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445" r:id="rId3"/>
    <p:sldId id="386" r:id="rId4"/>
    <p:sldId id="473" r:id="rId5"/>
    <p:sldId id="359" r:id="rId6"/>
    <p:sldId id="484" r:id="rId7"/>
    <p:sldId id="483" r:id="rId8"/>
    <p:sldId id="475" r:id="rId9"/>
    <p:sldId id="466" r:id="rId10"/>
    <p:sldId id="418" r:id="rId11"/>
    <p:sldId id="481" r:id="rId12"/>
    <p:sldId id="1103" r:id="rId13"/>
    <p:sldId id="1124" r:id="rId14"/>
    <p:sldId id="1126" r:id="rId15"/>
    <p:sldId id="332" r:id="rId16"/>
    <p:sldId id="331" r:id="rId17"/>
    <p:sldId id="333" r:id="rId18"/>
    <p:sldId id="324" r:id="rId19"/>
    <p:sldId id="1104" r:id="rId20"/>
    <p:sldId id="323" r:id="rId21"/>
    <p:sldId id="337" r:id="rId22"/>
    <p:sldId id="1127" r:id="rId23"/>
    <p:sldId id="443" r:id="rId24"/>
    <p:sldId id="387" r:id="rId25"/>
    <p:sldId id="269" r:id="rId26"/>
    <p:sldId id="472" r:id="rId27"/>
    <p:sldId id="452" r:id="rId28"/>
    <p:sldId id="454" r:id="rId29"/>
    <p:sldId id="453" r:id="rId30"/>
    <p:sldId id="459" r:id="rId31"/>
    <p:sldId id="476" r:id="rId32"/>
    <p:sldId id="1106"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69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7" autoAdjust="0"/>
    <p:restoredTop sz="84558" autoAdjust="0"/>
  </p:normalViewPr>
  <p:slideViewPr>
    <p:cSldViewPr snapToGrid="0">
      <p:cViewPr varScale="1">
        <p:scale>
          <a:sx n="107" d="100"/>
          <a:sy n="107" d="100"/>
        </p:scale>
        <p:origin x="144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BAC29-A17B-CF4E-947B-67E05C007316}" type="datetimeFigureOut">
              <a:rPr kumimoji="1" lang="zh-CN" altLang="en-US" smtClean="0"/>
              <a:t>2026/7/2</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B9602-F8FE-CB48-BF55-09EB9F2B4DD6}" type="slidenum">
              <a:rPr kumimoji="1" lang="zh-CN" altLang="en-US" smtClean="0"/>
              <a:t>‹#›</a:t>
            </a:fld>
            <a:endParaRPr kumimoji="1" lang="zh-CN" altLang="en-US"/>
          </a:p>
        </p:txBody>
      </p:sp>
    </p:spTree>
    <p:extLst>
      <p:ext uri="{BB962C8B-B14F-4D97-AF65-F5344CB8AC3E}">
        <p14:creationId xmlns:p14="http://schemas.microsoft.com/office/powerpoint/2010/main" val="3572753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Hello, everyone. Today I am very glad to give the presentation presenting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 </a:t>
            </a:r>
            <a:r>
              <a:rPr kumimoji="1" lang="en" altLang="zh-CN" dirty="0"/>
              <a:t>progress of ACTS-based 4D Tracking and pixel digital chip design</a:t>
            </a:r>
            <a:r>
              <a:rPr kumimoji="1" lang="en-US" altLang="zh-CN" dirty="0"/>
              <a:t>.</a:t>
            </a:r>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a:t>
            </a:fld>
            <a:endParaRPr kumimoji="1" lang="zh-CN" altLang="en-US"/>
          </a:p>
        </p:txBody>
      </p:sp>
    </p:spTree>
    <p:extLst>
      <p:ext uri="{BB962C8B-B14F-4D97-AF65-F5344CB8AC3E}">
        <p14:creationId xmlns:p14="http://schemas.microsoft.com/office/powerpoint/2010/main" val="4267464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Following the seeding, it’s track finding and fitting. ACTS</a:t>
            </a:r>
            <a:r>
              <a:rPr kumimoji="1" lang="zh-CN" altLang="en-US" dirty="0"/>
              <a:t> </a:t>
            </a:r>
            <a:r>
              <a:rPr kumimoji="1" lang="en-US" altLang="zh-CN" dirty="0"/>
              <a:t>track</a:t>
            </a:r>
            <a:r>
              <a:rPr kumimoji="1" lang="zh-CN" altLang="en-US" dirty="0"/>
              <a:t> </a:t>
            </a:r>
            <a:r>
              <a:rPr kumimoji="1" lang="en-US" altLang="zh-CN" dirty="0"/>
              <a:t>finding</a:t>
            </a:r>
            <a:r>
              <a:rPr kumimoji="1" lang="zh-CN" altLang="en-US" dirty="0"/>
              <a:t> </a:t>
            </a:r>
            <a:r>
              <a:rPr kumimoji="1" lang="en-US" altLang="zh-CN" dirty="0"/>
              <a:t>and</a:t>
            </a:r>
            <a:r>
              <a:rPr kumimoji="1" lang="zh-CN" altLang="en-US" dirty="0"/>
              <a:t> </a:t>
            </a:r>
            <a:r>
              <a:rPr kumimoji="1" lang="en-US" altLang="zh-CN" dirty="0"/>
              <a:t>fitting</a:t>
            </a:r>
            <a:r>
              <a:rPr kumimoji="1" lang="zh-CN" altLang="en-US" dirty="0"/>
              <a:t> </a:t>
            </a:r>
            <a:r>
              <a:rPr kumimoji="1" lang="en-US" altLang="zh-CN" dirty="0"/>
              <a:t>uses</a:t>
            </a:r>
            <a:r>
              <a:rPr kumimoji="1" lang="zh-CN" altLang="en-US" dirty="0"/>
              <a:t> </a:t>
            </a:r>
            <a:r>
              <a:rPr lang="en" altLang="zh-CN" b="1" dirty="0"/>
              <a:t>Combinatorial Kalman Filter</a:t>
            </a:r>
            <a:r>
              <a:rPr kumimoji="1" lang="en-US" altLang="zh-CN" b="1" dirty="0"/>
              <a:t>,</a:t>
            </a:r>
            <a:r>
              <a:rPr kumimoji="1" lang="zh-CN" altLang="en-US" b="1" dirty="0"/>
              <a:t> </a:t>
            </a:r>
            <a:r>
              <a:rPr kumimoji="1" lang="en-US" altLang="zh-CN" b="0" dirty="0"/>
              <a:t>and</a:t>
            </a:r>
            <a:r>
              <a:rPr kumimoji="1" lang="zh-CN" altLang="en-US" b="0" dirty="0"/>
              <a:t> </a:t>
            </a:r>
            <a:r>
              <a:rPr kumimoji="1" lang="en-US" altLang="zh-CN" b="0" dirty="0"/>
              <a:t>involves</a:t>
            </a:r>
            <a:r>
              <a:rPr kumimoji="1" lang="zh-CN" altLang="en-US" b="0" dirty="0"/>
              <a:t> </a:t>
            </a:r>
            <a:r>
              <a:rPr kumimoji="1" lang="en-US" altLang="zh-CN" b="0" dirty="0"/>
              <a:t>time</a:t>
            </a:r>
            <a:r>
              <a:rPr kumimoji="1" lang="zh-CN" altLang="en-US" b="0" dirty="0"/>
              <a:t> </a:t>
            </a:r>
            <a:r>
              <a:rPr kumimoji="1" lang="en-US" altLang="zh-CN" b="0" dirty="0"/>
              <a:t>in</a:t>
            </a:r>
            <a:r>
              <a:rPr kumimoji="1" lang="zh-CN" altLang="en-US" b="0" dirty="0"/>
              <a:t> </a:t>
            </a:r>
            <a:r>
              <a:rPr kumimoji="1" lang="en-US" altLang="zh-CN" b="0" dirty="0"/>
              <a:t>its</a:t>
            </a:r>
            <a:r>
              <a:rPr kumimoji="1" lang="zh-CN" altLang="en-US" b="0" dirty="0"/>
              <a:t> </a:t>
            </a:r>
            <a:r>
              <a:rPr kumimoji="1" lang="en-US" altLang="zh-CN" b="0" dirty="0"/>
              <a:t>track</a:t>
            </a:r>
            <a:r>
              <a:rPr kumimoji="1" lang="zh-CN" altLang="en-US" b="0" dirty="0"/>
              <a:t> </a:t>
            </a:r>
            <a:r>
              <a:rPr kumimoji="1" lang="en-US" altLang="zh-CN" b="0" dirty="0"/>
              <a:t>parameter,</a:t>
            </a:r>
            <a:r>
              <a:rPr kumimoji="1" lang="zh-CN" altLang="en-US" b="0" dirty="0"/>
              <a:t> </a:t>
            </a:r>
            <a:r>
              <a:rPr kumimoji="1" lang="en-US" altLang="zh-CN" b="0" dirty="0"/>
              <a:t>so</a:t>
            </a:r>
            <a:r>
              <a:rPr kumimoji="1" lang="zh-CN" altLang="en-US" b="0" dirty="0"/>
              <a:t> </a:t>
            </a:r>
            <a:r>
              <a:rPr kumimoji="1" lang="en-US" altLang="zh-CN" b="0" dirty="0"/>
              <a:t>it</a:t>
            </a:r>
            <a:r>
              <a:rPr kumimoji="1" lang="zh-CN" altLang="en-US" b="0" dirty="0"/>
              <a:t> </a:t>
            </a:r>
            <a:r>
              <a:rPr kumimoji="1" lang="en-US" altLang="zh-CN" b="0" dirty="0"/>
              <a:t>could</a:t>
            </a:r>
            <a:r>
              <a:rPr kumimoji="1" lang="zh-CN" altLang="en-US" b="0" dirty="0"/>
              <a:t> </a:t>
            </a:r>
            <a:r>
              <a:rPr kumimoji="1" lang="en-US" altLang="zh-CN" b="0" dirty="0"/>
              <a:t>process</a:t>
            </a:r>
            <a:r>
              <a:rPr kumimoji="1" lang="zh-CN" altLang="en-US" b="0" dirty="0"/>
              <a:t> </a:t>
            </a:r>
            <a:r>
              <a:rPr kumimoji="1" lang="en-US" altLang="zh-CN" b="0" dirty="0"/>
              <a:t>time</a:t>
            </a:r>
            <a:r>
              <a:rPr kumimoji="1" lang="zh-CN" altLang="en-US" b="0" dirty="0"/>
              <a:t> </a:t>
            </a:r>
            <a:r>
              <a:rPr kumimoji="1" lang="en-US" altLang="zh-CN" b="0" dirty="0"/>
              <a:t>information</a:t>
            </a:r>
            <a:r>
              <a:rPr kumimoji="1" lang="zh-CN" altLang="en-US" b="0" dirty="0"/>
              <a:t> </a:t>
            </a:r>
            <a:r>
              <a:rPr kumimoji="1" lang="en-US" altLang="zh-CN" b="0" dirty="0"/>
              <a:t>automatically within Kalman 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The simulated events are ttbar events with 200 pile-ups.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Here we used fast simulation, and didn’t use any 4D seeding algorithms (even without any seeding algorithms), instead, we use truth-smeared particle information to form initial track parameters.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b="0" dirty="0"/>
              <a:t>And finally, we could see improvement on tracking efficiency if we add time in both initial track parameters and measurements.</a:t>
            </a:r>
            <a:endParaRPr lang="en" altLang="zh-CN" b="0"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10</a:t>
            </a:fld>
            <a:endParaRPr kumimoji="1" lang="zh-CN" altLang="en-US"/>
          </a:p>
        </p:txBody>
      </p:sp>
    </p:spTree>
    <p:extLst>
      <p:ext uri="{BB962C8B-B14F-4D97-AF65-F5344CB8AC3E}">
        <p14:creationId xmlns:p14="http://schemas.microsoft.com/office/powerpoint/2010/main" val="2644019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11</a:t>
            </a:fld>
            <a:endParaRPr kumimoji="1" lang="zh-CN" altLang="en-US"/>
          </a:p>
        </p:txBody>
      </p:sp>
    </p:spTree>
    <p:extLst>
      <p:ext uri="{BB962C8B-B14F-4D97-AF65-F5344CB8AC3E}">
        <p14:creationId xmlns:p14="http://schemas.microsoft.com/office/powerpoint/2010/main" val="29594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This is the overview of the structure of the readout chip. The chip has core array and periphery circuit.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In the core array, every core has 8 x 8 pixels. </a:t>
            </a:r>
            <a:r>
              <a:rPr lang="en-US" altLang="zh-CN" sz="1200" dirty="0">
                <a:sym typeface="Symbol" panose="05050102010706020507" pitchFamily="18" charset="2"/>
              </a:rPr>
              <a:t>8 pixels are in one region. </a:t>
            </a:r>
            <a:endParaRPr lang="en-US" altLang="zh-CN" dirty="0"/>
          </a:p>
          <a:p>
            <a:r>
              <a:rPr lang="en-US" altLang="zh-CN" dirty="0"/>
              <a:t>Every pixel could achieve </a:t>
            </a:r>
            <a:r>
              <a:rPr lang="en-US" altLang="zh-CN" dirty="0">
                <a:effectLst/>
              </a:rPr>
              <a:t>amplification, discrimination, and time measurement.</a:t>
            </a:r>
            <a:r>
              <a:rPr lang="en-US" altLang="zh-CN" dirty="0"/>
              <a:t> </a:t>
            </a:r>
          </a:p>
          <a:p>
            <a:r>
              <a:rPr lang="en-US" altLang="zh-CN" dirty="0"/>
              <a:t>In the periphery (/</a:t>
            </a:r>
            <a:r>
              <a:rPr lang="en-US" altLang="zh-CN" dirty="0" err="1"/>
              <a:t>pəˈrɪfəri</a:t>
            </a:r>
            <a:r>
              <a:rPr lang="en-US" altLang="zh-CN" dirty="0"/>
              <a:t>/)(per-</a:t>
            </a:r>
            <a:r>
              <a:rPr lang="en-US" altLang="zh-CN" dirty="0" err="1"/>
              <a:t>ri</a:t>
            </a:r>
            <a:r>
              <a:rPr lang="en-US" altLang="zh-CN" dirty="0"/>
              <a:t>-fer-</a:t>
            </a:r>
            <a:r>
              <a:rPr lang="en-US" altLang="zh-CN" dirty="0" err="1"/>
              <a:t>ri</a:t>
            </a:r>
            <a:r>
              <a:rPr lang="en-US" altLang="zh-CN" dirty="0"/>
              <a:t>), it needs to do the data readout and concentration. It consists of some EOCs and a Bottom.</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12</a:t>
            </a:fld>
            <a:endParaRPr lang="zh-CN" altLang="en-US"/>
          </a:p>
        </p:txBody>
      </p:sp>
    </p:spTree>
    <p:extLst>
      <p:ext uri="{BB962C8B-B14F-4D97-AF65-F5344CB8AC3E}">
        <p14:creationId xmlns:p14="http://schemas.microsoft.com/office/powerpoint/2010/main" val="26212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First, it is the </a:t>
            </a:r>
            <a:r>
              <a:rPr lang="en-US" altLang="zh-CN" dirty="0">
                <a:latin typeface="Calibri" panose="020F0502020204030204" pitchFamily="34" charset="0"/>
                <a:cs typeface="Calibri" panose="020F0502020204030204" pitchFamily="34" charset="0"/>
              </a:rPr>
              <a:t>Analog Front-end in the pixel</a:t>
            </a:r>
            <a:r>
              <a:rPr lang="en-US" altLang="zh-CN" dirty="0"/>
              <a:t>. It includes a two-stage amplifier and a discriminator.</a:t>
            </a:r>
          </a:p>
          <a:p>
            <a:r>
              <a:rPr lang="en-US" altLang="zh-CN" dirty="0"/>
              <a:t>We use two-stage structure to amplify the </a:t>
            </a:r>
            <a:r>
              <a:rPr lang="en-US" altLang="zh-CN" dirty="0">
                <a:effectLst/>
              </a:rPr>
              <a:t>weak signal from the sensor.</a:t>
            </a:r>
            <a:r>
              <a:rPr lang="en-US" altLang="zh-CN" dirty="0"/>
              <a:t> The first is a CSA with a folded </a:t>
            </a:r>
            <a:r>
              <a:rPr lang="en-US" altLang="zh-CN" dirty="0" err="1"/>
              <a:t>cascode</a:t>
            </a:r>
            <a:r>
              <a:rPr lang="en-US" altLang="zh-CN" dirty="0"/>
              <a:t>. It uses MOS reset feedback. And the second one is a voltage amplifier.</a:t>
            </a:r>
          </a:p>
          <a:p>
            <a:r>
              <a:rPr lang="en-US" altLang="zh-CN" dirty="0"/>
              <a:t>The discriminator is also a two-stage one. And the figure on the right shows the precision simulation of the front-end in different input charges.</a:t>
            </a:r>
          </a:p>
          <a:p>
            <a:endParaRPr lang="en-US" altLang="zh-CN" dirty="0"/>
          </a:p>
          <a:p>
            <a:endParaRPr lang="en-US" altLang="zh-CN" dirty="0"/>
          </a:p>
          <a:p>
            <a:endParaRPr lang="en-US" altLang="zh-CN" dirty="0"/>
          </a:p>
          <a:p>
            <a:r>
              <a:rPr lang="en-US" altLang="zh-CN" dirty="0"/>
              <a:t>Amp. Power ~ 40 </a:t>
            </a:r>
            <a:r>
              <a:rPr lang="en-US" altLang="zh-CN" dirty="0" err="1"/>
              <a:t>μA</a:t>
            </a:r>
            <a:endParaRPr lang="en-US" altLang="zh-CN" dirty="0"/>
          </a:p>
          <a:p>
            <a:r>
              <a:rPr lang="en-US" altLang="zh-CN" dirty="0"/>
              <a:t>Disc. Power ~</a:t>
            </a:r>
            <a:r>
              <a:rPr lang="zh-CN" altLang="en-US" dirty="0"/>
              <a:t>（</a:t>
            </a:r>
            <a:r>
              <a:rPr lang="en-US" altLang="zh-CN" dirty="0"/>
              <a:t>16~21</a:t>
            </a:r>
            <a:r>
              <a:rPr lang="zh-CN" altLang="en-US" dirty="0"/>
              <a:t>）</a:t>
            </a:r>
            <a:r>
              <a:rPr lang="en-US" altLang="zh-CN" dirty="0"/>
              <a:t> </a:t>
            </a:r>
            <a:r>
              <a:rPr lang="en-US" altLang="zh-CN" dirty="0" err="1"/>
              <a:t>μA</a:t>
            </a:r>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13</a:t>
            </a:fld>
            <a:endParaRPr lang="zh-CN" altLang="en-US"/>
          </a:p>
        </p:txBody>
      </p:sp>
    </p:spTree>
    <p:extLst>
      <p:ext uri="{BB962C8B-B14F-4D97-AF65-F5344CB8AC3E}">
        <p14:creationId xmlns:p14="http://schemas.microsoft.com/office/powerpoint/2010/main" val="3513815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next part is the TDC. We used the delay line combining a loop counter. It can reduce the area greatly.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Hit would enter the loop and TDC would latch the state when the </a:t>
            </a:r>
            <a:r>
              <a:rPr lang="en-US" altLang="zh-CN" dirty="0" err="1"/>
              <a:t>clk</a:t>
            </a:r>
            <a:r>
              <a:rPr lang="en-US" altLang="zh-CN" dirty="0"/>
              <a:t> arrives.</a:t>
            </a:r>
          </a:p>
          <a:p>
            <a:r>
              <a:rPr lang="en-US" altLang="zh-CN" dirty="0" err="1"/>
              <a:t>ToA</a:t>
            </a:r>
            <a:r>
              <a:rPr lang="en-US" altLang="zh-CN" dirty="0"/>
              <a:t> and </a:t>
            </a:r>
            <a:r>
              <a:rPr lang="en-US" altLang="zh-CN" dirty="0" err="1"/>
              <a:t>ToT</a:t>
            </a:r>
            <a:r>
              <a:rPr lang="en-US" altLang="zh-CN" dirty="0"/>
              <a:t> </a:t>
            </a:r>
            <a:r>
              <a:rPr lang="en-US" altLang="zh-CN" sz="1200" dirty="0">
                <a:sym typeface="Symbol" panose="05050102010706020507" pitchFamily="18" charset="2"/>
              </a:rPr>
              <a:t>measurement would shared the same loop.</a:t>
            </a:r>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14</a:t>
            </a:fld>
            <a:endParaRPr lang="zh-CN" altLang="en-US"/>
          </a:p>
        </p:txBody>
      </p:sp>
    </p:spTree>
    <p:extLst>
      <p:ext uri="{BB962C8B-B14F-4D97-AF65-F5344CB8AC3E}">
        <p14:creationId xmlns:p14="http://schemas.microsoft.com/office/powerpoint/2010/main" val="4012103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To hold the TDC data and the hit rate, we use a shared memory structure. The hits are often sparse, that give us a thinking. Some pixels could shared the storage space to avoid being the idle.</a:t>
            </a:r>
          </a:p>
          <a:p>
            <a:r>
              <a:rPr lang="en-US" altLang="zh-CN" dirty="0"/>
              <a:t>We did a simulation to verify the idea, as the figure shows on the right. As the shared pixels </a:t>
            </a:r>
            <a:r>
              <a:rPr lang="en-US" altLang="zh-CN" dirty="0">
                <a:effectLst/>
              </a:rPr>
              <a:t>increase, the storage space could be used more fully, the storage units per pixel decline.</a:t>
            </a:r>
            <a:endParaRPr lang="en-US" altLang="zh-CN" dirty="0"/>
          </a:p>
          <a:p>
            <a:r>
              <a:rPr lang="en-US" altLang="zh-CN" dirty="0"/>
              <a:t>This structure need a condition, the hit data of these pixels needs to be independent. So we need to eliminate (/</a:t>
            </a:r>
            <a:r>
              <a:rPr lang="en-US" altLang="zh-CN" dirty="0" err="1"/>
              <a:t>ɪˈlɪmɪneɪt</a:t>
            </a:r>
            <a:r>
              <a:rPr lang="en-US" altLang="zh-CN" dirty="0"/>
              <a:t>/) the cluster </a:t>
            </a:r>
            <a:r>
              <a:rPr lang="en-US" altLang="zh-CN" dirty="0">
                <a:sym typeface="Symbol" panose="05050102010706020507" pitchFamily="18" charset="2"/>
              </a:rPr>
              <a:t>effect</a:t>
            </a:r>
            <a:r>
              <a:rPr lang="en-US" altLang="zh-CN" dirty="0"/>
              <a:t>. </a:t>
            </a:r>
          </a:p>
          <a:p>
            <a:r>
              <a:rPr lang="en-US" altLang="zh-CN" dirty="0"/>
              <a:t>We use a specific shared map, as the figure in the middle shows, the same color pixels are shared, to </a:t>
            </a:r>
            <a:r>
              <a:rPr lang="en-US" altLang="zh-CN" dirty="0">
                <a:sym typeface="Symbol" panose="05050102010706020507" pitchFamily="18" charset="2"/>
              </a:rPr>
              <a:t>Eliminating the cluster effect.</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15</a:t>
            </a:fld>
            <a:endParaRPr lang="zh-CN" altLang="en-US"/>
          </a:p>
        </p:txBody>
      </p:sp>
    </p:spTree>
    <p:extLst>
      <p:ext uri="{BB962C8B-B14F-4D97-AF65-F5344CB8AC3E}">
        <p14:creationId xmlns:p14="http://schemas.microsoft.com/office/powerpoint/2010/main" val="1013786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In the digital core, its function is </a:t>
            </a:r>
            <a:r>
              <a:rPr kumimoji="1" lang="en-US" altLang="zh-CN" sz="1200" dirty="0"/>
              <a:t>receiving and buffering data from TDC, and completed the trigger matching.</a:t>
            </a:r>
            <a:endParaRPr lang="en-US" altLang="zh-CN" dirty="0"/>
          </a:p>
          <a:p>
            <a:r>
              <a:rPr lang="en-US" altLang="zh-CN" dirty="0"/>
              <a:t>We design a shared memory structure to reduce memory. </a:t>
            </a:r>
            <a:r>
              <a:rPr kumimoji="1" lang="en-US" altLang="zh-CN" sz="1200" dirty="0"/>
              <a:t>Each core consists of several regions. All pixels in the same region shared a same memory.</a:t>
            </a:r>
          </a:p>
          <a:p>
            <a:r>
              <a:rPr lang="en-US" altLang="zh-CN" dirty="0"/>
              <a:t>In the core column, the region data would be readout in priority to the End of column.</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16</a:t>
            </a:fld>
            <a:endParaRPr lang="zh-CN" altLang="en-US"/>
          </a:p>
        </p:txBody>
      </p:sp>
    </p:spTree>
    <p:extLst>
      <p:ext uri="{BB962C8B-B14F-4D97-AF65-F5344CB8AC3E}">
        <p14:creationId xmlns:p14="http://schemas.microsoft.com/office/powerpoint/2010/main" val="4242968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Based on the shared memory structure, we design the region circuits.</a:t>
            </a:r>
          </a:p>
          <a:p>
            <a:r>
              <a:rPr lang="en-US" altLang="zh-CN" dirty="0"/>
              <a:t>In the region, we design the priority (/</a:t>
            </a:r>
            <a:r>
              <a:rPr lang="en-US" altLang="zh-CN" dirty="0" err="1"/>
              <a:t>praɪˈɒrəti</a:t>
            </a:r>
            <a:r>
              <a:rPr lang="en-US" altLang="zh-CN" dirty="0"/>
              <a:t>/) arbiters (/ˈ</a:t>
            </a:r>
            <a:r>
              <a:rPr lang="en-US" altLang="zh-CN" dirty="0" err="1"/>
              <a:t>ɑːbɪtə</a:t>
            </a:r>
            <a:r>
              <a:rPr lang="en-US" altLang="zh-CN" dirty="0"/>
              <a:t>(r)/) , data selectors, memory address manager to control the storage of the shared memory.</a:t>
            </a:r>
          </a:p>
          <a:p>
            <a:r>
              <a:rPr lang="en-US" altLang="zh-CN" dirty="0"/>
              <a:t>In the memory, each cell stores one hit per pixel and it needs a state machine to process the trigger matching.</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17</a:t>
            </a:fld>
            <a:endParaRPr lang="zh-CN" altLang="en-US"/>
          </a:p>
        </p:txBody>
      </p:sp>
    </p:spTree>
    <p:extLst>
      <p:ext uri="{BB962C8B-B14F-4D97-AF65-F5344CB8AC3E}">
        <p14:creationId xmlns:p14="http://schemas.microsoft.com/office/powerpoint/2010/main" val="2799533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According to the design of the core and region mentioned above, we simulate the power and area to </a:t>
            </a:r>
            <a:r>
              <a:rPr lang="en-US" altLang="zh-CN" dirty="0">
                <a:effectLst/>
              </a:rPr>
              <a:t>verify our shared memory scheme. We completed the core layout.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On the left, it shows that, the circuits can handle the hit rate. 8 pixels are shared, and when we hold the most of hit data, we need 15 units in the memory. And the figure shows the frequency of each unit being used when it works.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effectLst/>
              </a:rPr>
              <a:t>And the figure on the right shows that, our circuit really consumes a lower power compared to a rd53b-like structure,</a:t>
            </a:r>
            <a:r>
              <a:rPr lang="zh-CN" altLang="en-US" dirty="0">
                <a:effectLst/>
              </a:rPr>
              <a:t> </a:t>
            </a:r>
            <a:r>
              <a:rPr lang="en-US" altLang="zh-CN" dirty="0">
                <a:effectLst/>
              </a:rPr>
              <a:t>// which is used in the ATLAS ITK (?)</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18</a:t>
            </a:fld>
            <a:endParaRPr lang="zh-CN" altLang="en-US"/>
          </a:p>
        </p:txBody>
      </p:sp>
    </p:spTree>
    <p:extLst>
      <p:ext uri="{BB962C8B-B14F-4D97-AF65-F5344CB8AC3E}">
        <p14:creationId xmlns:p14="http://schemas.microsoft.com/office/powerpoint/2010/main" val="2301656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This is the overview of the structure of the chip data flow</a:t>
            </a:r>
          </a:p>
          <a:p>
            <a:r>
              <a:rPr lang="en-US" altLang="zh-CN" dirty="0"/>
              <a:t>In the periphery (per-</a:t>
            </a:r>
            <a:r>
              <a:rPr lang="en-US" altLang="zh-CN" dirty="0" err="1"/>
              <a:t>ri</a:t>
            </a:r>
            <a:r>
              <a:rPr lang="en-US" altLang="zh-CN" dirty="0"/>
              <a:t>-fer-</a:t>
            </a:r>
            <a:r>
              <a:rPr lang="en-US" altLang="zh-CN" dirty="0" err="1"/>
              <a:t>ri</a:t>
            </a:r>
            <a:r>
              <a:rPr lang="en-US" altLang="zh-CN" dirty="0"/>
              <a:t>), it needs to do the data readout and concentration.</a:t>
            </a:r>
            <a:r>
              <a:rPr lang="zh-CN" altLang="en-US" dirty="0"/>
              <a:t> </a:t>
            </a:r>
            <a:r>
              <a:rPr lang="en-US" altLang="zh-CN" dirty="0"/>
              <a:t>It consists of several EOCs and one chip bottom.</a:t>
            </a:r>
          </a:p>
          <a:p>
            <a:r>
              <a:rPr lang="en-US" altLang="zh-CN" dirty="0"/>
              <a:t>In the end of column, we add encoding and packaging module to compress the hit data.</a:t>
            </a:r>
            <a:endParaRPr lang="zh-CN" altLang="en-US"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19</a:t>
            </a:fld>
            <a:endParaRPr lang="zh-CN" altLang="en-US"/>
          </a:p>
        </p:txBody>
      </p:sp>
    </p:spTree>
    <p:extLst>
      <p:ext uri="{BB962C8B-B14F-4D97-AF65-F5344CB8AC3E}">
        <p14:creationId xmlns:p14="http://schemas.microsoft.com/office/powerpoint/2010/main" val="176929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First, it’s the reason why we study 4D tracking. LHC will be upgraded to HL-LHC after RUN 3. The luminosity will reach up to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7.5</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times nominal value, which corresponds to up to 200 pile-ups. Higher luminosity can provide more dataset, but, as well as more challenges.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four plots show the longitudinal view of a simulated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𝑡</m:t>
                    </m:r>
                    <m:acc>
                      <m:accPr>
                        <m:chr m:val="̅"/>
                        <m:ctrlPr>
                          <a:rPr lang="zh-CN" altLang="zh-CN" sz="1200" i="1" kern="1200">
                            <a:solidFill>
                              <a:schemeClr val="tx1"/>
                            </a:solidFill>
                            <a:effectLst/>
                            <a:latin typeface="Cambria Math" panose="02040503050406030204" pitchFamily="18" charset="0"/>
                            <a:ea typeface="+mn-ea"/>
                            <a:cs typeface="+mn-cs"/>
                          </a:rPr>
                        </m:ctrlPr>
                      </m:accPr>
                      <m:e>
                        <m:r>
                          <a:rPr lang="en-US" altLang="zh-CN" sz="1200" i="1" kern="1200">
                            <a:solidFill>
                              <a:schemeClr val="tx1"/>
                            </a:solidFill>
                            <a:effectLst/>
                            <a:latin typeface="Cambria Math" panose="02040503050406030204" pitchFamily="18" charset="0"/>
                            <a:ea typeface="+mn-ea"/>
                            <a:cs typeface="+mn-cs"/>
                          </a:rPr>
                          <m:t>𝑡</m:t>
                        </m:r>
                      </m:e>
                    </m:acc>
                  </m:oMath>
                </a14:m>
                <a:r>
                  <a:rPr lang="en-US" altLang="zh-CN" sz="1200" kern="1200" dirty="0">
                    <a:solidFill>
                      <a:schemeClr val="tx1"/>
                    </a:solidFill>
                    <a:effectLst/>
                    <a:latin typeface="+mn-lt"/>
                    <a:ea typeface="+mn-ea"/>
                    <a:cs typeface="+mn-cs"/>
                  </a:rPr>
                  <a:t> event with 200 pile-ups in ATLAS</a:t>
                </a:r>
                <a:r>
                  <a:rPr lang="en-US" altLang="zh-CN" sz="1200" kern="1200" baseline="0" dirty="0">
                    <a:solidFill>
                      <a:schemeClr val="tx1"/>
                    </a:solidFill>
                    <a:effectLst/>
                    <a:latin typeface="+mn-lt"/>
                    <a:ea typeface="+mn-ea"/>
                    <a:cs typeface="+mn-cs"/>
                  </a:rPr>
                  <a:t> Inner Tracker</a:t>
                </a:r>
                <a:r>
                  <a:rPr lang="en-US" altLang="zh-CN" sz="1200" kern="1200" dirty="0">
                    <a:solidFill>
                      <a:schemeClr val="tx1"/>
                    </a:solidFill>
                    <a:effectLst/>
                    <a:latin typeface="+mn-lt"/>
                    <a:ea typeface="+mn-ea"/>
                    <a:cs typeface="+mn-cs"/>
                  </a:rPr>
                  <a:t>. The first plot is tracking without time information. Lines are the tracks and dots are the vertexes. The second plot is an illustration of</a:t>
                </a:r>
                <a:r>
                  <a:rPr lang="en-US" altLang="zh-CN" sz="1200" kern="1200" baseline="0" dirty="0">
                    <a:solidFill>
                      <a:schemeClr val="tx1"/>
                    </a:solidFill>
                    <a:effectLst/>
                    <a:latin typeface="+mn-lt"/>
                    <a:ea typeface="+mn-ea"/>
                    <a:cs typeface="+mn-cs"/>
                  </a:rPr>
                  <a:t> adding </a:t>
                </a:r>
                <a:r>
                  <a:rPr lang="en-US" altLang="zh-CN" sz="1200" kern="1200" dirty="0">
                    <a:solidFill>
                      <a:schemeClr val="tx1"/>
                    </a:solidFill>
                    <a:effectLst/>
                    <a:latin typeface="+mn-lt"/>
                    <a:ea typeface="+mn-ea"/>
                    <a:cs typeface="+mn-cs"/>
                  </a:rPr>
                  <a:t>time information to the track, with different colors representing different time. If we add a time cut of 30 </a:t>
                </a:r>
                <a:r>
                  <a:rPr lang="en-US" altLang="zh-CN" sz="1200" kern="1200" dirty="0" err="1">
                    <a:solidFill>
                      <a:schemeClr val="tx1"/>
                    </a:solidFill>
                    <a:effectLst/>
                    <a:latin typeface="+mn-lt"/>
                    <a:ea typeface="+mn-ea"/>
                    <a:cs typeface="+mn-cs"/>
                  </a:rPr>
                  <a:t>ps</a:t>
                </a:r>
                <a:r>
                  <a:rPr lang="en-US" altLang="zh-CN" sz="1200" kern="1200" dirty="0">
                    <a:solidFill>
                      <a:schemeClr val="tx1"/>
                    </a:solidFill>
                    <a:effectLst/>
                    <a:latin typeface="+mn-lt"/>
                    <a:ea typeface="+mn-ea"/>
                    <a:cs typeface="+mn-cs"/>
                  </a:rPr>
                  <a:t>, the hard-scatter vertex will be able to be separated from other vertexes by time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information. </a:t>
                </a:r>
              </a:p>
              <a:p>
                <a:r>
                  <a:rPr lang="en-US" altLang="zh-CN" sz="1200" kern="1200" baseline="0" dirty="0">
                    <a:solidFill>
                      <a:schemeClr val="tx1"/>
                    </a:solidFill>
                    <a:effectLst/>
                    <a:latin typeface="+mn-lt"/>
                    <a:ea typeface="+mn-ea"/>
                    <a:cs typeface="+mn-cs"/>
                  </a:rPr>
                  <a:t>i.e. time information has the ability to improve the performance of tracking, a step forward, the performance of physics measurement</a:t>
                </a:r>
                <a:endParaRPr lang="zh-CN" altLang="zh-CN" sz="1200" kern="1200" dirty="0">
                  <a:solidFill>
                    <a:schemeClr val="tx1"/>
                  </a:solidFill>
                  <a:effectLst/>
                  <a:latin typeface="+mn-lt"/>
                  <a:ea typeface="+mn-ea"/>
                  <a:cs typeface="+mn-cs"/>
                </a:endParaRPr>
              </a:p>
              <a:p>
                <a:endParaRPr kumimoji="1" lang="zh-CN" altLang="en-US" dirty="0"/>
              </a:p>
            </p:txBody>
          </p:sp>
        </mc:Choice>
        <mc:Fallback xmlns="">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First, it’s the reason why we study 4D tracking. LHC will be upgraded to HL-LHC after RUN 3. The luminosity will reach up to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7.5</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times nominal value, which corresponds to up to 200 pile-ups. Higher luminosity can provide more dataset, but, as well as more challenge.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four plots show the longitudinal view of a simulated </a:t>
                </a:r>
                <a:r>
                  <a:rPr lang="en-US" altLang="zh-CN" sz="1200" i="0" kern="1200">
                    <a:solidFill>
                      <a:schemeClr val="tx1"/>
                    </a:solidFill>
                    <a:effectLst/>
                    <a:latin typeface="+mn-lt"/>
                    <a:ea typeface="+mn-ea"/>
                    <a:cs typeface="+mn-cs"/>
                  </a:rPr>
                  <a:t>𝑡𝑡</a:t>
                </a:r>
                <a:r>
                  <a:rPr lang="zh-CN" altLang="zh-CN" sz="1200" i="0" kern="120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event with 200 pile-ups in ITk. The first plot is tracking without time information. Lines are the tracks and dots are the vertexes. The second plot is that we add time information to the track, with different colors representing different time. If we add a time cut, the hard-scatter vertex will be able to be separated from other vertexes by time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information.</a:t>
                </a:r>
                <a:endParaRPr lang="zh-CN" altLang="zh-CN" sz="1200" kern="1200" dirty="0">
                  <a:solidFill>
                    <a:schemeClr val="tx1"/>
                  </a:solidFill>
                  <a:effectLst/>
                  <a:latin typeface="+mn-lt"/>
                  <a:ea typeface="+mn-ea"/>
                  <a:cs typeface="+mn-cs"/>
                </a:endParaRPr>
              </a:p>
              <a:p>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2</a:t>
            </a:fld>
            <a:endParaRPr kumimoji="1" lang="zh-CN" altLang="en-US"/>
          </a:p>
        </p:txBody>
      </p:sp>
    </p:spTree>
    <p:extLst>
      <p:ext uri="{BB962C8B-B14F-4D97-AF65-F5344CB8AC3E}">
        <p14:creationId xmlns:p14="http://schemas.microsoft.com/office/powerpoint/2010/main" val="179719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Packaging by the physical position and the cluster size can reduce the data bits.</a:t>
            </a:r>
          </a:p>
          <a:p>
            <a:r>
              <a:rPr lang="en-US" altLang="zh-CN" dirty="0"/>
              <a:t>But the shared memory </a:t>
            </a:r>
            <a:r>
              <a:rPr kumimoji="1" lang="en-US" altLang="zh-CN" sz="1200" dirty="0"/>
              <a:t>disrupt the order of reading data. </a:t>
            </a:r>
          </a:p>
          <a:p>
            <a:r>
              <a:rPr kumimoji="1" lang="en-US" altLang="zh-CN" sz="1200" dirty="0"/>
              <a:t>So, we use a remap module to </a:t>
            </a:r>
            <a:r>
              <a:rPr kumimoji="1" lang="en-US" altLang="zh-CN" sz="1200" dirty="0">
                <a:sym typeface="Symbol" panose="05050102010706020507" pitchFamily="18" charset="2"/>
              </a:rPr>
              <a:t>reorganize the hit as the packaging area.</a:t>
            </a:r>
          </a:p>
          <a:p>
            <a:r>
              <a:rPr kumimoji="1" lang="en-US" altLang="zh-CN" sz="1200" dirty="0">
                <a:sym typeface="Symbol" panose="05050102010706020507" pitchFamily="18" charset="2"/>
              </a:rPr>
              <a:t>The orange box in the figure show how we reorganize the hits.</a:t>
            </a:r>
            <a:endParaRPr kumimoji="1" lang="en-US" altLang="zh-CN" sz="1200"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20</a:t>
            </a:fld>
            <a:endParaRPr lang="zh-CN" altLang="en-US"/>
          </a:p>
        </p:txBody>
      </p:sp>
    </p:spTree>
    <p:extLst>
      <p:ext uri="{BB962C8B-B14F-4D97-AF65-F5344CB8AC3E}">
        <p14:creationId xmlns:p14="http://schemas.microsoft.com/office/powerpoint/2010/main" val="1840005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After the packaging, we get the data packet on the bottom.</a:t>
            </a:r>
            <a:r>
              <a:rPr lang="zh-CN" altLang="en-US" dirty="0"/>
              <a:t> </a:t>
            </a:r>
            <a:r>
              <a:rPr lang="en-US" altLang="zh-CN" dirty="0"/>
              <a:t>The hit map part could be compressed further.</a:t>
            </a:r>
          </a:p>
          <a:p>
            <a:r>
              <a:rPr lang="en-US" altLang="zh-CN" dirty="0"/>
              <a:t>We compared some encoding schemes, and finally, we use the Huffman encoding.</a:t>
            </a:r>
          </a:p>
          <a:p>
            <a:r>
              <a:rPr kumimoji="1" lang="en-US" altLang="zh-CN" sz="1200" dirty="0"/>
              <a:t>Based on the frequency distribution of hit-map of the hit data, we encode it by </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Multiply stages.</a:t>
            </a:r>
            <a:endParaRPr lang="en-US" altLang="zh-CN" dirty="0"/>
          </a:p>
        </p:txBody>
      </p:sp>
      <p:sp>
        <p:nvSpPr>
          <p:cNvPr id="4" name="灯片编号占位符 3"/>
          <p:cNvSpPr>
            <a:spLocks noGrp="1"/>
          </p:cNvSpPr>
          <p:nvPr>
            <p:ph type="sldNum" sz="quarter" idx="5"/>
          </p:nvPr>
        </p:nvSpPr>
        <p:spPr/>
        <p:txBody>
          <a:bodyPr/>
          <a:lstStyle/>
          <a:p>
            <a:fld id="{28071ADD-62D8-4C30-B3B1-04FF8D7BF120}" type="slidenum">
              <a:rPr lang="zh-CN" altLang="en-US" smtClean="0"/>
              <a:t>21</a:t>
            </a:fld>
            <a:endParaRPr lang="zh-CN" altLang="en-US"/>
          </a:p>
        </p:txBody>
      </p:sp>
    </p:spTree>
    <p:extLst>
      <p:ext uri="{BB962C8B-B14F-4D97-AF65-F5344CB8AC3E}">
        <p14:creationId xmlns:p14="http://schemas.microsoft.com/office/powerpoint/2010/main" val="4199006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Finally, it’s the bottom circuits. Bottom need to </a:t>
            </a:r>
            <a:r>
              <a:rPr kumimoji="1" lang="en-US" altLang="zh-CN" dirty="0"/>
              <a:t>manage the trigger and generate the trigger ID to control the data readout from the pixel array (core array).</a:t>
            </a:r>
          </a:p>
          <a:p>
            <a:r>
              <a:rPr kumimoji="1" lang="en-US" altLang="zh-CN" dirty="0"/>
              <a:t>And it also need to concentrating the chip data.</a:t>
            </a:r>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22</a:t>
            </a:fld>
            <a:endParaRPr kumimoji="1" lang="zh-CN" altLang="en-US"/>
          </a:p>
        </p:txBody>
      </p:sp>
    </p:spTree>
    <p:extLst>
      <p:ext uri="{BB962C8B-B14F-4D97-AF65-F5344CB8AC3E}">
        <p14:creationId xmlns:p14="http://schemas.microsoft.com/office/powerpoint/2010/main" val="521906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23</a:t>
            </a:fld>
            <a:endParaRPr kumimoji="1" lang="zh-CN" altLang="en-US"/>
          </a:p>
        </p:txBody>
      </p:sp>
    </p:spTree>
    <p:extLst>
      <p:ext uri="{BB962C8B-B14F-4D97-AF65-F5344CB8AC3E}">
        <p14:creationId xmlns:p14="http://schemas.microsoft.com/office/powerpoint/2010/main" val="1230308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482d6b0687_3_14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g3482d6b0687_3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1820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two innermost layers of the ATLAS ITk Pixel﻿ is designed for a maximum luminosity of 2000 </a:t>
                </a:r>
                <a14:m>
                  <m:oMath xmlns:m="http://schemas.openxmlformats.org/officeDocument/2006/math">
                    <m:r>
                      <a:rPr lang="en-US" altLang="zh-CN" sz="1200" i="1" kern="1200">
                        <a:solidFill>
                          <a:schemeClr val="tx1"/>
                        </a:solidFill>
                        <a:effectLst/>
                        <a:latin typeface="Cambria Math" panose="02040503050406030204" pitchFamily="18" charset="0"/>
                        <a:ea typeface="+mn-ea"/>
                        <a:cs typeface="+mn-cs"/>
                      </a:rPr>
                      <m:t>𝑓</m:t>
                    </m:r>
                    <m:sSup>
                      <m:sSupPr>
                        <m:ctrlPr>
                          <a:rPr lang="zh-CN" altLang="zh-CN" sz="1200" i="1" kern="1200">
                            <a:solidFill>
                              <a:schemeClr val="tx1"/>
                            </a:solidFill>
                            <a:effectLst/>
                            <a:latin typeface="Cambria Math" panose="02040503050406030204" pitchFamily="18" charset="0"/>
                            <a:ea typeface="+mn-ea"/>
                            <a:cs typeface="+mn-cs"/>
                          </a:rPr>
                        </m:ctrlPr>
                      </m:sSupPr>
                      <m:e>
                        <m:r>
                          <a:rPr lang="en-US" altLang="zh-CN" sz="1200" i="1" kern="1200">
                            <a:solidFill>
                              <a:schemeClr val="tx1"/>
                            </a:solidFill>
                            <a:effectLst/>
                            <a:latin typeface="Cambria Math" panose="02040503050406030204" pitchFamily="18" charset="0"/>
                            <a:ea typeface="+mn-ea"/>
                            <a:cs typeface="+mn-cs"/>
                          </a:rPr>
                          <m:t>𝑏</m:t>
                        </m:r>
                      </m:e>
                      <m:sup>
                        <m:r>
                          <a:rPr lang="en-US" altLang="zh-CN" sz="1200" i="1" kern="1200">
                            <a:solidFill>
                              <a:schemeClr val="tx1"/>
                            </a:solidFill>
                            <a:effectLst/>
                            <a:latin typeface="Cambria Math" panose="02040503050406030204" pitchFamily="18" charset="0"/>
                            <a:ea typeface="+mn-ea"/>
                            <a:cs typeface="+mn-cs"/>
                          </a:rPr>
                          <m:t>−1</m:t>
                        </m:r>
                      </m:sup>
                    </m:sSup>
                  </m:oMath>
                </a14:m>
                <a:r>
                  <a:rPr lang="en-US" altLang="zh-CN" sz="1200" kern="1200" dirty="0">
                    <a:solidFill>
                      <a:schemeClr val="tx1"/>
                    </a:solidFill>
                    <a:effectLst/>
                    <a:latin typeface="+mn-lt"/>
                    <a:ea typeface="+mn-ea"/>
                    <a:cs typeface="+mn-cs"/>
                  </a:rPr>
                  <a:t>, which needs to be replaced during the operation of LHC.</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a:t>
                </a:r>
                <a:r>
                  <a:rPr lang="en-US" altLang="zh-CN" sz="1200" kern="1200" baseline="0" dirty="0">
                    <a:solidFill>
                      <a:schemeClr val="tx1"/>
                    </a:solidFill>
                    <a:effectLst/>
                    <a:latin typeface="+mn-lt"/>
                    <a:ea typeface="+mn-ea"/>
                    <a:cs typeface="+mn-cs"/>
                  </a:rPr>
                  <a:t>he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right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plot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shows the simulation of t</a:t>
                </a:r>
                <a:r>
                  <a:rPr lang="zh-CN" altLang="en-US" sz="1200" dirty="0"/>
                  <a:t>he </a:t>
                </a:r>
                <a:r>
                  <a:rPr lang="en-US" altLang="zh-CN" sz="1200" dirty="0"/>
                  <a:t>total ionizing dose</a:t>
                </a:r>
                <a:r>
                  <a:rPr lang="zh-CN" altLang="en-US" sz="1200" dirty="0"/>
                  <a:t> distributions for the </a:t>
                </a:r>
                <a:r>
                  <a:rPr lang="en-US" altLang="zh-CN" sz="1200" dirty="0" err="1"/>
                  <a:t>ITk</a:t>
                </a:r>
                <a:r>
                  <a:rPr lang="zh-CN" altLang="en-US" sz="1200" dirty="0"/>
                  <a:t> Pixel Detector.</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So, it’s an opportunity to implement 4D tracking during the pixel replacement.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(possible) implementing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4D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tracking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needs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efforts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from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both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hardware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software,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 understand the physics potential of using time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t>This</a:t>
                </a:r>
                <a:r>
                  <a:rPr kumimoji="1" lang="zh-CN" altLang="en-US" sz="1200" dirty="0"/>
                  <a:t> </a:t>
                </a:r>
                <a:r>
                  <a:rPr kumimoji="1" lang="en-US" altLang="zh-CN" sz="1200" dirty="0"/>
                  <a:t>talk</a:t>
                </a:r>
                <a:r>
                  <a:rPr kumimoji="1" lang="zh-CN" altLang="en-US" sz="1200" dirty="0"/>
                  <a:t> </a:t>
                </a:r>
                <a:r>
                  <a:rPr kumimoji="1" lang="en-US" altLang="zh-CN" sz="1200" dirty="0"/>
                  <a:t>will</a:t>
                </a:r>
                <a:r>
                  <a:rPr kumimoji="1" lang="zh-CN" altLang="en-US" sz="1200" dirty="0"/>
                  <a:t> </a:t>
                </a:r>
                <a:r>
                  <a:rPr kumimoji="1" lang="en-US" altLang="zh-CN" sz="1200" dirty="0"/>
                  <a:t>report</a:t>
                </a:r>
                <a:r>
                  <a:rPr kumimoji="1" lang="zh-CN" altLang="en-US" sz="1200" dirty="0"/>
                  <a:t> </a:t>
                </a:r>
                <a:r>
                  <a:rPr kumimoji="1" lang="en-US" altLang="zh-CN" sz="1200" dirty="0"/>
                  <a:t>the</a:t>
                </a:r>
                <a:r>
                  <a:rPr kumimoji="1" lang="zh-CN" altLang="en-US" sz="1200" dirty="0"/>
                  <a:t> </a:t>
                </a:r>
                <a:r>
                  <a:rPr kumimoji="1" lang="en-US" altLang="zh-CN" sz="1200" dirty="0"/>
                  <a:t>progress</a:t>
                </a:r>
                <a:r>
                  <a:rPr kumimoji="1" lang="zh-CN" altLang="en-US" sz="1200" dirty="0"/>
                  <a:t> </a:t>
                </a:r>
                <a:r>
                  <a:rPr kumimoji="1" lang="en-US" altLang="zh-CN" sz="1200" dirty="0"/>
                  <a:t>of</a:t>
                </a:r>
                <a:r>
                  <a:rPr kumimoji="1" lang="zh-CN" altLang="en-US" sz="1200" dirty="0"/>
                  <a:t> </a:t>
                </a:r>
                <a:r>
                  <a:rPr kumimoji="1" lang="en-US" altLang="zh-CN" sz="1200" dirty="0"/>
                  <a:t>low-level</a:t>
                </a:r>
                <a:r>
                  <a:rPr kumimoji="1" lang="zh-CN" altLang="en-US" sz="1200" dirty="0"/>
                  <a:t> </a:t>
                </a:r>
                <a:r>
                  <a:rPr kumimoji="1" lang="en-US" altLang="zh-CN" sz="1200" b="1" dirty="0"/>
                  <a:t>4D</a:t>
                </a:r>
                <a:r>
                  <a:rPr kumimoji="1" lang="zh-CN" altLang="en-US" sz="1200" dirty="0"/>
                  <a:t> </a:t>
                </a:r>
                <a:r>
                  <a:rPr kumimoji="1" lang="en-US" altLang="zh-CN" sz="1200" b="1" dirty="0"/>
                  <a:t>tracking</a:t>
                </a:r>
                <a:r>
                  <a:rPr kumimoji="1" lang="zh-CN" altLang="en-US" sz="1200" dirty="0"/>
                  <a:t> </a:t>
                </a:r>
                <a:r>
                  <a:rPr kumimoji="1" lang="en-US" altLang="zh-CN" sz="1200" dirty="0"/>
                  <a:t>and</a:t>
                </a:r>
                <a:r>
                  <a:rPr kumimoji="1" lang="zh-CN" altLang="en-US" sz="1200" dirty="0"/>
                  <a:t> </a:t>
                </a:r>
                <a:r>
                  <a:rPr kumimoji="1" lang="en-US" altLang="zh-CN" sz="1200" dirty="0"/>
                  <a:t>a</a:t>
                </a:r>
                <a:r>
                  <a:rPr kumimoji="1" lang="zh-CN" altLang="en-US" sz="1200" dirty="0"/>
                  <a:t> </a:t>
                </a:r>
                <a:r>
                  <a:rPr kumimoji="1" lang="en-US" altLang="zh-CN" sz="1200" dirty="0"/>
                  <a:t>design</a:t>
                </a:r>
                <a:r>
                  <a:rPr kumimoji="1" lang="zh-CN" altLang="en-US" sz="1200" dirty="0"/>
                  <a:t> </a:t>
                </a:r>
                <a:r>
                  <a:rPr kumimoji="1" lang="en-US" altLang="zh-CN" sz="1200" dirty="0"/>
                  <a:t>of</a:t>
                </a:r>
                <a:r>
                  <a:rPr kumimoji="1" lang="zh-CN" altLang="en-US" sz="1200" dirty="0"/>
                  <a:t> </a:t>
                </a:r>
                <a:r>
                  <a:rPr kumimoji="1" lang="en-US" altLang="zh-CN" sz="1200" b="1" dirty="0"/>
                  <a:t>pixel</a:t>
                </a:r>
                <a:r>
                  <a:rPr kumimoji="1" lang="zh-CN" altLang="en-US" sz="1200" b="1" dirty="0"/>
                  <a:t> </a:t>
                </a:r>
                <a:r>
                  <a:rPr kumimoji="1" lang="en-US" altLang="zh-CN" sz="1200" b="1" dirty="0"/>
                  <a:t>digital</a:t>
                </a:r>
                <a:r>
                  <a:rPr kumimoji="1" lang="zh-CN" altLang="en-US" sz="1200" b="1" dirty="0"/>
                  <a:t> </a:t>
                </a:r>
                <a:r>
                  <a:rPr kumimoji="1" lang="en-US" altLang="zh-CN" sz="1200" b="1" dirty="0"/>
                  <a:t>chip</a:t>
                </a:r>
                <a:endParaRPr kumimoji="1" lang="en-US" altLang="zh-CN" dirty="0"/>
              </a:p>
              <a:p>
                <a:endParaRPr kumimoji="1" lang="en-US" altLang="zh-CN" dirty="0"/>
              </a:p>
              <a:p>
                <a:r>
                  <a:rPr kumimoji="1" lang="en-US" altLang="zh-CN" dirty="0"/>
                  <a:t>Grey</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 two innermost layers of the ATLAS ITk Pixel﻿ is designed for a maximum luminosity of 2000 </a:t>
                </a:r>
                <a:r>
                  <a:rPr lang="en-US" altLang="zh-CN" sz="1200" i="0" kern="1200">
                    <a:solidFill>
                      <a:schemeClr val="tx1"/>
                    </a:solidFill>
                    <a:effectLst/>
                    <a:latin typeface="+mn-lt"/>
                    <a:ea typeface="+mn-ea"/>
                    <a:cs typeface="+mn-cs"/>
                  </a:rPr>
                  <a:t>𝑓𝑏</a:t>
                </a:r>
                <a:r>
                  <a:rPr lang="zh-CN" altLang="zh-CN" sz="1200"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−1</a:t>
                </a:r>
                <a:r>
                  <a:rPr lang="zh-CN" altLang="zh-CN" sz="1200" i="0" kern="120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which needs to be replaced during the operation of LHC.</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You</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could</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see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in</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the</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right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plot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that.</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So, it’s an opportunity to implement 4D tracking. 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implementing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4D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tracking</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needs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efforts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from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both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hardware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software,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 understand the physics potential of 4D tracking.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t>This</a:t>
                </a:r>
                <a:r>
                  <a:rPr kumimoji="1" lang="zh-CN" altLang="en-US" sz="1200" dirty="0"/>
                  <a:t> </a:t>
                </a:r>
                <a:r>
                  <a:rPr kumimoji="1" lang="en-US" altLang="zh-CN" sz="1200" dirty="0"/>
                  <a:t>talk</a:t>
                </a:r>
                <a:r>
                  <a:rPr kumimoji="1" lang="zh-CN" altLang="en-US" sz="1200" dirty="0"/>
                  <a:t> </a:t>
                </a:r>
                <a:r>
                  <a:rPr kumimoji="1" lang="en-US" altLang="zh-CN" sz="1200" dirty="0"/>
                  <a:t>will</a:t>
                </a:r>
                <a:r>
                  <a:rPr kumimoji="1" lang="zh-CN" altLang="en-US" sz="1200" dirty="0"/>
                  <a:t> </a:t>
                </a:r>
                <a:r>
                  <a:rPr kumimoji="1" lang="en-US" altLang="zh-CN" sz="1200" dirty="0"/>
                  <a:t>report</a:t>
                </a:r>
                <a:r>
                  <a:rPr kumimoji="1" lang="zh-CN" altLang="en-US" sz="1200" dirty="0"/>
                  <a:t> </a:t>
                </a:r>
                <a:r>
                  <a:rPr kumimoji="1" lang="en-US" altLang="zh-CN" sz="1200" dirty="0"/>
                  <a:t>the</a:t>
                </a:r>
                <a:r>
                  <a:rPr kumimoji="1" lang="zh-CN" altLang="en-US" sz="1200" dirty="0"/>
                  <a:t> </a:t>
                </a:r>
                <a:r>
                  <a:rPr kumimoji="1" lang="en-US" altLang="zh-CN" sz="1200" dirty="0"/>
                  <a:t>progress</a:t>
                </a:r>
                <a:r>
                  <a:rPr kumimoji="1" lang="zh-CN" altLang="en-US" sz="1200" dirty="0"/>
                  <a:t> </a:t>
                </a:r>
                <a:r>
                  <a:rPr kumimoji="1" lang="en-US" altLang="zh-CN" sz="1200" dirty="0"/>
                  <a:t>of</a:t>
                </a:r>
                <a:r>
                  <a:rPr kumimoji="1" lang="zh-CN" altLang="en-US" sz="1200" dirty="0"/>
                  <a:t> </a:t>
                </a:r>
                <a:r>
                  <a:rPr kumimoji="1" lang="en-US" altLang="zh-CN" sz="1200" dirty="0"/>
                  <a:t>low-level</a:t>
                </a:r>
                <a:r>
                  <a:rPr kumimoji="1" lang="zh-CN" altLang="en-US" sz="1200" dirty="0"/>
                  <a:t> </a:t>
                </a:r>
                <a:r>
                  <a:rPr kumimoji="1" lang="en-US" altLang="zh-CN" sz="1200" dirty="0"/>
                  <a:t>4D</a:t>
                </a:r>
                <a:r>
                  <a:rPr kumimoji="1" lang="zh-CN" altLang="en-US" sz="1200" dirty="0"/>
                  <a:t> </a:t>
                </a:r>
                <a:r>
                  <a:rPr kumimoji="1" lang="en-US" altLang="zh-CN" sz="1200" b="1" dirty="0"/>
                  <a:t>tracking</a:t>
                </a:r>
                <a:r>
                  <a:rPr kumimoji="1" lang="zh-CN" altLang="en-US" sz="1200" dirty="0"/>
                  <a:t> </a:t>
                </a:r>
                <a:r>
                  <a:rPr kumimoji="1" lang="en-US" altLang="zh-CN" sz="1200" dirty="0"/>
                  <a:t>and</a:t>
                </a:r>
                <a:r>
                  <a:rPr kumimoji="1" lang="zh-CN" altLang="en-US" sz="1200" dirty="0"/>
                  <a:t> </a:t>
                </a:r>
                <a:r>
                  <a:rPr kumimoji="1" lang="en-US" altLang="zh-CN" sz="1200" dirty="0"/>
                  <a:t>a</a:t>
                </a:r>
                <a:r>
                  <a:rPr kumimoji="1" lang="zh-CN" altLang="en-US" sz="1200" dirty="0"/>
                  <a:t> </a:t>
                </a:r>
                <a:r>
                  <a:rPr kumimoji="1" lang="en-US" altLang="zh-CN" sz="1200" dirty="0"/>
                  <a:t>design</a:t>
                </a:r>
                <a:r>
                  <a:rPr kumimoji="1" lang="zh-CN" altLang="en-US" sz="1200" dirty="0"/>
                  <a:t> </a:t>
                </a:r>
                <a:r>
                  <a:rPr kumimoji="1" lang="en-US" altLang="zh-CN" sz="1200" dirty="0"/>
                  <a:t>of</a:t>
                </a:r>
                <a:r>
                  <a:rPr kumimoji="1" lang="zh-CN" altLang="en-US" sz="1200" dirty="0"/>
                  <a:t> </a:t>
                </a:r>
                <a:r>
                  <a:rPr kumimoji="1" lang="en-US" altLang="zh-CN" sz="1200" b="1" dirty="0"/>
                  <a:t>pixel</a:t>
                </a:r>
                <a:r>
                  <a:rPr kumimoji="1" lang="zh-CN" altLang="en-US" sz="1200" b="1" dirty="0"/>
                  <a:t> </a:t>
                </a:r>
                <a:r>
                  <a:rPr kumimoji="1" lang="en-US" altLang="zh-CN" sz="1200" b="1" dirty="0"/>
                  <a:t>digital</a:t>
                </a:r>
                <a:r>
                  <a:rPr kumimoji="1" lang="zh-CN" altLang="en-US" sz="1200" b="1" dirty="0"/>
                  <a:t> </a:t>
                </a:r>
                <a:r>
                  <a:rPr kumimoji="1" lang="en-US" altLang="zh-CN" sz="1200" b="1" dirty="0"/>
                  <a:t>chip</a:t>
                </a:r>
                <a:endParaRPr kumimoji="1" lang="en-US" altLang="zh-CN" dirty="0"/>
              </a:p>
              <a:p>
                <a:endParaRPr kumimoji="1" lang="en-US" altLang="zh-CN" dirty="0"/>
              </a:p>
              <a:p>
                <a:r>
                  <a:rPr kumimoji="1" lang="en-US" altLang="zh-CN" dirty="0"/>
                  <a:t>Grey</a:t>
                </a:r>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3</a:t>
            </a:fld>
            <a:endParaRPr kumimoji="1" lang="zh-CN" altLang="en-US"/>
          </a:p>
        </p:txBody>
      </p:sp>
    </p:spTree>
    <p:extLst>
      <p:ext uri="{BB962C8B-B14F-4D97-AF65-F5344CB8AC3E}">
        <p14:creationId xmlns:p14="http://schemas.microsoft.com/office/powerpoint/2010/main" val="3639912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4</a:t>
            </a:fld>
            <a:endParaRPr kumimoji="1" lang="zh-CN" altLang="en-US"/>
          </a:p>
        </p:txBody>
      </p:sp>
    </p:spTree>
    <p:extLst>
      <p:ext uri="{BB962C8B-B14F-4D97-AF65-F5344CB8AC3E}">
        <p14:creationId xmlns:p14="http://schemas.microsoft.com/office/powerpoint/2010/main" val="3121322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ACTS is an experiment-independent toolkit for (charged) particle track reconstruction in (high energy) physics experiments,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which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will</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also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be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used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ATLAS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Run 4 </a:t>
            </a:r>
            <a:r>
              <a:rPr lang="en-US" altLang="zh-CN" sz="1200" kern="1200" dirty="0" err="1">
                <a:solidFill>
                  <a:schemeClr val="tx1"/>
                </a:solidFill>
                <a:effectLst/>
                <a:latin typeface="+mn-lt"/>
                <a:ea typeface="+mn-ea"/>
                <a:cs typeface="+mn-cs"/>
              </a:rPr>
              <a:t>ITk</a:t>
            </a:r>
            <a:r>
              <a:rPr lang="en-US" altLang="zh-CN" sz="1200" kern="1200" dirty="0">
                <a:solidFill>
                  <a:schemeClr val="tx1"/>
                </a:solidFill>
                <a:effectLst/>
                <a:latin typeface="+mn-lt"/>
                <a:ea typeface="+mn-ea"/>
                <a:cs typeface="+mn-cs"/>
              </a:rPr>
              <a:t> reconstruction.</a:t>
            </a:r>
          </a:p>
          <a:p>
            <a:r>
              <a:rPr lang="en-US" altLang="zh-CN" sz="1200" kern="1200" dirty="0">
                <a:solidFill>
                  <a:schemeClr val="tx1"/>
                </a:solidFill>
                <a:effectLst/>
                <a:latin typeface="+mn-lt"/>
                <a:ea typeface="+mn-ea"/>
                <a:cs typeface="+mn-cs"/>
              </a:rPr>
              <a:t>ACTS has 6 parameters in its track parameters, which includes time information. And this would benefit the studies on 4D tracking.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results we show later will use the ITk geometry, and smear truth hit information in the ITk innermost 2-layer pixel region with gauss distribution using 50 </a:t>
            </a:r>
            <a:r>
              <a:rPr lang="en-US" altLang="zh-CN" sz="1200" kern="1200" dirty="0" err="1">
                <a:solidFill>
                  <a:schemeClr val="tx1"/>
                </a:solidFill>
                <a:effectLst/>
                <a:latin typeface="+mn-lt"/>
                <a:ea typeface="+mn-ea"/>
                <a:cs typeface="+mn-cs"/>
              </a:rPr>
              <a:t>ps</a:t>
            </a:r>
            <a:r>
              <a:rPr lang="en-US" altLang="zh-CN" sz="1200" kern="1200" dirty="0">
                <a:solidFill>
                  <a:schemeClr val="tx1"/>
                </a:solidFill>
                <a:effectLst/>
                <a:latin typeface="+mn-lt"/>
                <a:ea typeface="+mn-ea"/>
                <a:cs typeface="+mn-cs"/>
              </a:rPr>
              <a:t> time resolution, to provide time measurements.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This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number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rough</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estimation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from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hardware.</a:t>
            </a:r>
            <a:endParaRPr lang="zh-CN" altLang="zh-CN" sz="1200" kern="1200" dirty="0">
              <a:solidFill>
                <a:schemeClr val="tx1"/>
              </a:solidFill>
              <a:effectLst/>
              <a:latin typeface="+mn-lt"/>
              <a:ea typeface="+mn-ea"/>
              <a:cs typeface="+mn-cs"/>
            </a:endParaRPr>
          </a:p>
          <a:p>
            <a:endParaRPr kumimoji="1" lang="zh-CN" altLang="en-US"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5</a:t>
            </a:fld>
            <a:endParaRPr kumimoji="1" lang="zh-CN" altLang="en-US"/>
          </a:p>
        </p:txBody>
      </p:sp>
    </p:spTree>
    <p:extLst>
      <p:ext uri="{BB962C8B-B14F-4D97-AF65-F5344CB8AC3E}">
        <p14:creationId xmlns:p14="http://schemas.microsoft.com/office/powerpoint/2010/main" val="3173914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CB384-893D-D173-7199-C257BD8D486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AE3D5FC-DBE5-6455-CDB8-C7D2D4692BD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22A3F56-C3D3-D158-7BF3-45059FAD2D3E}"/>
              </a:ext>
            </a:extLst>
          </p:cNvPr>
          <p:cNvSpPr>
            <a:spLocks noGrp="1"/>
          </p:cNvSpPr>
          <p:nvPr>
            <p:ph type="body" idx="1"/>
          </p:nvPr>
        </p:nvSpPr>
        <p:spPr/>
        <p:txBody>
          <a:bodyPr/>
          <a:lstStyle/>
          <a:p>
            <a:r>
              <a:rPr kumimoji="1" lang="en-US" altLang="zh-CN" dirty="0"/>
              <a:t>This</a:t>
            </a:r>
            <a:r>
              <a:rPr kumimoji="1" lang="zh-CN" altLang="en-US" dirty="0"/>
              <a:t> </a:t>
            </a:r>
            <a:r>
              <a:rPr kumimoji="1" lang="en-US" altLang="zh-CN" dirty="0"/>
              <a:t>is the</a:t>
            </a:r>
            <a:r>
              <a:rPr kumimoji="1" lang="zh-CN" altLang="en-US" dirty="0"/>
              <a:t> </a:t>
            </a:r>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 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First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Fatras/Geant4</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particle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going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through</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detector.</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t>
            </a:r>
            <a:r>
              <a:rPr kumimoji="1" lang="en-US" altLang="zh-CN" dirty="0" err="1">
                <a:latin typeface="Calibri" panose="020F0502020204030204" pitchFamily="34" charset="0"/>
                <a:cs typeface="Calibri" panose="020F0502020204030204" pitchFamily="34" charset="0"/>
              </a:rPr>
              <a:t>Fatras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fast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implemented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 </a:t>
            </a:r>
            <a:r>
              <a:rPr kumimoji="1" lang="zh-CN" altLang="en-US" dirty="0">
                <a:latin typeface="Calibri" panose="020F0502020204030204" pitchFamily="34" charset="0"/>
                <a:cs typeface="Calibri" panose="020F0502020204030204" pitchFamily="34" charset="0"/>
              </a:rPr>
              <a:t>这句可以略掉</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Followed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digitization,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simulating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detector</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electronic</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response.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clustering,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organizing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several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cells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producing</a:t>
            </a:r>
            <a:r>
              <a:rPr kumimoji="1" lang="zh-CN" altLang="en-US" dirty="0">
                <a:latin typeface="Calibri" panose="020F0502020204030204" pitchFamily="34" charset="0"/>
                <a:cs typeface="Calibri" panose="020F0502020204030204" pitchFamily="34" charset="0"/>
              </a:rPr>
              <a:t> </a:t>
            </a:r>
            <a:r>
              <a:rPr kumimoji="1" lang="en-US" altLang="zh-CN" b="1" dirty="0" err="1">
                <a:latin typeface="Calibri" panose="020F0502020204030204" pitchFamily="34" charset="0"/>
                <a:cs typeface="Calibri" panose="020F0502020204030204" pitchFamily="34" charset="0"/>
              </a:rPr>
              <a:t>spacepoints</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Seeding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will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combine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err="1">
                <a:latin typeface="Calibri" panose="020F0502020204030204" pitchFamily="34" charset="0"/>
                <a:cs typeface="Calibri" panose="020F0502020204030204" pitchFamily="34" charset="0"/>
              </a:rPr>
              <a:t>spacepoints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to</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form</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initial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finding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and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fitting,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which</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extends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the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initial tracks.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Finally</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it’s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vertexing, to find</a:t>
            </a:r>
            <a:r>
              <a:rPr lang="zh-CN" altLang="zh-CN" sz="1200" b="0" i="0" kern="1200" dirty="0">
                <a:solidFill>
                  <a:schemeClr val="tx1"/>
                </a:solidFill>
                <a:effectLst/>
                <a:latin typeface="+mn-lt"/>
                <a:ea typeface="+mn-ea"/>
                <a:cs typeface="+mn-cs"/>
              </a:rPr>
              <a:t> where an interaction or a decay occurred</a:t>
            </a:r>
            <a:r>
              <a:rPr lang="en-US" altLang="zh-CN" sz="1200" b="0" i="0" kern="1200" dirty="0">
                <a:solidFill>
                  <a:schemeClr val="tx1"/>
                </a:solidFill>
                <a:effectLst/>
                <a:latin typeface="+mn-lt"/>
                <a:ea typeface="+mn-ea"/>
                <a:cs typeface="+mn-cs"/>
              </a:rPr>
              <a:t>.</a:t>
            </a:r>
            <a:endParaRPr kumimoji="1" lang="en-US" altLang="zh-CN"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EA01DC7E-A2A6-C64D-08E4-D090EEDC82CA}"/>
              </a:ext>
            </a:extLst>
          </p:cNvPr>
          <p:cNvSpPr>
            <a:spLocks noGrp="1"/>
          </p:cNvSpPr>
          <p:nvPr>
            <p:ph type="sldNum" sz="quarter" idx="5"/>
          </p:nvPr>
        </p:nvSpPr>
        <p:spPr/>
        <p:txBody>
          <a:bodyPr/>
          <a:lstStyle/>
          <a:p>
            <a:fld id="{836C365F-FAAF-714C-9B25-578EFF692654}" type="slidenum">
              <a:rPr kumimoji="1" lang="zh-CN" altLang="en-US" smtClean="0"/>
              <a:t>6</a:t>
            </a:fld>
            <a:endParaRPr kumimoji="1" lang="zh-CN" altLang="en-US"/>
          </a:p>
        </p:txBody>
      </p:sp>
    </p:spTree>
    <p:extLst>
      <p:ext uri="{BB962C8B-B14F-4D97-AF65-F5344CB8AC3E}">
        <p14:creationId xmlns:p14="http://schemas.microsoft.com/office/powerpoint/2010/main" val="2122818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66604-038D-6F4E-63E6-FB98F17043B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4D8AF93-D61B-7C04-F668-630AA84FCB9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AEDFFC2-B6F2-EDCD-1952-817F3B620735}"/>
              </a:ext>
            </a:extLst>
          </p:cNvPr>
          <p:cNvSpPr>
            <a:spLocks noGrp="1"/>
          </p:cNvSpPr>
          <p:nvPr>
            <p:ph type="body" idx="1"/>
          </p:nvPr>
        </p:nvSpPr>
        <p:spPr/>
        <p:txBody>
          <a:bodyPr/>
          <a:lstStyle/>
          <a:p>
            <a:r>
              <a:rPr kumimoji="1" lang="en" altLang="zh-CN" dirty="0"/>
              <a:t>ACTS tracking algorithms could prograte time information from truth simulation information to track and vertex. </a:t>
            </a:r>
          </a:p>
          <a:p>
            <a:r>
              <a:rPr kumimoji="1" lang="en" altLang="zh-CN" dirty="0"/>
              <a:t>From the start of the tracking workflow, now we are doing some studies of digitization and clustering in Athena framework(, in collaboration with CERN group). There</a:t>
            </a:r>
            <a:r>
              <a:rPr kumimoji="1" lang="zh-CN" altLang="en-US" dirty="0"/>
              <a:t> </a:t>
            </a:r>
            <a:r>
              <a:rPr kumimoji="1" lang="en-US" altLang="zh-CN" dirty="0"/>
              <a:t>are</a:t>
            </a:r>
            <a:r>
              <a:rPr kumimoji="1" lang="zh-CN" altLang="en-US" dirty="0"/>
              <a:t> </a:t>
            </a:r>
            <a:r>
              <a:rPr kumimoji="1" lang="en-US" altLang="zh-CN" dirty="0"/>
              <a:t>already</a:t>
            </a:r>
            <a:r>
              <a:rPr kumimoji="1" lang="zh-CN" altLang="en-US" dirty="0"/>
              <a:t> </a:t>
            </a:r>
            <a:r>
              <a:rPr kumimoji="1" lang="en-US" altLang="zh-CN" dirty="0"/>
              <a:t>some</a:t>
            </a:r>
            <a:r>
              <a:rPr kumimoji="1" lang="zh-CN" altLang="en-US" dirty="0"/>
              <a:t> </a:t>
            </a:r>
            <a:r>
              <a:rPr kumimoji="1" lang="en-US" altLang="zh-CN" dirty="0"/>
              <a:t>studies</a:t>
            </a:r>
            <a:r>
              <a:rPr kumimoji="1" lang="zh-CN" altLang="en-US" dirty="0"/>
              <a:t> </a:t>
            </a:r>
            <a:r>
              <a:rPr kumimoji="1" lang="en-US" altLang="zh-CN" dirty="0"/>
              <a:t>on</a:t>
            </a:r>
            <a:r>
              <a:rPr kumimoji="1" lang="zh-CN" altLang="en-US" dirty="0"/>
              <a:t> </a:t>
            </a:r>
            <a:r>
              <a:rPr kumimoji="1" lang="en-US" altLang="zh-CN" dirty="0"/>
              <a:t>4D</a:t>
            </a:r>
            <a:r>
              <a:rPr kumimoji="1" lang="zh-CN" altLang="en-US" dirty="0"/>
              <a:t> </a:t>
            </a:r>
            <a:r>
              <a:rPr kumimoji="1" lang="en-US" altLang="zh-CN" dirty="0"/>
              <a:t>vertexing</a:t>
            </a:r>
            <a:r>
              <a:rPr kumimoji="1" lang="zh-CN" altLang="en-US" dirty="0"/>
              <a:t> </a:t>
            </a:r>
            <a:r>
              <a:rPr kumimoji="1" lang="en-US" altLang="zh-CN" dirty="0"/>
              <a:t>in</a:t>
            </a:r>
            <a:r>
              <a:rPr kumimoji="1" lang="zh-CN" altLang="en-US" dirty="0"/>
              <a:t> </a:t>
            </a:r>
            <a:r>
              <a:rPr kumimoji="1" lang="en-US" altLang="zh-CN" dirty="0"/>
              <a:t>ACTS with ODD geometry, which shows that timing could improve the performance of vertexing. This presentation will show the algorithms and performance of 4D seeding, as well as the performance of 4D tracking.</a:t>
            </a:r>
          </a:p>
          <a:p>
            <a:endParaRPr kumimoji="1" lang="en-US" altLang="zh-CN" dirty="0"/>
          </a:p>
          <a:p>
            <a:endParaRPr kumimoji="1" lang="en" altLang="zh-CN" dirty="0"/>
          </a:p>
          <a:p>
            <a:r>
              <a:rPr kumimoji="1" lang="en" altLang="zh-CN" dirty="0"/>
              <a:t>oblique line</a:t>
            </a:r>
            <a:endParaRPr kumimoji="1" lang="zh-CN" altLang="en-US" dirty="0"/>
          </a:p>
        </p:txBody>
      </p:sp>
      <p:sp>
        <p:nvSpPr>
          <p:cNvPr id="4" name="灯片编号占位符 3">
            <a:extLst>
              <a:ext uri="{FF2B5EF4-FFF2-40B4-BE49-F238E27FC236}">
                <a16:creationId xmlns:a16="http://schemas.microsoft.com/office/drawing/2014/main" id="{A37917D3-C4E6-2237-F365-F0FF5423FFF6}"/>
              </a:ext>
            </a:extLst>
          </p:cNvPr>
          <p:cNvSpPr>
            <a:spLocks noGrp="1"/>
          </p:cNvSpPr>
          <p:nvPr>
            <p:ph type="sldNum" sz="quarter" idx="5"/>
          </p:nvPr>
        </p:nvSpPr>
        <p:spPr/>
        <p:txBody>
          <a:bodyPr/>
          <a:lstStyle/>
          <a:p>
            <a:fld id="{836C365F-FAAF-714C-9B25-578EFF692654}" type="slidenum">
              <a:rPr kumimoji="1" lang="zh-CN" altLang="en-US" smtClean="0"/>
              <a:t>7</a:t>
            </a:fld>
            <a:endParaRPr kumimoji="1" lang="zh-CN" altLang="en-US"/>
          </a:p>
        </p:txBody>
      </p:sp>
    </p:spTree>
    <p:extLst>
      <p:ext uri="{BB962C8B-B14F-4D97-AF65-F5344CB8AC3E}">
        <p14:creationId xmlns:p14="http://schemas.microsoft.com/office/powerpoint/2010/main" val="3234831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kumimoji="1" lang="en-US" altLang="zh-CN" dirty="0"/>
                  <a:t>In the 4D seeding algorithms, an additional variable </a:t>
                </a:r>
                <a14:m>
                  <m:oMath xmlns:m="http://schemas.openxmlformats.org/officeDocument/2006/math">
                    <m:sSub>
                      <m:sSubPr>
                        <m:ctrlPr>
                          <a:rPr kumimoji="1" lang="en-US" altLang="zh-CN" sz="1200" i="1" smtClean="0">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sub>
                    </m:sSub>
                  </m:oMath>
                </a14:m>
                <a:r>
                  <a:rPr lang="zh-CN" altLang="en-US" sz="1200" dirty="0"/>
                  <a:t> </a:t>
                </a:r>
                <a:r>
                  <a:rPr lang="en-US" altLang="zh-CN" sz="1200" dirty="0"/>
                  <a:t>is introduced for</a:t>
                </a:r>
                <a:r>
                  <a:rPr lang="zh-CN" altLang="en-US" sz="1200" dirty="0"/>
                  <a:t> </a:t>
                </a:r>
                <a:r>
                  <a:rPr lang="en-US" altLang="zh-CN" sz="1200" dirty="0" err="1"/>
                  <a:t>spacepoint</a:t>
                </a:r>
                <a:r>
                  <a:rPr lang="en-US" altLang="zh-CN" sz="1200" dirty="0"/>
                  <a:t>,</a:t>
                </a:r>
                <a:r>
                  <a:rPr lang="en-US" altLang="zh-CN" sz="1200" baseline="0" dirty="0"/>
                  <a:t> which is defined as the time of arrival </a:t>
                </a:r>
                <a:r>
                  <a:rPr lang="en-US" altLang="zh-CN" sz="1200" baseline="0" dirty="0" err="1"/>
                  <a:t>substracted</a:t>
                </a:r>
                <a:r>
                  <a:rPr lang="en-US" altLang="zh-CN" sz="1200" baseline="0" dirty="0"/>
                  <a:t> by the time of flight. It describes the original time of the particle/track.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aseline="0" dirty="0"/>
                  <a:t>Since a traditional seeding algorithm would combine three </a:t>
                </a:r>
                <a:r>
                  <a:rPr kumimoji="1" lang="en-US" altLang="zh-CN" sz="1200" baseline="0" dirty="0" err="1"/>
                  <a:t>spacepoints</a:t>
                </a:r>
                <a:r>
                  <a:rPr kumimoji="1" lang="en-US" altLang="zh-CN" sz="1200" baseline="0" dirty="0"/>
                  <a:t> into one seed. </a:t>
                </a:r>
                <a:r>
                  <a:rPr kumimoji="1" lang="en-US" altLang="zh-CN" sz="1200" dirty="0"/>
                  <a:t>A</a:t>
                </a:r>
                <a:r>
                  <a:rPr kumimoji="1" lang="zh-CN" altLang="en-US" sz="1200" dirty="0"/>
                  <a:t> </a:t>
                </a:r>
                <a:r>
                  <a:rPr kumimoji="1" lang="en-US" altLang="zh-CN" sz="1200" dirty="0"/>
                  <a:t>gauss</a:t>
                </a:r>
                <a:r>
                  <a:rPr kumimoji="1" lang="zh-CN" altLang="en-US" sz="1200" dirty="0"/>
                  <a:t> </a:t>
                </a:r>
                <a:r>
                  <a:rPr kumimoji="1" lang="en-US" altLang="zh-CN" sz="1200" dirty="0"/>
                  <a:t>filter</a:t>
                </a:r>
                <a:r>
                  <a:rPr kumimoji="1" lang="zh-CN" altLang="en-US" sz="1200" dirty="0"/>
                  <a:t> </a:t>
                </a:r>
                <a:r>
                  <a:rPr kumimoji="1" lang="en-US" altLang="zh-CN" sz="1200" dirty="0"/>
                  <a:t>for</a:t>
                </a:r>
                <a:r>
                  <a:rPr kumimoji="1" lang="zh-CN" altLang="en-US" sz="1200" dirty="0"/>
                  <a:t> </a:t>
                </a:r>
                <a:r>
                  <a:rPr kumimoji="1" lang="en-US" altLang="zh-CN" sz="1200" dirty="0"/>
                  <a:t>seed </a:t>
                </a:r>
                <a:r>
                  <a:rPr kumimoji="1" lang="en-US" altLang="zh-CN" sz="1200" b="1" dirty="0"/>
                  <a:t>doublets</a:t>
                </a:r>
                <a:r>
                  <a:rPr kumimoji="1" lang="zh-CN" altLang="en-US" sz="1050" b="1" dirty="0"/>
                  <a:t> </a:t>
                </a:r>
                <a:r>
                  <a:rPr kumimoji="1" lang="en-US" altLang="zh-CN" sz="1050" b="0" dirty="0"/>
                  <a:t>and</a:t>
                </a:r>
                <a:r>
                  <a:rPr kumimoji="1" lang="zh-CN" altLang="en-US" sz="1050" b="1" dirty="0"/>
                  <a:t> </a:t>
                </a:r>
                <a:r>
                  <a:rPr kumimoji="1" lang="en-US" altLang="zh-CN" sz="1200" dirty="0"/>
                  <a:t>a</a:t>
                </a:r>
                <a:r>
                  <a:rPr kumimoji="1" lang="zh-CN" altLang="en-US" sz="1200" dirty="0"/>
                  <a:t> </a:t>
                </a:r>
                <a:r>
                  <a:rPr kumimoji="1" lang="en-US" altLang="zh-CN" sz="1200" dirty="0"/>
                  <a:t>chi-square</a:t>
                </a:r>
                <a:r>
                  <a:rPr kumimoji="1" lang="zh-CN" altLang="en-US" sz="1200" dirty="0"/>
                  <a:t> </a:t>
                </a:r>
                <a:r>
                  <a:rPr kumimoji="1" lang="en-US" altLang="zh-CN" sz="1200" dirty="0"/>
                  <a:t>filter</a:t>
                </a:r>
                <a:r>
                  <a:rPr kumimoji="1" lang="zh-CN" altLang="en-US" sz="1200" dirty="0"/>
                  <a:t> </a:t>
                </a:r>
                <a:r>
                  <a:rPr kumimoji="1" lang="en-US" altLang="zh-CN" sz="1200" dirty="0"/>
                  <a:t>for seed </a:t>
                </a:r>
                <a:r>
                  <a:rPr kumimoji="1" lang="en-US" altLang="zh-CN" sz="1200" b="1" dirty="0"/>
                  <a:t>triplets </a:t>
                </a:r>
                <a:r>
                  <a:rPr kumimoji="1" lang="en-US" altLang="zh-CN" sz="1200" b="0" dirty="0"/>
                  <a:t>are introduced to filter truth-matched seeds with time information.</a:t>
                </a:r>
                <a:endParaRPr kumimoji="1" lang="en-US" altLang="zh-CN" sz="1050" b="0" dirty="0"/>
              </a:p>
              <a:p>
                <a:r>
                  <a:rPr kumimoji="1" lang="en-US" altLang="zh-CN" b="0" dirty="0"/>
                  <a:t>From left plot, we could see that, the gauss discriminator of doublets from truth-matched seeds follows gaussian distribution with a resolution of square root 2 times the resolution of a time measurement. While doublets from fake seeds have a flatter component contributing from pile-up time distribution.</a:t>
                </a:r>
              </a:p>
              <a:p>
                <a:r>
                  <a:rPr kumimoji="1" lang="en-US" altLang="zh-CN" b="0" dirty="0"/>
                  <a:t>In the right plot, with the </a:t>
                </a:r>
                <a:r>
                  <a:rPr kumimoji="1" lang="en-US" altLang="zh-CN" sz="1200" dirty="0"/>
                  <a:t>chi-square</a:t>
                </a:r>
                <a:r>
                  <a:rPr kumimoji="1" lang="zh-CN" altLang="en-US" sz="1200" dirty="0"/>
                  <a:t> </a:t>
                </a:r>
                <a:r>
                  <a:rPr kumimoji="1" lang="en-US" altLang="zh-CN" b="0" dirty="0"/>
                  <a:t>discriminator, truth–matched triplets follow the distribution of chi-square with 2 degrees of freedom. While fake triplets have more components n the tail.</a:t>
                </a:r>
              </a:p>
              <a:p>
                <a:r>
                  <a:rPr kumimoji="1" lang="en-US" altLang="zh-CN" dirty="0"/>
                  <a:t>With those </a:t>
                </a:r>
                <a:r>
                  <a:rPr kumimoji="1" lang="en-US" altLang="zh-CN" b="0" dirty="0"/>
                  <a:t>discriminators, truth-matched seeds could be separated from fake seeds, in time dimension.</a:t>
                </a:r>
                <a:endParaRPr kumimoji="1" lang="zh-CN" altLang="en-US" dirty="0"/>
              </a:p>
            </p:txBody>
          </p:sp>
        </mc:Choice>
        <mc:Fallback xmlns="">
          <p:sp>
            <p:nvSpPr>
              <p:cNvPr id="3" name="备注占位符 2"/>
              <p:cNvSpPr>
                <a:spLocks noGrp="1"/>
              </p:cNvSpPr>
              <p:nvPr>
                <p:ph type="body" idx="1"/>
              </p:nvPr>
            </p:nvSpPr>
            <p:spPr/>
            <p:txBody>
              <a:bodyPr/>
              <a:lstStyle/>
              <a:p>
                <a:r>
                  <a:rPr kumimoji="1" lang="en-US" altLang="zh-CN" dirty="0"/>
                  <a:t>In the 4D seeding algorithms, an additional variable </a:t>
                </a:r>
                <a:r>
                  <a:rPr kumimoji="1" lang="en-US" altLang="zh-CN" sz="1200" i="0">
                    <a:latin typeface="Cambria Math" panose="02040503050406030204" pitchFamily="18" charset="0"/>
                  </a:rPr>
                  <a:t>𝑡_0</a:t>
                </a:r>
                <a:r>
                  <a:rPr lang="zh-CN" altLang="en-US" sz="1200" dirty="0"/>
                  <a:t> </a:t>
                </a:r>
                <a:r>
                  <a:rPr lang="en-US" altLang="zh-CN" sz="1200" dirty="0"/>
                  <a:t>is introduced for</a:t>
                </a:r>
                <a:r>
                  <a:rPr lang="zh-CN" altLang="en-US" sz="1200" dirty="0"/>
                  <a:t> </a:t>
                </a:r>
                <a:r>
                  <a:rPr lang="en-US" altLang="zh-CN" sz="1200" dirty="0" err="1"/>
                  <a:t>spacepoint</a:t>
                </a:r>
                <a:r>
                  <a:rPr lang="en-US" altLang="zh-CN" sz="1200" dirty="0"/>
                  <a:t>,</a:t>
                </a:r>
                <a:r>
                  <a:rPr lang="en-US" altLang="zh-CN" sz="1200" baseline="0" dirty="0"/>
                  <a:t> which is defined as the time of arrival </a:t>
                </a:r>
                <a:r>
                  <a:rPr lang="en-US" altLang="zh-CN" sz="1200" baseline="0" dirty="0" err="1"/>
                  <a:t>substracted</a:t>
                </a:r>
                <a:r>
                  <a:rPr lang="en-US" altLang="zh-CN" sz="1200" baseline="0" dirty="0"/>
                  <a:t> by the time of flight. It describes the original time of the particle/track.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aseline="0" dirty="0"/>
                  <a:t>Since a traditional seeding algorithm would combine three </a:t>
                </a:r>
                <a:r>
                  <a:rPr kumimoji="1" lang="en-US" altLang="zh-CN" sz="1200" baseline="0" dirty="0" err="1"/>
                  <a:t>spacepoints</a:t>
                </a:r>
                <a:r>
                  <a:rPr kumimoji="1" lang="en-US" altLang="zh-CN" sz="1200" baseline="0" dirty="0"/>
                  <a:t> into one seed. </a:t>
                </a:r>
                <a:r>
                  <a:rPr kumimoji="1" lang="en-US" altLang="zh-CN" sz="1200" dirty="0"/>
                  <a:t>A</a:t>
                </a:r>
                <a:r>
                  <a:rPr kumimoji="1" lang="zh-CN" altLang="en-US" sz="1200" dirty="0"/>
                  <a:t> </a:t>
                </a:r>
                <a:r>
                  <a:rPr kumimoji="1" lang="en-US" altLang="zh-CN" sz="1200" dirty="0"/>
                  <a:t>gauss</a:t>
                </a:r>
                <a:r>
                  <a:rPr kumimoji="1" lang="zh-CN" altLang="en-US" sz="1200" dirty="0"/>
                  <a:t> </a:t>
                </a:r>
                <a:r>
                  <a:rPr kumimoji="1" lang="en-US" altLang="zh-CN" sz="1200" dirty="0"/>
                  <a:t>filter</a:t>
                </a:r>
                <a:r>
                  <a:rPr kumimoji="1" lang="zh-CN" altLang="en-US" sz="1200" dirty="0"/>
                  <a:t> </a:t>
                </a:r>
                <a:r>
                  <a:rPr kumimoji="1" lang="en-US" altLang="zh-CN" sz="1200" dirty="0"/>
                  <a:t>for</a:t>
                </a:r>
                <a:r>
                  <a:rPr kumimoji="1" lang="zh-CN" altLang="en-US" sz="1200" dirty="0"/>
                  <a:t> </a:t>
                </a:r>
                <a:r>
                  <a:rPr kumimoji="1" lang="en-US" altLang="zh-CN" sz="1200" dirty="0"/>
                  <a:t>seed </a:t>
                </a:r>
                <a:r>
                  <a:rPr kumimoji="1" lang="en-US" altLang="zh-CN" sz="1200" b="1" dirty="0"/>
                  <a:t>doublets</a:t>
                </a:r>
                <a:r>
                  <a:rPr kumimoji="1" lang="zh-CN" altLang="en-US" sz="1050" b="1" dirty="0"/>
                  <a:t> </a:t>
                </a:r>
                <a:r>
                  <a:rPr kumimoji="1" lang="en-US" altLang="zh-CN" sz="1050" b="0" dirty="0"/>
                  <a:t>and</a:t>
                </a:r>
                <a:r>
                  <a:rPr kumimoji="1" lang="zh-CN" altLang="en-US" sz="1050" b="1" dirty="0"/>
                  <a:t> </a:t>
                </a:r>
                <a:r>
                  <a:rPr kumimoji="1" lang="en-US" altLang="zh-CN" sz="1200" dirty="0"/>
                  <a:t>a</a:t>
                </a:r>
                <a:r>
                  <a:rPr kumimoji="1" lang="zh-CN" altLang="en-US" sz="1200" dirty="0"/>
                  <a:t> </a:t>
                </a:r>
                <a:r>
                  <a:rPr kumimoji="1" lang="en-US" altLang="zh-CN" sz="1200" dirty="0"/>
                  <a:t>chi-square</a:t>
                </a:r>
                <a:r>
                  <a:rPr kumimoji="1" lang="zh-CN" altLang="en-US" sz="1200" dirty="0"/>
                  <a:t> </a:t>
                </a:r>
                <a:r>
                  <a:rPr kumimoji="1" lang="en-US" altLang="zh-CN" sz="1200" dirty="0"/>
                  <a:t>filter</a:t>
                </a:r>
                <a:r>
                  <a:rPr kumimoji="1" lang="zh-CN" altLang="en-US" sz="1200" dirty="0"/>
                  <a:t> </a:t>
                </a:r>
                <a:r>
                  <a:rPr kumimoji="1" lang="en-US" altLang="zh-CN" sz="1200" dirty="0"/>
                  <a:t>for seed </a:t>
                </a:r>
                <a:r>
                  <a:rPr kumimoji="1" lang="en-US" altLang="zh-CN" sz="1200" b="1" dirty="0"/>
                  <a:t>triplets </a:t>
                </a:r>
                <a:r>
                  <a:rPr kumimoji="1" lang="en-US" altLang="zh-CN" sz="1200" b="0" dirty="0"/>
                  <a:t>are introduced to filter truth-matched seeds with time information.</a:t>
                </a:r>
                <a:endParaRPr kumimoji="1" lang="en-US" altLang="zh-CN" sz="1050" b="0" dirty="0"/>
              </a:p>
              <a:p>
                <a:r>
                  <a:rPr kumimoji="1" lang="en-US" altLang="zh-CN" b="0" dirty="0"/>
                  <a:t>From left plot, we could see that, the gauss discriminator of doublets from truth-matched seeds follows gaussian distribution with a resolution of square root 2 times the resolution of a time measurement. While doublets from fake seeds have a flatter component contributing from pile-up time distribution.</a:t>
                </a:r>
              </a:p>
              <a:p>
                <a:r>
                  <a:rPr kumimoji="1" lang="en-US" altLang="zh-CN" b="0" dirty="0"/>
                  <a:t>In the right plot, with the </a:t>
                </a:r>
                <a:r>
                  <a:rPr kumimoji="1" lang="en-US" altLang="zh-CN" sz="1200" dirty="0"/>
                  <a:t>chi-square</a:t>
                </a:r>
                <a:r>
                  <a:rPr kumimoji="1" lang="zh-CN" altLang="en-US" sz="1200" dirty="0"/>
                  <a:t> </a:t>
                </a:r>
                <a:r>
                  <a:rPr kumimoji="1" lang="en-US" altLang="zh-CN" b="0" dirty="0"/>
                  <a:t>discriminator, truth–matched triplets follow the distribution of chi-square with 2 degrees of freedom. While fake triplets have more components n the tail.</a:t>
                </a:r>
              </a:p>
              <a:p>
                <a:r>
                  <a:rPr kumimoji="1" lang="en-US" altLang="zh-CN" dirty="0"/>
                  <a:t>With those </a:t>
                </a:r>
                <a:r>
                  <a:rPr kumimoji="1" lang="en-US" altLang="zh-CN" b="0" dirty="0"/>
                  <a:t>discriminators, truth-matched seeds could be separated from fake seeds, in time dimension.</a:t>
                </a:r>
                <a:endParaRPr kumimoji="1" lang="zh-CN" altLang="en-US" dirty="0"/>
              </a:p>
            </p:txBody>
          </p:sp>
        </mc:Fallback>
      </mc:AlternateContent>
      <p:sp>
        <p:nvSpPr>
          <p:cNvPr id="4" name="灯片编号占位符 3"/>
          <p:cNvSpPr>
            <a:spLocks noGrp="1"/>
          </p:cNvSpPr>
          <p:nvPr>
            <p:ph type="sldNum" sz="quarter" idx="5"/>
          </p:nvPr>
        </p:nvSpPr>
        <p:spPr/>
        <p:txBody>
          <a:bodyPr/>
          <a:lstStyle/>
          <a:p>
            <a:fld id="{CFEB9602-F8FE-CB48-BF55-09EB9F2B4DD6}" type="slidenum">
              <a:rPr kumimoji="1" lang="zh-CN" altLang="en-US" smtClean="0"/>
              <a:t>8</a:t>
            </a:fld>
            <a:endParaRPr kumimoji="1" lang="zh-CN" altLang="en-US"/>
          </a:p>
        </p:txBody>
      </p:sp>
    </p:spTree>
    <p:extLst>
      <p:ext uri="{BB962C8B-B14F-4D97-AF65-F5344CB8AC3E}">
        <p14:creationId xmlns:p14="http://schemas.microsoft.com/office/powerpoint/2010/main" val="134303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Here</a:t>
            </a:r>
            <a:r>
              <a:rPr kumimoji="1" lang="zh-CN" altLang="en-US" dirty="0"/>
              <a:t> </a:t>
            </a:r>
            <a:r>
              <a:rPr kumimoji="1" lang="en-US" altLang="zh-CN" dirty="0"/>
              <a:t>we</a:t>
            </a:r>
            <a:r>
              <a:rPr kumimoji="1" lang="zh-CN" altLang="en-US" dirty="0"/>
              <a:t> </a:t>
            </a:r>
            <a:r>
              <a:rPr kumimoji="1" lang="en-US" altLang="zh-CN" dirty="0"/>
              <a:t>see</a:t>
            </a:r>
            <a:r>
              <a:rPr kumimoji="1" lang="zh-CN" altLang="en-US" dirty="0"/>
              <a:t> </a:t>
            </a:r>
            <a:r>
              <a:rPr kumimoji="1" lang="en-US" altLang="zh-CN" dirty="0"/>
              <a:t>the</a:t>
            </a:r>
            <a:r>
              <a:rPr kumimoji="1" lang="zh-CN" altLang="en-US" dirty="0"/>
              <a:t> </a:t>
            </a:r>
            <a:r>
              <a:rPr kumimoji="1" lang="en-US" altLang="zh-CN" dirty="0"/>
              <a:t>final</a:t>
            </a:r>
            <a:r>
              <a:rPr kumimoji="1" lang="zh-CN" altLang="en-US" dirty="0"/>
              <a:t> </a:t>
            </a:r>
            <a:r>
              <a:rPr kumimoji="1" lang="en-US" altLang="zh-CN" dirty="0"/>
              <a:t>4D seeding</a:t>
            </a:r>
            <a:r>
              <a:rPr kumimoji="1" lang="zh-CN" altLang="en-US" dirty="0"/>
              <a:t> </a:t>
            </a:r>
            <a:r>
              <a:rPr kumimoji="1" lang="en-US" altLang="zh-CN" dirty="0"/>
              <a:t>performance. Remember that we are using 5 pixel layers to do seeding, and adding time measurements to the innermost 2 pixel layers.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In the left plot, the color shows the </a:t>
            </a:r>
            <a:r>
              <a:rPr kumimoji="1" lang="en-US" altLang="zh-CN" sz="1200" dirty="0">
                <a:latin typeface="Calibri" panose="020F0502020204030204" pitchFamily="34" charset="0"/>
                <a:cs typeface="Calibri" panose="020F0502020204030204" pitchFamily="34" charset="0"/>
              </a:rPr>
              <a:t>p-value corresponding to the probability of excluding a truth-matched seed by time-cut.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dirty="0">
                <a:latin typeface="Calibri" panose="020F0502020204030204" pitchFamily="34" charset="0"/>
                <a:cs typeface="Calibri" panose="020F0502020204030204" pitchFamily="34" charset="0"/>
              </a:rPr>
              <a:t>With different configurations of time-cut, compared with no time-cut configuration (red dot) , we could achieve better seeding purity (x-axis) and seeding efficiency (y-axis) at the same time.</a:t>
            </a:r>
            <a:endParaRPr kumimoji="1" lang="en-US" altLang="zh-CN" dirty="0"/>
          </a:p>
          <a:p>
            <a:endParaRPr kumimoji="1" lang="en-US" altLang="zh-CN" dirty="0"/>
          </a:p>
        </p:txBody>
      </p:sp>
      <p:sp>
        <p:nvSpPr>
          <p:cNvPr id="4" name="灯片编号占位符 3"/>
          <p:cNvSpPr>
            <a:spLocks noGrp="1"/>
          </p:cNvSpPr>
          <p:nvPr>
            <p:ph type="sldNum" sz="quarter" idx="5"/>
          </p:nvPr>
        </p:nvSpPr>
        <p:spPr/>
        <p:txBody>
          <a:bodyPr/>
          <a:lstStyle/>
          <a:p>
            <a:fld id="{CFEB9602-F8FE-CB48-BF55-09EB9F2B4DD6}" type="slidenum">
              <a:rPr kumimoji="1" lang="zh-CN" altLang="en-US" smtClean="0"/>
              <a:t>9</a:t>
            </a:fld>
            <a:endParaRPr kumimoji="1" lang="zh-CN" altLang="en-US"/>
          </a:p>
        </p:txBody>
      </p:sp>
    </p:spTree>
    <p:extLst>
      <p:ext uri="{BB962C8B-B14F-4D97-AF65-F5344CB8AC3E}">
        <p14:creationId xmlns:p14="http://schemas.microsoft.com/office/powerpoint/2010/main" val="176125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6C93F6-E7EA-988C-A466-5CC691491789}"/>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469FA6D2-98B4-BF16-CEDE-5D6E46086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921FBB9D-3104-D1BD-E61B-985772462811}"/>
              </a:ext>
            </a:extLst>
          </p:cNvPr>
          <p:cNvSpPr>
            <a:spLocks noGrp="1"/>
          </p:cNvSpPr>
          <p:nvPr>
            <p:ph type="dt" sz="half" idx="10"/>
          </p:nvPr>
        </p:nvSpPr>
        <p:spPr/>
        <p:txBody>
          <a:bodyPr/>
          <a:lstStyle/>
          <a:p>
            <a:fld id="{F1AF70EB-9A35-4B59-A8C8-D981F496C34E}"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6B80A0AF-0559-4A87-CA42-737CDEE89840}"/>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D53CD7C1-3BC2-BBD9-93E5-6ECE59BBB337}"/>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63241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0D9AED-59E4-E058-C5AD-C100A757213D}"/>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55274B5B-DDA6-BA5B-F9AA-22BED7E1DF1A}"/>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683B4E6-DACB-F099-5BE3-E5F8D03FC065}"/>
              </a:ext>
            </a:extLst>
          </p:cNvPr>
          <p:cNvSpPr>
            <a:spLocks noGrp="1"/>
          </p:cNvSpPr>
          <p:nvPr>
            <p:ph type="dt" sz="half" idx="10"/>
          </p:nvPr>
        </p:nvSpPr>
        <p:spPr/>
        <p:txBody>
          <a:bodyPr/>
          <a:lstStyle/>
          <a:p>
            <a:fld id="{2F8BA1C9-8D28-48E6-BBD7-7705E0CB1BFC}"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80D8F99F-90DD-CA14-59AC-90F05E4A0836}"/>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7DE67041-B405-558E-DB0A-957BCDCB3FC7}"/>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37725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BC654E2-E5D5-50E0-3966-2225E253F335}"/>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02830C6E-D58B-B217-C763-9190464D076A}"/>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7BD483D4-2A0A-D502-34E3-D2F4228053A8}"/>
              </a:ext>
            </a:extLst>
          </p:cNvPr>
          <p:cNvSpPr>
            <a:spLocks noGrp="1"/>
          </p:cNvSpPr>
          <p:nvPr>
            <p:ph type="dt" sz="half" idx="10"/>
          </p:nvPr>
        </p:nvSpPr>
        <p:spPr/>
        <p:txBody>
          <a:bodyPr/>
          <a:lstStyle/>
          <a:p>
            <a:fld id="{B73EA1EA-C9DF-4543-9D19-237D55E17D03}"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47941D5E-D3DD-F31C-F52B-34B1E03303CB}"/>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4779008F-02AE-9A6B-8B74-0F398FC6BE33}"/>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40179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67858C-C957-FA23-238A-6F651AAFC30A}"/>
              </a:ext>
            </a:extLst>
          </p:cNvPr>
          <p:cNvSpPr>
            <a:spLocks noGrp="1"/>
          </p:cNvSpPr>
          <p:nvPr>
            <p:ph type="title"/>
          </p:nvPr>
        </p:nvSpPr>
        <p:spPr/>
        <p:txBody>
          <a:bodyPr/>
          <a:lstStyle/>
          <a:p>
            <a:r>
              <a:rPr kumimoji="1" lang="zh-CN" altLang="en-US" dirty="0"/>
              <a:t>单击此处编辑母版标题样式</a:t>
            </a:r>
          </a:p>
        </p:txBody>
      </p:sp>
      <p:sp>
        <p:nvSpPr>
          <p:cNvPr id="3" name="内容占位符 2">
            <a:extLst>
              <a:ext uri="{FF2B5EF4-FFF2-40B4-BE49-F238E27FC236}">
                <a16:creationId xmlns:a16="http://schemas.microsoft.com/office/drawing/2014/main" id="{6907B079-9170-4D26-EDD0-1E190F1507FC}"/>
              </a:ext>
            </a:extLst>
          </p:cNvPr>
          <p:cNvSpPr>
            <a:spLocks noGrp="1"/>
          </p:cNvSpPr>
          <p:nvPr>
            <p:ph idx="1"/>
          </p:nvPr>
        </p:nvSpPr>
        <p:spPr/>
        <p:txBody>
          <a:bodyPr/>
          <a:lstStyle>
            <a:lvl1pPr marL="228600" indent="-228600">
              <a:lnSpc>
                <a:spcPct val="150000"/>
              </a:lnSpc>
              <a:buFont typeface="Wingdings" panose="05000000000000000000" pitchFamily="2" charset="2"/>
              <a:buChar char="Ø"/>
              <a:defRPr sz="2400"/>
            </a:lvl1pPr>
            <a:lvl2pPr marL="685800" indent="-228600">
              <a:lnSpc>
                <a:spcPct val="150000"/>
              </a:lnSpc>
              <a:buFont typeface="Wingdings" panose="05000000000000000000" pitchFamily="2" charset="2"/>
              <a:buChar char="p"/>
              <a:defRPr sz="1800"/>
            </a:lvl2pPr>
            <a:lvl3pPr>
              <a:lnSpc>
                <a:spcPct val="150000"/>
              </a:lnSpc>
              <a:defRPr sz="1600"/>
            </a:lvl3pPr>
            <a:lvl4pPr>
              <a:lnSpc>
                <a:spcPct val="150000"/>
              </a:lnSpc>
              <a:defRPr sz="1600"/>
            </a:lvl4pPr>
            <a:lvl5pPr>
              <a:lnSpc>
                <a:spcPct val="150000"/>
              </a:lnSpc>
              <a:defRPr sz="1600"/>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FAE70DA0-BBE0-0C98-75E9-EE306C2F22A2}"/>
              </a:ext>
            </a:extLst>
          </p:cNvPr>
          <p:cNvSpPr>
            <a:spLocks noGrp="1"/>
          </p:cNvSpPr>
          <p:nvPr>
            <p:ph type="dt" sz="half" idx="10"/>
          </p:nvPr>
        </p:nvSpPr>
        <p:spPr>
          <a:xfrm>
            <a:off x="838200" y="6356350"/>
            <a:ext cx="1188720" cy="365125"/>
          </a:xfrm>
        </p:spPr>
        <p:txBody>
          <a:bodyPr/>
          <a:lstStyle/>
          <a:p>
            <a:fld id="{F2D6D15F-A6B3-48FD-ADF7-C28F93727DCD}"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FDD2EB19-E7FC-3632-D183-6B89A5F027CE}"/>
              </a:ext>
            </a:extLst>
          </p:cNvPr>
          <p:cNvSpPr>
            <a:spLocks noGrp="1"/>
          </p:cNvSpPr>
          <p:nvPr>
            <p:ph type="ftr" sz="quarter" idx="11"/>
          </p:nvPr>
        </p:nvSpPr>
        <p:spPr>
          <a:xfrm>
            <a:off x="8237220" y="365125"/>
            <a:ext cx="3116580" cy="365125"/>
          </a:xfrm>
        </p:spPr>
        <p:txBody>
          <a:bodyPr/>
          <a:lstStyle/>
          <a:p>
            <a:r>
              <a:rPr kumimoji="1" lang="en" altLang="zh-CN" dirty="0"/>
              <a:t>Progress of ACTS-based 4D Tracking and pixel digital chip design @ CLHCP 2025</a:t>
            </a:r>
            <a:endParaRPr kumimoji="1" lang="zh-CN" altLang="en-US" dirty="0"/>
          </a:p>
        </p:txBody>
      </p:sp>
      <p:sp>
        <p:nvSpPr>
          <p:cNvPr id="6" name="灯片编号占位符 5">
            <a:extLst>
              <a:ext uri="{FF2B5EF4-FFF2-40B4-BE49-F238E27FC236}">
                <a16:creationId xmlns:a16="http://schemas.microsoft.com/office/drawing/2014/main" id="{25953E66-C590-24DB-299D-D03A7AA3A26D}"/>
              </a:ext>
            </a:extLst>
          </p:cNvPr>
          <p:cNvSpPr>
            <a:spLocks noGrp="1"/>
          </p:cNvSpPr>
          <p:nvPr>
            <p:ph type="sldNum" sz="quarter" idx="12"/>
          </p:nvPr>
        </p:nvSpPr>
        <p:spPr>
          <a:xfrm>
            <a:off x="10614660" y="6356350"/>
            <a:ext cx="739140" cy="365125"/>
          </a:xfrm>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2364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F11AC2-BDD9-2FDA-92D8-81BD6E488593}"/>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C1BF2631-EA2D-011B-FB5A-FCF6C2ACBA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53D5CD45-BA09-0563-4F7C-6C620626BA64}"/>
              </a:ext>
            </a:extLst>
          </p:cNvPr>
          <p:cNvSpPr>
            <a:spLocks noGrp="1"/>
          </p:cNvSpPr>
          <p:nvPr>
            <p:ph type="dt" sz="half" idx="10"/>
          </p:nvPr>
        </p:nvSpPr>
        <p:spPr/>
        <p:txBody>
          <a:bodyPr/>
          <a:lstStyle/>
          <a:p>
            <a:fld id="{5FFD942E-412E-4E15-AB5F-1E38EED24A65}"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614BCD06-02FA-867E-12C1-0DDD30EEE499}"/>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6493CAF8-A17D-E769-E788-48B0EEBC4422}"/>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865434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15AA0A-6E35-9D4C-BCC3-DE2DC39C929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9B9F60B0-1D96-AF56-96EA-331BC358533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8A99058A-5836-1105-90F8-920AC796B9A4}"/>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9D5668FC-6722-F1D7-C72B-85AC73140838}"/>
              </a:ext>
            </a:extLst>
          </p:cNvPr>
          <p:cNvSpPr>
            <a:spLocks noGrp="1"/>
          </p:cNvSpPr>
          <p:nvPr>
            <p:ph type="dt" sz="half" idx="10"/>
          </p:nvPr>
        </p:nvSpPr>
        <p:spPr/>
        <p:txBody>
          <a:bodyPr/>
          <a:lstStyle/>
          <a:p>
            <a:fld id="{2E2F7439-85C0-467F-B321-25766AFCB855}" type="datetime1">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BBEEC353-83C0-6C96-CC00-6736C29A403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161FA2D0-0144-E30C-3E43-4811E6B120A2}"/>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50943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28204A-026B-E6CA-A4C5-B0C70DB2DC79}"/>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31BD6159-7798-4263-3E2B-E48364F773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D6727AED-7812-FC8D-24C8-A7FB229421E0}"/>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FD8EB021-6793-E26F-479A-C8F8BF4B12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AB6B8010-8F83-99A7-033F-34D9DCCFD39F}"/>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E82878FC-35A3-4469-5089-10D92BE9EEF4}"/>
              </a:ext>
            </a:extLst>
          </p:cNvPr>
          <p:cNvSpPr>
            <a:spLocks noGrp="1"/>
          </p:cNvSpPr>
          <p:nvPr>
            <p:ph type="dt" sz="half" idx="10"/>
          </p:nvPr>
        </p:nvSpPr>
        <p:spPr/>
        <p:txBody>
          <a:bodyPr/>
          <a:lstStyle/>
          <a:p>
            <a:fld id="{00FF3D40-D0AD-4670-A930-40751CE76485}" type="datetime1">
              <a:rPr kumimoji="1" lang="zh-CN" altLang="en-US" smtClean="0"/>
              <a:t>2026/7/2</a:t>
            </a:fld>
            <a:endParaRPr kumimoji="1" lang="zh-CN" altLang="en-US"/>
          </a:p>
        </p:txBody>
      </p:sp>
      <p:sp>
        <p:nvSpPr>
          <p:cNvPr id="8" name="页脚占位符 7">
            <a:extLst>
              <a:ext uri="{FF2B5EF4-FFF2-40B4-BE49-F238E27FC236}">
                <a16:creationId xmlns:a16="http://schemas.microsoft.com/office/drawing/2014/main" id="{07C3E782-AC75-796C-BFD9-8881B8B131CA}"/>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9" name="灯片编号占位符 8">
            <a:extLst>
              <a:ext uri="{FF2B5EF4-FFF2-40B4-BE49-F238E27FC236}">
                <a16:creationId xmlns:a16="http://schemas.microsoft.com/office/drawing/2014/main" id="{A3DA3876-EF99-86E3-17C1-E42275A278EE}"/>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41221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56BA8D-2AC2-12F8-63E9-F85895DDD1F3}"/>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CCFB9055-96F6-FC45-1D33-04C171600C34}"/>
              </a:ext>
            </a:extLst>
          </p:cNvPr>
          <p:cNvSpPr>
            <a:spLocks noGrp="1"/>
          </p:cNvSpPr>
          <p:nvPr>
            <p:ph type="dt" sz="half" idx="10"/>
          </p:nvPr>
        </p:nvSpPr>
        <p:spPr/>
        <p:txBody>
          <a:bodyPr/>
          <a:lstStyle/>
          <a:p>
            <a:fld id="{DC630186-C0CA-4743-A528-F303CB3B41AD}" type="datetime1">
              <a:rPr kumimoji="1" lang="zh-CN" altLang="en-US" smtClean="0"/>
              <a:t>2026/7/2</a:t>
            </a:fld>
            <a:endParaRPr kumimoji="1" lang="zh-CN" altLang="en-US"/>
          </a:p>
        </p:txBody>
      </p:sp>
      <p:sp>
        <p:nvSpPr>
          <p:cNvPr id="4" name="页脚占位符 3">
            <a:extLst>
              <a:ext uri="{FF2B5EF4-FFF2-40B4-BE49-F238E27FC236}">
                <a16:creationId xmlns:a16="http://schemas.microsoft.com/office/drawing/2014/main" id="{150BB003-03EF-7511-898F-4461E0153BB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5" name="灯片编号占位符 4">
            <a:extLst>
              <a:ext uri="{FF2B5EF4-FFF2-40B4-BE49-F238E27FC236}">
                <a16:creationId xmlns:a16="http://schemas.microsoft.com/office/drawing/2014/main" id="{D4808FFA-7014-343E-FC42-376FE513BC3B}"/>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23871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A0EFD61-81F8-D58D-936A-0C20136EB6D7}"/>
              </a:ext>
            </a:extLst>
          </p:cNvPr>
          <p:cNvSpPr>
            <a:spLocks noGrp="1"/>
          </p:cNvSpPr>
          <p:nvPr>
            <p:ph type="dt" sz="half" idx="10"/>
          </p:nvPr>
        </p:nvSpPr>
        <p:spPr/>
        <p:txBody>
          <a:bodyPr/>
          <a:lstStyle/>
          <a:p>
            <a:fld id="{09FA5D9E-01E0-4135-AB82-ECC3A904905B}" type="datetime1">
              <a:rPr kumimoji="1" lang="zh-CN" altLang="en-US" smtClean="0"/>
              <a:t>2026/7/2</a:t>
            </a:fld>
            <a:endParaRPr kumimoji="1" lang="zh-CN" altLang="en-US"/>
          </a:p>
        </p:txBody>
      </p:sp>
      <p:sp>
        <p:nvSpPr>
          <p:cNvPr id="3" name="页脚占位符 2">
            <a:extLst>
              <a:ext uri="{FF2B5EF4-FFF2-40B4-BE49-F238E27FC236}">
                <a16:creationId xmlns:a16="http://schemas.microsoft.com/office/drawing/2014/main" id="{88D76564-DE62-3A2E-29F2-B284CFEC261C}"/>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4" name="灯片编号占位符 3">
            <a:extLst>
              <a:ext uri="{FF2B5EF4-FFF2-40B4-BE49-F238E27FC236}">
                <a16:creationId xmlns:a16="http://schemas.microsoft.com/office/drawing/2014/main" id="{55D5CE76-B8C1-1777-EC18-D07AE62E5133}"/>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46714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68C04C-6AA7-1CAE-9D9A-6E2AF2448896}"/>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3D825B8B-6D57-0E4B-C999-09B3FE5A8A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C79DF86F-84D7-9A79-DF8C-CC3D455B94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433733AC-89C9-98E0-4042-65637F83702B}"/>
              </a:ext>
            </a:extLst>
          </p:cNvPr>
          <p:cNvSpPr>
            <a:spLocks noGrp="1"/>
          </p:cNvSpPr>
          <p:nvPr>
            <p:ph type="dt" sz="half" idx="10"/>
          </p:nvPr>
        </p:nvSpPr>
        <p:spPr/>
        <p:txBody>
          <a:bodyPr/>
          <a:lstStyle/>
          <a:p>
            <a:fld id="{91078BF7-5138-4D46-A1E7-B62F832FF3C3}" type="datetime1">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12C37B46-78B4-ECD3-24B6-CAFE9C12D5AF}"/>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73F01F35-4299-5FC0-54AC-2BF172B0E28A}"/>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3671313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942B28-1AF3-34A5-F39F-2F7180D4C1CC}"/>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BC495F5-F4A2-3FB3-5039-F1D2EA9D7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58A13A36-D4F7-0194-707B-1A01A6283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57E1E76C-5100-621C-2978-53C281A01BB3}"/>
              </a:ext>
            </a:extLst>
          </p:cNvPr>
          <p:cNvSpPr>
            <a:spLocks noGrp="1"/>
          </p:cNvSpPr>
          <p:nvPr>
            <p:ph type="dt" sz="half" idx="10"/>
          </p:nvPr>
        </p:nvSpPr>
        <p:spPr/>
        <p:txBody>
          <a:bodyPr/>
          <a:lstStyle/>
          <a:p>
            <a:fld id="{421887BB-6D59-4ED8-AA63-76492B522BAA}" type="datetime1">
              <a:rPr kumimoji="1" lang="zh-CN" altLang="en-US" smtClean="0"/>
              <a:t>2026/7/2</a:t>
            </a:fld>
            <a:endParaRPr kumimoji="1" lang="zh-CN" altLang="en-US"/>
          </a:p>
        </p:txBody>
      </p:sp>
      <p:sp>
        <p:nvSpPr>
          <p:cNvPr id="6" name="页脚占位符 5">
            <a:extLst>
              <a:ext uri="{FF2B5EF4-FFF2-40B4-BE49-F238E27FC236}">
                <a16:creationId xmlns:a16="http://schemas.microsoft.com/office/drawing/2014/main" id="{471277B2-D0E4-9D12-6D45-3D5306D87694}"/>
              </a:ext>
            </a:extLst>
          </p:cNvPr>
          <p:cNvSpPr>
            <a:spLocks noGrp="1"/>
          </p:cNvSpPr>
          <p:nvPr>
            <p:ph type="ftr" sz="quarter" idx="11"/>
          </p:nvPr>
        </p:nvSpPr>
        <p:spPr/>
        <p:txBody>
          <a:bodyPr/>
          <a:lstStyle/>
          <a:p>
            <a:r>
              <a:rPr kumimoji="1" lang="en" altLang="zh-CN"/>
              <a:t>Progress of ACTS-based 4D Tracking and pixel digital chip design @ CLHCP 2025</a:t>
            </a:r>
            <a:endParaRPr kumimoji="1" lang="zh-CN" altLang="en-US"/>
          </a:p>
        </p:txBody>
      </p:sp>
      <p:sp>
        <p:nvSpPr>
          <p:cNvPr id="7" name="灯片编号占位符 6">
            <a:extLst>
              <a:ext uri="{FF2B5EF4-FFF2-40B4-BE49-F238E27FC236}">
                <a16:creationId xmlns:a16="http://schemas.microsoft.com/office/drawing/2014/main" id="{50773008-DC44-49F8-22F7-97A1EC9CCD4C}"/>
              </a:ext>
            </a:extLst>
          </p:cNvPr>
          <p:cNvSpPr>
            <a:spLocks noGrp="1"/>
          </p:cNvSpPr>
          <p:nvPr>
            <p:ph type="sldNum" sz="quarter" idx="12"/>
          </p:nvPr>
        </p:nvSpPr>
        <p:spPr/>
        <p:txBody>
          <a:body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11713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9139974-D5CC-3AA4-EF50-CD4233FD3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F93DC236-1F8B-C766-4409-AE249B47C2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512F5C7-F684-E4DD-3E50-B754DC3FA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6DEB1-D524-49B2-BD4B-D968EE5A374B}" type="datetime1">
              <a:rPr kumimoji="1" lang="zh-CN" altLang="en-US" smtClean="0"/>
              <a:t>2026/7/2</a:t>
            </a:fld>
            <a:endParaRPr kumimoji="1" lang="zh-CN" altLang="en-US"/>
          </a:p>
        </p:txBody>
      </p:sp>
      <p:sp>
        <p:nvSpPr>
          <p:cNvPr id="5" name="页脚占位符 4">
            <a:extLst>
              <a:ext uri="{FF2B5EF4-FFF2-40B4-BE49-F238E27FC236}">
                <a16:creationId xmlns:a16="http://schemas.microsoft.com/office/drawing/2014/main" id="{E2D4B0D8-C6A2-7C44-D6BA-3F256936E9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 altLang="zh-CN"/>
              <a:t>Progress of ACTS-based 4D Tracking and pixel digital chip design @ CLHCP 2025</a:t>
            </a:r>
            <a:endParaRPr kumimoji="1" lang="zh-CN" altLang="en-US"/>
          </a:p>
        </p:txBody>
      </p:sp>
      <p:sp>
        <p:nvSpPr>
          <p:cNvPr id="6" name="灯片编号占位符 5">
            <a:extLst>
              <a:ext uri="{FF2B5EF4-FFF2-40B4-BE49-F238E27FC236}">
                <a16:creationId xmlns:a16="http://schemas.microsoft.com/office/drawing/2014/main" id="{0848F690-47DA-78E9-E20D-44598AE01F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454EC-D2DA-B84B-BA98-0651606DF2B5}" type="slidenum">
              <a:rPr kumimoji="1" lang="zh-CN" altLang="en-US" smtClean="0"/>
              <a:t>‹#›</a:t>
            </a:fld>
            <a:endParaRPr kumimoji="1" lang="zh-CN" altLang="en-US"/>
          </a:p>
        </p:txBody>
      </p:sp>
    </p:spTree>
    <p:extLst>
      <p:ext uri="{BB962C8B-B14F-4D97-AF65-F5344CB8AC3E}">
        <p14:creationId xmlns:p14="http://schemas.microsoft.com/office/powerpoint/2010/main" val="2962297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em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10" Type="http://schemas.openxmlformats.org/officeDocument/2006/relationships/image" Target="../media/image7.svg"/><Relationship Id="rId4" Type="http://schemas.openxmlformats.org/officeDocument/2006/relationships/image" Target="../media/image2.emf"/><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4.emf"/></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0.emf"/><Relationship Id="rId4" Type="http://schemas.openxmlformats.org/officeDocument/2006/relationships/image" Target="../media/image39.emf"/></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41.e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emf"/><Relationship Id="rId7" Type="http://schemas.openxmlformats.org/officeDocument/2006/relationships/hyperlink" Target="https://atlas.web.cern.ch/Atlas/GROUPS/PHYSICS/PUBNOTES/ATL-PHYS-PUB-2023-02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2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hyperlink" Target="https://acts.readthedocs.io/en/latest/tracking.html#cluster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00.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310.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9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ds.cern.ch/record/2285585"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hyperlink" Target="https://acts.readthedocs.io/en/latest/index.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github.com/acts-project/acts"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7.sv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17.svg"/><Relationship Id="rId5" Type="http://schemas.openxmlformats.org/officeDocument/2006/relationships/image" Target="../media/image23.png"/><Relationship Id="rId10" Type="http://schemas.openxmlformats.org/officeDocument/2006/relationships/image" Target="../media/image29.png"/><Relationship Id="rId4" Type="http://schemas.openxmlformats.org/officeDocument/2006/relationships/image" Target="../media/image18.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7FAF6856-65B5-2DF1-420F-07307F066465}"/>
              </a:ext>
            </a:extLst>
          </p:cNvPr>
          <p:cNvGrpSpPr/>
          <p:nvPr/>
        </p:nvGrpSpPr>
        <p:grpSpPr>
          <a:xfrm>
            <a:off x="581136" y="2080738"/>
            <a:ext cx="11610864" cy="2785617"/>
            <a:chOff x="453240" y="2115162"/>
            <a:chExt cx="11610864" cy="2785617"/>
          </a:xfrm>
        </p:grpSpPr>
        <p:pic>
          <p:nvPicPr>
            <p:cNvPr id="7" name="内容占位符 7">
              <a:extLst>
                <a:ext uri="{FF2B5EF4-FFF2-40B4-BE49-F238E27FC236}">
                  <a16:creationId xmlns:a16="http://schemas.microsoft.com/office/drawing/2014/main" id="{4F9B036C-095D-C4CD-DFA8-510AAC230E63}"/>
                </a:ext>
              </a:extLst>
            </p:cNvPr>
            <p:cNvPicPr>
              <a:picLocks noChangeAspect="1"/>
            </p:cNvPicPr>
            <p:nvPr/>
          </p:nvPicPr>
          <p:blipFill>
            <a:blip r:embed="rId3">
              <a:alphaModFix amt="20000"/>
            </a:blip>
            <a:stretch>
              <a:fillRect/>
            </a:stretch>
          </p:blipFill>
          <p:spPr>
            <a:xfrm>
              <a:off x="453240" y="2135550"/>
              <a:ext cx="2743200" cy="2743200"/>
            </a:xfrm>
            <a:prstGeom prst="rect">
              <a:avLst/>
            </a:prstGeom>
          </p:spPr>
        </p:pic>
        <p:pic>
          <p:nvPicPr>
            <p:cNvPr id="8" name="图片 7">
              <a:extLst>
                <a:ext uri="{FF2B5EF4-FFF2-40B4-BE49-F238E27FC236}">
                  <a16:creationId xmlns:a16="http://schemas.microsoft.com/office/drawing/2014/main" id="{2ECCD971-CA67-7195-70D8-A6CD92825018}"/>
                </a:ext>
              </a:extLst>
            </p:cNvPr>
            <p:cNvPicPr>
              <a:picLocks noChangeAspect="1"/>
            </p:cNvPicPr>
            <p:nvPr/>
          </p:nvPicPr>
          <p:blipFill>
            <a:blip r:embed="rId4">
              <a:alphaModFix amt="20000"/>
            </a:blip>
            <a:stretch>
              <a:fillRect/>
            </a:stretch>
          </p:blipFill>
          <p:spPr>
            <a:xfrm>
              <a:off x="2879096" y="2135550"/>
              <a:ext cx="3277727" cy="2731438"/>
            </a:xfrm>
            <a:prstGeom prst="rect">
              <a:avLst/>
            </a:prstGeom>
          </p:spPr>
        </p:pic>
        <p:pic>
          <p:nvPicPr>
            <p:cNvPr id="12" name="图片 11">
              <a:extLst>
                <a:ext uri="{FF2B5EF4-FFF2-40B4-BE49-F238E27FC236}">
                  <a16:creationId xmlns:a16="http://schemas.microsoft.com/office/drawing/2014/main" id="{5C79CD1B-D877-D2AA-2CAC-8341F6ADA2D3}"/>
                </a:ext>
              </a:extLst>
            </p:cNvPr>
            <p:cNvPicPr>
              <a:picLocks noChangeAspect="1"/>
            </p:cNvPicPr>
            <p:nvPr/>
          </p:nvPicPr>
          <p:blipFill>
            <a:blip r:embed="rId5">
              <a:alphaModFix amt="20000"/>
            </a:blip>
            <a:stretch>
              <a:fillRect/>
            </a:stretch>
          </p:blipFill>
          <p:spPr>
            <a:xfrm>
              <a:off x="5809433" y="2123788"/>
              <a:ext cx="3277727" cy="2731439"/>
            </a:xfrm>
            <a:prstGeom prst="rect">
              <a:avLst/>
            </a:prstGeom>
          </p:spPr>
        </p:pic>
        <p:pic>
          <p:nvPicPr>
            <p:cNvPr id="13" name="图片 12">
              <a:extLst>
                <a:ext uri="{FF2B5EF4-FFF2-40B4-BE49-F238E27FC236}">
                  <a16:creationId xmlns:a16="http://schemas.microsoft.com/office/drawing/2014/main" id="{1AE3B98F-9058-B505-3668-381FA6EA4208}"/>
                </a:ext>
              </a:extLst>
            </p:cNvPr>
            <p:cNvPicPr>
              <a:picLocks noChangeAspect="1"/>
            </p:cNvPicPr>
            <p:nvPr/>
          </p:nvPicPr>
          <p:blipFill>
            <a:blip r:embed="rId6">
              <a:alphaModFix amt="20000"/>
            </a:blip>
            <a:stretch>
              <a:fillRect/>
            </a:stretch>
          </p:blipFill>
          <p:spPr>
            <a:xfrm>
              <a:off x="8721364" y="2115162"/>
              <a:ext cx="3342740" cy="2785617"/>
            </a:xfrm>
            <a:prstGeom prst="rect">
              <a:avLst/>
            </a:prstGeom>
          </p:spPr>
        </p:pic>
      </p:grpSp>
      <p:sp>
        <p:nvSpPr>
          <p:cNvPr id="2" name="标题 1">
            <a:extLst>
              <a:ext uri="{FF2B5EF4-FFF2-40B4-BE49-F238E27FC236}">
                <a16:creationId xmlns:a16="http://schemas.microsoft.com/office/drawing/2014/main" id="{A3DF0577-E48B-1E97-A2D7-67A8DA9F95E3}"/>
              </a:ext>
            </a:extLst>
          </p:cNvPr>
          <p:cNvSpPr>
            <a:spLocks noGrp="1"/>
          </p:cNvSpPr>
          <p:nvPr>
            <p:ph type="ctrTitle"/>
          </p:nvPr>
        </p:nvSpPr>
        <p:spPr>
          <a:xfrm>
            <a:off x="1171898" y="2077602"/>
            <a:ext cx="9829800" cy="2133599"/>
          </a:xfrm>
        </p:spPr>
        <p:txBody>
          <a:bodyPr>
            <a:normAutofit fontScale="90000"/>
          </a:bodyPr>
          <a:lstStyle/>
          <a:p>
            <a:pPr>
              <a:lnSpc>
                <a:spcPct val="100000"/>
              </a:lnSpc>
            </a:pPr>
            <a:r>
              <a:rPr kumimoji="1" lang="en-US" altLang="zh-CN" sz="6600" dirty="0"/>
              <a:t>ACTS-based</a:t>
            </a:r>
            <a:r>
              <a:rPr kumimoji="1" lang="zh-CN" altLang="en-US" sz="6600" dirty="0"/>
              <a:t> </a:t>
            </a:r>
            <a:r>
              <a:rPr kumimoji="1" lang="en-US" altLang="zh-CN" sz="6600" dirty="0"/>
              <a:t>4D Tracking</a:t>
            </a:r>
            <a:r>
              <a:rPr kumimoji="1" lang="zh-CN" altLang="en-US" sz="6600" dirty="0"/>
              <a:t> </a:t>
            </a:r>
            <a:r>
              <a:rPr kumimoji="1" lang="en-US" altLang="zh-CN" sz="6600" dirty="0"/>
              <a:t>and</a:t>
            </a:r>
            <a:r>
              <a:rPr kumimoji="1" lang="zh-CN" altLang="en-US" sz="6600" dirty="0"/>
              <a:t> </a:t>
            </a:r>
            <a:r>
              <a:rPr kumimoji="1" lang="en-US" altLang="zh-CN" sz="6600" dirty="0"/>
              <a:t>a design of timing pixel chip</a:t>
            </a:r>
            <a:endParaRPr kumimoji="1" lang="zh-CN" altLang="en-US" sz="6600" dirty="0"/>
          </a:p>
        </p:txBody>
      </p:sp>
      <p:sp>
        <p:nvSpPr>
          <p:cNvPr id="3" name="副标题 2">
            <a:extLst>
              <a:ext uri="{FF2B5EF4-FFF2-40B4-BE49-F238E27FC236}">
                <a16:creationId xmlns:a16="http://schemas.microsoft.com/office/drawing/2014/main" id="{AF5AAB29-BAF5-215C-668E-66A1E6D1252B}"/>
              </a:ext>
            </a:extLst>
          </p:cNvPr>
          <p:cNvSpPr>
            <a:spLocks noGrp="1"/>
          </p:cNvSpPr>
          <p:nvPr>
            <p:ph type="subTitle" idx="1"/>
          </p:nvPr>
        </p:nvSpPr>
        <p:spPr>
          <a:xfrm>
            <a:off x="1524000" y="4312185"/>
            <a:ext cx="9144000" cy="1733909"/>
          </a:xfrm>
        </p:spPr>
        <p:txBody>
          <a:bodyPr>
            <a:normAutofit/>
          </a:bodyPr>
          <a:lstStyle/>
          <a:p>
            <a:r>
              <a:rPr kumimoji="1" lang="en-US" altLang="zh-CN" u="sng" dirty="0" err="1"/>
              <a:t>Hongzhang</a:t>
            </a:r>
            <a:r>
              <a:rPr kumimoji="1" lang="zh-CN" altLang="en-US" u="sng" dirty="0"/>
              <a:t> </a:t>
            </a:r>
            <a:r>
              <a:rPr kumimoji="1" lang="en-US" altLang="zh-CN" u="sng" dirty="0"/>
              <a:t>Xie</a:t>
            </a:r>
            <a:r>
              <a:rPr kumimoji="1" lang="en-US" altLang="zh-CN" dirty="0"/>
              <a:t>,</a:t>
            </a:r>
            <a:r>
              <a:rPr kumimoji="1" lang="zh-CN" altLang="en-US" dirty="0"/>
              <a:t> </a:t>
            </a:r>
            <a:r>
              <a:rPr kumimoji="1" lang="en-US" altLang="zh-CN" dirty="0"/>
              <a:t>Yanqi</a:t>
            </a:r>
            <a:r>
              <a:rPr kumimoji="1" lang="zh-CN" altLang="en-US" dirty="0"/>
              <a:t> </a:t>
            </a:r>
            <a:r>
              <a:rPr kumimoji="1" lang="en-US" altLang="zh-CN" dirty="0"/>
              <a:t>Wang</a:t>
            </a:r>
            <a:r>
              <a:rPr kumimoji="1" lang="zh-CN" altLang="en-US" dirty="0"/>
              <a:t> </a:t>
            </a:r>
            <a:r>
              <a:rPr kumimoji="1" lang="en-US" altLang="zh-CN" dirty="0"/>
              <a:t>on</a:t>
            </a:r>
            <a:r>
              <a:rPr kumimoji="1" lang="zh-CN" altLang="en-US" dirty="0"/>
              <a:t> </a:t>
            </a:r>
            <a:r>
              <a:rPr kumimoji="1" lang="en-US" altLang="zh-CN" dirty="0"/>
              <a:t>behalf</a:t>
            </a:r>
            <a:r>
              <a:rPr kumimoji="1" lang="zh-CN" altLang="en-US" dirty="0"/>
              <a:t> </a:t>
            </a:r>
            <a:r>
              <a:rPr kumimoji="1" lang="en-US" altLang="zh-CN" dirty="0"/>
              <a:t>of</a:t>
            </a:r>
            <a:r>
              <a:rPr kumimoji="1" lang="zh-CN" altLang="en-US" dirty="0"/>
              <a:t> </a:t>
            </a:r>
            <a:r>
              <a:rPr kumimoji="1" lang="en-US" altLang="zh-CN" dirty="0"/>
              <a:t>all</a:t>
            </a:r>
            <a:r>
              <a:rPr kumimoji="1" lang="zh-CN" altLang="en-US" dirty="0"/>
              <a:t> </a:t>
            </a:r>
            <a:r>
              <a:rPr kumimoji="1" lang="en-US" altLang="zh-CN" dirty="0"/>
              <a:t>the</a:t>
            </a:r>
            <a:r>
              <a:rPr kumimoji="1" lang="zh-CN" altLang="en-US" dirty="0"/>
              <a:t> </a:t>
            </a:r>
            <a:r>
              <a:rPr kumimoji="1" lang="en-US" altLang="zh-CN" dirty="0"/>
              <a:t>contributors</a:t>
            </a:r>
          </a:p>
          <a:p>
            <a:endParaRPr kumimoji="1" lang="en-US" altLang="zh-CN" baseline="30000" dirty="0"/>
          </a:p>
          <a:p>
            <a:r>
              <a:rPr kumimoji="1" lang="en-US" altLang="zh-CN" sz="1700" dirty="0"/>
              <a:t>on</a:t>
            </a:r>
            <a:r>
              <a:rPr kumimoji="1" lang="zh-CN" altLang="en-US" sz="1700" dirty="0"/>
              <a:t> </a:t>
            </a:r>
            <a:r>
              <a:rPr kumimoji="1" lang="en-US" altLang="zh-CN" sz="1700" dirty="0"/>
              <a:t>July,</a:t>
            </a:r>
            <a:r>
              <a:rPr kumimoji="1" lang="zh-CN" altLang="en-US" sz="1700" dirty="0"/>
              <a:t> </a:t>
            </a:r>
            <a:r>
              <a:rPr kumimoji="1" lang="en-US" altLang="zh-CN" sz="1700" dirty="0"/>
              <a:t>2026</a:t>
            </a:r>
            <a:endParaRPr kumimoji="1" lang="zh-CN" altLang="en-US" sz="1700" dirty="0"/>
          </a:p>
        </p:txBody>
      </p:sp>
      <p:sp>
        <p:nvSpPr>
          <p:cNvPr id="6" name="灯片编号占位符 5">
            <a:extLst>
              <a:ext uri="{FF2B5EF4-FFF2-40B4-BE49-F238E27FC236}">
                <a16:creationId xmlns:a16="http://schemas.microsoft.com/office/drawing/2014/main" id="{1A442BA7-33CC-70E2-C199-DBCCEB5BEDE2}"/>
              </a:ext>
            </a:extLst>
          </p:cNvPr>
          <p:cNvSpPr>
            <a:spLocks noGrp="1"/>
          </p:cNvSpPr>
          <p:nvPr>
            <p:ph type="sldNum" sz="quarter" idx="12"/>
          </p:nvPr>
        </p:nvSpPr>
        <p:spPr/>
        <p:txBody>
          <a:bodyPr/>
          <a:lstStyle/>
          <a:p>
            <a:fld id="{1DD454EC-D2DA-B84B-BA98-0651606DF2B5}" type="slidenum">
              <a:rPr kumimoji="1" lang="zh-CN" altLang="en-US" smtClean="0"/>
              <a:t>1</a:t>
            </a:fld>
            <a:endParaRPr kumimoji="1" lang="zh-CN" altLang="en-US"/>
          </a:p>
        </p:txBody>
      </p:sp>
      <p:pic>
        <p:nvPicPr>
          <p:cNvPr id="9" name="图片 8">
            <a:extLst>
              <a:ext uri="{FF2B5EF4-FFF2-40B4-BE49-F238E27FC236}">
                <a16:creationId xmlns:a16="http://schemas.microsoft.com/office/drawing/2014/main" id="{E60F2885-7945-5258-8D2D-85291DED5273}"/>
              </a:ext>
            </a:extLst>
          </p:cNvPr>
          <p:cNvPicPr>
            <a:picLocks noChangeAspect="1"/>
          </p:cNvPicPr>
          <p:nvPr/>
        </p:nvPicPr>
        <p:blipFill>
          <a:blip r:embed="rId7">
            <a:extLst>
              <a:ext uri="{BEBA8EAE-BF5A-486C-A8C5-ECC9F3942E4B}">
                <a14:imgProps xmlns:a14="http://schemas.microsoft.com/office/drawing/2010/main">
                  <a14:imgLayer r:embed="rId8">
                    <a14:imgEffect>
                      <a14:saturation sat="103000"/>
                    </a14:imgEffect>
                  </a14:imgLayer>
                </a14:imgProps>
              </a:ext>
            </a:extLst>
          </a:blip>
          <a:stretch>
            <a:fillRect/>
          </a:stretch>
        </p:blipFill>
        <p:spPr>
          <a:xfrm>
            <a:off x="8849260" y="320996"/>
            <a:ext cx="1342937" cy="1380826"/>
          </a:xfrm>
          <a:prstGeom prst="rect">
            <a:avLst/>
          </a:prstGeom>
        </p:spPr>
      </p:pic>
      <p:pic>
        <p:nvPicPr>
          <p:cNvPr id="10" name="Picture 2" descr="undefined">
            <a:extLst>
              <a:ext uri="{FF2B5EF4-FFF2-40B4-BE49-F238E27FC236}">
                <a16:creationId xmlns:a16="http://schemas.microsoft.com/office/drawing/2014/main" id="{53DBFF8C-D780-EE7C-A2EC-473EDDD04EA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1971" y="211748"/>
            <a:ext cx="1643786" cy="1643786"/>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a:extLst>
              <a:ext uri="{FF2B5EF4-FFF2-40B4-BE49-F238E27FC236}">
                <a16:creationId xmlns:a16="http://schemas.microsoft.com/office/drawing/2014/main" id="{C545790A-1B97-3EB4-E391-5D4224305885}"/>
              </a:ext>
            </a:extLst>
          </p:cNvPr>
          <p:cNvSpPr txBox="1"/>
          <p:nvPr/>
        </p:nvSpPr>
        <p:spPr>
          <a:xfrm>
            <a:off x="3927107" y="1135781"/>
            <a:ext cx="184731" cy="369332"/>
          </a:xfrm>
          <a:prstGeom prst="rect">
            <a:avLst/>
          </a:prstGeom>
          <a:noFill/>
        </p:spPr>
        <p:txBody>
          <a:bodyPr wrap="none" rtlCol="0">
            <a:spAutoFit/>
          </a:bodyPr>
          <a:lstStyle/>
          <a:p>
            <a:endParaRPr kumimoji="1" lang="zh-CN" altLang="en-US" dirty="0"/>
          </a:p>
        </p:txBody>
      </p:sp>
      <p:pic>
        <p:nvPicPr>
          <p:cNvPr id="16" name="图形 15">
            <a:extLst>
              <a:ext uri="{FF2B5EF4-FFF2-40B4-BE49-F238E27FC236}">
                <a16:creationId xmlns:a16="http://schemas.microsoft.com/office/drawing/2014/main" id="{37D6D2F4-637F-14DA-3979-08D9686C7B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1701" y="426927"/>
            <a:ext cx="1484597" cy="1124488"/>
          </a:xfrm>
          <a:prstGeom prst="rect">
            <a:avLst/>
          </a:prstGeom>
        </p:spPr>
      </p:pic>
    </p:spTree>
    <p:extLst>
      <p:ext uri="{BB962C8B-B14F-4D97-AF65-F5344CB8AC3E}">
        <p14:creationId xmlns:p14="http://schemas.microsoft.com/office/powerpoint/2010/main" val="3960476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581DA6-FB6A-D7E8-FBB0-AD7A0F97B5FD}"/>
              </a:ext>
            </a:extLst>
          </p:cNvPr>
          <p:cNvPicPr>
            <a:picLocks noChangeAspect="1"/>
          </p:cNvPicPr>
          <p:nvPr/>
        </p:nvPicPr>
        <p:blipFill>
          <a:blip r:embed="rId3"/>
          <a:stretch>
            <a:fillRect/>
          </a:stretch>
        </p:blipFill>
        <p:spPr>
          <a:xfrm>
            <a:off x="932790" y="1772238"/>
            <a:ext cx="4788423" cy="3699037"/>
          </a:xfrm>
          <a:prstGeom prst="rect">
            <a:avLst/>
          </a:prstGeom>
        </p:spPr>
      </p:pic>
      <p:sp>
        <p:nvSpPr>
          <p:cNvPr id="2" name="标题 1">
            <a:extLst>
              <a:ext uri="{FF2B5EF4-FFF2-40B4-BE49-F238E27FC236}">
                <a16:creationId xmlns:a16="http://schemas.microsoft.com/office/drawing/2014/main" id="{1E07DFFF-5AE3-70C1-E05F-BE6ED527C725}"/>
              </a:ext>
            </a:extLst>
          </p:cNvPr>
          <p:cNvSpPr>
            <a:spLocks noGrp="1"/>
          </p:cNvSpPr>
          <p:nvPr>
            <p:ph type="title"/>
          </p:nvPr>
        </p:nvSpPr>
        <p:spPr>
          <a:xfrm>
            <a:off x="838200" y="365125"/>
            <a:ext cx="10568244" cy="1325563"/>
          </a:xfrm>
        </p:spPr>
        <p:txBody>
          <a:bodyPr>
            <a:normAutofit/>
          </a:bodyPr>
          <a:lstStyle/>
          <a:p>
            <a:r>
              <a:rPr lang="en" altLang="zh-CN" dirty="0">
                <a:latin typeface="Calibri" panose="020F0502020204030204" pitchFamily="34" charset="0"/>
                <a:cs typeface="Calibri" panose="020F0502020204030204" pitchFamily="34" charset="0"/>
              </a:rPr>
              <a:t>4D tracking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r>
              <a:rPr lang="zh-CN" altLang="en-US" dirty="0">
                <a:latin typeface="Calibri" panose="020F0502020204030204" pitchFamily="34" charset="0"/>
                <a:cs typeface="Calibri" panose="020F0502020204030204" pitchFamily="34" charset="0"/>
              </a:rPr>
              <a:t> </a:t>
            </a:r>
            <a:endParaRPr kumimoji="1" lang="zh-CN" altLang="en-US"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75F2D36D-D478-D4FF-2AE3-DAE34F11985B}"/>
              </a:ext>
            </a:extLst>
          </p:cNvPr>
          <p:cNvSpPr>
            <a:spLocks noGrp="1"/>
          </p:cNvSpPr>
          <p:nvPr>
            <p:ph type="sldNum" sz="quarter" idx="12"/>
          </p:nvPr>
        </p:nvSpPr>
        <p:spPr/>
        <p:txBody>
          <a:bodyPr/>
          <a:lstStyle/>
          <a:p>
            <a:fld id="{FBB5E1A3-F873-F545-ADC0-2EE4111ED2B2}" type="slidenum">
              <a:rPr kumimoji="1" lang="zh-CN" altLang="en-US" smtClean="0"/>
              <a:t>10</a:t>
            </a:fld>
            <a:endParaRPr kumimoji="1" lang="zh-CN" altLang="en-US"/>
          </a:p>
        </p:txBody>
      </p:sp>
      <p:sp>
        <p:nvSpPr>
          <p:cNvPr id="8" name="文本框 7">
            <a:extLst>
              <a:ext uri="{FF2B5EF4-FFF2-40B4-BE49-F238E27FC236}">
                <a16:creationId xmlns:a16="http://schemas.microsoft.com/office/drawing/2014/main" id="{500D692B-C13E-4006-4EAD-0FEE19D08CAA}"/>
              </a:ext>
            </a:extLst>
          </p:cNvPr>
          <p:cNvSpPr txBox="1"/>
          <p:nvPr/>
        </p:nvSpPr>
        <p:spPr>
          <a:xfrm>
            <a:off x="6554158" y="4318790"/>
            <a:ext cx="5613400" cy="1532151"/>
          </a:xfrm>
          <a:prstGeom prst="rect">
            <a:avLst/>
          </a:prstGeom>
          <a:noFill/>
        </p:spPr>
        <p:txBody>
          <a:bodyPr wrap="square" rtlCol="0">
            <a:spAutoFit/>
          </a:bodyPr>
          <a:lstStyle/>
          <a:p>
            <a:pPr>
              <a:lnSpc>
                <a:spcPct val="150000"/>
              </a:lnSpc>
            </a:pPr>
            <a:r>
              <a:rPr kumimoji="1" lang="en-US" altLang="zh-CN" sz="1600" dirty="0">
                <a:solidFill>
                  <a:srgbClr val="FF0000"/>
                </a:solidFill>
              </a:rPr>
              <a:t>RED</a:t>
            </a:r>
            <a:r>
              <a:rPr kumimoji="1" lang="zh-CN" altLang="en-US" sz="1600" dirty="0">
                <a:solidFill>
                  <a:srgbClr val="FF0000"/>
                </a:solidFill>
              </a:rPr>
              <a:t> </a:t>
            </a:r>
            <a:r>
              <a:rPr kumimoji="1" lang="en-US" altLang="zh-CN" sz="1600" dirty="0">
                <a:solidFill>
                  <a:srgbClr val="FF0000"/>
                </a:solidFill>
              </a:rPr>
              <a:t>(4D</a:t>
            </a:r>
            <a:r>
              <a:rPr kumimoji="1" lang="zh-CN" altLang="en-US" sz="1600" dirty="0">
                <a:solidFill>
                  <a:srgbClr val="FF0000"/>
                </a:solidFill>
              </a:rPr>
              <a:t> </a:t>
            </a:r>
            <a:r>
              <a:rPr kumimoji="1" lang="en-US" altLang="zh-CN" sz="1600" dirty="0">
                <a:solidFill>
                  <a:srgbClr val="FF0000"/>
                </a:solidFill>
              </a:rPr>
              <a:t>tracking)</a:t>
            </a:r>
            <a:r>
              <a:rPr kumimoji="1" lang="en-US" altLang="zh-CN" sz="1600" dirty="0"/>
              <a:t>: CKF</a:t>
            </a:r>
            <a:r>
              <a:rPr kumimoji="1" lang="zh-CN" altLang="en-US" sz="1600" dirty="0"/>
              <a:t> </a:t>
            </a:r>
            <a:r>
              <a:rPr kumimoji="1" lang="en-US" altLang="zh-CN" sz="1600" dirty="0"/>
              <a:t>initial</a:t>
            </a:r>
            <a:r>
              <a:rPr kumimoji="1" lang="zh-CN" altLang="en-US" sz="1600" dirty="0"/>
              <a:t> </a:t>
            </a:r>
            <a:r>
              <a:rPr kumimoji="1" lang="en-US" altLang="zh-CN" sz="1600" dirty="0"/>
              <a:t>track</a:t>
            </a:r>
            <a:r>
              <a:rPr kumimoji="1" lang="zh-CN" altLang="en-US" sz="1600" dirty="0"/>
              <a:t> </a:t>
            </a:r>
            <a:r>
              <a:rPr kumimoji="1" lang="en-US" altLang="zh-CN" sz="1600" dirty="0"/>
              <a:t>parameters</a:t>
            </a:r>
            <a:r>
              <a:rPr kumimoji="1" lang="zh-CN" altLang="en-US" sz="1600" dirty="0"/>
              <a:t> </a:t>
            </a:r>
            <a:r>
              <a:rPr kumimoji="1" lang="en-US" altLang="zh-CN" sz="1600" dirty="0"/>
              <a:t>and</a:t>
            </a:r>
            <a:r>
              <a:rPr kumimoji="1" lang="zh-CN" altLang="en-US" sz="1600" dirty="0"/>
              <a:t> </a:t>
            </a:r>
            <a:r>
              <a:rPr kumimoji="1" lang="en-US" altLang="zh-CN" sz="1600" dirty="0"/>
              <a:t>measurements</a:t>
            </a:r>
            <a:r>
              <a:rPr kumimoji="1" lang="zh-CN" altLang="en-US" sz="1600" dirty="0"/>
              <a:t> </a:t>
            </a:r>
            <a:r>
              <a:rPr kumimoji="1" lang="en-US" altLang="zh-CN" sz="1600" dirty="0"/>
              <a:t>have</a:t>
            </a:r>
            <a:r>
              <a:rPr kumimoji="1" lang="zh-CN" altLang="en-US" sz="1600" dirty="0"/>
              <a:t> </a:t>
            </a:r>
            <a:r>
              <a:rPr kumimoji="1" lang="en-US" altLang="zh-CN" sz="1600" dirty="0"/>
              <a:t>time</a:t>
            </a:r>
            <a:r>
              <a:rPr kumimoji="1" lang="zh-CN" altLang="en-US" sz="1600" dirty="0"/>
              <a:t> </a:t>
            </a:r>
            <a:r>
              <a:rPr kumimoji="1" lang="en-US" altLang="zh-CN" sz="1600" dirty="0"/>
              <a:t>information</a:t>
            </a:r>
          </a:p>
          <a:p>
            <a:pPr>
              <a:lnSpc>
                <a:spcPct val="150000"/>
              </a:lnSpc>
            </a:pPr>
            <a:r>
              <a:rPr kumimoji="1" lang="en-US" altLang="zh-CN" sz="1600" dirty="0">
                <a:solidFill>
                  <a:srgbClr val="0432FF"/>
                </a:solidFill>
              </a:rPr>
              <a:t>BLUE</a:t>
            </a:r>
            <a:r>
              <a:rPr kumimoji="1" lang="zh-CN" altLang="en-US" sz="1600" dirty="0">
                <a:solidFill>
                  <a:srgbClr val="0432FF"/>
                </a:solidFill>
              </a:rPr>
              <a:t> </a:t>
            </a:r>
            <a:r>
              <a:rPr kumimoji="1" lang="en-US" altLang="zh-CN" sz="1600" dirty="0">
                <a:solidFill>
                  <a:srgbClr val="0432FF"/>
                </a:solidFill>
              </a:rPr>
              <a:t>(3D</a:t>
            </a:r>
            <a:r>
              <a:rPr kumimoji="1" lang="zh-CN" altLang="en-US" sz="1600" dirty="0">
                <a:solidFill>
                  <a:srgbClr val="0432FF"/>
                </a:solidFill>
              </a:rPr>
              <a:t> </a:t>
            </a:r>
            <a:r>
              <a:rPr kumimoji="1" lang="en-US" altLang="zh-CN" sz="1600" dirty="0">
                <a:solidFill>
                  <a:srgbClr val="0432FF"/>
                </a:solidFill>
              </a:rPr>
              <a:t>tracking)</a:t>
            </a:r>
            <a:r>
              <a:rPr kumimoji="1" lang="en-US" altLang="zh-CN" sz="1600" dirty="0"/>
              <a:t>:</a:t>
            </a:r>
            <a:r>
              <a:rPr kumimoji="1" lang="zh-CN" altLang="en-US" sz="1600" dirty="0"/>
              <a:t> </a:t>
            </a:r>
            <a:r>
              <a:rPr kumimoji="1" lang="en-US" altLang="zh-CN" sz="1600" dirty="0"/>
              <a:t>no</a:t>
            </a:r>
            <a:r>
              <a:rPr kumimoji="1" lang="zh-CN" altLang="en-US" sz="1600" dirty="0"/>
              <a:t> </a:t>
            </a:r>
            <a:r>
              <a:rPr kumimoji="1" lang="en-US" altLang="zh-CN" sz="1600" dirty="0"/>
              <a:t>time</a:t>
            </a:r>
            <a:r>
              <a:rPr kumimoji="1" lang="zh-CN" altLang="en-US" sz="1600" dirty="0"/>
              <a:t> </a:t>
            </a:r>
            <a:r>
              <a:rPr kumimoji="1" lang="en-US" altLang="zh-CN" sz="1600" dirty="0"/>
              <a:t>information</a:t>
            </a:r>
            <a:r>
              <a:rPr kumimoji="1" lang="zh-CN" altLang="en-US" sz="1600" dirty="0"/>
              <a:t> </a:t>
            </a:r>
            <a:r>
              <a:rPr kumimoji="1" lang="en-US" altLang="zh-CN" sz="1600" dirty="0"/>
              <a:t>for</a:t>
            </a:r>
            <a:r>
              <a:rPr kumimoji="1" lang="zh-CN" altLang="en-US" sz="1600" dirty="0"/>
              <a:t> </a:t>
            </a:r>
            <a:r>
              <a:rPr kumimoji="1" lang="en-US" altLang="zh-CN" sz="1600" dirty="0"/>
              <a:t>CKF</a:t>
            </a:r>
            <a:r>
              <a:rPr kumimoji="1" lang="zh-CN" altLang="en-US" sz="1600" dirty="0"/>
              <a:t> </a:t>
            </a:r>
            <a:r>
              <a:rPr kumimoji="1" lang="en-US" altLang="zh-CN" sz="1600" dirty="0"/>
              <a:t>initial</a:t>
            </a:r>
            <a:r>
              <a:rPr kumimoji="1" lang="zh-CN" altLang="en-US" sz="1600" dirty="0"/>
              <a:t> </a:t>
            </a:r>
            <a:r>
              <a:rPr kumimoji="1" lang="en-US" altLang="zh-CN" sz="1600" dirty="0"/>
              <a:t>track</a:t>
            </a:r>
            <a:r>
              <a:rPr kumimoji="1" lang="zh-CN" altLang="en-US" sz="1600" dirty="0"/>
              <a:t> </a:t>
            </a:r>
            <a:r>
              <a:rPr kumimoji="1" lang="en-US" altLang="zh-CN" sz="1600" dirty="0"/>
              <a:t>parameters</a:t>
            </a:r>
            <a:r>
              <a:rPr kumimoji="1" lang="zh-CN" altLang="en-US" sz="1600" dirty="0"/>
              <a:t> </a:t>
            </a:r>
            <a:r>
              <a:rPr kumimoji="1" lang="en-US" altLang="zh-CN" sz="1600" dirty="0"/>
              <a:t>and</a:t>
            </a:r>
            <a:r>
              <a:rPr kumimoji="1" lang="zh-CN" altLang="en-US" sz="1600" dirty="0"/>
              <a:t> </a:t>
            </a:r>
            <a:r>
              <a:rPr kumimoji="1" lang="en-US" altLang="zh-CN" sz="1600" dirty="0"/>
              <a:t>measurements</a:t>
            </a:r>
          </a:p>
        </p:txBody>
      </p:sp>
      <p:cxnSp>
        <p:nvCxnSpPr>
          <p:cNvPr id="14" name="直线箭头连接符 13">
            <a:extLst>
              <a:ext uri="{FF2B5EF4-FFF2-40B4-BE49-F238E27FC236}">
                <a16:creationId xmlns:a16="http://schemas.microsoft.com/office/drawing/2014/main" id="{EB7691E9-31D7-FE8E-4419-9496D3F81DF4}"/>
              </a:ext>
            </a:extLst>
          </p:cNvPr>
          <p:cNvCxnSpPr>
            <a:cxnSpLocks/>
          </p:cNvCxnSpPr>
          <p:nvPr/>
        </p:nvCxnSpPr>
        <p:spPr>
          <a:xfrm>
            <a:off x="5704885" y="4304963"/>
            <a:ext cx="728196" cy="2531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线箭头连接符 14">
            <a:extLst>
              <a:ext uri="{FF2B5EF4-FFF2-40B4-BE49-F238E27FC236}">
                <a16:creationId xmlns:a16="http://schemas.microsoft.com/office/drawing/2014/main" id="{65A72049-641E-FEF1-10A6-9D39A3589283}"/>
              </a:ext>
            </a:extLst>
          </p:cNvPr>
          <p:cNvCxnSpPr>
            <a:cxnSpLocks/>
          </p:cNvCxnSpPr>
          <p:nvPr/>
        </p:nvCxnSpPr>
        <p:spPr>
          <a:xfrm>
            <a:off x="5704885" y="4782393"/>
            <a:ext cx="728196" cy="529689"/>
          </a:xfrm>
          <a:prstGeom prst="straightConnector1">
            <a:avLst/>
          </a:prstGeom>
          <a:ln w="3810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096D1DDC-ABED-CC36-4D92-9F480DDAF65A}"/>
              </a:ext>
            </a:extLst>
          </p:cNvPr>
          <p:cNvSpPr txBox="1"/>
          <p:nvPr/>
        </p:nvSpPr>
        <p:spPr>
          <a:xfrm>
            <a:off x="547868" y="5236812"/>
            <a:ext cx="6281809" cy="1200329"/>
          </a:xfrm>
          <a:prstGeom prst="rect">
            <a:avLst/>
          </a:prstGeom>
          <a:noFill/>
        </p:spPr>
        <p:txBody>
          <a:bodyPr wrap="square" rtlCol="0">
            <a:spAutoFit/>
          </a:bodyPr>
          <a:lstStyle/>
          <a:p>
            <a:r>
              <a:rPr kumimoji="1" lang="en-US" altLang="zh-CN" dirty="0"/>
              <a:t>Tracking efficiency </a:t>
            </a:r>
          </a:p>
          <a:p>
            <a:r>
              <a:rPr kumimoji="1" lang="en-US" altLang="zh-CN" b="1" dirty="0">
                <a:solidFill>
                  <a:srgbClr val="0432FF"/>
                </a:solidFill>
              </a:rPr>
              <a:t>93.72% </a:t>
            </a:r>
            <a:r>
              <a:rPr kumimoji="1" lang="en-US" altLang="zh-CN" b="1" dirty="0"/>
              <a:t>(no timing) to </a:t>
            </a:r>
            <a:r>
              <a:rPr kumimoji="1" lang="en-US" altLang="zh-CN" b="1" dirty="0">
                <a:solidFill>
                  <a:srgbClr val="FF0000"/>
                </a:solidFill>
              </a:rPr>
              <a:t>94.87%↑</a:t>
            </a:r>
            <a:r>
              <a:rPr kumimoji="1" lang="en-US" altLang="zh-CN" b="1" dirty="0"/>
              <a:t> (50</a:t>
            </a:r>
            <a:r>
              <a:rPr kumimoji="1" lang="zh-CN" altLang="en-US" b="1" dirty="0"/>
              <a:t> </a:t>
            </a:r>
            <a:r>
              <a:rPr kumimoji="1" lang="en-US" altLang="zh-CN" b="1" dirty="0" err="1"/>
              <a:t>ps</a:t>
            </a:r>
            <a:r>
              <a:rPr kumimoji="1" lang="zh-CN" altLang="en-US" b="1" dirty="0"/>
              <a:t> </a:t>
            </a:r>
            <a:r>
              <a:rPr kumimoji="1" lang="en-US" altLang="zh-CN" b="1" dirty="0"/>
              <a:t>timing)</a:t>
            </a:r>
          </a:p>
          <a:p>
            <a:r>
              <a:rPr kumimoji="1" lang="en-US" altLang="zh-CN" dirty="0">
                <a:solidFill>
                  <a:srgbClr val="7030A0"/>
                </a:solidFill>
              </a:rPr>
              <a:t>93.71%</a:t>
            </a:r>
            <a:r>
              <a:rPr kumimoji="1" lang="zh-CN" altLang="en-US" dirty="0">
                <a:solidFill>
                  <a:srgbClr val="0432FF"/>
                </a:solidFill>
              </a:rPr>
              <a:t> </a:t>
            </a:r>
            <a:r>
              <a:rPr kumimoji="1" lang="en-US" altLang="zh-CN" dirty="0"/>
              <a:t>(only </a:t>
            </a:r>
            <a:r>
              <a:rPr kumimoji="1" lang="en-US" altLang="zh-CN" sz="1800" dirty="0"/>
              <a:t>“measured” </a:t>
            </a:r>
            <a:r>
              <a:rPr kumimoji="1" lang="en-US" altLang="zh-CN" dirty="0"/>
              <a:t>time for</a:t>
            </a:r>
            <a:r>
              <a:rPr kumimoji="1" lang="zh-CN" altLang="en-US" dirty="0"/>
              <a:t> </a:t>
            </a:r>
            <a:r>
              <a:rPr kumimoji="1" lang="en-US" altLang="zh-CN" sz="1800" dirty="0"/>
              <a:t>initial track parameters</a:t>
            </a:r>
            <a:r>
              <a:rPr kumimoji="1" lang="en-US" altLang="zh-CN" dirty="0"/>
              <a:t>)</a:t>
            </a:r>
            <a:r>
              <a:rPr kumimoji="1" lang="zh-CN" altLang="en-US" dirty="0"/>
              <a:t>  </a:t>
            </a:r>
            <a:endParaRPr kumimoji="1" lang="en-US" altLang="zh-CN" dirty="0"/>
          </a:p>
          <a:p>
            <a:r>
              <a:rPr kumimoji="1" lang="en-US" altLang="zh-CN" dirty="0">
                <a:solidFill>
                  <a:schemeClr val="accent6"/>
                </a:solidFill>
              </a:rPr>
              <a:t>93.63%↓</a:t>
            </a:r>
            <a:r>
              <a:rPr kumimoji="1" lang="zh-CN" altLang="en-US" dirty="0">
                <a:solidFill>
                  <a:srgbClr val="0432FF"/>
                </a:solidFill>
              </a:rPr>
              <a:t> </a:t>
            </a:r>
            <a:r>
              <a:rPr kumimoji="1" lang="en-US" altLang="zh-CN" dirty="0"/>
              <a:t>(only</a:t>
            </a:r>
            <a:r>
              <a:rPr kumimoji="1" lang="zh-CN" altLang="en-US" dirty="0"/>
              <a:t> </a:t>
            </a:r>
            <a:r>
              <a:rPr kumimoji="1" lang="en-US" altLang="zh-CN" dirty="0"/>
              <a:t>time for measurements)</a:t>
            </a:r>
            <a:endParaRPr kumimoji="1" lang="zh-CN" altLang="en-US" dirty="0"/>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A247B81B-AE7D-DFBC-2651-23E08AB80A50}"/>
                  </a:ext>
                </a:extLst>
              </p:cNvPr>
              <p:cNvSpPr txBox="1"/>
              <p:nvPr/>
            </p:nvSpPr>
            <p:spPr>
              <a:xfrm>
                <a:off x="5937013" y="2555648"/>
                <a:ext cx="6353461" cy="171213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kumimoji="1" lang="en-US" altLang="zh-CN" dirty="0"/>
                  <a:t>Event generation: </a:t>
                </a:r>
                <a14:m>
                  <m:oMath xmlns:m="http://schemas.openxmlformats.org/officeDocument/2006/math">
                    <m:r>
                      <a:rPr kumimoji="1" lang="en-US" altLang="zh-CN" b="1" i="1">
                        <a:latin typeface="Cambria Math" panose="02040503050406030204" pitchFamily="18" charset="0"/>
                      </a:rPr>
                      <m:t>𝒕</m:t>
                    </m:r>
                    <m:acc>
                      <m:accPr>
                        <m:chr m:val="̅"/>
                        <m:ctrlPr>
                          <a:rPr kumimoji="1" lang="en-US" altLang="zh-CN" b="1" i="1">
                            <a:latin typeface="Cambria Math" panose="02040503050406030204" pitchFamily="18" charset="0"/>
                          </a:rPr>
                        </m:ctrlPr>
                      </m:accPr>
                      <m:e>
                        <m:r>
                          <a:rPr kumimoji="1" lang="en-US" altLang="zh-CN" b="1" i="1">
                            <a:latin typeface="Cambria Math" panose="02040503050406030204" pitchFamily="18" charset="0"/>
                          </a:rPr>
                          <m:t>𝒕</m:t>
                        </m:r>
                      </m:e>
                    </m:acc>
                  </m:oMath>
                </a14:m>
                <a:r>
                  <a:rPr kumimoji="1" lang="en-US" altLang="zh-CN" b="1" dirty="0"/>
                  <a:t> events</a:t>
                </a:r>
                <a:r>
                  <a:rPr kumimoji="1" lang="zh-CN" altLang="en-US" b="1" dirty="0"/>
                  <a:t> </a:t>
                </a:r>
                <a14:m>
                  <m:oMath xmlns:m="http://schemas.openxmlformats.org/officeDocument/2006/math">
                    <m:d>
                      <m:dPr>
                        <m:begChr m:val="⟨"/>
                        <m:endChr m:val="⟩"/>
                        <m:ctrlPr>
                          <a:rPr kumimoji="1" lang="zh-CN" altLang="en-US" i="1" dirty="0">
                            <a:latin typeface="Cambria Math" panose="02040503050406030204" pitchFamily="18" charset="0"/>
                          </a:rPr>
                        </m:ctrlPr>
                      </m:dPr>
                      <m:e>
                        <m:r>
                          <a:rPr kumimoji="1" lang="zh-CN" altLang="en-US" i="1" dirty="0">
                            <a:latin typeface="Cambria Math" panose="02040503050406030204" pitchFamily="18" charset="0"/>
                          </a:rPr>
                          <m:t>𝜇</m:t>
                        </m:r>
                      </m:e>
                    </m:d>
                  </m:oMath>
                </a14:m>
                <a:r>
                  <a:rPr kumimoji="1" lang="en-US" altLang="zh-CN" dirty="0"/>
                  <a:t>=200 with Pythia 8</a:t>
                </a:r>
              </a:p>
              <a:p>
                <a:pPr marL="342900" indent="-342900">
                  <a:lnSpc>
                    <a:spcPct val="150000"/>
                  </a:lnSpc>
                  <a:buFont typeface="Arial" panose="020B0604020202020204" pitchFamily="34" charset="0"/>
                  <a:buChar char="•"/>
                </a:pPr>
                <a:r>
                  <a:rPr kumimoji="1" lang="en-US" altLang="zh-CN" b="1" dirty="0"/>
                  <a:t>Fatras</a:t>
                </a:r>
                <a:r>
                  <a:rPr kumimoji="1" lang="zh-CN" altLang="en-US" dirty="0"/>
                  <a:t> </a:t>
                </a:r>
                <a:r>
                  <a:rPr kumimoji="1" lang="en-US" altLang="zh-CN" dirty="0"/>
                  <a:t>simulation</a:t>
                </a:r>
                <a:r>
                  <a:rPr kumimoji="1" lang="zh-CN" altLang="en-US" dirty="0"/>
                  <a:t> </a:t>
                </a:r>
                <a:r>
                  <a:rPr kumimoji="1" lang="en-US" altLang="zh-CN" dirty="0"/>
                  <a:t>&amp;</a:t>
                </a:r>
                <a:r>
                  <a:rPr kumimoji="1" lang="zh-CN" altLang="en-US" dirty="0"/>
                  <a:t> </a:t>
                </a:r>
                <a:r>
                  <a:rPr kumimoji="1" lang="en-US" altLang="zh-CN" b="1" dirty="0"/>
                  <a:t>Truth-Smeared</a:t>
                </a:r>
                <a:r>
                  <a:rPr kumimoji="1" lang="zh-CN" altLang="en-US" b="1" dirty="0"/>
                  <a:t> </a:t>
                </a:r>
                <a:r>
                  <a:rPr kumimoji="1" lang="en-US" altLang="zh-CN" dirty="0"/>
                  <a:t>seeding</a:t>
                </a:r>
                <a:endParaRPr kumimoji="1" lang="en-US" altLang="zh-CN" dirty="0">
                  <a:solidFill>
                    <a:prstClr val="black"/>
                  </a:solidFill>
                  <a:cs typeface="Times New Roman" panose="02020603050405020304" pitchFamily="18" charset="0"/>
                </a:endParaRPr>
              </a:p>
              <a:p>
                <a:pPr marL="342900" indent="-342900">
                  <a:lnSpc>
                    <a:spcPct val="150000"/>
                  </a:lnSpc>
                  <a:buFont typeface="Arial" panose="020B0604020202020204" pitchFamily="34" charset="0"/>
                  <a:buChar char="•"/>
                </a:pPr>
                <a:r>
                  <a:rPr kumimoji="1" lang="en-US" altLang="zh-CN" b="1" dirty="0">
                    <a:solidFill>
                      <a:prstClr val="black"/>
                    </a:solidFill>
                    <a:cs typeface="Times New Roman" panose="02020603050405020304" pitchFamily="18" charset="0"/>
                  </a:rPr>
                  <a:t>Improvements</a:t>
                </a:r>
                <a:r>
                  <a:rPr kumimoji="1" lang="en-US" altLang="zh-CN" dirty="0">
                    <a:solidFill>
                      <a:prstClr val="black"/>
                    </a:solidFill>
                    <a:cs typeface="Times New Roman" panose="02020603050405020304" pitchFamily="18" charset="0"/>
                  </a:rPr>
                  <a:t> from adding</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time</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for both</a:t>
                </a:r>
                <a:r>
                  <a:rPr kumimoji="1" lang="zh-CN" altLang="en-US" dirty="0">
                    <a:solidFill>
                      <a:prstClr val="black"/>
                    </a:solidFill>
                    <a:cs typeface="Times New Roman" panose="02020603050405020304" pitchFamily="18" charset="0"/>
                  </a:rPr>
                  <a:t> </a:t>
                </a:r>
                <a:r>
                  <a:rPr kumimoji="1" lang="en-US" altLang="zh-CN" b="1" dirty="0"/>
                  <a:t>initial</a:t>
                </a:r>
                <a:r>
                  <a:rPr kumimoji="1" lang="zh-CN" altLang="en-US" b="1" dirty="0"/>
                  <a:t> </a:t>
                </a:r>
                <a:r>
                  <a:rPr kumimoji="1" lang="en-US" altLang="zh-CN" b="1" dirty="0"/>
                  <a:t>track</a:t>
                </a:r>
                <a:r>
                  <a:rPr kumimoji="1" lang="zh-CN" altLang="en-US" b="1" dirty="0"/>
                  <a:t> </a:t>
                </a:r>
                <a:r>
                  <a:rPr kumimoji="1" lang="en-US" altLang="zh-CN" b="1" dirty="0"/>
                  <a:t>parameters </a:t>
                </a:r>
                <a:r>
                  <a:rPr kumimoji="1" lang="en-US" altLang="zh-CN" dirty="0"/>
                  <a:t>and </a:t>
                </a:r>
                <a:r>
                  <a:rPr kumimoji="1" lang="en-US" altLang="zh-CN" b="1" dirty="0">
                    <a:solidFill>
                      <a:prstClr val="black"/>
                    </a:solidFill>
                    <a:cs typeface="Times New Roman" panose="02020603050405020304" pitchFamily="18" charset="0"/>
                  </a:rPr>
                  <a:t>measurements</a:t>
                </a:r>
                <a:r>
                  <a:rPr kumimoji="1" lang="zh-CN" altLang="en-US" b="1"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to</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innermost</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2-layer</a:t>
                </a:r>
                <a:r>
                  <a:rPr kumimoji="1" lang="zh-CN" altLang="en-US" dirty="0">
                    <a:solidFill>
                      <a:prstClr val="black"/>
                    </a:solidFill>
                    <a:cs typeface="Times New Roman" panose="02020603050405020304" pitchFamily="18" charset="0"/>
                  </a:rPr>
                  <a:t> </a:t>
                </a:r>
                <a:r>
                  <a:rPr kumimoji="1" lang="en-US" altLang="zh-CN" dirty="0">
                    <a:solidFill>
                      <a:prstClr val="black"/>
                    </a:solidFill>
                    <a:cs typeface="Times New Roman" panose="02020603050405020304" pitchFamily="18" charset="0"/>
                  </a:rPr>
                  <a:t>pixel</a:t>
                </a:r>
                <a:endParaRPr kumimoji="1" lang="en-US" altLang="zh-CN" dirty="0"/>
              </a:p>
            </p:txBody>
          </p:sp>
        </mc:Choice>
        <mc:Fallback xmlns="">
          <p:sp>
            <p:nvSpPr>
              <p:cNvPr id="23" name="文本框 22">
                <a:extLst>
                  <a:ext uri="{FF2B5EF4-FFF2-40B4-BE49-F238E27FC236}">
                    <a16:creationId xmlns:a16="http://schemas.microsoft.com/office/drawing/2014/main" id="{A247B81B-AE7D-DFBC-2651-23E08AB80A50}"/>
                  </a:ext>
                </a:extLst>
              </p:cNvPr>
              <p:cNvSpPr txBox="1">
                <a:spLocks noRot="1" noChangeAspect="1" noMove="1" noResize="1" noEditPoints="1" noAdjustHandles="1" noChangeArrowheads="1" noChangeShapeType="1" noTextEdit="1"/>
              </p:cNvSpPr>
              <p:nvPr/>
            </p:nvSpPr>
            <p:spPr>
              <a:xfrm>
                <a:off x="5937013" y="2555648"/>
                <a:ext cx="6353461" cy="1712135"/>
              </a:xfrm>
              <a:prstGeom prst="rect">
                <a:avLst/>
              </a:prstGeom>
              <a:blipFill>
                <a:blip r:embed="rId4"/>
                <a:stretch>
                  <a:fillRect l="-672" r="-384" b="-4626"/>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1C419F3F-F93E-3D15-C884-E510CC18116C}"/>
              </a:ext>
            </a:extLst>
          </p:cNvPr>
          <p:cNvSpPr txBox="1"/>
          <p:nvPr/>
        </p:nvSpPr>
        <p:spPr>
          <a:xfrm>
            <a:off x="5910629" y="1492670"/>
            <a:ext cx="3319020" cy="465577"/>
          </a:xfrm>
          <a:prstGeom prst="rect">
            <a:avLst/>
          </a:prstGeom>
          <a:noFill/>
        </p:spPr>
        <p:txBody>
          <a:bodyPr wrap="square">
            <a:spAutoFit/>
          </a:bodyPr>
          <a:lstStyle/>
          <a:p>
            <a:pPr>
              <a:lnSpc>
                <a:spcPct val="150000"/>
              </a:lnSpc>
            </a:pPr>
            <a:r>
              <a:rPr lang="en" altLang="zh-CN" b="1" dirty="0"/>
              <a:t>Combinatorial Kalman Filter</a:t>
            </a: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44EB156-7B9B-68A5-8A21-66D31998652E}"/>
                  </a:ext>
                </a:extLst>
              </p:cNvPr>
              <p:cNvSpPr txBox="1"/>
              <p:nvPr/>
            </p:nvSpPr>
            <p:spPr>
              <a:xfrm>
                <a:off x="9328713" y="1511140"/>
                <a:ext cx="2229439" cy="530466"/>
              </a:xfrm>
              <a:prstGeom prst="rect">
                <a:avLst/>
              </a:prstGeom>
              <a:noFill/>
            </p:spPr>
            <p:txBody>
              <a:bodyPr wrap="square">
                <a:spAutoFit/>
              </a:bodyPr>
              <a:lstStyle/>
              <a:p>
                <a14:m>
                  <m:oMath xmlns:m="http://schemas.openxmlformats.org/officeDocument/2006/math">
                    <m:acc>
                      <m:accPr>
                        <m:chr m:val="⃗"/>
                        <m:ctrlPr>
                          <a:rPr kumimoji="1" lang="en-US" altLang="zh-CN" sz="1800" b="0" i="1" smtClean="0">
                            <a:latin typeface="Cambria Math" panose="02040503050406030204" pitchFamily="18" charset="0"/>
                          </a:rPr>
                        </m:ctrlPr>
                      </m:accPr>
                      <m:e>
                        <m:r>
                          <a:rPr kumimoji="1" lang="en-US" altLang="zh-CN" sz="1800" b="0" i="1" smtClean="0">
                            <a:latin typeface="Cambria Math" panose="02040503050406030204" pitchFamily="18" charset="0"/>
                          </a:rPr>
                          <m:t>𝑥</m:t>
                        </m:r>
                      </m:e>
                    </m:acc>
                    <m:r>
                      <a:rPr kumimoji="1" lang="en-US" altLang="zh-CN" sz="1800" b="0" i="1" smtClean="0">
                        <a:latin typeface="Cambria Math" panose="02040503050406030204" pitchFamily="18" charset="0"/>
                      </a:rPr>
                      <m:t>=</m:t>
                    </m:r>
                    <m:d>
                      <m:dPr>
                        <m:ctrlPr>
                          <a:rPr kumimoji="1" lang="en-US" altLang="zh-CN" sz="1800" b="0" i="1" smtClean="0">
                            <a:latin typeface="Cambria Math" panose="02040503050406030204" pitchFamily="18" charset="0"/>
                          </a:rPr>
                        </m:ctrlPr>
                      </m:dPr>
                      <m:e>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𝑙</m:t>
                            </m:r>
                          </m:e>
                          <m:sub>
                            <m:r>
                              <a:rPr kumimoji="1" lang="en-US" altLang="zh-CN" sz="1800" b="0" i="1" smtClean="0">
                                <a:latin typeface="Cambria Math" panose="02040503050406030204" pitchFamily="18" charset="0"/>
                              </a:rPr>
                              <m:t>0</m:t>
                            </m:r>
                          </m:sub>
                        </m:sSub>
                        <m:r>
                          <a:rPr kumimoji="1" lang="en-US" altLang="zh-CN" sz="1800" b="0" i="1" smtClean="0">
                            <a:latin typeface="Cambria Math" panose="02040503050406030204" pitchFamily="18" charset="0"/>
                          </a:rPr>
                          <m:t>,</m:t>
                        </m:r>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𝑙</m:t>
                            </m:r>
                          </m:e>
                          <m:sub>
                            <m:r>
                              <a:rPr kumimoji="1" lang="en-US" altLang="zh-CN" sz="1800" b="0" i="1" smtClean="0">
                                <a:latin typeface="Cambria Math" panose="02040503050406030204" pitchFamily="18" charset="0"/>
                              </a:rPr>
                              <m:t>1</m:t>
                            </m:r>
                          </m:sub>
                        </m:sSub>
                        <m:r>
                          <a:rPr kumimoji="1" lang="en-US" altLang="zh-CN" sz="1800" b="0" i="1" smtClean="0">
                            <a:latin typeface="Cambria Math" panose="02040503050406030204" pitchFamily="18" charset="0"/>
                          </a:rPr>
                          <m:t>,</m:t>
                        </m:r>
                        <m:r>
                          <a:rPr kumimoji="1" lang="en-US" altLang="zh-CN" sz="1800" b="0" i="1" smtClean="0">
                            <a:latin typeface="Cambria Math" panose="02040503050406030204" pitchFamily="18" charset="0"/>
                            <a:ea typeface="Cambria Math" panose="02040503050406030204" pitchFamily="18" charset="0"/>
                          </a:rPr>
                          <m:t>𝜙</m:t>
                        </m:r>
                        <m:r>
                          <a:rPr kumimoji="1" lang="en-US" altLang="zh-CN" sz="1800" b="0" i="1" smtClean="0">
                            <a:latin typeface="Cambria Math" panose="02040503050406030204" pitchFamily="18" charset="0"/>
                          </a:rPr>
                          <m:t>,</m:t>
                        </m:r>
                        <m:r>
                          <a:rPr kumimoji="1" lang="en-US" altLang="zh-CN" sz="1800" b="0" i="1" smtClean="0">
                            <a:latin typeface="Cambria Math" panose="02040503050406030204" pitchFamily="18" charset="0"/>
                            <a:ea typeface="Cambria Math" panose="02040503050406030204" pitchFamily="18" charset="0"/>
                          </a:rPr>
                          <m:t>𝜃</m:t>
                        </m:r>
                        <m:r>
                          <a:rPr kumimoji="1" lang="en-US" altLang="zh-CN" sz="1800" b="0" i="1" smtClean="0">
                            <a:latin typeface="Cambria Math" panose="02040503050406030204" pitchFamily="18" charset="0"/>
                            <a:ea typeface="Cambria Math" panose="02040503050406030204" pitchFamily="18" charset="0"/>
                          </a:rPr>
                          <m:t>,</m:t>
                        </m:r>
                        <m:f>
                          <m:fPr>
                            <m:ctrlPr>
                              <a:rPr kumimoji="1" lang="en-US" altLang="zh-CN" sz="1800" b="0" i="1" smtClean="0">
                                <a:latin typeface="Cambria Math" panose="02040503050406030204" pitchFamily="18" charset="0"/>
                                <a:ea typeface="Cambria Math" panose="02040503050406030204" pitchFamily="18" charset="0"/>
                              </a:rPr>
                            </m:ctrlPr>
                          </m:fPr>
                          <m:num>
                            <m:r>
                              <a:rPr kumimoji="1" lang="en-US" altLang="zh-CN" sz="1800" b="0" i="1" smtClean="0">
                                <a:latin typeface="Cambria Math" panose="02040503050406030204" pitchFamily="18" charset="0"/>
                                <a:ea typeface="Cambria Math" panose="02040503050406030204" pitchFamily="18" charset="0"/>
                              </a:rPr>
                              <m:t>𝑞</m:t>
                            </m:r>
                          </m:num>
                          <m:den>
                            <m:r>
                              <a:rPr kumimoji="1" lang="en-US" altLang="zh-CN" sz="1800" b="0" i="1" smtClean="0">
                                <a:latin typeface="Cambria Math" panose="02040503050406030204" pitchFamily="18" charset="0"/>
                                <a:ea typeface="Cambria Math" panose="02040503050406030204" pitchFamily="18" charset="0"/>
                              </a:rPr>
                              <m:t>𝑝</m:t>
                            </m:r>
                          </m:den>
                        </m:f>
                        <m:r>
                          <a:rPr kumimoji="1" lang="en-US" altLang="zh-CN" sz="1800" b="0" i="1" smtClean="0">
                            <a:latin typeface="Cambria Math" panose="02040503050406030204" pitchFamily="18" charset="0"/>
                            <a:ea typeface="Cambria Math" panose="02040503050406030204" pitchFamily="18" charset="0"/>
                          </a:rPr>
                          <m:t>,</m:t>
                        </m:r>
                        <m:r>
                          <a:rPr kumimoji="1" lang="en-US" altLang="zh-CN" sz="1800" b="0" i="1" smtClean="0">
                            <a:solidFill>
                              <a:srgbClr val="FF0000"/>
                            </a:solidFill>
                            <a:latin typeface="Cambria Math" panose="02040503050406030204" pitchFamily="18" charset="0"/>
                            <a:ea typeface="Cambria Math" panose="02040503050406030204" pitchFamily="18" charset="0"/>
                          </a:rPr>
                          <m:t>𝑡</m:t>
                        </m:r>
                      </m:e>
                    </m:d>
                  </m:oMath>
                </a14:m>
                <a:r>
                  <a:rPr kumimoji="1" lang="zh-CN" altLang="en-US" sz="1800" dirty="0"/>
                  <a:t> </a:t>
                </a:r>
                <a:endParaRPr lang="zh-CN" altLang="en-US" dirty="0"/>
              </a:p>
            </p:txBody>
          </p:sp>
        </mc:Choice>
        <mc:Fallback xmlns="">
          <p:sp>
            <p:nvSpPr>
              <p:cNvPr id="12" name="文本框 11">
                <a:extLst>
                  <a:ext uri="{FF2B5EF4-FFF2-40B4-BE49-F238E27FC236}">
                    <a16:creationId xmlns:a16="http://schemas.microsoft.com/office/drawing/2014/main" id="{B44EB156-7B9B-68A5-8A21-66D31998652E}"/>
                  </a:ext>
                </a:extLst>
              </p:cNvPr>
              <p:cNvSpPr txBox="1">
                <a:spLocks noRot="1" noChangeAspect="1" noMove="1" noResize="1" noEditPoints="1" noAdjustHandles="1" noChangeArrowheads="1" noChangeShapeType="1" noTextEdit="1"/>
              </p:cNvSpPr>
              <p:nvPr/>
            </p:nvSpPr>
            <p:spPr>
              <a:xfrm>
                <a:off x="9328713" y="1511140"/>
                <a:ext cx="2229439" cy="530466"/>
              </a:xfrm>
              <a:prstGeom prst="rect">
                <a:avLst/>
              </a:prstGeom>
              <a:blipFill>
                <a:blip r:embed="rId5"/>
                <a:stretch>
                  <a:fillRect b="-238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7B25D66A-8E3E-E06F-4D13-8AFFBF7B006A}"/>
                  </a:ext>
                </a:extLst>
              </p:cNvPr>
              <p:cNvSpPr txBox="1"/>
              <p:nvPr/>
            </p:nvSpPr>
            <p:spPr>
              <a:xfrm>
                <a:off x="6554158" y="2062795"/>
                <a:ext cx="3841422" cy="417037"/>
              </a:xfrm>
              <a:prstGeom prst="rect">
                <a:avLst/>
              </a:prstGeom>
              <a:noFill/>
            </p:spPr>
            <p:txBody>
              <a:bodyPr wrap="square">
                <a:spAutoFit/>
              </a:bodyPr>
              <a:lstStyle/>
              <a:p>
                <a:pPr marL="457200" lvl="1" indent="0">
                  <a:lnSpc>
                    <a:spcPct val="110000"/>
                  </a:lnSpc>
                  <a:buNone/>
                </a:pPr>
                <a14:m>
                  <m:oMathPara xmlns:m="http://schemas.openxmlformats.org/officeDocument/2006/math">
                    <m:oMathParaPr>
                      <m:jc m:val="centerGroup"/>
                    </m:oMathParaPr>
                    <m:oMath xmlns:m="http://schemas.openxmlformats.org/officeDocument/2006/math">
                      <m:sSub>
                        <m:sSubPr>
                          <m:ctrlPr>
                            <a:rPr kumimoji="1" lang="en-US" altLang="zh-CN" i="1" dirty="0" smtClean="0">
                              <a:latin typeface="Cambria Math" panose="02040503050406030204" pitchFamily="18" charset="0"/>
                            </a:rPr>
                          </m:ctrlPr>
                        </m:sSub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Sup>
                        <m:sSubSupPr>
                          <m:ctrlPr>
                            <a:rPr kumimoji="1" lang="en-US" altLang="zh-CN" b="0" i="1" dirty="0" smtClean="0">
                              <a:latin typeface="Cambria Math" panose="02040503050406030204" pitchFamily="18" charset="0"/>
                            </a:rPr>
                          </m:ctrlPr>
                        </m:sSubSup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up>
                          <m:r>
                            <a:rPr kumimoji="1" lang="en-US" altLang="zh-CN" b="0" i="1" dirty="0" smtClean="0">
                              <a:latin typeface="Cambria Math" panose="02040503050406030204" pitchFamily="18" charset="0"/>
                            </a:rPr>
                            <m:t>𝑘</m:t>
                          </m:r>
                          <m:r>
                            <a:rPr kumimoji="1" lang="en-US" altLang="zh-CN" b="0" i="1" dirty="0" smtClean="0">
                              <a:latin typeface="Cambria Math" panose="02040503050406030204" pitchFamily="18" charset="0"/>
                            </a:rPr>
                            <m:t>−1</m:t>
                          </m:r>
                        </m:sup>
                      </m:sSubSup>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r>
                            <m:rPr>
                              <m:sty m:val="p"/>
                            </m:rPr>
                            <a:rPr kumimoji="1" lang="en-US" altLang="zh-CN" b="0" i="0" dirty="0" smtClean="0">
                              <a:latin typeface="Cambria Math" panose="02040503050406030204" pitchFamily="18" charset="0"/>
                            </a:rPr>
                            <m:t>K</m:t>
                          </m:r>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𝑚</m:t>
                              </m:r>
                            </m:e>
                          </m:acc>
                        </m:e>
                        <m:sub>
                          <m:r>
                            <a:rPr kumimoji="1" lang="en-US" altLang="zh-CN" i="1" dirty="0">
                              <a:latin typeface="Cambria Math" panose="02040503050406030204" pitchFamily="18" charset="0"/>
                            </a:rPr>
                            <m:t>𝑘</m:t>
                          </m:r>
                        </m:sub>
                      </m:sSub>
                      <m:r>
                        <a:rPr kumimoji="1" lang="en-US" altLang="zh-CN" b="0" i="1" dirty="0" smtClean="0">
                          <a:latin typeface="Cambria Math" panose="02040503050406030204" pitchFamily="18" charset="0"/>
                        </a:rPr>
                        <m:t>−</m:t>
                      </m:r>
                      <m:sSub>
                        <m:sSubPr>
                          <m:ctrlPr>
                            <a:rPr kumimoji="1" lang="en-US" altLang="zh-CN" i="1" dirty="0">
                              <a:latin typeface="Cambria Math" panose="02040503050406030204" pitchFamily="18" charset="0"/>
                            </a:rPr>
                          </m:ctrlPr>
                        </m:sSubPr>
                        <m:e>
                          <m:r>
                            <m:rPr>
                              <m:sty m:val="p"/>
                            </m:rPr>
                            <a:rPr kumimoji="1" lang="en-US" altLang="zh-CN" b="0" i="0" dirty="0" smtClean="0">
                              <a:latin typeface="Cambria Math" panose="02040503050406030204" pitchFamily="18" charset="0"/>
                            </a:rPr>
                            <m:t>H</m:t>
                          </m:r>
                        </m:e>
                        <m:sub>
                          <m:r>
                            <a:rPr kumimoji="1" lang="en-US" altLang="zh-CN" i="1" dirty="0">
                              <a:latin typeface="Cambria Math" panose="02040503050406030204" pitchFamily="18" charset="0"/>
                            </a:rPr>
                            <m:t>𝑘</m:t>
                          </m:r>
                        </m:sub>
                      </m:sSub>
                      <m:sSubSup>
                        <m:sSubSupPr>
                          <m:ctrlPr>
                            <a:rPr kumimoji="1" lang="en-US" altLang="zh-CN" i="1" dirty="0">
                              <a:latin typeface="Cambria Math" panose="02040503050406030204" pitchFamily="18" charset="0"/>
                            </a:rPr>
                          </m:ctrlPr>
                        </m:sSubSupPr>
                        <m:e>
                          <m:acc>
                            <m:accPr>
                              <m:chr m:val="⃗"/>
                              <m:ctrlPr>
                                <a:rPr kumimoji="1" lang="en-US" altLang="zh-CN" i="1" dirty="0">
                                  <a:latin typeface="Cambria Math" panose="02040503050406030204" pitchFamily="18" charset="0"/>
                                </a:rPr>
                              </m:ctrlPr>
                            </m:accPr>
                            <m:e>
                              <m:r>
                                <a:rPr kumimoji="1" lang="en-US" altLang="zh-CN" i="1" dirty="0">
                                  <a:latin typeface="Cambria Math" panose="02040503050406030204" pitchFamily="18" charset="0"/>
                                </a:rPr>
                                <m:t>𝑥</m:t>
                              </m:r>
                            </m:e>
                          </m:acc>
                        </m:e>
                        <m:sub>
                          <m:r>
                            <a:rPr kumimoji="1" lang="en-US" altLang="zh-CN" i="1" dirty="0">
                              <a:latin typeface="Cambria Math" panose="02040503050406030204" pitchFamily="18" charset="0"/>
                            </a:rPr>
                            <m:t>𝑘</m:t>
                          </m:r>
                        </m:sub>
                        <m:sup>
                          <m:r>
                            <a:rPr kumimoji="1" lang="en-US" altLang="zh-CN" i="1" dirty="0">
                              <a:latin typeface="Cambria Math" panose="02040503050406030204" pitchFamily="18" charset="0"/>
                            </a:rPr>
                            <m:t>𝑘</m:t>
                          </m:r>
                          <m:r>
                            <a:rPr kumimoji="1" lang="en-US" altLang="zh-CN" i="1" dirty="0">
                              <a:latin typeface="Cambria Math" panose="02040503050406030204" pitchFamily="18" charset="0"/>
                            </a:rPr>
                            <m:t>−1</m:t>
                          </m:r>
                        </m:sup>
                      </m:sSubSup>
                      <m:r>
                        <a:rPr kumimoji="1" lang="en-US" altLang="zh-CN" b="0" i="1" dirty="0" smtClean="0">
                          <a:latin typeface="Cambria Math" panose="02040503050406030204" pitchFamily="18" charset="0"/>
                        </a:rPr>
                        <m:t>)</m:t>
                      </m:r>
                    </m:oMath>
                  </m:oMathPara>
                </a14:m>
                <a:endParaRPr kumimoji="1" lang="en-US" altLang="zh-CN" dirty="0"/>
              </a:p>
            </p:txBody>
          </p:sp>
        </mc:Choice>
        <mc:Fallback xmlns="">
          <p:sp>
            <p:nvSpPr>
              <p:cNvPr id="17" name="文本框 16">
                <a:extLst>
                  <a:ext uri="{FF2B5EF4-FFF2-40B4-BE49-F238E27FC236}">
                    <a16:creationId xmlns:a16="http://schemas.microsoft.com/office/drawing/2014/main" id="{7B25D66A-8E3E-E06F-4D13-8AFFBF7B006A}"/>
                  </a:ext>
                </a:extLst>
              </p:cNvPr>
              <p:cNvSpPr txBox="1">
                <a:spLocks noRot="1" noChangeAspect="1" noMove="1" noResize="1" noEditPoints="1" noAdjustHandles="1" noChangeArrowheads="1" noChangeShapeType="1" noTextEdit="1"/>
              </p:cNvSpPr>
              <p:nvPr/>
            </p:nvSpPr>
            <p:spPr>
              <a:xfrm>
                <a:off x="6554158" y="2062795"/>
                <a:ext cx="3841422" cy="417037"/>
              </a:xfrm>
              <a:prstGeom prst="rect">
                <a:avLst/>
              </a:prstGeom>
              <a:blipFill>
                <a:blip r:embed="rId6"/>
                <a:stretch>
                  <a:fillRect t="-5882" b="-58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0687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87D8-F543-CC6A-F7B4-B236617AFCD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36EC79A-CA21-54F6-CC8A-D3A47F3A882E}"/>
              </a:ext>
            </a:extLst>
          </p:cNvPr>
          <p:cNvSpPr>
            <a:spLocks noGrp="1"/>
          </p:cNvSpPr>
          <p:nvPr>
            <p:ph type="title"/>
          </p:nvPr>
        </p:nvSpPr>
        <p:spPr>
          <a:xfrm>
            <a:off x="831850" y="1709738"/>
            <a:ext cx="10515600" cy="2267039"/>
          </a:xfrm>
        </p:spPr>
        <p:txBody>
          <a:bodyPr>
            <a:normAutofit/>
          </a:bodyPr>
          <a:lstStyle/>
          <a:p>
            <a:r>
              <a:rPr kumimoji="1" lang="en-US" altLang="zh-CN" sz="5400" b="1" dirty="0"/>
              <a:t>A design of Timing Pixel chip</a:t>
            </a:r>
            <a:endParaRPr kumimoji="1" lang="zh-CN" altLang="en-US" sz="5400" b="1" dirty="0"/>
          </a:p>
        </p:txBody>
      </p:sp>
      <p:sp>
        <p:nvSpPr>
          <p:cNvPr id="3" name="文本占位符 2">
            <a:extLst>
              <a:ext uri="{FF2B5EF4-FFF2-40B4-BE49-F238E27FC236}">
                <a16:creationId xmlns:a16="http://schemas.microsoft.com/office/drawing/2014/main" id="{D4B8A854-876A-5BF3-935C-63CC08EB5675}"/>
              </a:ext>
            </a:extLst>
          </p:cNvPr>
          <p:cNvSpPr>
            <a:spLocks noGrp="1"/>
          </p:cNvSpPr>
          <p:nvPr>
            <p:ph type="body" idx="1"/>
          </p:nvPr>
        </p:nvSpPr>
        <p:spPr/>
        <p:txBody>
          <a:bodyPr/>
          <a:lstStyle/>
          <a:p>
            <a:endParaRPr kumimoji="1" lang="zh-CN" altLang="en-US" dirty="0">
              <a:solidFill>
                <a:schemeClr val="bg2">
                  <a:lumMod val="10000"/>
                </a:schemeClr>
              </a:solidFill>
              <a:ea typeface="+mj-ea"/>
            </a:endParaRPr>
          </a:p>
        </p:txBody>
      </p:sp>
      <p:sp>
        <p:nvSpPr>
          <p:cNvPr id="6" name="灯片编号占位符 5">
            <a:extLst>
              <a:ext uri="{FF2B5EF4-FFF2-40B4-BE49-F238E27FC236}">
                <a16:creationId xmlns:a16="http://schemas.microsoft.com/office/drawing/2014/main" id="{469C6B6D-D167-8DC3-7597-4CD82FA87787}"/>
              </a:ext>
            </a:extLst>
          </p:cNvPr>
          <p:cNvSpPr>
            <a:spLocks noGrp="1"/>
          </p:cNvSpPr>
          <p:nvPr>
            <p:ph type="sldNum" sz="quarter" idx="12"/>
          </p:nvPr>
        </p:nvSpPr>
        <p:spPr/>
        <p:txBody>
          <a:bodyPr/>
          <a:lstStyle/>
          <a:p>
            <a:fld id="{1DD454EC-D2DA-B84B-BA98-0651606DF2B5}" type="slidenum">
              <a:rPr kumimoji="1" lang="zh-CN" altLang="en-US" smtClean="0"/>
              <a:t>11</a:t>
            </a:fld>
            <a:endParaRPr kumimoji="1" lang="zh-CN" altLang="en-US"/>
          </a:p>
        </p:txBody>
      </p:sp>
    </p:spTree>
    <p:extLst>
      <p:ext uri="{BB962C8B-B14F-4D97-AF65-F5344CB8AC3E}">
        <p14:creationId xmlns:p14="http://schemas.microsoft.com/office/powerpoint/2010/main" val="111919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9655430F-F018-4D24-BCAC-3DE2487ACFCB}"/>
              </a:ext>
            </a:extLst>
          </p:cNvPr>
          <p:cNvPicPr>
            <a:picLocks noChangeAspect="1"/>
          </p:cNvPicPr>
          <p:nvPr/>
        </p:nvPicPr>
        <p:blipFill>
          <a:blip r:embed="rId3"/>
          <a:stretch>
            <a:fillRect/>
          </a:stretch>
        </p:blipFill>
        <p:spPr>
          <a:xfrm>
            <a:off x="7879145" y="3311088"/>
            <a:ext cx="2047745" cy="3057813"/>
          </a:xfrm>
          <a:prstGeom prst="rect">
            <a:avLst/>
          </a:prstGeom>
        </p:spPr>
      </p:pic>
      <p:sp>
        <p:nvSpPr>
          <p:cNvPr id="3" name="标题 2">
            <a:extLst>
              <a:ext uri="{FF2B5EF4-FFF2-40B4-BE49-F238E27FC236}">
                <a16:creationId xmlns:a16="http://schemas.microsoft.com/office/drawing/2014/main" id="{9F1BD31B-B910-4D7B-A093-6E71C9F53D73}"/>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Overview</a:t>
            </a:r>
            <a:endParaRPr lang="zh-CN" altLang="en-US" dirty="0">
              <a:latin typeface="Calibri" panose="020F0502020204030204" pitchFamily="34" charset="0"/>
              <a:cs typeface="Calibri" panose="020F0502020204030204" pitchFamily="34" charset="0"/>
            </a:endParaRPr>
          </a:p>
        </p:txBody>
      </p:sp>
      <p:sp>
        <p:nvSpPr>
          <p:cNvPr id="2" name="内容占位符 1">
            <a:extLst>
              <a:ext uri="{FF2B5EF4-FFF2-40B4-BE49-F238E27FC236}">
                <a16:creationId xmlns:a16="http://schemas.microsoft.com/office/drawing/2014/main" id="{34AE16CC-85F1-4FBE-A2A8-3AEBBB0A2840}"/>
              </a:ext>
            </a:extLst>
          </p:cNvPr>
          <p:cNvSpPr>
            <a:spLocks noGrp="1"/>
          </p:cNvSpPr>
          <p:nvPr>
            <p:ph idx="1"/>
          </p:nvPr>
        </p:nvSpPr>
        <p:spPr>
          <a:xfrm>
            <a:off x="565797" y="1456322"/>
            <a:ext cx="11318649" cy="1915333"/>
          </a:xfrm>
          <a:noFill/>
        </p:spPr>
        <p:txBody>
          <a:bodyPr wrap="square" rtlCol="0">
            <a:spAutoFit/>
          </a:bodyPr>
          <a:lstStyle/>
          <a:p>
            <a:pPr marL="0">
              <a:lnSpc>
                <a:spcPct val="160000"/>
              </a:lnSpc>
            </a:pPr>
            <a:r>
              <a:rPr lang="en-US" altLang="zh-CN" sz="2000" b="1" dirty="0"/>
              <a:t>Modules </a:t>
            </a:r>
            <a:r>
              <a:rPr lang="en-US" altLang="zh-CN" sz="2000" dirty="0"/>
              <a:t>for the Readout ASIC:</a:t>
            </a:r>
          </a:p>
          <a:p>
            <a:pPr marL="457200" lvl="1">
              <a:lnSpc>
                <a:spcPct val="160000"/>
              </a:lnSpc>
            </a:pPr>
            <a:r>
              <a:rPr lang="en-US" altLang="zh-CN" sz="1600" b="1" dirty="0"/>
              <a:t>Pixel</a:t>
            </a:r>
            <a:r>
              <a:rPr lang="en-US" altLang="zh-CN" sz="1600" dirty="0"/>
              <a:t>:</a:t>
            </a:r>
            <a:r>
              <a:rPr lang="zh-CN" altLang="en-US" sz="1600" dirty="0"/>
              <a:t> </a:t>
            </a:r>
            <a:r>
              <a:rPr lang="en-US" altLang="zh-CN" sz="1600" dirty="0"/>
              <a:t>Amplifier,</a:t>
            </a:r>
            <a:r>
              <a:rPr lang="zh-CN" altLang="en-US" sz="1600" dirty="0"/>
              <a:t> </a:t>
            </a:r>
            <a:r>
              <a:rPr lang="en-US" altLang="zh-CN" sz="1600" dirty="0"/>
              <a:t>Discriminator, Time-to-digital converter, 200 μm×200 </a:t>
            </a:r>
            <a:r>
              <a:rPr lang="en-US" altLang="zh-CN" sz="1600" dirty="0" err="1"/>
              <a:t>μm</a:t>
            </a:r>
            <a:endParaRPr lang="en-US" altLang="zh-CN" sz="1600" dirty="0"/>
          </a:p>
          <a:p>
            <a:pPr marL="457200" lvl="1">
              <a:lnSpc>
                <a:spcPct val="160000"/>
              </a:lnSpc>
            </a:pPr>
            <a:r>
              <a:rPr lang="en-US" altLang="zh-CN" sz="1600" b="1" dirty="0"/>
              <a:t>Cores Array</a:t>
            </a:r>
            <a:r>
              <a:rPr lang="en-US" altLang="zh-CN" sz="1600" dirty="0"/>
              <a:t>: 1 core includes 8</a:t>
            </a:r>
            <a:r>
              <a:rPr lang="en-US" altLang="zh-CN" sz="1600" dirty="0">
                <a:sym typeface="Symbol" panose="05050102010706020507" pitchFamily="18" charset="2"/>
              </a:rPr>
              <a:t>8 pixels, same as </a:t>
            </a:r>
            <a:r>
              <a:rPr lang="en-US" altLang="zh-CN" sz="1600" dirty="0" err="1">
                <a:sym typeface="Symbol" panose="05050102010706020507" pitchFamily="18" charset="2"/>
              </a:rPr>
              <a:t>ITKPix</a:t>
            </a:r>
            <a:r>
              <a:rPr lang="en-US" altLang="zh-CN" sz="1600" dirty="0">
                <a:sym typeface="Symbol" panose="05050102010706020507" pitchFamily="18" charset="2"/>
              </a:rPr>
              <a:t>. 8 pixels are in one </a:t>
            </a:r>
            <a:r>
              <a:rPr lang="en-US" altLang="zh-CN" sz="1600" b="1" dirty="0">
                <a:sym typeface="Symbol" panose="05050102010706020507" pitchFamily="18" charset="2"/>
              </a:rPr>
              <a:t>region</a:t>
            </a:r>
            <a:r>
              <a:rPr lang="en-US" altLang="zh-CN" sz="1600" dirty="0">
                <a:sym typeface="Symbol" panose="05050102010706020507" pitchFamily="18" charset="2"/>
              </a:rPr>
              <a:t>.</a:t>
            </a:r>
          </a:p>
          <a:p>
            <a:pPr marL="457200" lvl="1">
              <a:lnSpc>
                <a:spcPct val="160000"/>
              </a:lnSpc>
            </a:pPr>
            <a:r>
              <a:rPr lang="en-US" altLang="zh-CN" sz="1600" b="1" dirty="0">
                <a:sym typeface="Symbol" panose="05050102010706020507" pitchFamily="18" charset="2"/>
              </a:rPr>
              <a:t>Periphery</a:t>
            </a:r>
            <a:r>
              <a:rPr lang="en-US" altLang="zh-CN" sz="1600" dirty="0">
                <a:sym typeface="Symbol" panose="05050102010706020507" pitchFamily="18" charset="2"/>
              </a:rPr>
              <a:t>: End of Column, Chip Bottom.</a:t>
            </a:r>
          </a:p>
        </p:txBody>
      </p:sp>
      <p:sp>
        <p:nvSpPr>
          <p:cNvPr id="4" name="灯片编号占位符 3">
            <a:extLst>
              <a:ext uri="{FF2B5EF4-FFF2-40B4-BE49-F238E27FC236}">
                <a16:creationId xmlns:a16="http://schemas.microsoft.com/office/drawing/2014/main" id="{6B5BA0D3-3452-4EA0-8623-114BB7B5B9FF}"/>
              </a:ext>
            </a:extLst>
          </p:cNvPr>
          <p:cNvSpPr>
            <a:spLocks noGrp="1"/>
          </p:cNvSpPr>
          <p:nvPr>
            <p:ph type="sldNum" sz="quarter" idx="12"/>
          </p:nvPr>
        </p:nvSpPr>
        <p:spPr/>
        <p:txBody>
          <a:bodyPr/>
          <a:lstStyle/>
          <a:p>
            <a:fld id="{40628BDF-6EC3-4DE1-82E8-A1950109D9DB}" type="slidenum">
              <a:rPr lang="zh-CN" altLang="en-US" smtClean="0"/>
              <a:t>12</a:t>
            </a:fld>
            <a:endParaRPr lang="zh-CN" altLang="en-US"/>
          </a:p>
        </p:txBody>
      </p:sp>
      <p:sp>
        <p:nvSpPr>
          <p:cNvPr id="14" name="文本框 13">
            <a:extLst>
              <a:ext uri="{FF2B5EF4-FFF2-40B4-BE49-F238E27FC236}">
                <a16:creationId xmlns:a16="http://schemas.microsoft.com/office/drawing/2014/main" id="{D992E44F-EDEF-4081-8394-4B4E9D5F26D3}"/>
              </a:ext>
            </a:extLst>
          </p:cNvPr>
          <p:cNvSpPr txBox="1"/>
          <p:nvPr/>
        </p:nvSpPr>
        <p:spPr>
          <a:xfrm>
            <a:off x="8859617" y="6398084"/>
            <a:ext cx="1025003"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Overview</a:t>
            </a:r>
            <a:endParaRPr lang="zh-CN" altLang="en-US" sz="1600"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26D874C6-CB85-432D-A1B8-A834D101F432}"/>
              </a:ext>
            </a:extLst>
          </p:cNvPr>
          <p:cNvSpPr/>
          <p:nvPr/>
        </p:nvSpPr>
        <p:spPr>
          <a:xfrm>
            <a:off x="8141771" y="3215453"/>
            <a:ext cx="2047746" cy="1620231"/>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14982F2-B1CD-463D-93B0-3DBB4CB8F129}"/>
              </a:ext>
            </a:extLst>
          </p:cNvPr>
          <p:cNvSpPr/>
          <p:nvPr/>
        </p:nvSpPr>
        <p:spPr>
          <a:xfrm>
            <a:off x="8141771" y="4912578"/>
            <a:ext cx="2481989" cy="1480420"/>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4ADECBF3-2BD2-49B4-A3F5-CC95430DD416}"/>
              </a:ext>
            </a:extLst>
          </p:cNvPr>
          <p:cNvCxnSpPr>
            <a:cxnSpLocks/>
          </p:cNvCxnSpPr>
          <p:nvPr/>
        </p:nvCxnSpPr>
        <p:spPr>
          <a:xfrm>
            <a:off x="10189517" y="394434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083F637E-E085-46E1-8E77-BFA0AD0647E3}"/>
              </a:ext>
            </a:extLst>
          </p:cNvPr>
          <p:cNvCxnSpPr>
            <a:cxnSpLocks/>
          </p:cNvCxnSpPr>
          <p:nvPr/>
        </p:nvCxnSpPr>
        <p:spPr>
          <a:xfrm>
            <a:off x="10232162" y="570796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C70945CA-1FAC-4208-A5DD-8B7A11913AE3}"/>
              </a:ext>
            </a:extLst>
          </p:cNvPr>
          <p:cNvSpPr txBox="1"/>
          <p:nvPr/>
        </p:nvSpPr>
        <p:spPr>
          <a:xfrm>
            <a:off x="10672689" y="3750252"/>
            <a:ext cx="1211757" cy="369332"/>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Core Array</a:t>
            </a:r>
          </a:p>
        </p:txBody>
      </p:sp>
      <p:sp>
        <p:nvSpPr>
          <p:cNvPr id="21" name="文本框 20">
            <a:extLst>
              <a:ext uri="{FF2B5EF4-FFF2-40B4-BE49-F238E27FC236}">
                <a16:creationId xmlns:a16="http://schemas.microsoft.com/office/drawing/2014/main" id="{66E1306B-65DF-423D-A7D5-E37C52B5B990}"/>
              </a:ext>
            </a:extLst>
          </p:cNvPr>
          <p:cNvSpPr txBox="1"/>
          <p:nvPr/>
        </p:nvSpPr>
        <p:spPr>
          <a:xfrm>
            <a:off x="10684293" y="5499693"/>
            <a:ext cx="1114975" cy="380489"/>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Periphery </a:t>
            </a:r>
          </a:p>
        </p:txBody>
      </p:sp>
      <p:pic>
        <p:nvPicPr>
          <p:cNvPr id="23" name="图片 22">
            <a:extLst>
              <a:ext uri="{FF2B5EF4-FFF2-40B4-BE49-F238E27FC236}">
                <a16:creationId xmlns:a16="http://schemas.microsoft.com/office/drawing/2014/main" id="{77E7400C-05A6-4DE0-8807-C7D9368D123A}"/>
              </a:ext>
            </a:extLst>
          </p:cNvPr>
          <p:cNvPicPr>
            <a:picLocks noChangeAspect="1"/>
          </p:cNvPicPr>
          <p:nvPr/>
        </p:nvPicPr>
        <p:blipFill>
          <a:blip r:embed="rId4"/>
          <a:stretch>
            <a:fillRect/>
          </a:stretch>
        </p:blipFill>
        <p:spPr>
          <a:xfrm>
            <a:off x="512640" y="4063252"/>
            <a:ext cx="6806998" cy="2282891"/>
          </a:xfrm>
          <a:prstGeom prst="rect">
            <a:avLst/>
          </a:prstGeom>
        </p:spPr>
      </p:pic>
      <p:cxnSp>
        <p:nvCxnSpPr>
          <p:cNvPr id="24" name="直接连接符 23">
            <a:extLst>
              <a:ext uri="{FF2B5EF4-FFF2-40B4-BE49-F238E27FC236}">
                <a16:creationId xmlns:a16="http://schemas.microsoft.com/office/drawing/2014/main" id="{E776D1EC-F39C-4B6F-893C-6552C0A8A717}"/>
              </a:ext>
            </a:extLst>
          </p:cNvPr>
          <p:cNvCxnSpPr>
            <a:cxnSpLocks/>
          </p:cNvCxnSpPr>
          <p:nvPr/>
        </p:nvCxnSpPr>
        <p:spPr>
          <a:xfrm flipH="1">
            <a:off x="6667838" y="3647892"/>
            <a:ext cx="1715511" cy="4012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A8BA9606-977C-473C-9146-95A706543497}"/>
              </a:ext>
            </a:extLst>
          </p:cNvPr>
          <p:cNvCxnSpPr>
            <a:cxnSpLocks/>
          </p:cNvCxnSpPr>
          <p:nvPr/>
        </p:nvCxnSpPr>
        <p:spPr>
          <a:xfrm flipV="1">
            <a:off x="6667837" y="3642806"/>
            <a:ext cx="1715512" cy="2679765"/>
          </a:xfrm>
          <a:prstGeom prst="line">
            <a:avLst/>
          </a:prstGeom>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05765F6D-4CBF-405C-A22B-A50665330DCE}"/>
              </a:ext>
            </a:extLst>
          </p:cNvPr>
          <p:cNvSpPr txBox="1"/>
          <p:nvPr/>
        </p:nvSpPr>
        <p:spPr>
          <a:xfrm>
            <a:off x="3134681" y="6424969"/>
            <a:ext cx="1365536"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Pixel circuit</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104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FBC4B2-2008-43A8-9527-17BAE46BCF2E}"/>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Pixel: Analog Front-end</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725B7959-FECC-4518-B830-C3FC344B16A8}"/>
              </a:ext>
            </a:extLst>
          </p:cNvPr>
          <p:cNvSpPr>
            <a:spLocks noGrp="1"/>
          </p:cNvSpPr>
          <p:nvPr>
            <p:ph type="sldNum" sz="quarter" idx="12"/>
          </p:nvPr>
        </p:nvSpPr>
        <p:spPr/>
        <p:txBody>
          <a:bodyPr/>
          <a:lstStyle/>
          <a:p>
            <a:fld id="{40628BDF-6EC3-4DE1-82E8-A1950109D9DB}" type="slidenum">
              <a:rPr lang="zh-CN" altLang="en-US" smtClean="0"/>
              <a:t>13</a:t>
            </a:fld>
            <a:endParaRPr lang="zh-CN" altLang="en-US"/>
          </a:p>
        </p:txBody>
      </p:sp>
      <p:pic>
        <p:nvPicPr>
          <p:cNvPr id="6" name="图片 5">
            <a:extLst>
              <a:ext uri="{FF2B5EF4-FFF2-40B4-BE49-F238E27FC236}">
                <a16:creationId xmlns:a16="http://schemas.microsoft.com/office/drawing/2014/main" id="{57F8AF5E-7C62-4D85-922C-C50B9C1CB4A3}"/>
              </a:ext>
            </a:extLst>
          </p:cNvPr>
          <p:cNvPicPr>
            <a:picLocks noChangeAspect="1"/>
          </p:cNvPicPr>
          <p:nvPr/>
        </p:nvPicPr>
        <p:blipFill>
          <a:blip r:embed="rId3"/>
          <a:stretch>
            <a:fillRect/>
          </a:stretch>
        </p:blipFill>
        <p:spPr>
          <a:xfrm>
            <a:off x="8708625" y="94389"/>
            <a:ext cx="3376372" cy="742323"/>
          </a:xfrm>
          <a:prstGeom prst="rect">
            <a:avLst/>
          </a:prstGeom>
        </p:spPr>
      </p:pic>
      <p:pic>
        <p:nvPicPr>
          <p:cNvPr id="10" name="图片 9">
            <a:extLst>
              <a:ext uri="{FF2B5EF4-FFF2-40B4-BE49-F238E27FC236}">
                <a16:creationId xmlns:a16="http://schemas.microsoft.com/office/drawing/2014/main" id="{785491CA-42E4-40FA-892F-5D620C71BD18}"/>
              </a:ext>
            </a:extLst>
          </p:cNvPr>
          <p:cNvPicPr>
            <a:picLocks noChangeAspect="1"/>
          </p:cNvPicPr>
          <p:nvPr/>
        </p:nvPicPr>
        <p:blipFill>
          <a:blip r:embed="rId4"/>
          <a:stretch>
            <a:fillRect/>
          </a:stretch>
        </p:blipFill>
        <p:spPr>
          <a:xfrm>
            <a:off x="4199767" y="1309100"/>
            <a:ext cx="4272595" cy="2297094"/>
          </a:xfrm>
          <a:prstGeom prst="rect">
            <a:avLst/>
          </a:prstGeom>
        </p:spPr>
      </p:pic>
      <p:sp>
        <p:nvSpPr>
          <p:cNvPr id="16" name="文本框 15">
            <a:extLst>
              <a:ext uri="{FF2B5EF4-FFF2-40B4-BE49-F238E27FC236}">
                <a16:creationId xmlns:a16="http://schemas.microsoft.com/office/drawing/2014/main" id="{B237E79C-3C90-478A-9053-C1EC4CE1389E}"/>
              </a:ext>
            </a:extLst>
          </p:cNvPr>
          <p:cNvSpPr txBox="1"/>
          <p:nvPr/>
        </p:nvSpPr>
        <p:spPr>
          <a:xfrm>
            <a:off x="5562821" y="3669835"/>
            <a:ext cx="1264772" cy="338554"/>
          </a:xfrm>
          <a:prstGeom prst="rect">
            <a:avLst/>
          </a:prstGeom>
          <a:noFill/>
        </p:spPr>
        <p:txBody>
          <a:bodyPr wrap="square">
            <a:spAutoFit/>
          </a:bodyPr>
          <a:lstStyle/>
          <a:p>
            <a:r>
              <a:rPr lang="en-US" altLang="zh-CN" sz="1600" dirty="0"/>
              <a:t>Amplifier</a:t>
            </a:r>
            <a:endParaRPr lang="zh-CN" altLang="en-US" sz="1600" dirty="0"/>
          </a:p>
        </p:txBody>
      </p:sp>
      <p:pic>
        <p:nvPicPr>
          <p:cNvPr id="11" name="图片 10">
            <a:extLst>
              <a:ext uri="{FF2B5EF4-FFF2-40B4-BE49-F238E27FC236}">
                <a16:creationId xmlns:a16="http://schemas.microsoft.com/office/drawing/2014/main" id="{4D2D12CA-B914-4F1B-BC12-E872F6C51B5A}"/>
              </a:ext>
            </a:extLst>
          </p:cNvPr>
          <p:cNvPicPr>
            <a:picLocks noChangeAspect="1"/>
          </p:cNvPicPr>
          <p:nvPr/>
        </p:nvPicPr>
        <p:blipFill>
          <a:blip r:embed="rId5"/>
          <a:stretch>
            <a:fillRect/>
          </a:stretch>
        </p:blipFill>
        <p:spPr>
          <a:xfrm>
            <a:off x="4387799" y="4098495"/>
            <a:ext cx="3896531" cy="2293864"/>
          </a:xfrm>
          <a:prstGeom prst="rect">
            <a:avLst/>
          </a:prstGeom>
        </p:spPr>
      </p:pic>
      <p:sp>
        <p:nvSpPr>
          <p:cNvPr id="12" name="文本框 11">
            <a:extLst>
              <a:ext uri="{FF2B5EF4-FFF2-40B4-BE49-F238E27FC236}">
                <a16:creationId xmlns:a16="http://schemas.microsoft.com/office/drawing/2014/main" id="{A9C6E667-FF01-4EC3-8890-DC2E1C18016D}"/>
              </a:ext>
            </a:extLst>
          </p:cNvPr>
          <p:cNvSpPr txBox="1"/>
          <p:nvPr/>
        </p:nvSpPr>
        <p:spPr>
          <a:xfrm>
            <a:off x="5475719" y="6519446"/>
            <a:ext cx="1531809" cy="338554"/>
          </a:xfrm>
          <a:prstGeom prst="rect">
            <a:avLst/>
          </a:prstGeom>
          <a:noFill/>
        </p:spPr>
        <p:txBody>
          <a:bodyPr wrap="square">
            <a:spAutoFit/>
          </a:bodyPr>
          <a:lstStyle/>
          <a:p>
            <a:r>
              <a:rPr lang="en-US" altLang="zh-CN" sz="1600" dirty="0"/>
              <a:t>Discriminator</a:t>
            </a:r>
            <a:endParaRPr lang="zh-CN" altLang="en-US" sz="1600" dirty="0"/>
          </a:p>
        </p:txBody>
      </p:sp>
      <p:sp>
        <p:nvSpPr>
          <p:cNvPr id="13" name="文本框 12">
            <a:extLst>
              <a:ext uri="{FF2B5EF4-FFF2-40B4-BE49-F238E27FC236}">
                <a16:creationId xmlns:a16="http://schemas.microsoft.com/office/drawing/2014/main" id="{4EF7A1C4-0610-495B-B929-82221261FD96}"/>
              </a:ext>
            </a:extLst>
          </p:cNvPr>
          <p:cNvSpPr txBox="1"/>
          <p:nvPr/>
        </p:nvSpPr>
        <p:spPr>
          <a:xfrm>
            <a:off x="9142786" y="5414505"/>
            <a:ext cx="2573587" cy="584775"/>
          </a:xfrm>
          <a:prstGeom prst="rect">
            <a:avLst/>
          </a:prstGeom>
          <a:noFill/>
        </p:spPr>
        <p:txBody>
          <a:bodyPr wrap="square">
            <a:spAutoFit/>
          </a:bodyPr>
          <a:lstStyle/>
          <a:p>
            <a:r>
              <a:rPr lang="en-US" altLang="zh-CN" sz="1600" b="1" dirty="0"/>
              <a:t>Precisions</a:t>
            </a:r>
            <a:r>
              <a:rPr lang="en-US" altLang="zh-CN" sz="1600" dirty="0"/>
              <a:t> of Amp. + </a:t>
            </a:r>
            <a:r>
              <a:rPr lang="en-US" altLang="zh-CN" sz="1600" dirty="0" err="1"/>
              <a:t>Discr</a:t>
            </a:r>
            <a:r>
              <a:rPr lang="en-US" altLang="zh-CN" sz="1600" dirty="0"/>
              <a:t>.</a:t>
            </a:r>
          </a:p>
          <a:p>
            <a:pPr algn="ctr"/>
            <a:r>
              <a:rPr lang="zh-CN" altLang="en-US" sz="1600" dirty="0"/>
              <a:t>（</a:t>
            </a:r>
            <a:r>
              <a:rPr lang="en-US" altLang="zh-CN" sz="1600" dirty="0"/>
              <a:t>130nm</a:t>
            </a:r>
            <a:r>
              <a:rPr lang="zh-CN" altLang="en-US" sz="1600" dirty="0"/>
              <a:t>）</a:t>
            </a:r>
          </a:p>
        </p:txBody>
      </p:sp>
      <p:pic>
        <p:nvPicPr>
          <p:cNvPr id="14" name="图片 13">
            <a:extLst>
              <a:ext uri="{FF2B5EF4-FFF2-40B4-BE49-F238E27FC236}">
                <a16:creationId xmlns:a16="http://schemas.microsoft.com/office/drawing/2014/main" id="{75AE3479-347C-4C39-9761-68EA2BC4FF2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4494" y="2245226"/>
            <a:ext cx="3834039" cy="2955319"/>
          </a:xfrm>
          <a:prstGeom prst="rect">
            <a:avLst/>
          </a:prstGeom>
          <a:noFill/>
          <a:ln>
            <a:noFill/>
          </a:ln>
        </p:spPr>
      </p:pic>
      <p:sp>
        <p:nvSpPr>
          <p:cNvPr id="3" name="文本框 2">
            <a:extLst>
              <a:ext uri="{FF2B5EF4-FFF2-40B4-BE49-F238E27FC236}">
                <a16:creationId xmlns:a16="http://schemas.microsoft.com/office/drawing/2014/main" id="{DE7B8825-2639-4950-86B8-6766CAC842CB}"/>
              </a:ext>
            </a:extLst>
          </p:cNvPr>
          <p:cNvSpPr txBox="1"/>
          <p:nvPr/>
        </p:nvSpPr>
        <p:spPr>
          <a:xfrm>
            <a:off x="210688" y="1874240"/>
            <a:ext cx="3896531" cy="3878819"/>
          </a:xfrm>
          <a:prstGeom prst="rect">
            <a:avLst/>
          </a:prstGeom>
          <a:noFill/>
        </p:spPr>
        <p:txBody>
          <a:bodyPr wrap="square" rtlCol="0">
            <a:spAutoFit/>
          </a:bodyPr>
          <a:lstStyle/>
          <a:p>
            <a:pPr marL="342900" indent="-342900">
              <a:lnSpc>
                <a:spcPct val="160000"/>
              </a:lnSpc>
              <a:buFont typeface="Wingdings" panose="05000000000000000000" pitchFamily="2" charset="2"/>
              <a:buChar char="Ø"/>
            </a:pPr>
            <a:r>
              <a:rPr lang="en-US" altLang="zh-CN" sz="2000" b="1" dirty="0"/>
              <a:t>Two-stage Amplifier</a:t>
            </a:r>
            <a:r>
              <a:rPr lang="en-US" altLang="zh-CN" sz="2000" dirty="0"/>
              <a:t>: </a:t>
            </a:r>
          </a:p>
          <a:p>
            <a:pPr marL="742950" lvl="1" indent="-285750">
              <a:lnSpc>
                <a:spcPct val="160000"/>
              </a:lnSpc>
              <a:buFont typeface="Wingdings" panose="05000000000000000000" pitchFamily="2" charset="2"/>
              <a:buChar char="p"/>
            </a:pPr>
            <a:r>
              <a:rPr lang="en-US" altLang="zh-CN" sz="1600" dirty="0"/>
              <a:t>Charge sensitive amplifier: folded </a:t>
            </a:r>
            <a:r>
              <a:rPr lang="en-US" altLang="zh-CN" sz="1600" dirty="0" err="1"/>
              <a:t>cascode</a:t>
            </a:r>
            <a:r>
              <a:rPr lang="zh-CN" altLang="en-US" sz="1600" dirty="0"/>
              <a:t> </a:t>
            </a:r>
            <a:r>
              <a:rPr lang="en-US" altLang="zh-CN" sz="1600" dirty="0"/>
              <a:t>+ Voltage Amp.</a:t>
            </a:r>
          </a:p>
          <a:p>
            <a:pPr marL="342900" indent="-342900">
              <a:lnSpc>
                <a:spcPct val="160000"/>
              </a:lnSpc>
              <a:buFont typeface="Wingdings" panose="05000000000000000000" pitchFamily="2" charset="2"/>
              <a:buChar char="Ø"/>
            </a:pPr>
            <a:r>
              <a:rPr lang="en-US" altLang="zh-CN" sz="2000" b="1" dirty="0"/>
              <a:t>Two-stage Discriminator</a:t>
            </a:r>
            <a:r>
              <a:rPr lang="zh-CN" altLang="en-US" sz="2000" dirty="0"/>
              <a:t>：</a:t>
            </a:r>
            <a:endParaRPr lang="en-US" altLang="zh-CN" sz="2000" dirty="0"/>
          </a:p>
          <a:p>
            <a:pPr marL="742950" lvl="1" indent="-285750">
              <a:lnSpc>
                <a:spcPct val="160000"/>
              </a:lnSpc>
              <a:buFont typeface="Wingdings" panose="05000000000000000000" pitchFamily="2" charset="2"/>
              <a:buChar char="p"/>
            </a:pPr>
            <a:r>
              <a:rPr lang="en-US" altLang="zh-CN" sz="1600" dirty="0"/>
              <a:t>Differential driver: positive feedback </a:t>
            </a:r>
          </a:p>
          <a:p>
            <a:pPr marL="742950" lvl="1" indent="-285750">
              <a:lnSpc>
                <a:spcPct val="160000"/>
              </a:lnSpc>
              <a:buFont typeface="Wingdings" panose="05000000000000000000" pitchFamily="2" charset="2"/>
              <a:buChar char="p"/>
            </a:pPr>
            <a:r>
              <a:rPr lang="en-US" altLang="zh-CN" sz="1600" dirty="0"/>
              <a:t>Common source driver: saving power</a:t>
            </a:r>
          </a:p>
          <a:p>
            <a:pPr marL="342900" indent="-342900">
              <a:lnSpc>
                <a:spcPct val="160000"/>
              </a:lnSpc>
              <a:buFont typeface="Wingdings" panose="05000000000000000000" pitchFamily="2" charset="2"/>
              <a:buChar char="Ø"/>
            </a:pPr>
            <a:r>
              <a:rPr lang="en-US" altLang="zh-CN" sz="2000" b="1" dirty="0"/>
              <a:t>3D sensor@3fC</a:t>
            </a:r>
          </a:p>
        </p:txBody>
      </p:sp>
    </p:spTree>
    <p:extLst>
      <p:ext uri="{BB962C8B-B14F-4D97-AF65-F5344CB8AC3E}">
        <p14:creationId xmlns:p14="http://schemas.microsoft.com/office/powerpoint/2010/main" val="368657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FBC4B2-2008-43A8-9527-17BAE46BCF2E}"/>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Pixel: Time to Digital Converter</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725B7959-FECC-4518-B830-C3FC344B16A8}"/>
              </a:ext>
            </a:extLst>
          </p:cNvPr>
          <p:cNvSpPr>
            <a:spLocks noGrp="1"/>
          </p:cNvSpPr>
          <p:nvPr>
            <p:ph type="sldNum" sz="quarter" idx="12"/>
          </p:nvPr>
        </p:nvSpPr>
        <p:spPr/>
        <p:txBody>
          <a:bodyPr/>
          <a:lstStyle/>
          <a:p>
            <a:fld id="{40628BDF-6EC3-4DE1-82E8-A1950109D9DB}" type="slidenum">
              <a:rPr lang="zh-CN" altLang="en-US" smtClean="0"/>
              <a:t>14</a:t>
            </a:fld>
            <a:endParaRPr lang="zh-CN" altLang="en-US" dirty="0"/>
          </a:p>
        </p:txBody>
      </p:sp>
      <p:pic>
        <p:nvPicPr>
          <p:cNvPr id="6" name="图片 5">
            <a:extLst>
              <a:ext uri="{FF2B5EF4-FFF2-40B4-BE49-F238E27FC236}">
                <a16:creationId xmlns:a16="http://schemas.microsoft.com/office/drawing/2014/main" id="{57F8AF5E-7C62-4D85-922C-C50B9C1CB4A3}"/>
              </a:ext>
            </a:extLst>
          </p:cNvPr>
          <p:cNvPicPr>
            <a:picLocks noChangeAspect="1"/>
          </p:cNvPicPr>
          <p:nvPr/>
        </p:nvPicPr>
        <p:blipFill>
          <a:blip r:embed="rId3"/>
          <a:stretch>
            <a:fillRect/>
          </a:stretch>
        </p:blipFill>
        <p:spPr>
          <a:xfrm>
            <a:off x="8708625" y="94389"/>
            <a:ext cx="3376372" cy="742323"/>
          </a:xfrm>
          <a:prstGeom prst="rect">
            <a:avLst/>
          </a:prstGeom>
        </p:spPr>
      </p:pic>
      <p:pic>
        <p:nvPicPr>
          <p:cNvPr id="7" name="图片 6">
            <a:extLst>
              <a:ext uri="{FF2B5EF4-FFF2-40B4-BE49-F238E27FC236}">
                <a16:creationId xmlns:a16="http://schemas.microsoft.com/office/drawing/2014/main" id="{A079DF2E-539D-4413-846C-33B9D746B177}"/>
              </a:ext>
            </a:extLst>
          </p:cNvPr>
          <p:cNvPicPr>
            <a:picLocks noChangeAspect="1"/>
          </p:cNvPicPr>
          <p:nvPr/>
        </p:nvPicPr>
        <p:blipFill>
          <a:blip r:embed="rId4"/>
          <a:stretch>
            <a:fillRect/>
          </a:stretch>
        </p:blipFill>
        <p:spPr>
          <a:xfrm>
            <a:off x="567519" y="3767394"/>
            <a:ext cx="5294321" cy="2334416"/>
          </a:xfrm>
          <a:prstGeom prst="rect">
            <a:avLst/>
          </a:prstGeom>
        </p:spPr>
      </p:pic>
      <p:sp>
        <p:nvSpPr>
          <p:cNvPr id="14" name="文本框 13">
            <a:extLst>
              <a:ext uri="{FF2B5EF4-FFF2-40B4-BE49-F238E27FC236}">
                <a16:creationId xmlns:a16="http://schemas.microsoft.com/office/drawing/2014/main" id="{18ABDCFA-B281-4F20-B94D-791E72E0EFAE}"/>
              </a:ext>
            </a:extLst>
          </p:cNvPr>
          <p:cNvSpPr txBox="1"/>
          <p:nvPr/>
        </p:nvSpPr>
        <p:spPr>
          <a:xfrm>
            <a:off x="1517230" y="6290031"/>
            <a:ext cx="3564093" cy="405688"/>
          </a:xfrm>
          <a:prstGeom prst="rect">
            <a:avLst/>
          </a:prstGeom>
          <a:noFill/>
        </p:spPr>
        <p:txBody>
          <a:bodyPr wrap="square">
            <a:spAutoFit/>
          </a:bodyPr>
          <a:lstStyle/>
          <a:p>
            <a:pPr>
              <a:lnSpc>
                <a:spcPct val="140000"/>
              </a:lnSpc>
              <a:spcBef>
                <a:spcPts val="500"/>
              </a:spcBef>
            </a:pPr>
            <a:r>
              <a:rPr lang="en-US" altLang="zh-CN" sz="1600" dirty="0"/>
              <a:t>Designs for Time to Digital Converter</a:t>
            </a:r>
            <a:endParaRPr lang="zh-CN" altLang="en-US" sz="1600" dirty="0"/>
          </a:p>
        </p:txBody>
      </p:sp>
      <p:pic>
        <p:nvPicPr>
          <p:cNvPr id="11" name="图片 10">
            <a:extLst>
              <a:ext uri="{FF2B5EF4-FFF2-40B4-BE49-F238E27FC236}">
                <a16:creationId xmlns:a16="http://schemas.microsoft.com/office/drawing/2014/main" id="{3A97651D-D55E-46B4-BE7B-B738C213A5DF}"/>
              </a:ext>
            </a:extLst>
          </p:cNvPr>
          <p:cNvPicPr>
            <a:picLocks noChangeAspect="1"/>
          </p:cNvPicPr>
          <p:nvPr/>
        </p:nvPicPr>
        <p:blipFill>
          <a:blip r:embed="rId5"/>
          <a:stretch>
            <a:fillRect/>
          </a:stretch>
        </p:blipFill>
        <p:spPr>
          <a:xfrm>
            <a:off x="6165054" y="1699471"/>
            <a:ext cx="5459427" cy="2477811"/>
          </a:xfrm>
          <a:prstGeom prst="rect">
            <a:avLst/>
          </a:prstGeom>
        </p:spPr>
      </p:pic>
      <p:sp>
        <p:nvSpPr>
          <p:cNvPr id="3" name="文本框 2">
            <a:extLst>
              <a:ext uri="{FF2B5EF4-FFF2-40B4-BE49-F238E27FC236}">
                <a16:creationId xmlns:a16="http://schemas.microsoft.com/office/drawing/2014/main" id="{87F0A163-D253-4DC0-B4BA-20B6A865D7D8}"/>
              </a:ext>
            </a:extLst>
          </p:cNvPr>
          <p:cNvSpPr txBox="1"/>
          <p:nvPr/>
        </p:nvSpPr>
        <p:spPr>
          <a:xfrm>
            <a:off x="567518" y="1648381"/>
            <a:ext cx="5459427" cy="1722972"/>
          </a:xfrm>
          <a:prstGeom prst="rect">
            <a:avLst/>
          </a:prstGeom>
          <a:noFill/>
        </p:spPr>
        <p:txBody>
          <a:bodyPr wrap="square" rtlCol="0">
            <a:spAutoFit/>
          </a:bodyPr>
          <a:lstStyle/>
          <a:p>
            <a:pPr marL="285750" indent="-285750">
              <a:lnSpc>
                <a:spcPct val="160000"/>
              </a:lnSpc>
              <a:buFont typeface="Wingdings" panose="05000000000000000000" pitchFamily="2" charset="2"/>
              <a:buChar char="Ø"/>
            </a:pPr>
            <a:r>
              <a:rPr lang="en-US" altLang="zh-CN" sz="2000" b="1" dirty="0"/>
              <a:t>Delay line + Loop counter:</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Edge detector</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SR latch</a:t>
            </a:r>
          </a:p>
          <a:p>
            <a:pPr marL="800100" lvl="1" indent="-342900">
              <a:lnSpc>
                <a:spcPct val="160000"/>
              </a:lnSpc>
              <a:buFont typeface="Wingdings" panose="05000000000000000000" pitchFamily="2" charset="2"/>
              <a:buChar char="p"/>
            </a:pPr>
            <a:r>
              <a:rPr lang="en-US" altLang="zh-CN" sz="1600" dirty="0" err="1">
                <a:sym typeface="Symbol" panose="05050102010706020507" pitchFamily="18" charset="2"/>
              </a:rPr>
              <a:t>ToA</a:t>
            </a:r>
            <a:r>
              <a:rPr lang="en-US" altLang="zh-CN" sz="1600" dirty="0">
                <a:sym typeface="Symbol" panose="05050102010706020507" pitchFamily="18" charset="2"/>
              </a:rPr>
              <a:t> &amp; </a:t>
            </a:r>
            <a:r>
              <a:rPr lang="en-US" altLang="zh-CN" sz="1600" dirty="0" err="1">
                <a:sym typeface="Symbol" panose="05050102010706020507" pitchFamily="18" charset="2"/>
              </a:rPr>
              <a:t>ToT</a:t>
            </a:r>
            <a:r>
              <a:rPr lang="en-US" altLang="zh-CN" sz="1600" dirty="0">
                <a:sym typeface="Symbol" panose="05050102010706020507" pitchFamily="18" charset="2"/>
              </a:rPr>
              <a:t> measurement ( bin size ~ (90~120) </a:t>
            </a:r>
            <a:r>
              <a:rPr lang="en-US" altLang="zh-CN" sz="1600" dirty="0" err="1">
                <a:sym typeface="Symbol" panose="05050102010706020507" pitchFamily="18" charset="2"/>
              </a:rPr>
              <a:t>ps</a:t>
            </a:r>
            <a:r>
              <a:rPr lang="en-US" altLang="zh-CN" sz="1600" dirty="0">
                <a:sym typeface="Symbol" panose="05050102010706020507" pitchFamily="18" charset="2"/>
              </a:rPr>
              <a:t> )</a:t>
            </a:r>
          </a:p>
        </p:txBody>
      </p:sp>
      <p:sp>
        <p:nvSpPr>
          <p:cNvPr id="16" name="文本框 15">
            <a:extLst>
              <a:ext uri="{FF2B5EF4-FFF2-40B4-BE49-F238E27FC236}">
                <a16:creationId xmlns:a16="http://schemas.microsoft.com/office/drawing/2014/main" id="{13CED518-7011-4059-A092-C0F10E8030E0}"/>
              </a:ext>
            </a:extLst>
          </p:cNvPr>
          <p:cNvSpPr txBox="1"/>
          <p:nvPr/>
        </p:nvSpPr>
        <p:spPr>
          <a:xfrm>
            <a:off x="7326404" y="4233926"/>
            <a:ext cx="3564093" cy="405688"/>
          </a:xfrm>
          <a:prstGeom prst="rect">
            <a:avLst/>
          </a:prstGeom>
          <a:noFill/>
        </p:spPr>
        <p:txBody>
          <a:bodyPr wrap="square">
            <a:spAutoFit/>
          </a:bodyPr>
          <a:lstStyle/>
          <a:p>
            <a:pPr>
              <a:lnSpc>
                <a:spcPct val="140000"/>
              </a:lnSpc>
              <a:spcBef>
                <a:spcPts val="500"/>
              </a:spcBef>
            </a:pPr>
            <a:r>
              <a:rPr lang="en-US" altLang="zh-CN" sz="1600" dirty="0"/>
              <a:t>Designs for Time to Digital Converter</a:t>
            </a:r>
            <a:endParaRPr lang="zh-CN" altLang="en-US" sz="1600" dirty="0"/>
          </a:p>
        </p:txBody>
      </p:sp>
      <p:sp>
        <p:nvSpPr>
          <p:cNvPr id="17" name="文本框 16">
            <a:extLst>
              <a:ext uri="{FF2B5EF4-FFF2-40B4-BE49-F238E27FC236}">
                <a16:creationId xmlns:a16="http://schemas.microsoft.com/office/drawing/2014/main" id="{53C6C638-A01F-4911-B4EB-01F9271A058E}"/>
              </a:ext>
            </a:extLst>
          </p:cNvPr>
          <p:cNvSpPr txBox="1"/>
          <p:nvPr/>
        </p:nvSpPr>
        <p:spPr>
          <a:xfrm>
            <a:off x="6250736" y="4769903"/>
            <a:ext cx="4733494" cy="1821461"/>
          </a:xfrm>
          <a:prstGeom prst="rect">
            <a:avLst/>
          </a:prstGeom>
          <a:noFill/>
        </p:spPr>
        <p:txBody>
          <a:bodyPr wrap="square" rtlCol="0">
            <a:spAutoFit/>
          </a:bodyPr>
          <a:lstStyle/>
          <a:p>
            <a:pPr marL="285750" indent="-285750">
              <a:lnSpc>
                <a:spcPct val="160000"/>
              </a:lnSpc>
              <a:buFont typeface="Wingdings" panose="05000000000000000000" pitchFamily="2" charset="2"/>
              <a:buChar char="Ø"/>
            </a:pPr>
            <a:r>
              <a:rPr lang="en-US" altLang="zh-CN" sz="2000" dirty="0" err="1">
                <a:sym typeface="Symbol" panose="05050102010706020507" pitchFamily="18" charset="2"/>
              </a:rPr>
              <a:t>ToA</a:t>
            </a:r>
            <a:r>
              <a:rPr lang="en-US" altLang="zh-CN" sz="2000" dirty="0">
                <a:sym typeface="Symbol" panose="05050102010706020507" pitchFamily="18" charset="2"/>
              </a:rPr>
              <a:t> measurement:</a:t>
            </a:r>
          </a:p>
          <a:p>
            <a:pPr marL="742950" lvl="1" indent="-285750">
              <a:lnSpc>
                <a:spcPct val="160000"/>
              </a:lnSpc>
              <a:buFont typeface="Wingdings" panose="05000000000000000000" pitchFamily="2" charset="2"/>
              <a:buChar char="p"/>
            </a:pPr>
            <a:r>
              <a:rPr lang="en-US" altLang="zh-CN" sz="1600" dirty="0">
                <a:sym typeface="Symbol" panose="05050102010706020507" pitchFamily="18" charset="2"/>
              </a:rPr>
              <a:t>Line’s cycle + Line’s phase</a:t>
            </a:r>
          </a:p>
          <a:p>
            <a:pPr marL="342900" indent="-342900">
              <a:lnSpc>
                <a:spcPct val="160000"/>
              </a:lnSpc>
              <a:buFont typeface="Wingdings" panose="05000000000000000000" pitchFamily="2" charset="2"/>
              <a:buChar char="Ø"/>
            </a:pPr>
            <a:r>
              <a:rPr lang="en-US" altLang="zh-CN" sz="2000" dirty="0" err="1">
                <a:sym typeface="Symbol" panose="05050102010706020507" pitchFamily="18" charset="2"/>
              </a:rPr>
              <a:t>ToT</a:t>
            </a:r>
            <a:r>
              <a:rPr lang="en-US" altLang="zh-CN" sz="2000" dirty="0">
                <a:sym typeface="Symbol" panose="05050102010706020507" pitchFamily="18" charset="2"/>
              </a:rPr>
              <a:t> measurement </a:t>
            </a:r>
          </a:p>
          <a:p>
            <a:pPr marL="800100" lvl="1" indent="-342900">
              <a:lnSpc>
                <a:spcPct val="160000"/>
              </a:lnSpc>
              <a:buFont typeface="Wingdings" panose="05000000000000000000" pitchFamily="2" charset="2"/>
              <a:buChar char="p"/>
            </a:pPr>
            <a:r>
              <a:rPr lang="en-US" altLang="zh-CN" sz="1600" dirty="0">
                <a:sym typeface="Symbol" panose="05050102010706020507" pitchFamily="18" charset="2"/>
              </a:rPr>
              <a:t>Only line’s cycle</a:t>
            </a:r>
          </a:p>
        </p:txBody>
      </p:sp>
    </p:spTree>
    <p:extLst>
      <p:ext uri="{BB962C8B-B14F-4D97-AF65-F5344CB8AC3E}">
        <p14:creationId xmlns:p14="http://schemas.microsoft.com/office/powerpoint/2010/main" val="3645335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8D0568D8-7650-4299-BA1D-5C568A9609E1}"/>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Core</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F4FA5587-5E2F-4DCE-BA86-55EBC0FA2B9D}"/>
              </a:ext>
            </a:extLst>
          </p:cNvPr>
          <p:cNvSpPr>
            <a:spLocks noGrp="1"/>
          </p:cNvSpPr>
          <p:nvPr>
            <p:ph type="sldNum" sz="quarter" idx="12"/>
          </p:nvPr>
        </p:nvSpPr>
        <p:spPr/>
        <p:txBody>
          <a:bodyPr/>
          <a:lstStyle/>
          <a:p>
            <a:fld id="{40628BDF-6EC3-4DE1-82E8-A1950109D9DB}" type="slidenum">
              <a:rPr lang="zh-CN" altLang="en-US" smtClean="0"/>
              <a:t>15</a:t>
            </a:fld>
            <a:endParaRPr lang="zh-CN" altLang="en-US"/>
          </a:p>
        </p:txBody>
      </p:sp>
      <p:pic>
        <p:nvPicPr>
          <p:cNvPr id="24" name="图片 23">
            <a:extLst>
              <a:ext uri="{FF2B5EF4-FFF2-40B4-BE49-F238E27FC236}">
                <a16:creationId xmlns:a16="http://schemas.microsoft.com/office/drawing/2014/main" id="{133F9029-F64F-4985-8028-039E2B2F8A16}"/>
              </a:ext>
            </a:extLst>
          </p:cNvPr>
          <p:cNvPicPr>
            <a:picLocks noChangeAspect="1"/>
          </p:cNvPicPr>
          <p:nvPr/>
        </p:nvPicPr>
        <p:blipFill rotWithShape="1">
          <a:blip r:embed="rId3"/>
          <a:srcRect r="8944"/>
          <a:stretch/>
        </p:blipFill>
        <p:spPr>
          <a:xfrm>
            <a:off x="605499" y="4571453"/>
            <a:ext cx="4478518" cy="1731177"/>
          </a:xfrm>
          <a:prstGeom prst="rect">
            <a:avLst/>
          </a:prstGeom>
        </p:spPr>
      </p:pic>
      <p:sp>
        <p:nvSpPr>
          <p:cNvPr id="25" name="文本框 24">
            <a:extLst>
              <a:ext uri="{FF2B5EF4-FFF2-40B4-BE49-F238E27FC236}">
                <a16:creationId xmlns:a16="http://schemas.microsoft.com/office/drawing/2014/main" id="{CA400625-ABB5-420F-895C-1897C5221449}"/>
              </a:ext>
            </a:extLst>
          </p:cNvPr>
          <p:cNvSpPr txBox="1"/>
          <p:nvPr/>
        </p:nvSpPr>
        <p:spPr>
          <a:xfrm>
            <a:off x="2088574" y="6321877"/>
            <a:ext cx="1512367"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cluster size</a:t>
            </a:r>
            <a:endParaRPr lang="zh-CN" altLang="en-US" sz="1600"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AE313D7A-AB60-47FC-9831-424422C4394C}"/>
              </a:ext>
            </a:extLst>
          </p:cNvPr>
          <p:cNvSpPr txBox="1"/>
          <p:nvPr/>
        </p:nvSpPr>
        <p:spPr>
          <a:xfrm>
            <a:off x="6310301" y="6302630"/>
            <a:ext cx="1261347"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Shared map</a:t>
            </a:r>
            <a:endParaRPr lang="zh-CN" altLang="en-US" sz="1600" dirty="0">
              <a:latin typeface="Times New Roman" panose="02020603050405020304" pitchFamily="18" charset="0"/>
              <a:cs typeface="Times New Roman" panose="02020603050405020304" pitchFamily="18" charset="0"/>
            </a:endParaRPr>
          </a:p>
        </p:txBody>
      </p:sp>
      <p:pic>
        <p:nvPicPr>
          <p:cNvPr id="18" name="图片 17">
            <a:extLst>
              <a:ext uri="{FF2B5EF4-FFF2-40B4-BE49-F238E27FC236}">
                <a16:creationId xmlns:a16="http://schemas.microsoft.com/office/drawing/2014/main" id="{7C22D72D-0330-4A6C-B0D0-B58C2AD91D6D}"/>
              </a:ext>
            </a:extLst>
          </p:cNvPr>
          <p:cNvPicPr>
            <a:picLocks noChangeAspect="1"/>
          </p:cNvPicPr>
          <p:nvPr/>
        </p:nvPicPr>
        <p:blipFill>
          <a:blip r:embed="rId4"/>
          <a:stretch>
            <a:fillRect/>
          </a:stretch>
        </p:blipFill>
        <p:spPr>
          <a:xfrm>
            <a:off x="5084017" y="3846598"/>
            <a:ext cx="2829188" cy="2400300"/>
          </a:xfrm>
          <a:prstGeom prst="rect">
            <a:avLst/>
          </a:prstGeom>
        </p:spPr>
      </p:pic>
      <p:sp>
        <p:nvSpPr>
          <p:cNvPr id="7" name="文本框 6">
            <a:extLst>
              <a:ext uri="{FF2B5EF4-FFF2-40B4-BE49-F238E27FC236}">
                <a16:creationId xmlns:a16="http://schemas.microsoft.com/office/drawing/2014/main" id="{06B2B030-653E-401D-A6FD-4E6C69A8F99B}"/>
              </a:ext>
            </a:extLst>
          </p:cNvPr>
          <p:cNvSpPr txBox="1"/>
          <p:nvPr/>
        </p:nvSpPr>
        <p:spPr>
          <a:xfrm>
            <a:off x="534073" y="1480842"/>
            <a:ext cx="5292192" cy="3009478"/>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Shared memory structure: </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Reduce the storage space due to the sparse hits</a:t>
            </a: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Factors: </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All pixels shared are need to be independent.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The cluster size effect is </a:t>
            </a:r>
            <a:r>
              <a:rPr lang="en-US" altLang="zh-CN" sz="1600" dirty="0">
                <a:effectLst/>
              </a:rPr>
              <a:t>universal in the detector.</a:t>
            </a:r>
            <a:endParaRPr lang="en-US" altLang="zh-CN" sz="1600" dirty="0">
              <a:sym typeface="Symbol" panose="05050102010706020507" pitchFamily="18" charset="2"/>
            </a:endParaRP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Eliminating the cluster effect: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Using a specific map to share the pixels</a:t>
            </a:r>
          </a:p>
        </p:txBody>
      </p:sp>
      <p:pic>
        <p:nvPicPr>
          <p:cNvPr id="21" name="图片 20">
            <a:extLst>
              <a:ext uri="{FF2B5EF4-FFF2-40B4-BE49-F238E27FC236}">
                <a16:creationId xmlns:a16="http://schemas.microsoft.com/office/drawing/2014/main" id="{6A12FFAE-FC7F-49D0-AB5D-11E5FD0A24B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060251" y="3028088"/>
            <a:ext cx="3751815" cy="2799207"/>
          </a:xfrm>
          <a:prstGeom prst="rect">
            <a:avLst/>
          </a:prstGeom>
          <a:noFill/>
          <a:ln>
            <a:noFill/>
          </a:ln>
        </p:spPr>
      </p:pic>
      <p:sp>
        <p:nvSpPr>
          <p:cNvPr id="29" name="文本框 28">
            <a:extLst>
              <a:ext uri="{FF2B5EF4-FFF2-40B4-BE49-F238E27FC236}">
                <a16:creationId xmlns:a16="http://schemas.microsoft.com/office/drawing/2014/main" id="{27B958A0-CCFF-4638-BCBB-9F864A50A0FC}"/>
              </a:ext>
            </a:extLst>
          </p:cNvPr>
          <p:cNvSpPr txBox="1"/>
          <p:nvPr/>
        </p:nvSpPr>
        <p:spPr>
          <a:xfrm>
            <a:off x="9259336" y="5908344"/>
            <a:ext cx="158844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Storage space</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2467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a:extLst>
              <a:ext uri="{FF2B5EF4-FFF2-40B4-BE49-F238E27FC236}">
                <a16:creationId xmlns:a16="http://schemas.microsoft.com/office/drawing/2014/main" id="{A24A7B5A-7F56-4566-B21C-97DF2B672EF6}"/>
              </a:ext>
            </a:extLst>
          </p:cNvPr>
          <p:cNvSpPr txBox="1"/>
          <p:nvPr/>
        </p:nvSpPr>
        <p:spPr>
          <a:xfrm>
            <a:off x="450717" y="1472347"/>
            <a:ext cx="7350005" cy="4025141"/>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Core </a:t>
            </a:r>
            <a:r>
              <a:rPr lang="en-US" altLang="zh-CN" sz="2000" dirty="0" err="1">
                <a:sym typeface="Symbol" panose="05050102010706020507" pitchFamily="18" charset="2"/>
              </a:rPr>
              <a:t>degin</a:t>
            </a:r>
            <a:r>
              <a:rPr lang="en-US" altLang="zh-CN" sz="2000" dirty="0">
                <a:sym typeface="Symbol" panose="05050102010706020507" pitchFamily="18" charset="2"/>
              </a:rPr>
              <a:t>:</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8 × 8 pixels, </a:t>
            </a:r>
            <a:r>
              <a:rPr kumimoji="1" lang="en-US" altLang="zh-CN" sz="1600" dirty="0"/>
              <a:t>core is same as others and they are connected as a chain</a:t>
            </a:r>
            <a:endParaRPr lang="en-US" altLang="zh-CN" sz="1600" dirty="0">
              <a:sym typeface="Symbol" panose="05050102010706020507" pitchFamily="18" charset="2"/>
            </a:endParaRPr>
          </a:p>
          <a:p>
            <a:pPr marL="800100" lvl="1" indent="-342900">
              <a:lnSpc>
                <a:spcPct val="150000"/>
              </a:lnSpc>
              <a:buFont typeface="Wingdings" panose="05000000000000000000" pitchFamily="2" charset="2"/>
              <a:buChar char="p"/>
            </a:pPr>
            <a:r>
              <a:rPr kumimoji="1" lang="en-US" altLang="zh-CN" sz="1600" dirty="0"/>
              <a:t>Receiving and buffering data from TDC</a:t>
            </a:r>
          </a:p>
          <a:p>
            <a:pPr marL="800100" lvl="1" indent="-342900">
              <a:lnSpc>
                <a:spcPct val="150000"/>
              </a:lnSpc>
              <a:buFont typeface="Wingdings" panose="05000000000000000000" pitchFamily="2" charset="2"/>
              <a:buChar char="p"/>
            </a:pPr>
            <a:r>
              <a:rPr kumimoji="1" lang="en-US" altLang="zh-CN" sz="1600" dirty="0"/>
              <a:t>completed the trigger matching</a:t>
            </a:r>
            <a:endParaRPr lang="en-US" altLang="zh-CN" sz="1600" dirty="0">
              <a:sym typeface="Symbol" panose="05050102010706020507" pitchFamily="18" charset="2"/>
            </a:endParaRP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Shared memory structure: </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8 pixels shared in one </a:t>
            </a:r>
            <a:r>
              <a:rPr lang="en-US" altLang="zh-CN" sz="1600" b="1" dirty="0">
                <a:sym typeface="Symbol" panose="05050102010706020507" pitchFamily="18" charset="2"/>
              </a:rPr>
              <a:t>region</a:t>
            </a:r>
          </a:p>
          <a:p>
            <a:pPr marL="800100" lvl="1" indent="-342900">
              <a:lnSpc>
                <a:spcPct val="150000"/>
              </a:lnSpc>
              <a:buFont typeface="Wingdings" panose="05000000000000000000" pitchFamily="2" charset="2"/>
              <a:buChar char="p"/>
            </a:pPr>
            <a:r>
              <a:rPr lang="en-US" altLang="zh-CN" sz="1600" dirty="0">
                <a:sym typeface="Symbol" panose="05050102010706020507" pitchFamily="18" charset="2"/>
              </a:rPr>
              <a:t>One core consists of 8 regions</a:t>
            </a:r>
          </a:p>
          <a:p>
            <a:pPr marL="342900" indent="-342900">
              <a:lnSpc>
                <a:spcPct val="150000"/>
              </a:lnSpc>
              <a:buFont typeface="Wingdings" panose="05000000000000000000" pitchFamily="2" charset="2"/>
              <a:buChar char="Ø"/>
            </a:pPr>
            <a:r>
              <a:rPr lang="en-US" altLang="zh-CN" sz="2000" dirty="0">
                <a:sym typeface="Symbol" panose="05050102010706020507" pitchFamily="18" charset="2"/>
              </a:rPr>
              <a:t>Readout: </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Priority readout</a:t>
            </a:r>
          </a:p>
          <a:p>
            <a:pPr marL="742950" lvl="1" indent="-285750">
              <a:lnSpc>
                <a:spcPct val="150000"/>
              </a:lnSpc>
              <a:buFont typeface="Wingdings" panose="05000000000000000000" pitchFamily="2" charset="2"/>
              <a:buChar char="p"/>
            </a:pPr>
            <a:r>
              <a:rPr lang="en-US" altLang="zh-CN" sz="1600" dirty="0">
                <a:sym typeface="Symbol" panose="05050102010706020507" pitchFamily="18" charset="2"/>
              </a:rPr>
              <a:t>Core column readout to the End of column</a:t>
            </a:r>
          </a:p>
        </p:txBody>
      </p:sp>
      <p:pic>
        <p:nvPicPr>
          <p:cNvPr id="25" name="图片 24">
            <a:extLst>
              <a:ext uri="{FF2B5EF4-FFF2-40B4-BE49-F238E27FC236}">
                <a16:creationId xmlns:a16="http://schemas.microsoft.com/office/drawing/2014/main" id="{406310B2-C9C1-4E99-B5AE-B72513179144}"/>
              </a:ext>
            </a:extLst>
          </p:cNvPr>
          <p:cNvPicPr>
            <a:picLocks noChangeAspect="1"/>
          </p:cNvPicPr>
          <p:nvPr/>
        </p:nvPicPr>
        <p:blipFill rotWithShape="1">
          <a:blip r:embed="rId3"/>
          <a:srcRect b="29821"/>
          <a:stretch/>
        </p:blipFill>
        <p:spPr>
          <a:xfrm>
            <a:off x="5454057" y="3756734"/>
            <a:ext cx="2047745" cy="2145960"/>
          </a:xfrm>
          <a:prstGeom prst="rect">
            <a:avLst/>
          </a:prstGeom>
        </p:spPr>
      </p:pic>
      <p:sp>
        <p:nvSpPr>
          <p:cNvPr id="3" name="标题 2">
            <a:extLst>
              <a:ext uri="{FF2B5EF4-FFF2-40B4-BE49-F238E27FC236}">
                <a16:creationId xmlns:a16="http://schemas.microsoft.com/office/drawing/2014/main" id="{0F236A72-A566-4677-818C-26EF6ECF83D8}"/>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Core</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9E2DD55E-AF28-4D67-94FD-302E5A1E5F50}"/>
              </a:ext>
            </a:extLst>
          </p:cNvPr>
          <p:cNvSpPr>
            <a:spLocks noGrp="1"/>
          </p:cNvSpPr>
          <p:nvPr>
            <p:ph type="sldNum" sz="quarter" idx="12"/>
          </p:nvPr>
        </p:nvSpPr>
        <p:spPr/>
        <p:txBody>
          <a:bodyPr/>
          <a:lstStyle/>
          <a:p>
            <a:fld id="{40628BDF-6EC3-4DE1-82E8-A1950109D9DB}" type="slidenum">
              <a:rPr lang="zh-CN" altLang="en-US" smtClean="0"/>
              <a:t>16</a:t>
            </a:fld>
            <a:endParaRPr lang="zh-CN" altLang="en-US" dirty="0"/>
          </a:p>
        </p:txBody>
      </p:sp>
      <p:cxnSp>
        <p:nvCxnSpPr>
          <p:cNvPr id="17" name="直接箭头连接符 16">
            <a:extLst>
              <a:ext uri="{FF2B5EF4-FFF2-40B4-BE49-F238E27FC236}">
                <a16:creationId xmlns:a16="http://schemas.microsoft.com/office/drawing/2014/main" id="{2A4067B4-6E64-4528-810D-8C82739114CD}"/>
              </a:ext>
            </a:extLst>
          </p:cNvPr>
          <p:cNvCxnSpPr>
            <a:cxnSpLocks/>
          </p:cNvCxnSpPr>
          <p:nvPr/>
        </p:nvCxnSpPr>
        <p:spPr>
          <a:xfrm>
            <a:off x="7680910" y="5055631"/>
            <a:ext cx="39901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5782E013-A75E-4D6C-92DB-160DD7167FFC}"/>
              </a:ext>
            </a:extLst>
          </p:cNvPr>
          <p:cNvSpPr txBox="1"/>
          <p:nvPr/>
        </p:nvSpPr>
        <p:spPr>
          <a:xfrm>
            <a:off x="6212006" y="6291745"/>
            <a:ext cx="12539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Core array</a:t>
            </a:r>
            <a:endParaRPr lang="zh-CN" altLang="en-US" sz="1600" dirty="0">
              <a:latin typeface="Times New Roman" panose="02020603050405020304" pitchFamily="18" charset="0"/>
              <a:cs typeface="Times New Roman" panose="02020603050405020304" pitchFamily="18" charset="0"/>
            </a:endParaRPr>
          </a:p>
        </p:txBody>
      </p:sp>
      <p:pic>
        <p:nvPicPr>
          <p:cNvPr id="16" name="图片 15">
            <a:extLst>
              <a:ext uri="{FF2B5EF4-FFF2-40B4-BE49-F238E27FC236}">
                <a16:creationId xmlns:a16="http://schemas.microsoft.com/office/drawing/2014/main" id="{ED764BAF-4C67-4707-8B96-F56A98EDEAC1}"/>
              </a:ext>
            </a:extLst>
          </p:cNvPr>
          <p:cNvPicPr>
            <a:picLocks noChangeAspect="1"/>
          </p:cNvPicPr>
          <p:nvPr/>
        </p:nvPicPr>
        <p:blipFill>
          <a:blip r:embed="rId4"/>
          <a:stretch>
            <a:fillRect/>
          </a:stretch>
        </p:blipFill>
        <p:spPr>
          <a:xfrm>
            <a:off x="8417594" y="1796347"/>
            <a:ext cx="3417916" cy="4106347"/>
          </a:xfrm>
          <a:prstGeom prst="rect">
            <a:avLst/>
          </a:prstGeom>
        </p:spPr>
      </p:pic>
      <p:sp>
        <p:nvSpPr>
          <p:cNvPr id="18" name="文本框 17">
            <a:extLst>
              <a:ext uri="{FF2B5EF4-FFF2-40B4-BE49-F238E27FC236}">
                <a16:creationId xmlns:a16="http://schemas.microsoft.com/office/drawing/2014/main" id="{E01E7EB4-DD2D-4214-8CF3-134DE23C13AC}"/>
              </a:ext>
            </a:extLst>
          </p:cNvPr>
          <p:cNvSpPr txBox="1"/>
          <p:nvPr/>
        </p:nvSpPr>
        <p:spPr>
          <a:xfrm>
            <a:off x="9532612" y="5904035"/>
            <a:ext cx="1187880"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Core design</a:t>
            </a:r>
            <a:endParaRPr lang="zh-CN" altLang="en-US" sz="1600" dirty="0">
              <a:latin typeface="Times New Roman" panose="02020603050405020304" pitchFamily="18" charset="0"/>
              <a:cs typeface="Times New Roman" panose="02020603050405020304" pitchFamily="18" charset="0"/>
            </a:endParaRPr>
          </a:p>
        </p:txBody>
      </p:sp>
      <p:sp>
        <p:nvSpPr>
          <p:cNvPr id="28" name="矩形 27">
            <a:extLst>
              <a:ext uri="{FF2B5EF4-FFF2-40B4-BE49-F238E27FC236}">
                <a16:creationId xmlns:a16="http://schemas.microsoft.com/office/drawing/2014/main" id="{7694B8E1-5B25-4C0F-8607-4FAEC0C9CE12}"/>
              </a:ext>
            </a:extLst>
          </p:cNvPr>
          <p:cNvSpPr/>
          <p:nvPr/>
        </p:nvSpPr>
        <p:spPr>
          <a:xfrm>
            <a:off x="5851059" y="3646254"/>
            <a:ext cx="509799" cy="164928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B41B93BD-7FAA-41AD-BA08-1D0D17CEC6DE}"/>
              </a:ext>
            </a:extLst>
          </p:cNvPr>
          <p:cNvSpPr/>
          <p:nvPr/>
        </p:nvSpPr>
        <p:spPr>
          <a:xfrm>
            <a:off x="6956193" y="4772820"/>
            <a:ext cx="509799" cy="522722"/>
          </a:xfrm>
          <a:prstGeom prst="rect">
            <a:avLst/>
          </a:prstGeom>
          <a:noFill/>
          <a:ln w="28575" cap="flat" cmpd="sng" algn="ctr">
            <a:solidFill>
              <a:srgbClr val="3C69E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1F6C8CBA-3D80-4DCC-9F0C-B34994BE35B5}"/>
              </a:ext>
            </a:extLst>
          </p:cNvPr>
          <p:cNvSpPr txBox="1"/>
          <p:nvPr/>
        </p:nvSpPr>
        <p:spPr>
          <a:xfrm>
            <a:off x="4504479" y="4819301"/>
            <a:ext cx="1540565" cy="338554"/>
          </a:xfrm>
          <a:prstGeom prst="rect">
            <a:avLst/>
          </a:prstGeom>
          <a:noFill/>
        </p:spPr>
        <p:txBody>
          <a:bodyPr wrap="square">
            <a:spAutoFit/>
          </a:bodyPr>
          <a:lstStyle/>
          <a:p>
            <a:r>
              <a:rPr lang="en-US" altLang="zh-CN" sz="1600" dirty="0">
                <a:solidFill>
                  <a:schemeClr val="accent2"/>
                </a:solidFill>
                <a:sym typeface="Symbol" panose="05050102010706020507" pitchFamily="18" charset="2"/>
              </a:rPr>
              <a:t>Core Column</a:t>
            </a:r>
            <a:endParaRPr lang="zh-CN" altLang="en-US" sz="1600" dirty="0">
              <a:solidFill>
                <a:schemeClr val="accent2"/>
              </a:solidFill>
            </a:endParaRPr>
          </a:p>
        </p:txBody>
      </p:sp>
    </p:spTree>
    <p:extLst>
      <p:ext uri="{BB962C8B-B14F-4D97-AF65-F5344CB8AC3E}">
        <p14:creationId xmlns:p14="http://schemas.microsoft.com/office/powerpoint/2010/main" val="960850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F6B8D0F6-52DA-4E79-9C0B-D8DD4F227455}"/>
              </a:ext>
            </a:extLst>
          </p:cNvPr>
          <p:cNvPicPr>
            <a:picLocks noChangeAspect="1"/>
          </p:cNvPicPr>
          <p:nvPr/>
        </p:nvPicPr>
        <p:blipFill>
          <a:blip r:embed="rId3"/>
          <a:stretch>
            <a:fillRect/>
          </a:stretch>
        </p:blipFill>
        <p:spPr>
          <a:xfrm>
            <a:off x="2218948" y="3383537"/>
            <a:ext cx="5776850" cy="2972813"/>
          </a:xfrm>
          <a:prstGeom prst="rect">
            <a:avLst/>
          </a:prstGeom>
        </p:spPr>
      </p:pic>
      <p:sp>
        <p:nvSpPr>
          <p:cNvPr id="3" name="标题 2">
            <a:extLst>
              <a:ext uri="{FF2B5EF4-FFF2-40B4-BE49-F238E27FC236}">
                <a16:creationId xmlns:a16="http://schemas.microsoft.com/office/drawing/2014/main" id="{E4156B1F-CC94-442D-8CC3-688B3F5855CF}"/>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Region</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27FC1B7C-85C8-4EA4-8DC7-00218A00A3CD}"/>
              </a:ext>
            </a:extLst>
          </p:cNvPr>
          <p:cNvSpPr>
            <a:spLocks noGrp="1"/>
          </p:cNvSpPr>
          <p:nvPr>
            <p:ph type="sldNum" sz="quarter" idx="12"/>
          </p:nvPr>
        </p:nvSpPr>
        <p:spPr/>
        <p:txBody>
          <a:bodyPr/>
          <a:lstStyle/>
          <a:p>
            <a:fld id="{40628BDF-6EC3-4DE1-82E8-A1950109D9DB}" type="slidenum">
              <a:rPr lang="zh-CN" altLang="en-US" smtClean="0"/>
              <a:t>17</a:t>
            </a:fld>
            <a:endParaRPr lang="zh-CN" altLang="en-US"/>
          </a:p>
        </p:txBody>
      </p:sp>
      <p:sp>
        <p:nvSpPr>
          <p:cNvPr id="5" name="文本框 4">
            <a:extLst>
              <a:ext uri="{FF2B5EF4-FFF2-40B4-BE49-F238E27FC236}">
                <a16:creationId xmlns:a16="http://schemas.microsoft.com/office/drawing/2014/main" id="{C49722F1-CC6A-4BE3-8EF1-FD48B47B8170}"/>
              </a:ext>
            </a:extLst>
          </p:cNvPr>
          <p:cNvSpPr txBox="1"/>
          <p:nvPr/>
        </p:nvSpPr>
        <p:spPr>
          <a:xfrm>
            <a:off x="3628440" y="6476236"/>
            <a:ext cx="340481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Shared memory structure (</a:t>
            </a:r>
            <a:r>
              <a:rPr lang="en-US" altLang="zh-CN" sz="1600" dirty="0" err="1">
                <a:latin typeface="Times New Roman" panose="02020603050405020304" pitchFamily="18" charset="0"/>
                <a:cs typeface="Times New Roman" panose="02020603050405020304" pitchFamily="18" charset="0"/>
              </a:rPr>
              <a:t>eg.</a:t>
            </a:r>
            <a:r>
              <a:rPr lang="en-US" altLang="zh-CN" sz="1600" dirty="0">
                <a:latin typeface="Times New Roman" panose="02020603050405020304" pitchFamily="18" charset="0"/>
                <a:cs typeface="Times New Roman" panose="02020603050405020304" pitchFamily="18" charset="0"/>
              </a:rPr>
              <a:t> 1 region) </a:t>
            </a:r>
            <a:endParaRPr lang="zh-CN" altLang="en-US" sz="16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7FDEE4EE-A588-4F1D-97B5-9BA9E589DA21}"/>
              </a:ext>
            </a:extLst>
          </p:cNvPr>
          <p:cNvSpPr/>
          <p:nvPr/>
        </p:nvSpPr>
        <p:spPr>
          <a:xfrm>
            <a:off x="6069587" y="4419989"/>
            <a:ext cx="1717808" cy="57937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A503499A-4FB6-4F71-98AF-1B31200C69F5}"/>
              </a:ext>
            </a:extLst>
          </p:cNvPr>
          <p:cNvSpPr/>
          <p:nvPr/>
        </p:nvSpPr>
        <p:spPr>
          <a:xfrm>
            <a:off x="3980194" y="5420337"/>
            <a:ext cx="1127179" cy="824816"/>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2" name="直线箭头连接符 7">
            <a:extLst>
              <a:ext uri="{FF2B5EF4-FFF2-40B4-BE49-F238E27FC236}">
                <a16:creationId xmlns:a16="http://schemas.microsoft.com/office/drawing/2014/main" id="{EEC40E6F-9937-4640-9E2F-9DE391CF94BF}"/>
              </a:ext>
            </a:extLst>
          </p:cNvPr>
          <p:cNvCxnSpPr>
            <a:cxnSpLocks/>
          </p:cNvCxnSpPr>
          <p:nvPr/>
        </p:nvCxnSpPr>
        <p:spPr>
          <a:xfrm flipH="1" flipV="1">
            <a:off x="7900895" y="4999367"/>
            <a:ext cx="1021872" cy="481669"/>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3" name="文本框 12">
            <a:extLst>
              <a:ext uri="{FF2B5EF4-FFF2-40B4-BE49-F238E27FC236}">
                <a16:creationId xmlns:a16="http://schemas.microsoft.com/office/drawing/2014/main" id="{B38AB83D-6AAF-4FD7-A26B-D7743E2D89BE}"/>
              </a:ext>
            </a:extLst>
          </p:cNvPr>
          <p:cNvSpPr txBox="1"/>
          <p:nvPr/>
        </p:nvSpPr>
        <p:spPr>
          <a:xfrm>
            <a:off x="8950229" y="5324911"/>
            <a:ext cx="1664431"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Processing the trigger matching</a:t>
            </a:r>
          </a:p>
        </p:txBody>
      </p:sp>
      <p:cxnSp>
        <p:nvCxnSpPr>
          <p:cNvPr id="17" name="直线箭头连接符 7">
            <a:extLst>
              <a:ext uri="{FF2B5EF4-FFF2-40B4-BE49-F238E27FC236}">
                <a16:creationId xmlns:a16="http://schemas.microsoft.com/office/drawing/2014/main" id="{25E21378-23D9-4A44-9628-642BF7C5F1B7}"/>
              </a:ext>
            </a:extLst>
          </p:cNvPr>
          <p:cNvCxnSpPr>
            <a:cxnSpLocks/>
          </p:cNvCxnSpPr>
          <p:nvPr/>
        </p:nvCxnSpPr>
        <p:spPr>
          <a:xfrm flipV="1">
            <a:off x="3334088" y="6204008"/>
            <a:ext cx="722971" cy="304685"/>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20" name="文本框 19">
            <a:extLst>
              <a:ext uri="{FF2B5EF4-FFF2-40B4-BE49-F238E27FC236}">
                <a16:creationId xmlns:a16="http://schemas.microsoft.com/office/drawing/2014/main" id="{DC83FF76-42E0-4CF7-AE8E-BE395C4B4304}"/>
              </a:ext>
            </a:extLst>
          </p:cNvPr>
          <p:cNvSpPr txBox="1"/>
          <p:nvPr/>
        </p:nvSpPr>
        <p:spPr>
          <a:xfrm>
            <a:off x="1896658" y="6185256"/>
            <a:ext cx="1664431"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Managing the pixel order</a:t>
            </a:r>
          </a:p>
        </p:txBody>
      </p:sp>
      <p:sp>
        <p:nvSpPr>
          <p:cNvPr id="11" name="文本框 10">
            <a:extLst>
              <a:ext uri="{FF2B5EF4-FFF2-40B4-BE49-F238E27FC236}">
                <a16:creationId xmlns:a16="http://schemas.microsoft.com/office/drawing/2014/main" id="{5357793A-6304-4E3D-9FF6-FA7C7AA647A0}"/>
              </a:ext>
            </a:extLst>
          </p:cNvPr>
          <p:cNvSpPr txBox="1"/>
          <p:nvPr/>
        </p:nvSpPr>
        <p:spPr>
          <a:xfrm>
            <a:off x="461799" y="1235830"/>
            <a:ext cx="10288349" cy="2169120"/>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kumimoji="1" lang="en-US" altLang="zh-CN" sz="2000" dirty="0"/>
              <a:t>Functions: </a:t>
            </a:r>
          </a:p>
          <a:p>
            <a:pPr marL="742950" lvl="1" indent="-285750">
              <a:lnSpc>
                <a:spcPct val="150000"/>
              </a:lnSpc>
              <a:buFont typeface="Wingdings" panose="05000000000000000000" pitchFamily="2" charset="2"/>
              <a:buChar char="p"/>
            </a:pPr>
            <a:r>
              <a:rPr kumimoji="1" lang="en-US" altLang="zh-CN" sz="1600" dirty="0"/>
              <a:t>Storing the time stamp (BCID) and TDC data, doing the trigger matching.</a:t>
            </a:r>
          </a:p>
          <a:p>
            <a:pPr marL="342900" indent="-342900">
              <a:lnSpc>
                <a:spcPct val="150000"/>
              </a:lnSpc>
              <a:buFont typeface="Wingdings" panose="05000000000000000000" pitchFamily="2" charset="2"/>
              <a:buChar char="Ø"/>
            </a:pPr>
            <a:r>
              <a:rPr kumimoji="1" lang="en-US" altLang="zh-CN" sz="2000" dirty="0"/>
              <a:t>Two </a:t>
            </a:r>
            <a:r>
              <a:rPr kumimoji="1" lang="en-US" altLang="zh-CN" sz="2000" b="1" dirty="0"/>
              <a:t>priority arbiters</a:t>
            </a:r>
            <a:r>
              <a:rPr kumimoji="1" lang="en-US" altLang="zh-CN" sz="2000" dirty="0"/>
              <a:t> for Leading Edges and Trailing Edges: </a:t>
            </a:r>
          </a:p>
          <a:p>
            <a:pPr marL="800100" lvl="1" indent="-342900">
              <a:lnSpc>
                <a:spcPct val="150000"/>
              </a:lnSpc>
              <a:buFont typeface="Wingdings" panose="05000000000000000000" pitchFamily="2" charset="2"/>
              <a:buChar char="p"/>
            </a:pPr>
            <a:r>
              <a:rPr kumimoji="1" lang="en-US" altLang="zh-CN" sz="1600" dirty="0"/>
              <a:t>Manage the address of memory.</a:t>
            </a:r>
          </a:p>
          <a:p>
            <a:pPr marL="342900" indent="-342900">
              <a:lnSpc>
                <a:spcPct val="150000"/>
              </a:lnSpc>
              <a:buFont typeface="Wingdings" panose="05000000000000000000" pitchFamily="2" charset="2"/>
              <a:buChar char="Ø"/>
            </a:pPr>
            <a:r>
              <a:rPr kumimoji="1" lang="en-US" altLang="zh-CN" sz="2000" dirty="0"/>
              <a:t>Every cell in shared memory needs a FSM to process </a:t>
            </a:r>
            <a:r>
              <a:rPr kumimoji="1" lang="en-US" altLang="zh-CN" sz="2000" b="1" dirty="0"/>
              <a:t>trigger matching</a:t>
            </a:r>
            <a:r>
              <a:rPr kumimoji="1" lang="en-US" altLang="zh-CN" sz="2000" dirty="0"/>
              <a:t>.</a:t>
            </a:r>
            <a:endParaRPr kumimoji="1" lang="zh-CN" altLang="en-US" sz="2000" dirty="0"/>
          </a:p>
        </p:txBody>
      </p:sp>
    </p:spTree>
    <p:extLst>
      <p:ext uri="{BB962C8B-B14F-4D97-AF65-F5344CB8AC3E}">
        <p14:creationId xmlns:p14="http://schemas.microsoft.com/office/powerpoint/2010/main" val="844951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6F624C94-2AA4-4895-8725-5DDFE74CB6B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6648" y="3547607"/>
            <a:ext cx="3968409" cy="2825747"/>
          </a:xfrm>
          <a:prstGeom prst="rect">
            <a:avLst/>
          </a:prstGeom>
          <a:noFill/>
          <a:ln>
            <a:noFill/>
          </a:ln>
        </p:spPr>
      </p:pic>
      <p:sp>
        <p:nvSpPr>
          <p:cNvPr id="3" name="标题 2">
            <a:extLst>
              <a:ext uri="{FF2B5EF4-FFF2-40B4-BE49-F238E27FC236}">
                <a16:creationId xmlns:a16="http://schemas.microsoft.com/office/drawing/2014/main" id="{C902E634-69D4-4C67-A18C-28DDC48CB1CD}"/>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Simulation</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405B57BF-9253-4136-BF4F-A95F8055E16B}"/>
              </a:ext>
            </a:extLst>
          </p:cNvPr>
          <p:cNvSpPr>
            <a:spLocks noGrp="1"/>
          </p:cNvSpPr>
          <p:nvPr>
            <p:ph type="sldNum" sz="quarter" idx="12"/>
          </p:nvPr>
        </p:nvSpPr>
        <p:spPr>
          <a:xfrm>
            <a:off x="8610600" y="6307869"/>
            <a:ext cx="2743200" cy="365125"/>
          </a:xfrm>
        </p:spPr>
        <p:txBody>
          <a:bodyPr/>
          <a:lstStyle/>
          <a:p>
            <a:fld id="{40628BDF-6EC3-4DE1-82E8-A1950109D9DB}" type="slidenum">
              <a:rPr lang="zh-CN" altLang="en-US" smtClean="0"/>
              <a:t>18</a:t>
            </a:fld>
            <a:endParaRPr lang="zh-CN" altLang="en-US"/>
          </a:p>
        </p:txBody>
      </p:sp>
      <p:sp>
        <p:nvSpPr>
          <p:cNvPr id="12" name="文本框 11">
            <a:extLst>
              <a:ext uri="{FF2B5EF4-FFF2-40B4-BE49-F238E27FC236}">
                <a16:creationId xmlns:a16="http://schemas.microsoft.com/office/drawing/2014/main" id="{3A1ADD70-9EBC-40F0-9746-D6CF7FF50EBF}"/>
              </a:ext>
            </a:extLst>
          </p:cNvPr>
          <p:cNvSpPr txBox="1"/>
          <p:nvPr/>
        </p:nvSpPr>
        <p:spPr>
          <a:xfrm>
            <a:off x="741096" y="6367693"/>
            <a:ext cx="4846784"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performance of shared memory (eg.8-pixel)</a:t>
            </a:r>
            <a:endParaRPr lang="zh-CN" altLang="en-US" sz="1600"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ED7DEC45-C876-4974-8DC4-BE4A0DE12DDA}"/>
              </a:ext>
            </a:extLst>
          </p:cNvPr>
          <p:cNvSpPr txBox="1"/>
          <p:nvPr/>
        </p:nvSpPr>
        <p:spPr>
          <a:xfrm>
            <a:off x="7262287" y="6367693"/>
            <a:ext cx="337637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power comparison for the layout</a:t>
            </a:r>
            <a:endParaRPr lang="zh-CN" altLang="en-US" sz="16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15281380-5BC8-4D8C-0D54-7A98CAB4E670}"/>
              </a:ext>
            </a:extLst>
          </p:cNvPr>
          <p:cNvSpPr txBox="1"/>
          <p:nvPr/>
        </p:nvSpPr>
        <p:spPr>
          <a:xfrm>
            <a:off x="7408787" y="3407549"/>
            <a:ext cx="3083372"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The area comparison for the layout</a:t>
            </a:r>
            <a:endParaRPr lang="zh-CN" altLang="en-US" sz="1600" dirty="0">
              <a:latin typeface="Times New Roman" panose="02020603050405020304" pitchFamily="18" charset="0"/>
              <a:cs typeface="Times New Roman" panose="02020603050405020304" pitchFamily="18" charset="0"/>
            </a:endParaRPr>
          </a:p>
        </p:txBody>
      </p:sp>
      <p:sp>
        <p:nvSpPr>
          <p:cNvPr id="15" name="矩形 14">
            <a:extLst>
              <a:ext uri="{FF2B5EF4-FFF2-40B4-BE49-F238E27FC236}">
                <a16:creationId xmlns:a16="http://schemas.microsoft.com/office/drawing/2014/main" id="{BF61C620-2396-4A54-8B5F-2DAF9B8BDA54}"/>
              </a:ext>
            </a:extLst>
          </p:cNvPr>
          <p:cNvSpPr/>
          <p:nvPr/>
        </p:nvSpPr>
        <p:spPr>
          <a:xfrm>
            <a:off x="4032523" y="5749479"/>
            <a:ext cx="238596" cy="499286"/>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8" name="直线箭头连接符 7">
            <a:extLst>
              <a:ext uri="{FF2B5EF4-FFF2-40B4-BE49-F238E27FC236}">
                <a16:creationId xmlns:a16="http://schemas.microsoft.com/office/drawing/2014/main" id="{2A8345CD-F3DC-4C2A-A026-88527778B57D}"/>
              </a:ext>
            </a:extLst>
          </p:cNvPr>
          <p:cNvCxnSpPr>
            <a:cxnSpLocks/>
          </p:cNvCxnSpPr>
          <p:nvPr/>
        </p:nvCxnSpPr>
        <p:spPr>
          <a:xfrm flipH="1">
            <a:off x="4419470" y="6036893"/>
            <a:ext cx="478860" cy="0"/>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9" name="文本框 18">
            <a:extLst>
              <a:ext uri="{FF2B5EF4-FFF2-40B4-BE49-F238E27FC236}">
                <a16:creationId xmlns:a16="http://schemas.microsoft.com/office/drawing/2014/main" id="{3E4DFE75-C0D2-4CC8-8587-0E468C893CE8}"/>
              </a:ext>
            </a:extLst>
          </p:cNvPr>
          <p:cNvSpPr txBox="1"/>
          <p:nvPr/>
        </p:nvSpPr>
        <p:spPr>
          <a:xfrm>
            <a:off x="4898330" y="5744505"/>
            <a:ext cx="1986489"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Lost rate lower than the red line (1%)</a:t>
            </a:r>
          </a:p>
        </p:txBody>
      </p:sp>
      <p:pic>
        <p:nvPicPr>
          <p:cNvPr id="16" name="图片 15">
            <a:extLst>
              <a:ext uri="{FF2B5EF4-FFF2-40B4-BE49-F238E27FC236}">
                <a16:creationId xmlns:a16="http://schemas.microsoft.com/office/drawing/2014/main" id="{847D2779-5BA0-432D-A211-DD0DF061868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62287" y="886961"/>
            <a:ext cx="3376372" cy="2572880"/>
          </a:xfrm>
          <a:prstGeom prst="rect">
            <a:avLst/>
          </a:prstGeom>
          <a:noFill/>
          <a:ln>
            <a:noFill/>
          </a:ln>
        </p:spPr>
      </p:pic>
      <p:pic>
        <p:nvPicPr>
          <p:cNvPr id="17" name="图片 16">
            <a:extLst>
              <a:ext uri="{FF2B5EF4-FFF2-40B4-BE49-F238E27FC236}">
                <a16:creationId xmlns:a16="http://schemas.microsoft.com/office/drawing/2014/main" id="{6FFAF3B8-B459-4BAE-8324-C1D69D7CA80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262287" y="3849163"/>
            <a:ext cx="3416772" cy="2590483"/>
          </a:xfrm>
          <a:prstGeom prst="rect">
            <a:avLst/>
          </a:prstGeom>
          <a:noFill/>
          <a:ln>
            <a:noFill/>
          </a:ln>
        </p:spPr>
      </p:pic>
      <p:sp>
        <p:nvSpPr>
          <p:cNvPr id="9" name="文本框 8">
            <a:extLst>
              <a:ext uri="{FF2B5EF4-FFF2-40B4-BE49-F238E27FC236}">
                <a16:creationId xmlns:a16="http://schemas.microsoft.com/office/drawing/2014/main" id="{D4FF5395-1EC0-4529-B756-0C0BB7542997}"/>
              </a:ext>
            </a:extLst>
          </p:cNvPr>
          <p:cNvSpPr txBox="1"/>
          <p:nvPr/>
        </p:nvSpPr>
        <p:spPr>
          <a:xfrm>
            <a:off x="337519" y="1593514"/>
            <a:ext cx="6547300" cy="157831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1800" dirty="0"/>
              <a:t>The simulation results (in 130 nm)</a:t>
            </a:r>
          </a:p>
          <a:p>
            <a:pPr marL="742950" lvl="1" indent="-285750">
              <a:lnSpc>
                <a:spcPct val="150000"/>
              </a:lnSpc>
              <a:buFont typeface="Wingdings" panose="05000000000000000000" pitchFamily="2" charset="2"/>
              <a:buChar char="p"/>
            </a:pPr>
            <a:r>
              <a:rPr kumimoji="1" lang="en-US" altLang="zh-CN" sz="1600" dirty="0"/>
              <a:t>Holding the corresponding data rate (~75 kHz/pixel)</a:t>
            </a:r>
          </a:p>
          <a:p>
            <a:pPr marL="742950" lvl="1" indent="-285750">
              <a:lnSpc>
                <a:spcPct val="150000"/>
              </a:lnSpc>
              <a:buFont typeface="Wingdings" panose="05000000000000000000" pitchFamily="2" charset="2"/>
              <a:buChar char="p"/>
            </a:pPr>
            <a:r>
              <a:rPr kumimoji="1" lang="en-US" altLang="zh-CN" sz="1600" dirty="0"/>
              <a:t>Lower power, Lower density.</a:t>
            </a:r>
          </a:p>
          <a:p>
            <a:pPr marL="742950" lvl="1" indent="-285750">
              <a:lnSpc>
                <a:spcPct val="150000"/>
              </a:lnSpc>
              <a:buFont typeface="Wingdings" panose="05000000000000000000" pitchFamily="2" charset="2"/>
              <a:buChar char="p"/>
            </a:pPr>
            <a:r>
              <a:rPr kumimoji="1" lang="en-US" altLang="zh-CN" sz="1600" dirty="0"/>
              <a:t>Shared memory could reduce power and area obviously.</a:t>
            </a:r>
            <a:endParaRPr kumimoji="1" lang="zh-CN" altLang="en-US" sz="1600" dirty="0"/>
          </a:p>
        </p:txBody>
      </p:sp>
    </p:spTree>
    <p:extLst>
      <p:ext uri="{BB962C8B-B14F-4D97-AF65-F5344CB8AC3E}">
        <p14:creationId xmlns:p14="http://schemas.microsoft.com/office/powerpoint/2010/main" val="579624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49C16809-0A3E-4563-8CEC-5B88B696F1ED}"/>
              </a:ext>
            </a:extLst>
          </p:cNvPr>
          <p:cNvPicPr>
            <a:picLocks noChangeAspect="1"/>
          </p:cNvPicPr>
          <p:nvPr/>
        </p:nvPicPr>
        <p:blipFill>
          <a:blip r:embed="rId3"/>
          <a:stretch>
            <a:fillRect/>
          </a:stretch>
        </p:blipFill>
        <p:spPr>
          <a:xfrm>
            <a:off x="8048614" y="3199950"/>
            <a:ext cx="2047745" cy="3057813"/>
          </a:xfrm>
          <a:prstGeom prst="rect">
            <a:avLst/>
          </a:prstGeom>
        </p:spPr>
      </p:pic>
      <p:sp>
        <p:nvSpPr>
          <p:cNvPr id="3" name="标题 2">
            <a:extLst>
              <a:ext uri="{FF2B5EF4-FFF2-40B4-BE49-F238E27FC236}">
                <a16:creationId xmlns:a16="http://schemas.microsoft.com/office/drawing/2014/main" id="{9F1BD31B-B910-4D7B-A093-6E71C9F53D73}"/>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sym typeface="Symbol" panose="05050102010706020507" pitchFamily="18" charset="2"/>
              </a:rPr>
              <a:t>Periphery</a:t>
            </a:r>
            <a:endParaRPr lang="zh-CN" altLang="en-US" dirty="0">
              <a:latin typeface="Calibri" panose="020F0502020204030204" pitchFamily="34" charset="0"/>
              <a:cs typeface="Calibri" panose="020F0502020204030204" pitchFamily="34" charset="0"/>
            </a:endParaRPr>
          </a:p>
        </p:txBody>
      </p:sp>
      <p:sp>
        <p:nvSpPr>
          <p:cNvPr id="4" name="灯片编号占位符 3">
            <a:extLst>
              <a:ext uri="{FF2B5EF4-FFF2-40B4-BE49-F238E27FC236}">
                <a16:creationId xmlns:a16="http://schemas.microsoft.com/office/drawing/2014/main" id="{6B5BA0D3-3452-4EA0-8623-114BB7B5B9FF}"/>
              </a:ext>
            </a:extLst>
          </p:cNvPr>
          <p:cNvSpPr>
            <a:spLocks noGrp="1"/>
          </p:cNvSpPr>
          <p:nvPr>
            <p:ph type="sldNum" sz="quarter" idx="12"/>
          </p:nvPr>
        </p:nvSpPr>
        <p:spPr/>
        <p:txBody>
          <a:bodyPr/>
          <a:lstStyle/>
          <a:p>
            <a:fld id="{40628BDF-6EC3-4DE1-82E8-A1950109D9DB}" type="slidenum">
              <a:rPr lang="zh-CN" altLang="en-US" smtClean="0"/>
              <a:t>19</a:t>
            </a:fld>
            <a:endParaRPr lang="zh-CN" altLang="en-US"/>
          </a:p>
        </p:txBody>
      </p:sp>
      <p:sp>
        <p:nvSpPr>
          <p:cNvPr id="14" name="文本框 13">
            <a:extLst>
              <a:ext uri="{FF2B5EF4-FFF2-40B4-BE49-F238E27FC236}">
                <a16:creationId xmlns:a16="http://schemas.microsoft.com/office/drawing/2014/main" id="{D992E44F-EDEF-4081-8394-4B4E9D5F26D3}"/>
              </a:ext>
            </a:extLst>
          </p:cNvPr>
          <p:cNvSpPr txBox="1"/>
          <p:nvPr/>
        </p:nvSpPr>
        <p:spPr>
          <a:xfrm>
            <a:off x="8921549" y="6371935"/>
            <a:ext cx="1025003" cy="380489"/>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Overview</a:t>
            </a:r>
            <a:endParaRPr lang="zh-CN" altLang="en-US" sz="1600"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26D874C6-CB85-432D-A1B8-A834D101F432}"/>
              </a:ext>
            </a:extLst>
          </p:cNvPr>
          <p:cNvSpPr/>
          <p:nvPr/>
        </p:nvSpPr>
        <p:spPr>
          <a:xfrm>
            <a:off x="8220800" y="3125800"/>
            <a:ext cx="2047746" cy="1620231"/>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14982F2-B1CD-463D-93B0-3DBB4CB8F129}"/>
              </a:ext>
            </a:extLst>
          </p:cNvPr>
          <p:cNvSpPr/>
          <p:nvPr/>
        </p:nvSpPr>
        <p:spPr>
          <a:xfrm>
            <a:off x="8220800" y="4822925"/>
            <a:ext cx="2481989" cy="1480420"/>
          </a:xfrm>
          <a:prstGeom prst="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4ADECBF3-2BD2-49B4-A3F5-CC95430DD416}"/>
              </a:ext>
            </a:extLst>
          </p:cNvPr>
          <p:cNvCxnSpPr>
            <a:cxnSpLocks/>
          </p:cNvCxnSpPr>
          <p:nvPr/>
        </p:nvCxnSpPr>
        <p:spPr>
          <a:xfrm>
            <a:off x="10317474" y="3845265"/>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083F637E-E085-46E1-8E77-BFA0AD0647E3}"/>
              </a:ext>
            </a:extLst>
          </p:cNvPr>
          <p:cNvCxnSpPr>
            <a:cxnSpLocks/>
          </p:cNvCxnSpPr>
          <p:nvPr/>
        </p:nvCxnSpPr>
        <p:spPr>
          <a:xfrm>
            <a:off x="10311191" y="5618312"/>
            <a:ext cx="45213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C70945CA-1FAC-4208-A5DD-8B7A11913AE3}"/>
              </a:ext>
            </a:extLst>
          </p:cNvPr>
          <p:cNvSpPr txBox="1"/>
          <p:nvPr/>
        </p:nvSpPr>
        <p:spPr>
          <a:xfrm>
            <a:off x="10763322" y="3660599"/>
            <a:ext cx="1221978" cy="369332"/>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Core Array</a:t>
            </a:r>
          </a:p>
        </p:txBody>
      </p:sp>
      <p:sp>
        <p:nvSpPr>
          <p:cNvPr id="21" name="文本框 20">
            <a:extLst>
              <a:ext uri="{FF2B5EF4-FFF2-40B4-BE49-F238E27FC236}">
                <a16:creationId xmlns:a16="http://schemas.microsoft.com/office/drawing/2014/main" id="{66E1306B-65DF-423D-A7D5-E37C52B5B990}"/>
              </a:ext>
            </a:extLst>
          </p:cNvPr>
          <p:cNvSpPr txBox="1"/>
          <p:nvPr/>
        </p:nvSpPr>
        <p:spPr>
          <a:xfrm>
            <a:off x="10763322" y="5410040"/>
            <a:ext cx="1114975" cy="380489"/>
          </a:xfrm>
          <a:prstGeom prst="rect">
            <a:avLst/>
          </a:prstGeom>
          <a:ln w="3175"/>
        </p:spPr>
        <p:style>
          <a:lnRef idx="2">
            <a:schemeClr val="dk1"/>
          </a:lnRef>
          <a:fillRef idx="1">
            <a:schemeClr val="lt1"/>
          </a:fillRef>
          <a:effectRef idx="0">
            <a:schemeClr val="dk1"/>
          </a:effectRef>
          <a:fontRef idx="minor">
            <a:schemeClr val="dk1"/>
          </a:fontRef>
        </p:style>
        <p:txBody>
          <a:bodyPr wrap="square">
            <a:spAutoFit/>
          </a:bodyPr>
          <a:lstStyle>
            <a:defPPr>
              <a:defRPr lang="zh-CN"/>
            </a:defPPr>
            <a:lvl1pPr algn="ctr">
              <a:defRPr>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ltLang="zh-CN" dirty="0"/>
              <a:t>Periphery </a:t>
            </a:r>
          </a:p>
        </p:txBody>
      </p:sp>
      <p:pic>
        <p:nvPicPr>
          <p:cNvPr id="22" name="图片 21">
            <a:extLst>
              <a:ext uri="{FF2B5EF4-FFF2-40B4-BE49-F238E27FC236}">
                <a16:creationId xmlns:a16="http://schemas.microsoft.com/office/drawing/2014/main" id="{2CDB745D-BFBE-459C-96B7-9EBBFC6667AB}"/>
              </a:ext>
            </a:extLst>
          </p:cNvPr>
          <p:cNvPicPr>
            <a:picLocks noChangeAspect="1"/>
          </p:cNvPicPr>
          <p:nvPr/>
        </p:nvPicPr>
        <p:blipFill>
          <a:blip r:embed="rId4"/>
          <a:stretch>
            <a:fillRect/>
          </a:stretch>
        </p:blipFill>
        <p:spPr>
          <a:xfrm>
            <a:off x="664458" y="3162871"/>
            <a:ext cx="2360396" cy="2980375"/>
          </a:xfrm>
          <a:prstGeom prst="rect">
            <a:avLst/>
          </a:prstGeom>
        </p:spPr>
      </p:pic>
      <p:sp>
        <p:nvSpPr>
          <p:cNvPr id="16" name="文本框 15">
            <a:extLst>
              <a:ext uri="{FF2B5EF4-FFF2-40B4-BE49-F238E27FC236}">
                <a16:creationId xmlns:a16="http://schemas.microsoft.com/office/drawing/2014/main" id="{6F7F0C92-8DEC-4CC9-9C06-1AE5E87E212E}"/>
              </a:ext>
            </a:extLst>
          </p:cNvPr>
          <p:cNvSpPr txBox="1"/>
          <p:nvPr/>
        </p:nvSpPr>
        <p:spPr>
          <a:xfrm>
            <a:off x="4870202" y="6382921"/>
            <a:ext cx="1025003"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Data flow</a:t>
            </a:r>
            <a:endParaRPr lang="zh-CN" altLang="en-US" sz="1600" dirty="0">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id="{D8A0B7AC-974F-4D0D-8AF1-84A81D8BC3A2}"/>
              </a:ext>
            </a:extLst>
          </p:cNvPr>
          <p:cNvSpPr txBox="1"/>
          <p:nvPr/>
        </p:nvSpPr>
        <p:spPr>
          <a:xfrm>
            <a:off x="1117219" y="6362747"/>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pic>
        <p:nvPicPr>
          <p:cNvPr id="25" name="图片 24">
            <a:extLst>
              <a:ext uri="{FF2B5EF4-FFF2-40B4-BE49-F238E27FC236}">
                <a16:creationId xmlns:a16="http://schemas.microsoft.com/office/drawing/2014/main" id="{36B9E3F7-5881-47F0-857D-0D38EE88A685}"/>
              </a:ext>
            </a:extLst>
          </p:cNvPr>
          <p:cNvPicPr>
            <a:picLocks noChangeAspect="1"/>
          </p:cNvPicPr>
          <p:nvPr/>
        </p:nvPicPr>
        <p:blipFill>
          <a:blip r:embed="rId5"/>
          <a:stretch>
            <a:fillRect/>
          </a:stretch>
        </p:blipFill>
        <p:spPr>
          <a:xfrm>
            <a:off x="3435786" y="3076315"/>
            <a:ext cx="4193804" cy="3270862"/>
          </a:xfrm>
          <a:prstGeom prst="rect">
            <a:avLst/>
          </a:prstGeom>
        </p:spPr>
      </p:pic>
      <p:sp>
        <p:nvSpPr>
          <p:cNvPr id="9" name="文本框 8">
            <a:extLst>
              <a:ext uri="{FF2B5EF4-FFF2-40B4-BE49-F238E27FC236}">
                <a16:creationId xmlns:a16="http://schemas.microsoft.com/office/drawing/2014/main" id="{0D6CC4FB-7E01-434B-B221-97B114A3A198}"/>
              </a:ext>
            </a:extLst>
          </p:cNvPr>
          <p:cNvSpPr txBox="1"/>
          <p:nvPr/>
        </p:nvSpPr>
        <p:spPr>
          <a:xfrm>
            <a:off x="664458" y="1432290"/>
            <a:ext cx="8309609" cy="129663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1800" dirty="0"/>
              <a:t>Modules for the </a:t>
            </a:r>
            <a:r>
              <a:rPr kumimoji="1" lang="en-US" altLang="zh-CN" sz="1800" dirty="0">
                <a:sym typeface="Symbol" panose="05050102010706020507" pitchFamily="18" charset="2"/>
              </a:rPr>
              <a:t>Periphery</a:t>
            </a:r>
            <a:r>
              <a:rPr kumimoji="1" lang="en-US" altLang="zh-CN" sz="1800" dirty="0"/>
              <a:t>:</a:t>
            </a:r>
          </a:p>
          <a:p>
            <a:pPr marL="742950" lvl="1" indent="-285750">
              <a:lnSpc>
                <a:spcPct val="150000"/>
              </a:lnSpc>
              <a:buFont typeface="Wingdings" panose="05000000000000000000" pitchFamily="2" charset="2"/>
              <a:buChar char="p"/>
            </a:pPr>
            <a:r>
              <a:rPr kumimoji="1" lang="en-US" altLang="zh-CN" b="1" dirty="0"/>
              <a:t>End of Column</a:t>
            </a:r>
            <a:r>
              <a:rPr kumimoji="1" lang="en-US" altLang="zh-CN" dirty="0"/>
              <a:t>: packaging and encoding and compressing the data.</a:t>
            </a:r>
          </a:p>
          <a:p>
            <a:pPr marL="742950" lvl="1" indent="-285750">
              <a:lnSpc>
                <a:spcPct val="150000"/>
              </a:lnSpc>
              <a:buFont typeface="Wingdings" panose="05000000000000000000" pitchFamily="2" charset="2"/>
              <a:buChar char="p"/>
            </a:pPr>
            <a:r>
              <a:rPr kumimoji="1" lang="en-US" altLang="zh-CN" dirty="0">
                <a:sym typeface="Symbol" panose="05050102010706020507" pitchFamily="18" charset="2"/>
              </a:rPr>
              <a:t>Bottom: concentrating the chip data and control the trigger.</a:t>
            </a:r>
          </a:p>
        </p:txBody>
      </p:sp>
    </p:spTree>
    <p:extLst>
      <p:ext uri="{BB962C8B-B14F-4D97-AF65-F5344CB8AC3E}">
        <p14:creationId xmlns:p14="http://schemas.microsoft.com/office/powerpoint/2010/main" val="247664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902418-C823-BFA8-58D6-5626F48113FC}"/>
              </a:ext>
            </a:extLst>
          </p:cNvPr>
          <p:cNvSpPr>
            <a:spLocks noGrp="1"/>
          </p:cNvSpPr>
          <p:nvPr>
            <p:ph type="title"/>
          </p:nvPr>
        </p:nvSpPr>
        <p:spPr/>
        <p:txBody>
          <a:bodyPr/>
          <a:lstStyle/>
          <a:p>
            <a:r>
              <a:rPr kumimoji="1" lang="en-US" altLang="zh-CN" sz="3600" dirty="0">
                <a:latin typeface="Calibri" panose="020F0502020204030204" pitchFamily="34" charset="0"/>
                <a:cs typeface="Calibri" panose="020F0502020204030204" pitchFamily="34" charset="0"/>
              </a:rPr>
              <a:t>Introduction</a:t>
            </a:r>
            <a:br>
              <a:rPr kumimoji="1" lang="en-US" altLang="zh-CN" dirty="0">
                <a:latin typeface="Calibri" panose="020F0502020204030204" pitchFamily="34" charset="0"/>
                <a:cs typeface="Calibri" panose="020F0502020204030204" pitchFamily="34" charset="0"/>
              </a:rPr>
            </a:br>
            <a:r>
              <a:rPr kumimoji="1" lang="en-US" altLang="zh-CN" dirty="0">
                <a:latin typeface="Calibri" panose="020F0502020204030204" pitchFamily="34" charset="0"/>
                <a:cs typeface="Calibri" panose="020F0502020204030204" pitchFamily="34" charset="0"/>
              </a:rPr>
              <a:t>Chance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of</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future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4D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a:t>
            </a:r>
            <a:r>
              <a:rPr kumimoji="1" lang="zh-CN" altLang="en-US" dirty="0">
                <a:latin typeface="Calibri" panose="020F0502020204030204" pitchFamily="34" charset="0"/>
                <a:cs typeface="Calibri" panose="020F0502020204030204" pitchFamily="34" charset="0"/>
              </a:rPr>
              <a:t> </a:t>
            </a:r>
            <a:r>
              <a:rPr kumimoji="1" lang="en" altLang="zh-CN" dirty="0">
                <a:latin typeface="Calibri" panose="020F0502020204030204" pitchFamily="34" charset="0"/>
                <a:cs typeface="Calibri" panose="020F0502020204030204" pitchFamily="34" charset="0"/>
              </a:rPr>
              <a:t>ATLAS </a:t>
            </a:r>
            <a:r>
              <a:rPr kumimoji="1" lang="en-US" altLang="zh-CN" dirty="0">
                <a:latin typeface="Calibri" panose="020F0502020204030204" pitchFamily="34" charset="0"/>
                <a:cs typeface="Calibri" panose="020F0502020204030204" pitchFamily="34" charset="0"/>
              </a:rPr>
              <a:t>ITk</a:t>
            </a:r>
            <a:endParaRPr kumimoji="1" lang="zh-CN" altLang="en-US" dirty="0">
              <a:latin typeface="Calibri" panose="020F0502020204030204" pitchFamily="34" charset="0"/>
              <a:cs typeface="Calibri" panose="020F0502020204030204" pitchFamily="34" charset="0"/>
            </a:endParaRPr>
          </a:p>
        </p:txBody>
      </p:sp>
      <p:pic>
        <p:nvPicPr>
          <p:cNvPr id="8" name="内容占位符 7">
            <a:extLst>
              <a:ext uri="{FF2B5EF4-FFF2-40B4-BE49-F238E27FC236}">
                <a16:creationId xmlns:a16="http://schemas.microsoft.com/office/drawing/2014/main" id="{6FA7D6F4-581F-BE9F-A501-3CE9038A1646}"/>
              </a:ext>
            </a:extLst>
          </p:cNvPr>
          <p:cNvPicPr>
            <a:picLocks noGrp="1" noChangeAspect="1"/>
          </p:cNvPicPr>
          <p:nvPr>
            <p:ph idx="1"/>
          </p:nvPr>
        </p:nvPicPr>
        <p:blipFill>
          <a:blip r:embed="rId3"/>
          <a:stretch>
            <a:fillRect/>
          </a:stretch>
        </p:blipFill>
        <p:spPr>
          <a:xfrm>
            <a:off x="581136" y="2979312"/>
            <a:ext cx="2743200" cy="2743200"/>
          </a:xfrm>
        </p:spPr>
      </p:pic>
      <p:sp>
        <p:nvSpPr>
          <p:cNvPr id="6" name="灯片编号占位符 5">
            <a:extLst>
              <a:ext uri="{FF2B5EF4-FFF2-40B4-BE49-F238E27FC236}">
                <a16:creationId xmlns:a16="http://schemas.microsoft.com/office/drawing/2014/main" id="{05824736-BB6F-A108-6FAB-F5F59EDE60CD}"/>
              </a:ext>
            </a:extLst>
          </p:cNvPr>
          <p:cNvSpPr>
            <a:spLocks noGrp="1"/>
          </p:cNvSpPr>
          <p:nvPr>
            <p:ph type="sldNum" sz="quarter" idx="12"/>
          </p:nvPr>
        </p:nvSpPr>
        <p:spPr/>
        <p:txBody>
          <a:bodyPr/>
          <a:lstStyle/>
          <a:p>
            <a:fld id="{1DD454EC-D2DA-B84B-BA98-0651606DF2B5}" type="slidenum">
              <a:rPr kumimoji="1" lang="zh-CN" altLang="en-US" smtClean="0"/>
              <a:t>2</a:t>
            </a:fld>
            <a:endParaRPr kumimoji="1" lang="zh-CN" altLang="en-US"/>
          </a:p>
        </p:txBody>
      </p:sp>
      <p:pic>
        <p:nvPicPr>
          <p:cNvPr id="10" name="图片 9">
            <a:extLst>
              <a:ext uri="{FF2B5EF4-FFF2-40B4-BE49-F238E27FC236}">
                <a16:creationId xmlns:a16="http://schemas.microsoft.com/office/drawing/2014/main" id="{56F9BAE7-2196-677C-3116-C82DCF18F923}"/>
              </a:ext>
            </a:extLst>
          </p:cNvPr>
          <p:cNvPicPr>
            <a:picLocks noChangeAspect="1"/>
          </p:cNvPicPr>
          <p:nvPr/>
        </p:nvPicPr>
        <p:blipFill>
          <a:blip r:embed="rId4"/>
          <a:stretch>
            <a:fillRect/>
          </a:stretch>
        </p:blipFill>
        <p:spPr>
          <a:xfrm>
            <a:off x="3006992" y="2979312"/>
            <a:ext cx="3277727" cy="2731438"/>
          </a:xfrm>
          <a:prstGeom prst="rect">
            <a:avLst/>
          </a:prstGeom>
        </p:spPr>
      </p:pic>
      <p:pic>
        <p:nvPicPr>
          <p:cNvPr id="12" name="图片 11">
            <a:extLst>
              <a:ext uri="{FF2B5EF4-FFF2-40B4-BE49-F238E27FC236}">
                <a16:creationId xmlns:a16="http://schemas.microsoft.com/office/drawing/2014/main" id="{BAFA6212-2760-208E-61AD-881535CA5E9D}"/>
              </a:ext>
            </a:extLst>
          </p:cNvPr>
          <p:cNvPicPr>
            <a:picLocks noChangeAspect="1"/>
          </p:cNvPicPr>
          <p:nvPr/>
        </p:nvPicPr>
        <p:blipFill>
          <a:blip r:embed="rId5"/>
          <a:stretch>
            <a:fillRect/>
          </a:stretch>
        </p:blipFill>
        <p:spPr>
          <a:xfrm>
            <a:off x="5937329" y="2967550"/>
            <a:ext cx="3277727" cy="2731439"/>
          </a:xfrm>
          <a:prstGeom prst="rect">
            <a:avLst/>
          </a:prstGeom>
        </p:spPr>
      </p:pic>
      <p:pic>
        <p:nvPicPr>
          <p:cNvPr id="14" name="图片 13">
            <a:extLst>
              <a:ext uri="{FF2B5EF4-FFF2-40B4-BE49-F238E27FC236}">
                <a16:creationId xmlns:a16="http://schemas.microsoft.com/office/drawing/2014/main" id="{59DEE7E4-486C-1D18-02E0-D828B405B843}"/>
              </a:ext>
            </a:extLst>
          </p:cNvPr>
          <p:cNvPicPr>
            <a:picLocks noChangeAspect="1"/>
          </p:cNvPicPr>
          <p:nvPr/>
        </p:nvPicPr>
        <p:blipFill>
          <a:blip r:embed="rId6"/>
          <a:stretch>
            <a:fillRect/>
          </a:stretch>
        </p:blipFill>
        <p:spPr>
          <a:xfrm>
            <a:off x="8849260" y="2958924"/>
            <a:ext cx="3342740" cy="2785617"/>
          </a:xfrm>
          <a:prstGeom prst="rect">
            <a:avLst/>
          </a:prstGeom>
        </p:spPr>
      </p:pic>
      <p:sp>
        <p:nvSpPr>
          <p:cNvPr id="15" name="文本框 14">
            <a:extLst>
              <a:ext uri="{FF2B5EF4-FFF2-40B4-BE49-F238E27FC236}">
                <a16:creationId xmlns:a16="http://schemas.microsoft.com/office/drawing/2014/main" id="{C46E0424-E714-07A9-2D97-B304D0D660A7}"/>
              </a:ext>
            </a:extLst>
          </p:cNvPr>
          <p:cNvSpPr txBox="1"/>
          <p:nvPr/>
        </p:nvSpPr>
        <p:spPr>
          <a:xfrm>
            <a:off x="916088" y="5849022"/>
            <a:ext cx="2199641" cy="369332"/>
          </a:xfrm>
          <a:prstGeom prst="rect">
            <a:avLst/>
          </a:prstGeom>
          <a:noFill/>
        </p:spPr>
        <p:txBody>
          <a:bodyPr wrap="none" rtlCol="0">
            <a:spAutoFit/>
          </a:bodyPr>
          <a:lstStyle/>
          <a:p>
            <a:r>
              <a:rPr kumimoji="1" lang="en-US" altLang="zh-CN" dirty="0"/>
              <a:t>No time information</a:t>
            </a:r>
            <a:endParaRPr kumimoji="1" lang="zh-CN" altLang="en-US" dirty="0"/>
          </a:p>
        </p:txBody>
      </p:sp>
      <p:sp>
        <p:nvSpPr>
          <p:cNvPr id="16" name="文本框 15">
            <a:extLst>
              <a:ext uri="{FF2B5EF4-FFF2-40B4-BE49-F238E27FC236}">
                <a16:creationId xmlns:a16="http://schemas.microsoft.com/office/drawing/2014/main" id="{51CF2C9A-866E-23DF-641B-8A13E4C1EEEE}"/>
              </a:ext>
            </a:extLst>
          </p:cNvPr>
          <p:cNvSpPr txBox="1"/>
          <p:nvPr/>
        </p:nvSpPr>
        <p:spPr>
          <a:xfrm>
            <a:off x="3426126" y="5849022"/>
            <a:ext cx="2374368" cy="369332"/>
          </a:xfrm>
          <a:prstGeom prst="rect">
            <a:avLst/>
          </a:prstGeom>
          <a:noFill/>
        </p:spPr>
        <p:txBody>
          <a:bodyPr wrap="none" rtlCol="0">
            <a:spAutoFit/>
          </a:bodyPr>
          <a:lstStyle/>
          <a:p>
            <a:r>
              <a:rPr kumimoji="1" lang="en-US" altLang="zh-CN" dirty="0"/>
              <a:t>Add time information</a:t>
            </a:r>
            <a:endParaRPr kumimoji="1" lang="zh-CN" altLang="en-US" dirty="0"/>
          </a:p>
        </p:txBody>
      </p:sp>
      <p:sp>
        <p:nvSpPr>
          <p:cNvPr id="17" name="文本框 16">
            <a:extLst>
              <a:ext uri="{FF2B5EF4-FFF2-40B4-BE49-F238E27FC236}">
                <a16:creationId xmlns:a16="http://schemas.microsoft.com/office/drawing/2014/main" id="{122FFA71-13B6-445E-3022-030024C0F439}"/>
              </a:ext>
            </a:extLst>
          </p:cNvPr>
          <p:cNvSpPr txBox="1"/>
          <p:nvPr/>
        </p:nvSpPr>
        <p:spPr>
          <a:xfrm>
            <a:off x="6583259" y="5849022"/>
            <a:ext cx="1707519" cy="369332"/>
          </a:xfrm>
          <a:prstGeom prst="rect">
            <a:avLst/>
          </a:prstGeom>
          <a:noFill/>
        </p:spPr>
        <p:txBody>
          <a:bodyPr wrap="none" rtlCol="0">
            <a:spAutoFit/>
          </a:bodyPr>
          <a:lstStyle/>
          <a:p>
            <a:r>
              <a:rPr kumimoji="1" lang="en-US" altLang="zh-CN" dirty="0"/>
              <a:t>Zoom in space</a:t>
            </a:r>
            <a:endParaRPr kumimoji="1" lang="zh-CN" altLang="en-US" dirty="0"/>
          </a:p>
        </p:txBody>
      </p:sp>
      <p:sp>
        <p:nvSpPr>
          <p:cNvPr id="18" name="文本框 17">
            <a:extLst>
              <a:ext uri="{FF2B5EF4-FFF2-40B4-BE49-F238E27FC236}">
                <a16:creationId xmlns:a16="http://schemas.microsoft.com/office/drawing/2014/main" id="{281331E5-E729-7C52-9CDB-4C4F66FBD3F5}"/>
              </a:ext>
            </a:extLst>
          </p:cNvPr>
          <p:cNvSpPr txBox="1"/>
          <p:nvPr/>
        </p:nvSpPr>
        <p:spPr>
          <a:xfrm>
            <a:off x="9431047" y="5849022"/>
            <a:ext cx="2052165" cy="369332"/>
          </a:xfrm>
          <a:prstGeom prst="rect">
            <a:avLst/>
          </a:prstGeom>
          <a:noFill/>
        </p:spPr>
        <p:txBody>
          <a:bodyPr wrap="none" rtlCol="0">
            <a:spAutoFit/>
          </a:bodyPr>
          <a:lstStyle/>
          <a:p>
            <a:r>
              <a:rPr kumimoji="1" lang="en-US" altLang="zh-CN" dirty="0"/>
              <a:t>Separation by time</a:t>
            </a:r>
            <a:endParaRPr kumimoji="1" lang="zh-CN" altLang="en-US" dirty="0"/>
          </a:p>
        </p:txBody>
      </p:sp>
      <p:sp>
        <p:nvSpPr>
          <p:cNvPr id="7" name="文本框 6">
            <a:extLst>
              <a:ext uri="{FF2B5EF4-FFF2-40B4-BE49-F238E27FC236}">
                <a16:creationId xmlns:a16="http://schemas.microsoft.com/office/drawing/2014/main" id="{C5970B2D-796C-752A-4491-C7EE72075E8A}"/>
              </a:ext>
            </a:extLst>
          </p:cNvPr>
          <p:cNvSpPr txBox="1"/>
          <p:nvPr/>
        </p:nvSpPr>
        <p:spPr>
          <a:xfrm>
            <a:off x="5702060" y="-9593"/>
            <a:ext cx="6681533" cy="261610"/>
          </a:xfrm>
          <a:prstGeom prst="rect">
            <a:avLst/>
          </a:prstGeom>
          <a:noFill/>
        </p:spPr>
        <p:txBody>
          <a:bodyPr wrap="square">
            <a:spAutoFit/>
          </a:bodyPr>
          <a:lstStyle/>
          <a:p>
            <a:r>
              <a:rPr lang="en-US" altLang="zh-CN" sz="1100" dirty="0">
                <a:hlinkClick r:id="rId7"/>
              </a:rPr>
              <a:t>Pictures from:</a:t>
            </a:r>
            <a:r>
              <a:rPr lang="zh-CN" altLang="en-US" sz="1100" dirty="0">
                <a:hlinkClick r:id="rId7"/>
              </a:rPr>
              <a:t> </a:t>
            </a:r>
            <a:r>
              <a:rPr lang="en" altLang="zh-CN" sz="1100" dirty="0">
                <a:hlinkClick r:id="rId7"/>
              </a:rPr>
              <a:t>ATL-PHYS-PUB-2023-023: Investigating the impact of 4D Tracking in ATLAS Beyond Run 4</a:t>
            </a:r>
            <a:r>
              <a:rPr lang="zh-CN" altLang="en-US" sz="1100" dirty="0"/>
              <a:t> </a:t>
            </a: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B5B74C8-2551-89B8-5208-6438502A535D}"/>
                  </a:ext>
                </a:extLst>
              </p:cNvPr>
              <p:cNvSpPr txBox="1"/>
              <p:nvPr/>
            </p:nvSpPr>
            <p:spPr>
              <a:xfrm>
                <a:off x="581136" y="1760102"/>
                <a:ext cx="11054751" cy="1058816"/>
              </a:xfrm>
              <a:prstGeom prst="rect">
                <a:avLst/>
              </a:prstGeom>
              <a:noFill/>
            </p:spPr>
            <p:txBody>
              <a:bodyPr wrap="square">
                <a:spAutoFit/>
              </a:bodyPr>
              <a:lstStyle/>
              <a:p>
                <a:pPr>
                  <a:lnSpc>
                    <a:spcPct val="150000"/>
                  </a:lnSpc>
                  <a:buFont typeface="Wingdings" pitchFamily="2" charset="2"/>
                  <a:buChar char="Ø"/>
                </a:pPr>
                <a:r>
                  <a:rPr lang="en-US" altLang="zh-CN" sz="2400" dirty="0"/>
                  <a:t>Motivation</a:t>
                </a:r>
                <a:r>
                  <a:rPr lang="zh-CN" altLang="en-US" sz="2400" dirty="0"/>
                  <a:t> </a:t>
                </a:r>
                <a:r>
                  <a:rPr lang="en-US" altLang="zh-CN" sz="2400" dirty="0"/>
                  <a:t>–</a:t>
                </a:r>
                <a:r>
                  <a:rPr lang="zh-CN" altLang="en-US" sz="2400" dirty="0"/>
                  <a:t> </a:t>
                </a:r>
                <a:r>
                  <a:rPr lang="en-US" altLang="zh-CN" sz="2400" dirty="0"/>
                  <a:t>LHC</a:t>
                </a:r>
                <a:r>
                  <a:rPr lang="zh-CN" altLang="en-US" sz="2400" dirty="0"/>
                  <a:t> </a:t>
                </a:r>
                <a:r>
                  <a:rPr lang="en-US" altLang="zh-CN" sz="2400" dirty="0"/>
                  <a:t>upgraded to HL-LHC</a:t>
                </a:r>
              </a:p>
              <a:p>
                <a:pPr lvl="1">
                  <a:lnSpc>
                    <a:spcPct val="150000"/>
                  </a:lnSpc>
                </a:pPr>
                <a:r>
                  <a:rPr lang="en-US" altLang="zh-CN" sz="2000" dirty="0"/>
                  <a:t>Luminosity</a:t>
                </a:r>
                <a:r>
                  <a:rPr lang="zh-CN" altLang="en-US" sz="2000" dirty="0"/>
                  <a:t> </a:t>
                </a:r>
                <a:r>
                  <a:rPr lang="en-US" altLang="zh-CN" sz="2000" dirty="0"/>
                  <a:t>up</a:t>
                </a:r>
                <a:r>
                  <a:rPr lang="zh-CN" altLang="en-US" sz="2000" dirty="0"/>
                  <a:t> </a:t>
                </a:r>
                <a:r>
                  <a:rPr lang="en-US" altLang="zh-CN" sz="2000" dirty="0"/>
                  <a:t>to</a:t>
                </a:r>
                <a:r>
                  <a:rPr lang="zh-CN" altLang="en-US" sz="2000" dirty="0"/>
                  <a:t> </a:t>
                </a:r>
                <a14:m>
                  <m:oMath xmlns:m="http://schemas.openxmlformats.org/officeDocument/2006/math">
                    <m:r>
                      <a:rPr lang="en-US" altLang="zh-CN" sz="2000" b="0" i="1" smtClean="0">
                        <a:latin typeface="Cambria Math" panose="02040503050406030204" pitchFamily="18" charset="0"/>
                      </a:rPr>
                      <m:t>7.5×</m:t>
                    </m:r>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10</m:t>
                        </m:r>
                      </m:e>
                      <m:sup>
                        <m:r>
                          <a:rPr lang="en-US" altLang="zh-CN" sz="2000" b="0" i="1" smtClean="0">
                            <a:latin typeface="Cambria Math" panose="02040503050406030204" pitchFamily="18" charset="0"/>
                          </a:rPr>
                          <m:t>34</m:t>
                        </m:r>
                      </m:sup>
                    </m:sSup>
                    <m:r>
                      <a:rPr lang="zh-CN" altLang="en-US" sz="2000" b="0" i="1" smtClean="0">
                        <a:latin typeface="Cambria Math" panose="02040503050406030204" pitchFamily="18" charset="0"/>
                      </a:rPr>
                      <m:t> </m:t>
                    </m:r>
                    <m:r>
                      <m:rPr>
                        <m:sty m:val="p"/>
                      </m:rPr>
                      <a:rPr lang="en-US" altLang="zh-CN" sz="2000" b="0" i="0" smtClean="0">
                        <a:latin typeface="Cambria Math" panose="02040503050406030204" pitchFamily="18" charset="0"/>
                      </a:rPr>
                      <m:t>c</m:t>
                    </m:r>
                    <m:sSup>
                      <m:sSupPr>
                        <m:ctrlPr>
                          <a:rPr lang="en-US" altLang="zh-CN" sz="2000" b="0" i="1" smtClean="0">
                            <a:latin typeface="Cambria Math" panose="02040503050406030204" pitchFamily="18" charset="0"/>
                          </a:rPr>
                        </m:ctrlPr>
                      </m:sSupPr>
                      <m:e>
                        <m:r>
                          <m:rPr>
                            <m:sty m:val="p"/>
                          </m:rPr>
                          <a:rPr lang="en-US" altLang="zh-CN" sz="2000" b="0" i="0" smtClean="0">
                            <a:latin typeface="Cambria Math" panose="02040503050406030204" pitchFamily="18" charset="0"/>
                          </a:rPr>
                          <m:t>m</m:t>
                        </m:r>
                      </m:e>
                      <m:sup>
                        <m:r>
                          <a:rPr lang="en-US" altLang="zh-CN" sz="2000" b="0" i="0" smtClean="0">
                            <a:latin typeface="Cambria Math" panose="02040503050406030204" pitchFamily="18" charset="0"/>
                          </a:rPr>
                          <m:t>−2</m:t>
                        </m:r>
                      </m:sup>
                    </m:sSup>
                    <m:sSup>
                      <m:sSupPr>
                        <m:ctrlPr>
                          <a:rPr lang="en-US" altLang="zh-CN" sz="2000" b="0" i="1" smtClean="0">
                            <a:latin typeface="Cambria Math" panose="02040503050406030204" pitchFamily="18" charset="0"/>
                          </a:rPr>
                        </m:ctrlPr>
                      </m:sSupPr>
                      <m:e>
                        <m:r>
                          <m:rPr>
                            <m:sty m:val="p"/>
                          </m:rPr>
                          <a:rPr lang="en-US" altLang="zh-CN" sz="2000" b="0" i="0" smtClean="0">
                            <a:latin typeface="Cambria Math" panose="02040503050406030204" pitchFamily="18" charset="0"/>
                          </a:rPr>
                          <m:t>s</m:t>
                        </m:r>
                      </m:e>
                      <m:sup>
                        <m:r>
                          <a:rPr lang="en-US" altLang="zh-CN" sz="2000" b="0" i="0" smtClean="0">
                            <a:latin typeface="Cambria Math" panose="02040503050406030204" pitchFamily="18" charset="0"/>
                          </a:rPr>
                          <m:t>−1</m:t>
                        </m:r>
                      </m:sup>
                    </m:sSup>
                  </m:oMath>
                </a14:m>
                <a:r>
                  <a:rPr lang="zh-CN" altLang="en-US" sz="2000" dirty="0"/>
                  <a:t> </a:t>
                </a:r>
                <a:r>
                  <a:rPr lang="en-US" altLang="zh-CN" sz="2000" dirty="0"/>
                  <a:t>, pile-ups</a:t>
                </a:r>
                <a:r>
                  <a:rPr lang="zh-CN" altLang="en-US" sz="2000" dirty="0"/>
                  <a:t> </a:t>
                </a:r>
                <a:r>
                  <a:rPr lang="en-US" altLang="zh-CN" sz="2000" dirty="0"/>
                  <a:t>up</a:t>
                </a:r>
                <a:r>
                  <a:rPr lang="zh-CN" altLang="en-US" sz="2000" dirty="0"/>
                  <a:t> </a:t>
                </a:r>
                <a:r>
                  <a:rPr lang="en-US" altLang="zh-CN" sz="2000" dirty="0"/>
                  <a:t>to</a:t>
                </a:r>
                <a:r>
                  <a:rPr lang="zh-CN" altLang="en-US" sz="2000" dirty="0"/>
                  <a:t> </a:t>
                </a:r>
                <a:r>
                  <a:rPr lang="en-US" altLang="zh-CN" sz="2000" b="1" dirty="0"/>
                  <a:t>200</a:t>
                </a:r>
                <a:endParaRPr lang="en-US" altLang="zh-CN" sz="2000" dirty="0"/>
              </a:p>
            </p:txBody>
          </p:sp>
        </mc:Choice>
        <mc:Fallback xmlns="">
          <p:sp>
            <p:nvSpPr>
              <p:cNvPr id="13" name="文本框 12">
                <a:extLst>
                  <a:ext uri="{FF2B5EF4-FFF2-40B4-BE49-F238E27FC236}">
                    <a16:creationId xmlns:a16="http://schemas.microsoft.com/office/drawing/2014/main" id="{1B5B74C8-2551-89B8-5208-6438502A535D}"/>
                  </a:ext>
                </a:extLst>
              </p:cNvPr>
              <p:cNvSpPr txBox="1">
                <a:spLocks noRot="1" noChangeAspect="1" noMove="1" noResize="1" noEditPoints="1" noAdjustHandles="1" noChangeArrowheads="1" noChangeShapeType="1" noTextEdit="1"/>
              </p:cNvSpPr>
              <p:nvPr/>
            </p:nvSpPr>
            <p:spPr>
              <a:xfrm>
                <a:off x="581136" y="1760102"/>
                <a:ext cx="11054751" cy="1058816"/>
              </a:xfrm>
              <a:prstGeom prst="rect">
                <a:avLst/>
              </a:prstGeom>
              <a:blipFill>
                <a:blip r:embed="rId8"/>
                <a:stretch>
                  <a:fillRect l="-688" b="-952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822B12A6-5945-8AC2-F8C7-385DBCC5641C}"/>
                  </a:ext>
                </a:extLst>
              </p:cNvPr>
              <p:cNvSpPr txBox="1"/>
              <p:nvPr/>
            </p:nvSpPr>
            <p:spPr>
              <a:xfrm>
                <a:off x="697308" y="5652822"/>
                <a:ext cx="4911434" cy="276999"/>
              </a:xfrm>
              <a:prstGeom prst="rect">
                <a:avLst/>
              </a:prstGeom>
              <a:noFill/>
            </p:spPr>
            <p:txBody>
              <a:bodyPr wrap="square">
                <a:spAutoFit/>
              </a:bodyPr>
              <a:lstStyle/>
              <a:p>
                <a:r>
                  <a:rPr lang="en" altLang="zh-CN" sz="1200" b="0" i="0" dirty="0">
                    <a:solidFill>
                      <a:srgbClr val="000000"/>
                    </a:solidFill>
                    <a:effectLst/>
                    <a:latin typeface="arial" panose="020B0604020202020204" pitchFamily="34" charset="0"/>
                  </a:rPr>
                  <a:t>Longitudinal view of a simulated </a:t>
                </a:r>
                <a14:m>
                  <m:oMath xmlns:m="http://schemas.openxmlformats.org/officeDocument/2006/math">
                    <m:r>
                      <m:rPr>
                        <m:sty m:val="p"/>
                      </m:rPr>
                      <a:rPr lang="en-US" altLang="zh-CN" sz="1200" b="0" i="0" smtClean="0">
                        <a:latin typeface="Cambria Math" panose="02040503050406030204" pitchFamily="18" charset="0"/>
                      </a:rPr>
                      <m:t>t</m:t>
                    </m:r>
                    <m:acc>
                      <m:accPr>
                        <m:chr m:val="̅"/>
                        <m:ctrlPr>
                          <a:rPr lang="en" altLang="zh-CN" sz="1200" i="1" smtClean="0">
                            <a:latin typeface="Cambria Math" panose="02040503050406030204" pitchFamily="18" charset="0"/>
                          </a:rPr>
                        </m:ctrlPr>
                      </m:accPr>
                      <m:e>
                        <m:r>
                          <m:rPr>
                            <m:sty m:val="p"/>
                          </m:rPr>
                          <a:rPr lang="en-US" altLang="zh-CN" sz="1200" b="0" i="0" smtClean="0">
                            <a:latin typeface="Cambria Math" panose="02040503050406030204" pitchFamily="18" charset="0"/>
                          </a:rPr>
                          <m:t>t</m:t>
                        </m:r>
                      </m:e>
                    </m:acc>
                  </m:oMath>
                </a14:m>
                <a:r>
                  <a:rPr lang="en" altLang="zh-CN" sz="1200" b="0" dirty="0">
                    <a:solidFill>
                      <a:srgbClr val="000000"/>
                    </a:solidFill>
                    <a:effectLst/>
                    <a:latin typeface="arial" panose="020B0604020202020204" pitchFamily="34" charset="0"/>
                  </a:rPr>
                  <a:t> </a:t>
                </a:r>
                <a:r>
                  <a:rPr lang="en" altLang="zh-CN" sz="1200" b="0" i="0" dirty="0">
                    <a:solidFill>
                      <a:srgbClr val="000000"/>
                    </a:solidFill>
                    <a:effectLst/>
                    <a:latin typeface="arial" panose="020B0604020202020204" pitchFamily="34" charset="0"/>
                  </a:rPr>
                  <a:t>event with </a:t>
                </a:r>
                <a:r>
                  <a:rPr lang="en" altLang="zh-CN" sz="1200" dirty="0"/>
                  <a:t>&lt;</a:t>
                </a:r>
                <a:r>
                  <a:rPr lang="el-GR" altLang="zh-CN" sz="1200" dirty="0"/>
                  <a:t>μ&gt;=</a:t>
                </a:r>
                <a:r>
                  <a:rPr lang="el-GR" altLang="zh-CN" sz="1200" b="0" i="0" dirty="0">
                    <a:solidFill>
                      <a:srgbClr val="000000"/>
                    </a:solidFill>
                    <a:effectLst/>
                    <a:latin typeface="arial" panose="020B0604020202020204" pitchFamily="34" charset="0"/>
                  </a:rPr>
                  <a:t> 200</a:t>
                </a:r>
                <a:r>
                  <a:rPr lang="zh-CN" altLang="en-US" sz="1200" b="0" i="0" dirty="0">
                    <a:solidFill>
                      <a:srgbClr val="000000"/>
                    </a:solidFill>
                    <a:effectLst/>
                    <a:latin typeface="arial" panose="020B0604020202020204" pitchFamily="34" charset="0"/>
                  </a:rPr>
                  <a:t> </a:t>
                </a:r>
                <a:r>
                  <a:rPr lang="en-US" altLang="zh-CN" sz="1200" b="0" i="0" dirty="0">
                    <a:solidFill>
                      <a:srgbClr val="000000"/>
                    </a:solidFill>
                    <a:effectLst/>
                    <a:latin typeface="arial" panose="020B0604020202020204" pitchFamily="34" charset="0"/>
                  </a:rPr>
                  <a:t>in ATLAS</a:t>
                </a:r>
                <a:r>
                  <a:rPr lang="zh-CN" altLang="en-US" sz="1200" b="0" i="0" dirty="0">
                    <a:solidFill>
                      <a:srgbClr val="000000"/>
                    </a:solidFill>
                    <a:effectLst/>
                    <a:latin typeface="arial" panose="020B0604020202020204" pitchFamily="34" charset="0"/>
                  </a:rPr>
                  <a:t> </a:t>
                </a:r>
                <a:r>
                  <a:rPr lang="en-US" altLang="zh-CN" sz="1200" b="0" i="0" dirty="0" err="1">
                    <a:solidFill>
                      <a:srgbClr val="000000"/>
                    </a:solidFill>
                    <a:effectLst/>
                    <a:latin typeface="arial" panose="020B0604020202020204" pitchFamily="34" charset="0"/>
                  </a:rPr>
                  <a:t>ITk</a:t>
                </a:r>
                <a:endParaRPr lang="zh-CN" altLang="en-US" sz="1200" dirty="0"/>
              </a:p>
            </p:txBody>
          </p:sp>
        </mc:Choice>
        <mc:Fallback xmlns="">
          <p:sp>
            <p:nvSpPr>
              <p:cNvPr id="19" name="文本框 18">
                <a:extLst>
                  <a:ext uri="{FF2B5EF4-FFF2-40B4-BE49-F238E27FC236}">
                    <a16:creationId xmlns:a16="http://schemas.microsoft.com/office/drawing/2014/main" id="{822B12A6-5945-8AC2-F8C7-385DBCC5641C}"/>
                  </a:ext>
                </a:extLst>
              </p:cNvPr>
              <p:cNvSpPr txBox="1">
                <a:spLocks noRot="1" noChangeAspect="1" noMove="1" noResize="1" noEditPoints="1" noAdjustHandles="1" noChangeArrowheads="1" noChangeShapeType="1" noTextEdit="1"/>
              </p:cNvSpPr>
              <p:nvPr/>
            </p:nvSpPr>
            <p:spPr>
              <a:xfrm>
                <a:off x="697308" y="5652822"/>
                <a:ext cx="4911434" cy="276999"/>
              </a:xfrm>
              <a:prstGeom prst="rect">
                <a:avLst/>
              </a:prstGeom>
              <a:blipFill>
                <a:blip r:embed="rId9"/>
                <a:stretch>
                  <a:fillRect b="-833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11287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25AB23F-7E71-4EC8-A936-A7660F681335}"/>
              </a:ext>
            </a:extLst>
          </p:cNvPr>
          <p:cNvSpPr>
            <a:spLocks noGrp="1"/>
          </p:cNvSpPr>
          <p:nvPr>
            <p:ph type="title"/>
          </p:nvPr>
        </p:nvSpPr>
        <p:spPr/>
        <p:txBody>
          <a:bodyPr vert="horz" lIns="91440" tIns="45720" rIns="91440" bIns="45720" rtlCol="0" anchor="ctr">
            <a:normAutofit/>
          </a:bodyPr>
          <a:lstStyle/>
          <a:p>
            <a:r>
              <a:rPr lang="en-US" altLang="zh-CN" dirty="0">
                <a:latin typeface="Calibri" panose="020F0502020204030204" pitchFamily="34" charset="0"/>
                <a:cs typeface="Calibri" panose="020F0502020204030204" pitchFamily="34" charset="0"/>
              </a:rPr>
              <a:t>End of Column</a:t>
            </a:r>
            <a:endParaRPr lang="zh-CN" altLang="en-US" dirty="0">
              <a:latin typeface="Calibri" panose="020F0502020204030204" pitchFamily="34" charset="0"/>
              <a:cs typeface="Calibri" panose="020F0502020204030204" pitchFamily="34" charset="0"/>
            </a:endParaRPr>
          </a:p>
        </p:txBody>
      </p:sp>
      <p:sp>
        <p:nvSpPr>
          <p:cNvPr id="2" name="内容占位符 1">
            <a:extLst>
              <a:ext uri="{FF2B5EF4-FFF2-40B4-BE49-F238E27FC236}">
                <a16:creationId xmlns:a16="http://schemas.microsoft.com/office/drawing/2014/main" id="{1545A300-655B-4B7B-B5D9-D5E71CD042A4}"/>
              </a:ext>
            </a:extLst>
          </p:cNvPr>
          <p:cNvSpPr>
            <a:spLocks noGrp="1"/>
          </p:cNvSpPr>
          <p:nvPr>
            <p:ph idx="1"/>
          </p:nvPr>
        </p:nvSpPr>
        <p:spPr>
          <a:xfrm>
            <a:off x="2999257" y="1430429"/>
            <a:ext cx="4281181" cy="3256725"/>
          </a:xfrm>
          <a:noFill/>
        </p:spPr>
        <p:txBody>
          <a:bodyPr vert="horz" wrap="square" lIns="91440" tIns="45720" rIns="91440" bIns="45720" rtlCol="0">
            <a:spAutoFit/>
          </a:bodyPr>
          <a:lstStyle/>
          <a:p>
            <a:pPr marL="0" indent="0">
              <a:lnSpc>
                <a:spcPct val="114000"/>
              </a:lnSpc>
              <a:buNone/>
            </a:pPr>
            <a:r>
              <a:rPr kumimoji="1" lang="en-US" altLang="zh-CN" sz="2000" dirty="0">
                <a:sym typeface="Symbol" panose="05050102010706020507" pitchFamily="18" charset="2"/>
              </a:rPr>
              <a:t>End of Column: </a:t>
            </a:r>
          </a:p>
          <a:p>
            <a:pPr>
              <a:lnSpc>
                <a:spcPct val="114000"/>
              </a:lnSpc>
            </a:pPr>
            <a:r>
              <a:rPr kumimoji="1" lang="en-US" altLang="zh-CN" sz="1600" dirty="0">
                <a:sym typeface="Symbol" panose="05050102010706020507" pitchFamily="18" charset="2"/>
              </a:rPr>
              <a:t>controlling the readout of core column, and </a:t>
            </a:r>
            <a:r>
              <a:rPr kumimoji="1" lang="en-US" altLang="zh-CN" sz="1600" dirty="0"/>
              <a:t>packaging</a:t>
            </a:r>
            <a:r>
              <a:rPr kumimoji="1" lang="en-US" altLang="zh-CN" sz="1600" dirty="0">
                <a:sym typeface="Symbol" panose="05050102010706020507" pitchFamily="18" charset="2"/>
              </a:rPr>
              <a:t> the hit data</a:t>
            </a:r>
          </a:p>
          <a:p>
            <a:pPr marL="0" indent="0">
              <a:lnSpc>
                <a:spcPct val="114000"/>
              </a:lnSpc>
              <a:buNone/>
            </a:pPr>
            <a:r>
              <a:rPr kumimoji="1" lang="en-US" altLang="zh-CN" sz="2000" dirty="0"/>
              <a:t>Shared memory: </a:t>
            </a:r>
          </a:p>
          <a:p>
            <a:pPr>
              <a:lnSpc>
                <a:spcPct val="114000"/>
              </a:lnSpc>
            </a:pPr>
            <a:r>
              <a:rPr kumimoji="1" lang="en-US" altLang="zh-CN" sz="1600" b="1" dirty="0"/>
              <a:t>Disrupt</a:t>
            </a:r>
            <a:r>
              <a:rPr kumimoji="1" lang="en-US" altLang="zh-CN" sz="1600" dirty="0"/>
              <a:t> the order of reading data from the core.</a:t>
            </a:r>
          </a:p>
          <a:p>
            <a:pPr>
              <a:lnSpc>
                <a:spcPct val="114000"/>
              </a:lnSpc>
            </a:pPr>
            <a:r>
              <a:rPr kumimoji="1" lang="en-US" altLang="zh-CN" sz="1600" dirty="0"/>
              <a:t>Breaking up the concentration of clusters. Making data more dispersed which is </a:t>
            </a:r>
            <a:r>
              <a:rPr kumimoji="1" lang="en-US" altLang="zh-CN" sz="1600" b="1" dirty="0"/>
              <a:t>not conducive </a:t>
            </a:r>
            <a:r>
              <a:rPr kumimoji="1" lang="en-US" altLang="zh-CN" sz="1600" dirty="0"/>
              <a:t>to data compression</a:t>
            </a:r>
          </a:p>
        </p:txBody>
      </p:sp>
      <p:sp>
        <p:nvSpPr>
          <p:cNvPr id="4" name="灯片编号占位符 3">
            <a:extLst>
              <a:ext uri="{FF2B5EF4-FFF2-40B4-BE49-F238E27FC236}">
                <a16:creationId xmlns:a16="http://schemas.microsoft.com/office/drawing/2014/main" id="{4D5CD8C6-3106-4312-98AC-07CDAC888A71}"/>
              </a:ext>
            </a:extLst>
          </p:cNvPr>
          <p:cNvSpPr>
            <a:spLocks noGrp="1"/>
          </p:cNvSpPr>
          <p:nvPr>
            <p:ph type="sldNum" sz="quarter" idx="12"/>
          </p:nvPr>
        </p:nvSpPr>
        <p:spPr/>
        <p:txBody>
          <a:bodyPr/>
          <a:lstStyle/>
          <a:p>
            <a:fld id="{40628BDF-6EC3-4DE1-82E8-A1950109D9DB}" type="slidenum">
              <a:rPr lang="zh-CN" altLang="en-US" smtClean="0"/>
              <a:t>20</a:t>
            </a:fld>
            <a:endParaRPr lang="zh-CN" altLang="en-US"/>
          </a:p>
        </p:txBody>
      </p:sp>
      <p:sp>
        <p:nvSpPr>
          <p:cNvPr id="18" name="文本框 17">
            <a:extLst>
              <a:ext uri="{FF2B5EF4-FFF2-40B4-BE49-F238E27FC236}">
                <a16:creationId xmlns:a16="http://schemas.microsoft.com/office/drawing/2014/main" id="{FFB71173-DD70-4825-9048-C6482CF7BAD4}"/>
              </a:ext>
            </a:extLst>
          </p:cNvPr>
          <p:cNvSpPr txBox="1"/>
          <p:nvPr/>
        </p:nvSpPr>
        <p:spPr>
          <a:xfrm>
            <a:off x="10682123" y="1652009"/>
            <a:ext cx="1544502"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Packaging area:</a:t>
            </a:r>
          </a:p>
          <a:p>
            <a:r>
              <a:rPr kumimoji="1" lang="en-US" altLang="zh-CN" sz="1600" dirty="0">
                <a:solidFill>
                  <a:schemeClr val="accent2"/>
                </a:solidFill>
                <a:latin typeface="Calibri" panose="020F0502020204030204" pitchFamily="34" charset="0"/>
                <a:cs typeface="Calibri" panose="020F0502020204030204" pitchFamily="34" charset="0"/>
              </a:rPr>
              <a:t> 8 pixels</a:t>
            </a:r>
          </a:p>
        </p:txBody>
      </p:sp>
      <p:pic>
        <p:nvPicPr>
          <p:cNvPr id="19" name="图片 18">
            <a:extLst>
              <a:ext uri="{FF2B5EF4-FFF2-40B4-BE49-F238E27FC236}">
                <a16:creationId xmlns:a16="http://schemas.microsoft.com/office/drawing/2014/main" id="{C344167E-279E-4DFF-9120-53516CF9E6C5}"/>
              </a:ext>
            </a:extLst>
          </p:cNvPr>
          <p:cNvPicPr>
            <a:picLocks noChangeAspect="1"/>
          </p:cNvPicPr>
          <p:nvPr/>
        </p:nvPicPr>
        <p:blipFill>
          <a:blip r:embed="rId3"/>
          <a:stretch>
            <a:fillRect/>
          </a:stretch>
        </p:blipFill>
        <p:spPr>
          <a:xfrm>
            <a:off x="464936" y="2628468"/>
            <a:ext cx="2516551" cy="3177545"/>
          </a:xfrm>
          <a:prstGeom prst="rect">
            <a:avLst/>
          </a:prstGeom>
        </p:spPr>
      </p:pic>
      <p:sp>
        <p:nvSpPr>
          <p:cNvPr id="20" name="文本框 19">
            <a:extLst>
              <a:ext uri="{FF2B5EF4-FFF2-40B4-BE49-F238E27FC236}">
                <a16:creationId xmlns:a16="http://schemas.microsoft.com/office/drawing/2014/main" id="{D02DADDF-453A-4A5F-B8FC-C3CE5742825A}"/>
              </a:ext>
            </a:extLst>
          </p:cNvPr>
          <p:cNvSpPr txBox="1"/>
          <p:nvPr/>
        </p:nvSpPr>
        <p:spPr>
          <a:xfrm>
            <a:off x="1011140" y="5971152"/>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sp>
        <p:nvSpPr>
          <p:cNvPr id="21" name="内容占位符 1">
            <a:extLst>
              <a:ext uri="{FF2B5EF4-FFF2-40B4-BE49-F238E27FC236}">
                <a16:creationId xmlns:a16="http://schemas.microsoft.com/office/drawing/2014/main" id="{DEA1D5E6-AFC2-4A79-9F46-55F5ADDD21C6}"/>
              </a:ext>
            </a:extLst>
          </p:cNvPr>
          <p:cNvSpPr txBox="1">
            <a:spLocks/>
          </p:cNvSpPr>
          <p:nvPr/>
        </p:nvSpPr>
        <p:spPr>
          <a:xfrm>
            <a:off x="2999257" y="5131098"/>
            <a:ext cx="6866795" cy="111825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kumimoji="1" lang="en-US" altLang="zh-CN" sz="1800" dirty="0">
                <a:sym typeface="Symbol" panose="05050102010706020507" pitchFamily="18" charset="2"/>
              </a:rPr>
              <a:t>Remap module: </a:t>
            </a:r>
          </a:p>
          <a:p>
            <a:pPr>
              <a:lnSpc>
                <a:spcPct val="100000"/>
              </a:lnSpc>
              <a:buFont typeface="Wingdings" panose="05000000000000000000" pitchFamily="2" charset="2"/>
              <a:buChar char="Ø"/>
            </a:pPr>
            <a:r>
              <a:rPr kumimoji="1" lang="en-US" altLang="zh-CN" sz="1600" b="1" dirty="0">
                <a:sym typeface="Symbol" panose="05050102010706020507" pitchFamily="18" charset="2"/>
              </a:rPr>
              <a:t>Reorganizing</a:t>
            </a:r>
            <a:r>
              <a:rPr kumimoji="1" lang="en-US" altLang="zh-CN" sz="1600" dirty="0">
                <a:sym typeface="Symbol" panose="05050102010706020507" pitchFamily="18" charset="2"/>
              </a:rPr>
              <a:t> the hit as the packaging area.</a:t>
            </a:r>
          </a:p>
          <a:p>
            <a:pPr>
              <a:lnSpc>
                <a:spcPct val="100000"/>
              </a:lnSpc>
              <a:buFont typeface="Wingdings" panose="05000000000000000000" pitchFamily="2" charset="2"/>
              <a:buChar char="Ø"/>
            </a:pPr>
            <a:r>
              <a:rPr kumimoji="1" lang="en-US" altLang="zh-CN" sz="1600" dirty="0">
                <a:sym typeface="Symbol" panose="05050102010706020507" pitchFamily="18" charset="2"/>
              </a:rPr>
              <a:t>The packaging area use the cluster effect to concentrate the data.</a:t>
            </a:r>
          </a:p>
        </p:txBody>
      </p:sp>
      <p:sp>
        <p:nvSpPr>
          <p:cNvPr id="22" name="矩形 21">
            <a:extLst>
              <a:ext uri="{FF2B5EF4-FFF2-40B4-BE49-F238E27FC236}">
                <a16:creationId xmlns:a16="http://schemas.microsoft.com/office/drawing/2014/main" id="{AC1A51DF-DE3A-4BA0-8229-8014AE66B4FF}"/>
              </a:ext>
            </a:extLst>
          </p:cNvPr>
          <p:cNvSpPr/>
          <p:nvPr/>
        </p:nvSpPr>
        <p:spPr>
          <a:xfrm rot="5400000">
            <a:off x="580928" y="3112047"/>
            <a:ext cx="543972" cy="820687"/>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B7268A61-3D46-4EB4-8B59-07043A655CDF}"/>
              </a:ext>
            </a:extLst>
          </p:cNvPr>
          <p:cNvSpPr txBox="1"/>
          <p:nvPr/>
        </p:nvSpPr>
        <p:spPr>
          <a:xfrm>
            <a:off x="265128" y="1819343"/>
            <a:ext cx="2140466"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Remap data to make it more concentrated</a:t>
            </a:r>
          </a:p>
        </p:txBody>
      </p:sp>
      <p:cxnSp>
        <p:nvCxnSpPr>
          <p:cNvPr id="24" name="直线箭头连接符 7">
            <a:extLst>
              <a:ext uri="{FF2B5EF4-FFF2-40B4-BE49-F238E27FC236}">
                <a16:creationId xmlns:a16="http://schemas.microsoft.com/office/drawing/2014/main" id="{A1482B2F-3F69-4EB9-B6FB-C97CCB259A7E}"/>
              </a:ext>
            </a:extLst>
          </p:cNvPr>
          <p:cNvCxnSpPr>
            <a:cxnSpLocks/>
          </p:cNvCxnSpPr>
          <p:nvPr/>
        </p:nvCxnSpPr>
        <p:spPr>
          <a:xfrm>
            <a:off x="527823" y="2394528"/>
            <a:ext cx="0" cy="819719"/>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pic>
        <p:nvPicPr>
          <p:cNvPr id="25" name="图片 24">
            <a:extLst>
              <a:ext uri="{FF2B5EF4-FFF2-40B4-BE49-F238E27FC236}">
                <a16:creationId xmlns:a16="http://schemas.microsoft.com/office/drawing/2014/main" id="{D3F235DA-81A7-41B8-8489-875399E0E6A8}"/>
              </a:ext>
            </a:extLst>
          </p:cNvPr>
          <p:cNvPicPr>
            <a:picLocks noChangeAspect="1"/>
          </p:cNvPicPr>
          <p:nvPr/>
        </p:nvPicPr>
        <p:blipFill>
          <a:blip r:embed="rId4"/>
          <a:stretch>
            <a:fillRect/>
          </a:stretch>
        </p:blipFill>
        <p:spPr>
          <a:xfrm>
            <a:off x="7280438" y="1684138"/>
            <a:ext cx="3972319" cy="3660707"/>
          </a:xfrm>
          <a:prstGeom prst="rect">
            <a:avLst/>
          </a:prstGeom>
        </p:spPr>
      </p:pic>
      <p:sp>
        <p:nvSpPr>
          <p:cNvPr id="26" name="文本框 25">
            <a:extLst>
              <a:ext uri="{FF2B5EF4-FFF2-40B4-BE49-F238E27FC236}">
                <a16:creationId xmlns:a16="http://schemas.microsoft.com/office/drawing/2014/main" id="{2660A1D4-42AA-493E-9B76-3C7B6C7031F1}"/>
              </a:ext>
            </a:extLst>
          </p:cNvPr>
          <p:cNvSpPr txBox="1"/>
          <p:nvPr/>
        </p:nvSpPr>
        <p:spPr>
          <a:xfrm>
            <a:off x="7316222" y="3182587"/>
            <a:ext cx="699661" cy="400110"/>
          </a:xfrm>
          <a:prstGeom prst="rect">
            <a:avLst/>
          </a:prstGeom>
          <a:noFill/>
        </p:spPr>
        <p:txBody>
          <a:bodyPr wrap="square">
            <a:spAutoFit/>
          </a:bodyPr>
          <a:lstStyle/>
          <a:p>
            <a:r>
              <a:rPr lang="en-US" altLang="zh-CN" sz="2000"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phi </a:t>
            </a:r>
            <a:endParaRPr lang="zh-CN" altLang="en-US" sz="2000" dirty="0"/>
          </a:p>
        </p:txBody>
      </p:sp>
      <p:sp>
        <p:nvSpPr>
          <p:cNvPr id="27" name="文本框 26">
            <a:extLst>
              <a:ext uri="{FF2B5EF4-FFF2-40B4-BE49-F238E27FC236}">
                <a16:creationId xmlns:a16="http://schemas.microsoft.com/office/drawing/2014/main" id="{0D5413EA-EAEA-48F8-99AE-FF7EFE3B7EB0}"/>
              </a:ext>
            </a:extLst>
          </p:cNvPr>
          <p:cNvSpPr txBox="1"/>
          <p:nvPr/>
        </p:nvSpPr>
        <p:spPr>
          <a:xfrm>
            <a:off x="8860923" y="1611834"/>
            <a:ext cx="580572" cy="400110"/>
          </a:xfrm>
          <a:prstGeom prst="rect">
            <a:avLst/>
          </a:prstGeom>
          <a:noFill/>
        </p:spPr>
        <p:txBody>
          <a:bodyPr wrap="square">
            <a:spAutoFit/>
          </a:bodyPr>
          <a:lstStyle/>
          <a:p>
            <a:r>
              <a:rPr lang="en-US" altLang="zh-CN" sz="2000" dirty="0">
                <a:solidFill>
                  <a:prstClr val="black"/>
                </a:solidFill>
                <a:latin typeface="Times New Roman" panose="02020603050405020304" pitchFamily="18" charset="0"/>
                <a:ea typeface="黑体" panose="02010609060101010101" pitchFamily="49" charset="-122"/>
                <a:cs typeface="Times New Roman" panose="02020603050405020304" pitchFamily="18" charset="0"/>
              </a:rPr>
              <a:t>eta </a:t>
            </a:r>
            <a:endParaRPr lang="zh-CN" altLang="en-US" sz="2000" dirty="0"/>
          </a:p>
        </p:txBody>
      </p:sp>
      <p:sp>
        <p:nvSpPr>
          <p:cNvPr id="9" name="矩形 8">
            <a:extLst>
              <a:ext uri="{FF2B5EF4-FFF2-40B4-BE49-F238E27FC236}">
                <a16:creationId xmlns:a16="http://schemas.microsoft.com/office/drawing/2014/main" id="{2B787EE4-E094-433E-9E07-FF9418F2286B}"/>
              </a:ext>
            </a:extLst>
          </p:cNvPr>
          <p:cNvSpPr/>
          <p:nvPr/>
        </p:nvSpPr>
        <p:spPr>
          <a:xfrm rot="5400000">
            <a:off x="9446699" y="957862"/>
            <a:ext cx="656814" cy="337637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43C2FBCF-2E3C-38E9-22CB-40EBB4C74CD5}"/>
              </a:ext>
            </a:extLst>
          </p:cNvPr>
          <p:cNvSpPr/>
          <p:nvPr/>
        </p:nvSpPr>
        <p:spPr>
          <a:xfrm>
            <a:off x="10350631" y="1719865"/>
            <a:ext cx="235670" cy="230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文本框 31">
            <a:extLst>
              <a:ext uri="{FF2B5EF4-FFF2-40B4-BE49-F238E27FC236}">
                <a16:creationId xmlns:a16="http://schemas.microsoft.com/office/drawing/2014/main" id="{B350A3BB-E8E3-DD9B-CA54-402B1FB45B44}"/>
              </a:ext>
            </a:extLst>
          </p:cNvPr>
          <p:cNvSpPr txBox="1"/>
          <p:nvPr/>
        </p:nvSpPr>
        <p:spPr>
          <a:xfrm>
            <a:off x="10270842" y="1665070"/>
            <a:ext cx="229550" cy="338554"/>
          </a:xfrm>
          <a:prstGeom prst="rect">
            <a:avLst/>
          </a:prstGeom>
          <a:noFill/>
        </p:spPr>
        <p:txBody>
          <a:bodyPr wrap="none" rtlCol="0">
            <a:spAutoFit/>
          </a:bodyPr>
          <a:lstStyle/>
          <a:p>
            <a:r>
              <a:rPr kumimoji="1" lang="en-US" altLang="zh-CN" sz="1600" dirty="0"/>
              <a:t>:</a:t>
            </a:r>
            <a:endParaRPr kumimoji="1" lang="zh-CN" altLang="en-US" sz="1600" dirty="0"/>
          </a:p>
        </p:txBody>
      </p:sp>
    </p:spTree>
    <p:extLst>
      <p:ext uri="{BB962C8B-B14F-4D97-AF65-F5344CB8AC3E}">
        <p14:creationId xmlns:p14="http://schemas.microsoft.com/office/powerpoint/2010/main" val="3069365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AA8E4F89-37EF-4EAC-B3DC-400FB8370D96}"/>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End of Column</a:t>
            </a:r>
            <a:endParaRPr lang="zh-CN" altLang="en-US" dirty="0"/>
          </a:p>
        </p:txBody>
      </p:sp>
      <p:sp>
        <p:nvSpPr>
          <p:cNvPr id="2" name="内容占位符 1">
            <a:extLst>
              <a:ext uri="{FF2B5EF4-FFF2-40B4-BE49-F238E27FC236}">
                <a16:creationId xmlns:a16="http://schemas.microsoft.com/office/drawing/2014/main" id="{06598104-3789-4777-AFD0-7C862B86E3CD}"/>
              </a:ext>
            </a:extLst>
          </p:cNvPr>
          <p:cNvSpPr>
            <a:spLocks noGrp="1"/>
          </p:cNvSpPr>
          <p:nvPr>
            <p:ph idx="1"/>
          </p:nvPr>
        </p:nvSpPr>
        <p:spPr>
          <a:xfrm>
            <a:off x="3074477" y="1564564"/>
            <a:ext cx="8347210" cy="1656992"/>
          </a:xfrm>
          <a:noFill/>
        </p:spPr>
        <p:txBody>
          <a:bodyPr vert="horz" wrap="square" lIns="91440" tIns="45720" rIns="91440" bIns="45720" rtlCol="0">
            <a:spAutoFit/>
          </a:bodyPr>
          <a:lstStyle/>
          <a:p>
            <a:pPr marL="0" indent="0">
              <a:lnSpc>
                <a:spcPct val="120000"/>
              </a:lnSpc>
              <a:buNone/>
            </a:pPr>
            <a:r>
              <a:rPr kumimoji="1" lang="en-US" altLang="zh-CN" sz="1800" dirty="0"/>
              <a:t>Packaging data: coarse address + hit map + hit data</a:t>
            </a:r>
          </a:p>
          <a:p>
            <a:pPr marL="0" indent="0">
              <a:lnSpc>
                <a:spcPct val="120000"/>
              </a:lnSpc>
              <a:buNone/>
            </a:pPr>
            <a:r>
              <a:rPr kumimoji="1" lang="en-US" altLang="zh-CN" sz="1800" dirty="0"/>
              <a:t>Encoder: </a:t>
            </a:r>
          </a:p>
          <a:p>
            <a:pPr>
              <a:lnSpc>
                <a:spcPct val="120000"/>
              </a:lnSpc>
            </a:pPr>
            <a:r>
              <a:rPr kumimoji="1" lang="en-US" altLang="zh-CN" sz="1800" dirty="0"/>
              <a:t>Based on the frequency distribution of hit-map in simulation data, use Huffman encoding to compress the hit-map</a:t>
            </a:r>
          </a:p>
        </p:txBody>
      </p:sp>
      <p:sp>
        <p:nvSpPr>
          <p:cNvPr id="4" name="灯片编号占位符 3">
            <a:extLst>
              <a:ext uri="{FF2B5EF4-FFF2-40B4-BE49-F238E27FC236}">
                <a16:creationId xmlns:a16="http://schemas.microsoft.com/office/drawing/2014/main" id="{C10B97F1-16F9-4F5B-9726-ADF89B980298}"/>
              </a:ext>
            </a:extLst>
          </p:cNvPr>
          <p:cNvSpPr>
            <a:spLocks noGrp="1"/>
          </p:cNvSpPr>
          <p:nvPr>
            <p:ph type="sldNum" sz="quarter" idx="12"/>
          </p:nvPr>
        </p:nvSpPr>
        <p:spPr/>
        <p:txBody>
          <a:bodyPr/>
          <a:lstStyle/>
          <a:p>
            <a:fld id="{40628BDF-6EC3-4DE1-82E8-A1950109D9DB}" type="slidenum">
              <a:rPr lang="zh-CN" altLang="en-US" smtClean="0"/>
              <a:t>21</a:t>
            </a:fld>
            <a:endParaRPr lang="zh-CN" altLang="en-US" dirty="0"/>
          </a:p>
        </p:txBody>
      </p:sp>
      <p:grpSp>
        <p:nvGrpSpPr>
          <p:cNvPr id="14" name="组合 13">
            <a:extLst>
              <a:ext uri="{FF2B5EF4-FFF2-40B4-BE49-F238E27FC236}">
                <a16:creationId xmlns:a16="http://schemas.microsoft.com/office/drawing/2014/main" id="{7A4E1C8C-131B-441B-ADEA-EE5816C21B68}"/>
              </a:ext>
            </a:extLst>
          </p:cNvPr>
          <p:cNvGrpSpPr/>
          <p:nvPr/>
        </p:nvGrpSpPr>
        <p:grpSpPr>
          <a:xfrm>
            <a:off x="3407042" y="5312356"/>
            <a:ext cx="4605897" cy="620780"/>
            <a:chOff x="2384717" y="5941248"/>
            <a:chExt cx="4593177" cy="639248"/>
          </a:xfrm>
        </p:grpSpPr>
        <p:sp>
          <p:nvSpPr>
            <p:cNvPr id="15" name="文本框 14">
              <a:extLst>
                <a:ext uri="{FF2B5EF4-FFF2-40B4-BE49-F238E27FC236}">
                  <a16:creationId xmlns:a16="http://schemas.microsoft.com/office/drawing/2014/main" id="{1FE39C0B-786A-4A8E-B3DB-42A181F8CB60}"/>
                </a:ext>
              </a:extLst>
            </p:cNvPr>
            <p:cNvSpPr txBox="1"/>
            <p:nvPr/>
          </p:nvSpPr>
          <p:spPr>
            <a:xfrm>
              <a:off x="5320340" y="5954024"/>
              <a:ext cx="894809" cy="354767"/>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hit data</a:t>
              </a:r>
              <a:endParaRPr lang="zh-CN" altLang="en-US"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8F41857D-A9FA-4E60-BF97-9C0C3A0D5332}"/>
                </a:ext>
              </a:extLst>
            </p:cNvPr>
            <p:cNvSpPr txBox="1"/>
            <p:nvPr/>
          </p:nvSpPr>
          <p:spPr>
            <a:xfrm>
              <a:off x="2384717" y="5941248"/>
              <a:ext cx="1580277" cy="380319"/>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coarse address</a:t>
              </a:r>
              <a:endParaRPr lang="zh-CN" altLang="en-US"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7626E18C-8389-43B0-8305-411F0FC1AFAD}"/>
                </a:ext>
              </a:extLst>
            </p:cNvPr>
            <p:cNvSpPr txBox="1"/>
            <p:nvPr/>
          </p:nvSpPr>
          <p:spPr>
            <a:xfrm>
              <a:off x="3861986" y="5951301"/>
              <a:ext cx="894808" cy="380320"/>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hit map</a:t>
              </a:r>
              <a:endParaRPr lang="zh-CN" altLang="en-US" dirty="0">
                <a:latin typeface="Times New Roman" panose="02020603050405020304" pitchFamily="18" charset="0"/>
                <a:cs typeface="Times New Roman" panose="02020603050405020304" pitchFamily="18" charset="0"/>
              </a:endParaRPr>
            </a:p>
          </p:txBody>
        </p:sp>
        <p:pic>
          <p:nvPicPr>
            <p:cNvPr id="18" name="图片 17">
              <a:extLst>
                <a:ext uri="{FF2B5EF4-FFF2-40B4-BE49-F238E27FC236}">
                  <a16:creationId xmlns:a16="http://schemas.microsoft.com/office/drawing/2014/main" id="{2A350DDF-5F99-4ACC-A60B-89110EECAE9E}"/>
                </a:ext>
              </a:extLst>
            </p:cNvPr>
            <p:cNvPicPr>
              <a:picLocks noChangeAspect="1"/>
            </p:cNvPicPr>
            <p:nvPr/>
          </p:nvPicPr>
          <p:blipFill>
            <a:blip r:embed="rId3"/>
            <a:stretch>
              <a:fillRect/>
            </a:stretch>
          </p:blipFill>
          <p:spPr>
            <a:xfrm>
              <a:off x="2701434" y="6294746"/>
              <a:ext cx="4276460" cy="285750"/>
            </a:xfrm>
            <a:prstGeom prst="rect">
              <a:avLst/>
            </a:prstGeom>
          </p:spPr>
        </p:pic>
      </p:grpSp>
      <p:graphicFrame>
        <p:nvGraphicFramePr>
          <p:cNvPr id="19" name="表格 18">
            <a:extLst>
              <a:ext uri="{FF2B5EF4-FFF2-40B4-BE49-F238E27FC236}">
                <a16:creationId xmlns:a16="http://schemas.microsoft.com/office/drawing/2014/main" id="{A8C07CFB-88ED-4755-AA77-1B188AEE6140}"/>
              </a:ext>
            </a:extLst>
          </p:cNvPr>
          <p:cNvGraphicFramePr>
            <a:graphicFrameLocks noGrp="1"/>
          </p:cNvGraphicFramePr>
          <p:nvPr>
            <p:extLst>
              <p:ext uri="{D42A27DB-BD31-4B8C-83A1-F6EECF244321}">
                <p14:modId xmlns:p14="http://schemas.microsoft.com/office/powerpoint/2010/main" val="4152768688"/>
              </p:ext>
            </p:extLst>
          </p:nvPr>
        </p:nvGraphicFramePr>
        <p:xfrm>
          <a:off x="8763909" y="3221556"/>
          <a:ext cx="2589288" cy="2585416"/>
        </p:xfrm>
        <a:graphic>
          <a:graphicData uri="http://schemas.openxmlformats.org/drawingml/2006/table">
            <a:tbl>
              <a:tblPr firstRow="1" bandRow="1">
                <a:tableStyleId>{5C22544A-7EE6-4342-B048-85BDC9FD1C3A}</a:tableStyleId>
              </a:tblPr>
              <a:tblGrid>
                <a:gridCol w="863096">
                  <a:extLst>
                    <a:ext uri="{9D8B030D-6E8A-4147-A177-3AD203B41FA5}">
                      <a16:colId xmlns:a16="http://schemas.microsoft.com/office/drawing/2014/main" val="1358666473"/>
                    </a:ext>
                  </a:extLst>
                </a:gridCol>
                <a:gridCol w="863096">
                  <a:extLst>
                    <a:ext uri="{9D8B030D-6E8A-4147-A177-3AD203B41FA5}">
                      <a16:colId xmlns:a16="http://schemas.microsoft.com/office/drawing/2014/main" val="2251594230"/>
                    </a:ext>
                  </a:extLst>
                </a:gridCol>
                <a:gridCol w="863096">
                  <a:extLst>
                    <a:ext uri="{9D8B030D-6E8A-4147-A177-3AD203B41FA5}">
                      <a16:colId xmlns:a16="http://schemas.microsoft.com/office/drawing/2014/main" val="1021005757"/>
                    </a:ext>
                  </a:extLst>
                </a:gridCol>
              </a:tblGrid>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Encoding of hit map</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Entropy</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extLst>
                  <a:ext uri="{0D108BD9-81ED-4DB2-BD59-A6C34878D82A}">
                    <a16:rowId xmlns:a16="http://schemas.microsoft.com/office/drawing/2014/main" val="124880600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Bitmask </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8</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4605827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Binary-tree</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7.79</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83358126"/>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Independent address</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a:p>
                  </a:txBody>
                  <a:tcPr/>
                </a:tc>
                <a:tc>
                  <a:txBody>
                    <a:bodyPr/>
                    <a:lstStyle/>
                    <a:p>
                      <a:pPr algn="ctr"/>
                      <a:r>
                        <a:rPr lang="en-US" altLang="zh-CN" sz="1400" dirty="0">
                          <a:latin typeface="Times New Roman" panose="02020603050405020304" pitchFamily="18" charset="0"/>
                          <a:cs typeface="Times New Roman" panose="02020603050405020304" pitchFamily="18" charset="0"/>
                        </a:rPr>
                        <a:t>11.20</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37509065"/>
                  </a:ext>
                </a:extLst>
              </a:tr>
              <a:tr h="406168">
                <a:tc rowSpan="3">
                  <a:txBody>
                    <a:bodyPr/>
                    <a:lstStyle/>
                    <a:p>
                      <a:pPr algn="ct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Multi-stages Hoffman</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4-6-14</a:t>
                      </a: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7.17</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80443184"/>
                  </a:ext>
                </a:extLst>
              </a:tr>
              <a:tr h="5382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3-6-14</a:t>
                      </a:r>
                      <a:endParaRPr lang="zh-CN" altLang="en-US" sz="1400" dirty="0">
                        <a:latin typeface="Times New Roman" panose="02020603050405020304" pitchFamily="18" charset="0"/>
                        <a:cs typeface="Times New Roman" panose="02020603050405020304" pitchFamily="18" charset="0"/>
                      </a:endParaRPr>
                    </a:p>
                    <a:p>
                      <a:pPr algn="ct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7.84</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7565964"/>
                  </a:ext>
                </a:extLst>
              </a:tr>
              <a:tr h="3945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rgbClr val="FF0000"/>
                          </a:solidFill>
                          <a:latin typeface="Times New Roman" panose="02020603050405020304" pitchFamily="18" charset="0"/>
                          <a:cs typeface="Times New Roman" panose="02020603050405020304" pitchFamily="18" charset="0"/>
                        </a:rPr>
                        <a:t>6-14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solidFill>
                            <a:srgbClr val="FF0000"/>
                          </a:solidFill>
                          <a:latin typeface="Times New Roman" panose="02020603050405020304" pitchFamily="18" charset="0"/>
                          <a:cs typeface="Times New Roman" panose="02020603050405020304" pitchFamily="18" charset="0"/>
                        </a:rPr>
                        <a:t>6.34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39975270"/>
                  </a:ext>
                </a:extLst>
              </a:tr>
            </a:tbl>
          </a:graphicData>
        </a:graphic>
      </p:graphicFrame>
      <p:pic>
        <p:nvPicPr>
          <p:cNvPr id="22" name="图片 21">
            <a:extLst>
              <a:ext uri="{FF2B5EF4-FFF2-40B4-BE49-F238E27FC236}">
                <a16:creationId xmlns:a16="http://schemas.microsoft.com/office/drawing/2014/main" id="{14152E32-147D-4017-B457-1126C0452530}"/>
              </a:ext>
            </a:extLst>
          </p:cNvPr>
          <p:cNvPicPr>
            <a:picLocks noChangeAspect="1"/>
          </p:cNvPicPr>
          <p:nvPr/>
        </p:nvPicPr>
        <p:blipFill>
          <a:blip r:embed="rId4"/>
          <a:stretch>
            <a:fillRect/>
          </a:stretch>
        </p:blipFill>
        <p:spPr>
          <a:xfrm>
            <a:off x="467188" y="2528431"/>
            <a:ext cx="2516551" cy="3177545"/>
          </a:xfrm>
          <a:prstGeom prst="rect">
            <a:avLst/>
          </a:prstGeom>
        </p:spPr>
      </p:pic>
      <p:sp>
        <p:nvSpPr>
          <p:cNvPr id="23" name="文本框 22">
            <a:extLst>
              <a:ext uri="{FF2B5EF4-FFF2-40B4-BE49-F238E27FC236}">
                <a16:creationId xmlns:a16="http://schemas.microsoft.com/office/drawing/2014/main" id="{E83C457E-A9D5-4073-97F0-B2A8BE48D0FF}"/>
              </a:ext>
            </a:extLst>
          </p:cNvPr>
          <p:cNvSpPr txBox="1"/>
          <p:nvPr/>
        </p:nvSpPr>
        <p:spPr>
          <a:xfrm>
            <a:off x="1013392" y="5871115"/>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EOC design</a:t>
            </a:r>
            <a:endParaRPr lang="zh-CN" altLang="en-US" sz="1600" dirty="0">
              <a:latin typeface="Times New Roman" panose="02020603050405020304" pitchFamily="18" charset="0"/>
              <a:cs typeface="Times New Roman" panose="02020603050405020304" pitchFamily="18" charset="0"/>
            </a:endParaRPr>
          </a:p>
        </p:txBody>
      </p:sp>
      <p:sp>
        <p:nvSpPr>
          <p:cNvPr id="24" name="矩形 23">
            <a:extLst>
              <a:ext uri="{FF2B5EF4-FFF2-40B4-BE49-F238E27FC236}">
                <a16:creationId xmlns:a16="http://schemas.microsoft.com/office/drawing/2014/main" id="{60FB1BA0-0EA5-4BAB-A9B2-64E78C14EB3F}"/>
              </a:ext>
            </a:extLst>
          </p:cNvPr>
          <p:cNvSpPr/>
          <p:nvPr/>
        </p:nvSpPr>
        <p:spPr>
          <a:xfrm rot="5400000">
            <a:off x="605545" y="3692011"/>
            <a:ext cx="543972" cy="820687"/>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A536F5DB-2D22-4877-8F0C-1361A24760A2}"/>
              </a:ext>
            </a:extLst>
          </p:cNvPr>
          <p:cNvSpPr txBox="1"/>
          <p:nvPr/>
        </p:nvSpPr>
        <p:spPr>
          <a:xfrm>
            <a:off x="123043" y="1664988"/>
            <a:ext cx="1780697"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Hoffman coding to compress</a:t>
            </a:r>
          </a:p>
        </p:txBody>
      </p:sp>
      <p:cxnSp>
        <p:nvCxnSpPr>
          <p:cNvPr id="26" name="直线箭头连接符 7">
            <a:extLst>
              <a:ext uri="{FF2B5EF4-FFF2-40B4-BE49-F238E27FC236}">
                <a16:creationId xmlns:a16="http://schemas.microsoft.com/office/drawing/2014/main" id="{167619DB-F134-44A5-9D68-AD30166FDF56}"/>
              </a:ext>
            </a:extLst>
          </p:cNvPr>
          <p:cNvCxnSpPr>
            <a:cxnSpLocks/>
          </p:cNvCxnSpPr>
          <p:nvPr/>
        </p:nvCxnSpPr>
        <p:spPr>
          <a:xfrm>
            <a:off x="276725" y="2268801"/>
            <a:ext cx="88128" cy="1561567"/>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27" name="文本框 26">
            <a:extLst>
              <a:ext uri="{FF2B5EF4-FFF2-40B4-BE49-F238E27FC236}">
                <a16:creationId xmlns:a16="http://schemas.microsoft.com/office/drawing/2014/main" id="{9660223F-9430-4A73-B4D6-6FC4D6C450F2}"/>
              </a:ext>
            </a:extLst>
          </p:cNvPr>
          <p:cNvSpPr txBox="1"/>
          <p:nvPr/>
        </p:nvSpPr>
        <p:spPr>
          <a:xfrm>
            <a:off x="4991695" y="5968654"/>
            <a:ext cx="1436021"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A data packet</a:t>
            </a:r>
            <a:endParaRPr lang="zh-CN" altLang="en-US" sz="16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A2E732C2-5CFD-427C-A6ED-6E38F8BBA690}"/>
              </a:ext>
            </a:extLst>
          </p:cNvPr>
          <p:cNvSpPr txBox="1"/>
          <p:nvPr/>
        </p:nvSpPr>
        <p:spPr>
          <a:xfrm>
            <a:off x="9251043" y="5905265"/>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Encoding schemes</a:t>
            </a:r>
            <a:endParaRPr lang="zh-CN" altLang="en-US" sz="1600" dirty="0">
              <a:latin typeface="Times New Roman" panose="02020603050405020304" pitchFamily="18" charset="0"/>
              <a:cs typeface="Times New Roman" panose="02020603050405020304" pitchFamily="18" charset="0"/>
            </a:endParaRPr>
          </a:p>
        </p:txBody>
      </p:sp>
      <p:sp>
        <p:nvSpPr>
          <p:cNvPr id="29" name="文本框 28">
            <a:extLst>
              <a:ext uri="{FF2B5EF4-FFF2-40B4-BE49-F238E27FC236}">
                <a16:creationId xmlns:a16="http://schemas.microsoft.com/office/drawing/2014/main" id="{285DD5D3-1E89-4E01-B0F8-60A2B658DBC5}"/>
              </a:ext>
            </a:extLst>
          </p:cNvPr>
          <p:cNvSpPr txBox="1"/>
          <p:nvPr/>
        </p:nvSpPr>
        <p:spPr>
          <a:xfrm>
            <a:off x="3172314" y="3344230"/>
            <a:ext cx="5403020" cy="1862498"/>
          </a:xfrm>
          <a:prstGeom prst="rect">
            <a:avLst/>
          </a:prstGeom>
          <a:noFill/>
        </p:spPr>
        <p:txBody>
          <a:bodyPr wrap="square">
            <a:spAutoFit/>
          </a:bodyPr>
          <a:lstStyle/>
          <a:p>
            <a:pPr marL="0" indent="0">
              <a:lnSpc>
                <a:spcPct val="130000"/>
              </a:lnSpc>
              <a:buNone/>
            </a:pPr>
            <a:r>
              <a:rPr kumimoji="1" lang="en-US" altLang="zh-CN" sz="1800" dirty="0"/>
              <a:t>Encoding schemes:</a:t>
            </a:r>
          </a:p>
          <a:p>
            <a:pPr marL="285750" indent="-285750">
              <a:lnSpc>
                <a:spcPct val="130000"/>
              </a:lnSpc>
              <a:buFont typeface="Wingdings" panose="05000000000000000000" pitchFamily="2" charset="2"/>
              <a:buChar char="Ø"/>
            </a:pPr>
            <a:r>
              <a:rPr kumimoji="1" lang="en-US" altLang="zh-CN" sz="1800" dirty="0"/>
              <a:t>Comparing several compression schemes to get the best</a:t>
            </a:r>
          </a:p>
          <a:p>
            <a:pPr marL="285750" indent="-285750">
              <a:lnSpc>
                <a:spcPct val="130000"/>
              </a:lnSpc>
              <a:buFont typeface="Wingdings" panose="05000000000000000000" pitchFamily="2" charset="2"/>
              <a:buChar char="Ø"/>
            </a:pPr>
            <a:r>
              <a:rPr kumimoji="1" lang="en-US" altLang="zh-CN" sz="1800" dirty="0"/>
              <a:t>Compression efficiency:</a:t>
            </a:r>
          </a:p>
          <a:p>
            <a:pPr>
              <a:lnSpc>
                <a:spcPct val="130000"/>
              </a:lnSpc>
            </a:pPr>
            <a:r>
              <a:rPr kumimoji="1" lang="en-US" altLang="zh-CN" dirty="0"/>
              <a:t>     packaging + Huffman </a:t>
            </a:r>
            <a:r>
              <a:rPr kumimoji="1" lang="en-US" altLang="zh-CN" dirty="0">
                <a:sym typeface="Wingdings" panose="05000000000000000000" pitchFamily="2" charset="2"/>
              </a:rPr>
              <a:t> ~73% (27% reduced)</a:t>
            </a:r>
            <a:endParaRPr kumimoji="1" lang="en-US" altLang="zh-CN" sz="1800" dirty="0"/>
          </a:p>
        </p:txBody>
      </p:sp>
    </p:spTree>
    <p:extLst>
      <p:ext uri="{BB962C8B-B14F-4D97-AF65-F5344CB8AC3E}">
        <p14:creationId xmlns:p14="http://schemas.microsoft.com/office/powerpoint/2010/main" val="547407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5A655B-B6B8-4ED8-9F1F-857A539FE6FB}"/>
              </a:ext>
            </a:extLst>
          </p:cNvPr>
          <p:cNvSpPr>
            <a:spLocks noGrp="1"/>
          </p:cNvSpPr>
          <p:nvPr>
            <p:ph type="title"/>
          </p:nvPr>
        </p:nvSpPr>
        <p:spPr/>
        <p:txBody>
          <a:bodyPr/>
          <a:lstStyle/>
          <a:p>
            <a:r>
              <a:rPr lang="en-US" altLang="zh-CN" dirty="0">
                <a:latin typeface="Calibri" panose="020F0502020204030204" pitchFamily="34" charset="0"/>
                <a:cs typeface="Calibri" panose="020F0502020204030204" pitchFamily="34" charset="0"/>
              </a:rPr>
              <a:t>Bottom</a:t>
            </a:r>
            <a:endParaRPr lang="zh-CN" altLang="en-US" dirty="0"/>
          </a:p>
        </p:txBody>
      </p:sp>
      <p:sp>
        <p:nvSpPr>
          <p:cNvPr id="4" name="灯片编号占位符 3">
            <a:extLst>
              <a:ext uri="{FF2B5EF4-FFF2-40B4-BE49-F238E27FC236}">
                <a16:creationId xmlns:a16="http://schemas.microsoft.com/office/drawing/2014/main" id="{6B758358-FEAA-40E6-8A87-211AA447764D}"/>
              </a:ext>
            </a:extLst>
          </p:cNvPr>
          <p:cNvSpPr>
            <a:spLocks noGrp="1"/>
          </p:cNvSpPr>
          <p:nvPr>
            <p:ph type="sldNum" sz="quarter" idx="12"/>
          </p:nvPr>
        </p:nvSpPr>
        <p:spPr/>
        <p:txBody>
          <a:bodyPr/>
          <a:lstStyle/>
          <a:p>
            <a:fld id="{1DD454EC-D2DA-B84B-BA98-0651606DF2B5}" type="slidenum">
              <a:rPr kumimoji="1" lang="zh-CN" altLang="en-US" smtClean="0"/>
              <a:t>22</a:t>
            </a:fld>
            <a:endParaRPr kumimoji="1" lang="zh-CN" altLang="en-US"/>
          </a:p>
        </p:txBody>
      </p:sp>
      <p:pic>
        <p:nvPicPr>
          <p:cNvPr id="5" name="图片 4">
            <a:extLst>
              <a:ext uri="{FF2B5EF4-FFF2-40B4-BE49-F238E27FC236}">
                <a16:creationId xmlns:a16="http://schemas.microsoft.com/office/drawing/2014/main" id="{3E4D0BF7-E03C-49EB-8625-2DF23AD2E4FF}"/>
              </a:ext>
            </a:extLst>
          </p:cNvPr>
          <p:cNvPicPr>
            <a:picLocks noChangeAspect="1"/>
          </p:cNvPicPr>
          <p:nvPr/>
        </p:nvPicPr>
        <p:blipFill>
          <a:blip r:embed="rId3"/>
          <a:stretch>
            <a:fillRect/>
          </a:stretch>
        </p:blipFill>
        <p:spPr>
          <a:xfrm>
            <a:off x="387126" y="1690688"/>
            <a:ext cx="5414332" cy="4544489"/>
          </a:xfrm>
          <a:prstGeom prst="rect">
            <a:avLst/>
          </a:prstGeom>
        </p:spPr>
      </p:pic>
      <p:sp>
        <p:nvSpPr>
          <p:cNvPr id="6" name="文本框 5">
            <a:extLst>
              <a:ext uri="{FF2B5EF4-FFF2-40B4-BE49-F238E27FC236}">
                <a16:creationId xmlns:a16="http://schemas.microsoft.com/office/drawing/2014/main" id="{7C29E38E-8E1D-4A82-835D-3195243682E8}"/>
              </a:ext>
            </a:extLst>
          </p:cNvPr>
          <p:cNvSpPr txBox="1"/>
          <p:nvPr/>
        </p:nvSpPr>
        <p:spPr>
          <a:xfrm>
            <a:off x="2296328" y="6065900"/>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Trigger Table logic</a:t>
            </a:r>
            <a:endParaRPr lang="zh-CN" altLang="en-US" sz="16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6CD7B308-C496-4E58-8667-4DCF03437C09}"/>
              </a:ext>
            </a:extLst>
          </p:cNvPr>
          <p:cNvSpPr txBox="1"/>
          <p:nvPr/>
        </p:nvSpPr>
        <p:spPr>
          <a:xfrm>
            <a:off x="6096000" y="1629142"/>
            <a:ext cx="5024165" cy="258929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kumimoji="1" lang="en-US" altLang="zh-CN" sz="2000" dirty="0"/>
              <a:t>Functions for the </a:t>
            </a:r>
            <a:r>
              <a:rPr kumimoji="1" lang="en-US" altLang="zh-CN" sz="2000" dirty="0">
                <a:sym typeface="Symbol" panose="05050102010706020507" pitchFamily="18" charset="2"/>
              </a:rPr>
              <a:t>Bottom</a:t>
            </a:r>
            <a:r>
              <a:rPr kumimoji="1" lang="en-US" altLang="zh-CN" sz="2000" dirty="0"/>
              <a:t>:</a:t>
            </a:r>
          </a:p>
          <a:p>
            <a:pPr marL="742950" lvl="1" indent="-285750">
              <a:lnSpc>
                <a:spcPct val="150000"/>
              </a:lnSpc>
              <a:buFont typeface="Wingdings" panose="05000000000000000000" pitchFamily="2" charset="2"/>
              <a:buChar char="p"/>
            </a:pPr>
            <a:r>
              <a:rPr kumimoji="1" lang="en-US" altLang="zh-CN" b="1" dirty="0"/>
              <a:t>Trigger table</a:t>
            </a:r>
            <a:r>
              <a:rPr kumimoji="1" lang="en-US" altLang="zh-CN" dirty="0"/>
              <a:t>: manage the trigger and generate the trigger ID to control the readout.</a:t>
            </a:r>
          </a:p>
          <a:p>
            <a:pPr marL="742950" lvl="1" indent="-285750">
              <a:lnSpc>
                <a:spcPct val="150000"/>
              </a:lnSpc>
              <a:buFont typeface="Wingdings" panose="05000000000000000000" pitchFamily="2" charset="2"/>
              <a:buChar char="p"/>
            </a:pPr>
            <a:r>
              <a:rPr kumimoji="1" lang="en-US" altLang="zh-CN" b="1" dirty="0">
                <a:sym typeface="Symbol" panose="05050102010706020507" pitchFamily="18" charset="2"/>
              </a:rPr>
              <a:t>Data concentration</a:t>
            </a:r>
            <a:r>
              <a:rPr kumimoji="1" lang="en-US" altLang="zh-CN" dirty="0">
                <a:sym typeface="Symbol" panose="05050102010706020507" pitchFamily="18" charset="2"/>
              </a:rPr>
              <a:t>: concentrating the chip data.</a:t>
            </a:r>
          </a:p>
        </p:txBody>
      </p:sp>
    </p:spTree>
    <p:extLst>
      <p:ext uri="{BB962C8B-B14F-4D97-AF65-F5344CB8AC3E}">
        <p14:creationId xmlns:p14="http://schemas.microsoft.com/office/powerpoint/2010/main" val="239896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7A99BF-9A6E-E337-E9E0-F809C6F07159}"/>
              </a:ext>
            </a:extLst>
          </p:cNvPr>
          <p:cNvSpPr>
            <a:spLocks noGrp="1"/>
          </p:cNvSpPr>
          <p:nvPr>
            <p:ph type="title"/>
          </p:nvPr>
        </p:nvSpPr>
        <p:spPr/>
        <p:txBody>
          <a:bodyPr/>
          <a:lstStyle/>
          <a:p>
            <a:r>
              <a:rPr kumimoji="1" lang="en-US" altLang="zh-CN" dirty="0"/>
              <a:t>Summary </a:t>
            </a:r>
            <a:endParaRPr kumimoji="1" lang="zh-CN" altLang="en-US" dirty="0"/>
          </a:p>
        </p:txBody>
      </p:sp>
      <p:sp>
        <p:nvSpPr>
          <p:cNvPr id="3" name="内容占位符 2">
            <a:extLst>
              <a:ext uri="{FF2B5EF4-FFF2-40B4-BE49-F238E27FC236}">
                <a16:creationId xmlns:a16="http://schemas.microsoft.com/office/drawing/2014/main" id="{8136FE7C-7948-CF8A-9CDC-AD9FB4243B88}"/>
              </a:ext>
            </a:extLst>
          </p:cNvPr>
          <p:cNvSpPr>
            <a:spLocks noGrp="1"/>
          </p:cNvSpPr>
          <p:nvPr>
            <p:ph idx="1"/>
          </p:nvPr>
        </p:nvSpPr>
        <p:spPr>
          <a:xfrm>
            <a:off x="838200" y="1690688"/>
            <a:ext cx="10515600" cy="4521440"/>
          </a:xfrm>
        </p:spPr>
        <p:txBody>
          <a:bodyPr>
            <a:normAutofit fontScale="92500" lnSpcReduction="20000"/>
          </a:bodyPr>
          <a:lstStyle/>
          <a:p>
            <a:pPr>
              <a:lnSpc>
                <a:spcPct val="120000"/>
              </a:lnSpc>
            </a:pPr>
            <a:r>
              <a:rPr kumimoji="1" lang="en-US" altLang="zh-CN" sz="2400" dirty="0"/>
              <a:t>4D</a:t>
            </a:r>
            <a:r>
              <a:rPr kumimoji="1" lang="zh-CN" altLang="en-US" sz="2400" dirty="0"/>
              <a:t> </a:t>
            </a:r>
            <a:r>
              <a:rPr kumimoji="1" lang="en-US" altLang="zh-CN" sz="2400" dirty="0"/>
              <a:t>tracking</a:t>
            </a:r>
          </a:p>
          <a:p>
            <a:pPr lvl="1">
              <a:lnSpc>
                <a:spcPct val="120000"/>
              </a:lnSpc>
            </a:pPr>
            <a:r>
              <a:rPr kumimoji="1" lang="en-US" altLang="zh-CN" sz="1800" dirty="0"/>
              <a:t>ACTS</a:t>
            </a:r>
            <a:r>
              <a:rPr kumimoji="1" lang="zh-CN" altLang="en-US" sz="1800" dirty="0"/>
              <a:t> </a:t>
            </a:r>
            <a:r>
              <a:rPr kumimoji="1" lang="en-US" altLang="zh-CN" sz="1800" dirty="0"/>
              <a:t>simulation</a:t>
            </a:r>
            <a:r>
              <a:rPr kumimoji="1" lang="zh-CN" altLang="en-US" sz="1800" dirty="0"/>
              <a:t> </a:t>
            </a:r>
            <a:r>
              <a:rPr kumimoji="1" lang="en-US" altLang="zh-CN" sz="1800" dirty="0"/>
              <a:t>&amp;</a:t>
            </a:r>
            <a:r>
              <a:rPr kumimoji="1" lang="zh-CN" altLang="en-US" sz="1800" dirty="0"/>
              <a:t> </a:t>
            </a:r>
            <a:r>
              <a:rPr kumimoji="1" lang="en-US" altLang="zh-CN" sz="1800" dirty="0"/>
              <a:t>tracking</a:t>
            </a:r>
            <a:r>
              <a:rPr kumimoji="1" lang="zh-CN" altLang="en-US" sz="1800" dirty="0"/>
              <a:t> </a:t>
            </a:r>
            <a:r>
              <a:rPr kumimoji="1" lang="en-US" altLang="zh-CN" sz="1800" dirty="0"/>
              <a:t>workflow</a:t>
            </a:r>
            <a:r>
              <a:rPr kumimoji="1" lang="zh-CN" altLang="en-US" sz="1800" dirty="0"/>
              <a:t> </a:t>
            </a:r>
            <a:r>
              <a:rPr kumimoji="1" lang="en-US" altLang="zh-CN" sz="1800" dirty="0"/>
              <a:t>is</a:t>
            </a:r>
            <a:r>
              <a:rPr kumimoji="1" lang="zh-CN" altLang="en-US" sz="1800" dirty="0"/>
              <a:t> </a:t>
            </a:r>
            <a:r>
              <a:rPr kumimoji="1" lang="en-US" altLang="zh-CN" sz="1800" dirty="0"/>
              <a:t>powerful</a:t>
            </a:r>
            <a:r>
              <a:rPr kumimoji="1" lang="zh-CN" altLang="en-US" sz="1800" dirty="0"/>
              <a:t> </a:t>
            </a:r>
            <a:r>
              <a:rPr kumimoji="1" lang="en-US" altLang="zh-CN" sz="1800" dirty="0"/>
              <a:t>for</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study</a:t>
            </a:r>
          </a:p>
          <a:p>
            <a:pPr lvl="1">
              <a:lnSpc>
                <a:spcPct val="120000"/>
              </a:lnSpc>
              <a:buFont typeface="Wingdings" pitchFamily="2" charset="2"/>
              <a:buChar char="Ø"/>
            </a:pPr>
            <a:r>
              <a:rPr kumimoji="1" lang="en-US" altLang="zh-CN" sz="1800" dirty="0"/>
              <a:t>Investigating and implementing</a:t>
            </a:r>
            <a:r>
              <a:rPr kumimoji="1" lang="zh-CN" altLang="en-US" sz="1800" dirty="0"/>
              <a:t> </a:t>
            </a:r>
            <a:r>
              <a:rPr kumimoji="1" lang="en-US" altLang="zh-CN" sz="1800" dirty="0"/>
              <a:t>4D</a:t>
            </a:r>
            <a:r>
              <a:rPr kumimoji="1" lang="zh-CN" altLang="en-US" sz="1800" dirty="0"/>
              <a:t> </a:t>
            </a:r>
            <a:r>
              <a:rPr kumimoji="1" lang="en-US" altLang="zh-CN" sz="1800" dirty="0"/>
              <a:t>seeding</a:t>
            </a:r>
            <a:r>
              <a:rPr kumimoji="1" lang="zh-CN" altLang="en-US" sz="1800" dirty="0"/>
              <a:t> </a:t>
            </a:r>
            <a:r>
              <a:rPr kumimoji="1" lang="en-US" altLang="zh-CN" sz="1800" dirty="0"/>
              <a:t>&amp;</a:t>
            </a:r>
            <a:r>
              <a:rPr kumimoji="1" lang="zh-CN" altLang="en-US" sz="1800" dirty="0"/>
              <a:t> </a:t>
            </a:r>
            <a:r>
              <a:rPr kumimoji="1" lang="en-US" altLang="zh-CN" sz="1800" dirty="0"/>
              <a:t>track</a:t>
            </a:r>
            <a:r>
              <a:rPr kumimoji="1" lang="zh-CN" altLang="en-US" sz="1800" dirty="0"/>
              <a:t> </a:t>
            </a:r>
            <a:r>
              <a:rPr kumimoji="1" lang="en-US" altLang="zh-CN" sz="1800" dirty="0"/>
              <a:t>finding/fitting</a:t>
            </a:r>
            <a:r>
              <a:rPr kumimoji="1" lang="zh-CN" altLang="en-US" sz="1800" dirty="0"/>
              <a:t> </a:t>
            </a:r>
            <a:r>
              <a:rPr kumimoji="1" lang="en-US" altLang="zh-CN" sz="1800" dirty="0"/>
              <a:t>algorithms</a:t>
            </a:r>
            <a:r>
              <a:rPr kumimoji="1" lang="zh-CN" altLang="en-US" sz="1800" dirty="0"/>
              <a:t> </a:t>
            </a:r>
            <a:r>
              <a:rPr kumimoji="1" lang="en-US" altLang="zh-CN" dirty="0"/>
              <a:t>with</a:t>
            </a:r>
            <a:r>
              <a:rPr kumimoji="1" lang="zh-CN" altLang="en-US" sz="1800" dirty="0"/>
              <a:t> </a:t>
            </a:r>
            <a:r>
              <a:rPr kumimoji="1" lang="en-US" altLang="zh-CN" sz="1800" dirty="0"/>
              <a:t>ACTS</a:t>
            </a:r>
            <a:r>
              <a:rPr kumimoji="1" lang="zh-CN" altLang="en-US" sz="1800" dirty="0"/>
              <a:t> </a:t>
            </a:r>
            <a:endParaRPr kumimoji="1" lang="en-US" altLang="zh-CN" sz="1800" dirty="0"/>
          </a:p>
          <a:p>
            <a:pPr marL="457200" lvl="1" indent="0">
              <a:lnSpc>
                <a:spcPct val="120000"/>
              </a:lnSpc>
              <a:buNone/>
            </a:pPr>
            <a:r>
              <a:rPr kumimoji="1" lang="en-US" altLang="zh-CN" dirty="0"/>
              <a:t>	</a:t>
            </a:r>
            <a:r>
              <a:rPr kumimoji="1" lang="en-US" altLang="zh-CN" sz="1800" dirty="0"/>
              <a:t>–</a:t>
            </a:r>
            <a:r>
              <a:rPr kumimoji="1" lang="zh-CN" altLang="en-US" sz="1800" dirty="0"/>
              <a:t> </a:t>
            </a:r>
            <a:r>
              <a:rPr kumimoji="1" lang="en-US" altLang="zh-CN" sz="1800" dirty="0"/>
              <a:t>possibilities</a:t>
            </a:r>
            <a:r>
              <a:rPr kumimoji="1" lang="zh-CN" altLang="en-US" sz="1800" dirty="0"/>
              <a:t> </a:t>
            </a:r>
            <a:r>
              <a:rPr kumimoji="1" lang="en-US" altLang="zh-CN" sz="1800" dirty="0"/>
              <a:t>of</a:t>
            </a:r>
            <a:r>
              <a:rPr kumimoji="1" lang="zh-CN" altLang="en-US" sz="1800" dirty="0"/>
              <a:t> </a:t>
            </a:r>
            <a:r>
              <a:rPr kumimoji="1" lang="en-US" altLang="zh-CN" sz="1800" dirty="0"/>
              <a:t>improvement</a:t>
            </a:r>
          </a:p>
          <a:p>
            <a:pPr lvl="1">
              <a:lnSpc>
                <a:spcPct val="120000"/>
              </a:lnSpc>
              <a:buFont typeface="Wingdings" pitchFamily="2" charset="2"/>
              <a:buChar char="Ø"/>
            </a:pPr>
            <a:r>
              <a:rPr kumimoji="1" lang="en-US" altLang="zh-CN" sz="1800" dirty="0"/>
              <a:t>Studying</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workflow</a:t>
            </a:r>
            <a:r>
              <a:rPr kumimoji="1" lang="zh-CN" altLang="en-US" sz="1800" dirty="0"/>
              <a:t> </a:t>
            </a:r>
            <a:r>
              <a:rPr kumimoji="1" lang="en-US" altLang="zh-CN" sz="1800" dirty="0"/>
              <a:t>in</a:t>
            </a:r>
            <a:r>
              <a:rPr kumimoji="1" lang="zh-CN" altLang="en-US" sz="1800" dirty="0"/>
              <a:t> </a:t>
            </a:r>
            <a:r>
              <a:rPr kumimoji="1" lang="en-US" altLang="zh-CN" sz="1800" dirty="0"/>
              <a:t>ATLAS</a:t>
            </a:r>
            <a:r>
              <a:rPr kumimoji="1" lang="zh-CN" altLang="en-US" sz="1800" dirty="0"/>
              <a:t> </a:t>
            </a:r>
            <a:r>
              <a:rPr kumimoji="1" lang="en-US" altLang="zh-CN" sz="1800" dirty="0"/>
              <a:t>Software</a:t>
            </a:r>
            <a:r>
              <a:rPr kumimoji="1" lang="zh-CN" altLang="en-US" sz="1800" dirty="0"/>
              <a:t> </a:t>
            </a:r>
            <a:r>
              <a:rPr kumimoji="1" lang="en-US" altLang="zh-CN" sz="1800" dirty="0"/>
              <a:t>Framework</a:t>
            </a:r>
          </a:p>
          <a:p>
            <a:pPr lvl="1">
              <a:lnSpc>
                <a:spcPct val="120000"/>
              </a:lnSpc>
              <a:buFont typeface="Wingdings" pitchFamily="2" charset="2"/>
              <a:buChar char="Ø"/>
            </a:pPr>
            <a:r>
              <a:rPr kumimoji="1" lang="en-US" altLang="zh-CN" sz="1800" dirty="0"/>
              <a:t>Outlook:</a:t>
            </a:r>
            <a:r>
              <a:rPr kumimoji="1" lang="zh-CN" altLang="en-US" sz="1800" dirty="0"/>
              <a:t> </a:t>
            </a:r>
            <a:r>
              <a:rPr kumimoji="1" lang="en-US" altLang="zh-CN" sz="1800" dirty="0"/>
              <a:t>physics</a:t>
            </a:r>
            <a:r>
              <a:rPr kumimoji="1" lang="zh-CN" altLang="en-US" sz="1800" dirty="0"/>
              <a:t> </a:t>
            </a:r>
            <a:r>
              <a:rPr kumimoji="1" lang="en-US" altLang="zh-CN" sz="1800" dirty="0"/>
              <a:t>case</a:t>
            </a:r>
            <a:r>
              <a:rPr kumimoji="1" lang="zh-CN" altLang="en-US" sz="1800" dirty="0"/>
              <a:t> </a:t>
            </a:r>
            <a:r>
              <a:rPr kumimoji="1" lang="en-US" altLang="zh-CN" sz="1800" dirty="0"/>
              <a:t>using</a:t>
            </a:r>
            <a:r>
              <a:rPr kumimoji="1" lang="zh-CN" altLang="en-US" sz="1800" dirty="0"/>
              <a:t> </a:t>
            </a:r>
            <a:r>
              <a:rPr kumimoji="1" lang="en-US" altLang="zh-CN" sz="1800" dirty="0"/>
              <a:t>the</a:t>
            </a:r>
            <a:r>
              <a:rPr kumimoji="1" lang="zh-CN" altLang="en-US" sz="1800" dirty="0"/>
              <a:t> </a:t>
            </a:r>
            <a:r>
              <a:rPr kumimoji="1" lang="en-US" altLang="zh-CN" sz="1800" dirty="0"/>
              <a:t>4D</a:t>
            </a:r>
            <a:r>
              <a:rPr kumimoji="1" lang="zh-CN" altLang="en-US" sz="1800" dirty="0"/>
              <a:t> </a:t>
            </a:r>
            <a:r>
              <a:rPr kumimoji="1" lang="en-US" altLang="zh-CN" sz="1800" dirty="0"/>
              <a:t>tracking</a:t>
            </a:r>
            <a:r>
              <a:rPr kumimoji="1" lang="zh-CN" altLang="en-US" sz="1800" dirty="0"/>
              <a:t> </a:t>
            </a:r>
            <a:r>
              <a:rPr kumimoji="1" lang="en-US" altLang="zh-CN" sz="1800" dirty="0"/>
              <a:t>+</a:t>
            </a:r>
            <a:r>
              <a:rPr kumimoji="1" lang="zh-CN" altLang="en-US" sz="1800" dirty="0"/>
              <a:t> </a:t>
            </a:r>
            <a:r>
              <a:rPr kumimoji="1" lang="en-US" altLang="zh-CN" sz="1800" dirty="0"/>
              <a:t>4D</a:t>
            </a:r>
            <a:r>
              <a:rPr kumimoji="1" lang="zh-CN" altLang="en-US" sz="1800" dirty="0"/>
              <a:t> </a:t>
            </a:r>
            <a:r>
              <a:rPr kumimoji="1" lang="en-US" altLang="zh-CN" sz="1800" dirty="0"/>
              <a:t>vertexing</a:t>
            </a:r>
            <a:r>
              <a:rPr kumimoji="1" lang="zh-CN" altLang="en-US" sz="1800" dirty="0"/>
              <a:t> </a:t>
            </a:r>
            <a:r>
              <a:rPr kumimoji="1" lang="en-US" altLang="zh-CN" sz="1800" dirty="0"/>
              <a:t>+</a:t>
            </a:r>
            <a:r>
              <a:rPr kumimoji="1" lang="zh-CN" altLang="en-US" sz="1800" dirty="0"/>
              <a:t> </a:t>
            </a:r>
            <a:r>
              <a:rPr kumimoji="1" lang="en-US" altLang="zh-CN" sz="1800" dirty="0"/>
              <a:t>4D</a:t>
            </a:r>
            <a:r>
              <a:rPr kumimoji="1" lang="zh-CN" altLang="en-US" sz="1800" dirty="0"/>
              <a:t> </a:t>
            </a:r>
            <a:r>
              <a:rPr kumimoji="1" lang="en-US" altLang="zh-CN" sz="1800" dirty="0"/>
              <a:t>flavor</a:t>
            </a:r>
            <a:r>
              <a:rPr kumimoji="1" lang="zh-CN" altLang="en-US" sz="1800" dirty="0"/>
              <a:t> </a:t>
            </a:r>
            <a:r>
              <a:rPr kumimoji="1" lang="en-US" altLang="zh-CN" sz="1800" dirty="0"/>
              <a:t>tagging</a:t>
            </a:r>
          </a:p>
          <a:p>
            <a:pPr>
              <a:lnSpc>
                <a:spcPct val="120000"/>
              </a:lnSpc>
            </a:pPr>
            <a:r>
              <a:rPr kumimoji="1" lang="en-US" altLang="zh-CN" sz="2400" dirty="0"/>
              <a:t>Timing Pixel</a:t>
            </a:r>
            <a:r>
              <a:rPr kumimoji="1" lang="zh-CN" altLang="en-US" sz="2400" dirty="0"/>
              <a:t> </a:t>
            </a:r>
            <a:r>
              <a:rPr kumimoji="1" lang="en-US" altLang="zh-CN" sz="2400" dirty="0"/>
              <a:t>design</a:t>
            </a:r>
          </a:p>
          <a:p>
            <a:pPr lvl="1">
              <a:lnSpc>
                <a:spcPct val="120000"/>
              </a:lnSpc>
            </a:pPr>
            <a:r>
              <a:rPr kumimoji="1" lang="en-US" altLang="zh-CN" sz="1800" dirty="0"/>
              <a:t>the overview of the chip design scheme: Pixel, Core array, Periphery.</a:t>
            </a:r>
          </a:p>
          <a:p>
            <a:pPr lvl="1">
              <a:lnSpc>
                <a:spcPct val="120000"/>
              </a:lnSpc>
              <a:buFont typeface="Wingdings" pitchFamily="2" charset="2"/>
              <a:buChar char="Ø"/>
            </a:pPr>
            <a:r>
              <a:rPr kumimoji="1" lang="en-US" altLang="zh-CN" sz="1800" dirty="0"/>
              <a:t>Pixel: </a:t>
            </a:r>
            <a:r>
              <a:rPr lang="en-US" altLang="zh-CN" sz="1800" dirty="0"/>
              <a:t>Amplifier,</a:t>
            </a:r>
            <a:r>
              <a:rPr lang="zh-CN" altLang="en-US" sz="1800" dirty="0"/>
              <a:t> </a:t>
            </a:r>
            <a:r>
              <a:rPr lang="en-US" altLang="zh-CN" sz="1800" dirty="0"/>
              <a:t>Discriminator (precision sim. &lt; 80ps), Time-to-digital converter</a:t>
            </a:r>
            <a:endParaRPr kumimoji="1" lang="en-US" altLang="zh-CN" sz="1800" dirty="0"/>
          </a:p>
          <a:p>
            <a:pPr lvl="1">
              <a:lnSpc>
                <a:spcPct val="120000"/>
              </a:lnSpc>
              <a:buFont typeface="Wingdings" pitchFamily="2" charset="2"/>
              <a:buChar char="Ø"/>
            </a:pPr>
            <a:r>
              <a:rPr kumimoji="1" lang="en-US" altLang="zh-CN" sz="1800" dirty="0"/>
              <a:t>Core array:</a:t>
            </a:r>
            <a:r>
              <a:rPr kumimoji="1" lang="zh-CN" altLang="en-US" sz="1800" dirty="0"/>
              <a:t> </a:t>
            </a:r>
            <a:r>
              <a:rPr kumimoji="1" lang="en-US" altLang="zh-CN" sz="1800" dirty="0"/>
              <a:t>the shared memory structure, </a:t>
            </a:r>
            <a:r>
              <a:rPr lang="en-US" altLang="zh-CN" sz="1800" dirty="0">
                <a:sym typeface="Symbol" panose="05050102010706020507" pitchFamily="18" charset="2"/>
              </a:rPr>
              <a:t>Eliminating the cluster effect</a:t>
            </a:r>
          </a:p>
          <a:p>
            <a:pPr lvl="1">
              <a:lnSpc>
                <a:spcPct val="120000"/>
              </a:lnSpc>
              <a:buFont typeface="Wingdings" pitchFamily="2" charset="2"/>
              <a:buChar char="Ø"/>
            </a:pPr>
            <a:r>
              <a:rPr kumimoji="1" lang="en-US" altLang="zh-CN" sz="1800" dirty="0"/>
              <a:t>Periphery:</a:t>
            </a:r>
          </a:p>
          <a:p>
            <a:pPr lvl="2">
              <a:lnSpc>
                <a:spcPct val="120000"/>
              </a:lnSpc>
            </a:pPr>
            <a:r>
              <a:rPr kumimoji="1" lang="en-US" altLang="zh-CN" sz="1600" dirty="0"/>
              <a:t>End of column: remap, package, encode the hit data to compress data bits</a:t>
            </a:r>
          </a:p>
          <a:p>
            <a:pPr lvl="2">
              <a:lnSpc>
                <a:spcPct val="120000"/>
              </a:lnSpc>
            </a:pPr>
            <a:r>
              <a:rPr kumimoji="1" lang="en-US" altLang="zh-CN" sz="1600" dirty="0"/>
              <a:t>Chip Bottom: </a:t>
            </a:r>
            <a:r>
              <a:rPr kumimoji="1" lang="en-US" altLang="zh-CN" sz="1600" dirty="0">
                <a:sym typeface="Symbol" panose="05050102010706020507" pitchFamily="18" charset="2"/>
              </a:rPr>
              <a:t>concentrating the chip data</a:t>
            </a:r>
            <a:endParaRPr kumimoji="1" lang="en-US" altLang="zh-CN" sz="1600" dirty="0"/>
          </a:p>
        </p:txBody>
      </p:sp>
      <p:sp>
        <p:nvSpPr>
          <p:cNvPr id="6" name="灯片编号占位符 5">
            <a:extLst>
              <a:ext uri="{FF2B5EF4-FFF2-40B4-BE49-F238E27FC236}">
                <a16:creationId xmlns:a16="http://schemas.microsoft.com/office/drawing/2014/main" id="{85E8473C-D401-A8B4-739E-035F0431E7E6}"/>
              </a:ext>
            </a:extLst>
          </p:cNvPr>
          <p:cNvSpPr>
            <a:spLocks noGrp="1"/>
          </p:cNvSpPr>
          <p:nvPr>
            <p:ph type="sldNum" sz="quarter" idx="12"/>
          </p:nvPr>
        </p:nvSpPr>
        <p:spPr/>
        <p:txBody>
          <a:bodyPr/>
          <a:lstStyle/>
          <a:p>
            <a:fld id="{1DD454EC-D2DA-B84B-BA98-0651606DF2B5}" type="slidenum">
              <a:rPr kumimoji="1" lang="zh-CN" altLang="en-US" smtClean="0"/>
              <a:t>23</a:t>
            </a:fld>
            <a:endParaRPr kumimoji="1" lang="zh-CN" altLang="en-US"/>
          </a:p>
        </p:txBody>
      </p:sp>
      <p:sp>
        <p:nvSpPr>
          <p:cNvPr id="7" name="文本框 6">
            <a:extLst>
              <a:ext uri="{FF2B5EF4-FFF2-40B4-BE49-F238E27FC236}">
                <a16:creationId xmlns:a16="http://schemas.microsoft.com/office/drawing/2014/main" id="{01C4E668-3016-993E-33B2-288A5FD3D4C9}"/>
              </a:ext>
            </a:extLst>
          </p:cNvPr>
          <p:cNvSpPr txBox="1"/>
          <p:nvPr/>
        </p:nvSpPr>
        <p:spPr>
          <a:xfrm flipH="1">
            <a:off x="8678173" y="819183"/>
            <a:ext cx="1984075" cy="646331"/>
          </a:xfrm>
          <a:prstGeom prst="rect">
            <a:avLst/>
          </a:prstGeom>
          <a:noFill/>
        </p:spPr>
        <p:txBody>
          <a:bodyPr wrap="square" rtlCol="0">
            <a:spAutoFit/>
          </a:bodyPr>
          <a:lstStyle/>
          <a:p>
            <a:r>
              <a:rPr kumimoji="1" lang="en-US" altLang="zh-CN" sz="3600" b="1" i="1" dirty="0">
                <a:latin typeface="Times New Roman" panose="02020603050405020304" pitchFamily="18" charset="0"/>
                <a:cs typeface="Times New Roman" panose="02020603050405020304" pitchFamily="18" charset="0"/>
              </a:rPr>
              <a:t>Thanks!</a:t>
            </a:r>
            <a:endParaRPr kumimoji="1" lang="zh-CN" altLang="en-US"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4481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BDF10ED5-3BF2-9143-0B98-D73C2729DF30}"/>
              </a:ext>
            </a:extLst>
          </p:cNvPr>
          <p:cNvSpPr>
            <a:spLocks noGrp="1"/>
          </p:cNvSpPr>
          <p:nvPr>
            <p:ph type="ctrTitle"/>
          </p:nvPr>
        </p:nvSpPr>
        <p:spPr/>
        <p:txBody>
          <a:bodyPr/>
          <a:lstStyle/>
          <a:p>
            <a:r>
              <a:rPr lang="en-US" altLang="zh-CN" dirty="0"/>
              <a:t>Back-ups</a:t>
            </a:r>
            <a:endParaRPr lang="zh-CN" altLang="en-US" dirty="0"/>
          </a:p>
        </p:txBody>
      </p:sp>
      <p:sp>
        <p:nvSpPr>
          <p:cNvPr id="5" name="副标题 4">
            <a:extLst>
              <a:ext uri="{FF2B5EF4-FFF2-40B4-BE49-F238E27FC236}">
                <a16:creationId xmlns:a16="http://schemas.microsoft.com/office/drawing/2014/main" id="{1CA23D6B-0835-ED56-B966-2AC943442AAF}"/>
              </a:ext>
            </a:extLst>
          </p:cNvPr>
          <p:cNvSpPr>
            <a:spLocks noGrp="1"/>
          </p:cNvSpPr>
          <p:nvPr>
            <p:ph type="subTitle" idx="1"/>
          </p:nvPr>
        </p:nvSpPr>
        <p:spPr/>
        <p:txBody>
          <a:bodyPr/>
          <a:lstStyle/>
          <a:p>
            <a:endParaRPr lang="zh-CN" altLang="en-US"/>
          </a:p>
        </p:txBody>
      </p:sp>
      <p:sp>
        <p:nvSpPr>
          <p:cNvPr id="8" name="灯片编号占位符 7">
            <a:extLst>
              <a:ext uri="{FF2B5EF4-FFF2-40B4-BE49-F238E27FC236}">
                <a16:creationId xmlns:a16="http://schemas.microsoft.com/office/drawing/2014/main" id="{9DDE6F29-2807-82AB-A58B-510199558C94}"/>
              </a:ext>
            </a:extLst>
          </p:cNvPr>
          <p:cNvSpPr>
            <a:spLocks noGrp="1"/>
          </p:cNvSpPr>
          <p:nvPr>
            <p:ph type="sldNum" sz="quarter" idx="12"/>
          </p:nvPr>
        </p:nvSpPr>
        <p:spPr/>
        <p:txBody>
          <a:bodyPr/>
          <a:lstStyle/>
          <a:p>
            <a:fld id="{1DD454EC-D2DA-B84B-BA98-0651606DF2B5}" type="slidenum">
              <a:rPr kumimoji="1" lang="zh-CN" altLang="en-US" smtClean="0"/>
              <a:t>24</a:t>
            </a:fld>
            <a:endParaRPr kumimoji="1" lang="zh-CN" altLang="en-US"/>
          </a:p>
        </p:txBody>
      </p:sp>
    </p:spTree>
    <p:extLst>
      <p:ext uri="{BB962C8B-B14F-4D97-AF65-F5344CB8AC3E}">
        <p14:creationId xmlns:p14="http://schemas.microsoft.com/office/powerpoint/2010/main" val="32563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8"/>
          <p:cNvSpPr txBox="1">
            <a:spLocks noGrp="1"/>
          </p:cNvSpPr>
          <p:nvPr>
            <p:ph type="title"/>
          </p:nvPr>
        </p:nvSpPr>
        <p:spPr>
          <a:prstGeom prst="rect">
            <a:avLst/>
          </a:prstGeom>
          <a:noFill/>
          <a:ln>
            <a:noFill/>
          </a:ln>
        </p:spPr>
        <p:txBody>
          <a:bodyPr spcFirstLastPara="1" vert="horz" wrap="square" lIns="91433" tIns="45700" rIns="91433" bIns="45700" rtlCol="0" anchor="ctr" anchorCtr="0">
            <a:normAutofit/>
          </a:bodyPr>
          <a:lstStyle/>
          <a:p>
            <a:pPr>
              <a:lnSpc>
                <a:spcPct val="100000"/>
              </a:lnSpc>
              <a:spcBef>
                <a:spcPts val="0"/>
              </a:spcBef>
              <a:buClr>
                <a:schemeClr val="dk1"/>
              </a:buClr>
              <a:buSzPts val="1100"/>
            </a:pPr>
            <a:r>
              <a:rPr kumimoji="1" lang="en-US" altLang="zh-CN" sz="4000" dirty="0">
                <a:latin typeface="Calibri" panose="020F0502020204030204" pitchFamily="34" charset="0"/>
                <a:cs typeface="Calibri" panose="020F0502020204030204" pitchFamily="34" charset="0"/>
              </a:rPr>
              <a:t>Timing</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pixel</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digitization</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in</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Athena</a:t>
            </a:r>
            <a:endParaRPr dirty="0"/>
          </a:p>
        </p:txBody>
      </p:sp>
      <p:sp>
        <p:nvSpPr>
          <p:cNvPr id="2" name="内容占位符 1">
            <a:extLst>
              <a:ext uri="{FF2B5EF4-FFF2-40B4-BE49-F238E27FC236}">
                <a16:creationId xmlns:a16="http://schemas.microsoft.com/office/drawing/2014/main" id="{D3D87869-DC18-AEFA-4483-258651090C5E}"/>
              </a:ext>
            </a:extLst>
          </p:cNvPr>
          <p:cNvSpPr>
            <a:spLocks noGrp="1"/>
          </p:cNvSpPr>
          <p:nvPr>
            <p:ph idx="1"/>
          </p:nvPr>
        </p:nvSpPr>
        <p:spPr/>
        <p:txBody>
          <a:bodyPr>
            <a:normAutofit/>
          </a:bodyPr>
          <a:lstStyle/>
          <a:p>
            <a:pPr>
              <a:lnSpc>
                <a:spcPct val="110000"/>
              </a:lnSpc>
            </a:pPr>
            <a:r>
              <a:rPr lang="en-US" altLang="zh-CN" dirty="0"/>
              <a:t>Digitization</a:t>
            </a:r>
          </a:p>
          <a:p>
            <a:pPr lvl="1">
              <a:lnSpc>
                <a:spcPct val="110000"/>
              </a:lnSpc>
            </a:pPr>
            <a:r>
              <a:rPr kumimoji="1" lang="en-US" altLang="zh-CN" sz="2000" dirty="0"/>
              <a:t>simulate</a:t>
            </a:r>
            <a:r>
              <a:rPr kumimoji="1" lang="zh-CN" altLang="en-US" sz="2000" dirty="0"/>
              <a:t> </a:t>
            </a:r>
            <a:r>
              <a:rPr kumimoji="1" lang="en-US" altLang="zh-CN" sz="2000" dirty="0"/>
              <a:t>detector</a:t>
            </a:r>
            <a:r>
              <a:rPr kumimoji="1" lang="zh-CN" altLang="en-US" sz="2000" dirty="0"/>
              <a:t> </a:t>
            </a:r>
            <a:r>
              <a:rPr kumimoji="1" lang="en-US" altLang="zh-CN" sz="2000" dirty="0"/>
              <a:t>response</a:t>
            </a:r>
            <a:r>
              <a:rPr kumimoji="1" lang="zh-CN" altLang="en-US" sz="2000" dirty="0"/>
              <a:t> </a:t>
            </a:r>
            <a:r>
              <a:rPr kumimoji="1" lang="en-US" altLang="zh-CN" sz="2000" dirty="0"/>
              <a:t>from</a:t>
            </a:r>
            <a:r>
              <a:rPr kumimoji="1" lang="zh-CN" altLang="en-US" sz="2000" dirty="0"/>
              <a:t> </a:t>
            </a:r>
            <a:r>
              <a:rPr kumimoji="1" lang="en-US" altLang="zh-CN" sz="2000" dirty="0"/>
              <a:t>hit</a:t>
            </a:r>
            <a:r>
              <a:rPr lang="zh-CN" altLang="en-US" sz="2000" dirty="0"/>
              <a:t> </a:t>
            </a:r>
            <a:r>
              <a:rPr kumimoji="1" lang="en-US" altLang="zh-CN" sz="2000" dirty="0"/>
              <a:t>simulation</a:t>
            </a:r>
            <a:r>
              <a:rPr kumimoji="1" lang="zh-CN" altLang="en-US" sz="2000" dirty="0"/>
              <a:t> </a:t>
            </a:r>
            <a:r>
              <a:rPr kumimoji="1" lang="en-US" altLang="zh-CN" sz="2000" dirty="0"/>
              <a:t>information</a:t>
            </a:r>
          </a:p>
          <a:p>
            <a:pPr lvl="1">
              <a:lnSpc>
                <a:spcPct val="110000"/>
              </a:lnSpc>
            </a:pPr>
            <a:r>
              <a:rPr kumimoji="1" lang="en-US" altLang="zh-CN" sz="2000" dirty="0"/>
              <a:t>HIT</a:t>
            </a:r>
            <a:r>
              <a:rPr kumimoji="1" lang="zh-CN" altLang="en-US" sz="2000" dirty="0"/>
              <a:t> </a:t>
            </a:r>
            <a:r>
              <a:rPr kumimoji="1" lang="en-US" altLang="zh-CN" sz="2000" dirty="0"/>
              <a:t>(Geant4 simulation) -&gt;</a:t>
            </a:r>
            <a:r>
              <a:rPr kumimoji="1" lang="zh-CN" altLang="en-US" sz="2000" dirty="0"/>
              <a:t> </a:t>
            </a:r>
            <a:r>
              <a:rPr kumimoji="1" lang="en-US" altLang="zh-CN" sz="2000" dirty="0"/>
              <a:t>RDO (Raw data output)</a:t>
            </a:r>
          </a:p>
          <a:p>
            <a:pPr lvl="1">
              <a:lnSpc>
                <a:spcPct val="110000"/>
              </a:lnSpc>
            </a:pPr>
            <a:r>
              <a:rPr kumimoji="1" lang="en-US" altLang="zh-CN" sz="2000" dirty="0"/>
              <a:t>(position, charge…)</a:t>
            </a:r>
            <a:r>
              <a:rPr kumimoji="1" lang="zh-CN" altLang="en-US" sz="2000" dirty="0"/>
              <a:t> </a:t>
            </a:r>
            <a:r>
              <a:rPr kumimoji="1" lang="en-US" altLang="zh-CN" sz="2000" dirty="0"/>
              <a:t>-&gt;</a:t>
            </a:r>
            <a:r>
              <a:rPr kumimoji="1" lang="zh-CN" altLang="en-US" sz="2000" dirty="0"/>
              <a:t> </a:t>
            </a:r>
            <a:r>
              <a:rPr kumimoji="1" lang="en" altLang="zh-CN" sz="2000" dirty="0"/>
              <a:t>(identifier/position of cell</a:t>
            </a:r>
            <a:r>
              <a:rPr kumimoji="1" lang="en-US" altLang="zh-CN" sz="2000" dirty="0"/>
              <a:t>s</a:t>
            </a:r>
            <a:r>
              <a:rPr kumimoji="1" lang="en" altLang="zh-CN" sz="2000" dirty="0"/>
              <a:t>, </a:t>
            </a:r>
            <a:r>
              <a:rPr kumimoji="1" lang="en" altLang="zh-CN" sz="2000" dirty="0" err="1"/>
              <a:t>ToT</a:t>
            </a:r>
            <a:r>
              <a:rPr kumimoji="1" lang="en" altLang="zh-CN" sz="2000" dirty="0"/>
              <a:t>, </a:t>
            </a:r>
            <a:r>
              <a:rPr kumimoji="1" lang="en" altLang="zh-CN" sz="2000" dirty="0" err="1"/>
              <a:t>ToA</a:t>
            </a:r>
            <a:r>
              <a:rPr kumimoji="1" lang="en" altLang="zh-CN" sz="2000" dirty="0"/>
              <a:t>)</a:t>
            </a:r>
            <a:endParaRPr kumimoji="1" lang="en-US" altLang="zh-CN" sz="2000" dirty="0"/>
          </a:p>
        </p:txBody>
      </p:sp>
      <p:sp>
        <p:nvSpPr>
          <p:cNvPr id="299" name="Google Shape;299;p38"/>
          <p:cNvSpPr txBox="1">
            <a:spLocks noGrp="1"/>
          </p:cNvSpPr>
          <p:nvPr>
            <p:ph type="sldNum" sz="quarter"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
              <a:pPr/>
              <a:t>25</a:t>
            </a:fld>
            <a:endParaRPr/>
          </a:p>
        </p:txBody>
      </p:sp>
      <p:sp>
        <p:nvSpPr>
          <p:cNvPr id="301" name="Google Shape;301;p38"/>
          <p:cNvSpPr txBox="1"/>
          <p:nvPr/>
        </p:nvSpPr>
        <p:spPr>
          <a:xfrm>
            <a:off x="632555" y="4660856"/>
            <a:ext cx="2095600" cy="379615"/>
          </a:xfrm>
          <a:prstGeom prst="rect">
            <a:avLst/>
          </a:prstGeom>
          <a:noFill/>
          <a:ln>
            <a:noFill/>
          </a:ln>
        </p:spPr>
        <p:txBody>
          <a:bodyPr spcFirstLastPara="1" wrap="square" lIns="91433" tIns="45700" rIns="91433" bIns="45700" anchor="t" anchorCtr="0">
            <a:spAutoFit/>
          </a:bodyPr>
          <a:lstStyle/>
          <a:p>
            <a:r>
              <a:rPr lang="en" sz="1867" dirty="0">
                <a:solidFill>
                  <a:schemeClr val="dk1"/>
                </a:solidFill>
                <a:latin typeface="Arial"/>
                <a:ea typeface="Arial"/>
                <a:cs typeface="Arial"/>
                <a:sym typeface="Arial"/>
              </a:rPr>
              <a:t>Geant4 hit time</a:t>
            </a:r>
            <a:endParaRPr sz="1867" dirty="0">
              <a:solidFill>
                <a:schemeClr val="dk1"/>
              </a:solidFill>
              <a:latin typeface="Arial"/>
              <a:ea typeface="Arial"/>
              <a:cs typeface="Arial"/>
              <a:sym typeface="Arial"/>
            </a:endParaRPr>
          </a:p>
        </p:txBody>
      </p:sp>
      <p:cxnSp>
        <p:nvCxnSpPr>
          <p:cNvPr id="302" name="Google Shape;302;p38"/>
          <p:cNvCxnSpPr>
            <a:cxnSpLocks/>
            <a:stCxn id="301" idx="3"/>
            <a:endCxn id="306" idx="1"/>
          </p:cNvCxnSpPr>
          <p:nvPr/>
        </p:nvCxnSpPr>
        <p:spPr>
          <a:xfrm flipV="1">
            <a:off x="2728155" y="4478595"/>
            <a:ext cx="971127" cy="372069"/>
          </a:xfrm>
          <a:prstGeom prst="straightConnector1">
            <a:avLst/>
          </a:prstGeom>
          <a:noFill/>
          <a:ln w="38100" cap="flat" cmpd="sng">
            <a:solidFill>
              <a:schemeClr val="accent1"/>
            </a:solidFill>
            <a:prstDash val="solid"/>
            <a:miter lim="800000"/>
            <a:headEnd type="none" w="sm" len="sm"/>
            <a:tailEnd type="triangle" w="med" len="med"/>
          </a:ln>
        </p:spPr>
      </p:cxnSp>
      <p:sp>
        <p:nvSpPr>
          <p:cNvPr id="303" name="Google Shape;303;p38"/>
          <p:cNvSpPr txBox="1"/>
          <p:nvPr/>
        </p:nvSpPr>
        <p:spPr>
          <a:xfrm>
            <a:off x="8577074" y="3946331"/>
            <a:ext cx="2095600" cy="666937"/>
          </a:xfrm>
          <a:prstGeom prst="rect">
            <a:avLst/>
          </a:prstGeom>
          <a:noFill/>
          <a:ln>
            <a:noFill/>
          </a:ln>
        </p:spPr>
        <p:txBody>
          <a:bodyPr spcFirstLastPara="1" wrap="square" lIns="91433" tIns="45700" rIns="91433" bIns="45700" anchor="t" anchorCtr="0">
            <a:spAutoFit/>
          </a:bodyPr>
          <a:lstStyle/>
          <a:p>
            <a:r>
              <a:rPr lang="en" sz="1867" dirty="0">
                <a:solidFill>
                  <a:schemeClr val="accent1"/>
                </a:solidFill>
                <a:latin typeface="Times New Roman"/>
                <a:ea typeface="Times New Roman"/>
                <a:cs typeface="Times New Roman"/>
                <a:sym typeface="Times New Roman"/>
              </a:rPr>
              <a:t>fast time digitization</a:t>
            </a:r>
            <a:endParaRPr sz="1867" dirty="0">
              <a:solidFill>
                <a:schemeClr val="accent1"/>
              </a:solidFill>
              <a:latin typeface="Times New Roman"/>
              <a:ea typeface="Times New Roman"/>
              <a:cs typeface="Times New Roman"/>
              <a:sym typeface="Times New Roman"/>
            </a:endParaRPr>
          </a:p>
        </p:txBody>
      </p:sp>
      <p:sp>
        <p:nvSpPr>
          <p:cNvPr id="304" name="Google Shape;304;p38"/>
          <p:cNvSpPr txBox="1"/>
          <p:nvPr/>
        </p:nvSpPr>
        <p:spPr>
          <a:xfrm>
            <a:off x="8389073" y="5096092"/>
            <a:ext cx="355720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accent1"/>
                </a:solidFill>
                <a:latin typeface="Times New Roman"/>
                <a:ea typeface="Times New Roman"/>
                <a:cs typeface="Times New Roman"/>
                <a:sym typeface="Times New Roman"/>
              </a:rPr>
              <a:t>more realistic digitization</a:t>
            </a:r>
            <a:endParaRPr sz="1467" dirty="0"/>
          </a:p>
          <a:p>
            <a:pPr algn="ctr"/>
            <a:r>
              <a:rPr lang="en" sz="1867" dirty="0">
                <a:solidFill>
                  <a:schemeClr val="accent1"/>
                </a:solidFill>
                <a:latin typeface="Times New Roman"/>
                <a:ea typeface="Times New Roman"/>
                <a:cs typeface="Times New Roman"/>
                <a:sym typeface="Times New Roman"/>
              </a:rPr>
              <a:t>(the same method with HGTD)</a:t>
            </a:r>
            <a:endParaRPr sz="1867" dirty="0">
              <a:solidFill>
                <a:schemeClr val="accent1"/>
              </a:solidFill>
              <a:latin typeface="Times New Roman"/>
              <a:ea typeface="Times New Roman"/>
              <a:cs typeface="Times New Roman"/>
              <a:sym typeface="Times New Roman"/>
            </a:endParaRPr>
          </a:p>
        </p:txBody>
      </p:sp>
      <p:cxnSp>
        <p:nvCxnSpPr>
          <p:cNvPr id="305" name="Google Shape;305;p38"/>
          <p:cNvCxnSpPr>
            <a:cxnSpLocks/>
            <a:stCxn id="301" idx="3"/>
            <a:endCxn id="307" idx="1"/>
          </p:cNvCxnSpPr>
          <p:nvPr/>
        </p:nvCxnSpPr>
        <p:spPr>
          <a:xfrm>
            <a:off x="2728155" y="4850664"/>
            <a:ext cx="971127" cy="456603"/>
          </a:xfrm>
          <a:prstGeom prst="straightConnector1">
            <a:avLst/>
          </a:prstGeom>
          <a:noFill/>
          <a:ln w="38100" cap="flat" cmpd="sng">
            <a:solidFill>
              <a:schemeClr val="accent1"/>
            </a:solidFill>
            <a:prstDash val="solid"/>
            <a:miter lim="800000"/>
            <a:headEnd type="none" w="sm" len="sm"/>
            <a:tailEnd type="triangle" w="med" len="med"/>
          </a:ln>
        </p:spPr>
      </p:cxnSp>
      <p:sp>
        <p:nvSpPr>
          <p:cNvPr id="306" name="Google Shape;306;p38"/>
          <p:cNvSpPr txBox="1"/>
          <p:nvPr/>
        </p:nvSpPr>
        <p:spPr>
          <a:xfrm>
            <a:off x="3699282" y="4145126"/>
            <a:ext cx="441059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smeared time</a:t>
            </a:r>
            <a:endParaRPr sz="1467" dirty="0"/>
          </a:p>
          <a:p>
            <a:pPr algn="ctr"/>
            <a:r>
              <a:rPr lang="en" sz="1867" dirty="0">
                <a:solidFill>
                  <a:schemeClr val="dk1"/>
                </a:solidFill>
                <a:latin typeface="Arial"/>
                <a:ea typeface="Arial"/>
                <a:cs typeface="Arial"/>
                <a:sym typeface="Arial"/>
              </a:rPr>
              <a:t>(add random gaussian distribution)</a:t>
            </a:r>
            <a:endParaRPr sz="1867" dirty="0">
              <a:solidFill>
                <a:schemeClr val="dk1"/>
              </a:solidFill>
              <a:latin typeface="Arial"/>
              <a:ea typeface="Arial"/>
              <a:cs typeface="Arial"/>
              <a:sym typeface="Arial"/>
            </a:endParaRPr>
          </a:p>
        </p:txBody>
      </p:sp>
      <p:sp>
        <p:nvSpPr>
          <p:cNvPr id="307" name="Google Shape;307;p38"/>
          <p:cNvSpPr txBox="1"/>
          <p:nvPr/>
        </p:nvSpPr>
        <p:spPr>
          <a:xfrm>
            <a:off x="3699282" y="4973798"/>
            <a:ext cx="4516782"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simulate pulse and calculate </a:t>
            </a:r>
            <a:r>
              <a:rPr lang="en" sz="1867" dirty="0" err="1">
                <a:solidFill>
                  <a:schemeClr val="dk1"/>
                </a:solidFill>
                <a:latin typeface="Arial"/>
                <a:ea typeface="Arial"/>
                <a:cs typeface="Arial"/>
                <a:sym typeface="Arial"/>
              </a:rPr>
              <a:t>ToA</a:t>
            </a:r>
            <a:endParaRPr sz="1867" dirty="0">
              <a:solidFill>
                <a:schemeClr val="dk1"/>
              </a:solidFill>
              <a:latin typeface="Arial"/>
              <a:ea typeface="Arial"/>
              <a:cs typeface="Arial"/>
              <a:sym typeface="Arial"/>
            </a:endParaRPr>
          </a:p>
          <a:p>
            <a:pPr algn="ctr"/>
            <a:r>
              <a:rPr lang="en" sz="1867" dirty="0">
                <a:solidFill>
                  <a:schemeClr val="dk1"/>
                </a:solidFill>
                <a:latin typeface="Arial"/>
                <a:ea typeface="Arial"/>
                <a:cs typeface="Arial"/>
                <a:sym typeface="Arial"/>
              </a:rPr>
              <a:t>based on parameterized pulse waveform</a:t>
            </a:r>
            <a:endParaRPr sz="1867" dirty="0">
              <a:solidFill>
                <a:schemeClr val="dk1"/>
              </a:solidFill>
              <a:latin typeface="Arial"/>
              <a:ea typeface="Arial"/>
              <a:cs typeface="Arial"/>
              <a:sym typeface="Arial"/>
            </a:endParaRPr>
          </a:p>
        </p:txBody>
      </p:sp>
      <p:cxnSp>
        <p:nvCxnSpPr>
          <p:cNvPr id="308" name="Google Shape;308;p38"/>
          <p:cNvCxnSpPr>
            <a:cxnSpLocks/>
            <a:stCxn id="306" idx="3"/>
            <a:endCxn id="309" idx="1"/>
          </p:cNvCxnSpPr>
          <p:nvPr/>
        </p:nvCxnSpPr>
        <p:spPr>
          <a:xfrm>
            <a:off x="8109872" y="4478595"/>
            <a:ext cx="1010001" cy="364522"/>
          </a:xfrm>
          <a:prstGeom prst="straightConnector1">
            <a:avLst/>
          </a:prstGeom>
          <a:noFill/>
          <a:ln w="38100" cap="flat" cmpd="sng">
            <a:solidFill>
              <a:schemeClr val="accent1"/>
            </a:solidFill>
            <a:prstDash val="solid"/>
            <a:miter lim="800000"/>
            <a:headEnd type="none" w="sm" len="sm"/>
            <a:tailEnd type="triangle" w="med" len="med"/>
          </a:ln>
        </p:spPr>
      </p:cxnSp>
      <p:cxnSp>
        <p:nvCxnSpPr>
          <p:cNvPr id="310" name="Google Shape;310;p38"/>
          <p:cNvCxnSpPr>
            <a:cxnSpLocks/>
            <a:stCxn id="307" idx="3"/>
            <a:endCxn id="309" idx="1"/>
          </p:cNvCxnSpPr>
          <p:nvPr/>
        </p:nvCxnSpPr>
        <p:spPr>
          <a:xfrm flipV="1">
            <a:off x="8216064" y="4843117"/>
            <a:ext cx="903809" cy="464150"/>
          </a:xfrm>
          <a:prstGeom prst="straightConnector1">
            <a:avLst/>
          </a:prstGeom>
          <a:noFill/>
          <a:ln w="38100" cap="flat" cmpd="sng">
            <a:solidFill>
              <a:schemeClr val="accent1"/>
            </a:solidFill>
            <a:prstDash val="solid"/>
            <a:miter lim="800000"/>
            <a:headEnd type="none" w="sm" len="sm"/>
            <a:tailEnd type="triangle" w="med" len="med"/>
          </a:ln>
        </p:spPr>
      </p:cxnSp>
      <p:sp>
        <p:nvSpPr>
          <p:cNvPr id="309" name="Google Shape;309;p38"/>
          <p:cNvSpPr txBox="1"/>
          <p:nvPr/>
        </p:nvSpPr>
        <p:spPr>
          <a:xfrm>
            <a:off x="9119873" y="4509648"/>
            <a:ext cx="2218800" cy="666937"/>
          </a:xfrm>
          <a:prstGeom prst="rect">
            <a:avLst/>
          </a:prstGeom>
          <a:noFill/>
          <a:ln>
            <a:noFill/>
          </a:ln>
        </p:spPr>
        <p:txBody>
          <a:bodyPr spcFirstLastPara="1" wrap="square" lIns="91433" tIns="45700" rIns="91433" bIns="45700" anchor="t" anchorCtr="0">
            <a:spAutoFit/>
          </a:bodyPr>
          <a:lstStyle/>
          <a:p>
            <a:pPr algn="ctr"/>
            <a:r>
              <a:rPr lang="en" sz="1867" dirty="0">
                <a:solidFill>
                  <a:schemeClr val="dk1"/>
                </a:solidFill>
                <a:latin typeface="Arial"/>
                <a:ea typeface="Arial"/>
                <a:cs typeface="Arial"/>
                <a:sym typeface="Arial"/>
              </a:rPr>
              <a:t>digitized time </a:t>
            </a:r>
            <a:endParaRPr sz="1867" dirty="0">
              <a:solidFill>
                <a:schemeClr val="dk1"/>
              </a:solidFill>
              <a:latin typeface="Arial"/>
              <a:ea typeface="Arial"/>
              <a:cs typeface="Arial"/>
              <a:sym typeface="Arial"/>
            </a:endParaRPr>
          </a:p>
          <a:p>
            <a:pPr algn="ctr"/>
            <a:r>
              <a:rPr lang="en" sz="1867" dirty="0">
                <a:solidFill>
                  <a:schemeClr val="dk1"/>
                </a:solidFill>
                <a:latin typeface="Arial"/>
                <a:ea typeface="Arial"/>
                <a:cs typeface="Arial"/>
                <a:sym typeface="Arial"/>
              </a:rPr>
              <a:t>stored in RDO</a:t>
            </a:r>
            <a:endParaRPr sz="1867" dirty="0">
              <a:solidFill>
                <a:schemeClr val="dk1"/>
              </a:solidFill>
              <a:latin typeface="Arial"/>
              <a:ea typeface="Arial"/>
              <a:cs typeface="Arial"/>
              <a:sym typeface="Arial"/>
            </a:endParaRPr>
          </a:p>
        </p:txBody>
      </p:sp>
      <p:sp>
        <p:nvSpPr>
          <p:cNvPr id="312" name="Google Shape;312;p38"/>
          <p:cNvSpPr txBox="1"/>
          <p:nvPr/>
        </p:nvSpPr>
        <p:spPr>
          <a:xfrm>
            <a:off x="1516287" y="5810105"/>
            <a:ext cx="19216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1.732 ns </a:t>
            </a:r>
            <a:endParaRPr sz="1467"/>
          </a:p>
        </p:txBody>
      </p:sp>
      <p:sp>
        <p:nvSpPr>
          <p:cNvPr id="313" name="Google Shape;313;p38"/>
          <p:cNvSpPr txBox="1"/>
          <p:nvPr/>
        </p:nvSpPr>
        <p:spPr>
          <a:xfrm>
            <a:off x="5337971" y="5831688"/>
            <a:ext cx="1154400" cy="379615"/>
          </a:xfrm>
          <a:prstGeom prst="rect">
            <a:avLst/>
          </a:prstGeom>
          <a:noFill/>
          <a:ln>
            <a:noFill/>
          </a:ln>
        </p:spPr>
        <p:txBody>
          <a:bodyPr spcFirstLastPara="1" wrap="square" lIns="91433" tIns="45700" rIns="91433" bIns="45700" anchor="t" anchorCtr="0">
            <a:spAutoFit/>
          </a:bodyPr>
          <a:lstStyle/>
          <a:p>
            <a:r>
              <a:rPr lang="en" sz="1867" dirty="0">
                <a:solidFill>
                  <a:schemeClr val="accent2"/>
                </a:solidFill>
                <a:latin typeface="Arial"/>
                <a:ea typeface="Arial"/>
                <a:cs typeface="Arial"/>
                <a:sym typeface="Arial"/>
              </a:rPr>
              <a:t>1.</a:t>
            </a:r>
            <a:r>
              <a:rPr lang="en-US" altLang="zh-CN" sz="1867" dirty="0">
                <a:solidFill>
                  <a:schemeClr val="accent2"/>
                </a:solidFill>
                <a:latin typeface="Arial"/>
                <a:ea typeface="Arial"/>
                <a:cs typeface="Arial"/>
                <a:sym typeface="Arial"/>
              </a:rPr>
              <a:t>8</a:t>
            </a:r>
            <a:r>
              <a:rPr lang="en" sz="1867" dirty="0">
                <a:solidFill>
                  <a:schemeClr val="accent2"/>
                </a:solidFill>
                <a:latin typeface="Arial"/>
                <a:ea typeface="Arial"/>
                <a:cs typeface="Arial"/>
                <a:sym typeface="Arial"/>
              </a:rPr>
              <a:t>51 ns </a:t>
            </a:r>
            <a:endParaRPr sz="1467" dirty="0"/>
          </a:p>
        </p:txBody>
      </p:sp>
      <p:sp>
        <p:nvSpPr>
          <p:cNvPr id="314" name="Google Shape;314;p38"/>
          <p:cNvSpPr txBox="1"/>
          <p:nvPr/>
        </p:nvSpPr>
        <p:spPr>
          <a:xfrm>
            <a:off x="9680316" y="5892525"/>
            <a:ext cx="15144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00011010…</a:t>
            </a:r>
            <a:endParaRPr sz="1867">
              <a:solidFill>
                <a:schemeClr val="accent2"/>
              </a:solidFill>
              <a:latin typeface="Arial"/>
              <a:ea typeface="Arial"/>
              <a:cs typeface="Arial"/>
              <a:sym typeface="Arial"/>
            </a:endParaRPr>
          </a:p>
        </p:txBody>
      </p:sp>
      <p:sp>
        <p:nvSpPr>
          <p:cNvPr id="317" name="Google Shape;317;p38"/>
          <p:cNvSpPr txBox="1"/>
          <p:nvPr/>
        </p:nvSpPr>
        <p:spPr>
          <a:xfrm>
            <a:off x="262400" y="5801138"/>
            <a:ext cx="1204800" cy="379615"/>
          </a:xfrm>
          <a:prstGeom prst="rect">
            <a:avLst/>
          </a:prstGeom>
          <a:noFill/>
          <a:ln>
            <a:noFill/>
          </a:ln>
        </p:spPr>
        <p:txBody>
          <a:bodyPr spcFirstLastPara="1" wrap="square" lIns="91433" tIns="45700" rIns="91433" bIns="45700" anchor="t" anchorCtr="0">
            <a:spAutoFit/>
          </a:bodyPr>
          <a:lstStyle/>
          <a:p>
            <a:r>
              <a:rPr lang="en" sz="1867">
                <a:solidFill>
                  <a:schemeClr val="accent2"/>
                </a:solidFill>
                <a:latin typeface="Arial"/>
                <a:ea typeface="Arial"/>
                <a:cs typeface="Arial"/>
                <a:sym typeface="Arial"/>
              </a:rPr>
              <a:t>example</a:t>
            </a:r>
            <a:endParaRPr sz="1867">
              <a:solidFill>
                <a:schemeClr val="accent2"/>
              </a:solidFill>
              <a:latin typeface="Arial"/>
              <a:ea typeface="Arial"/>
              <a:cs typeface="Arial"/>
              <a:sym typeface="Arial"/>
            </a:endParaRPr>
          </a:p>
        </p:txBody>
      </p:sp>
      <p:pic>
        <p:nvPicPr>
          <p:cNvPr id="25" name="图片 24">
            <a:extLst>
              <a:ext uri="{FF2B5EF4-FFF2-40B4-BE49-F238E27FC236}">
                <a16:creationId xmlns:a16="http://schemas.microsoft.com/office/drawing/2014/main" id="{5E7DB492-B538-ED49-E6F2-066C521BEDDD}"/>
              </a:ext>
            </a:extLst>
          </p:cNvPr>
          <p:cNvPicPr>
            <a:picLocks noChangeAspect="1"/>
          </p:cNvPicPr>
          <p:nvPr/>
        </p:nvPicPr>
        <p:blipFill>
          <a:blip r:embed="rId3"/>
          <a:stretch>
            <a:fillRect/>
          </a:stretch>
        </p:blipFill>
        <p:spPr>
          <a:xfrm>
            <a:off x="8109872" y="2061226"/>
            <a:ext cx="4075118" cy="1395588"/>
          </a:xfrm>
          <a:prstGeom prst="rect">
            <a:avLst/>
          </a:prstGeom>
        </p:spPr>
      </p:pic>
      <p:sp>
        <p:nvSpPr>
          <p:cNvPr id="26" name="文本框 25">
            <a:extLst>
              <a:ext uri="{FF2B5EF4-FFF2-40B4-BE49-F238E27FC236}">
                <a16:creationId xmlns:a16="http://schemas.microsoft.com/office/drawing/2014/main" id="{76CDB75C-FD77-5C8C-1631-BF211FE9F946}"/>
              </a:ext>
            </a:extLst>
          </p:cNvPr>
          <p:cNvSpPr txBox="1"/>
          <p:nvPr/>
        </p:nvSpPr>
        <p:spPr>
          <a:xfrm>
            <a:off x="9397065" y="3456814"/>
            <a:ext cx="1555234" cy="253916"/>
          </a:xfrm>
          <a:prstGeom prst="rect">
            <a:avLst/>
          </a:prstGeom>
          <a:noFill/>
        </p:spPr>
        <p:txBody>
          <a:bodyPr wrap="none" rtlCol="0">
            <a:spAutoFit/>
          </a:bodyPr>
          <a:lstStyle/>
          <a:p>
            <a:r>
              <a:rPr kumimoji="1" lang="en-US" altLang="zh-CN" sz="1050" dirty="0"/>
              <a:t>Graphs from </a:t>
            </a:r>
            <a:r>
              <a:rPr kumimoji="1" lang="en-US" altLang="zh-CN" sz="1050" dirty="0">
                <a:hlinkClick r:id="rId4"/>
              </a:rPr>
              <a:t>ACTS docs</a:t>
            </a:r>
            <a:endParaRPr kumimoji="1" lang="zh-CN" altLang="en-US" sz="1050" dirty="0"/>
          </a:p>
        </p:txBody>
      </p:sp>
      <p:pic>
        <p:nvPicPr>
          <p:cNvPr id="3" name="Google Shape;337;p40">
            <a:extLst>
              <a:ext uri="{FF2B5EF4-FFF2-40B4-BE49-F238E27FC236}">
                <a16:creationId xmlns:a16="http://schemas.microsoft.com/office/drawing/2014/main" id="{AE51ECD2-0D14-B35D-DB9C-CC324BC103A4}"/>
              </a:ext>
            </a:extLst>
          </p:cNvPr>
          <p:cNvPicPr preferRelativeResize="0"/>
          <p:nvPr/>
        </p:nvPicPr>
        <p:blipFill rotWithShape="1">
          <a:blip r:embed="rId5">
            <a:alphaModFix/>
          </a:blip>
          <a:srcRect/>
          <a:stretch/>
        </p:blipFill>
        <p:spPr>
          <a:xfrm>
            <a:off x="8907271" y="206187"/>
            <a:ext cx="2742765" cy="1851249"/>
          </a:xfrm>
          <a:prstGeom prst="rect">
            <a:avLst/>
          </a:prstGeom>
          <a:noFill/>
          <a:ln>
            <a:noFill/>
          </a:ln>
        </p:spPr>
      </p:pic>
    </p:spTree>
    <p:extLst>
      <p:ext uri="{BB962C8B-B14F-4D97-AF65-F5344CB8AC3E}">
        <p14:creationId xmlns:p14="http://schemas.microsoft.com/office/powerpoint/2010/main" val="1011014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07DFFF-5AE3-70C1-E05F-BE6ED527C725}"/>
              </a:ext>
            </a:extLst>
          </p:cNvPr>
          <p:cNvSpPr>
            <a:spLocks noGrp="1"/>
          </p:cNvSpPr>
          <p:nvPr>
            <p:ph type="title"/>
          </p:nvPr>
        </p:nvSpPr>
        <p:spPr>
          <a:xfrm>
            <a:off x="838200" y="294486"/>
            <a:ext cx="11353800" cy="1325563"/>
          </a:xfrm>
        </p:spPr>
        <p:txBody>
          <a:bodyPr>
            <a:normAutofit/>
          </a:bodyPr>
          <a:lstStyle/>
          <a:p>
            <a:r>
              <a:rPr kumimoji="1" lang="en" altLang="zh-CN" sz="4000" dirty="0">
                <a:latin typeface="Calibri" panose="020F0502020204030204" pitchFamily="34" charset="0"/>
                <a:cs typeface="Calibri" panose="020F0502020204030204" pitchFamily="34" charset="0"/>
              </a:rPr>
              <a:t>Purity</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and</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track-only</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impact</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parameter</a:t>
            </a:r>
            <a:r>
              <a:rPr kumimoji="1" lang="zh-CN" altLang="en-US" sz="4000" dirty="0">
                <a:latin typeface="Calibri" panose="020F0502020204030204" pitchFamily="34" charset="0"/>
                <a:cs typeface="Calibri" panose="020F0502020204030204" pitchFamily="34" charset="0"/>
              </a:rPr>
              <a:t> </a:t>
            </a:r>
            <a:r>
              <a:rPr kumimoji="1" lang="en-US" altLang="zh-CN" sz="4000" dirty="0">
                <a:latin typeface="Calibri" panose="020F0502020204030204" pitchFamily="34" charset="0"/>
                <a:cs typeface="Calibri" panose="020F0502020204030204" pitchFamily="34" charset="0"/>
              </a:rPr>
              <a:t>resolution</a:t>
            </a:r>
            <a:endParaRPr kumimoji="1" lang="zh-CN" altLang="en-US" sz="4000"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75F2D36D-D478-D4FF-2AE3-DAE34F11985B}"/>
              </a:ext>
            </a:extLst>
          </p:cNvPr>
          <p:cNvSpPr>
            <a:spLocks noGrp="1"/>
          </p:cNvSpPr>
          <p:nvPr>
            <p:ph type="sldNum" sz="quarter" idx="12"/>
          </p:nvPr>
        </p:nvSpPr>
        <p:spPr/>
        <p:txBody>
          <a:bodyPr/>
          <a:lstStyle/>
          <a:p>
            <a:fld id="{FBB5E1A3-F873-F545-ADC0-2EE4111ED2B2}" type="slidenum">
              <a:rPr kumimoji="1" lang="zh-CN" altLang="en-US" smtClean="0"/>
              <a:t>26</a:t>
            </a:fld>
            <a:endParaRPr kumimoji="1" lang="zh-CN" altLang="en-US" dirty="0"/>
          </a:p>
        </p:txBody>
      </p:sp>
      <p:sp>
        <p:nvSpPr>
          <p:cNvPr id="12" name="矩形 11">
            <a:extLst>
              <a:ext uri="{FF2B5EF4-FFF2-40B4-BE49-F238E27FC236}">
                <a16:creationId xmlns:a16="http://schemas.microsoft.com/office/drawing/2014/main" id="{75DA9013-7E89-9106-4001-5C17E439818E}"/>
              </a:ext>
            </a:extLst>
          </p:cNvPr>
          <p:cNvSpPr/>
          <p:nvPr/>
        </p:nvSpPr>
        <p:spPr>
          <a:xfrm>
            <a:off x="3204446" y="4414205"/>
            <a:ext cx="202301"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1F1F03A1-20C1-B106-BB01-85F12227B31A}"/>
              </a:ext>
            </a:extLst>
          </p:cNvPr>
          <p:cNvSpPr/>
          <p:nvPr/>
        </p:nvSpPr>
        <p:spPr>
          <a:xfrm>
            <a:off x="3689125" y="4568810"/>
            <a:ext cx="265352"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13">
            <a:extLst>
              <a:ext uri="{FF2B5EF4-FFF2-40B4-BE49-F238E27FC236}">
                <a16:creationId xmlns:a16="http://schemas.microsoft.com/office/drawing/2014/main" id="{6C0D4784-9F95-6C1E-FBF5-1811CBC03BC5}"/>
              </a:ext>
            </a:extLst>
          </p:cNvPr>
          <p:cNvSpPr/>
          <p:nvPr/>
        </p:nvSpPr>
        <p:spPr>
          <a:xfrm>
            <a:off x="6877217" y="4404639"/>
            <a:ext cx="249505"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a:extLst>
              <a:ext uri="{FF2B5EF4-FFF2-40B4-BE49-F238E27FC236}">
                <a16:creationId xmlns:a16="http://schemas.microsoft.com/office/drawing/2014/main" id="{E90CEDD3-7FD0-E26F-2E55-A16D4F16ED65}"/>
              </a:ext>
            </a:extLst>
          </p:cNvPr>
          <p:cNvSpPr/>
          <p:nvPr/>
        </p:nvSpPr>
        <p:spPr>
          <a:xfrm>
            <a:off x="7379936" y="4606940"/>
            <a:ext cx="249167" cy="202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441F740E-E35A-3D75-59AA-CE7A7A579CF0}"/>
              </a:ext>
            </a:extLst>
          </p:cNvPr>
          <p:cNvSpPr/>
          <p:nvPr/>
        </p:nvSpPr>
        <p:spPr>
          <a:xfrm flipH="1">
            <a:off x="11439441" y="3010237"/>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a:extLst>
              <a:ext uri="{FF2B5EF4-FFF2-40B4-BE49-F238E27FC236}">
                <a16:creationId xmlns:a16="http://schemas.microsoft.com/office/drawing/2014/main" id="{72259502-44DE-708E-2175-CD3694C16B52}"/>
              </a:ext>
            </a:extLst>
          </p:cNvPr>
          <p:cNvSpPr/>
          <p:nvPr/>
        </p:nvSpPr>
        <p:spPr>
          <a:xfrm flipH="1">
            <a:off x="11203425" y="2911785"/>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矩形 17">
            <a:extLst>
              <a:ext uri="{FF2B5EF4-FFF2-40B4-BE49-F238E27FC236}">
                <a16:creationId xmlns:a16="http://schemas.microsoft.com/office/drawing/2014/main" id="{11ABAE22-48B1-25FC-0F51-F18E6EB2CF76}"/>
              </a:ext>
            </a:extLst>
          </p:cNvPr>
          <p:cNvSpPr/>
          <p:nvPr/>
        </p:nvSpPr>
        <p:spPr>
          <a:xfrm flipH="1">
            <a:off x="11431349" y="4771111"/>
            <a:ext cx="132170" cy="783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a:extLst>
              <a:ext uri="{FF2B5EF4-FFF2-40B4-BE49-F238E27FC236}">
                <a16:creationId xmlns:a16="http://schemas.microsoft.com/office/drawing/2014/main" id="{604A87E1-C004-2F81-8F89-EDCE4A04F016}"/>
              </a:ext>
            </a:extLst>
          </p:cNvPr>
          <p:cNvSpPr/>
          <p:nvPr/>
        </p:nvSpPr>
        <p:spPr>
          <a:xfrm flipH="1">
            <a:off x="11187241" y="4683933"/>
            <a:ext cx="124078" cy="647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1" name="图片 20">
            <a:extLst>
              <a:ext uri="{FF2B5EF4-FFF2-40B4-BE49-F238E27FC236}">
                <a16:creationId xmlns:a16="http://schemas.microsoft.com/office/drawing/2014/main" id="{3F5D487D-D7D3-9E92-533D-EE4252DB5CD5}"/>
              </a:ext>
            </a:extLst>
          </p:cNvPr>
          <p:cNvPicPr>
            <a:picLocks noChangeAspect="1"/>
          </p:cNvPicPr>
          <p:nvPr/>
        </p:nvPicPr>
        <p:blipFill>
          <a:blip r:embed="rId2"/>
          <a:srcRect r="47669"/>
          <a:stretch>
            <a:fillRect/>
          </a:stretch>
        </p:blipFill>
        <p:spPr>
          <a:xfrm>
            <a:off x="306786" y="1878870"/>
            <a:ext cx="3670300" cy="2811969"/>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C5CB090-EC13-FF35-F491-C7B78A49CA6C}"/>
                  </a:ext>
                </a:extLst>
              </p:cNvPr>
              <p:cNvSpPr txBox="1"/>
              <p:nvPr/>
            </p:nvSpPr>
            <p:spPr>
              <a:xfrm>
                <a:off x="425320" y="4923533"/>
                <a:ext cx="9542495" cy="5605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eqArr>
                        <m:eqArrPr>
                          <m:ctrlPr>
                            <a:rPr kumimoji="1" lang="en-US" altLang="zh-CN" sz="1600" b="0" i="1" dirty="0" smtClean="0">
                              <a:latin typeface="Cambria Math" panose="02040503050406030204" pitchFamily="18" charset="0"/>
                            </a:rPr>
                          </m:ctrlPr>
                        </m:eqArrPr>
                        <m:e>
                          <m:f>
                            <m:fPr>
                              <m:ctrlPr>
                                <a:rPr kumimoji="1" lang="en-US" altLang="zh-CN" sz="1600" b="0" i="1" dirty="0" smtClean="0">
                                  <a:latin typeface="Cambria Math" panose="02040503050406030204" pitchFamily="18" charset="0"/>
                                </a:rPr>
                              </m:ctrlPr>
                            </m:fPr>
                            <m:num>
                              <m:r>
                                <m:rPr>
                                  <m:brk/>
                                </m:rPr>
                                <a:rPr kumimoji="1" lang="en-US" altLang="zh-CN" sz="1600" b="0" i="1" dirty="0" smtClean="0">
                                  <a:latin typeface="Cambria Math" panose="02040503050406030204" pitchFamily="18" charset="0"/>
                                </a:rPr>
                                <m:t>𝑛</m:t>
                              </m:r>
                              <m:r>
                                <a:rPr kumimoji="1" lang="en-US" altLang="zh-CN" sz="1600" b="0" i="1" dirty="0" smtClean="0">
                                  <a:latin typeface="Cambria Math" panose="02040503050406030204" pitchFamily="18" charset="0"/>
                                </a:rPr>
                                <m:t>𝑀𝑎𝑗𝑜𝑟𝑖𝑡𝑦𝐻𝑖𝑡𝑠</m:t>
                              </m:r>
                            </m:num>
                            <m:den>
                              <m:r>
                                <m:rPr>
                                  <m:brk/>
                                </m:rPr>
                                <a:rPr kumimoji="1" lang="en-US" altLang="zh-CN" sz="1600" b="0" i="1" dirty="0" smtClean="0">
                                  <a:latin typeface="Cambria Math" panose="02040503050406030204" pitchFamily="18" charset="0"/>
                                </a:rPr>
                                <m:t>𝑛</m:t>
                              </m:r>
                              <m:r>
                                <a:rPr kumimoji="1" lang="en-US" altLang="zh-CN" sz="1600" b="0" i="1" dirty="0" smtClean="0">
                                  <a:latin typeface="Cambria Math" panose="02040503050406030204" pitchFamily="18" charset="0"/>
                                </a:rPr>
                                <m:t>𝑀𝑒𝑎𝑠𝑢𝑟𝑒𝑚𝑒𝑛𝑡𝑠</m:t>
                              </m:r>
                            </m:den>
                          </m:f>
                          <m:r>
                            <a:rPr kumimoji="1" lang="en-US" altLang="zh-CN" sz="1600" i="1" dirty="0" smtClean="0">
                              <a:latin typeface="Cambria Math" panose="02040503050406030204" pitchFamily="18" charset="0"/>
                            </a:rPr>
                            <m:t>=</m:t>
                          </m:r>
                          <m:r>
                            <a:rPr kumimoji="1" lang="zh-CN" altLang="en-US" sz="1600" b="0" i="1" dirty="0" smtClean="0">
                              <a:latin typeface="Cambria Math" panose="02040503050406030204" pitchFamily="18" charset="0"/>
                            </a:rPr>
                            <m:t> </m:t>
                          </m:r>
                          <m:f>
                            <m:fPr>
                              <m:ctrlPr>
                                <a:rPr kumimoji="1" lang="en-US" altLang="zh-CN" sz="1600" b="0" i="1" dirty="0" smtClean="0">
                                  <a:latin typeface="Cambria Math" panose="02040503050406030204" pitchFamily="18" charset="0"/>
                                </a:rPr>
                              </m:ctrlPr>
                            </m:fPr>
                            <m:num>
                              <m:r>
                                <a:rPr kumimoji="1" lang="en-US" altLang="zh-CN" sz="1600" b="0" i="1" dirty="0" smtClean="0">
                                  <a:latin typeface="Cambria Math" panose="02040503050406030204" pitchFamily="18" charset="0"/>
                                </a:rPr>
                                <m:t>#</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𝑡h𝑎𝑡</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𝑏𝑒𝑙𝑜𝑛𝑔𝑠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𝑡𝑜</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𝑝𝑎𝑟𝑡𝑖𝑐𝑙𝑒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𝑤𝑖𝑡h</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h𝑖𝑔h𝑒𝑠𝑡</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𝑓𝑟𝑎𝑐𝑡𝑖𝑜𝑛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𝑜𝑓</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h𝑖𝑡𝑠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𝑡h𝑒</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𝑡𝑟𝑎𝑐𝑘</m:t>
                              </m:r>
                            </m:num>
                            <m:den>
                              <m:r>
                                <a:rPr kumimoji="1" lang="en-US" altLang="zh-CN" sz="1600" b="0" i="1" dirty="0" smtClean="0">
                                  <a:latin typeface="Cambria Math" panose="02040503050406030204" pitchFamily="18" charset="0"/>
                                </a:rPr>
                                <m:t>#</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𝑡𝑜𝑡𝑎𝑙</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𝑚𝑒𝑎𝑠𝑢𝑟𝑒𝑚𝑡𝑠</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𝑜𝑛</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𝑎</m:t>
                              </m:r>
                              <m:r>
                                <a:rPr kumimoji="1" lang="zh-CN" altLang="en-US" sz="1600" b="0" i="1" dirty="0" smtClean="0">
                                  <a:latin typeface="Cambria Math" panose="02040503050406030204" pitchFamily="18" charset="0"/>
                                </a:rPr>
                                <m:t> </m:t>
                              </m:r>
                              <m:r>
                                <a:rPr kumimoji="1" lang="en-US" altLang="zh-CN" sz="1600" b="0" i="1" dirty="0" smtClean="0">
                                  <a:latin typeface="Cambria Math" panose="02040503050406030204" pitchFamily="18" charset="0"/>
                                </a:rPr>
                                <m:t>𝑡𝑟𝑎𝑐𝑘</m:t>
                              </m:r>
                            </m:den>
                          </m:f>
                        </m:e>
                      </m:eqArr>
                    </m:oMath>
                  </m:oMathPara>
                </a14:m>
                <a:endParaRPr kumimoji="1" lang="en-US" altLang="zh-CN" sz="1600" b="0" i="1" dirty="0">
                  <a:latin typeface="Cambria Math" panose="02040503050406030204" pitchFamily="18" charset="0"/>
                </a:endParaRPr>
              </a:p>
            </p:txBody>
          </p:sp>
        </mc:Choice>
        <mc:Fallback xmlns="">
          <p:sp>
            <p:nvSpPr>
              <p:cNvPr id="9" name="文本框 8">
                <a:extLst>
                  <a:ext uri="{FF2B5EF4-FFF2-40B4-BE49-F238E27FC236}">
                    <a16:creationId xmlns:a16="http://schemas.microsoft.com/office/drawing/2014/main" id="{8C5CB090-EC13-FF35-F491-C7B78A49CA6C}"/>
                  </a:ext>
                </a:extLst>
              </p:cNvPr>
              <p:cNvSpPr txBox="1">
                <a:spLocks noRot="1" noChangeAspect="1" noMove="1" noResize="1" noEditPoints="1" noAdjustHandles="1" noChangeArrowheads="1" noChangeShapeType="1" noTextEdit="1"/>
              </p:cNvSpPr>
              <p:nvPr/>
            </p:nvSpPr>
            <p:spPr>
              <a:xfrm>
                <a:off x="425320" y="4923533"/>
                <a:ext cx="9542495" cy="560538"/>
              </a:xfrm>
              <a:prstGeom prst="rect">
                <a:avLst/>
              </a:prstGeom>
              <a:blipFill>
                <a:blip r:embed="rId3"/>
                <a:stretch>
                  <a:fillRect b="-15217"/>
                </a:stretch>
              </a:blipFill>
            </p:spPr>
            <p:txBody>
              <a:bodyPr/>
              <a:lstStyle/>
              <a:p>
                <a:r>
                  <a:rPr lang="zh-CN" altLang="en-US">
                    <a:noFill/>
                  </a:rPr>
                  <a:t> </a:t>
                </a:r>
              </a:p>
            </p:txBody>
          </p:sp>
        </mc:Fallback>
      </mc:AlternateContent>
      <p:pic>
        <p:nvPicPr>
          <p:cNvPr id="10" name="内容占位符 16">
            <a:extLst>
              <a:ext uri="{FF2B5EF4-FFF2-40B4-BE49-F238E27FC236}">
                <a16:creationId xmlns:a16="http://schemas.microsoft.com/office/drawing/2014/main" id="{365764BD-25CB-334C-4BFF-EA18042A4C1B}"/>
              </a:ext>
            </a:extLst>
          </p:cNvPr>
          <p:cNvPicPr>
            <a:picLocks noChangeAspect="1"/>
          </p:cNvPicPr>
          <p:nvPr/>
        </p:nvPicPr>
        <p:blipFill>
          <a:blip r:embed="rId4"/>
          <a:stretch>
            <a:fillRect/>
          </a:stretch>
        </p:blipFill>
        <p:spPr>
          <a:xfrm>
            <a:off x="3936527" y="1920919"/>
            <a:ext cx="3670300" cy="2895600"/>
          </a:xfrm>
          <a:prstGeom prst="rect">
            <a:avLst/>
          </a:prstGeom>
        </p:spPr>
      </p:pic>
      <p:pic>
        <p:nvPicPr>
          <p:cNvPr id="11" name="内容占位符 17">
            <a:extLst>
              <a:ext uri="{FF2B5EF4-FFF2-40B4-BE49-F238E27FC236}">
                <a16:creationId xmlns:a16="http://schemas.microsoft.com/office/drawing/2014/main" id="{EBA21F48-1ED9-A634-74FE-DFF368DB4A00}"/>
              </a:ext>
            </a:extLst>
          </p:cNvPr>
          <p:cNvPicPr>
            <a:picLocks noChangeAspect="1"/>
          </p:cNvPicPr>
          <p:nvPr/>
        </p:nvPicPr>
        <p:blipFill>
          <a:blip r:embed="rId5"/>
          <a:stretch>
            <a:fillRect/>
          </a:stretch>
        </p:blipFill>
        <p:spPr>
          <a:xfrm>
            <a:off x="7606828" y="1912311"/>
            <a:ext cx="3704492" cy="2912497"/>
          </a:xfrm>
          <a:prstGeom prst="rect">
            <a:avLst/>
          </a:prstGeom>
        </p:spPr>
      </p:pic>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1606D4EB-903A-8746-06CA-7CEDF1656449}"/>
                  </a:ext>
                </a:extLst>
              </p:cNvPr>
              <p:cNvSpPr txBox="1"/>
              <p:nvPr/>
            </p:nvSpPr>
            <p:spPr>
              <a:xfrm>
                <a:off x="590861" y="5681520"/>
                <a:ext cx="6895477" cy="369332"/>
              </a:xfrm>
              <a:prstGeom prst="rect">
                <a:avLst/>
              </a:prstGeom>
              <a:noFill/>
            </p:spPr>
            <p:txBody>
              <a:bodyPr wrap="none" rtlCol="0">
                <a:spAutoFit/>
              </a:bodyPr>
              <a:lstStyle/>
              <a:p>
                <a:r>
                  <a:rPr kumimoji="1" lang="en-US" altLang="zh-CN" dirty="0"/>
                  <a:t>No</a:t>
                </a:r>
                <a:r>
                  <a:rPr kumimoji="1" lang="zh-CN" altLang="en-US" dirty="0"/>
                  <a:t> </a:t>
                </a:r>
                <a:r>
                  <a:rPr kumimoji="1" lang="en-US" altLang="zh-CN" dirty="0"/>
                  <a:t>significant</a:t>
                </a:r>
                <a:r>
                  <a:rPr kumimoji="1" lang="zh-CN" altLang="en-US" dirty="0"/>
                  <a:t> </a:t>
                </a:r>
                <a:r>
                  <a:rPr kumimoji="1" lang="en-US" altLang="zh-CN" dirty="0"/>
                  <a:t>change</a:t>
                </a:r>
                <a:r>
                  <a:rPr kumimoji="1" lang="zh-CN" altLang="en-US" dirty="0"/>
                  <a:t> </a:t>
                </a:r>
                <a:r>
                  <a:rPr kumimoji="1" lang="en-US" altLang="zh-CN" dirty="0"/>
                  <a:t>on</a:t>
                </a:r>
                <a:r>
                  <a:rPr kumimoji="1" lang="zh-CN" altLang="en-US" dirty="0"/>
                  <a:t> </a:t>
                </a:r>
                <a:r>
                  <a:rPr kumimoji="1" lang="en-US" altLang="zh-CN" dirty="0"/>
                  <a:t>the</a:t>
                </a:r>
                <a:r>
                  <a:rPr kumimoji="1" lang="zh-CN" altLang="en-US" dirty="0"/>
                  <a:t> </a:t>
                </a:r>
                <a:r>
                  <a:rPr kumimoji="1" lang="en-US" altLang="zh-CN" dirty="0"/>
                  <a:t>resolution</a:t>
                </a:r>
                <a:r>
                  <a:rPr kumimoji="1" lang="zh-CN" altLang="en-US" dirty="0"/>
                  <a:t> </a:t>
                </a:r>
                <a:r>
                  <a:rPr kumimoji="1" lang="en-US" altLang="zh-CN" dirty="0"/>
                  <a:t>of</a:t>
                </a:r>
                <a:r>
                  <a:rPr kumimoji="1" lang="zh-CN" altLang="en-US" dirty="0"/>
                  <a:t> </a:t>
                </a:r>
                <a:r>
                  <a:rPr kumimoji="1" lang="en-US" altLang="zh-CN" dirty="0"/>
                  <a:t>impact</a:t>
                </a:r>
                <a:r>
                  <a:rPr kumimoji="1" lang="zh-CN" altLang="en-US" dirty="0"/>
                  <a:t> </a:t>
                </a:r>
                <a:r>
                  <a:rPr kumimoji="1" lang="en-US" altLang="zh-CN" dirty="0"/>
                  <a:t>parameters</a:t>
                </a:r>
                <a:r>
                  <a:rPr kumimoji="1" lang="zh-CN" altLang="en-US" dirty="0"/>
                  <a:t> </a:t>
                </a:r>
                <a14:m>
                  <m:oMath xmlns:m="http://schemas.openxmlformats.org/officeDocument/2006/math">
                    <m:sSub>
                      <m:sSubPr>
                        <m:ctrlPr>
                          <a:rPr kumimoji="1" lang="en-US" altLang="zh-CN" i="1">
                            <a:solidFill>
                              <a:prstClr val="black"/>
                            </a:solidFill>
                            <a:latin typeface="Cambria Math" panose="02040503050406030204" pitchFamily="18" charset="0"/>
                            <a:cs typeface="Times New Roman" panose="02020603050405020304" pitchFamily="18" charset="0"/>
                          </a:rPr>
                        </m:ctrlPr>
                      </m:sSubPr>
                      <m:e>
                        <m:r>
                          <a:rPr kumimoji="1" lang="en-US" altLang="zh-CN" i="1">
                            <a:solidFill>
                              <a:prstClr val="black"/>
                            </a:solidFill>
                            <a:latin typeface="Cambria Math" panose="02040503050406030204" pitchFamily="18" charset="0"/>
                            <a:cs typeface="Times New Roman" panose="02020603050405020304" pitchFamily="18" charset="0"/>
                          </a:rPr>
                          <m:t>𝑑</m:t>
                        </m:r>
                      </m:e>
                      <m:sub>
                        <m:r>
                          <a:rPr kumimoji="1" lang="en-US" altLang="zh-CN" i="1">
                            <a:solidFill>
                              <a:prstClr val="black"/>
                            </a:solidFill>
                            <a:latin typeface="Cambria Math" panose="02040503050406030204" pitchFamily="18" charset="0"/>
                            <a:cs typeface="Times New Roman" panose="02020603050405020304" pitchFamily="18" charset="0"/>
                          </a:rPr>
                          <m:t>0</m:t>
                        </m:r>
                      </m:sub>
                    </m:sSub>
                    <m:r>
                      <a:rPr kumimoji="1" lang="en-US" altLang="zh-CN" b="0" i="1" smtClean="0">
                        <a:solidFill>
                          <a:prstClr val="black"/>
                        </a:solidFill>
                        <a:latin typeface="Cambria Math" panose="02040503050406030204" pitchFamily="18" charset="0"/>
                        <a:cs typeface="Times New Roman" panose="02020603050405020304" pitchFamily="18" charset="0"/>
                      </a:rPr>
                      <m:t>/</m:t>
                    </m:r>
                    <m:sSub>
                      <m:sSubPr>
                        <m:ctrlPr>
                          <a:rPr kumimoji="1" lang="en-US" altLang="zh-CN" b="0" i="1" smtClean="0">
                            <a:solidFill>
                              <a:prstClr val="black"/>
                            </a:solidFill>
                            <a:latin typeface="Cambria Math" panose="02040503050406030204" pitchFamily="18" charset="0"/>
                            <a:cs typeface="Times New Roman" panose="02020603050405020304" pitchFamily="18" charset="0"/>
                          </a:rPr>
                        </m:ctrlPr>
                      </m:sSubPr>
                      <m:e>
                        <m:r>
                          <a:rPr kumimoji="1" lang="en-US" altLang="zh-CN" b="0" i="1" smtClean="0">
                            <a:solidFill>
                              <a:prstClr val="black"/>
                            </a:solidFill>
                            <a:latin typeface="Cambria Math" panose="02040503050406030204" pitchFamily="18" charset="0"/>
                            <a:cs typeface="Times New Roman" panose="02020603050405020304" pitchFamily="18" charset="0"/>
                          </a:rPr>
                          <m:t>𝑧</m:t>
                        </m:r>
                      </m:e>
                      <m:sub>
                        <m:r>
                          <a:rPr kumimoji="1" lang="en-US" altLang="zh-CN" b="0" i="1" smtClean="0">
                            <a:solidFill>
                              <a:prstClr val="black"/>
                            </a:solidFill>
                            <a:latin typeface="Cambria Math" panose="02040503050406030204" pitchFamily="18" charset="0"/>
                            <a:cs typeface="Times New Roman" panose="02020603050405020304" pitchFamily="18" charset="0"/>
                          </a:rPr>
                          <m:t>0</m:t>
                        </m:r>
                      </m:sub>
                    </m:sSub>
                  </m:oMath>
                </a14:m>
                <a:endParaRPr kumimoji="1" lang="zh-CN" altLang="en-US" dirty="0"/>
              </a:p>
            </p:txBody>
          </p:sp>
        </mc:Choice>
        <mc:Fallback xmlns="">
          <p:sp>
            <p:nvSpPr>
              <p:cNvPr id="20" name="文本框 19">
                <a:extLst>
                  <a:ext uri="{FF2B5EF4-FFF2-40B4-BE49-F238E27FC236}">
                    <a16:creationId xmlns:a16="http://schemas.microsoft.com/office/drawing/2014/main" id="{1606D4EB-903A-8746-06CA-7CEDF1656449}"/>
                  </a:ext>
                </a:extLst>
              </p:cNvPr>
              <p:cNvSpPr txBox="1">
                <a:spLocks noRot="1" noChangeAspect="1" noMove="1" noResize="1" noEditPoints="1" noAdjustHandles="1" noChangeArrowheads="1" noChangeShapeType="1" noTextEdit="1"/>
              </p:cNvSpPr>
              <p:nvPr/>
            </p:nvSpPr>
            <p:spPr>
              <a:xfrm>
                <a:off x="590861" y="5681520"/>
                <a:ext cx="6895477" cy="369332"/>
              </a:xfrm>
              <a:prstGeom prst="rect">
                <a:avLst/>
              </a:prstGeom>
              <a:blipFill>
                <a:blip r:embed="rId6"/>
                <a:stretch>
                  <a:fillRect l="-735" t="-6667" b="-26667"/>
                </a:stretch>
              </a:blipFill>
            </p:spPr>
            <p:txBody>
              <a:bodyPr/>
              <a:lstStyle/>
              <a:p>
                <a:r>
                  <a:rPr lang="zh-CN" altLang="en-US">
                    <a:noFill/>
                  </a:rPr>
                  <a:t> </a:t>
                </a:r>
              </a:p>
            </p:txBody>
          </p:sp>
        </mc:Fallback>
      </mc:AlternateContent>
      <p:pic>
        <p:nvPicPr>
          <p:cNvPr id="22" name="图片 21">
            <a:extLst>
              <a:ext uri="{FF2B5EF4-FFF2-40B4-BE49-F238E27FC236}">
                <a16:creationId xmlns:a16="http://schemas.microsoft.com/office/drawing/2014/main" id="{EFC5B311-43E0-4B26-8B21-CDFA461A3FEA}"/>
              </a:ext>
            </a:extLst>
          </p:cNvPr>
          <p:cNvPicPr>
            <a:picLocks noChangeAspect="1"/>
          </p:cNvPicPr>
          <p:nvPr/>
        </p:nvPicPr>
        <p:blipFill>
          <a:blip r:embed="rId7"/>
          <a:stretch>
            <a:fillRect/>
          </a:stretch>
        </p:blipFill>
        <p:spPr>
          <a:xfrm>
            <a:off x="10076276" y="5094387"/>
            <a:ext cx="1844428" cy="1156980"/>
          </a:xfrm>
          <a:prstGeom prst="rect">
            <a:avLst/>
          </a:prstGeom>
        </p:spPr>
      </p:pic>
    </p:spTree>
    <p:extLst>
      <p:ext uri="{BB962C8B-B14F-4D97-AF65-F5344CB8AC3E}">
        <p14:creationId xmlns:p14="http://schemas.microsoft.com/office/powerpoint/2010/main" val="3609643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D4CD9F-F805-9889-55A2-1B6AF756E87A}"/>
              </a:ext>
            </a:extLst>
          </p:cNvPr>
          <p:cNvSpPr>
            <a:spLocks noGrp="1"/>
          </p:cNvSpPr>
          <p:nvPr>
            <p:ph type="title"/>
          </p:nvPr>
        </p:nvSpPr>
        <p:spPr/>
        <p:txBody>
          <a:bodyPr/>
          <a:lstStyle/>
          <a:p>
            <a:endParaRPr kumimoji="1" lang="zh-CN" altLang="en-US"/>
          </a:p>
        </p:txBody>
      </p:sp>
      <p:pic>
        <p:nvPicPr>
          <p:cNvPr id="7" name="内容占位符 6">
            <a:extLst>
              <a:ext uri="{FF2B5EF4-FFF2-40B4-BE49-F238E27FC236}">
                <a16:creationId xmlns:a16="http://schemas.microsoft.com/office/drawing/2014/main" id="{51E6AEC6-D794-CCCE-191E-184D1CB437F0}"/>
              </a:ext>
            </a:extLst>
          </p:cNvPr>
          <p:cNvPicPr>
            <a:picLocks noGrp="1" noChangeAspect="1"/>
          </p:cNvPicPr>
          <p:nvPr>
            <p:ph idx="1"/>
          </p:nvPr>
        </p:nvPicPr>
        <p:blipFill>
          <a:blip r:embed="rId2"/>
          <a:stretch>
            <a:fillRect/>
          </a:stretch>
        </p:blipFill>
        <p:spPr>
          <a:xfrm>
            <a:off x="3437391" y="1825625"/>
            <a:ext cx="5317217" cy="4351338"/>
          </a:xfrm>
          <a:prstGeom prst="rect">
            <a:avLst/>
          </a:prstGeom>
        </p:spPr>
      </p:pic>
      <p:sp>
        <p:nvSpPr>
          <p:cNvPr id="6" name="灯片编号占位符 5">
            <a:extLst>
              <a:ext uri="{FF2B5EF4-FFF2-40B4-BE49-F238E27FC236}">
                <a16:creationId xmlns:a16="http://schemas.microsoft.com/office/drawing/2014/main" id="{275DB86B-1712-69DB-00D4-4747914EBCFA}"/>
              </a:ext>
            </a:extLst>
          </p:cNvPr>
          <p:cNvSpPr>
            <a:spLocks noGrp="1"/>
          </p:cNvSpPr>
          <p:nvPr>
            <p:ph type="sldNum" sz="quarter" idx="12"/>
          </p:nvPr>
        </p:nvSpPr>
        <p:spPr/>
        <p:txBody>
          <a:bodyPr/>
          <a:lstStyle/>
          <a:p>
            <a:fld id="{1DD454EC-D2DA-B84B-BA98-0651606DF2B5}" type="slidenum">
              <a:rPr kumimoji="1" lang="zh-CN" altLang="en-US" smtClean="0"/>
              <a:t>27</a:t>
            </a:fld>
            <a:endParaRPr kumimoji="1" lang="zh-CN" altLang="en-US"/>
          </a:p>
        </p:txBody>
      </p:sp>
    </p:spTree>
    <p:extLst>
      <p:ext uri="{BB962C8B-B14F-4D97-AF65-F5344CB8AC3E}">
        <p14:creationId xmlns:p14="http://schemas.microsoft.com/office/powerpoint/2010/main" val="194118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C87846-6DD5-AF20-62D2-97230DEBA5C0}"/>
              </a:ext>
            </a:extLst>
          </p:cNvPr>
          <p:cNvSpPr>
            <a:spLocks noGrp="1"/>
          </p:cNvSpPr>
          <p:nvPr>
            <p:ph type="title"/>
          </p:nvPr>
        </p:nvSpPr>
        <p:spPr/>
        <p:txBody>
          <a:bodyPr/>
          <a:lstStyle/>
          <a:p>
            <a:endParaRPr kumimoji="1" lang="zh-CN" altLang="en-US"/>
          </a:p>
        </p:txBody>
      </p:sp>
      <p:sp>
        <p:nvSpPr>
          <p:cNvPr id="3" name="内容占位符 2">
            <a:extLst>
              <a:ext uri="{FF2B5EF4-FFF2-40B4-BE49-F238E27FC236}">
                <a16:creationId xmlns:a16="http://schemas.microsoft.com/office/drawing/2014/main" id="{A489A108-FF96-0EC7-8BF3-73D7C326283F}"/>
              </a:ext>
            </a:extLst>
          </p:cNvPr>
          <p:cNvSpPr>
            <a:spLocks noGrp="1"/>
          </p:cNvSpPr>
          <p:nvPr>
            <p:ph idx="1"/>
          </p:nvPr>
        </p:nvSpPr>
        <p:spPr/>
        <p:txBody>
          <a:bodyPr/>
          <a:lstStyle/>
          <a:p>
            <a:endParaRPr kumimoji="1" lang="zh-CN" altLang="en-US" dirty="0"/>
          </a:p>
        </p:txBody>
      </p:sp>
      <p:pic>
        <p:nvPicPr>
          <p:cNvPr id="4" name="图片 3">
            <a:extLst>
              <a:ext uri="{FF2B5EF4-FFF2-40B4-BE49-F238E27FC236}">
                <a16:creationId xmlns:a16="http://schemas.microsoft.com/office/drawing/2014/main" id="{940C0197-9444-3944-7584-ABC51F8431AF}"/>
              </a:ext>
            </a:extLst>
          </p:cNvPr>
          <p:cNvPicPr>
            <a:picLocks noChangeAspect="1"/>
          </p:cNvPicPr>
          <p:nvPr/>
        </p:nvPicPr>
        <p:blipFill>
          <a:blip r:embed="rId2"/>
          <a:stretch>
            <a:fillRect/>
          </a:stretch>
        </p:blipFill>
        <p:spPr>
          <a:xfrm>
            <a:off x="2209800" y="1173511"/>
            <a:ext cx="7772400" cy="4510978"/>
          </a:xfrm>
          <a:prstGeom prst="rect">
            <a:avLst/>
          </a:prstGeom>
        </p:spPr>
      </p:pic>
      <p:sp>
        <p:nvSpPr>
          <p:cNvPr id="7" name="灯片编号占位符 6">
            <a:extLst>
              <a:ext uri="{FF2B5EF4-FFF2-40B4-BE49-F238E27FC236}">
                <a16:creationId xmlns:a16="http://schemas.microsoft.com/office/drawing/2014/main" id="{378F1E1C-01D8-B5BD-4FE7-1312DB00DCE9}"/>
              </a:ext>
            </a:extLst>
          </p:cNvPr>
          <p:cNvSpPr>
            <a:spLocks noGrp="1"/>
          </p:cNvSpPr>
          <p:nvPr>
            <p:ph type="sldNum" sz="quarter" idx="12"/>
          </p:nvPr>
        </p:nvSpPr>
        <p:spPr/>
        <p:txBody>
          <a:bodyPr/>
          <a:lstStyle/>
          <a:p>
            <a:fld id="{1DD454EC-D2DA-B84B-BA98-0651606DF2B5}" type="slidenum">
              <a:rPr kumimoji="1" lang="zh-CN" altLang="en-US" smtClean="0"/>
              <a:t>28</a:t>
            </a:fld>
            <a:endParaRPr kumimoji="1" lang="zh-CN" altLang="en-US"/>
          </a:p>
        </p:txBody>
      </p:sp>
    </p:spTree>
    <p:extLst>
      <p:ext uri="{BB962C8B-B14F-4D97-AF65-F5344CB8AC3E}">
        <p14:creationId xmlns:p14="http://schemas.microsoft.com/office/powerpoint/2010/main" val="1366977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0AA587-1B01-ECF1-6D0B-767A4BB9D408}"/>
              </a:ext>
            </a:extLst>
          </p:cNvPr>
          <p:cNvSpPr>
            <a:spLocks noGrp="1"/>
          </p:cNvSpPr>
          <p:nvPr>
            <p:ph type="title"/>
          </p:nvPr>
        </p:nvSpPr>
        <p:spPr/>
        <p:txBody>
          <a:bodyPr/>
          <a:lstStyle/>
          <a:p>
            <a:endParaRPr kumimoji="1" lang="zh-CN" altLang="en-US" dirty="0"/>
          </a:p>
        </p:txBody>
      </p:sp>
      <mc:AlternateContent xmlns:mc="http://schemas.openxmlformats.org/markup-compatibility/2006" xmlns:a14="http://schemas.microsoft.com/office/drawing/2010/main">
        <mc:Choice Requires="a14">
          <p:graphicFrame>
            <p:nvGraphicFramePr>
              <p:cNvPr id="7" name="内容占位符 6">
                <a:extLst>
                  <a:ext uri="{FF2B5EF4-FFF2-40B4-BE49-F238E27FC236}">
                    <a16:creationId xmlns:a16="http://schemas.microsoft.com/office/drawing/2014/main" id="{1311EDC0-43A8-653B-A2B3-5FB48386763B}"/>
                  </a:ext>
                </a:extLst>
              </p:cNvPr>
              <p:cNvGraphicFramePr>
                <a:graphicFrameLocks noGrp="1"/>
              </p:cNvGraphicFramePr>
              <p:nvPr>
                <p:ph idx="1"/>
              </p:nvPr>
            </p:nvGraphicFramePr>
            <p:xfrm>
              <a:off x="5497247" y="136525"/>
              <a:ext cx="6226705" cy="2109534"/>
            </p:xfrm>
            <a:graphic>
              <a:graphicData uri="http://schemas.openxmlformats.org/drawingml/2006/table">
                <a:tbl>
                  <a:tblPr firstRow="1" bandRow="1">
                    <a:tableStyleId>{5C22544A-7EE6-4342-B048-85BDC9FD1C3A}</a:tableStyleId>
                  </a:tblPr>
                  <a:tblGrid>
                    <a:gridCol w="1802257">
                      <a:extLst>
                        <a:ext uri="{9D8B030D-6E8A-4147-A177-3AD203B41FA5}">
                          <a16:colId xmlns:a16="http://schemas.microsoft.com/office/drawing/2014/main" val="480040582"/>
                        </a:ext>
                      </a:extLst>
                    </a:gridCol>
                    <a:gridCol w="1106112">
                      <a:extLst>
                        <a:ext uri="{9D8B030D-6E8A-4147-A177-3AD203B41FA5}">
                          <a16:colId xmlns:a16="http://schemas.microsoft.com/office/drawing/2014/main" val="2197404827"/>
                        </a:ext>
                      </a:extLst>
                    </a:gridCol>
                    <a:gridCol w="1106112">
                      <a:extLst>
                        <a:ext uri="{9D8B030D-6E8A-4147-A177-3AD203B41FA5}">
                          <a16:colId xmlns:a16="http://schemas.microsoft.com/office/drawing/2014/main" val="1350989635"/>
                        </a:ext>
                      </a:extLst>
                    </a:gridCol>
                    <a:gridCol w="1106112">
                      <a:extLst>
                        <a:ext uri="{9D8B030D-6E8A-4147-A177-3AD203B41FA5}">
                          <a16:colId xmlns:a16="http://schemas.microsoft.com/office/drawing/2014/main" val="2853421203"/>
                        </a:ext>
                      </a:extLst>
                    </a:gridCol>
                    <a:gridCol w="1106112">
                      <a:extLst>
                        <a:ext uri="{9D8B030D-6E8A-4147-A177-3AD203B41FA5}">
                          <a16:colId xmlns:a16="http://schemas.microsoft.com/office/drawing/2014/main" val="4085755678"/>
                        </a:ext>
                      </a:extLst>
                    </a:gridCol>
                  </a:tblGrid>
                  <a:tr h="253812">
                    <a:tc>
                      <a:txBody>
                        <a:bodyPr/>
                        <a:lstStyle/>
                        <a:p>
                          <a:pPr algn="ctr"/>
                          <a:r>
                            <a:rPr lang="en-US" altLang="zh-CN" sz="1200" dirty="0"/>
                            <a:t>Vertex</a:t>
                          </a:r>
                          <a:r>
                            <a:rPr lang="zh-CN" altLang="en-US" sz="1200" dirty="0"/>
                            <a:t> </a:t>
                          </a:r>
                          <a:r>
                            <a:rPr lang="en-US" altLang="zh-CN" sz="1200" dirty="0"/>
                            <a:t>distribution</a:t>
                          </a:r>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r>
                            <a:rPr lang="en-US" altLang="zh-CN" sz="1200" dirty="0"/>
                            <a:t>5000</a:t>
                          </a:r>
                          <a:endParaRPr lang="zh-CN" altLang="en-US" sz="1200" dirty="0"/>
                        </a:p>
                      </a:txBody>
                      <a:tcPr anchor="ctr"/>
                    </a:tc>
                    <a:tc>
                      <a:txBody>
                        <a:bodyPr/>
                        <a:lstStyle/>
                        <a:p>
                          <a:pPr algn="ctr"/>
                          <a:r>
                            <a:rPr lang="en-US" altLang="zh-CN" sz="1200" dirty="0"/>
                            <a:t>500</a:t>
                          </a:r>
                          <a:endParaRPr lang="zh-CN" altLang="en-US" sz="1200" dirty="0"/>
                        </a:p>
                      </a:txBody>
                      <a:tcPr anchor="ctr"/>
                    </a:tc>
                    <a:tc>
                      <a:txBody>
                        <a:bodyPr/>
                        <a:lstStyle/>
                        <a:p>
                          <a:pPr algn="ctr"/>
                          <a:r>
                            <a:rPr lang="en-US" altLang="zh-CN" sz="1200" dirty="0"/>
                            <a:t>200</a:t>
                          </a:r>
                          <a:endParaRPr lang="zh-CN" altLang="en-US" sz="1200" dirty="0"/>
                        </a:p>
                      </a:txBody>
                      <a:tcPr anchor="ctr"/>
                    </a:tc>
                    <a:tc>
                      <a:txBody>
                        <a:bodyPr/>
                        <a:lstStyle/>
                        <a:p>
                          <a:pPr algn="ctr"/>
                          <a:r>
                            <a:rPr lang="en-US" altLang="zh-CN" sz="1200" dirty="0"/>
                            <a:t>100</a:t>
                          </a:r>
                          <a:endParaRPr lang="zh-CN" altLang="en-US" sz="1200" dirty="0"/>
                        </a:p>
                      </a:txBody>
                      <a:tcPr anchor="ctr"/>
                    </a:tc>
                    <a:extLst>
                      <a:ext uri="{0D108BD9-81ED-4DB2-BD59-A6C34878D82A}">
                        <a16:rowId xmlns:a16="http://schemas.microsoft.com/office/drawing/2014/main" val="1712854812"/>
                      </a:ext>
                    </a:extLst>
                  </a:tr>
                  <a:tr h="253812">
                    <a:tc>
                      <a:txBody>
                        <a:bodyPr/>
                        <a:lstStyle/>
                        <a:p>
                          <a:pPr algn="ct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1</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21.67</a:t>
                          </a:r>
                          <a:endParaRPr lang="zh-CN" altLang="en-US" sz="1200" dirty="0"/>
                        </a:p>
                      </a:txBody>
                      <a:tcPr anchor="ctr"/>
                    </a:tc>
                    <a:tc>
                      <a:txBody>
                        <a:bodyPr/>
                        <a:lstStyle/>
                        <a:p>
                          <a:pPr algn="ctr"/>
                          <a:r>
                            <a:rPr lang="en-US" altLang="zh-CN" sz="1200" dirty="0"/>
                            <a:t>21.68</a:t>
                          </a:r>
                          <a:endParaRPr lang="zh-CN" altLang="en-US" sz="1200" dirty="0"/>
                        </a:p>
                      </a:txBody>
                      <a:tcPr anchor="ctr"/>
                    </a:tc>
                    <a:tc>
                      <a:txBody>
                        <a:bodyPr/>
                        <a:lstStyle/>
                        <a:p>
                          <a:pPr algn="ctr"/>
                          <a:r>
                            <a:rPr lang="en-US" altLang="zh-CN" sz="1200" dirty="0"/>
                            <a:t>21.56</a:t>
                          </a:r>
                          <a:endParaRPr lang="zh-CN" altLang="en-US" sz="1200" dirty="0"/>
                        </a:p>
                      </a:txBody>
                      <a:tcPr anchor="ctr"/>
                    </a:tc>
                    <a:extLst>
                      <a:ext uri="{0D108BD9-81ED-4DB2-BD59-A6C34878D82A}">
                        <a16:rowId xmlns:a16="http://schemas.microsoft.com/office/drawing/2014/main" val="400633481"/>
                      </a:ext>
                    </a:extLst>
                  </a:tr>
                  <a:tr h="253812">
                    <a:tc>
                      <a:txBody>
                        <a:bodyPr/>
                        <a:lstStyle/>
                        <a:p>
                          <a:pPr algn="ct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215.8</a:t>
                          </a:r>
                          <a:endParaRPr lang="zh-CN" altLang="en-US" sz="1200" dirty="0"/>
                        </a:p>
                      </a:txBody>
                      <a:tcPr anchor="ctr"/>
                    </a:tc>
                    <a:tc>
                      <a:txBody>
                        <a:bodyPr/>
                        <a:lstStyle/>
                        <a:p>
                          <a:pPr algn="ctr"/>
                          <a:r>
                            <a:rPr lang="en-US" altLang="zh-CN" sz="1200" dirty="0"/>
                            <a:t>108</a:t>
                          </a:r>
                          <a:endParaRPr lang="zh-CN" altLang="en-US" sz="1200" dirty="0"/>
                        </a:p>
                      </a:txBody>
                      <a:tcPr anchor="ctr"/>
                    </a:tc>
                    <a:tc>
                      <a:txBody>
                        <a:bodyPr/>
                        <a:lstStyle/>
                        <a:p>
                          <a:pPr algn="ctr"/>
                          <a:r>
                            <a:rPr lang="en-US" altLang="zh-CN" sz="1200" dirty="0"/>
                            <a:t>81.14</a:t>
                          </a:r>
                          <a:endParaRPr lang="zh-CN" altLang="en-US" sz="1200" dirty="0"/>
                        </a:p>
                      </a:txBody>
                      <a:tcPr anchor="ctr"/>
                    </a:tc>
                    <a:extLst>
                      <a:ext uri="{0D108BD9-81ED-4DB2-BD59-A6C34878D82A}">
                        <a16:rowId xmlns:a16="http://schemas.microsoft.com/office/drawing/2014/main" val="871680293"/>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1</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a:p>
                      </a:txBody>
                      <a:tcPr anchor="ctr"/>
                    </a:tc>
                    <a:tc>
                      <a:txBody>
                        <a:bodyPr/>
                        <a:lstStyle/>
                        <a:p>
                          <a:pPr algn="ctr"/>
                          <a:r>
                            <a:rPr lang="en-US" altLang="zh-CN" sz="1200" dirty="0"/>
                            <a:t>21.41</a:t>
                          </a:r>
                          <a:endParaRPr lang="zh-CN" altLang="en-US" sz="1200" dirty="0"/>
                        </a:p>
                      </a:txBody>
                      <a:tcPr anchor="ctr"/>
                    </a:tc>
                    <a:tc>
                      <a:txBody>
                        <a:bodyPr/>
                        <a:lstStyle/>
                        <a:p>
                          <a:pPr algn="ctr"/>
                          <a:r>
                            <a:rPr lang="en-US" altLang="zh-CN" sz="1200" dirty="0"/>
                            <a:t>21.62</a:t>
                          </a:r>
                          <a:endParaRPr lang="zh-CN" altLang="en-US" sz="1200" dirty="0"/>
                        </a:p>
                      </a:txBody>
                      <a:tcPr anchor="ctr"/>
                    </a:tc>
                    <a:tc>
                      <a:txBody>
                        <a:bodyPr/>
                        <a:lstStyle/>
                        <a:p>
                          <a:pPr algn="ctr"/>
                          <a:r>
                            <a:rPr lang="en-US" altLang="zh-CN" sz="1200" dirty="0"/>
                            <a:t>21.57</a:t>
                          </a:r>
                          <a:endParaRPr lang="zh-CN" altLang="en-US" sz="1200" dirty="0"/>
                        </a:p>
                      </a:txBody>
                      <a:tcPr anchor="ctr"/>
                    </a:tc>
                    <a:extLst>
                      <a:ext uri="{0D108BD9-81ED-4DB2-BD59-A6C34878D82A}">
                        <a16:rowId xmlns:a16="http://schemas.microsoft.com/office/drawing/2014/main" val="3722638884"/>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a:t>mm</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226.9</a:t>
                          </a:r>
                          <a:endParaRPr lang="zh-CN" altLang="en-US" sz="1200" dirty="0"/>
                        </a:p>
                      </a:txBody>
                      <a:tcPr anchor="ctr"/>
                    </a:tc>
                    <a:tc>
                      <a:txBody>
                        <a:bodyPr/>
                        <a:lstStyle/>
                        <a:p>
                          <a:pPr algn="ctr"/>
                          <a:r>
                            <a:rPr lang="en-US" altLang="zh-CN" sz="1200" dirty="0"/>
                            <a:t>114.2</a:t>
                          </a:r>
                          <a:endParaRPr lang="zh-CN" altLang="en-US" sz="1200" dirty="0"/>
                        </a:p>
                      </a:txBody>
                      <a:tcPr anchor="ctr"/>
                    </a:tc>
                    <a:tc>
                      <a:txBody>
                        <a:bodyPr/>
                        <a:lstStyle/>
                        <a:p>
                          <a:pPr algn="ctr"/>
                          <a:r>
                            <a:rPr lang="en-US" altLang="zh-CN" sz="1200" dirty="0"/>
                            <a:t>87.49</a:t>
                          </a:r>
                          <a:endParaRPr lang="zh-CN" altLang="en-US" sz="1200" dirty="0"/>
                        </a:p>
                      </a:txBody>
                      <a:tcPr anchor="ctr"/>
                    </a:tc>
                    <a:extLst>
                      <a:ext uri="{0D108BD9-81ED-4DB2-BD59-A6C34878D82A}">
                        <a16:rowId xmlns:a16="http://schemas.microsoft.com/office/drawing/2014/main" val="2022658872"/>
                      </a:ext>
                    </a:extLst>
                  </a:tr>
                  <a:tr h="253812">
                    <a:tc>
                      <a:txBody>
                        <a:bodyPr/>
                        <a:lstStyle/>
                        <a:p>
                          <a:pPr algn="ctr"/>
                          <a:r>
                            <a:rPr lang="en-US" altLang="zh-CN" sz="1200" b="0" dirty="0"/>
                            <a:t>fake</a:t>
                          </a:r>
                          <a:r>
                            <a:rPr lang="zh-CN" altLang="en-US" sz="1200" b="0" dirty="0"/>
                            <a:t> </a:t>
                          </a:r>
                          <a14:m>
                            <m:oMath xmlns:m="http://schemas.openxmlformats.org/officeDocument/2006/math">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𝑡𝑖𝑚𝑒</m:t>
                                  </m:r>
                                  <m:r>
                                    <a:rPr lang="en-US" altLang="zh-CN" sz="1200" b="0" i="1" smtClean="0">
                                      <a:latin typeface="Cambria Math" panose="02040503050406030204" pitchFamily="18" charset="0"/>
                                    </a:rPr>
                                    <m:t>2</m:t>
                                  </m:r>
                                </m:sub>
                              </m:sSub>
                            </m:oMath>
                          </a14:m>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757</a:t>
                          </a:r>
                          <a:endParaRPr lang="zh-CN" altLang="en-US" sz="1200" dirty="0"/>
                        </a:p>
                      </a:txBody>
                      <a:tcPr anchor="ctr"/>
                    </a:tc>
                    <a:tc>
                      <a:txBody>
                        <a:bodyPr/>
                        <a:lstStyle/>
                        <a:p>
                          <a:pPr algn="ctr"/>
                          <a:r>
                            <a:rPr lang="en-US" altLang="zh-CN" sz="1200" dirty="0"/>
                            <a:t>381</a:t>
                          </a:r>
                          <a:endParaRPr lang="zh-CN" altLang="en-US" sz="1200" dirty="0"/>
                        </a:p>
                      </a:txBody>
                      <a:tcPr anchor="ctr"/>
                    </a:tc>
                    <a:tc>
                      <a:txBody>
                        <a:bodyPr/>
                        <a:lstStyle/>
                        <a:p>
                          <a:pPr algn="ctr"/>
                          <a:r>
                            <a:rPr lang="en-US" altLang="zh-CN" sz="1200" dirty="0"/>
                            <a:t>292</a:t>
                          </a:r>
                          <a:endParaRPr lang="zh-CN" altLang="en-US" sz="1200" dirty="0"/>
                        </a:p>
                      </a:txBody>
                      <a:tcPr anchor="ctr"/>
                    </a:tc>
                    <a:extLst>
                      <a:ext uri="{0D108BD9-81ED-4DB2-BD59-A6C34878D82A}">
                        <a16:rowId xmlns:a16="http://schemas.microsoft.com/office/drawing/2014/main" val="3573569156"/>
                      </a:ext>
                    </a:extLst>
                  </a:tr>
                  <a:tr h="253812">
                    <a:tc>
                      <a:txBody>
                        <a:bodyPr/>
                        <a:lstStyle/>
                        <a:p>
                          <a:pPr algn="ctr"/>
                          <a14:m>
                            <m:oMath xmlns:m="http://schemas.openxmlformats.org/officeDocument/2006/math">
                              <m:rad>
                                <m:radPr>
                                  <m:degHide m:val="on"/>
                                  <m:ctrlPr>
                                    <a:rPr lang="en-US" altLang="zh-CN" sz="1200" b="0" i="1" smtClean="0">
                                      <a:latin typeface="Cambria Math" panose="02040503050406030204" pitchFamily="18" charset="0"/>
                                    </a:rPr>
                                  </m:ctrlPr>
                                </m:radPr>
                                <m:deg/>
                                <m:e>
                                  <m:r>
                                    <a:rPr lang="en-US" altLang="zh-CN" sz="1200" b="0" i="1" smtClean="0">
                                      <a:latin typeface="Cambria Math" panose="02040503050406030204" pitchFamily="18" charset="0"/>
                                    </a:rPr>
                                    <m:t>2</m:t>
                                  </m:r>
                                  <m:sSubSup>
                                    <m:sSubSupPr>
                                      <m:ctrlPr>
                                        <a:rPr lang="en-US" altLang="zh-CN" sz="1200" b="0" i="1" smtClean="0">
                                          <a:latin typeface="Cambria Math" panose="02040503050406030204" pitchFamily="18" charset="0"/>
                                        </a:rPr>
                                      </m:ctrlPr>
                                    </m:sSubSup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m:t>
                                      </m:r>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h𝑖𝑡</m:t>
                                      </m:r>
                                    </m:sub>
                                    <m:sup>
                                      <m:r>
                                        <a:rPr lang="en-US" altLang="zh-CN" sz="1200" b="0" i="1" smtClean="0">
                                          <a:latin typeface="Cambria Math" panose="02040503050406030204" pitchFamily="18" charset="0"/>
                                        </a:rPr>
                                        <m:t>2</m:t>
                                      </m:r>
                                    </m:sup>
                                  </m:sSubSup>
                                  <m:r>
                                    <a:rPr lang="en-US" altLang="zh-CN" sz="1200" b="0" i="1" smtClean="0">
                                      <a:latin typeface="Cambria Math" panose="02040503050406030204" pitchFamily="18" charset="0"/>
                                    </a:rPr>
                                    <m:t>+2</m:t>
                                  </m:r>
                                  <m:sSubSup>
                                    <m:sSubSupPr>
                                      <m:ctrlPr>
                                        <a:rPr lang="en-US" altLang="zh-CN" sz="1200" b="0" i="1" smtClean="0">
                                          <a:latin typeface="Cambria Math" panose="02040503050406030204" pitchFamily="18" charset="0"/>
                                        </a:rPr>
                                      </m:ctrlPr>
                                    </m:sSubSupPr>
                                    <m:e>
                                      <m:r>
                                        <a:rPr lang="en-US" altLang="zh-CN" sz="1200" b="0" i="1" smtClean="0">
                                          <a:latin typeface="Cambria Math" panose="02040503050406030204" pitchFamily="18" charset="0"/>
                                        </a:rPr>
                                        <m:t>𝜎</m:t>
                                      </m:r>
                                    </m:e>
                                    <m:sub>
                                      <m:r>
                                        <a:rPr lang="en-US" altLang="zh-CN" sz="1200" b="0" i="1" smtClean="0">
                                          <a:latin typeface="Cambria Math" panose="02040503050406030204" pitchFamily="18" charset="0"/>
                                        </a:rPr>
                                        <m:t>𝑡</m:t>
                                      </m:r>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𝑣𝑒𝑟𝑡𝑒𝑥</m:t>
                                      </m:r>
                                    </m:sub>
                                    <m:sup>
                                      <m:r>
                                        <a:rPr lang="en-US" altLang="zh-CN" sz="1200" b="0" i="1" smtClean="0">
                                          <a:latin typeface="Cambria Math" panose="02040503050406030204" pitchFamily="18" charset="0"/>
                                        </a:rPr>
                                        <m:t>2</m:t>
                                      </m:r>
                                    </m:sup>
                                  </m:sSubSup>
                                </m:e>
                              </m:rad>
                            </m:oMath>
                          </a14:m>
                          <a:r>
                            <a:rPr lang="zh-CN" altLang="en-US" sz="1200" dirty="0"/>
                            <a:t> </a:t>
                          </a:r>
                          <a:r>
                            <a:rPr lang="en-US" altLang="zh-CN" sz="1200" dirty="0"/>
                            <a:t>/</a:t>
                          </a:r>
                          <a:r>
                            <a:rPr lang="en-US" altLang="zh-CN" sz="1200" dirty="0" err="1"/>
                            <a:t>ps</a:t>
                          </a:r>
                          <a:endParaRPr lang="zh-CN" altLang="en-US" sz="1200" dirty="0"/>
                        </a:p>
                      </a:txBody>
                      <a:tcPr anchor="ctr"/>
                    </a:tc>
                    <a:tc>
                      <a:txBody>
                        <a:bodyPr/>
                        <a:lstStyle/>
                        <a:p>
                          <a:pPr algn="ctr"/>
                          <a:endParaRPr lang="zh-CN" altLang="en-US" sz="1200" dirty="0"/>
                        </a:p>
                      </a:txBody>
                      <a:tcPr anchor="ctr"/>
                    </a:tc>
                    <a:tc>
                      <a:txBody>
                        <a:bodyPr/>
                        <a:lstStyle/>
                        <a:p>
                          <a:pPr algn="ctr"/>
                          <a:r>
                            <a:rPr lang="en-US" altLang="zh-CN" sz="1200" dirty="0"/>
                            <a:t>711</a:t>
                          </a:r>
                          <a:endParaRPr lang="zh-CN" altLang="en-US" sz="1200" dirty="0"/>
                        </a:p>
                      </a:txBody>
                      <a:tcPr anchor="ctr"/>
                    </a:tc>
                    <a:tc>
                      <a:txBody>
                        <a:bodyPr/>
                        <a:lstStyle/>
                        <a:p>
                          <a:pPr algn="ctr"/>
                          <a:r>
                            <a:rPr lang="en-US" altLang="zh-CN" sz="1200" dirty="0"/>
                            <a:t>292</a:t>
                          </a:r>
                          <a:endParaRPr lang="zh-CN" altLang="en-US" sz="1200" dirty="0"/>
                        </a:p>
                      </a:txBody>
                      <a:tcPr anchor="ctr"/>
                    </a:tc>
                    <a:tc>
                      <a:txBody>
                        <a:bodyPr/>
                        <a:lstStyle/>
                        <a:p>
                          <a:pPr algn="ctr"/>
                          <a:r>
                            <a:rPr lang="en-US" altLang="zh-CN" sz="1200" dirty="0"/>
                            <a:t>158</a:t>
                          </a:r>
                          <a:endParaRPr lang="zh-CN" altLang="en-US" sz="1200" dirty="0"/>
                        </a:p>
                      </a:txBody>
                      <a:tcPr anchor="ctr"/>
                    </a:tc>
                    <a:extLst>
                      <a:ext uri="{0D108BD9-81ED-4DB2-BD59-A6C34878D82A}">
                        <a16:rowId xmlns:a16="http://schemas.microsoft.com/office/drawing/2014/main" val="3567092235"/>
                      </a:ext>
                    </a:extLst>
                  </a:tr>
                </a:tbl>
              </a:graphicData>
            </a:graphic>
          </p:graphicFrame>
        </mc:Choice>
        <mc:Fallback xmlns="">
          <p:graphicFrame>
            <p:nvGraphicFramePr>
              <p:cNvPr id="7" name="内容占位符 6">
                <a:extLst>
                  <a:ext uri="{FF2B5EF4-FFF2-40B4-BE49-F238E27FC236}">
                    <a16:creationId xmlns:a16="http://schemas.microsoft.com/office/drawing/2014/main" id="{1311EDC0-43A8-653B-A2B3-5FB48386763B}"/>
                  </a:ext>
                </a:extLst>
              </p:cNvPr>
              <p:cNvGraphicFramePr>
                <a:graphicFrameLocks noGrp="1"/>
              </p:cNvGraphicFramePr>
              <p:nvPr>
                <p:ph idx="1"/>
                <p:extLst>
                  <p:ext uri="{D42A27DB-BD31-4B8C-83A1-F6EECF244321}">
                    <p14:modId xmlns:p14="http://schemas.microsoft.com/office/powerpoint/2010/main" val="3514264201"/>
                  </p:ext>
                </p:extLst>
              </p:nvPr>
            </p:nvGraphicFramePr>
            <p:xfrm>
              <a:off x="5497247" y="136525"/>
              <a:ext cx="6226705" cy="2109534"/>
            </p:xfrm>
            <a:graphic>
              <a:graphicData uri="http://schemas.openxmlformats.org/drawingml/2006/table">
                <a:tbl>
                  <a:tblPr firstRow="1" bandRow="1">
                    <a:tableStyleId>{5C22544A-7EE6-4342-B048-85BDC9FD1C3A}</a:tableStyleId>
                  </a:tblPr>
                  <a:tblGrid>
                    <a:gridCol w="1802257">
                      <a:extLst>
                        <a:ext uri="{9D8B030D-6E8A-4147-A177-3AD203B41FA5}">
                          <a16:colId xmlns:a16="http://schemas.microsoft.com/office/drawing/2014/main" val="480040582"/>
                        </a:ext>
                      </a:extLst>
                    </a:gridCol>
                    <a:gridCol w="1106112">
                      <a:extLst>
                        <a:ext uri="{9D8B030D-6E8A-4147-A177-3AD203B41FA5}">
                          <a16:colId xmlns:a16="http://schemas.microsoft.com/office/drawing/2014/main" val="2197404827"/>
                        </a:ext>
                      </a:extLst>
                    </a:gridCol>
                    <a:gridCol w="1106112">
                      <a:extLst>
                        <a:ext uri="{9D8B030D-6E8A-4147-A177-3AD203B41FA5}">
                          <a16:colId xmlns:a16="http://schemas.microsoft.com/office/drawing/2014/main" val="1350989635"/>
                        </a:ext>
                      </a:extLst>
                    </a:gridCol>
                    <a:gridCol w="1106112">
                      <a:extLst>
                        <a:ext uri="{9D8B030D-6E8A-4147-A177-3AD203B41FA5}">
                          <a16:colId xmlns:a16="http://schemas.microsoft.com/office/drawing/2014/main" val="2853421203"/>
                        </a:ext>
                      </a:extLst>
                    </a:gridCol>
                    <a:gridCol w="1106112">
                      <a:extLst>
                        <a:ext uri="{9D8B030D-6E8A-4147-A177-3AD203B41FA5}">
                          <a16:colId xmlns:a16="http://schemas.microsoft.com/office/drawing/2014/main" val="4085755678"/>
                        </a:ext>
                      </a:extLst>
                    </a:gridCol>
                  </a:tblGrid>
                  <a:tr h="274320">
                    <a:tc>
                      <a:txBody>
                        <a:bodyPr/>
                        <a:lstStyle/>
                        <a:p>
                          <a:pPr algn="ctr"/>
                          <a:r>
                            <a:rPr lang="en-US" altLang="zh-CN" sz="1200" dirty="0"/>
                            <a:t>Vertex</a:t>
                          </a:r>
                          <a:r>
                            <a:rPr lang="zh-CN" altLang="en-US" sz="1200" dirty="0"/>
                            <a:t> </a:t>
                          </a:r>
                          <a:r>
                            <a:rPr lang="en-US" altLang="zh-CN" sz="1200" dirty="0"/>
                            <a:t>distribution</a:t>
                          </a:r>
                          <a:r>
                            <a:rPr lang="zh-CN" altLang="en-US" sz="1200" dirty="0"/>
                            <a:t> </a:t>
                          </a:r>
                          <a:r>
                            <a:rPr lang="en-US" altLang="zh-CN" sz="1200" dirty="0"/>
                            <a:t>/</a:t>
                          </a:r>
                          <a:r>
                            <a:rPr lang="zh-CN" altLang="en-US" sz="1200" dirty="0"/>
                            <a:t> </a:t>
                          </a:r>
                          <a:r>
                            <a:rPr lang="en-US" altLang="zh-CN" sz="1200" dirty="0" err="1"/>
                            <a:t>ps</a:t>
                          </a:r>
                          <a:endParaRPr lang="zh-CN" altLang="en-US" sz="1200" dirty="0"/>
                        </a:p>
                      </a:txBody>
                      <a:tcPr anchor="ctr"/>
                    </a:tc>
                    <a:tc>
                      <a:txBody>
                        <a:bodyPr/>
                        <a:lstStyle/>
                        <a:p>
                          <a:pPr algn="ctr"/>
                          <a:r>
                            <a:rPr lang="en-US" altLang="zh-CN" sz="1200" dirty="0"/>
                            <a:t>5000</a:t>
                          </a:r>
                          <a:endParaRPr lang="zh-CN" altLang="en-US" sz="1200" dirty="0"/>
                        </a:p>
                      </a:txBody>
                      <a:tcPr anchor="ctr"/>
                    </a:tc>
                    <a:tc>
                      <a:txBody>
                        <a:bodyPr/>
                        <a:lstStyle/>
                        <a:p>
                          <a:pPr algn="ctr"/>
                          <a:r>
                            <a:rPr lang="en-US" altLang="zh-CN" sz="1200" dirty="0"/>
                            <a:t>500</a:t>
                          </a:r>
                          <a:endParaRPr lang="zh-CN" altLang="en-US" sz="1200" dirty="0"/>
                        </a:p>
                      </a:txBody>
                      <a:tcPr anchor="ctr"/>
                    </a:tc>
                    <a:tc>
                      <a:txBody>
                        <a:bodyPr/>
                        <a:lstStyle/>
                        <a:p>
                          <a:pPr algn="ctr"/>
                          <a:r>
                            <a:rPr lang="en-US" altLang="zh-CN" sz="1200" dirty="0"/>
                            <a:t>200</a:t>
                          </a:r>
                          <a:endParaRPr lang="zh-CN" altLang="en-US" sz="1200" dirty="0"/>
                        </a:p>
                      </a:txBody>
                      <a:tcPr anchor="ctr"/>
                    </a:tc>
                    <a:tc>
                      <a:txBody>
                        <a:bodyPr/>
                        <a:lstStyle/>
                        <a:p>
                          <a:pPr algn="ctr"/>
                          <a:r>
                            <a:rPr lang="en-US" altLang="zh-CN" sz="1200" dirty="0"/>
                            <a:t>100</a:t>
                          </a:r>
                          <a:endParaRPr lang="zh-CN" altLang="en-US" sz="1200" dirty="0"/>
                        </a:p>
                      </a:txBody>
                      <a:tcPr anchor="ctr"/>
                    </a:tc>
                    <a:extLst>
                      <a:ext uri="{0D108BD9-81ED-4DB2-BD59-A6C34878D82A}">
                        <a16:rowId xmlns:a16="http://schemas.microsoft.com/office/drawing/2014/main" val="1712854812"/>
                      </a:ext>
                    </a:extLst>
                  </a:tr>
                  <a:tr h="274320">
                    <a:tc>
                      <a:txBody>
                        <a:bodyPr/>
                        <a:lstStyle/>
                        <a:p>
                          <a:endParaRPr lang="zh-CN"/>
                        </a:p>
                      </a:txBody>
                      <a:tcPr anchor="ctr">
                        <a:blipFill>
                          <a:blip r:embed="rId2"/>
                          <a:stretch>
                            <a:fillRect t="-104762" r="-247887" b="-600000"/>
                          </a:stretch>
                        </a:blipFill>
                      </a:tcPr>
                    </a:tc>
                    <a:tc>
                      <a:txBody>
                        <a:bodyPr/>
                        <a:lstStyle/>
                        <a:p>
                          <a:pPr algn="ctr"/>
                          <a:endParaRPr lang="zh-CN" altLang="en-US" sz="1200"/>
                        </a:p>
                      </a:txBody>
                      <a:tcPr anchor="ctr"/>
                    </a:tc>
                    <a:tc>
                      <a:txBody>
                        <a:bodyPr/>
                        <a:lstStyle/>
                        <a:p>
                          <a:pPr algn="ctr"/>
                          <a:r>
                            <a:rPr lang="en-US" altLang="zh-CN" sz="1200" dirty="0"/>
                            <a:t>21.67</a:t>
                          </a:r>
                          <a:endParaRPr lang="zh-CN" altLang="en-US" sz="1200" dirty="0"/>
                        </a:p>
                      </a:txBody>
                      <a:tcPr anchor="ctr"/>
                    </a:tc>
                    <a:tc>
                      <a:txBody>
                        <a:bodyPr/>
                        <a:lstStyle/>
                        <a:p>
                          <a:pPr algn="ctr"/>
                          <a:r>
                            <a:rPr lang="en-US" altLang="zh-CN" sz="1200" dirty="0"/>
                            <a:t>21.68</a:t>
                          </a:r>
                          <a:endParaRPr lang="zh-CN" altLang="en-US" sz="1200" dirty="0"/>
                        </a:p>
                      </a:txBody>
                      <a:tcPr anchor="ctr"/>
                    </a:tc>
                    <a:tc>
                      <a:txBody>
                        <a:bodyPr/>
                        <a:lstStyle/>
                        <a:p>
                          <a:pPr algn="ctr"/>
                          <a:r>
                            <a:rPr lang="en-US" altLang="zh-CN" sz="1200" dirty="0"/>
                            <a:t>21.56</a:t>
                          </a:r>
                          <a:endParaRPr lang="zh-CN" altLang="en-US" sz="1200" dirty="0"/>
                        </a:p>
                      </a:txBody>
                      <a:tcPr anchor="ctr"/>
                    </a:tc>
                    <a:extLst>
                      <a:ext uri="{0D108BD9-81ED-4DB2-BD59-A6C34878D82A}">
                        <a16:rowId xmlns:a16="http://schemas.microsoft.com/office/drawing/2014/main" val="400633481"/>
                      </a:ext>
                    </a:extLst>
                  </a:tr>
                  <a:tr h="274320">
                    <a:tc>
                      <a:txBody>
                        <a:bodyPr/>
                        <a:lstStyle/>
                        <a:p>
                          <a:endParaRPr lang="zh-CN"/>
                        </a:p>
                      </a:txBody>
                      <a:tcPr anchor="ctr">
                        <a:blipFill>
                          <a:blip r:embed="rId2"/>
                          <a:stretch>
                            <a:fillRect t="-195455" r="-247887" b="-472727"/>
                          </a:stretch>
                        </a:blipFill>
                      </a:tcPr>
                    </a:tc>
                    <a:tc>
                      <a:txBody>
                        <a:bodyPr/>
                        <a:lstStyle/>
                        <a:p>
                          <a:pPr algn="ctr"/>
                          <a:endParaRPr lang="zh-CN" altLang="en-US" sz="1200"/>
                        </a:p>
                      </a:txBody>
                      <a:tcPr anchor="ctr"/>
                    </a:tc>
                    <a:tc>
                      <a:txBody>
                        <a:bodyPr/>
                        <a:lstStyle/>
                        <a:p>
                          <a:pPr algn="ctr"/>
                          <a:r>
                            <a:rPr lang="en-US" altLang="zh-CN" sz="1200" dirty="0"/>
                            <a:t>215.8</a:t>
                          </a:r>
                          <a:endParaRPr lang="zh-CN" altLang="en-US" sz="1200" dirty="0"/>
                        </a:p>
                      </a:txBody>
                      <a:tcPr anchor="ctr"/>
                    </a:tc>
                    <a:tc>
                      <a:txBody>
                        <a:bodyPr/>
                        <a:lstStyle/>
                        <a:p>
                          <a:pPr algn="ctr"/>
                          <a:r>
                            <a:rPr lang="en-US" altLang="zh-CN" sz="1200" dirty="0"/>
                            <a:t>108</a:t>
                          </a:r>
                          <a:endParaRPr lang="zh-CN" altLang="en-US" sz="1200" dirty="0"/>
                        </a:p>
                      </a:txBody>
                      <a:tcPr anchor="ctr"/>
                    </a:tc>
                    <a:tc>
                      <a:txBody>
                        <a:bodyPr/>
                        <a:lstStyle/>
                        <a:p>
                          <a:pPr algn="ctr"/>
                          <a:r>
                            <a:rPr lang="en-US" altLang="zh-CN" sz="1200" dirty="0"/>
                            <a:t>81.14</a:t>
                          </a:r>
                          <a:endParaRPr lang="zh-CN" altLang="en-US" sz="1200" dirty="0"/>
                        </a:p>
                      </a:txBody>
                      <a:tcPr anchor="ctr"/>
                    </a:tc>
                    <a:extLst>
                      <a:ext uri="{0D108BD9-81ED-4DB2-BD59-A6C34878D82A}">
                        <a16:rowId xmlns:a16="http://schemas.microsoft.com/office/drawing/2014/main" val="871680293"/>
                      </a:ext>
                    </a:extLst>
                  </a:tr>
                  <a:tr h="274320">
                    <a:tc>
                      <a:txBody>
                        <a:bodyPr/>
                        <a:lstStyle/>
                        <a:p>
                          <a:endParaRPr lang="zh-CN"/>
                        </a:p>
                      </a:txBody>
                      <a:tcPr anchor="ctr">
                        <a:blipFill>
                          <a:blip r:embed="rId2"/>
                          <a:stretch>
                            <a:fillRect t="-295455" r="-247887" b="-372727"/>
                          </a:stretch>
                        </a:blipFill>
                      </a:tcPr>
                    </a:tc>
                    <a:tc>
                      <a:txBody>
                        <a:bodyPr/>
                        <a:lstStyle/>
                        <a:p>
                          <a:pPr algn="ctr"/>
                          <a:endParaRPr lang="zh-CN" altLang="en-US" sz="1200"/>
                        </a:p>
                      </a:txBody>
                      <a:tcPr anchor="ctr"/>
                    </a:tc>
                    <a:tc>
                      <a:txBody>
                        <a:bodyPr/>
                        <a:lstStyle/>
                        <a:p>
                          <a:pPr algn="ctr"/>
                          <a:r>
                            <a:rPr lang="en-US" altLang="zh-CN" sz="1200" dirty="0"/>
                            <a:t>21.41</a:t>
                          </a:r>
                          <a:endParaRPr lang="zh-CN" altLang="en-US" sz="1200" dirty="0"/>
                        </a:p>
                      </a:txBody>
                      <a:tcPr anchor="ctr"/>
                    </a:tc>
                    <a:tc>
                      <a:txBody>
                        <a:bodyPr/>
                        <a:lstStyle/>
                        <a:p>
                          <a:pPr algn="ctr"/>
                          <a:r>
                            <a:rPr lang="en-US" altLang="zh-CN" sz="1200" dirty="0"/>
                            <a:t>21.62</a:t>
                          </a:r>
                          <a:endParaRPr lang="zh-CN" altLang="en-US" sz="1200" dirty="0"/>
                        </a:p>
                      </a:txBody>
                      <a:tcPr anchor="ctr"/>
                    </a:tc>
                    <a:tc>
                      <a:txBody>
                        <a:bodyPr/>
                        <a:lstStyle/>
                        <a:p>
                          <a:pPr algn="ctr"/>
                          <a:r>
                            <a:rPr lang="en-US" altLang="zh-CN" sz="1200" dirty="0"/>
                            <a:t>21.57</a:t>
                          </a:r>
                          <a:endParaRPr lang="zh-CN" altLang="en-US" sz="1200" dirty="0"/>
                        </a:p>
                      </a:txBody>
                      <a:tcPr anchor="ctr"/>
                    </a:tc>
                    <a:extLst>
                      <a:ext uri="{0D108BD9-81ED-4DB2-BD59-A6C34878D82A}">
                        <a16:rowId xmlns:a16="http://schemas.microsoft.com/office/drawing/2014/main" val="3722638884"/>
                      </a:ext>
                    </a:extLst>
                  </a:tr>
                  <a:tr h="274320">
                    <a:tc>
                      <a:txBody>
                        <a:bodyPr/>
                        <a:lstStyle/>
                        <a:p>
                          <a:endParaRPr lang="zh-CN"/>
                        </a:p>
                      </a:txBody>
                      <a:tcPr anchor="ctr">
                        <a:blipFill>
                          <a:blip r:embed="rId2"/>
                          <a:stretch>
                            <a:fillRect t="-395455" r="-247887" b="-272727"/>
                          </a:stretch>
                        </a:blipFill>
                      </a:tcPr>
                    </a:tc>
                    <a:tc>
                      <a:txBody>
                        <a:bodyPr/>
                        <a:lstStyle/>
                        <a:p>
                          <a:pPr algn="ctr"/>
                          <a:endParaRPr lang="zh-CN" altLang="en-US" sz="1200" dirty="0"/>
                        </a:p>
                      </a:txBody>
                      <a:tcPr anchor="ctr"/>
                    </a:tc>
                    <a:tc>
                      <a:txBody>
                        <a:bodyPr/>
                        <a:lstStyle/>
                        <a:p>
                          <a:pPr algn="ctr"/>
                          <a:r>
                            <a:rPr lang="en-US" altLang="zh-CN" sz="1200" dirty="0"/>
                            <a:t>226.9</a:t>
                          </a:r>
                          <a:endParaRPr lang="zh-CN" altLang="en-US" sz="1200" dirty="0"/>
                        </a:p>
                      </a:txBody>
                      <a:tcPr anchor="ctr"/>
                    </a:tc>
                    <a:tc>
                      <a:txBody>
                        <a:bodyPr/>
                        <a:lstStyle/>
                        <a:p>
                          <a:pPr algn="ctr"/>
                          <a:r>
                            <a:rPr lang="en-US" altLang="zh-CN" sz="1200" dirty="0"/>
                            <a:t>114.2</a:t>
                          </a:r>
                          <a:endParaRPr lang="zh-CN" altLang="en-US" sz="1200" dirty="0"/>
                        </a:p>
                      </a:txBody>
                      <a:tcPr anchor="ctr"/>
                    </a:tc>
                    <a:tc>
                      <a:txBody>
                        <a:bodyPr/>
                        <a:lstStyle/>
                        <a:p>
                          <a:pPr algn="ctr"/>
                          <a:r>
                            <a:rPr lang="en-US" altLang="zh-CN" sz="1200" dirty="0"/>
                            <a:t>87.49</a:t>
                          </a:r>
                          <a:endParaRPr lang="zh-CN" altLang="en-US" sz="1200" dirty="0"/>
                        </a:p>
                      </a:txBody>
                      <a:tcPr anchor="ctr"/>
                    </a:tc>
                    <a:extLst>
                      <a:ext uri="{0D108BD9-81ED-4DB2-BD59-A6C34878D82A}">
                        <a16:rowId xmlns:a16="http://schemas.microsoft.com/office/drawing/2014/main" val="2022658872"/>
                      </a:ext>
                    </a:extLst>
                  </a:tr>
                  <a:tr h="274320">
                    <a:tc>
                      <a:txBody>
                        <a:bodyPr/>
                        <a:lstStyle/>
                        <a:p>
                          <a:endParaRPr lang="zh-CN"/>
                        </a:p>
                      </a:txBody>
                      <a:tcPr anchor="ctr">
                        <a:blipFill>
                          <a:blip r:embed="rId2"/>
                          <a:stretch>
                            <a:fillRect t="-519048" r="-247887" b="-185714"/>
                          </a:stretch>
                        </a:blipFill>
                      </a:tcPr>
                    </a:tc>
                    <a:tc>
                      <a:txBody>
                        <a:bodyPr/>
                        <a:lstStyle/>
                        <a:p>
                          <a:pPr algn="ctr"/>
                          <a:endParaRPr lang="zh-CN" altLang="en-US" sz="1200" dirty="0"/>
                        </a:p>
                      </a:txBody>
                      <a:tcPr anchor="ctr"/>
                    </a:tc>
                    <a:tc>
                      <a:txBody>
                        <a:bodyPr/>
                        <a:lstStyle/>
                        <a:p>
                          <a:pPr algn="ctr"/>
                          <a:r>
                            <a:rPr lang="en-US" altLang="zh-CN" sz="1200" dirty="0"/>
                            <a:t>757</a:t>
                          </a:r>
                          <a:endParaRPr lang="zh-CN" altLang="en-US" sz="1200" dirty="0"/>
                        </a:p>
                      </a:txBody>
                      <a:tcPr anchor="ctr"/>
                    </a:tc>
                    <a:tc>
                      <a:txBody>
                        <a:bodyPr/>
                        <a:lstStyle/>
                        <a:p>
                          <a:pPr algn="ctr"/>
                          <a:r>
                            <a:rPr lang="en-US" altLang="zh-CN" sz="1200" dirty="0"/>
                            <a:t>381</a:t>
                          </a:r>
                          <a:endParaRPr lang="zh-CN" altLang="en-US" sz="1200" dirty="0"/>
                        </a:p>
                      </a:txBody>
                      <a:tcPr anchor="ctr"/>
                    </a:tc>
                    <a:tc>
                      <a:txBody>
                        <a:bodyPr/>
                        <a:lstStyle/>
                        <a:p>
                          <a:pPr algn="ctr"/>
                          <a:r>
                            <a:rPr lang="en-US" altLang="zh-CN" sz="1200" dirty="0"/>
                            <a:t>292</a:t>
                          </a:r>
                          <a:endParaRPr lang="zh-CN" altLang="en-US" sz="1200" dirty="0"/>
                        </a:p>
                      </a:txBody>
                      <a:tcPr anchor="ctr"/>
                    </a:tc>
                    <a:extLst>
                      <a:ext uri="{0D108BD9-81ED-4DB2-BD59-A6C34878D82A}">
                        <a16:rowId xmlns:a16="http://schemas.microsoft.com/office/drawing/2014/main" val="3573569156"/>
                      </a:ext>
                    </a:extLst>
                  </a:tr>
                  <a:tr h="463614">
                    <a:tc>
                      <a:txBody>
                        <a:bodyPr/>
                        <a:lstStyle/>
                        <a:p>
                          <a:endParaRPr lang="zh-CN"/>
                        </a:p>
                      </a:txBody>
                      <a:tcPr anchor="ctr">
                        <a:blipFill>
                          <a:blip r:embed="rId2"/>
                          <a:stretch>
                            <a:fillRect t="-351351" r="-247887" b="-5405"/>
                          </a:stretch>
                        </a:blipFill>
                      </a:tcPr>
                    </a:tc>
                    <a:tc>
                      <a:txBody>
                        <a:bodyPr/>
                        <a:lstStyle/>
                        <a:p>
                          <a:pPr algn="ctr"/>
                          <a:endParaRPr lang="zh-CN" altLang="en-US" sz="1200" dirty="0"/>
                        </a:p>
                      </a:txBody>
                      <a:tcPr anchor="ctr"/>
                    </a:tc>
                    <a:tc>
                      <a:txBody>
                        <a:bodyPr/>
                        <a:lstStyle/>
                        <a:p>
                          <a:pPr algn="ctr"/>
                          <a:r>
                            <a:rPr lang="en-US" altLang="zh-CN" sz="1200" dirty="0"/>
                            <a:t>711</a:t>
                          </a:r>
                          <a:endParaRPr lang="zh-CN" altLang="en-US" sz="1200" dirty="0"/>
                        </a:p>
                      </a:txBody>
                      <a:tcPr anchor="ctr"/>
                    </a:tc>
                    <a:tc>
                      <a:txBody>
                        <a:bodyPr/>
                        <a:lstStyle/>
                        <a:p>
                          <a:pPr algn="ctr"/>
                          <a:r>
                            <a:rPr lang="en-US" altLang="zh-CN" sz="1200" dirty="0"/>
                            <a:t>292</a:t>
                          </a:r>
                          <a:endParaRPr lang="zh-CN" altLang="en-US" sz="1200" dirty="0"/>
                        </a:p>
                      </a:txBody>
                      <a:tcPr anchor="ctr"/>
                    </a:tc>
                    <a:tc>
                      <a:txBody>
                        <a:bodyPr/>
                        <a:lstStyle/>
                        <a:p>
                          <a:pPr algn="ctr"/>
                          <a:r>
                            <a:rPr lang="en-US" altLang="zh-CN" sz="1200" dirty="0"/>
                            <a:t>158</a:t>
                          </a:r>
                          <a:endParaRPr lang="zh-CN" altLang="en-US" sz="1200" dirty="0"/>
                        </a:p>
                      </a:txBody>
                      <a:tcPr anchor="ctr"/>
                    </a:tc>
                    <a:extLst>
                      <a:ext uri="{0D108BD9-81ED-4DB2-BD59-A6C34878D82A}">
                        <a16:rowId xmlns:a16="http://schemas.microsoft.com/office/drawing/2014/main" val="3567092235"/>
                      </a:ext>
                    </a:extLst>
                  </a:tr>
                </a:tbl>
              </a:graphicData>
            </a:graphic>
          </p:graphicFrame>
        </mc:Fallback>
      </mc:AlternateContent>
      <p:sp>
        <p:nvSpPr>
          <p:cNvPr id="6" name="灯片编号占位符 5">
            <a:extLst>
              <a:ext uri="{FF2B5EF4-FFF2-40B4-BE49-F238E27FC236}">
                <a16:creationId xmlns:a16="http://schemas.microsoft.com/office/drawing/2014/main" id="{D28B1020-0525-A318-18EE-301947F6F3DC}"/>
              </a:ext>
            </a:extLst>
          </p:cNvPr>
          <p:cNvSpPr>
            <a:spLocks noGrp="1"/>
          </p:cNvSpPr>
          <p:nvPr>
            <p:ph type="sldNum" sz="quarter" idx="12"/>
          </p:nvPr>
        </p:nvSpPr>
        <p:spPr/>
        <p:txBody>
          <a:bodyPr/>
          <a:lstStyle/>
          <a:p>
            <a:fld id="{1DD454EC-D2DA-B84B-BA98-0651606DF2B5}" type="slidenum">
              <a:rPr kumimoji="1" lang="zh-CN" altLang="en-US" smtClean="0"/>
              <a:t>29</a:t>
            </a:fld>
            <a:endParaRPr kumimoji="1" lang="zh-CN" altLang="en-US"/>
          </a:p>
        </p:txBody>
      </p:sp>
      <p:pic>
        <p:nvPicPr>
          <p:cNvPr id="3" name="图片 2">
            <a:extLst>
              <a:ext uri="{FF2B5EF4-FFF2-40B4-BE49-F238E27FC236}">
                <a16:creationId xmlns:a16="http://schemas.microsoft.com/office/drawing/2014/main" id="{7466F8EF-5B2B-3ED8-CDA2-25256FC88D13}"/>
              </a:ext>
            </a:extLst>
          </p:cNvPr>
          <p:cNvPicPr>
            <a:picLocks noChangeAspect="1"/>
          </p:cNvPicPr>
          <p:nvPr/>
        </p:nvPicPr>
        <p:blipFill>
          <a:blip r:embed="rId3"/>
          <a:stretch>
            <a:fillRect/>
          </a:stretch>
        </p:blipFill>
        <p:spPr>
          <a:xfrm>
            <a:off x="589740" y="2228966"/>
            <a:ext cx="2884718" cy="2072938"/>
          </a:xfrm>
          <a:prstGeom prst="rect">
            <a:avLst/>
          </a:prstGeom>
        </p:spPr>
      </p:pic>
      <p:pic>
        <p:nvPicPr>
          <p:cNvPr id="8" name="图片 7">
            <a:extLst>
              <a:ext uri="{FF2B5EF4-FFF2-40B4-BE49-F238E27FC236}">
                <a16:creationId xmlns:a16="http://schemas.microsoft.com/office/drawing/2014/main" id="{0407BB31-0CB6-1E4A-41BC-3F4E65815C89}"/>
              </a:ext>
            </a:extLst>
          </p:cNvPr>
          <p:cNvPicPr>
            <a:picLocks noChangeAspect="1"/>
          </p:cNvPicPr>
          <p:nvPr/>
        </p:nvPicPr>
        <p:blipFill>
          <a:blip r:embed="rId4"/>
          <a:stretch>
            <a:fillRect/>
          </a:stretch>
        </p:blipFill>
        <p:spPr>
          <a:xfrm>
            <a:off x="3442764" y="2228966"/>
            <a:ext cx="2948106" cy="2118488"/>
          </a:xfrm>
          <a:prstGeom prst="rect">
            <a:avLst/>
          </a:prstGeom>
        </p:spPr>
      </p:pic>
      <p:pic>
        <p:nvPicPr>
          <p:cNvPr id="9" name="图片 8">
            <a:extLst>
              <a:ext uri="{FF2B5EF4-FFF2-40B4-BE49-F238E27FC236}">
                <a16:creationId xmlns:a16="http://schemas.microsoft.com/office/drawing/2014/main" id="{41EB21D4-74E4-7723-D4AD-3F6E5D84889D}"/>
              </a:ext>
            </a:extLst>
          </p:cNvPr>
          <p:cNvPicPr>
            <a:picLocks noChangeAspect="1"/>
          </p:cNvPicPr>
          <p:nvPr/>
        </p:nvPicPr>
        <p:blipFill>
          <a:blip r:embed="rId5"/>
          <a:stretch>
            <a:fillRect/>
          </a:stretch>
        </p:blipFill>
        <p:spPr>
          <a:xfrm>
            <a:off x="6390870" y="2228966"/>
            <a:ext cx="2948106" cy="2118488"/>
          </a:xfrm>
          <a:prstGeom prst="rect">
            <a:avLst/>
          </a:prstGeom>
        </p:spPr>
      </p:pic>
      <p:pic>
        <p:nvPicPr>
          <p:cNvPr id="10" name="图片 9">
            <a:extLst>
              <a:ext uri="{FF2B5EF4-FFF2-40B4-BE49-F238E27FC236}">
                <a16:creationId xmlns:a16="http://schemas.microsoft.com/office/drawing/2014/main" id="{82941EFE-BBF8-B32D-C673-2FB9D90BEC7F}"/>
              </a:ext>
            </a:extLst>
          </p:cNvPr>
          <p:cNvPicPr>
            <a:picLocks noChangeAspect="1"/>
          </p:cNvPicPr>
          <p:nvPr/>
        </p:nvPicPr>
        <p:blipFill>
          <a:blip r:embed="rId6"/>
          <a:stretch>
            <a:fillRect/>
          </a:stretch>
        </p:blipFill>
        <p:spPr>
          <a:xfrm>
            <a:off x="6509879" y="4321558"/>
            <a:ext cx="2797403" cy="2010194"/>
          </a:xfrm>
          <a:prstGeom prst="rect">
            <a:avLst/>
          </a:prstGeom>
        </p:spPr>
      </p:pic>
      <p:pic>
        <p:nvPicPr>
          <p:cNvPr id="11" name="图片 10">
            <a:extLst>
              <a:ext uri="{FF2B5EF4-FFF2-40B4-BE49-F238E27FC236}">
                <a16:creationId xmlns:a16="http://schemas.microsoft.com/office/drawing/2014/main" id="{16CC794F-89F7-FF12-9362-9B6EE78E5482}"/>
              </a:ext>
            </a:extLst>
          </p:cNvPr>
          <p:cNvPicPr>
            <a:picLocks noChangeAspect="1"/>
          </p:cNvPicPr>
          <p:nvPr/>
        </p:nvPicPr>
        <p:blipFill>
          <a:blip r:embed="rId7"/>
          <a:stretch>
            <a:fillRect/>
          </a:stretch>
        </p:blipFill>
        <p:spPr>
          <a:xfrm>
            <a:off x="3581400" y="4321558"/>
            <a:ext cx="2831634" cy="2034792"/>
          </a:xfrm>
          <a:prstGeom prst="rect">
            <a:avLst/>
          </a:prstGeom>
        </p:spPr>
      </p:pic>
      <p:pic>
        <p:nvPicPr>
          <p:cNvPr id="12" name="图片 11">
            <a:extLst>
              <a:ext uri="{FF2B5EF4-FFF2-40B4-BE49-F238E27FC236}">
                <a16:creationId xmlns:a16="http://schemas.microsoft.com/office/drawing/2014/main" id="{AD09F0F6-0075-7047-CFDC-FAB284E248D6}"/>
              </a:ext>
            </a:extLst>
          </p:cNvPr>
          <p:cNvPicPr>
            <a:picLocks noChangeAspect="1"/>
          </p:cNvPicPr>
          <p:nvPr/>
        </p:nvPicPr>
        <p:blipFill>
          <a:blip r:embed="rId8"/>
          <a:stretch>
            <a:fillRect/>
          </a:stretch>
        </p:blipFill>
        <p:spPr>
          <a:xfrm>
            <a:off x="633294" y="4296960"/>
            <a:ext cx="2831634" cy="2034792"/>
          </a:xfrm>
          <a:prstGeom prst="rect">
            <a:avLst/>
          </a:prstGeom>
        </p:spPr>
      </p:pic>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A00F6B1A-A875-1C91-6547-F916589747B0}"/>
                  </a:ext>
                </a:extLst>
              </p:cNvPr>
              <p:cNvSpPr txBox="1"/>
              <p:nvPr/>
            </p:nvSpPr>
            <p:spPr>
              <a:xfrm>
                <a:off x="9415731" y="2955802"/>
                <a:ext cx="2445589" cy="656013"/>
              </a:xfrm>
              <a:prstGeom prst="rect">
                <a:avLst/>
              </a:prstGeom>
              <a:noFill/>
            </p:spPr>
            <p:txBody>
              <a:bodyPr wrap="square">
                <a:spAutoFit/>
              </a:bodyPr>
              <a:lstStyle/>
              <a:p>
                <a:pPr algn="ctr"/>
                <a14:m>
                  <m:oMath xmlns:m="http://schemas.openxmlformats.org/officeDocument/2006/math">
                    <m:rad>
                      <m:radPr>
                        <m:degHide m:val="on"/>
                        <m:ctrlPr>
                          <a:rPr lang="en-US" altLang="zh-CN" sz="1800" b="0" i="1" smtClean="0">
                            <a:latin typeface="Cambria Math" panose="02040503050406030204" pitchFamily="18" charset="0"/>
                          </a:rPr>
                        </m:ctrlPr>
                      </m:radPr>
                      <m:deg/>
                      <m:e>
                        <m:r>
                          <a:rPr lang="en-US" altLang="zh-CN" sz="1800" b="0" i="1" smtClean="0">
                            <a:latin typeface="Cambria Math" panose="02040503050406030204" pitchFamily="18" charset="0"/>
                          </a:rPr>
                          <m:t>2</m:t>
                        </m:r>
                        <m:sSubSup>
                          <m:sSubSupPr>
                            <m:ctrlPr>
                              <a:rPr lang="en-US" altLang="zh-CN" sz="1800" b="0" i="1" smtClean="0">
                                <a:latin typeface="Cambria Math" panose="02040503050406030204" pitchFamily="18" charset="0"/>
                              </a:rPr>
                            </m:ctrlPr>
                          </m:sSubSupPr>
                          <m:e>
                            <m:r>
                              <a:rPr lang="en-US" altLang="zh-CN" sz="1800" b="0" i="1" smtClean="0">
                                <a:latin typeface="Cambria Math" panose="02040503050406030204" pitchFamily="18" charset="0"/>
                              </a:rPr>
                              <m:t>𝜎</m:t>
                            </m:r>
                          </m:e>
                          <m:sub>
                            <m:r>
                              <a:rPr lang="en-US" altLang="zh-CN" sz="1800" b="0" i="1" smtClean="0">
                                <a:latin typeface="Cambria Math" panose="02040503050406030204" pitchFamily="18" charset="0"/>
                              </a:rPr>
                              <m:t>𝑡</m:t>
                            </m:r>
                            <m:r>
                              <a:rPr lang="en-US" altLang="zh-CN" sz="1800" b="0" i="1" smtClean="0">
                                <a:latin typeface="Cambria Math" panose="02040503050406030204" pitchFamily="18" charset="0"/>
                              </a:rPr>
                              <m:t>|</m:t>
                            </m:r>
                            <m:r>
                              <a:rPr lang="en-US" altLang="zh-CN" sz="1800" b="0" i="1" smtClean="0">
                                <a:latin typeface="Cambria Math" panose="02040503050406030204" pitchFamily="18" charset="0"/>
                              </a:rPr>
                              <m:t>h𝑖𝑡</m:t>
                            </m:r>
                          </m:sub>
                          <m:sup>
                            <m:r>
                              <a:rPr lang="en-US" altLang="zh-CN" sz="1800" b="0" i="1" smtClean="0">
                                <a:latin typeface="Cambria Math" panose="02040503050406030204" pitchFamily="18" charset="0"/>
                              </a:rPr>
                              <m:t>2</m:t>
                            </m:r>
                          </m:sup>
                        </m:sSubSup>
                      </m:e>
                    </m:rad>
                    <m:r>
                      <a:rPr lang="en-US" altLang="zh-CN" sz="1800" b="0" i="1" smtClean="0">
                        <a:latin typeface="Cambria Math" panose="02040503050406030204" pitchFamily="18" charset="0"/>
                      </a:rPr>
                      <m:t>=</m:t>
                    </m:r>
                  </m:oMath>
                </a14:m>
                <a:r>
                  <a:rPr lang="en-US" altLang="zh-CN" sz="1800" dirty="0"/>
                  <a:t>21.199</a:t>
                </a:r>
                <a:r>
                  <a:rPr lang="zh-CN" altLang="en-US" sz="1800" dirty="0"/>
                  <a:t> </a:t>
                </a:r>
                <a:r>
                  <a:rPr lang="en-US" altLang="zh-CN" sz="1800" dirty="0"/>
                  <a:t>mm</a:t>
                </a:r>
                <a:endParaRPr lang="zh-CN" altLang="en-US" sz="1800" dirty="0"/>
              </a:p>
            </p:txBody>
          </p:sp>
        </mc:Choice>
        <mc:Fallback xmlns="">
          <p:sp>
            <p:nvSpPr>
              <p:cNvPr id="15" name="文本框 14">
                <a:extLst>
                  <a:ext uri="{FF2B5EF4-FFF2-40B4-BE49-F238E27FC236}">
                    <a16:creationId xmlns:a16="http://schemas.microsoft.com/office/drawing/2014/main" id="{A00F6B1A-A875-1C91-6547-F916589747B0}"/>
                  </a:ext>
                </a:extLst>
              </p:cNvPr>
              <p:cNvSpPr txBox="1">
                <a:spLocks noRot="1" noChangeAspect="1" noMove="1" noResize="1" noEditPoints="1" noAdjustHandles="1" noChangeArrowheads="1" noChangeShapeType="1" noTextEdit="1"/>
              </p:cNvSpPr>
              <p:nvPr/>
            </p:nvSpPr>
            <p:spPr>
              <a:xfrm>
                <a:off x="9415731" y="2955802"/>
                <a:ext cx="2445589" cy="656013"/>
              </a:xfrm>
              <a:prstGeom prst="rect">
                <a:avLst/>
              </a:prstGeom>
              <a:blipFill>
                <a:blip r:embed="rId9"/>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6158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CA20559-9612-5D69-0A6B-2D8E8611236C}"/>
              </a:ext>
            </a:extLst>
          </p:cNvPr>
          <p:cNvPicPr>
            <a:picLocks noChangeAspect="1"/>
          </p:cNvPicPr>
          <p:nvPr/>
        </p:nvPicPr>
        <p:blipFill>
          <a:blip r:embed="rId3"/>
          <a:stretch>
            <a:fillRect/>
          </a:stretch>
        </p:blipFill>
        <p:spPr>
          <a:xfrm>
            <a:off x="6790980" y="1467462"/>
            <a:ext cx="5300314" cy="3670021"/>
          </a:xfrm>
          <a:prstGeom prst="rect">
            <a:avLst/>
          </a:prstGeom>
        </p:spPr>
      </p:pic>
      <p:sp>
        <p:nvSpPr>
          <p:cNvPr id="2" name="标题 1">
            <a:extLst>
              <a:ext uri="{FF2B5EF4-FFF2-40B4-BE49-F238E27FC236}">
                <a16:creationId xmlns:a16="http://schemas.microsoft.com/office/drawing/2014/main" id="{40905641-E890-0E85-C564-70C1D25F211B}"/>
              </a:ext>
            </a:extLst>
          </p:cNvPr>
          <p:cNvSpPr>
            <a:spLocks noGrp="1"/>
          </p:cNvSpPr>
          <p:nvPr>
            <p:ph type="title"/>
          </p:nvPr>
        </p:nvSpPr>
        <p:spPr/>
        <p:txBody>
          <a:bodyPr>
            <a:normAutofit/>
          </a:bodyPr>
          <a:lstStyle/>
          <a:p>
            <a:r>
              <a:rPr kumimoji="1" lang="en-US" altLang="zh-CN" sz="3600" dirty="0">
                <a:latin typeface="Calibri" panose="020F0502020204030204" pitchFamily="34" charset="0"/>
                <a:cs typeface="Calibri" panose="020F0502020204030204" pitchFamily="34" charset="0"/>
              </a:rPr>
              <a:t>Introduction</a:t>
            </a:r>
            <a:br>
              <a:rPr kumimoji="1" lang="en-US" altLang="zh-CN" dirty="0">
                <a:latin typeface="Calibri" panose="020F0502020204030204" pitchFamily="34" charset="0"/>
                <a:cs typeface="Calibri" panose="020F0502020204030204" pitchFamily="34" charset="0"/>
              </a:rPr>
            </a:br>
            <a:r>
              <a:rPr kumimoji="1" lang="en-US" altLang="zh-CN" dirty="0">
                <a:latin typeface="Calibri" panose="020F0502020204030204" pitchFamily="34" charset="0"/>
                <a:cs typeface="Calibri" panose="020F0502020204030204" pitchFamily="34" charset="0"/>
              </a:rPr>
              <a:t>Chance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of</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future</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4D</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tracking</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for ATLAS</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ITk</a:t>
            </a:r>
            <a:endParaRPr kumimoji="1" lang="zh-CN" altLang="en-US" dirty="0">
              <a:latin typeface="Calibri" panose="020F0502020204030204" pitchFamily="34" charset="0"/>
              <a:cs typeface="Calibri" panose="020F0502020204030204" pitchFamily="34" charset="0"/>
            </a:endParaRPr>
          </a:p>
        </p:txBody>
      </p:sp>
      <p:sp>
        <p:nvSpPr>
          <p:cNvPr id="6" name="灯片编号占位符 5">
            <a:extLst>
              <a:ext uri="{FF2B5EF4-FFF2-40B4-BE49-F238E27FC236}">
                <a16:creationId xmlns:a16="http://schemas.microsoft.com/office/drawing/2014/main" id="{D1303303-01F7-84C3-BD17-EEA00CACD767}"/>
              </a:ext>
            </a:extLst>
          </p:cNvPr>
          <p:cNvSpPr>
            <a:spLocks noGrp="1"/>
          </p:cNvSpPr>
          <p:nvPr>
            <p:ph type="sldNum" sz="quarter" idx="12"/>
          </p:nvPr>
        </p:nvSpPr>
        <p:spPr/>
        <p:txBody>
          <a:bodyPr/>
          <a:lstStyle/>
          <a:p>
            <a:fld id="{026135DF-FE3F-D843-92BF-7B8928EB32A6}" type="slidenum">
              <a:rPr kumimoji="1" lang="zh-CN" altLang="en-US" smtClean="0"/>
              <a:t>3</a:t>
            </a:fld>
            <a:endParaRPr kumimoji="1" lang="zh-CN" altLang="en-US" dirty="0"/>
          </a:p>
        </p:txBody>
      </p:sp>
      <p:sp>
        <p:nvSpPr>
          <p:cNvPr id="7" name="内容占位符 6">
            <a:extLst>
              <a:ext uri="{FF2B5EF4-FFF2-40B4-BE49-F238E27FC236}">
                <a16:creationId xmlns:a16="http://schemas.microsoft.com/office/drawing/2014/main" id="{F721671C-22C3-7C87-5D0F-1F12B0277E73}"/>
              </a:ext>
            </a:extLst>
          </p:cNvPr>
          <p:cNvSpPr>
            <a:spLocks noGrp="1"/>
          </p:cNvSpPr>
          <p:nvPr>
            <p:ph idx="1"/>
          </p:nvPr>
        </p:nvSpPr>
        <p:spPr>
          <a:xfrm>
            <a:off x="838200" y="1877382"/>
            <a:ext cx="6097348" cy="4351338"/>
          </a:xfrm>
        </p:spPr>
        <p:txBody>
          <a:bodyPr>
            <a:normAutofit/>
          </a:bodyPr>
          <a:lstStyle/>
          <a:p>
            <a:pPr>
              <a:lnSpc>
                <a:spcPct val="130000"/>
              </a:lnSpc>
            </a:pPr>
            <a:r>
              <a:rPr kumimoji="1" lang="en-US" altLang="zh-CN" sz="2400" dirty="0"/>
              <a:t>The two innermost layers of the ATLAS</a:t>
            </a:r>
            <a:r>
              <a:rPr kumimoji="1" lang="zh-CN" altLang="en-US" sz="2400" dirty="0"/>
              <a:t> </a:t>
            </a:r>
            <a:r>
              <a:rPr kumimoji="1" lang="en-US" altLang="zh-CN" sz="2400" dirty="0"/>
              <a:t>ITk Pixel﻿ is designed for a maximum luminosity of </a:t>
            </a:r>
            <a:r>
              <a:rPr kumimoji="1" lang="en-US" altLang="zh-CN" sz="2400" b="1" dirty="0"/>
              <a:t>2000 fb</a:t>
            </a:r>
            <a:r>
              <a:rPr kumimoji="1" lang="en-US" altLang="zh-CN" sz="2400" b="1" baseline="30000" dirty="0"/>
              <a:t>−1</a:t>
            </a:r>
            <a:r>
              <a:rPr kumimoji="1" lang="en-US" altLang="zh-CN" sz="2400" dirty="0"/>
              <a:t>.</a:t>
            </a:r>
          </a:p>
          <a:p>
            <a:pPr>
              <a:lnSpc>
                <a:spcPct val="130000"/>
              </a:lnSpc>
            </a:pPr>
            <a:r>
              <a:rPr kumimoji="1" lang="en-US" altLang="zh-CN" sz="2400" dirty="0"/>
              <a:t>Chance to implement 4D tracking for ATLAS in the middle of HL-LHC operation: </a:t>
            </a:r>
          </a:p>
          <a:p>
            <a:pPr lvl="1">
              <a:lnSpc>
                <a:spcPct val="130000"/>
              </a:lnSpc>
              <a:buFont typeface="Wingdings" pitchFamily="2" charset="2"/>
              <a:buChar char="Ø"/>
            </a:pPr>
            <a:r>
              <a:rPr kumimoji="1" lang="en-US" altLang="zh-CN" sz="2000" dirty="0"/>
              <a:t>Efforts</a:t>
            </a:r>
            <a:r>
              <a:rPr kumimoji="1" lang="zh-CN" altLang="en-US" sz="2000" dirty="0"/>
              <a:t> </a:t>
            </a:r>
            <a:r>
              <a:rPr kumimoji="1" lang="en-US" altLang="zh-CN" sz="2000" dirty="0"/>
              <a:t>in</a:t>
            </a:r>
            <a:r>
              <a:rPr kumimoji="1" lang="zh-CN" altLang="en-US" sz="2000" dirty="0"/>
              <a:t> </a:t>
            </a:r>
            <a:r>
              <a:rPr kumimoji="1" lang="en-US" altLang="zh-CN" sz="2000" dirty="0"/>
              <a:t>hardware</a:t>
            </a:r>
            <a:r>
              <a:rPr kumimoji="1" lang="zh-CN" altLang="en-US" sz="2000" dirty="0"/>
              <a:t> </a:t>
            </a:r>
            <a:r>
              <a:rPr kumimoji="1" lang="en-US" altLang="zh-CN" sz="2000" dirty="0"/>
              <a:t>and</a:t>
            </a:r>
            <a:r>
              <a:rPr kumimoji="1" lang="zh-CN" altLang="en-US" sz="2000" dirty="0"/>
              <a:t> </a:t>
            </a:r>
            <a:r>
              <a:rPr kumimoji="1" lang="en-US" altLang="zh-CN" sz="2000" dirty="0"/>
              <a:t>software</a:t>
            </a:r>
          </a:p>
          <a:p>
            <a:pPr lvl="1">
              <a:lnSpc>
                <a:spcPct val="130000"/>
              </a:lnSpc>
              <a:buFont typeface="Wingdings" pitchFamily="2" charset="2"/>
              <a:buChar char="Ø"/>
            </a:pPr>
            <a:r>
              <a:rPr kumimoji="1" lang="en-US" altLang="zh-CN" sz="2000" dirty="0"/>
              <a:t>Need to understand the physics potential</a:t>
            </a:r>
          </a:p>
          <a:p>
            <a:pPr lvl="1">
              <a:lnSpc>
                <a:spcPct val="130000"/>
              </a:lnSpc>
              <a:buFont typeface="Wingdings" pitchFamily="2" charset="2"/>
              <a:buChar char="Ø"/>
            </a:pPr>
            <a:r>
              <a:rPr kumimoji="1" lang="en-US" altLang="zh-CN" sz="2000" dirty="0"/>
              <a:t>This</a:t>
            </a:r>
            <a:r>
              <a:rPr kumimoji="1" lang="zh-CN" altLang="en-US" sz="2000" dirty="0"/>
              <a:t> </a:t>
            </a:r>
            <a:r>
              <a:rPr kumimoji="1" lang="en-US" altLang="zh-CN" sz="2000" dirty="0"/>
              <a:t>talk</a:t>
            </a:r>
            <a:r>
              <a:rPr kumimoji="1" lang="zh-CN" altLang="en-US" sz="2000" dirty="0"/>
              <a:t> </a:t>
            </a:r>
            <a:r>
              <a:rPr kumimoji="1" lang="en-US" altLang="zh-CN" sz="2000" dirty="0"/>
              <a:t>reports</a:t>
            </a:r>
            <a:r>
              <a:rPr kumimoji="1" lang="zh-CN" altLang="en-US" sz="2000" dirty="0"/>
              <a:t> </a:t>
            </a:r>
            <a:r>
              <a:rPr kumimoji="1" lang="en-US" altLang="zh-CN" sz="2000" dirty="0"/>
              <a:t>the</a:t>
            </a:r>
            <a:r>
              <a:rPr kumimoji="1" lang="zh-CN" altLang="en-US" sz="2000" dirty="0"/>
              <a:t> </a:t>
            </a:r>
            <a:r>
              <a:rPr kumimoji="1" lang="en-US" altLang="zh-CN" sz="2000" dirty="0"/>
              <a:t>progress</a:t>
            </a:r>
            <a:r>
              <a:rPr kumimoji="1" lang="zh-CN" altLang="en-US" sz="2000" dirty="0"/>
              <a:t> </a:t>
            </a:r>
            <a:r>
              <a:rPr kumimoji="1" lang="en-US" altLang="zh-CN" sz="2000" dirty="0"/>
              <a:t>of</a:t>
            </a:r>
            <a:r>
              <a:rPr kumimoji="1" lang="zh-CN" altLang="en-US" sz="2000" dirty="0"/>
              <a:t> </a:t>
            </a:r>
            <a:r>
              <a:rPr kumimoji="1" lang="en-US" altLang="zh-CN" sz="2000" dirty="0"/>
              <a:t>low-level</a:t>
            </a:r>
            <a:r>
              <a:rPr kumimoji="1" lang="zh-CN" altLang="en-US" sz="2000" dirty="0"/>
              <a:t> </a:t>
            </a:r>
            <a:r>
              <a:rPr kumimoji="1" lang="en-US" altLang="zh-CN" sz="2000" dirty="0"/>
              <a:t>4D</a:t>
            </a:r>
            <a:r>
              <a:rPr kumimoji="1" lang="zh-CN" altLang="en-US" sz="2000" dirty="0"/>
              <a:t> </a:t>
            </a:r>
            <a:r>
              <a:rPr kumimoji="1" lang="en-US" altLang="zh-CN" sz="2000" b="1" dirty="0"/>
              <a:t>tracking</a:t>
            </a:r>
            <a:r>
              <a:rPr kumimoji="1" lang="zh-CN" altLang="en-US" sz="2000" dirty="0"/>
              <a:t> </a:t>
            </a:r>
            <a:r>
              <a:rPr kumimoji="1" lang="en-US" altLang="zh-CN" sz="2000" dirty="0"/>
              <a:t>and</a:t>
            </a:r>
            <a:r>
              <a:rPr kumimoji="1" lang="zh-CN" altLang="en-US" sz="2000" dirty="0"/>
              <a:t> </a:t>
            </a:r>
            <a:r>
              <a:rPr kumimoji="1" lang="en-US" altLang="zh-CN" sz="2000" dirty="0"/>
              <a:t>a</a:t>
            </a:r>
            <a:r>
              <a:rPr kumimoji="1" lang="zh-CN" altLang="en-US" sz="2000" dirty="0"/>
              <a:t> </a:t>
            </a:r>
            <a:r>
              <a:rPr kumimoji="1" lang="en-US" altLang="zh-CN" sz="2000" dirty="0"/>
              <a:t>design</a:t>
            </a:r>
            <a:r>
              <a:rPr kumimoji="1" lang="zh-CN" altLang="en-US" sz="2000" dirty="0"/>
              <a:t> </a:t>
            </a:r>
            <a:r>
              <a:rPr kumimoji="1" lang="en-US" altLang="zh-CN" sz="2000" dirty="0"/>
              <a:t>of</a:t>
            </a:r>
            <a:r>
              <a:rPr kumimoji="1" lang="zh-CN" altLang="en-US" sz="2000" dirty="0"/>
              <a:t> </a:t>
            </a:r>
            <a:r>
              <a:rPr kumimoji="1" lang="en-US" altLang="zh-CN" sz="2000" b="1" dirty="0"/>
              <a:t>timing pixel chip</a:t>
            </a:r>
            <a:endParaRPr kumimoji="1" lang="en-US" altLang="zh-CN" sz="2000" b="1" dirty="0">
              <a:solidFill>
                <a:srgbClr val="FF0000"/>
              </a:solidFill>
            </a:endParaRPr>
          </a:p>
        </p:txBody>
      </p:sp>
      <p:sp>
        <p:nvSpPr>
          <p:cNvPr id="9" name="文本框 8">
            <a:extLst>
              <a:ext uri="{FF2B5EF4-FFF2-40B4-BE49-F238E27FC236}">
                <a16:creationId xmlns:a16="http://schemas.microsoft.com/office/drawing/2014/main" id="{B001CABE-5300-C3A2-AB4C-A9BEFE0114F4}"/>
              </a:ext>
            </a:extLst>
          </p:cNvPr>
          <p:cNvSpPr txBox="1"/>
          <p:nvPr/>
        </p:nvSpPr>
        <p:spPr>
          <a:xfrm>
            <a:off x="7070103" y="5056812"/>
            <a:ext cx="5021192" cy="851259"/>
          </a:xfrm>
          <a:prstGeom prst="rect">
            <a:avLst/>
          </a:prstGeom>
          <a:noFill/>
        </p:spPr>
        <p:txBody>
          <a:bodyPr wrap="square">
            <a:spAutoFit/>
          </a:bodyPr>
          <a:lstStyle/>
          <a:p>
            <a:pPr>
              <a:lnSpc>
                <a:spcPct val="120000"/>
              </a:lnSpc>
            </a:pPr>
            <a:r>
              <a:rPr lang="zh-CN" altLang="en-US" sz="1400" dirty="0"/>
              <a:t>﻿The </a:t>
            </a:r>
            <a:r>
              <a:rPr lang="en-US" altLang="zh-CN" sz="1400" dirty="0"/>
              <a:t>total ionizing dose</a:t>
            </a:r>
            <a:r>
              <a:rPr lang="zh-CN" altLang="en-US" sz="1400" dirty="0"/>
              <a:t> distributions for the </a:t>
            </a:r>
            <a:r>
              <a:rPr lang="en-US" altLang="zh-CN" sz="1400" dirty="0"/>
              <a:t>ITk</a:t>
            </a:r>
            <a:r>
              <a:rPr lang="zh-CN" altLang="en-US" sz="1400" dirty="0"/>
              <a:t> Pixel Detector. </a:t>
            </a:r>
            <a:endParaRPr lang="en-US" altLang="zh-CN" sz="1400" dirty="0"/>
          </a:p>
          <a:p>
            <a:pPr>
              <a:lnSpc>
                <a:spcPct val="120000"/>
              </a:lnSpc>
            </a:pPr>
            <a:r>
              <a:rPr kumimoji="1" lang="en-US" altLang="zh-CN" sz="1400" dirty="0"/>
              <a:t>&lt;5</a:t>
            </a:r>
            <a:r>
              <a:rPr kumimoji="1" lang="zh-CN" altLang="en-US" sz="1400" dirty="0"/>
              <a:t> </a:t>
            </a:r>
            <a:r>
              <a:rPr kumimoji="1" lang="en-US" altLang="zh-CN" sz="1400" dirty="0" err="1"/>
              <a:t>MGy</a:t>
            </a:r>
            <a:r>
              <a:rPr kumimoji="1" lang="zh-CN" altLang="en-US" sz="1400" dirty="0"/>
              <a:t> </a:t>
            </a:r>
            <a:r>
              <a:rPr kumimoji="1" lang="en-US" altLang="zh-CN" sz="1400" dirty="0"/>
              <a:t>in</a:t>
            </a:r>
            <a:r>
              <a:rPr kumimoji="1" lang="zh-CN" altLang="en-US" sz="1400" dirty="0"/>
              <a:t> </a:t>
            </a:r>
            <a:r>
              <a:rPr kumimoji="1" lang="en-US" altLang="zh-CN" sz="1400" dirty="0"/>
              <a:t>4000</a:t>
            </a:r>
            <a:r>
              <a:rPr kumimoji="1" lang="zh-CN" altLang="en-US" sz="1400" dirty="0"/>
              <a:t> </a:t>
            </a:r>
            <a:r>
              <a:rPr kumimoji="1" lang="en-US" altLang="zh-CN" sz="1400" dirty="0"/>
              <a:t>fb</a:t>
            </a:r>
            <a:r>
              <a:rPr kumimoji="1" lang="en-US" altLang="zh-CN" sz="1400" baseline="30000" dirty="0"/>
              <a:t>-1</a:t>
            </a:r>
            <a:r>
              <a:rPr kumimoji="1" lang="zh-CN" altLang="en-US" sz="1400" dirty="0"/>
              <a:t> </a:t>
            </a:r>
            <a:r>
              <a:rPr kumimoji="1" lang="en-US" altLang="zh-CN" sz="1400" dirty="0"/>
              <a:t>for</a:t>
            </a:r>
            <a:r>
              <a:rPr kumimoji="1" lang="zh-CN" altLang="en-US" sz="1400" dirty="0"/>
              <a:t> </a:t>
            </a:r>
            <a:r>
              <a:rPr kumimoji="1" lang="en-US" altLang="zh-CN" sz="1400" dirty="0"/>
              <a:t>unreplaceable</a:t>
            </a:r>
            <a:r>
              <a:rPr kumimoji="1" lang="zh-CN" altLang="en-US" sz="1400" dirty="0"/>
              <a:t> </a:t>
            </a:r>
            <a:r>
              <a:rPr kumimoji="1" lang="en-US" altLang="zh-CN" sz="1400" dirty="0"/>
              <a:t>part</a:t>
            </a:r>
          </a:p>
          <a:p>
            <a:pPr>
              <a:lnSpc>
                <a:spcPct val="120000"/>
              </a:lnSpc>
            </a:pPr>
            <a:r>
              <a:rPr kumimoji="1" lang="en-US" altLang="zh-CN" sz="1400" dirty="0"/>
              <a:t>up</a:t>
            </a:r>
            <a:r>
              <a:rPr kumimoji="1" lang="zh-CN" altLang="en-US" sz="1400" dirty="0"/>
              <a:t> </a:t>
            </a:r>
            <a:r>
              <a:rPr kumimoji="1" lang="en-US" altLang="zh-CN" sz="1400" dirty="0"/>
              <a:t>to</a:t>
            </a:r>
            <a:r>
              <a:rPr kumimoji="1" lang="zh-CN" altLang="en-US" sz="1400" dirty="0"/>
              <a:t> </a:t>
            </a:r>
            <a:r>
              <a:rPr kumimoji="1" lang="en-US" altLang="zh-CN" sz="1400" dirty="0"/>
              <a:t>10</a:t>
            </a:r>
            <a:r>
              <a:rPr kumimoji="1" lang="zh-CN" altLang="en-US" sz="1400" dirty="0"/>
              <a:t> </a:t>
            </a:r>
            <a:r>
              <a:rPr kumimoji="1" lang="en-US" altLang="zh-CN" sz="1400" dirty="0" err="1"/>
              <a:t>MGy</a:t>
            </a:r>
            <a:r>
              <a:rPr kumimoji="1" lang="zh-CN" altLang="en-US" sz="1400" dirty="0"/>
              <a:t> </a:t>
            </a:r>
            <a:r>
              <a:rPr kumimoji="1" lang="en-US" altLang="zh-CN" sz="1400" dirty="0"/>
              <a:t>for</a:t>
            </a:r>
            <a:r>
              <a:rPr kumimoji="1" lang="zh-CN" altLang="en-US" sz="1400" dirty="0"/>
              <a:t> </a:t>
            </a:r>
            <a:r>
              <a:rPr kumimoji="1" lang="en-US" altLang="zh-CN" sz="1400" dirty="0"/>
              <a:t>2000</a:t>
            </a:r>
            <a:r>
              <a:rPr kumimoji="1" lang="zh-CN" altLang="en-US" sz="1400" dirty="0"/>
              <a:t> </a:t>
            </a:r>
            <a:r>
              <a:rPr kumimoji="1" lang="en-US" altLang="zh-CN" sz="1400" dirty="0"/>
              <a:t>fb</a:t>
            </a:r>
            <a:r>
              <a:rPr kumimoji="1" lang="en-US" altLang="zh-CN" sz="1400" baseline="30000" dirty="0"/>
              <a:t>-1</a:t>
            </a:r>
            <a:r>
              <a:rPr kumimoji="1" lang="zh-CN" altLang="en-US" sz="1400" dirty="0"/>
              <a:t> </a:t>
            </a:r>
            <a:r>
              <a:rPr kumimoji="1" lang="en-US" altLang="zh-CN" sz="1400" dirty="0"/>
              <a:t>for</a:t>
            </a:r>
            <a:r>
              <a:rPr kumimoji="1" lang="zh-CN" altLang="en-US" sz="1400" dirty="0"/>
              <a:t> </a:t>
            </a:r>
            <a:r>
              <a:rPr kumimoji="1" lang="en-US" altLang="zh-CN" sz="1400" dirty="0"/>
              <a:t>Layer</a:t>
            </a:r>
            <a:r>
              <a:rPr kumimoji="1" lang="zh-CN" altLang="en-US" sz="1400" dirty="0"/>
              <a:t> </a:t>
            </a:r>
            <a:r>
              <a:rPr kumimoji="1" lang="en-US" altLang="zh-CN" sz="1400" dirty="0"/>
              <a:t>0</a:t>
            </a:r>
            <a:endParaRPr kumimoji="1" lang="zh-CN" altLang="en-US" sz="1400" dirty="0"/>
          </a:p>
        </p:txBody>
      </p:sp>
      <p:sp>
        <p:nvSpPr>
          <p:cNvPr id="11" name="文本框 10">
            <a:extLst>
              <a:ext uri="{FF2B5EF4-FFF2-40B4-BE49-F238E27FC236}">
                <a16:creationId xmlns:a16="http://schemas.microsoft.com/office/drawing/2014/main" id="{26780FB4-E757-F4F7-4265-40BC82A81054}"/>
              </a:ext>
            </a:extLst>
          </p:cNvPr>
          <p:cNvSpPr txBox="1"/>
          <p:nvPr/>
        </p:nvSpPr>
        <p:spPr>
          <a:xfrm>
            <a:off x="8293902" y="6107588"/>
            <a:ext cx="3659288" cy="307777"/>
          </a:xfrm>
          <a:prstGeom prst="rect">
            <a:avLst/>
          </a:prstGeom>
          <a:noFill/>
        </p:spPr>
        <p:txBody>
          <a:bodyPr wrap="square">
            <a:spAutoFit/>
          </a:bodyPr>
          <a:lstStyle/>
          <a:p>
            <a:r>
              <a:rPr lang="en" altLang="zh-CN" sz="1400" dirty="0">
                <a:hlinkClick r:id="rId4"/>
              </a:rPr>
              <a:t>ATLAS-TDR-030 Inner Tracker Pixel Detector</a:t>
            </a:r>
            <a:endParaRPr lang="zh-CN" altLang="en-US" sz="1400" dirty="0"/>
          </a:p>
        </p:txBody>
      </p:sp>
    </p:spTree>
    <p:extLst>
      <p:ext uri="{BB962C8B-B14F-4D97-AF65-F5344CB8AC3E}">
        <p14:creationId xmlns:p14="http://schemas.microsoft.com/office/powerpoint/2010/main" val="1515798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678189-E9AA-2369-8678-34E24D089AB5}"/>
              </a:ext>
            </a:extLst>
          </p:cNvPr>
          <p:cNvSpPr>
            <a:spLocks noGrp="1"/>
          </p:cNvSpPr>
          <p:nvPr>
            <p:ph type="title"/>
          </p:nvPr>
        </p:nvSpPr>
        <p:spPr/>
        <p:txBody>
          <a:bodyPr/>
          <a:lstStyle/>
          <a:p>
            <a:r>
              <a:rPr kumimoji="1" lang="en-US" altLang="zh-CN" dirty="0"/>
              <a:t>ITk</a:t>
            </a:r>
            <a:r>
              <a:rPr kumimoji="1" lang="zh-CN" altLang="en-US" dirty="0"/>
              <a:t> </a:t>
            </a:r>
            <a:r>
              <a:rPr kumimoji="1" lang="en-US" altLang="zh-CN" dirty="0"/>
              <a:t>spacepoint</a:t>
            </a:r>
            <a:r>
              <a:rPr kumimoji="1" lang="zh-CN" altLang="en-US" dirty="0"/>
              <a:t> </a:t>
            </a:r>
            <a:r>
              <a:rPr kumimoji="1" lang="en-US" altLang="zh-CN" dirty="0"/>
              <a:t>distribution</a:t>
            </a:r>
            <a:endParaRPr kumimoji="1" lang="zh-CN" altLang="en-US" dirty="0"/>
          </a:p>
        </p:txBody>
      </p:sp>
      <p:sp>
        <p:nvSpPr>
          <p:cNvPr id="6" name="灯片编号占位符 5">
            <a:extLst>
              <a:ext uri="{FF2B5EF4-FFF2-40B4-BE49-F238E27FC236}">
                <a16:creationId xmlns:a16="http://schemas.microsoft.com/office/drawing/2014/main" id="{79F906B0-5183-F7A0-5854-448D22A45B8D}"/>
              </a:ext>
            </a:extLst>
          </p:cNvPr>
          <p:cNvSpPr>
            <a:spLocks noGrp="1"/>
          </p:cNvSpPr>
          <p:nvPr>
            <p:ph type="sldNum" sz="quarter" idx="12"/>
          </p:nvPr>
        </p:nvSpPr>
        <p:spPr/>
        <p:txBody>
          <a:bodyPr/>
          <a:lstStyle/>
          <a:p>
            <a:fld id="{1DD454EC-D2DA-B84B-BA98-0651606DF2B5}" type="slidenum">
              <a:rPr kumimoji="1" lang="zh-CN" altLang="en-US" smtClean="0"/>
              <a:t>30</a:t>
            </a:fld>
            <a:endParaRPr kumimoji="1" lang="zh-CN" altLang="en-US"/>
          </a:p>
        </p:txBody>
      </p:sp>
      <p:pic>
        <p:nvPicPr>
          <p:cNvPr id="8" name="图片 7">
            <a:extLst>
              <a:ext uri="{FF2B5EF4-FFF2-40B4-BE49-F238E27FC236}">
                <a16:creationId xmlns:a16="http://schemas.microsoft.com/office/drawing/2014/main" id="{4BD9720A-338B-2788-C7AB-56047D5BDC76}"/>
              </a:ext>
            </a:extLst>
          </p:cNvPr>
          <p:cNvPicPr>
            <a:picLocks noChangeAspect="1"/>
          </p:cNvPicPr>
          <p:nvPr/>
        </p:nvPicPr>
        <p:blipFill>
          <a:blip r:embed="rId2"/>
          <a:stretch>
            <a:fillRect/>
          </a:stretch>
        </p:blipFill>
        <p:spPr>
          <a:xfrm>
            <a:off x="657646" y="3580354"/>
            <a:ext cx="10876708" cy="2596609"/>
          </a:xfrm>
          <a:prstGeom prst="rect">
            <a:avLst/>
          </a:prstGeom>
        </p:spPr>
      </p:pic>
      <p:sp>
        <p:nvSpPr>
          <p:cNvPr id="10" name="内容占位符 9">
            <a:extLst>
              <a:ext uri="{FF2B5EF4-FFF2-40B4-BE49-F238E27FC236}">
                <a16:creationId xmlns:a16="http://schemas.microsoft.com/office/drawing/2014/main" id="{6711A430-A8C4-BA76-3353-C95306EE9508}"/>
              </a:ext>
            </a:extLst>
          </p:cNvPr>
          <p:cNvSpPr>
            <a:spLocks noGrp="1"/>
          </p:cNvSpPr>
          <p:nvPr>
            <p:ph idx="1"/>
          </p:nvPr>
        </p:nvSpPr>
        <p:spPr/>
        <p:txBody>
          <a:bodyPr/>
          <a:lstStyle/>
          <a:p>
            <a:endParaRPr lang="zh-CN" altLang="en-US" dirty="0"/>
          </a:p>
        </p:txBody>
      </p:sp>
    </p:spTree>
    <p:extLst>
      <p:ext uri="{BB962C8B-B14F-4D97-AF65-F5344CB8AC3E}">
        <p14:creationId xmlns:p14="http://schemas.microsoft.com/office/powerpoint/2010/main" val="3114698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F1499-AD37-5E11-C99E-BE915B19E30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34C4D90-FBD3-1110-F48B-F8851A4DAA42}"/>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with</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ITk</a:t>
            </a:r>
            <a:endParaRPr kumimoji="1" lang="zh-CN" altLang="en-US" dirty="0"/>
          </a:p>
        </p:txBody>
      </p:sp>
      <p:sp>
        <p:nvSpPr>
          <p:cNvPr id="6" name="灯片编号占位符 5">
            <a:extLst>
              <a:ext uri="{FF2B5EF4-FFF2-40B4-BE49-F238E27FC236}">
                <a16:creationId xmlns:a16="http://schemas.microsoft.com/office/drawing/2014/main" id="{B48A2C7B-321C-BF80-5022-B7CB45A176E0}"/>
              </a:ext>
            </a:extLst>
          </p:cNvPr>
          <p:cNvSpPr>
            <a:spLocks noGrp="1"/>
          </p:cNvSpPr>
          <p:nvPr>
            <p:ph type="sldNum" sz="quarter" idx="12"/>
          </p:nvPr>
        </p:nvSpPr>
        <p:spPr/>
        <p:txBody>
          <a:bodyPr/>
          <a:lstStyle/>
          <a:p>
            <a:fld id="{1DD454EC-D2DA-B84B-BA98-0651606DF2B5}" type="slidenum">
              <a:rPr kumimoji="1" lang="zh-CN" altLang="en-US" smtClean="0"/>
              <a:t>31</a:t>
            </a:fld>
            <a:endParaRPr kumimoji="1" lang="zh-CN" altLang="en-US"/>
          </a:p>
        </p:txBody>
      </p:sp>
      <p:pic>
        <p:nvPicPr>
          <p:cNvPr id="7" name="图片 6">
            <a:extLst>
              <a:ext uri="{FF2B5EF4-FFF2-40B4-BE49-F238E27FC236}">
                <a16:creationId xmlns:a16="http://schemas.microsoft.com/office/drawing/2014/main" id="{783B58C5-0479-4A61-D401-2CC29DA79AB2}"/>
              </a:ext>
            </a:extLst>
          </p:cNvPr>
          <p:cNvPicPr>
            <a:picLocks noChangeAspect="1"/>
          </p:cNvPicPr>
          <p:nvPr/>
        </p:nvPicPr>
        <p:blipFill>
          <a:blip r:embed="rId2"/>
          <a:stretch>
            <a:fillRect/>
          </a:stretch>
        </p:blipFill>
        <p:spPr>
          <a:xfrm>
            <a:off x="5753752" y="1441733"/>
            <a:ext cx="5600048" cy="2426511"/>
          </a:xfrm>
          <a:prstGeom prst="rect">
            <a:avLst/>
          </a:prstGeom>
        </p:spPr>
      </p:pic>
      <p:pic>
        <p:nvPicPr>
          <p:cNvPr id="9" name="图片 8">
            <a:extLst>
              <a:ext uri="{FF2B5EF4-FFF2-40B4-BE49-F238E27FC236}">
                <a16:creationId xmlns:a16="http://schemas.microsoft.com/office/drawing/2014/main" id="{7118854F-5E0E-39DD-8E97-013766CB7D23}"/>
              </a:ext>
            </a:extLst>
          </p:cNvPr>
          <p:cNvPicPr>
            <a:picLocks noChangeAspect="1"/>
          </p:cNvPicPr>
          <p:nvPr/>
        </p:nvPicPr>
        <p:blipFill>
          <a:blip r:embed="rId3"/>
          <a:stretch>
            <a:fillRect/>
          </a:stretch>
        </p:blipFill>
        <p:spPr>
          <a:xfrm>
            <a:off x="5753752" y="3868244"/>
            <a:ext cx="5600048" cy="2426511"/>
          </a:xfrm>
          <a:prstGeom prst="rect">
            <a:avLst/>
          </a:prstGeom>
        </p:spPr>
      </p:pic>
      <p:pic>
        <p:nvPicPr>
          <p:cNvPr id="10" name="图片 9">
            <a:extLst>
              <a:ext uri="{FF2B5EF4-FFF2-40B4-BE49-F238E27FC236}">
                <a16:creationId xmlns:a16="http://schemas.microsoft.com/office/drawing/2014/main" id="{6EE6B777-8367-EB98-2FF4-8E1F92840B35}"/>
              </a:ext>
            </a:extLst>
          </p:cNvPr>
          <p:cNvPicPr>
            <a:picLocks noChangeAspect="1"/>
          </p:cNvPicPr>
          <p:nvPr/>
        </p:nvPicPr>
        <p:blipFill>
          <a:blip r:embed="rId4"/>
          <a:stretch>
            <a:fillRect/>
          </a:stretch>
        </p:blipFill>
        <p:spPr>
          <a:xfrm>
            <a:off x="614914" y="3804537"/>
            <a:ext cx="3831105" cy="2490218"/>
          </a:xfrm>
          <a:prstGeom prst="rect">
            <a:avLst/>
          </a:prstGeom>
        </p:spPr>
      </p:pic>
      <p:pic>
        <p:nvPicPr>
          <p:cNvPr id="11" name="图片 10">
            <a:extLst>
              <a:ext uri="{FF2B5EF4-FFF2-40B4-BE49-F238E27FC236}">
                <a16:creationId xmlns:a16="http://schemas.microsoft.com/office/drawing/2014/main" id="{6F74B1D8-73FC-F076-F361-DBAF8C127E12}"/>
              </a:ext>
            </a:extLst>
          </p:cNvPr>
          <p:cNvPicPr>
            <a:picLocks noChangeAspect="1"/>
          </p:cNvPicPr>
          <p:nvPr/>
        </p:nvPicPr>
        <p:blipFill>
          <a:blip r:embed="rId5"/>
          <a:stretch>
            <a:fillRect/>
          </a:stretch>
        </p:blipFill>
        <p:spPr>
          <a:xfrm>
            <a:off x="720817" y="1451994"/>
            <a:ext cx="3725201" cy="2421381"/>
          </a:xfrm>
          <a:prstGeom prst="rect">
            <a:avLst/>
          </a:prstGeom>
        </p:spPr>
      </p:pic>
    </p:spTree>
    <p:extLst>
      <p:ext uri="{BB962C8B-B14F-4D97-AF65-F5344CB8AC3E}">
        <p14:creationId xmlns:p14="http://schemas.microsoft.com/office/powerpoint/2010/main" val="2347935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9F68C2-1417-4A91-A377-BBB612D6BA7F}"/>
              </a:ext>
            </a:extLst>
          </p:cNvPr>
          <p:cNvSpPr>
            <a:spLocks noGrp="1"/>
          </p:cNvSpPr>
          <p:nvPr>
            <p:ph type="title"/>
          </p:nvPr>
        </p:nvSpPr>
        <p:spPr>
          <a:noFill/>
          <a:ln>
            <a:noFill/>
          </a:ln>
        </p:spPr>
        <p:txBody>
          <a:bodyPr spcFirstLastPara="1" vert="horz" wrap="square" lIns="91433" tIns="45700" rIns="91433" bIns="45700" rtlCol="0" anchor="ctr" anchorCtr="0">
            <a:normAutofit/>
          </a:bodyPr>
          <a:lstStyle/>
          <a:p>
            <a:pPr>
              <a:spcBef>
                <a:spcPts val="0"/>
              </a:spcBef>
              <a:buClr>
                <a:schemeClr val="dk1"/>
              </a:buClr>
              <a:buSzPts val="3300"/>
            </a:pPr>
            <a:r>
              <a:rPr lang="en-US" altLang="zh-CN" sz="4000" dirty="0"/>
              <a:t>Huffman coding</a:t>
            </a:r>
            <a:endParaRPr lang="zh-CN" altLang="en-US" sz="4000" dirty="0"/>
          </a:p>
        </p:txBody>
      </p:sp>
      <p:sp>
        <p:nvSpPr>
          <p:cNvPr id="6" name="灯片编号占位符 5">
            <a:extLst>
              <a:ext uri="{FF2B5EF4-FFF2-40B4-BE49-F238E27FC236}">
                <a16:creationId xmlns:a16="http://schemas.microsoft.com/office/drawing/2014/main" id="{8CAD9C8D-EE64-4BEE-B893-09DC51A658A4}"/>
              </a:ext>
            </a:extLst>
          </p:cNvPr>
          <p:cNvSpPr>
            <a:spLocks noGrp="1"/>
          </p:cNvSpPr>
          <p:nvPr>
            <p:ph type="sldNum" sz="quarter" idx="12"/>
          </p:nvPr>
        </p:nvSpPr>
        <p:spPr/>
        <p:txBody>
          <a:bodyPr/>
          <a:lstStyle/>
          <a:p>
            <a:fld id="{1DD454EC-D2DA-B84B-BA98-0651606DF2B5}" type="slidenum">
              <a:rPr kumimoji="1" lang="zh-CN" altLang="en-US" smtClean="0"/>
              <a:t>32</a:t>
            </a:fld>
            <a:endParaRPr kumimoji="1" lang="zh-CN" altLang="en-US"/>
          </a:p>
        </p:txBody>
      </p:sp>
      <p:graphicFrame>
        <p:nvGraphicFramePr>
          <p:cNvPr id="3" name="表格 2">
            <a:extLst>
              <a:ext uri="{FF2B5EF4-FFF2-40B4-BE49-F238E27FC236}">
                <a16:creationId xmlns:a16="http://schemas.microsoft.com/office/drawing/2014/main" id="{B7B4928E-7CEC-4EE1-AFA3-196226CA9387}"/>
              </a:ext>
            </a:extLst>
          </p:cNvPr>
          <p:cNvGraphicFramePr>
            <a:graphicFrameLocks noGrp="1"/>
          </p:cNvGraphicFramePr>
          <p:nvPr/>
        </p:nvGraphicFramePr>
        <p:xfrm>
          <a:off x="548986" y="1466245"/>
          <a:ext cx="5731280" cy="3334396"/>
        </p:xfrm>
        <a:graphic>
          <a:graphicData uri="http://schemas.openxmlformats.org/drawingml/2006/table">
            <a:tbl>
              <a:tblPr>
                <a:tableStyleId>{5C22544A-7EE6-4342-B048-85BDC9FD1C3A}</a:tableStyleId>
              </a:tblPr>
              <a:tblGrid>
                <a:gridCol w="1471545">
                  <a:extLst>
                    <a:ext uri="{9D8B030D-6E8A-4147-A177-3AD203B41FA5}">
                      <a16:colId xmlns:a16="http://schemas.microsoft.com/office/drawing/2014/main" val="4055973682"/>
                    </a:ext>
                  </a:extLst>
                </a:gridCol>
                <a:gridCol w="1471545">
                  <a:extLst>
                    <a:ext uri="{9D8B030D-6E8A-4147-A177-3AD203B41FA5}">
                      <a16:colId xmlns:a16="http://schemas.microsoft.com/office/drawing/2014/main" val="222918749"/>
                    </a:ext>
                  </a:extLst>
                </a:gridCol>
                <a:gridCol w="1394095">
                  <a:extLst>
                    <a:ext uri="{9D8B030D-6E8A-4147-A177-3AD203B41FA5}">
                      <a16:colId xmlns:a16="http://schemas.microsoft.com/office/drawing/2014/main" val="3978464111"/>
                    </a:ext>
                  </a:extLst>
                </a:gridCol>
                <a:gridCol w="1394095">
                  <a:extLst>
                    <a:ext uri="{9D8B030D-6E8A-4147-A177-3AD203B41FA5}">
                      <a16:colId xmlns:a16="http://schemas.microsoft.com/office/drawing/2014/main" val="3544588411"/>
                    </a:ext>
                  </a:extLst>
                </a:gridCol>
              </a:tblGrid>
              <a:tr h="256492">
                <a:tc>
                  <a:txBody>
                    <a:bodyPr/>
                    <a:lstStyle/>
                    <a:p>
                      <a:pPr algn="ctr" fontAlgn="b"/>
                      <a:r>
                        <a:rPr lang="en-US" altLang="zh-CN" sz="1400" b="0" u="none" strike="noStrike" dirty="0">
                          <a:solidFill>
                            <a:srgbClr val="000000"/>
                          </a:solidFill>
                          <a:effectLst/>
                        </a:rPr>
                        <a:t>Sort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Hit-map (bitmask)</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Frequency</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“6-14” mode bits</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3913551904"/>
                  </a:ext>
                </a:extLst>
              </a:tr>
              <a:tr h="256492">
                <a:tc>
                  <a:txBody>
                    <a:bodyPr/>
                    <a:lstStyle/>
                    <a:p>
                      <a:pPr algn="ctr" fontAlgn="b"/>
                      <a:r>
                        <a:rPr lang="en-US" altLang="zh-CN" sz="1400" b="0" u="none" strike="noStrike" dirty="0">
                          <a:solidFill>
                            <a:srgbClr val="000000"/>
                          </a:solidFill>
                          <a:effectLst/>
                        </a:rPr>
                        <a:t>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10101010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6.966%</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684934943"/>
                  </a:ext>
                </a:extLst>
              </a:tr>
              <a:tr h="256492">
                <a:tc>
                  <a:txBody>
                    <a:bodyPr/>
                    <a:lstStyle/>
                    <a:p>
                      <a:pPr algn="ctr" fontAlgn="b"/>
                      <a:r>
                        <a:rPr lang="en-US" altLang="zh-CN" sz="1400" b="0" u="none" strike="noStrike" dirty="0">
                          <a:solidFill>
                            <a:srgbClr val="000000"/>
                          </a:solidFill>
                          <a:effectLst/>
                        </a:rPr>
                        <a:t>2</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01010101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6.418%</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406284727"/>
                  </a:ext>
                </a:extLst>
              </a:tr>
              <a:tr h="256492">
                <a:tc>
                  <a:txBody>
                    <a:bodyPr/>
                    <a:lstStyle/>
                    <a:p>
                      <a:pPr algn="ctr" fontAlgn="b"/>
                      <a:r>
                        <a:rPr lang="en-US" altLang="zh-CN" sz="1400" b="0" u="none" strike="noStrike" dirty="0">
                          <a:solidFill>
                            <a:srgbClr val="000000"/>
                          </a:solidFill>
                          <a:effectLst/>
                        </a:rPr>
                        <a:t>3</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01000000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6.183%</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285519432"/>
                  </a:ext>
                </a:extLst>
              </a:tr>
              <a:tr h="256492">
                <a:tc>
                  <a:txBody>
                    <a:bodyPr/>
                    <a:lstStyle/>
                    <a:p>
                      <a:pPr algn="ctr" fontAlgn="b"/>
                      <a:r>
                        <a:rPr lang="en-US" altLang="zh-CN" sz="1400" b="0" u="none" strike="noStrike" dirty="0">
                          <a:solidFill>
                            <a:srgbClr val="000000"/>
                          </a:solidFill>
                          <a:effectLst/>
                        </a:rPr>
                        <a:t>4</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00000010</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5.784%</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2420969261"/>
                  </a:ext>
                </a:extLst>
              </a:tr>
              <a:tr h="256492">
                <a:tc>
                  <a:txBody>
                    <a:bodyPr/>
                    <a:lstStyle/>
                    <a:p>
                      <a:pPr algn="ctr" fontAlgn="b"/>
                      <a:r>
                        <a:rPr lang="en-US" altLang="zh-CN" sz="1400" b="0" u="none" strike="noStrike" dirty="0">
                          <a:solidFill>
                            <a:srgbClr val="000000"/>
                          </a:solidFill>
                          <a:effectLst/>
                        </a:rPr>
                        <a:t>5</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00000011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a:effectLst/>
                        </a:rPr>
                        <a:t>5.175%</a:t>
                      </a:r>
                      <a:endParaRPr lang="en-US" altLang="zh-CN" sz="1400" b="0" i="0" u="none" strike="noStrike">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1933428080"/>
                  </a:ext>
                </a:extLst>
              </a:tr>
              <a:tr h="256492">
                <a:tc>
                  <a:txBody>
                    <a:bodyPr/>
                    <a:lstStyle/>
                    <a:p>
                      <a:pPr algn="ctr" fontAlgn="b"/>
                      <a:r>
                        <a:rPr lang="en-US" altLang="zh-CN" sz="1400" b="0" u="none" strike="noStrike" dirty="0">
                          <a:solidFill>
                            <a:srgbClr val="000000"/>
                          </a:solidFill>
                          <a:effectLst/>
                        </a:rPr>
                        <a:t>6</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11000000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4.533%</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1102961698"/>
                  </a:ext>
                </a:extLst>
              </a:tr>
              <a:tr h="256492">
                <a:tc>
                  <a:txBody>
                    <a:bodyPr/>
                    <a:lstStyle/>
                    <a:p>
                      <a:pPr algn="ctr" fontAlgn="b"/>
                      <a:r>
                        <a:rPr lang="en-US" altLang="zh-CN" sz="1400" b="0" u="none" strike="noStrike" dirty="0">
                          <a:solidFill>
                            <a:srgbClr val="000000"/>
                          </a:solidFill>
                          <a:effectLst/>
                        </a:rPr>
                        <a:t>7</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00000001</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u="none" strike="noStrike" dirty="0">
                          <a:effectLst/>
                        </a:rPr>
                        <a:t>3.960%</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i="0" u="none" strike="noStrike" dirty="0">
                          <a:solidFill>
                            <a:srgbClr val="000000"/>
                          </a:solidFill>
                          <a:effectLst/>
                          <a:latin typeface="等线" panose="02010600030101010101" pitchFamily="2" charset="-122"/>
                          <a:ea typeface="等线" panose="02010600030101010101" pitchFamily="2" charset="-122"/>
                        </a:rPr>
                        <a:t>6</a:t>
                      </a:r>
                    </a:p>
                  </a:txBody>
                  <a:tcPr marL="9525" marR="9525" marT="9525" marB="0" anchor="b"/>
                </a:tc>
                <a:extLst>
                  <a:ext uri="{0D108BD9-81ED-4DB2-BD59-A6C34878D82A}">
                    <a16:rowId xmlns:a16="http://schemas.microsoft.com/office/drawing/2014/main" val="3449695938"/>
                  </a:ext>
                </a:extLst>
              </a:tr>
              <a:tr h="256492">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506719529"/>
                  </a:ext>
                </a:extLst>
              </a:tr>
              <a:tr h="256492">
                <a:tc>
                  <a:txBody>
                    <a:bodyPr/>
                    <a:lstStyle/>
                    <a:p>
                      <a:pPr marL="0" algn="ctr" defTabSz="914400" rtl="0" eaLnBrk="1" fontAlgn="b" latinLnBrk="0" hangingPunct="1"/>
                      <a:r>
                        <a:rPr lang="en-US" altLang="zh-CN" sz="1400" u="none" strike="noStrike" kern="1200" dirty="0">
                          <a:solidFill>
                            <a:schemeClr val="dk1"/>
                          </a:solidFill>
                          <a:effectLst/>
                        </a:rPr>
                        <a:t>64</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11101010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0.173%</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4082063171"/>
                  </a:ext>
                </a:extLst>
              </a:tr>
              <a:tr h="256492">
                <a:tc>
                  <a:txBody>
                    <a:bodyPr/>
                    <a:lstStyle/>
                    <a:p>
                      <a:pPr marL="0" algn="ctr" defTabSz="914400" rtl="0" eaLnBrk="1" fontAlgn="b" latinLnBrk="0" hangingPunct="1"/>
                      <a:r>
                        <a:rPr lang="en-US" altLang="zh-CN" sz="1400" u="none" strike="noStrike" kern="1200" dirty="0">
                          <a:solidFill>
                            <a:schemeClr val="dk1"/>
                          </a:solidFill>
                          <a:effectLst/>
                        </a:rPr>
                        <a:t>65</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11110100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0.173%</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11507255"/>
                  </a:ext>
                </a:extLst>
              </a:tr>
              <a:tr h="256492">
                <a:tc>
                  <a:txBody>
                    <a:bodyPr/>
                    <a:lstStyle/>
                    <a:p>
                      <a:pPr marL="0" algn="ctr" defTabSz="914400" rtl="0" eaLnBrk="1" fontAlgn="b" latinLnBrk="0" hangingPunct="1"/>
                      <a:r>
                        <a:rPr lang="en-US" altLang="zh-CN" sz="1400" u="none" strike="noStrike" kern="1200" dirty="0">
                          <a:solidFill>
                            <a:schemeClr val="dk1"/>
                          </a:solidFill>
                          <a:effectLst/>
                        </a:rPr>
                        <a:t>66</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00110101</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rPr>
                        <a:t>0.150%</a:t>
                      </a:r>
                      <a:endParaRPr lang="en-US" altLang="zh-CN" sz="140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400" u="none" strike="noStrike" kern="1200" dirty="0">
                          <a:solidFill>
                            <a:schemeClr val="dk1"/>
                          </a:solidFill>
                          <a:effectLst/>
                          <a:latin typeface="+mn-lt"/>
                          <a:ea typeface="+mn-ea"/>
                          <a:cs typeface="+mn-cs"/>
                        </a:rPr>
                        <a:t>6+8</a:t>
                      </a:r>
                    </a:p>
                  </a:txBody>
                  <a:tcPr marL="9525" marR="9525" marT="9525" marB="0" anchor="b"/>
                </a:tc>
                <a:extLst>
                  <a:ext uri="{0D108BD9-81ED-4DB2-BD59-A6C34878D82A}">
                    <a16:rowId xmlns:a16="http://schemas.microsoft.com/office/drawing/2014/main" val="1901278495"/>
                  </a:ext>
                </a:extLst>
              </a:tr>
              <a:tr h="256492">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r>
                        <a:rPr lang="en-US" altLang="zh-CN" sz="1400" b="0" u="none" strike="noStrike" dirty="0">
                          <a:solidFill>
                            <a:srgbClr val="000000"/>
                          </a:solidFill>
                          <a:effectLst/>
                        </a:rPr>
                        <a:t>…</a:t>
                      </a:r>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tc>
                  <a:txBody>
                    <a:bodyPr/>
                    <a:lstStyle/>
                    <a:p>
                      <a:pPr algn="ctr" fontAlgn="b"/>
                      <a:endParaRPr lang="en-US" altLang="zh-CN" sz="1400" b="0" i="0" u="none" strike="noStrike" dirty="0">
                        <a:solidFill>
                          <a:srgbClr val="000000"/>
                        </a:solidFill>
                        <a:effectLst/>
                        <a:latin typeface="等线" panose="02010600030101010101" pitchFamily="2" charset="-122"/>
                        <a:ea typeface="等线" panose="02010600030101010101" pitchFamily="2" charset="-122"/>
                      </a:endParaRPr>
                    </a:p>
                  </a:txBody>
                  <a:tcPr marL="9525" marR="9525" marT="9525" marB="0" anchor="b"/>
                </a:tc>
                <a:extLst>
                  <a:ext uri="{0D108BD9-81ED-4DB2-BD59-A6C34878D82A}">
                    <a16:rowId xmlns:a16="http://schemas.microsoft.com/office/drawing/2014/main" val="2067785941"/>
                  </a:ext>
                </a:extLst>
              </a:tr>
            </a:tbl>
          </a:graphicData>
        </a:graphic>
      </p:graphicFrame>
      <p:graphicFrame>
        <p:nvGraphicFramePr>
          <p:cNvPr id="22" name="表格 21">
            <a:extLst>
              <a:ext uri="{FF2B5EF4-FFF2-40B4-BE49-F238E27FC236}">
                <a16:creationId xmlns:a16="http://schemas.microsoft.com/office/drawing/2014/main" id="{E9325DD5-7812-4735-A819-9194DDEEF99A}"/>
              </a:ext>
            </a:extLst>
          </p:cNvPr>
          <p:cNvGraphicFramePr>
            <a:graphicFrameLocks noGrp="1"/>
          </p:cNvGraphicFramePr>
          <p:nvPr/>
        </p:nvGraphicFramePr>
        <p:xfrm>
          <a:off x="7885789" y="1690688"/>
          <a:ext cx="2589288" cy="2585416"/>
        </p:xfrm>
        <a:graphic>
          <a:graphicData uri="http://schemas.openxmlformats.org/drawingml/2006/table">
            <a:tbl>
              <a:tblPr firstRow="1" bandRow="1">
                <a:tableStyleId>{5C22544A-7EE6-4342-B048-85BDC9FD1C3A}</a:tableStyleId>
              </a:tblPr>
              <a:tblGrid>
                <a:gridCol w="863096">
                  <a:extLst>
                    <a:ext uri="{9D8B030D-6E8A-4147-A177-3AD203B41FA5}">
                      <a16:colId xmlns:a16="http://schemas.microsoft.com/office/drawing/2014/main" val="1358666473"/>
                    </a:ext>
                  </a:extLst>
                </a:gridCol>
                <a:gridCol w="863096">
                  <a:extLst>
                    <a:ext uri="{9D8B030D-6E8A-4147-A177-3AD203B41FA5}">
                      <a16:colId xmlns:a16="http://schemas.microsoft.com/office/drawing/2014/main" val="2251594230"/>
                    </a:ext>
                  </a:extLst>
                </a:gridCol>
                <a:gridCol w="863096">
                  <a:extLst>
                    <a:ext uri="{9D8B030D-6E8A-4147-A177-3AD203B41FA5}">
                      <a16:colId xmlns:a16="http://schemas.microsoft.com/office/drawing/2014/main" val="1021005757"/>
                    </a:ext>
                  </a:extLst>
                </a:gridCol>
              </a:tblGrid>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Encoding of hit map</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Entropy</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extLst>
                  <a:ext uri="{0D108BD9-81ED-4DB2-BD59-A6C34878D82A}">
                    <a16:rowId xmlns:a16="http://schemas.microsoft.com/office/drawing/2014/main" val="124880600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Bitmask </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8</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46058278"/>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Binary-tree</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dirty="0"/>
                    </a:p>
                  </a:txBody>
                  <a:tcPr/>
                </a:tc>
                <a:tc>
                  <a:txBody>
                    <a:bodyPr/>
                    <a:lstStyle/>
                    <a:p>
                      <a:pPr algn="ctr"/>
                      <a:r>
                        <a:rPr lang="en-US" altLang="zh-CN" sz="1400" dirty="0">
                          <a:latin typeface="Times New Roman" panose="02020603050405020304" pitchFamily="18" charset="0"/>
                          <a:cs typeface="Times New Roman" panose="02020603050405020304" pitchFamily="18" charset="0"/>
                        </a:rPr>
                        <a:t>7.79</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83358126"/>
                  </a:ext>
                </a:extLst>
              </a:tr>
              <a:tr h="311615">
                <a:tc gridSpan="2">
                  <a:txBody>
                    <a:bodyPr/>
                    <a:lstStyle/>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Independent address</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hMerge="1">
                  <a:txBody>
                    <a:bodyPr/>
                    <a:lstStyle/>
                    <a:p>
                      <a:endParaRPr lang="zh-CN" altLang="en-US"/>
                    </a:p>
                  </a:txBody>
                  <a:tcPr/>
                </a:tc>
                <a:tc>
                  <a:txBody>
                    <a:bodyPr/>
                    <a:lstStyle/>
                    <a:p>
                      <a:pPr algn="ctr"/>
                      <a:r>
                        <a:rPr lang="en-US" altLang="zh-CN" sz="1400" dirty="0">
                          <a:latin typeface="Times New Roman" panose="02020603050405020304" pitchFamily="18" charset="0"/>
                          <a:cs typeface="Times New Roman" panose="02020603050405020304" pitchFamily="18" charset="0"/>
                        </a:rPr>
                        <a:t>11.20</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37509065"/>
                  </a:ext>
                </a:extLst>
              </a:tr>
              <a:tr h="406168">
                <a:tc rowSpan="3">
                  <a:txBody>
                    <a:bodyPr/>
                    <a:lstStyle/>
                    <a:p>
                      <a:pPr algn="ctr"/>
                      <a:endParaRPr lang="en-US" altLang="zh-CN" sz="1400" dirty="0">
                        <a:latin typeface="Times New Roman" panose="02020603050405020304" pitchFamily="18" charset="0"/>
                        <a:ea typeface="宋体" panose="02010600030101010101" pitchFamily="2" charset="-122"/>
                        <a:cs typeface="Times New Roman" panose="02020603050405020304" pitchFamily="18" charset="0"/>
                      </a:endParaRPr>
                    </a:p>
                    <a:p>
                      <a:pPr algn="ct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Multi-stages Hoffman</a:t>
                      </a:r>
                      <a:endParaRPr lang="zh-CN" altLang="en-US" sz="1400" dirty="0">
                        <a:latin typeface="Times New Roman" panose="02020603050405020304" pitchFamily="18" charset="0"/>
                        <a:ea typeface="宋体" panose="0201060003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4-6-14</a:t>
                      </a: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7.17</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80443184"/>
                  </a:ext>
                </a:extLst>
              </a:tr>
              <a:tr h="5382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latin typeface="Times New Roman" panose="02020603050405020304" pitchFamily="18" charset="0"/>
                          <a:cs typeface="Times New Roman" panose="02020603050405020304" pitchFamily="18" charset="0"/>
                        </a:rPr>
                        <a:t>3-6-14</a:t>
                      </a:r>
                      <a:endParaRPr lang="zh-CN" altLang="en-US" sz="1400" dirty="0">
                        <a:latin typeface="Times New Roman" panose="02020603050405020304" pitchFamily="18" charset="0"/>
                        <a:cs typeface="Times New Roman" panose="02020603050405020304" pitchFamily="18" charset="0"/>
                      </a:endParaRPr>
                    </a:p>
                    <a:p>
                      <a:pPr algn="ctr"/>
                      <a:endParaRPr lang="zh-CN" altLang="en-US" sz="1400" dirty="0">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latin typeface="Times New Roman" panose="02020603050405020304" pitchFamily="18" charset="0"/>
                          <a:cs typeface="Times New Roman" panose="02020603050405020304" pitchFamily="18" charset="0"/>
                        </a:rPr>
                        <a:t>7.84</a:t>
                      </a:r>
                      <a:endParaRPr lang="zh-CN" alt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7565964"/>
                  </a:ext>
                </a:extLst>
              </a:tr>
              <a:tr h="394544">
                <a:tc vMerge="1">
                  <a:txBody>
                    <a:bodyPr/>
                    <a:lstStyle/>
                    <a:p>
                      <a:endParaRPr lang="zh-CN"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400" dirty="0">
                          <a:solidFill>
                            <a:srgbClr val="FF0000"/>
                          </a:solidFill>
                          <a:latin typeface="Times New Roman" panose="02020603050405020304" pitchFamily="18" charset="0"/>
                          <a:cs typeface="Times New Roman" panose="02020603050405020304" pitchFamily="18" charset="0"/>
                        </a:rPr>
                        <a:t>6-14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altLang="zh-CN" sz="1400" dirty="0">
                          <a:solidFill>
                            <a:srgbClr val="FF0000"/>
                          </a:solidFill>
                          <a:latin typeface="Times New Roman" panose="02020603050405020304" pitchFamily="18" charset="0"/>
                          <a:cs typeface="Times New Roman" panose="02020603050405020304" pitchFamily="18" charset="0"/>
                        </a:rPr>
                        <a:t>6.34</a:t>
                      </a:r>
                      <a:endParaRPr lang="zh-CN" altLang="en-US" sz="14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39975270"/>
                  </a:ext>
                </a:extLst>
              </a:tr>
            </a:tbl>
          </a:graphicData>
        </a:graphic>
      </p:graphicFrame>
      <p:sp>
        <p:nvSpPr>
          <p:cNvPr id="25" name="文本框 24">
            <a:extLst>
              <a:ext uri="{FF2B5EF4-FFF2-40B4-BE49-F238E27FC236}">
                <a16:creationId xmlns:a16="http://schemas.microsoft.com/office/drawing/2014/main" id="{98E6E3FD-AE11-488B-8D7C-93CC95B5EB76}"/>
              </a:ext>
            </a:extLst>
          </p:cNvPr>
          <p:cNvSpPr txBox="1"/>
          <p:nvPr/>
        </p:nvSpPr>
        <p:spPr>
          <a:xfrm>
            <a:off x="8233414" y="4462087"/>
            <a:ext cx="1748786" cy="338554"/>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Encoding schemes</a:t>
            </a:r>
            <a:endParaRPr lang="zh-CN" altLang="en-US" sz="16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9B03DCEE-E0F9-44EB-9F43-4C011C8D1B0F}"/>
              </a:ext>
            </a:extLst>
          </p:cNvPr>
          <p:cNvSpPr txBox="1"/>
          <p:nvPr/>
        </p:nvSpPr>
        <p:spPr>
          <a:xfrm>
            <a:off x="320386" y="4847932"/>
            <a:ext cx="8061614" cy="1550617"/>
          </a:xfrm>
          <a:prstGeom prst="rect">
            <a:avLst/>
          </a:prstGeom>
          <a:noFill/>
        </p:spPr>
        <p:txBody>
          <a:bodyPr wrap="square">
            <a:spAutoFit/>
          </a:bodyPr>
          <a:lstStyle/>
          <a:p>
            <a:pPr marL="0" indent="0">
              <a:lnSpc>
                <a:spcPct val="120000"/>
              </a:lnSpc>
              <a:buNone/>
            </a:pPr>
            <a:r>
              <a:rPr kumimoji="1" lang="en-US" altLang="zh-CN" sz="1600" dirty="0"/>
              <a:t>Huffman Encoding schemes (</a:t>
            </a:r>
            <a:r>
              <a:rPr kumimoji="1" lang="en-US" altLang="zh-CN" sz="1600" dirty="0" err="1"/>
              <a:t>eg.</a:t>
            </a:r>
            <a:r>
              <a:rPr kumimoji="1" lang="en-US" altLang="zh-CN" sz="1600" dirty="0"/>
              <a:t> 6-14 mode):</a:t>
            </a:r>
          </a:p>
          <a:p>
            <a:pPr marL="285750" indent="-285750">
              <a:lnSpc>
                <a:spcPct val="120000"/>
              </a:lnSpc>
              <a:buFont typeface="Arial" panose="020B0604020202020204" pitchFamily="34" charset="0"/>
              <a:buChar char="•"/>
            </a:pPr>
            <a:r>
              <a:rPr kumimoji="1" lang="en-US" altLang="zh-CN" sz="1600" dirty="0"/>
              <a:t>For the first 63 high-frequency hit-maps: use 6 bits to encode.</a:t>
            </a:r>
          </a:p>
          <a:p>
            <a:pPr marL="285750" indent="-285750">
              <a:lnSpc>
                <a:spcPct val="120000"/>
              </a:lnSpc>
              <a:buFont typeface="Arial" panose="020B0604020202020204" pitchFamily="34" charset="0"/>
              <a:buChar char="•"/>
            </a:pPr>
            <a:r>
              <a:rPr kumimoji="1" lang="en-US" altLang="zh-CN" sz="1600" dirty="0"/>
              <a:t>Since 6 bits correspond to 64 combinations, the last combination will be used as the header for other 193 hit-maps.</a:t>
            </a:r>
          </a:p>
          <a:p>
            <a:pPr marL="285750" indent="-285750">
              <a:lnSpc>
                <a:spcPct val="120000"/>
              </a:lnSpc>
              <a:buFont typeface="Arial" panose="020B0604020202020204" pitchFamily="34" charset="0"/>
              <a:buChar char="•"/>
            </a:pPr>
            <a:r>
              <a:rPr kumimoji="1" lang="en-US" altLang="zh-CN" sz="1600" dirty="0"/>
              <a:t>For the other 193 hit-maps: 6 bits header + the original bitmask hit-map (8 bits)</a:t>
            </a:r>
          </a:p>
        </p:txBody>
      </p:sp>
      <p:sp>
        <p:nvSpPr>
          <p:cNvPr id="30" name="文本框 29">
            <a:extLst>
              <a:ext uri="{FF2B5EF4-FFF2-40B4-BE49-F238E27FC236}">
                <a16:creationId xmlns:a16="http://schemas.microsoft.com/office/drawing/2014/main" id="{DF8D91F3-5B56-4051-9032-60E1E8AE9454}"/>
              </a:ext>
            </a:extLst>
          </p:cNvPr>
          <p:cNvSpPr txBox="1"/>
          <p:nvPr/>
        </p:nvSpPr>
        <p:spPr>
          <a:xfrm>
            <a:off x="9145797" y="5246385"/>
            <a:ext cx="2373758" cy="664221"/>
          </a:xfrm>
          <a:prstGeom prst="rect">
            <a:avLst/>
          </a:prstGeom>
          <a:noFill/>
        </p:spPr>
        <p:txBody>
          <a:bodyPr wrap="square">
            <a:spAutoFit/>
          </a:bodyPr>
          <a:lstStyle>
            <a:defPPr>
              <a:defRPr lang="zh-CN"/>
            </a:defPPr>
            <a:lvl1pPr indent="0">
              <a:lnSpc>
                <a:spcPct val="120000"/>
              </a:lnSpc>
              <a:buNone/>
              <a:defRPr kumimoji="1" sz="1600"/>
            </a:lvl1pPr>
          </a:lstStyle>
          <a:p>
            <a:r>
              <a:rPr lang="en-US" altLang="zh-CN" dirty="0"/>
              <a:t>Bitmask: 1 bit for 1 pixel, </a:t>
            </a:r>
          </a:p>
          <a:p>
            <a:r>
              <a:rPr lang="en-US" altLang="zh-CN" dirty="0"/>
              <a:t>1 for hit and  0 for not</a:t>
            </a:r>
            <a:endParaRPr lang="zh-CN" altLang="en-US" dirty="0"/>
          </a:p>
        </p:txBody>
      </p:sp>
    </p:spTree>
    <p:extLst>
      <p:ext uri="{BB962C8B-B14F-4D97-AF65-F5344CB8AC3E}">
        <p14:creationId xmlns:p14="http://schemas.microsoft.com/office/powerpoint/2010/main" val="3946635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D346-9B77-E051-EFC1-DF06C2A1908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02DDA6F-5782-1199-D0F9-9C24A66BA04A}"/>
              </a:ext>
            </a:extLst>
          </p:cNvPr>
          <p:cNvSpPr>
            <a:spLocks noGrp="1"/>
          </p:cNvSpPr>
          <p:nvPr>
            <p:ph type="title"/>
          </p:nvPr>
        </p:nvSpPr>
        <p:spPr>
          <a:xfrm>
            <a:off x="831850" y="1709738"/>
            <a:ext cx="10515600" cy="2267039"/>
          </a:xfrm>
        </p:spPr>
        <p:txBody>
          <a:bodyPr>
            <a:normAutofit/>
          </a:bodyPr>
          <a:lstStyle/>
          <a:p>
            <a:r>
              <a:rPr kumimoji="1" lang="en-US" altLang="zh-CN" sz="5400" b="1" dirty="0"/>
              <a:t>4D</a:t>
            </a:r>
            <a:r>
              <a:rPr kumimoji="1" lang="zh-CN" altLang="en-US" sz="5400" b="1" dirty="0"/>
              <a:t> </a:t>
            </a:r>
            <a:r>
              <a:rPr kumimoji="1" lang="en-US" altLang="zh-CN" sz="5400" b="1" dirty="0"/>
              <a:t>tracking</a:t>
            </a:r>
            <a:r>
              <a:rPr kumimoji="1" lang="zh-CN" altLang="en-US" sz="5400" b="1" dirty="0"/>
              <a:t> </a:t>
            </a:r>
            <a:r>
              <a:rPr kumimoji="1" lang="en-US" altLang="zh-CN" sz="5400" b="1" dirty="0"/>
              <a:t>with</a:t>
            </a:r>
            <a:r>
              <a:rPr kumimoji="1" lang="zh-CN" altLang="en-US" sz="5400" b="1" dirty="0"/>
              <a:t> </a:t>
            </a:r>
            <a:r>
              <a:rPr kumimoji="1" lang="en-US" altLang="zh-CN" sz="5400" b="1" dirty="0"/>
              <a:t>ACTS</a:t>
            </a:r>
            <a:endParaRPr kumimoji="1" lang="zh-CN" altLang="en-US" sz="5400" b="1" dirty="0"/>
          </a:p>
        </p:txBody>
      </p:sp>
      <p:sp>
        <p:nvSpPr>
          <p:cNvPr id="3" name="文本占位符 2">
            <a:extLst>
              <a:ext uri="{FF2B5EF4-FFF2-40B4-BE49-F238E27FC236}">
                <a16:creationId xmlns:a16="http://schemas.microsoft.com/office/drawing/2014/main" id="{13622978-95BE-9509-6C4B-5927BDDCDE39}"/>
              </a:ext>
            </a:extLst>
          </p:cNvPr>
          <p:cNvSpPr>
            <a:spLocks noGrp="1"/>
          </p:cNvSpPr>
          <p:nvPr>
            <p:ph type="body" idx="1"/>
          </p:nvPr>
        </p:nvSpPr>
        <p:spPr/>
        <p:txBody>
          <a:bodyPr/>
          <a:lstStyle/>
          <a:p>
            <a:endParaRPr kumimoji="1" lang="zh-CN" altLang="en-US" dirty="0">
              <a:solidFill>
                <a:schemeClr val="bg2">
                  <a:lumMod val="75000"/>
                </a:schemeClr>
              </a:solidFill>
              <a:ea typeface="+mj-ea"/>
            </a:endParaRPr>
          </a:p>
        </p:txBody>
      </p:sp>
      <p:sp>
        <p:nvSpPr>
          <p:cNvPr id="6" name="灯片编号占位符 5">
            <a:extLst>
              <a:ext uri="{FF2B5EF4-FFF2-40B4-BE49-F238E27FC236}">
                <a16:creationId xmlns:a16="http://schemas.microsoft.com/office/drawing/2014/main" id="{F16F4244-DB29-70EF-F0CC-60EDF1AEAEB9}"/>
              </a:ext>
            </a:extLst>
          </p:cNvPr>
          <p:cNvSpPr>
            <a:spLocks noGrp="1"/>
          </p:cNvSpPr>
          <p:nvPr>
            <p:ph type="sldNum" sz="quarter" idx="12"/>
          </p:nvPr>
        </p:nvSpPr>
        <p:spPr/>
        <p:txBody>
          <a:bodyPr/>
          <a:lstStyle/>
          <a:p>
            <a:fld id="{1DD454EC-D2DA-B84B-BA98-0651606DF2B5}" type="slidenum">
              <a:rPr kumimoji="1" lang="zh-CN" altLang="en-US" smtClean="0"/>
              <a:t>4</a:t>
            </a:fld>
            <a:endParaRPr kumimoji="1" lang="zh-CN" altLang="en-US"/>
          </a:p>
        </p:txBody>
      </p:sp>
    </p:spTree>
    <p:extLst>
      <p:ext uri="{BB962C8B-B14F-4D97-AF65-F5344CB8AC3E}">
        <p14:creationId xmlns:p14="http://schemas.microsoft.com/office/powerpoint/2010/main" val="72411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D1303303-01F7-84C3-BD17-EEA00CACD767}"/>
              </a:ext>
            </a:extLst>
          </p:cNvPr>
          <p:cNvSpPr>
            <a:spLocks noGrp="1"/>
          </p:cNvSpPr>
          <p:nvPr>
            <p:ph type="sldNum" sz="quarter" idx="12"/>
          </p:nvPr>
        </p:nvSpPr>
        <p:spPr/>
        <p:txBody>
          <a:bodyPr/>
          <a:lstStyle/>
          <a:p>
            <a:fld id="{026135DF-FE3F-D843-92BF-7B8928EB32A6}" type="slidenum">
              <a:rPr kumimoji="1" lang="zh-CN" altLang="en-US" smtClean="0"/>
              <a:t>5</a:t>
            </a:fld>
            <a:endParaRPr kumimoji="1" lang="zh-CN" altLang="en-US"/>
          </a:p>
        </p:txBody>
      </p:sp>
      <p:pic>
        <p:nvPicPr>
          <p:cNvPr id="1026" name="Picture 2">
            <a:extLst>
              <a:ext uri="{FF2B5EF4-FFF2-40B4-BE49-F238E27FC236}">
                <a16:creationId xmlns:a16="http://schemas.microsoft.com/office/drawing/2014/main" id="{2FE0015A-781D-B6D7-9BF3-CA99766FC2E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13733" y="3957885"/>
            <a:ext cx="3640067" cy="2382590"/>
          </a:xfrm>
          <a:prstGeom prst="rect">
            <a:avLst/>
          </a:prstGeom>
          <a:noFill/>
          <a:extLst>
            <a:ext uri="{909E8E84-426E-40DD-AFC4-6F175D3DCCD1}">
              <a14:hiddenFill xmlns:a14="http://schemas.microsoft.com/office/drawing/2010/main">
                <a:solidFill>
                  <a:srgbClr val="FFFFFF"/>
                </a:solidFill>
              </a14:hiddenFill>
            </a:ext>
          </a:extLst>
        </p:spPr>
      </p:pic>
      <p:sp>
        <p:nvSpPr>
          <p:cNvPr id="9" name="圆角矩形 8">
            <a:extLst>
              <a:ext uri="{FF2B5EF4-FFF2-40B4-BE49-F238E27FC236}">
                <a16:creationId xmlns:a16="http://schemas.microsoft.com/office/drawing/2014/main" id="{E1A131CE-9E94-C43A-07D2-D7BD1C51E6BE}"/>
              </a:ext>
            </a:extLst>
          </p:cNvPr>
          <p:cNvSpPr/>
          <p:nvPr/>
        </p:nvSpPr>
        <p:spPr>
          <a:xfrm>
            <a:off x="8091577" y="5796951"/>
            <a:ext cx="2355012" cy="215385"/>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cxnSp>
        <p:nvCxnSpPr>
          <p:cNvPr id="13" name="直线箭头连接符 12">
            <a:extLst>
              <a:ext uri="{FF2B5EF4-FFF2-40B4-BE49-F238E27FC236}">
                <a16:creationId xmlns:a16="http://schemas.microsoft.com/office/drawing/2014/main" id="{0B8CFD96-85F0-5B7C-2504-73640565F28D}"/>
              </a:ext>
            </a:extLst>
          </p:cNvPr>
          <p:cNvCxnSpPr>
            <a:cxnSpLocks/>
            <a:endCxn id="9" idx="1"/>
          </p:cNvCxnSpPr>
          <p:nvPr/>
        </p:nvCxnSpPr>
        <p:spPr>
          <a:xfrm>
            <a:off x="6833937" y="5904644"/>
            <a:ext cx="1257640"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E42B2F15-1382-3A9D-68C3-28827BC1E4FE}"/>
                  </a:ext>
                </a:extLst>
              </p:cNvPr>
              <p:cNvSpPr txBox="1"/>
              <p:nvPr/>
            </p:nvSpPr>
            <p:spPr>
              <a:xfrm>
                <a:off x="685800" y="1843088"/>
                <a:ext cx="6586268" cy="4294702"/>
              </a:xfrm>
              <a:prstGeom prst="rect">
                <a:avLst/>
              </a:prstGeom>
              <a:noFill/>
            </p:spPr>
            <p:txBody>
              <a:bodyPr wrap="square" rtlCol="0">
                <a:spAutoFit/>
              </a:bodyPr>
              <a:lstStyle/>
              <a:p>
                <a:pPr marL="285750" indent="-285750">
                  <a:lnSpc>
                    <a:spcPct val="130000"/>
                  </a:lnSpc>
                  <a:buFont typeface="Arial" panose="020B0604020202020204" pitchFamily="34" charset="0"/>
                  <a:buChar char="•"/>
                </a:pPr>
                <a:r>
                  <a:rPr lang="en" altLang="zh-CN" sz="2000" b="1" dirty="0"/>
                  <a:t>ACTS</a:t>
                </a:r>
                <a:r>
                  <a:rPr lang="en" altLang="zh-CN" sz="2000" dirty="0"/>
                  <a:t> </a:t>
                </a:r>
                <a:r>
                  <a:rPr lang="en-US" altLang="zh-CN" sz="2000" dirty="0"/>
                  <a:t>(A</a:t>
                </a:r>
                <a:r>
                  <a:rPr lang="zh-CN" altLang="en-US" sz="2000" dirty="0"/>
                  <a:t> </a:t>
                </a:r>
                <a:r>
                  <a:rPr lang="en-US" altLang="zh-CN" sz="2000" dirty="0"/>
                  <a:t>Common</a:t>
                </a:r>
                <a:r>
                  <a:rPr lang="zh-CN" altLang="en-US" sz="2000" dirty="0"/>
                  <a:t> </a:t>
                </a:r>
                <a:r>
                  <a:rPr lang="en-US" altLang="zh-CN" sz="2000" dirty="0"/>
                  <a:t>Tracking</a:t>
                </a:r>
                <a:r>
                  <a:rPr lang="zh-CN" altLang="en-US" sz="2000" dirty="0"/>
                  <a:t> </a:t>
                </a:r>
                <a:r>
                  <a:rPr lang="en-US" altLang="zh-CN" sz="2000" dirty="0"/>
                  <a:t>Software)</a:t>
                </a:r>
                <a:r>
                  <a:rPr lang="zh-CN" altLang="en-US" sz="2000" dirty="0"/>
                  <a:t> </a:t>
                </a:r>
                <a:r>
                  <a:rPr lang="en" altLang="zh-CN" sz="2000" dirty="0"/>
                  <a:t>is an experiment-independent toolkit for (charged) particle track reconstruction in (high energy) physics experiments</a:t>
                </a:r>
                <a:endParaRPr kumimoji="1" lang="en-US" altLang="zh-CN" sz="2000" dirty="0"/>
              </a:p>
              <a:p>
                <a:pPr marL="285750" indent="-285750">
                  <a:lnSpc>
                    <a:spcPct val="130000"/>
                  </a:lnSpc>
                  <a:buFont typeface="Wingdings" pitchFamily="2" charset="2"/>
                  <a:buChar char="Ø"/>
                </a:pPr>
                <a:r>
                  <a:rPr kumimoji="1" lang="en-US" altLang="zh-CN" sz="2000" dirty="0"/>
                  <a:t>track</a:t>
                </a:r>
                <a:r>
                  <a:rPr kumimoji="1" lang="zh-CN" altLang="en-US" sz="2000" dirty="0"/>
                  <a:t> </a:t>
                </a:r>
                <a:r>
                  <a:rPr kumimoji="1" lang="en-US" altLang="zh-CN" sz="2000" dirty="0"/>
                  <a:t>parameters</a:t>
                </a:r>
                <a:r>
                  <a:rPr kumimoji="1" lang="zh-CN" altLang="en-US" sz="2000" dirty="0"/>
                  <a:t> </a:t>
                </a:r>
                <a:r>
                  <a:rPr kumimoji="1" lang="en-US" altLang="zh-CN" sz="2000" dirty="0"/>
                  <a:t>in</a:t>
                </a:r>
                <a:r>
                  <a:rPr kumimoji="1" lang="zh-CN" altLang="en-US" sz="2000" dirty="0"/>
                  <a:t> </a:t>
                </a:r>
                <a:r>
                  <a:rPr kumimoji="1" lang="en-US" altLang="zh-CN" sz="2000" dirty="0"/>
                  <a:t>ACTS</a:t>
                </a:r>
              </a:p>
              <a:p>
                <a:pPr>
                  <a:lnSpc>
                    <a:spcPct val="130000"/>
                  </a:lnSpc>
                </a:pPr>
                <a:r>
                  <a:rPr kumimoji="1" lang="en-US" altLang="zh-CN" sz="2000" dirty="0"/>
                  <a:t>	</a:t>
                </a:r>
                <a14:m>
                  <m:oMath xmlns:m="http://schemas.openxmlformats.org/officeDocument/2006/math">
                    <m:acc>
                      <m:accPr>
                        <m:chr m:val="⃗"/>
                        <m:ctrlPr>
                          <a:rPr kumimoji="1" lang="en-US" altLang="zh-CN" sz="2000" b="0" i="1" smtClean="0">
                            <a:latin typeface="Cambria Math" panose="02040503050406030204" pitchFamily="18" charset="0"/>
                          </a:rPr>
                        </m:ctrlPr>
                      </m:accPr>
                      <m:e>
                        <m:r>
                          <a:rPr kumimoji="1" lang="en-US" altLang="zh-CN" sz="2000" b="0" i="1" smtClean="0">
                            <a:latin typeface="Cambria Math" panose="02040503050406030204" pitchFamily="18" charset="0"/>
                          </a:rPr>
                          <m:t>𝑥</m:t>
                        </m:r>
                      </m:e>
                    </m:acc>
                    <m:r>
                      <a:rPr kumimoji="1" lang="en-US" altLang="zh-CN" sz="2000" b="0" i="1" smtClean="0">
                        <a:latin typeface="Cambria Math" panose="02040503050406030204" pitchFamily="18" charset="0"/>
                      </a:rPr>
                      <m:t>=</m:t>
                    </m:r>
                    <m:d>
                      <m:dPr>
                        <m:ctrlPr>
                          <a:rPr kumimoji="1" lang="en-US" altLang="zh-CN" sz="2000" b="0" i="1" smtClean="0">
                            <a:latin typeface="Cambria Math" panose="02040503050406030204" pitchFamily="18" charset="0"/>
                          </a:rPr>
                        </m:ctrlPr>
                      </m:dPr>
                      <m:e>
                        <m:sSub>
                          <m:sSubPr>
                            <m:ctrlPr>
                              <a:rPr kumimoji="1" lang="en-US" altLang="zh-CN" sz="2000" b="0" i="1" smtClean="0">
                                <a:latin typeface="Cambria Math" panose="02040503050406030204" pitchFamily="18" charset="0"/>
                              </a:rPr>
                            </m:ctrlPr>
                          </m:sSubPr>
                          <m:e>
                            <m:r>
                              <a:rPr kumimoji="1" lang="en-US" altLang="zh-CN" sz="2000" b="0" i="1" smtClean="0">
                                <a:latin typeface="Cambria Math" panose="02040503050406030204" pitchFamily="18" charset="0"/>
                              </a:rPr>
                              <m:t>𝑙</m:t>
                            </m:r>
                          </m:e>
                          <m:sub>
                            <m:r>
                              <a:rPr kumimoji="1" lang="en-US" altLang="zh-CN" sz="2000" b="0" i="1" smtClean="0">
                                <a:latin typeface="Cambria Math" panose="02040503050406030204" pitchFamily="18" charset="0"/>
                              </a:rPr>
                              <m:t>0</m:t>
                            </m:r>
                          </m:sub>
                        </m:sSub>
                        <m:r>
                          <a:rPr kumimoji="1" lang="en-US" altLang="zh-CN" sz="2000" b="0" i="1" smtClean="0">
                            <a:latin typeface="Cambria Math" panose="02040503050406030204" pitchFamily="18" charset="0"/>
                          </a:rPr>
                          <m:t>,</m:t>
                        </m:r>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𝑙</m:t>
                            </m:r>
                          </m:e>
                          <m:sub>
                            <m:r>
                              <a:rPr kumimoji="1" lang="en-US" altLang="zh-CN" sz="2000" b="0" i="1" smtClean="0">
                                <a:latin typeface="Cambria Math" panose="02040503050406030204" pitchFamily="18" charset="0"/>
                              </a:rPr>
                              <m:t>1</m:t>
                            </m:r>
                          </m:sub>
                        </m:sSub>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ea typeface="Cambria Math" panose="02040503050406030204" pitchFamily="18" charset="0"/>
                          </a:rPr>
                          <m:t>𝜙</m:t>
                        </m:r>
                        <m:r>
                          <a:rPr kumimoji="1" lang="en-US" altLang="zh-CN" sz="2000" b="0" i="1" smtClean="0">
                            <a:latin typeface="Cambria Math" panose="02040503050406030204" pitchFamily="18" charset="0"/>
                          </a:rPr>
                          <m:t>,</m:t>
                        </m:r>
                        <m:r>
                          <a:rPr kumimoji="1" lang="en-US" altLang="zh-CN" sz="2000" b="0" i="1" smtClean="0">
                            <a:latin typeface="Cambria Math" panose="02040503050406030204" pitchFamily="18" charset="0"/>
                            <a:ea typeface="Cambria Math" panose="02040503050406030204" pitchFamily="18" charset="0"/>
                          </a:rPr>
                          <m:t>𝜃</m:t>
                        </m:r>
                        <m:r>
                          <a:rPr kumimoji="1" lang="en-US" altLang="zh-CN" sz="2000" b="0" i="1" smtClean="0">
                            <a:latin typeface="Cambria Math" panose="02040503050406030204" pitchFamily="18" charset="0"/>
                            <a:ea typeface="Cambria Math" panose="02040503050406030204" pitchFamily="18" charset="0"/>
                          </a:rPr>
                          <m:t>,</m:t>
                        </m:r>
                        <m:f>
                          <m:fPr>
                            <m:ctrlPr>
                              <a:rPr kumimoji="1" lang="en-US" altLang="zh-CN" sz="2000" b="0" i="1" smtClean="0">
                                <a:latin typeface="Cambria Math" panose="02040503050406030204" pitchFamily="18" charset="0"/>
                                <a:ea typeface="Cambria Math" panose="02040503050406030204" pitchFamily="18" charset="0"/>
                              </a:rPr>
                            </m:ctrlPr>
                          </m:fPr>
                          <m:num>
                            <m:r>
                              <a:rPr kumimoji="1" lang="en-US" altLang="zh-CN" sz="2000" b="0" i="1" smtClean="0">
                                <a:latin typeface="Cambria Math" panose="02040503050406030204" pitchFamily="18" charset="0"/>
                                <a:ea typeface="Cambria Math" panose="02040503050406030204" pitchFamily="18" charset="0"/>
                              </a:rPr>
                              <m:t>𝑞</m:t>
                            </m:r>
                          </m:num>
                          <m:den>
                            <m:r>
                              <a:rPr kumimoji="1" lang="en-US" altLang="zh-CN" sz="2000" b="0" i="1" smtClean="0">
                                <a:latin typeface="Cambria Math" panose="02040503050406030204" pitchFamily="18" charset="0"/>
                                <a:ea typeface="Cambria Math" panose="02040503050406030204" pitchFamily="18" charset="0"/>
                              </a:rPr>
                              <m:t>𝑝</m:t>
                            </m:r>
                          </m:den>
                        </m:f>
                        <m:r>
                          <a:rPr kumimoji="1" lang="en-US" altLang="zh-CN" sz="2000" b="0" i="1" smtClean="0">
                            <a:latin typeface="Cambria Math" panose="02040503050406030204" pitchFamily="18" charset="0"/>
                            <a:ea typeface="Cambria Math" panose="02040503050406030204" pitchFamily="18" charset="0"/>
                          </a:rPr>
                          <m:t>,</m:t>
                        </m:r>
                        <m:r>
                          <a:rPr kumimoji="1" lang="en-US" altLang="zh-CN" sz="2000" b="0" i="1" smtClean="0">
                            <a:solidFill>
                              <a:srgbClr val="FF0000"/>
                            </a:solidFill>
                            <a:latin typeface="Cambria Math" panose="02040503050406030204" pitchFamily="18" charset="0"/>
                            <a:ea typeface="Cambria Math" panose="02040503050406030204" pitchFamily="18" charset="0"/>
                          </a:rPr>
                          <m:t>𝑡</m:t>
                        </m:r>
                      </m:e>
                    </m:d>
                  </m:oMath>
                </a14:m>
                <a:r>
                  <a:rPr kumimoji="1" lang="zh-CN" altLang="en-US" sz="2000" dirty="0"/>
                  <a:t> </a:t>
                </a:r>
                <a:endParaRPr kumimoji="1" lang="en-US" altLang="zh-CN" sz="2000" dirty="0"/>
              </a:p>
              <a:p>
                <a:pPr>
                  <a:lnSpc>
                    <a:spcPct val="130000"/>
                  </a:lnSpc>
                </a:pPr>
                <a:endParaRPr kumimoji="1" lang="en-US" altLang="zh-CN" sz="2000" dirty="0"/>
              </a:p>
              <a:p>
                <a:pPr marL="285750" indent="-285750">
                  <a:lnSpc>
                    <a:spcPct val="130000"/>
                  </a:lnSpc>
                  <a:buFont typeface="Arial" panose="020B0604020202020204" pitchFamily="34" charset="0"/>
                  <a:buChar char="•"/>
                </a:pPr>
                <a:r>
                  <a:rPr kumimoji="1" lang="en-US" altLang="zh-CN" sz="2000" dirty="0"/>
                  <a:t>Smear</a:t>
                </a:r>
                <a:r>
                  <a:rPr kumimoji="1" lang="zh-CN" altLang="en-US" sz="2000" dirty="0"/>
                  <a:t> </a:t>
                </a:r>
                <a:r>
                  <a:rPr kumimoji="1" lang="en-US" altLang="zh-CN" sz="2000" dirty="0"/>
                  <a:t>truth</a:t>
                </a:r>
                <a:r>
                  <a:rPr kumimoji="1" lang="zh-CN" altLang="en-US" sz="2000" dirty="0"/>
                  <a:t> </a:t>
                </a:r>
                <a:r>
                  <a:rPr kumimoji="1" lang="en-US" altLang="zh-CN" sz="2000" dirty="0"/>
                  <a:t>hit</a:t>
                </a:r>
                <a:r>
                  <a:rPr kumimoji="1" lang="zh-CN" altLang="en-US" sz="2000" dirty="0"/>
                  <a:t> </a:t>
                </a:r>
                <a:r>
                  <a:rPr kumimoji="1" lang="en-US" altLang="zh-CN" sz="2000" dirty="0"/>
                  <a:t>information</a:t>
                </a:r>
                <a:r>
                  <a:rPr kumimoji="1" lang="zh-CN" altLang="en-US" sz="2000" dirty="0"/>
                  <a:t> </a:t>
                </a:r>
                <a:r>
                  <a:rPr kumimoji="1" lang="en-US" altLang="zh-CN" sz="2000" dirty="0"/>
                  <a:t>in</a:t>
                </a:r>
                <a:r>
                  <a:rPr kumimoji="1" lang="zh-CN" altLang="en-US" sz="2000" dirty="0"/>
                  <a:t> </a:t>
                </a:r>
                <a:r>
                  <a:rPr kumimoji="1" lang="en-US" altLang="zh-CN" sz="2000" dirty="0"/>
                  <a:t>the</a:t>
                </a:r>
                <a:r>
                  <a:rPr kumimoji="1" lang="zh-CN" altLang="en-US" sz="2000" dirty="0"/>
                  <a:t> </a:t>
                </a:r>
                <a:r>
                  <a:rPr kumimoji="1" lang="en-US" altLang="zh-CN" sz="2000" dirty="0" err="1"/>
                  <a:t>ITk</a:t>
                </a:r>
                <a:r>
                  <a:rPr kumimoji="1" lang="zh-CN" altLang="en-US" sz="2000" dirty="0"/>
                  <a:t> </a:t>
                </a:r>
                <a:r>
                  <a:rPr kumimoji="1" lang="en-US" altLang="zh-CN" sz="2000" dirty="0"/>
                  <a:t>innermost</a:t>
                </a:r>
                <a:r>
                  <a:rPr kumimoji="1" lang="zh-CN" altLang="en-US" sz="2000" dirty="0"/>
                  <a:t> </a:t>
                </a:r>
                <a:r>
                  <a:rPr kumimoji="1" lang="en-US" altLang="zh-CN" sz="2000" dirty="0"/>
                  <a:t>2-layer</a:t>
                </a:r>
                <a:r>
                  <a:rPr kumimoji="1" lang="zh-CN" altLang="en-US" sz="2000" dirty="0"/>
                  <a:t> </a:t>
                </a:r>
                <a:r>
                  <a:rPr kumimoji="1" lang="en-US" altLang="zh-CN" sz="2000" dirty="0"/>
                  <a:t>pixel</a:t>
                </a:r>
                <a:r>
                  <a:rPr kumimoji="1" lang="zh-CN" altLang="en-US" sz="2000" dirty="0"/>
                  <a:t> </a:t>
                </a:r>
                <a:r>
                  <a:rPr kumimoji="1" lang="en-US" altLang="zh-CN" sz="2000" dirty="0"/>
                  <a:t>region</a:t>
                </a:r>
                <a:r>
                  <a:rPr kumimoji="1" lang="zh-CN" altLang="en-US" sz="2000" dirty="0"/>
                  <a:t> </a:t>
                </a:r>
                <a:r>
                  <a:rPr kumimoji="1" lang="en-US" altLang="zh-CN" sz="2000" dirty="0"/>
                  <a:t>with</a:t>
                </a:r>
                <a:r>
                  <a:rPr kumimoji="1" lang="zh-CN" altLang="en-US" sz="2000" dirty="0"/>
                  <a:t> </a:t>
                </a:r>
                <a:r>
                  <a:rPr kumimoji="1" lang="en-US" altLang="zh-CN" sz="2000" dirty="0"/>
                  <a:t>gauss</a:t>
                </a:r>
                <a:r>
                  <a:rPr kumimoji="1" lang="zh-CN" altLang="en-US" sz="2000" dirty="0"/>
                  <a:t> </a:t>
                </a:r>
                <a:r>
                  <a:rPr kumimoji="1" lang="en-US" altLang="zh-CN" sz="2000" dirty="0"/>
                  <a:t>distribution</a:t>
                </a:r>
              </a:p>
              <a:p>
                <a:pPr>
                  <a:lnSpc>
                    <a:spcPct val="130000"/>
                  </a:lnSpc>
                </a:pPr>
                <a14:m>
                  <m:oMathPara xmlns:m="http://schemas.openxmlformats.org/officeDocument/2006/math">
                    <m:oMathParaPr>
                      <m:jc m:val="centerGroup"/>
                    </m:oMathParaPr>
                    <m:oMath xmlns:m="http://schemas.openxmlformats.org/officeDocument/2006/math">
                      <m:r>
                        <a:rPr kumimoji="1" lang="zh-CN" altLang="en-US" sz="2000" i="1">
                          <a:latin typeface="Cambria Math" panose="02040503050406030204" pitchFamily="18" charset="0"/>
                        </a:rPr>
                        <m:t>𝜎</m:t>
                      </m:r>
                      <m:d>
                        <m:dPr>
                          <m:ctrlPr>
                            <a:rPr kumimoji="1" lang="en-US" altLang="zh-CN" sz="2000" i="1">
                              <a:latin typeface="Cambria Math" panose="02040503050406030204" pitchFamily="18" charset="0"/>
                            </a:rPr>
                          </m:ctrlPr>
                        </m:dPr>
                        <m:e>
                          <m:r>
                            <a:rPr kumimoji="1" lang="en-US" altLang="zh-CN" sz="2000" i="1">
                              <a:latin typeface="Cambria Math" panose="02040503050406030204" pitchFamily="18" charset="0"/>
                            </a:rPr>
                            <m:t>𝑡</m:t>
                          </m:r>
                        </m:e>
                      </m:d>
                      <m:r>
                        <a:rPr kumimoji="1" lang="en-US" altLang="zh-CN" sz="2000" i="1">
                          <a:latin typeface="Cambria Math" panose="02040503050406030204" pitchFamily="18" charset="0"/>
                        </a:rPr>
                        <m:t>=50</m:t>
                      </m:r>
                      <m:r>
                        <a:rPr kumimoji="1" lang="zh-CN" altLang="en-US" sz="2000" i="1">
                          <a:latin typeface="Cambria Math" panose="02040503050406030204" pitchFamily="18" charset="0"/>
                        </a:rPr>
                        <m:t> </m:t>
                      </m:r>
                      <m:r>
                        <a:rPr kumimoji="1" lang="en-US" altLang="zh-CN" sz="2000" i="1">
                          <a:latin typeface="Cambria Math" panose="02040503050406030204" pitchFamily="18" charset="0"/>
                        </a:rPr>
                        <m:t>𝑝𝑠</m:t>
                      </m:r>
                    </m:oMath>
                  </m:oMathPara>
                </a14:m>
                <a:endParaRPr kumimoji="1" lang="en-US" altLang="zh-CN" sz="2000" dirty="0"/>
              </a:p>
              <a:p>
                <a:pPr>
                  <a:lnSpc>
                    <a:spcPct val="130000"/>
                  </a:lnSpc>
                </a:pPr>
                <a:r>
                  <a:rPr kumimoji="1" lang="zh-CN" altLang="en-US" sz="2000" dirty="0"/>
                  <a:t>    </a:t>
                </a:r>
                <a:r>
                  <a:rPr kumimoji="1" lang="en-US" altLang="zh-CN" sz="2000" dirty="0"/>
                  <a:t>a</a:t>
                </a:r>
                <a:r>
                  <a:rPr kumimoji="1" lang="zh-CN" altLang="en-US" sz="2000" dirty="0"/>
                  <a:t> </a:t>
                </a:r>
                <a:r>
                  <a:rPr kumimoji="1" lang="en" altLang="zh-CN" sz="2000" dirty="0"/>
                  <a:t>rough </a:t>
                </a:r>
                <a:r>
                  <a:rPr kumimoji="1" lang="en-US" altLang="zh-CN" sz="2000" dirty="0"/>
                  <a:t>estimation</a:t>
                </a:r>
                <a:r>
                  <a:rPr kumimoji="1" lang="zh-CN" altLang="en-US" sz="2000" dirty="0"/>
                  <a:t> </a:t>
                </a:r>
                <a:r>
                  <a:rPr kumimoji="1" lang="en-US" altLang="zh-CN" sz="2000" dirty="0"/>
                  <a:t>of</a:t>
                </a:r>
                <a:r>
                  <a:rPr kumimoji="1" lang="zh-CN" altLang="en-US" sz="2000" dirty="0"/>
                  <a:t> </a:t>
                </a:r>
                <a:r>
                  <a:rPr kumimoji="1" lang="en-US" altLang="zh-CN" sz="2000" dirty="0"/>
                  <a:t>hardware</a:t>
                </a:r>
              </a:p>
            </p:txBody>
          </p:sp>
        </mc:Choice>
        <mc:Fallback xmlns="">
          <p:sp>
            <p:nvSpPr>
              <p:cNvPr id="8" name="文本框 7">
                <a:extLst>
                  <a:ext uri="{FF2B5EF4-FFF2-40B4-BE49-F238E27FC236}">
                    <a16:creationId xmlns:a16="http://schemas.microsoft.com/office/drawing/2014/main" id="{E42B2F15-1382-3A9D-68C3-28827BC1E4FE}"/>
                  </a:ext>
                </a:extLst>
              </p:cNvPr>
              <p:cNvSpPr txBox="1">
                <a:spLocks noRot="1" noChangeAspect="1" noMove="1" noResize="1" noEditPoints="1" noAdjustHandles="1" noChangeArrowheads="1" noChangeShapeType="1" noTextEdit="1"/>
              </p:cNvSpPr>
              <p:nvPr/>
            </p:nvSpPr>
            <p:spPr>
              <a:xfrm>
                <a:off x="685800" y="1843088"/>
                <a:ext cx="6586268" cy="4294702"/>
              </a:xfrm>
              <a:prstGeom prst="rect">
                <a:avLst/>
              </a:prstGeom>
              <a:blipFill>
                <a:blip r:embed="rId4"/>
                <a:stretch>
                  <a:fillRect l="-963" r="-385" b="-1471"/>
                </a:stretch>
              </a:blipFill>
            </p:spPr>
            <p:txBody>
              <a:bodyPr/>
              <a:lstStyle/>
              <a:p>
                <a:r>
                  <a:rPr lang="zh-CN" altLang="en-US">
                    <a:noFill/>
                  </a:rPr>
                  <a:t> </a:t>
                </a:r>
              </a:p>
            </p:txBody>
          </p:sp>
        </mc:Fallback>
      </mc:AlternateContent>
      <p:sp>
        <p:nvSpPr>
          <p:cNvPr id="15" name="标题 1">
            <a:extLst>
              <a:ext uri="{FF2B5EF4-FFF2-40B4-BE49-F238E27FC236}">
                <a16:creationId xmlns:a16="http://schemas.microsoft.com/office/drawing/2014/main" id="{BE5C7B58-A367-536A-404E-3CC8EE6FC4F3}"/>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kumimoji="1" lang="zh-CN" altLang="en-US" dirty="0"/>
          </a:p>
        </p:txBody>
      </p:sp>
      <p:sp>
        <p:nvSpPr>
          <p:cNvPr id="18" name="标题 1">
            <a:extLst>
              <a:ext uri="{FF2B5EF4-FFF2-40B4-BE49-F238E27FC236}">
                <a16:creationId xmlns:a16="http://schemas.microsoft.com/office/drawing/2014/main" id="{0AD7D83A-1621-F153-9984-07C421C88CBA}"/>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Introduction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to</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Software</a:t>
            </a:r>
            <a:endParaRPr kumimoji="1" lang="zh-CN" altLang="en-US" sz="4000" dirty="0">
              <a:latin typeface="Calibri" panose="020F0502020204030204" pitchFamily="34" charset="0"/>
              <a:cs typeface="Calibri" panose="020F0502020204030204" pitchFamily="34" charset="0"/>
            </a:endParaRPr>
          </a:p>
        </p:txBody>
      </p:sp>
      <p:pic>
        <p:nvPicPr>
          <p:cNvPr id="10" name="图片 9">
            <a:extLst>
              <a:ext uri="{FF2B5EF4-FFF2-40B4-BE49-F238E27FC236}">
                <a16:creationId xmlns:a16="http://schemas.microsoft.com/office/drawing/2014/main" id="{80125381-92B4-E69C-61E9-3DC29507A228}"/>
              </a:ext>
            </a:extLst>
          </p:cNvPr>
          <p:cNvPicPr>
            <a:picLocks noChangeAspect="1"/>
          </p:cNvPicPr>
          <p:nvPr/>
        </p:nvPicPr>
        <p:blipFill>
          <a:blip r:embed="rId5"/>
          <a:stretch>
            <a:fillRect/>
          </a:stretch>
        </p:blipFill>
        <p:spPr>
          <a:xfrm>
            <a:off x="7424468" y="1246171"/>
            <a:ext cx="4490839" cy="2485861"/>
          </a:xfrm>
          <a:prstGeom prst="rect">
            <a:avLst/>
          </a:prstGeom>
        </p:spPr>
      </p:pic>
      <p:sp>
        <p:nvSpPr>
          <p:cNvPr id="2" name="文本框 1">
            <a:extLst>
              <a:ext uri="{FF2B5EF4-FFF2-40B4-BE49-F238E27FC236}">
                <a16:creationId xmlns:a16="http://schemas.microsoft.com/office/drawing/2014/main" id="{392C1F83-5E16-27B8-2C8C-BD5871D58CCC}"/>
              </a:ext>
            </a:extLst>
          </p:cNvPr>
          <p:cNvSpPr txBox="1"/>
          <p:nvPr/>
        </p:nvSpPr>
        <p:spPr>
          <a:xfrm>
            <a:off x="6706701" y="338780"/>
            <a:ext cx="5500224" cy="584775"/>
          </a:xfrm>
          <a:prstGeom prst="rect">
            <a:avLst/>
          </a:prstGeom>
          <a:noFill/>
        </p:spPr>
        <p:txBody>
          <a:bodyPr wrap="none" rtlCol="0">
            <a:spAutoFit/>
          </a:bodyPr>
          <a:lstStyle/>
          <a:p>
            <a:r>
              <a:rPr kumimoji="1" lang="en-US" altLang="zh-CN" sz="1600" dirty="0"/>
              <a:t>ACTS</a:t>
            </a:r>
            <a:r>
              <a:rPr kumimoji="1" lang="zh-CN" altLang="en-US" sz="1600" dirty="0"/>
              <a:t> </a:t>
            </a:r>
            <a:r>
              <a:rPr kumimoji="1" lang="en-US" altLang="zh-CN" sz="1600" dirty="0"/>
              <a:t>GitHub:</a:t>
            </a:r>
            <a:r>
              <a:rPr kumimoji="1" lang="zh-CN" altLang="en-US" sz="1600" dirty="0"/>
              <a:t> </a:t>
            </a:r>
            <a:r>
              <a:rPr kumimoji="1" lang="en" altLang="zh-CN" sz="1600" dirty="0">
                <a:hlinkClick r:id="rId6"/>
              </a:rPr>
              <a:t>https://github.com/acts-project/acts</a:t>
            </a:r>
            <a:r>
              <a:rPr kumimoji="1" lang="zh-CN" altLang="en-US" sz="1600" dirty="0"/>
              <a:t> </a:t>
            </a:r>
            <a:endParaRPr kumimoji="1" lang="en-US" altLang="zh-CN" sz="1600" dirty="0"/>
          </a:p>
          <a:p>
            <a:r>
              <a:rPr kumimoji="1" lang="en-US" altLang="zh-CN" sz="1600" dirty="0"/>
              <a:t>ACTS</a:t>
            </a:r>
            <a:r>
              <a:rPr kumimoji="1" lang="zh-CN" altLang="en-US" sz="1600" dirty="0"/>
              <a:t> </a:t>
            </a:r>
            <a:r>
              <a:rPr kumimoji="1" lang="en-US" altLang="zh-CN" sz="1600" dirty="0"/>
              <a:t>docs</a:t>
            </a:r>
            <a:r>
              <a:rPr kumimoji="1" lang="zh-CN" altLang="en-US" sz="1600" dirty="0"/>
              <a:t> </a:t>
            </a:r>
            <a:r>
              <a:rPr kumimoji="1" lang="en-US" altLang="zh-CN" sz="1600" dirty="0"/>
              <a:t>:</a:t>
            </a:r>
            <a:r>
              <a:rPr kumimoji="1" lang="zh-CN" altLang="en-US" sz="1600" dirty="0"/>
              <a:t> </a:t>
            </a:r>
            <a:r>
              <a:rPr kumimoji="1" lang="en" altLang="zh-CN" sz="1600" dirty="0">
                <a:hlinkClick r:id="rId7"/>
              </a:rPr>
              <a:t>https://acts.readthedocs.io/en/latest/index.html</a:t>
            </a:r>
            <a:r>
              <a:rPr kumimoji="1" lang="zh-CN" altLang="en-US" sz="1600" dirty="0"/>
              <a:t> </a:t>
            </a:r>
          </a:p>
        </p:txBody>
      </p:sp>
    </p:spTree>
    <p:extLst>
      <p:ext uri="{BB962C8B-B14F-4D97-AF65-F5344CB8AC3E}">
        <p14:creationId xmlns:p14="http://schemas.microsoft.com/office/powerpoint/2010/main" val="275314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1EE5-C245-D93B-E8BB-89CB43AEF6A2}"/>
            </a:ext>
          </a:extLst>
        </p:cNvPr>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E5320354-588E-1A13-7CEF-FB91F16F0DB0}"/>
              </a:ext>
            </a:extLst>
          </p:cNvPr>
          <p:cNvSpPr>
            <a:spLocks noGrp="1"/>
          </p:cNvSpPr>
          <p:nvPr>
            <p:ph type="sldNum" sz="quarter" idx="12"/>
          </p:nvPr>
        </p:nvSpPr>
        <p:spPr/>
        <p:txBody>
          <a:bodyPr/>
          <a:lstStyle/>
          <a:p>
            <a:fld id="{FBB5E1A3-F873-F545-ADC0-2EE4111ED2B2}" type="slidenum">
              <a:rPr kumimoji="1" lang="zh-CN" altLang="en-US" smtClean="0"/>
              <a:t>6</a:t>
            </a:fld>
            <a:endParaRPr kumimoji="1" lang="zh-CN" altLang="en-US" dirty="0"/>
          </a:p>
        </p:txBody>
      </p:sp>
      <p:sp>
        <p:nvSpPr>
          <p:cNvPr id="9" name="标题 1">
            <a:extLst>
              <a:ext uri="{FF2B5EF4-FFF2-40B4-BE49-F238E27FC236}">
                <a16:creationId xmlns:a16="http://schemas.microsoft.com/office/drawing/2014/main" id="{FFB650EE-541C-D600-6F4C-24BD361EB140}"/>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endParaRPr kumimoji="1" lang="zh-CN" altLang="en-US" dirty="0">
              <a:latin typeface="Calibri" panose="020F0502020204030204" pitchFamily="34" charset="0"/>
              <a:cs typeface="Calibri" panose="020F0502020204030204" pitchFamily="34" charset="0"/>
            </a:endParaRPr>
          </a:p>
        </p:txBody>
      </p:sp>
      <p:sp>
        <p:nvSpPr>
          <p:cNvPr id="3" name="矩形: 圆角 4">
            <a:extLst>
              <a:ext uri="{FF2B5EF4-FFF2-40B4-BE49-F238E27FC236}">
                <a16:creationId xmlns:a16="http://schemas.microsoft.com/office/drawing/2014/main" id="{3022BC9B-EE1C-9BE7-ADAD-771254417DD7}"/>
              </a:ext>
            </a:extLst>
          </p:cNvPr>
          <p:cNvSpPr/>
          <p:nvPr/>
        </p:nvSpPr>
        <p:spPr>
          <a:xfrm>
            <a:off x="2390949" y="1690687"/>
            <a:ext cx="2726249" cy="1129719"/>
          </a:xfrm>
          <a:prstGeom prst="roundRect">
            <a:avLst>
              <a:gd name="adj" fmla="val 34255"/>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75BEB43A-AB78-7896-5E7D-6A54D782BFCE}"/>
              </a:ext>
            </a:extLst>
          </p:cNvPr>
          <p:cNvSpPr txBox="1"/>
          <p:nvPr/>
        </p:nvSpPr>
        <p:spPr>
          <a:xfrm>
            <a:off x="2626660" y="1981161"/>
            <a:ext cx="2374232" cy="461665"/>
          </a:xfrm>
          <a:prstGeom prst="rect">
            <a:avLst/>
          </a:prstGeom>
          <a:noFill/>
        </p:spPr>
        <p:txBody>
          <a:bodyPr wrap="square" rtlCol="0">
            <a:spAutoFit/>
          </a:bodyPr>
          <a:lstStyle/>
          <a:p>
            <a:pPr algn="ctr"/>
            <a:r>
              <a:rPr kumimoji="1" lang="en-US" altLang="zh-CN" sz="2400" dirty="0">
                <a:solidFill>
                  <a:schemeClr val="accent1"/>
                </a:solidFill>
              </a:rPr>
              <a:t>Fatras</a:t>
            </a:r>
            <a:r>
              <a:rPr kumimoji="1" lang="zh-CN" altLang="en-US" sz="2400" dirty="0">
                <a:solidFill>
                  <a:schemeClr val="accent1"/>
                </a:solidFill>
              </a:rPr>
              <a:t> </a:t>
            </a:r>
            <a:r>
              <a:rPr kumimoji="1" lang="en-US" altLang="zh-CN" sz="2400" dirty="0">
                <a:solidFill>
                  <a:schemeClr val="accent1"/>
                </a:solidFill>
              </a:rPr>
              <a:t>/</a:t>
            </a:r>
            <a:r>
              <a:rPr kumimoji="1" lang="zh-CN" altLang="en-US" sz="2400" dirty="0">
                <a:solidFill>
                  <a:schemeClr val="accent1"/>
                </a:solidFill>
              </a:rPr>
              <a:t> </a:t>
            </a:r>
            <a:r>
              <a:rPr kumimoji="1" lang="en-US" altLang="zh-CN" sz="2400" dirty="0">
                <a:solidFill>
                  <a:schemeClr val="accent1"/>
                </a:solidFill>
              </a:rPr>
              <a:t>Geant4</a:t>
            </a:r>
          </a:p>
        </p:txBody>
      </p:sp>
      <p:cxnSp>
        <p:nvCxnSpPr>
          <p:cNvPr id="12" name="直线箭头连接符 11">
            <a:extLst>
              <a:ext uri="{FF2B5EF4-FFF2-40B4-BE49-F238E27FC236}">
                <a16:creationId xmlns:a16="http://schemas.microsoft.com/office/drawing/2014/main" id="{B05A2C58-D9D8-E055-E408-086DDF944E3F}"/>
              </a:ext>
            </a:extLst>
          </p:cNvPr>
          <p:cNvCxnSpPr>
            <a:cxnSpLocks/>
          </p:cNvCxnSpPr>
          <p:nvPr/>
        </p:nvCxnSpPr>
        <p:spPr>
          <a:xfrm>
            <a:off x="5095850" y="2280964"/>
            <a:ext cx="146914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6" name="图片 15">
            <a:extLst>
              <a:ext uri="{FF2B5EF4-FFF2-40B4-BE49-F238E27FC236}">
                <a16:creationId xmlns:a16="http://schemas.microsoft.com/office/drawing/2014/main" id="{A49B16D7-36B5-343F-218D-6FBFEE4B46B8}"/>
              </a:ext>
            </a:extLst>
          </p:cNvPr>
          <p:cNvPicPr>
            <a:picLocks noChangeAspect="1"/>
          </p:cNvPicPr>
          <p:nvPr/>
        </p:nvPicPr>
        <p:blipFill>
          <a:blip r:embed="rId3"/>
          <a:stretch>
            <a:fillRect/>
          </a:stretch>
        </p:blipFill>
        <p:spPr>
          <a:xfrm>
            <a:off x="6804892" y="1539823"/>
            <a:ext cx="3505289" cy="1325125"/>
          </a:xfrm>
          <a:prstGeom prst="rect">
            <a:avLst/>
          </a:prstGeom>
        </p:spPr>
      </p:pic>
      <p:sp>
        <p:nvSpPr>
          <p:cNvPr id="42" name="文本框 41">
            <a:extLst>
              <a:ext uri="{FF2B5EF4-FFF2-40B4-BE49-F238E27FC236}">
                <a16:creationId xmlns:a16="http://schemas.microsoft.com/office/drawing/2014/main" id="{1A8594BA-77D5-0D91-2356-6DA6FC425BAF}"/>
              </a:ext>
            </a:extLst>
          </p:cNvPr>
          <p:cNvSpPr txBox="1"/>
          <p:nvPr/>
        </p:nvSpPr>
        <p:spPr>
          <a:xfrm>
            <a:off x="2940484" y="2852308"/>
            <a:ext cx="1746584" cy="369332"/>
          </a:xfrm>
          <a:prstGeom prst="rect">
            <a:avLst/>
          </a:prstGeom>
          <a:noFill/>
        </p:spPr>
        <p:txBody>
          <a:bodyPr wrap="square">
            <a:spAutoFit/>
          </a:bodyPr>
          <a:lstStyle/>
          <a:p>
            <a:pPr algn="ctr"/>
            <a:r>
              <a:rPr kumimoji="1" lang="en-US" altLang="zh-CN" sz="1800" dirty="0">
                <a:solidFill>
                  <a:schemeClr val="accent1"/>
                </a:solidFill>
              </a:rPr>
              <a:t>simulation</a:t>
            </a:r>
          </a:p>
        </p:txBody>
      </p:sp>
      <p:sp>
        <p:nvSpPr>
          <p:cNvPr id="43" name="文本框 42">
            <a:extLst>
              <a:ext uri="{FF2B5EF4-FFF2-40B4-BE49-F238E27FC236}">
                <a16:creationId xmlns:a16="http://schemas.microsoft.com/office/drawing/2014/main" id="{880836B0-068A-F234-F328-6D30E8176EF6}"/>
              </a:ext>
            </a:extLst>
          </p:cNvPr>
          <p:cNvSpPr txBox="1"/>
          <p:nvPr/>
        </p:nvSpPr>
        <p:spPr>
          <a:xfrm>
            <a:off x="6870804" y="2852308"/>
            <a:ext cx="3195388" cy="369332"/>
          </a:xfrm>
          <a:prstGeom prst="rect">
            <a:avLst/>
          </a:prstGeom>
          <a:noFill/>
        </p:spPr>
        <p:txBody>
          <a:bodyPr wrap="square">
            <a:spAutoFit/>
          </a:bodyPr>
          <a:lstStyle/>
          <a:p>
            <a:pPr algn="ctr"/>
            <a:r>
              <a:rPr kumimoji="1" lang="en-US" altLang="zh-CN" dirty="0">
                <a:solidFill>
                  <a:schemeClr val="accent1"/>
                </a:solidFill>
              </a:rPr>
              <a:t>digitization</a:t>
            </a:r>
            <a:r>
              <a:rPr kumimoji="1" lang="zh-CN" altLang="en-US" dirty="0">
                <a:solidFill>
                  <a:schemeClr val="accent1"/>
                </a:solidFill>
              </a:rPr>
              <a:t> </a:t>
            </a:r>
            <a:r>
              <a:rPr kumimoji="1" lang="en-US" altLang="zh-CN" dirty="0">
                <a:solidFill>
                  <a:schemeClr val="accent1"/>
                </a:solidFill>
              </a:rPr>
              <a:t>&amp;</a:t>
            </a:r>
            <a:r>
              <a:rPr kumimoji="1" lang="zh-CN" altLang="en-US" dirty="0">
                <a:solidFill>
                  <a:schemeClr val="accent1"/>
                </a:solidFill>
              </a:rPr>
              <a:t> </a:t>
            </a:r>
            <a:r>
              <a:rPr kumimoji="1" lang="en-US" altLang="zh-CN" dirty="0">
                <a:solidFill>
                  <a:schemeClr val="accent1"/>
                </a:solidFill>
              </a:rPr>
              <a:t>clustering</a:t>
            </a:r>
            <a:endParaRPr kumimoji="1" lang="en-US" altLang="zh-CN" sz="1800" dirty="0">
              <a:solidFill>
                <a:schemeClr val="accent1"/>
              </a:solidFill>
            </a:endParaRPr>
          </a:p>
        </p:txBody>
      </p:sp>
      <p:sp>
        <p:nvSpPr>
          <p:cNvPr id="51" name="文本框 50">
            <a:extLst>
              <a:ext uri="{FF2B5EF4-FFF2-40B4-BE49-F238E27FC236}">
                <a16:creationId xmlns:a16="http://schemas.microsoft.com/office/drawing/2014/main" id="{60BDE71A-A681-BC0D-2570-21A4DC2D0E2E}"/>
              </a:ext>
            </a:extLst>
          </p:cNvPr>
          <p:cNvSpPr txBox="1"/>
          <p:nvPr/>
        </p:nvSpPr>
        <p:spPr>
          <a:xfrm>
            <a:off x="1577024" y="5587434"/>
            <a:ext cx="1746584" cy="369332"/>
          </a:xfrm>
          <a:prstGeom prst="rect">
            <a:avLst/>
          </a:prstGeom>
          <a:noFill/>
        </p:spPr>
        <p:txBody>
          <a:bodyPr wrap="square">
            <a:spAutoFit/>
          </a:bodyPr>
          <a:lstStyle/>
          <a:p>
            <a:pPr algn="ctr"/>
            <a:r>
              <a:rPr kumimoji="1" lang="en-US" altLang="zh-CN" sz="1800" dirty="0">
                <a:solidFill>
                  <a:schemeClr val="accent1"/>
                </a:solidFill>
              </a:rPr>
              <a:t>seeding</a:t>
            </a:r>
          </a:p>
        </p:txBody>
      </p:sp>
      <p:pic>
        <p:nvPicPr>
          <p:cNvPr id="55" name="图形 54">
            <a:extLst>
              <a:ext uri="{FF2B5EF4-FFF2-40B4-BE49-F238E27FC236}">
                <a16:creationId xmlns:a16="http://schemas.microsoft.com/office/drawing/2014/main" id="{B97C9986-77B1-D065-61FE-8575F4916B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53399" y="3680086"/>
            <a:ext cx="2998370" cy="1608397"/>
          </a:xfrm>
          <a:prstGeom prst="rect">
            <a:avLst/>
          </a:prstGeom>
        </p:spPr>
      </p:pic>
      <p:sp>
        <p:nvSpPr>
          <p:cNvPr id="60" name="矩形 59">
            <a:extLst>
              <a:ext uri="{FF2B5EF4-FFF2-40B4-BE49-F238E27FC236}">
                <a16:creationId xmlns:a16="http://schemas.microsoft.com/office/drawing/2014/main" id="{9FCD8EEA-2207-4580-D109-A72674B50E0E}"/>
              </a:ext>
            </a:extLst>
          </p:cNvPr>
          <p:cNvSpPr/>
          <p:nvPr/>
        </p:nvSpPr>
        <p:spPr>
          <a:xfrm>
            <a:off x="5678904" y="3284343"/>
            <a:ext cx="5354054"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b="1" dirty="0">
                <a:solidFill>
                  <a:schemeClr val="tx1"/>
                </a:solidFill>
                <a:latin typeface="Calibri" panose="020F0502020204030204" pitchFamily="34" charset="0"/>
                <a:cs typeface="Calibri" panose="020F0502020204030204" pitchFamily="34" charset="0"/>
              </a:rPr>
              <a:t>use</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smeared</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hit</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information</a:t>
            </a:r>
            <a:endParaRPr kumimoji="1" lang="zh-CN" altLang="en-US" b="1" dirty="0">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ACCE3EC5-CF7B-813C-B954-ABE7620E8EA8}"/>
              </a:ext>
            </a:extLst>
          </p:cNvPr>
          <p:cNvSpPr/>
          <p:nvPr/>
        </p:nvSpPr>
        <p:spPr>
          <a:xfrm>
            <a:off x="2193202" y="3292712"/>
            <a:ext cx="3485703"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5" name="矩形 64">
            <a:extLst>
              <a:ext uri="{FF2B5EF4-FFF2-40B4-BE49-F238E27FC236}">
                <a16:creationId xmlns:a16="http://schemas.microsoft.com/office/drawing/2014/main" id="{B9ACA559-9F1B-2A69-79CC-32ECC9F196C7}"/>
              </a:ext>
            </a:extLst>
          </p:cNvPr>
          <p:cNvSpPr/>
          <p:nvPr/>
        </p:nvSpPr>
        <p:spPr>
          <a:xfrm>
            <a:off x="451955" y="5942159"/>
            <a:ext cx="3675295"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7" name="右箭头 66">
            <a:extLst>
              <a:ext uri="{FF2B5EF4-FFF2-40B4-BE49-F238E27FC236}">
                <a16:creationId xmlns:a16="http://schemas.microsoft.com/office/drawing/2014/main" id="{D31CF937-8192-0087-A766-C31DE820551D}"/>
              </a:ext>
            </a:extLst>
          </p:cNvPr>
          <p:cNvSpPr/>
          <p:nvPr/>
        </p:nvSpPr>
        <p:spPr>
          <a:xfrm>
            <a:off x="4127250" y="5786425"/>
            <a:ext cx="7024519" cy="613610"/>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69" name="文本框 68">
            <a:extLst>
              <a:ext uri="{FF2B5EF4-FFF2-40B4-BE49-F238E27FC236}">
                <a16:creationId xmlns:a16="http://schemas.microsoft.com/office/drawing/2014/main" id="{B0106BB3-02EA-9CCC-3C4D-681A67D11BF0}"/>
              </a:ext>
            </a:extLst>
          </p:cNvPr>
          <p:cNvSpPr txBox="1"/>
          <p:nvPr/>
        </p:nvSpPr>
        <p:spPr>
          <a:xfrm>
            <a:off x="8053967" y="5547520"/>
            <a:ext cx="2340375" cy="369332"/>
          </a:xfrm>
          <a:prstGeom prst="rect">
            <a:avLst/>
          </a:prstGeom>
          <a:noFill/>
        </p:spPr>
        <p:txBody>
          <a:bodyPr wrap="square">
            <a:spAutoFit/>
          </a:bodyPr>
          <a:lstStyle/>
          <a:p>
            <a:pPr algn="ctr"/>
            <a:r>
              <a:rPr kumimoji="1" lang="en-US" altLang="zh-CN" sz="1800" dirty="0">
                <a:solidFill>
                  <a:schemeClr val="accent1"/>
                </a:solidFill>
              </a:rPr>
              <a:t>vertexing</a:t>
            </a:r>
          </a:p>
        </p:txBody>
      </p:sp>
      <p:sp>
        <p:nvSpPr>
          <p:cNvPr id="74" name="文本框 73">
            <a:extLst>
              <a:ext uri="{FF2B5EF4-FFF2-40B4-BE49-F238E27FC236}">
                <a16:creationId xmlns:a16="http://schemas.microsoft.com/office/drawing/2014/main" id="{36B894A5-4A6B-2FF1-2DB4-EB15D5C9E9D0}"/>
              </a:ext>
            </a:extLst>
          </p:cNvPr>
          <p:cNvSpPr txBox="1"/>
          <p:nvPr/>
        </p:nvSpPr>
        <p:spPr>
          <a:xfrm>
            <a:off x="380270" y="3248616"/>
            <a:ext cx="1812932" cy="369332"/>
          </a:xfrm>
          <a:prstGeom prst="rect">
            <a:avLst/>
          </a:prstGeom>
          <a:noFill/>
        </p:spPr>
        <p:txBody>
          <a:bodyPr wrap="none" rtlCol="0">
            <a:spAutoFit/>
          </a:bodyPr>
          <a:lstStyle/>
          <a:p>
            <a:r>
              <a:rPr kumimoji="1" lang="en-US" altLang="zh-CN" b="1" dirty="0">
                <a:solidFill>
                  <a:schemeClr val="accent6"/>
                </a:solidFill>
                <a:latin typeface="Calibri" panose="020F0502020204030204" pitchFamily="34" charset="0"/>
                <a:cs typeface="Calibri" panose="020F0502020204030204" pitchFamily="34" charset="0"/>
              </a:rPr>
              <a:t>time</a:t>
            </a:r>
            <a:r>
              <a:rPr kumimoji="1" lang="zh-CN" altLang="en-US" b="1" dirty="0">
                <a:solidFill>
                  <a:schemeClr val="accent6"/>
                </a:solidFill>
                <a:latin typeface="Calibri" panose="020F0502020204030204" pitchFamily="34" charset="0"/>
                <a:cs typeface="Calibri" panose="020F0502020204030204" pitchFamily="34" charset="0"/>
              </a:rPr>
              <a:t> </a:t>
            </a:r>
            <a:r>
              <a:rPr kumimoji="1" lang="en-US" altLang="zh-CN" b="1" dirty="0">
                <a:solidFill>
                  <a:schemeClr val="accent6"/>
                </a:solidFill>
                <a:latin typeface="Calibri" panose="020F0502020204030204" pitchFamily="34" charset="0"/>
                <a:cs typeface="Calibri" panose="020F0502020204030204" pitchFamily="34" charset="0"/>
              </a:rPr>
              <a:t>information</a:t>
            </a:r>
            <a:endParaRPr kumimoji="1" lang="zh-CN" altLang="en-US" b="1" dirty="0">
              <a:solidFill>
                <a:schemeClr val="accent6"/>
              </a:solidFill>
              <a:latin typeface="Calibri" panose="020F0502020204030204" pitchFamily="34" charset="0"/>
              <a:cs typeface="Calibri" panose="020F0502020204030204" pitchFamily="34" charset="0"/>
            </a:endParaRPr>
          </a:p>
        </p:txBody>
      </p:sp>
      <p:cxnSp>
        <p:nvCxnSpPr>
          <p:cNvPr id="7" name="直线箭头连接符 6">
            <a:extLst>
              <a:ext uri="{FF2B5EF4-FFF2-40B4-BE49-F238E27FC236}">
                <a16:creationId xmlns:a16="http://schemas.microsoft.com/office/drawing/2014/main" id="{825CA5B3-49F1-F02D-8FBB-907F37FC925D}"/>
              </a:ext>
            </a:extLst>
          </p:cNvPr>
          <p:cNvCxnSpPr>
            <a:cxnSpLocks/>
          </p:cNvCxnSpPr>
          <p:nvPr/>
        </p:nvCxnSpPr>
        <p:spPr>
          <a:xfrm>
            <a:off x="632323" y="4496976"/>
            <a:ext cx="82039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0" name="图形 9">
            <a:extLst>
              <a:ext uri="{FF2B5EF4-FFF2-40B4-BE49-F238E27FC236}">
                <a16:creationId xmlns:a16="http://schemas.microsoft.com/office/drawing/2014/main" id="{1D57D442-DF26-DCC8-3664-09DEC618C1B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95729" y="3768660"/>
            <a:ext cx="1746585" cy="1795784"/>
          </a:xfrm>
          <a:prstGeom prst="rect">
            <a:avLst/>
          </a:prstGeom>
        </p:spPr>
      </p:pic>
      <p:cxnSp>
        <p:nvCxnSpPr>
          <p:cNvPr id="11" name="直线箭头连接符 10">
            <a:extLst>
              <a:ext uri="{FF2B5EF4-FFF2-40B4-BE49-F238E27FC236}">
                <a16:creationId xmlns:a16="http://schemas.microsoft.com/office/drawing/2014/main" id="{98A415F2-FE1D-DEFE-ECE4-2D78E800056C}"/>
              </a:ext>
            </a:extLst>
          </p:cNvPr>
          <p:cNvCxnSpPr>
            <a:cxnSpLocks/>
          </p:cNvCxnSpPr>
          <p:nvPr/>
        </p:nvCxnSpPr>
        <p:spPr>
          <a:xfrm>
            <a:off x="3630693" y="4484284"/>
            <a:ext cx="913887"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3" name="图形 12">
            <a:extLst>
              <a:ext uri="{FF2B5EF4-FFF2-40B4-BE49-F238E27FC236}">
                <a16:creationId xmlns:a16="http://schemas.microsoft.com/office/drawing/2014/main" id="{E72368B9-01A9-C2FF-66EB-02DD9B5D2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73338" y="3825268"/>
            <a:ext cx="2446328" cy="1620085"/>
          </a:xfrm>
          <a:prstGeom prst="rect">
            <a:avLst/>
          </a:prstGeom>
        </p:spPr>
      </p:pic>
      <p:cxnSp>
        <p:nvCxnSpPr>
          <p:cNvPr id="14" name="直线箭头连接符 13">
            <a:extLst>
              <a:ext uri="{FF2B5EF4-FFF2-40B4-BE49-F238E27FC236}">
                <a16:creationId xmlns:a16="http://schemas.microsoft.com/office/drawing/2014/main" id="{2D5D81F8-8920-04A5-5D5E-9CFA67A294F0}"/>
              </a:ext>
            </a:extLst>
          </p:cNvPr>
          <p:cNvCxnSpPr>
            <a:cxnSpLocks/>
          </p:cNvCxnSpPr>
          <p:nvPr/>
        </p:nvCxnSpPr>
        <p:spPr>
          <a:xfrm>
            <a:off x="7145818" y="4515051"/>
            <a:ext cx="100758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550FC62E-BE33-11D0-A9A9-EED5A3C6D321}"/>
              </a:ext>
            </a:extLst>
          </p:cNvPr>
          <p:cNvSpPr/>
          <p:nvPr/>
        </p:nvSpPr>
        <p:spPr>
          <a:xfrm>
            <a:off x="8153399" y="375416"/>
            <a:ext cx="1171071"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1" name="矩形 20">
            <a:extLst>
              <a:ext uri="{FF2B5EF4-FFF2-40B4-BE49-F238E27FC236}">
                <a16:creationId xmlns:a16="http://schemas.microsoft.com/office/drawing/2014/main" id="{FAAF5DED-E1A5-D687-A1C9-DDBA419D179B}"/>
              </a:ext>
            </a:extLst>
          </p:cNvPr>
          <p:cNvSpPr/>
          <p:nvPr/>
        </p:nvSpPr>
        <p:spPr>
          <a:xfrm>
            <a:off x="8153399" y="911031"/>
            <a:ext cx="1171071"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2" name="文本框 21">
            <a:extLst>
              <a:ext uri="{FF2B5EF4-FFF2-40B4-BE49-F238E27FC236}">
                <a16:creationId xmlns:a16="http://schemas.microsoft.com/office/drawing/2014/main" id="{A76FC153-4ED0-2235-621E-2F16C5E9DFDA}"/>
              </a:ext>
            </a:extLst>
          </p:cNvPr>
          <p:cNvSpPr txBox="1"/>
          <p:nvPr/>
        </p:nvSpPr>
        <p:spPr>
          <a:xfrm>
            <a:off x="9627579" y="334811"/>
            <a:ext cx="2117887" cy="369332"/>
          </a:xfrm>
          <a:prstGeom prst="rect">
            <a:avLst/>
          </a:prstGeom>
          <a:noFill/>
        </p:spPr>
        <p:txBody>
          <a:bodyPr wrap="none" rtlCol="0">
            <a:spAutoFit/>
          </a:bodyPr>
          <a:lstStyle/>
          <a:p>
            <a:r>
              <a:rPr kumimoji="1" lang="en-US" altLang="zh-CN" dirty="0"/>
              <a:t>with time algorithm</a:t>
            </a:r>
            <a:endParaRPr kumimoji="1" lang="zh-CN" altLang="en-US" dirty="0"/>
          </a:p>
        </p:txBody>
      </p:sp>
      <p:sp>
        <p:nvSpPr>
          <p:cNvPr id="23" name="文本框 22">
            <a:extLst>
              <a:ext uri="{FF2B5EF4-FFF2-40B4-BE49-F238E27FC236}">
                <a16:creationId xmlns:a16="http://schemas.microsoft.com/office/drawing/2014/main" id="{1CC7A22C-8A05-9E94-79D7-BF23CE6D3B08}"/>
              </a:ext>
            </a:extLst>
          </p:cNvPr>
          <p:cNvSpPr txBox="1"/>
          <p:nvPr/>
        </p:nvSpPr>
        <p:spPr>
          <a:xfrm>
            <a:off x="9324470" y="766846"/>
            <a:ext cx="2935708" cy="646331"/>
          </a:xfrm>
          <a:prstGeom prst="rect">
            <a:avLst/>
          </a:prstGeom>
          <a:noFill/>
        </p:spPr>
        <p:txBody>
          <a:bodyPr wrap="square" rtlCol="0">
            <a:spAutoFit/>
          </a:bodyPr>
          <a:lstStyle/>
          <a:p>
            <a:pPr algn="ctr"/>
            <a:r>
              <a:rPr kumimoji="1" lang="en-US" altLang="zh-CN" dirty="0"/>
              <a:t>propagate time information, not used in algorithms</a:t>
            </a:r>
            <a:endParaRPr kumimoji="1" lang="zh-CN" altLang="en-US" dirty="0"/>
          </a:p>
        </p:txBody>
      </p:sp>
      <p:sp>
        <p:nvSpPr>
          <p:cNvPr id="24" name="文本框 23">
            <a:extLst>
              <a:ext uri="{FF2B5EF4-FFF2-40B4-BE49-F238E27FC236}">
                <a16:creationId xmlns:a16="http://schemas.microsoft.com/office/drawing/2014/main" id="{2CB2F3C2-6E27-DF58-56F1-D1D345EEE4FC}"/>
              </a:ext>
            </a:extLst>
          </p:cNvPr>
          <p:cNvSpPr txBox="1"/>
          <p:nvPr/>
        </p:nvSpPr>
        <p:spPr>
          <a:xfrm>
            <a:off x="4326904" y="5587434"/>
            <a:ext cx="2811600" cy="369332"/>
          </a:xfrm>
          <a:prstGeom prst="rect">
            <a:avLst/>
          </a:prstGeom>
          <a:noFill/>
        </p:spPr>
        <p:txBody>
          <a:bodyPr wrap="square">
            <a:spAutoFit/>
          </a:bodyPr>
          <a:lstStyle/>
          <a:p>
            <a:pPr algn="ctr"/>
            <a:r>
              <a:rPr kumimoji="1" lang="en-US" altLang="zh-CN" sz="1800" dirty="0">
                <a:solidFill>
                  <a:schemeClr val="accent1"/>
                </a:solidFill>
              </a:rPr>
              <a:t>track</a:t>
            </a:r>
            <a:r>
              <a:rPr kumimoji="1" lang="zh-CN" altLang="en-US" sz="1800" dirty="0">
                <a:solidFill>
                  <a:schemeClr val="accent1"/>
                </a:solidFill>
              </a:rPr>
              <a:t> </a:t>
            </a:r>
            <a:r>
              <a:rPr kumimoji="1" lang="en-US" altLang="zh-CN" sz="1800" dirty="0">
                <a:solidFill>
                  <a:schemeClr val="accent1"/>
                </a:solidFill>
              </a:rPr>
              <a:t>finding&amp;</a:t>
            </a:r>
            <a:r>
              <a:rPr kumimoji="1" lang="zh-CN" altLang="en-US" sz="1800" dirty="0">
                <a:solidFill>
                  <a:schemeClr val="accent1"/>
                </a:solidFill>
              </a:rPr>
              <a:t> </a:t>
            </a:r>
            <a:r>
              <a:rPr kumimoji="1" lang="en-US" altLang="zh-CN" sz="1800" dirty="0">
                <a:solidFill>
                  <a:schemeClr val="accent1"/>
                </a:solidFill>
              </a:rPr>
              <a:t>fitting</a:t>
            </a:r>
            <a:r>
              <a:rPr kumimoji="1" lang="zh-CN" altLang="en-US" sz="1800" dirty="0">
                <a:solidFill>
                  <a:schemeClr val="accent1"/>
                </a:solidFill>
              </a:rPr>
              <a:t> </a:t>
            </a:r>
            <a:r>
              <a:rPr kumimoji="1" lang="en-US" altLang="zh-CN" sz="1800" dirty="0">
                <a:solidFill>
                  <a:schemeClr val="accent1"/>
                </a:solidFill>
              </a:rPr>
              <a:t>(CKF)</a:t>
            </a:r>
          </a:p>
        </p:txBody>
      </p:sp>
    </p:spTree>
    <p:extLst>
      <p:ext uri="{BB962C8B-B14F-4D97-AF65-F5344CB8AC3E}">
        <p14:creationId xmlns:p14="http://schemas.microsoft.com/office/powerpoint/2010/main" val="277166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E8A9C-917C-C168-1B63-1AB3561DCFD9}"/>
            </a:ext>
          </a:extLst>
        </p:cNvPr>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0D9D176E-A762-36D5-2303-F2F2FADE15E1}"/>
              </a:ext>
            </a:extLst>
          </p:cNvPr>
          <p:cNvSpPr>
            <a:spLocks noGrp="1"/>
          </p:cNvSpPr>
          <p:nvPr>
            <p:ph type="sldNum" sz="quarter" idx="12"/>
          </p:nvPr>
        </p:nvSpPr>
        <p:spPr/>
        <p:txBody>
          <a:bodyPr/>
          <a:lstStyle/>
          <a:p>
            <a:fld id="{FBB5E1A3-F873-F545-ADC0-2EE4111ED2B2}" type="slidenum">
              <a:rPr kumimoji="1" lang="zh-CN" altLang="en-US" smtClean="0"/>
              <a:t>7</a:t>
            </a:fld>
            <a:endParaRPr kumimoji="1" lang="zh-CN" altLang="en-US" dirty="0"/>
          </a:p>
        </p:txBody>
      </p:sp>
      <p:sp>
        <p:nvSpPr>
          <p:cNvPr id="9" name="标题 1">
            <a:extLst>
              <a:ext uri="{FF2B5EF4-FFF2-40B4-BE49-F238E27FC236}">
                <a16:creationId xmlns:a16="http://schemas.microsoft.com/office/drawing/2014/main" id="{8FC0F8D0-3E26-7F6B-FC71-7C10A3A7B106}"/>
              </a:ext>
            </a:extLst>
          </p:cNvPr>
          <p:cNvSpPr>
            <a:spLocks noGrp="1"/>
          </p:cNvSpPr>
          <p:nvPr>
            <p:ph type="title"/>
          </p:nvPr>
        </p:nvSpPr>
        <p:spPr>
          <a:xfrm>
            <a:off x="838200" y="365125"/>
            <a:ext cx="10515600" cy="1325563"/>
          </a:xfrm>
        </p:spPr>
        <p:txBody>
          <a:bodyPr>
            <a:normAutofit/>
          </a:bodyPr>
          <a:lstStyle/>
          <a:p>
            <a:r>
              <a:rPr kumimoji="1" lang="en-US" altLang="zh-CN" dirty="0">
                <a:latin typeface="Calibri" panose="020F0502020204030204" pitchFamily="34" charset="0"/>
                <a:cs typeface="Calibri" panose="020F0502020204030204" pitchFamily="34" charset="0"/>
              </a:rPr>
              <a:t>Full</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chain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workflow</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in</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ACTS</a:t>
            </a:r>
            <a:endParaRPr kumimoji="1" lang="zh-CN" altLang="en-US" dirty="0">
              <a:latin typeface="Calibri" panose="020F0502020204030204" pitchFamily="34" charset="0"/>
              <a:cs typeface="Calibri" panose="020F0502020204030204" pitchFamily="34" charset="0"/>
            </a:endParaRPr>
          </a:p>
        </p:txBody>
      </p:sp>
      <p:sp>
        <p:nvSpPr>
          <p:cNvPr id="3" name="矩形: 圆角 4">
            <a:extLst>
              <a:ext uri="{FF2B5EF4-FFF2-40B4-BE49-F238E27FC236}">
                <a16:creationId xmlns:a16="http://schemas.microsoft.com/office/drawing/2014/main" id="{7FE830EE-0C6E-FCE8-C003-B34285B69B5E}"/>
              </a:ext>
            </a:extLst>
          </p:cNvPr>
          <p:cNvSpPr/>
          <p:nvPr/>
        </p:nvSpPr>
        <p:spPr>
          <a:xfrm>
            <a:off x="2390949" y="1690687"/>
            <a:ext cx="2726249" cy="1129719"/>
          </a:xfrm>
          <a:prstGeom prst="roundRect">
            <a:avLst>
              <a:gd name="adj" fmla="val 34255"/>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DE6DC15E-E40A-CD2E-CCE8-DE3F0E202CE0}"/>
              </a:ext>
            </a:extLst>
          </p:cNvPr>
          <p:cNvSpPr txBox="1"/>
          <p:nvPr/>
        </p:nvSpPr>
        <p:spPr>
          <a:xfrm>
            <a:off x="2626660" y="1981161"/>
            <a:ext cx="2374232" cy="461665"/>
          </a:xfrm>
          <a:prstGeom prst="rect">
            <a:avLst/>
          </a:prstGeom>
          <a:noFill/>
        </p:spPr>
        <p:txBody>
          <a:bodyPr wrap="square" rtlCol="0">
            <a:spAutoFit/>
          </a:bodyPr>
          <a:lstStyle/>
          <a:p>
            <a:pPr algn="ctr"/>
            <a:r>
              <a:rPr kumimoji="1" lang="en-US" altLang="zh-CN" sz="2400" dirty="0">
                <a:solidFill>
                  <a:schemeClr val="accent1"/>
                </a:solidFill>
              </a:rPr>
              <a:t>Fatras</a:t>
            </a:r>
            <a:r>
              <a:rPr kumimoji="1" lang="zh-CN" altLang="en-US" sz="2400" dirty="0">
                <a:solidFill>
                  <a:schemeClr val="accent1"/>
                </a:solidFill>
              </a:rPr>
              <a:t> </a:t>
            </a:r>
            <a:r>
              <a:rPr kumimoji="1" lang="en-US" altLang="zh-CN" sz="2400" dirty="0">
                <a:solidFill>
                  <a:schemeClr val="accent1"/>
                </a:solidFill>
              </a:rPr>
              <a:t>/</a:t>
            </a:r>
            <a:r>
              <a:rPr kumimoji="1" lang="zh-CN" altLang="en-US" sz="2400" dirty="0">
                <a:solidFill>
                  <a:schemeClr val="accent1"/>
                </a:solidFill>
              </a:rPr>
              <a:t> </a:t>
            </a:r>
            <a:r>
              <a:rPr kumimoji="1" lang="en-US" altLang="zh-CN" sz="2400" dirty="0">
                <a:solidFill>
                  <a:schemeClr val="accent1"/>
                </a:solidFill>
              </a:rPr>
              <a:t>Geant4</a:t>
            </a:r>
          </a:p>
        </p:txBody>
      </p:sp>
      <p:cxnSp>
        <p:nvCxnSpPr>
          <p:cNvPr id="12" name="直线箭头连接符 11">
            <a:extLst>
              <a:ext uri="{FF2B5EF4-FFF2-40B4-BE49-F238E27FC236}">
                <a16:creationId xmlns:a16="http://schemas.microsoft.com/office/drawing/2014/main" id="{9C866C3F-0ABC-20E0-C7C2-3EF681206003}"/>
              </a:ext>
            </a:extLst>
          </p:cNvPr>
          <p:cNvCxnSpPr>
            <a:cxnSpLocks/>
          </p:cNvCxnSpPr>
          <p:nvPr/>
        </p:nvCxnSpPr>
        <p:spPr>
          <a:xfrm>
            <a:off x="5095850" y="2280964"/>
            <a:ext cx="146914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6" name="图片 15">
            <a:extLst>
              <a:ext uri="{FF2B5EF4-FFF2-40B4-BE49-F238E27FC236}">
                <a16:creationId xmlns:a16="http://schemas.microsoft.com/office/drawing/2014/main" id="{1EC39962-FC21-3EC9-6719-D237BA75DA40}"/>
              </a:ext>
            </a:extLst>
          </p:cNvPr>
          <p:cNvPicPr>
            <a:picLocks noChangeAspect="1"/>
          </p:cNvPicPr>
          <p:nvPr/>
        </p:nvPicPr>
        <p:blipFill>
          <a:blip r:embed="rId3"/>
          <a:stretch>
            <a:fillRect/>
          </a:stretch>
        </p:blipFill>
        <p:spPr>
          <a:xfrm>
            <a:off x="6804892" y="1539823"/>
            <a:ext cx="3505289" cy="1325125"/>
          </a:xfrm>
          <a:prstGeom prst="rect">
            <a:avLst/>
          </a:prstGeom>
        </p:spPr>
      </p:pic>
      <p:cxnSp>
        <p:nvCxnSpPr>
          <p:cNvPr id="34" name="直线箭头连接符 33">
            <a:extLst>
              <a:ext uri="{FF2B5EF4-FFF2-40B4-BE49-F238E27FC236}">
                <a16:creationId xmlns:a16="http://schemas.microsoft.com/office/drawing/2014/main" id="{9317D4D9-CF2C-DB8E-8919-9DCA1B5107EA}"/>
              </a:ext>
            </a:extLst>
          </p:cNvPr>
          <p:cNvCxnSpPr>
            <a:cxnSpLocks/>
          </p:cNvCxnSpPr>
          <p:nvPr/>
        </p:nvCxnSpPr>
        <p:spPr>
          <a:xfrm>
            <a:off x="632323" y="4496976"/>
            <a:ext cx="82039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55ADCC38-30AC-B8C3-386D-DC50D79108DB}"/>
              </a:ext>
            </a:extLst>
          </p:cNvPr>
          <p:cNvSpPr txBox="1"/>
          <p:nvPr/>
        </p:nvSpPr>
        <p:spPr>
          <a:xfrm>
            <a:off x="2940484" y="2852308"/>
            <a:ext cx="1746584" cy="369332"/>
          </a:xfrm>
          <a:prstGeom prst="rect">
            <a:avLst/>
          </a:prstGeom>
          <a:noFill/>
        </p:spPr>
        <p:txBody>
          <a:bodyPr wrap="square">
            <a:spAutoFit/>
          </a:bodyPr>
          <a:lstStyle/>
          <a:p>
            <a:pPr algn="ctr"/>
            <a:r>
              <a:rPr kumimoji="1" lang="en-US" altLang="zh-CN" sz="1800" dirty="0">
                <a:solidFill>
                  <a:schemeClr val="accent1"/>
                </a:solidFill>
              </a:rPr>
              <a:t>simulation</a:t>
            </a:r>
          </a:p>
        </p:txBody>
      </p:sp>
      <p:sp>
        <p:nvSpPr>
          <p:cNvPr id="43" name="文本框 42">
            <a:extLst>
              <a:ext uri="{FF2B5EF4-FFF2-40B4-BE49-F238E27FC236}">
                <a16:creationId xmlns:a16="http://schemas.microsoft.com/office/drawing/2014/main" id="{E621207A-AF41-0B49-F48A-B925D5FD3D0F}"/>
              </a:ext>
            </a:extLst>
          </p:cNvPr>
          <p:cNvSpPr txBox="1"/>
          <p:nvPr/>
        </p:nvSpPr>
        <p:spPr>
          <a:xfrm>
            <a:off x="6870804" y="2852308"/>
            <a:ext cx="3195388" cy="369332"/>
          </a:xfrm>
          <a:prstGeom prst="rect">
            <a:avLst/>
          </a:prstGeom>
          <a:noFill/>
        </p:spPr>
        <p:txBody>
          <a:bodyPr wrap="square">
            <a:spAutoFit/>
          </a:bodyPr>
          <a:lstStyle/>
          <a:p>
            <a:pPr algn="ctr"/>
            <a:r>
              <a:rPr kumimoji="1" lang="en-US" altLang="zh-CN" dirty="0">
                <a:solidFill>
                  <a:schemeClr val="accent1"/>
                </a:solidFill>
              </a:rPr>
              <a:t>digitization</a:t>
            </a:r>
            <a:r>
              <a:rPr kumimoji="1" lang="zh-CN" altLang="en-US" dirty="0">
                <a:solidFill>
                  <a:schemeClr val="accent1"/>
                </a:solidFill>
              </a:rPr>
              <a:t> </a:t>
            </a:r>
            <a:r>
              <a:rPr kumimoji="1" lang="en-US" altLang="zh-CN" dirty="0">
                <a:solidFill>
                  <a:schemeClr val="accent1"/>
                </a:solidFill>
              </a:rPr>
              <a:t>&amp;</a:t>
            </a:r>
            <a:r>
              <a:rPr kumimoji="1" lang="zh-CN" altLang="en-US" dirty="0">
                <a:solidFill>
                  <a:schemeClr val="accent1"/>
                </a:solidFill>
              </a:rPr>
              <a:t> </a:t>
            </a:r>
            <a:r>
              <a:rPr kumimoji="1" lang="en-US" altLang="zh-CN" dirty="0">
                <a:solidFill>
                  <a:schemeClr val="accent1"/>
                </a:solidFill>
              </a:rPr>
              <a:t>clustering</a:t>
            </a:r>
            <a:endParaRPr kumimoji="1" lang="en-US" altLang="zh-CN" sz="1800" dirty="0">
              <a:solidFill>
                <a:schemeClr val="accent1"/>
              </a:solidFill>
            </a:endParaRPr>
          </a:p>
        </p:txBody>
      </p:sp>
      <p:pic>
        <p:nvPicPr>
          <p:cNvPr id="47" name="图形 46">
            <a:extLst>
              <a:ext uri="{FF2B5EF4-FFF2-40B4-BE49-F238E27FC236}">
                <a16:creationId xmlns:a16="http://schemas.microsoft.com/office/drawing/2014/main" id="{EAAE89F8-D05D-CFE5-E6DB-91533B24C33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95729" y="3768660"/>
            <a:ext cx="1746585" cy="1795784"/>
          </a:xfrm>
          <a:prstGeom prst="rect">
            <a:avLst/>
          </a:prstGeom>
        </p:spPr>
      </p:pic>
      <p:cxnSp>
        <p:nvCxnSpPr>
          <p:cNvPr id="49" name="直线箭头连接符 48">
            <a:extLst>
              <a:ext uri="{FF2B5EF4-FFF2-40B4-BE49-F238E27FC236}">
                <a16:creationId xmlns:a16="http://schemas.microsoft.com/office/drawing/2014/main" id="{3E690AD0-544B-4620-DFAC-A9EC845A587A}"/>
              </a:ext>
            </a:extLst>
          </p:cNvPr>
          <p:cNvCxnSpPr>
            <a:cxnSpLocks/>
          </p:cNvCxnSpPr>
          <p:nvPr/>
        </p:nvCxnSpPr>
        <p:spPr>
          <a:xfrm>
            <a:off x="3630693" y="4484284"/>
            <a:ext cx="913887"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1" name="文本框 50">
            <a:extLst>
              <a:ext uri="{FF2B5EF4-FFF2-40B4-BE49-F238E27FC236}">
                <a16:creationId xmlns:a16="http://schemas.microsoft.com/office/drawing/2014/main" id="{557839B9-4CA2-C303-5AEC-2DC3EBDAC27E}"/>
              </a:ext>
            </a:extLst>
          </p:cNvPr>
          <p:cNvSpPr txBox="1"/>
          <p:nvPr/>
        </p:nvSpPr>
        <p:spPr>
          <a:xfrm>
            <a:off x="1577024" y="5587434"/>
            <a:ext cx="1746584" cy="369332"/>
          </a:xfrm>
          <a:prstGeom prst="rect">
            <a:avLst/>
          </a:prstGeom>
          <a:noFill/>
        </p:spPr>
        <p:txBody>
          <a:bodyPr wrap="square">
            <a:spAutoFit/>
          </a:bodyPr>
          <a:lstStyle/>
          <a:p>
            <a:pPr algn="ctr"/>
            <a:r>
              <a:rPr kumimoji="1" lang="en-US" altLang="zh-CN" sz="1800" dirty="0">
                <a:solidFill>
                  <a:schemeClr val="accent1"/>
                </a:solidFill>
              </a:rPr>
              <a:t>seeding</a:t>
            </a:r>
          </a:p>
        </p:txBody>
      </p:sp>
      <p:pic>
        <p:nvPicPr>
          <p:cNvPr id="52" name="图形 51">
            <a:extLst>
              <a:ext uri="{FF2B5EF4-FFF2-40B4-BE49-F238E27FC236}">
                <a16:creationId xmlns:a16="http://schemas.microsoft.com/office/drawing/2014/main" id="{4029D31C-34EA-7507-35B3-95B38E53B9C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73338" y="3825268"/>
            <a:ext cx="2446328" cy="1620085"/>
          </a:xfrm>
          <a:prstGeom prst="rect">
            <a:avLst/>
          </a:prstGeom>
        </p:spPr>
      </p:pic>
      <p:sp>
        <p:nvSpPr>
          <p:cNvPr id="53" name="文本框 52">
            <a:extLst>
              <a:ext uri="{FF2B5EF4-FFF2-40B4-BE49-F238E27FC236}">
                <a16:creationId xmlns:a16="http://schemas.microsoft.com/office/drawing/2014/main" id="{3042E1B7-8A2D-7AD8-3402-DA1E8EEDD500}"/>
              </a:ext>
            </a:extLst>
          </p:cNvPr>
          <p:cNvSpPr txBox="1"/>
          <p:nvPr/>
        </p:nvSpPr>
        <p:spPr>
          <a:xfrm>
            <a:off x="4326904" y="5587434"/>
            <a:ext cx="2811600" cy="369332"/>
          </a:xfrm>
          <a:prstGeom prst="rect">
            <a:avLst/>
          </a:prstGeom>
          <a:noFill/>
        </p:spPr>
        <p:txBody>
          <a:bodyPr wrap="square">
            <a:spAutoFit/>
          </a:bodyPr>
          <a:lstStyle/>
          <a:p>
            <a:pPr algn="ctr"/>
            <a:r>
              <a:rPr kumimoji="1" lang="en-US" altLang="zh-CN" sz="1800" dirty="0">
                <a:solidFill>
                  <a:schemeClr val="accent1"/>
                </a:solidFill>
              </a:rPr>
              <a:t>track</a:t>
            </a:r>
            <a:r>
              <a:rPr kumimoji="1" lang="zh-CN" altLang="en-US" sz="1800" dirty="0">
                <a:solidFill>
                  <a:schemeClr val="accent1"/>
                </a:solidFill>
              </a:rPr>
              <a:t> </a:t>
            </a:r>
            <a:r>
              <a:rPr kumimoji="1" lang="en-US" altLang="zh-CN" sz="1800" dirty="0">
                <a:solidFill>
                  <a:schemeClr val="accent1"/>
                </a:solidFill>
              </a:rPr>
              <a:t>finding&amp;</a:t>
            </a:r>
            <a:r>
              <a:rPr kumimoji="1" lang="zh-CN" altLang="en-US" sz="1800" dirty="0">
                <a:solidFill>
                  <a:schemeClr val="accent1"/>
                </a:solidFill>
              </a:rPr>
              <a:t> </a:t>
            </a:r>
            <a:r>
              <a:rPr kumimoji="1" lang="en-US" altLang="zh-CN" sz="1800" dirty="0">
                <a:solidFill>
                  <a:schemeClr val="accent1"/>
                </a:solidFill>
              </a:rPr>
              <a:t>fitting</a:t>
            </a:r>
            <a:r>
              <a:rPr kumimoji="1" lang="zh-CN" altLang="en-US" sz="1800" dirty="0">
                <a:solidFill>
                  <a:schemeClr val="accent1"/>
                </a:solidFill>
              </a:rPr>
              <a:t> </a:t>
            </a:r>
            <a:r>
              <a:rPr kumimoji="1" lang="en-US" altLang="zh-CN" sz="1800" dirty="0">
                <a:solidFill>
                  <a:schemeClr val="accent1"/>
                </a:solidFill>
              </a:rPr>
              <a:t>(CKF)</a:t>
            </a:r>
          </a:p>
        </p:txBody>
      </p:sp>
      <p:cxnSp>
        <p:nvCxnSpPr>
          <p:cNvPr id="54" name="直线箭头连接符 53">
            <a:extLst>
              <a:ext uri="{FF2B5EF4-FFF2-40B4-BE49-F238E27FC236}">
                <a16:creationId xmlns:a16="http://schemas.microsoft.com/office/drawing/2014/main" id="{C4EA84DC-9D9F-3771-3D3E-3AC96C9E83F2}"/>
              </a:ext>
            </a:extLst>
          </p:cNvPr>
          <p:cNvCxnSpPr>
            <a:cxnSpLocks/>
          </p:cNvCxnSpPr>
          <p:nvPr/>
        </p:nvCxnSpPr>
        <p:spPr>
          <a:xfrm>
            <a:off x="7145818" y="4515051"/>
            <a:ext cx="100758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55" name="图形 54">
            <a:extLst>
              <a:ext uri="{FF2B5EF4-FFF2-40B4-BE49-F238E27FC236}">
                <a16:creationId xmlns:a16="http://schemas.microsoft.com/office/drawing/2014/main" id="{AE625177-F5AF-0F98-6695-4590C334BD5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53399" y="3680086"/>
            <a:ext cx="2998370" cy="1608397"/>
          </a:xfrm>
          <a:prstGeom prst="rect">
            <a:avLst/>
          </a:prstGeom>
        </p:spPr>
      </p:pic>
      <p:sp>
        <p:nvSpPr>
          <p:cNvPr id="60" name="矩形 59">
            <a:extLst>
              <a:ext uri="{FF2B5EF4-FFF2-40B4-BE49-F238E27FC236}">
                <a16:creationId xmlns:a16="http://schemas.microsoft.com/office/drawing/2014/main" id="{C9939E45-ED6D-3B06-61B1-BB9510589681}"/>
              </a:ext>
            </a:extLst>
          </p:cNvPr>
          <p:cNvSpPr/>
          <p:nvPr/>
        </p:nvSpPr>
        <p:spPr>
          <a:xfrm>
            <a:off x="5678904" y="3284343"/>
            <a:ext cx="5354054"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b="1" dirty="0">
                <a:solidFill>
                  <a:schemeClr val="tx1"/>
                </a:solidFill>
                <a:latin typeface="Calibri" panose="020F0502020204030204" pitchFamily="34" charset="0"/>
                <a:cs typeface="Calibri" panose="020F0502020204030204" pitchFamily="34" charset="0"/>
              </a:rPr>
              <a:t>use</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smeared</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hit</a:t>
            </a:r>
            <a:r>
              <a:rPr kumimoji="1" lang="zh-CN" altLang="en-US" b="1" dirty="0">
                <a:solidFill>
                  <a:schemeClr val="tx1"/>
                </a:solidFill>
                <a:latin typeface="Calibri" panose="020F0502020204030204" pitchFamily="34" charset="0"/>
                <a:cs typeface="Calibri" panose="020F0502020204030204" pitchFamily="34" charset="0"/>
              </a:rPr>
              <a:t> </a:t>
            </a:r>
            <a:r>
              <a:rPr kumimoji="1" lang="en-US" altLang="zh-CN" b="1" dirty="0">
                <a:solidFill>
                  <a:schemeClr val="tx1"/>
                </a:solidFill>
                <a:latin typeface="Calibri" panose="020F0502020204030204" pitchFamily="34" charset="0"/>
                <a:cs typeface="Calibri" panose="020F0502020204030204" pitchFamily="34" charset="0"/>
              </a:rPr>
              <a:t>information</a:t>
            </a:r>
            <a:endParaRPr kumimoji="1" lang="zh-CN" altLang="en-US" b="1" dirty="0">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28F74EF8-56B8-1AE3-71B4-74E92483AFFE}"/>
              </a:ext>
            </a:extLst>
          </p:cNvPr>
          <p:cNvSpPr/>
          <p:nvPr/>
        </p:nvSpPr>
        <p:spPr>
          <a:xfrm>
            <a:off x="2193202" y="3292712"/>
            <a:ext cx="3485703"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5" name="矩形 64">
            <a:extLst>
              <a:ext uri="{FF2B5EF4-FFF2-40B4-BE49-F238E27FC236}">
                <a16:creationId xmlns:a16="http://schemas.microsoft.com/office/drawing/2014/main" id="{13EED094-6BE4-A80D-5A38-196945F178BB}"/>
              </a:ext>
            </a:extLst>
          </p:cNvPr>
          <p:cNvSpPr/>
          <p:nvPr/>
        </p:nvSpPr>
        <p:spPr>
          <a:xfrm>
            <a:off x="451955" y="5942159"/>
            <a:ext cx="3675295"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69" name="文本框 68">
            <a:extLst>
              <a:ext uri="{FF2B5EF4-FFF2-40B4-BE49-F238E27FC236}">
                <a16:creationId xmlns:a16="http://schemas.microsoft.com/office/drawing/2014/main" id="{E2EE26E5-F780-EACD-8969-2E7FB82254FB}"/>
              </a:ext>
            </a:extLst>
          </p:cNvPr>
          <p:cNvSpPr txBox="1"/>
          <p:nvPr/>
        </p:nvSpPr>
        <p:spPr>
          <a:xfrm>
            <a:off x="8053967" y="5547520"/>
            <a:ext cx="2340375" cy="369332"/>
          </a:xfrm>
          <a:prstGeom prst="rect">
            <a:avLst/>
          </a:prstGeom>
          <a:noFill/>
        </p:spPr>
        <p:txBody>
          <a:bodyPr wrap="square">
            <a:spAutoFit/>
          </a:bodyPr>
          <a:lstStyle/>
          <a:p>
            <a:pPr algn="ctr"/>
            <a:r>
              <a:rPr kumimoji="1" lang="en-US" altLang="zh-CN" sz="1800" dirty="0">
                <a:solidFill>
                  <a:schemeClr val="accent1"/>
                </a:solidFill>
              </a:rPr>
              <a:t>vertexing</a:t>
            </a:r>
          </a:p>
        </p:txBody>
      </p:sp>
      <p:sp>
        <p:nvSpPr>
          <p:cNvPr id="70" name="矩形 69">
            <a:extLst>
              <a:ext uri="{FF2B5EF4-FFF2-40B4-BE49-F238E27FC236}">
                <a16:creationId xmlns:a16="http://schemas.microsoft.com/office/drawing/2014/main" id="{FC35500D-A42A-CA9C-69F0-6DCB96652423}"/>
              </a:ext>
            </a:extLst>
          </p:cNvPr>
          <p:cNvSpPr/>
          <p:nvPr/>
        </p:nvSpPr>
        <p:spPr>
          <a:xfrm>
            <a:off x="8153399" y="375416"/>
            <a:ext cx="1171071" cy="3073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71" name="矩形 70">
            <a:extLst>
              <a:ext uri="{FF2B5EF4-FFF2-40B4-BE49-F238E27FC236}">
                <a16:creationId xmlns:a16="http://schemas.microsoft.com/office/drawing/2014/main" id="{6988FFA4-5B30-1077-F944-AF0BB8500F20}"/>
              </a:ext>
            </a:extLst>
          </p:cNvPr>
          <p:cNvSpPr/>
          <p:nvPr/>
        </p:nvSpPr>
        <p:spPr>
          <a:xfrm>
            <a:off x="8153399" y="911031"/>
            <a:ext cx="1171071" cy="307352"/>
          </a:xfrm>
          <a:prstGeom prst="rect">
            <a:avLst/>
          </a:prstGeom>
          <a:pattFill prst="wdUpDiag">
            <a:fgClr>
              <a:schemeClr val="accent6"/>
            </a:fgClr>
            <a:bgClr>
              <a:schemeClr val="bg1"/>
            </a:bgClr>
          </a:pattFill>
          <a:ln cap="flat">
            <a:solidFill>
              <a:schemeClr val="accent6">
                <a:alpha val="24948"/>
              </a:schemeClr>
            </a:solidFill>
            <a:miter lim="800000"/>
            <a:extLst>
              <a:ext uri="{C807C97D-BFC1-408E-A445-0C87EB9F89A2}">
                <ask:lineSketchStyleProps xmlns:ask="http://schemas.microsoft.com/office/drawing/2018/sketchyshapes" sd="1219033472">
                  <a:custGeom>
                    <a:avLst/>
                    <a:gdLst>
                      <a:gd name="connsiteX0" fmla="*/ 0 w 6592301"/>
                      <a:gd name="connsiteY0" fmla="*/ 0 h 307352"/>
                      <a:gd name="connsiteX1" fmla="*/ 6592301 w 6592301"/>
                      <a:gd name="connsiteY1" fmla="*/ 0 h 307352"/>
                      <a:gd name="connsiteX2" fmla="*/ 6592301 w 6592301"/>
                      <a:gd name="connsiteY2" fmla="*/ 307352 h 307352"/>
                      <a:gd name="connsiteX3" fmla="*/ 0 w 6592301"/>
                      <a:gd name="connsiteY3" fmla="*/ 307352 h 307352"/>
                      <a:gd name="connsiteX4" fmla="*/ 0 w 6592301"/>
                      <a:gd name="connsiteY4" fmla="*/ 0 h 30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301" h="307352" fill="none" extrusionOk="0">
                        <a:moveTo>
                          <a:pt x="0" y="0"/>
                        </a:moveTo>
                        <a:cubicBezTo>
                          <a:pt x="770216" y="-49533"/>
                          <a:pt x="4799882" y="-14809"/>
                          <a:pt x="6592301" y="0"/>
                        </a:cubicBezTo>
                        <a:cubicBezTo>
                          <a:pt x="6596441" y="116458"/>
                          <a:pt x="6566797" y="214588"/>
                          <a:pt x="6592301" y="307352"/>
                        </a:cubicBezTo>
                        <a:cubicBezTo>
                          <a:pt x="3611085" y="259121"/>
                          <a:pt x="1805552" y="391807"/>
                          <a:pt x="0" y="307352"/>
                        </a:cubicBezTo>
                        <a:cubicBezTo>
                          <a:pt x="2739" y="176697"/>
                          <a:pt x="-17481" y="145736"/>
                          <a:pt x="0" y="0"/>
                        </a:cubicBezTo>
                        <a:close/>
                      </a:path>
                      <a:path w="6592301" h="307352" stroke="0" extrusionOk="0">
                        <a:moveTo>
                          <a:pt x="0" y="0"/>
                        </a:moveTo>
                        <a:cubicBezTo>
                          <a:pt x="1584523" y="118645"/>
                          <a:pt x="5489354" y="116012"/>
                          <a:pt x="6592301" y="0"/>
                        </a:cubicBezTo>
                        <a:cubicBezTo>
                          <a:pt x="6574909" y="50717"/>
                          <a:pt x="6580368" y="227456"/>
                          <a:pt x="6592301" y="307352"/>
                        </a:cubicBezTo>
                        <a:cubicBezTo>
                          <a:pt x="4111285" y="441952"/>
                          <a:pt x="2053571" y="150156"/>
                          <a:pt x="0" y="307352"/>
                        </a:cubicBezTo>
                        <a:cubicBezTo>
                          <a:pt x="-15257" y="185014"/>
                          <a:pt x="25309" y="7741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72" name="文本框 71">
            <a:extLst>
              <a:ext uri="{FF2B5EF4-FFF2-40B4-BE49-F238E27FC236}">
                <a16:creationId xmlns:a16="http://schemas.microsoft.com/office/drawing/2014/main" id="{EBA0EBCF-FCA3-6668-C9C6-0F1175E9248A}"/>
              </a:ext>
            </a:extLst>
          </p:cNvPr>
          <p:cNvSpPr txBox="1"/>
          <p:nvPr/>
        </p:nvSpPr>
        <p:spPr>
          <a:xfrm>
            <a:off x="9627579" y="334811"/>
            <a:ext cx="2117887" cy="369332"/>
          </a:xfrm>
          <a:prstGeom prst="rect">
            <a:avLst/>
          </a:prstGeom>
          <a:noFill/>
        </p:spPr>
        <p:txBody>
          <a:bodyPr wrap="none" rtlCol="0">
            <a:spAutoFit/>
          </a:bodyPr>
          <a:lstStyle/>
          <a:p>
            <a:r>
              <a:rPr kumimoji="1" lang="en-US" altLang="zh-CN" dirty="0"/>
              <a:t>with time algorithm</a:t>
            </a:r>
            <a:endParaRPr kumimoji="1" lang="zh-CN" altLang="en-US" dirty="0"/>
          </a:p>
        </p:txBody>
      </p:sp>
      <p:sp>
        <p:nvSpPr>
          <p:cNvPr id="74" name="文本框 73">
            <a:extLst>
              <a:ext uri="{FF2B5EF4-FFF2-40B4-BE49-F238E27FC236}">
                <a16:creationId xmlns:a16="http://schemas.microsoft.com/office/drawing/2014/main" id="{415012B8-9F68-9BCA-6E61-BDB3946E0C00}"/>
              </a:ext>
            </a:extLst>
          </p:cNvPr>
          <p:cNvSpPr txBox="1"/>
          <p:nvPr/>
        </p:nvSpPr>
        <p:spPr>
          <a:xfrm>
            <a:off x="380270" y="3248616"/>
            <a:ext cx="1812932" cy="369332"/>
          </a:xfrm>
          <a:prstGeom prst="rect">
            <a:avLst/>
          </a:prstGeom>
          <a:noFill/>
        </p:spPr>
        <p:txBody>
          <a:bodyPr wrap="none" rtlCol="0">
            <a:spAutoFit/>
          </a:bodyPr>
          <a:lstStyle/>
          <a:p>
            <a:r>
              <a:rPr kumimoji="1" lang="en-US" altLang="zh-CN" b="1" dirty="0">
                <a:solidFill>
                  <a:schemeClr val="accent6"/>
                </a:solidFill>
                <a:latin typeface="Calibri" panose="020F0502020204030204" pitchFamily="34" charset="0"/>
                <a:cs typeface="Calibri" panose="020F0502020204030204" pitchFamily="34" charset="0"/>
              </a:rPr>
              <a:t>time</a:t>
            </a:r>
            <a:r>
              <a:rPr kumimoji="1" lang="zh-CN" altLang="en-US" b="1" dirty="0">
                <a:solidFill>
                  <a:schemeClr val="accent6"/>
                </a:solidFill>
                <a:latin typeface="Calibri" panose="020F0502020204030204" pitchFamily="34" charset="0"/>
                <a:cs typeface="Calibri" panose="020F0502020204030204" pitchFamily="34" charset="0"/>
              </a:rPr>
              <a:t> </a:t>
            </a:r>
            <a:r>
              <a:rPr kumimoji="1" lang="en-US" altLang="zh-CN" b="1" dirty="0">
                <a:solidFill>
                  <a:schemeClr val="accent6"/>
                </a:solidFill>
                <a:latin typeface="Calibri" panose="020F0502020204030204" pitchFamily="34" charset="0"/>
                <a:cs typeface="Calibri" panose="020F0502020204030204" pitchFamily="34" charset="0"/>
              </a:rPr>
              <a:t>information</a:t>
            </a:r>
            <a:endParaRPr kumimoji="1" lang="zh-CN" altLang="en-US" b="1" dirty="0">
              <a:solidFill>
                <a:schemeClr val="accent6"/>
              </a:solidFill>
              <a:latin typeface="Calibri" panose="020F0502020204030204" pitchFamily="34" charset="0"/>
              <a:cs typeface="Calibri" panose="020F0502020204030204" pitchFamily="34" charset="0"/>
            </a:endParaRPr>
          </a:p>
        </p:txBody>
      </p:sp>
      <p:sp>
        <p:nvSpPr>
          <p:cNvPr id="2" name="文本框 1">
            <a:extLst>
              <a:ext uri="{FF2B5EF4-FFF2-40B4-BE49-F238E27FC236}">
                <a16:creationId xmlns:a16="http://schemas.microsoft.com/office/drawing/2014/main" id="{D953E1A4-2F1E-ECF4-B7F7-00D7F6975349}"/>
              </a:ext>
            </a:extLst>
          </p:cNvPr>
          <p:cNvSpPr txBox="1"/>
          <p:nvPr/>
        </p:nvSpPr>
        <p:spPr>
          <a:xfrm>
            <a:off x="10132104" y="2635740"/>
            <a:ext cx="2034283" cy="369332"/>
          </a:xfrm>
          <a:prstGeom prst="rect">
            <a:avLst/>
          </a:prstGeom>
          <a:noFill/>
        </p:spPr>
        <p:txBody>
          <a:bodyPr wrap="square" rtlCol="0">
            <a:spAutoFit/>
          </a:bodyPr>
          <a:lstStyle/>
          <a:p>
            <a:pPr algn="ctr"/>
            <a:r>
              <a:rPr kumimoji="1" lang="en-US" altLang="zh-CN" dirty="0">
                <a:solidFill>
                  <a:srgbClr val="7030A0"/>
                </a:solidFill>
                <a:latin typeface="Calibri" panose="020F0502020204030204" pitchFamily="34" charset="0"/>
                <a:cs typeface="Calibri" panose="020F0502020204030204" pitchFamily="34" charset="0"/>
              </a:rPr>
              <a:t>studying</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in</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Athena</a:t>
            </a:r>
            <a:endParaRPr kumimoji="1" lang="zh-CN" altLang="en-US" dirty="0">
              <a:solidFill>
                <a:srgbClr val="7030A0"/>
              </a:solidFill>
              <a:latin typeface="Calibri" panose="020F0502020204030204" pitchFamily="34" charset="0"/>
              <a:cs typeface="Calibri" panose="020F0502020204030204" pitchFamily="34" charset="0"/>
            </a:endParaRPr>
          </a:p>
        </p:txBody>
      </p:sp>
      <p:sp>
        <p:nvSpPr>
          <p:cNvPr id="7" name="文本框 6">
            <a:extLst>
              <a:ext uri="{FF2B5EF4-FFF2-40B4-BE49-F238E27FC236}">
                <a16:creationId xmlns:a16="http://schemas.microsoft.com/office/drawing/2014/main" id="{FF0C5565-4A34-64D4-E818-4B0B8DB0CA3C}"/>
              </a:ext>
            </a:extLst>
          </p:cNvPr>
          <p:cNvSpPr txBox="1"/>
          <p:nvPr/>
        </p:nvSpPr>
        <p:spPr>
          <a:xfrm>
            <a:off x="10310181" y="5435639"/>
            <a:ext cx="1936417" cy="369332"/>
          </a:xfrm>
          <a:prstGeom prst="rect">
            <a:avLst/>
          </a:prstGeom>
          <a:noFill/>
        </p:spPr>
        <p:txBody>
          <a:bodyPr wrap="square" rtlCol="0">
            <a:spAutoFit/>
          </a:bodyPr>
          <a:lstStyle/>
          <a:p>
            <a:pPr algn="ctr"/>
            <a:r>
              <a:rPr kumimoji="1" lang="en-US" altLang="zh-CN" dirty="0">
                <a:solidFill>
                  <a:srgbClr val="7030A0"/>
                </a:solidFill>
                <a:latin typeface="Calibri" panose="020F0502020204030204" pitchFamily="34" charset="0"/>
                <a:cs typeface="Calibri" panose="020F0502020204030204" pitchFamily="34" charset="0"/>
              </a:rPr>
              <a:t>studied</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in</a:t>
            </a:r>
            <a:r>
              <a:rPr kumimoji="1" lang="zh-CN" altLang="en-US" dirty="0">
                <a:solidFill>
                  <a:srgbClr val="7030A0"/>
                </a:solidFill>
                <a:latin typeface="Calibri" panose="020F0502020204030204" pitchFamily="34" charset="0"/>
                <a:cs typeface="Calibri" panose="020F0502020204030204" pitchFamily="34" charset="0"/>
              </a:rPr>
              <a:t> </a:t>
            </a:r>
            <a:r>
              <a:rPr kumimoji="1" lang="en-US" altLang="zh-CN" dirty="0">
                <a:solidFill>
                  <a:srgbClr val="7030A0"/>
                </a:solidFill>
                <a:latin typeface="Calibri" panose="020F0502020204030204" pitchFamily="34" charset="0"/>
                <a:cs typeface="Calibri" panose="020F0502020204030204" pitchFamily="34" charset="0"/>
              </a:rPr>
              <a:t>ACTS</a:t>
            </a:r>
            <a:endParaRPr kumimoji="1" lang="zh-CN" altLang="en-US" dirty="0">
              <a:solidFill>
                <a:srgbClr val="7030A0"/>
              </a:solidFill>
              <a:latin typeface="Calibri" panose="020F0502020204030204" pitchFamily="34" charset="0"/>
              <a:cs typeface="Calibri" panose="020F0502020204030204" pitchFamily="34" charset="0"/>
            </a:endParaRPr>
          </a:p>
        </p:txBody>
      </p:sp>
      <p:sp>
        <p:nvSpPr>
          <p:cNvPr id="13" name="矩形: 圆角 4">
            <a:extLst>
              <a:ext uri="{FF2B5EF4-FFF2-40B4-BE49-F238E27FC236}">
                <a16:creationId xmlns:a16="http://schemas.microsoft.com/office/drawing/2014/main" id="{A08C6106-B2AE-EEB2-8610-4481D070C87E}"/>
              </a:ext>
            </a:extLst>
          </p:cNvPr>
          <p:cNvSpPr/>
          <p:nvPr/>
        </p:nvSpPr>
        <p:spPr>
          <a:xfrm>
            <a:off x="7757864" y="3691296"/>
            <a:ext cx="3491662" cy="1788832"/>
          </a:xfrm>
          <a:prstGeom prst="roundRect">
            <a:avLst>
              <a:gd name="adj" fmla="val 34255"/>
            </a:avLst>
          </a:prstGeom>
          <a:noFill/>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4" name="矩形: 圆角 4">
            <a:extLst>
              <a:ext uri="{FF2B5EF4-FFF2-40B4-BE49-F238E27FC236}">
                <a16:creationId xmlns:a16="http://schemas.microsoft.com/office/drawing/2014/main" id="{8427A1C6-31E6-3AFD-DC7F-44B8C4739719}"/>
              </a:ext>
            </a:extLst>
          </p:cNvPr>
          <p:cNvSpPr/>
          <p:nvPr/>
        </p:nvSpPr>
        <p:spPr>
          <a:xfrm>
            <a:off x="6578624" y="1543590"/>
            <a:ext cx="3815717" cy="1330869"/>
          </a:xfrm>
          <a:prstGeom prst="roundRect">
            <a:avLst>
              <a:gd name="adj" fmla="val 34255"/>
            </a:avLst>
          </a:prstGeom>
          <a:noFill/>
          <a:ln w="38100">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1" name="矩形: 圆角 4">
            <a:extLst>
              <a:ext uri="{FF2B5EF4-FFF2-40B4-BE49-F238E27FC236}">
                <a16:creationId xmlns:a16="http://schemas.microsoft.com/office/drawing/2014/main" id="{63CBAAEF-2C95-8A8B-3EE2-5FB495E0DF34}"/>
              </a:ext>
            </a:extLst>
          </p:cNvPr>
          <p:cNvSpPr/>
          <p:nvPr/>
        </p:nvSpPr>
        <p:spPr>
          <a:xfrm>
            <a:off x="1040232" y="3695025"/>
            <a:ext cx="2796478" cy="1788832"/>
          </a:xfrm>
          <a:prstGeom prst="roundRect">
            <a:avLst>
              <a:gd name="adj" fmla="val 34255"/>
            </a:avLst>
          </a:prstGeom>
          <a:noFill/>
          <a:ln w="38100">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5" name="矩形: 圆角 4">
            <a:extLst>
              <a:ext uri="{FF2B5EF4-FFF2-40B4-BE49-F238E27FC236}">
                <a16:creationId xmlns:a16="http://schemas.microsoft.com/office/drawing/2014/main" id="{0A2FB0FE-043B-34EF-4AB5-024E148A2876}"/>
              </a:ext>
            </a:extLst>
          </p:cNvPr>
          <p:cNvSpPr/>
          <p:nvPr/>
        </p:nvSpPr>
        <p:spPr>
          <a:xfrm>
            <a:off x="4147448" y="3693946"/>
            <a:ext cx="3262020" cy="1788832"/>
          </a:xfrm>
          <a:prstGeom prst="roundRect">
            <a:avLst>
              <a:gd name="adj" fmla="val 34255"/>
            </a:avLst>
          </a:prstGeom>
          <a:noFill/>
          <a:ln w="38100">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5" name="右箭头 66">
            <a:extLst>
              <a:ext uri="{FF2B5EF4-FFF2-40B4-BE49-F238E27FC236}">
                <a16:creationId xmlns:a16="http://schemas.microsoft.com/office/drawing/2014/main" id="{D31CF937-8192-0087-A766-C31DE820551D}"/>
              </a:ext>
            </a:extLst>
          </p:cNvPr>
          <p:cNvSpPr/>
          <p:nvPr/>
        </p:nvSpPr>
        <p:spPr>
          <a:xfrm>
            <a:off x="4124726" y="5787108"/>
            <a:ext cx="7024519" cy="613610"/>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dirty="0"/>
          </a:p>
        </p:txBody>
      </p:sp>
      <p:sp>
        <p:nvSpPr>
          <p:cNvPr id="17" name="文本框 16">
            <a:extLst>
              <a:ext uri="{FF2B5EF4-FFF2-40B4-BE49-F238E27FC236}">
                <a16:creationId xmlns:a16="http://schemas.microsoft.com/office/drawing/2014/main" id="{0FF028D8-1CA1-025B-999D-3B93848884E7}"/>
              </a:ext>
            </a:extLst>
          </p:cNvPr>
          <p:cNvSpPr txBox="1"/>
          <p:nvPr/>
        </p:nvSpPr>
        <p:spPr>
          <a:xfrm>
            <a:off x="9324470" y="766846"/>
            <a:ext cx="2935708" cy="646331"/>
          </a:xfrm>
          <a:prstGeom prst="rect">
            <a:avLst/>
          </a:prstGeom>
          <a:noFill/>
        </p:spPr>
        <p:txBody>
          <a:bodyPr wrap="square" rtlCol="0">
            <a:spAutoFit/>
          </a:bodyPr>
          <a:lstStyle/>
          <a:p>
            <a:pPr algn="ctr"/>
            <a:r>
              <a:rPr kumimoji="1" lang="en-US" altLang="zh-CN" dirty="0"/>
              <a:t>propagate time information, not used in algorithms</a:t>
            </a:r>
            <a:endParaRPr kumimoji="1" lang="zh-CN" altLang="en-US" dirty="0"/>
          </a:p>
        </p:txBody>
      </p:sp>
    </p:spTree>
    <p:extLst>
      <p:ext uri="{BB962C8B-B14F-4D97-AF65-F5344CB8AC3E}">
        <p14:creationId xmlns:p14="http://schemas.microsoft.com/office/powerpoint/2010/main" val="1917048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a:extLst>
              <a:ext uri="{FF2B5EF4-FFF2-40B4-BE49-F238E27FC236}">
                <a16:creationId xmlns:a16="http://schemas.microsoft.com/office/drawing/2014/main" id="{2672D99C-A4F9-2A66-2983-FB861ECE1A6F}"/>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 algorithm</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FFC46B88-4886-9BB0-C69C-127F9AD67AF0}"/>
                  </a:ext>
                </a:extLst>
              </p:cNvPr>
              <p:cNvSpPr>
                <a:spLocks noGrp="1"/>
              </p:cNvSpPr>
              <p:nvPr>
                <p:ph idx="1"/>
              </p:nvPr>
            </p:nvSpPr>
            <p:spPr>
              <a:xfrm>
                <a:off x="776158" y="1708738"/>
                <a:ext cx="10639683" cy="1177115"/>
              </a:xfrm>
            </p:spPr>
            <p:txBody>
              <a:bodyPr>
                <a:normAutofit/>
              </a:bodyPr>
              <a:lstStyle/>
              <a:p>
                <a:pPr>
                  <a:lnSpc>
                    <a:spcPct val="100000"/>
                  </a:lnSpc>
                </a:pPr>
                <a:r>
                  <a:rPr lang="en-US" altLang="zh-CN" sz="2000" dirty="0"/>
                  <a:t>Variable</a:t>
                </a:r>
                <a:r>
                  <a:rPr lang="zh-CN" altLang="en-US" sz="2000" dirty="0"/>
                  <a:t> </a:t>
                </a:r>
                <a14:m>
                  <m:oMath xmlns:m="http://schemas.openxmlformats.org/officeDocument/2006/math">
                    <m:sSub>
                      <m:sSubPr>
                        <m:ctrlPr>
                          <a:rPr kumimoji="1" lang="en-US" altLang="zh-CN" sz="2000" i="1">
                            <a:latin typeface="Cambria Math" panose="02040503050406030204" pitchFamily="18" charset="0"/>
                          </a:rPr>
                        </m:ctrlPr>
                      </m:sSubPr>
                      <m:e>
                        <m:r>
                          <a:rPr kumimoji="1" lang="en-US" altLang="zh-CN" sz="2000" i="1">
                            <a:latin typeface="Cambria Math" panose="02040503050406030204" pitchFamily="18" charset="0"/>
                          </a:rPr>
                          <m:t>𝑡</m:t>
                        </m:r>
                      </m:e>
                      <m:sub>
                        <m:r>
                          <a:rPr kumimoji="1" lang="en-US" altLang="zh-CN" sz="2000" i="1">
                            <a:latin typeface="Cambria Math" panose="02040503050406030204" pitchFamily="18" charset="0"/>
                          </a:rPr>
                          <m:t>0</m:t>
                        </m:r>
                      </m:sub>
                    </m:sSub>
                  </m:oMath>
                </a14:m>
                <a:r>
                  <a:rPr lang="zh-CN" altLang="en-US" sz="2000" dirty="0"/>
                  <a:t> </a:t>
                </a:r>
                <a:r>
                  <a:rPr lang="en-US" altLang="zh-CN" sz="2000" dirty="0"/>
                  <a:t>for</a:t>
                </a:r>
                <a:r>
                  <a:rPr lang="zh-CN" altLang="en-US" sz="2000" dirty="0"/>
                  <a:t> </a:t>
                </a:r>
                <a:r>
                  <a:rPr lang="en-US" altLang="zh-CN" sz="2000" dirty="0"/>
                  <a:t>spacepoint</a:t>
                </a:r>
                <a:r>
                  <a:rPr lang="zh-CN" altLang="en-US" sz="2000" dirty="0"/>
                  <a:t> </a:t>
                </a:r>
                <a:r>
                  <a:rPr lang="en-US" altLang="zh-CN" sz="2000" dirty="0"/>
                  <a:t>		</a:t>
                </a:r>
                <a14:m>
                  <m:oMath xmlns:m="http://schemas.openxmlformats.org/officeDocument/2006/math">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𝑡</m:t>
                        </m:r>
                      </m:e>
                      <m:sub>
                        <m:r>
                          <a:rPr kumimoji="1" lang="en-US" altLang="zh-CN" sz="1800" i="1">
                            <a:latin typeface="Cambria Math" panose="02040503050406030204" pitchFamily="18" charset="0"/>
                          </a:rPr>
                          <m:t>0</m:t>
                        </m:r>
                      </m:sub>
                    </m:sSub>
                    <m:r>
                      <a:rPr kumimoji="1" lang="en-US" altLang="zh-CN" sz="1800" i="1">
                        <a:latin typeface="Cambria Math" panose="02040503050406030204" pitchFamily="18" charset="0"/>
                      </a:rPr>
                      <m:t>=</m:t>
                    </m:r>
                    <m:sSub>
                      <m:sSubPr>
                        <m:ctrlPr>
                          <a:rPr kumimoji="1" lang="en-US" altLang="zh-CN" sz="1800" i="1">
                            <a:latin typeface="Cambria Math" panose="02040503050406030204" pitchFamily="18" charset="0"/>
                          </a:rPr>
                        </m:ctrlPr>
                      </m:sSubPr>
                      <m:e>
                        <m:r>
                          <a:rPr kumimoji="1" lang="en-US" altLang="zh-CN" sz="1800" i="1">
                            <a:latin typeface="Cambria Math" panose="02040503050406030204" pitchFamily="18" charset="0"/>
                          </a:rPr>
                          <m:t>𝑡</m:t>
                        </m:r>
                      </m:e>
                      <m:sub>
                        <m:r>
                          <a:rPr kumimoji="1" lang="en-US" altLang="zh-CN" sz="1800" i="1">
                            <a:latin typeface="Cambria Math" panose="02040503050406030204" pitchFamily="18" charset="0"/>
                          </a:rPr>
                          <m:t>𝑎𝑟𝑟𝑖𝑣𝑎𝑙</m:t>
                        </m:r>
                      </m:sub>
                    </m:sSub>
                    <m:r>
                      <a:rPr kumimoji="1" lang="en-US" altLang="zh-CN" sz="1800" i="1">
                        <a:latin typeface="Cambria Math" panose="02040503050406030204" pitchFamily="18" charset="0"/>
                      </a:rPr>
                      <m:t>−</m:t>
                    </m:r>
                    <m:f>
                      <m:fPr>
                        <m:ctrlPr>
                          <a:rPr kumimoji="1" lang="en-US" altLang="zh-CN" sz="1800" i="1">
                            <a:latin typeface="Cambria Math" panose="02040503050406030204" pitchFamily="18" charset="0"/>
                          </a:rPr>
                        </m:ctrlPr>
                      </m:fPr>
                      <m:num>
                        <m:r>
                          <a:rPr kumimoji="1" lang="en-US" altLang="zh-CN" sz="1800" i="1">
                            <a:latin typeface="Cambria Math" panose="02040503050406030204" pitchFamily="18" charset="0"/>
                          </a:rPr>
                          <m:t>1</m:t>
                        </m:r>
                      </m:num>
                      <m:den>
                        <m:r>
                          <a:rPr kumimoji="1" lang="en-US" altLang="zh-CN" sz="1800" i="1">
                            <a:latin typeface="Cambria Math" panose="02040503050406030204" pitchFamily="18" charset="0"/>
                          </a:rPr>
                          <m:t>𝑐</m:t>
                        </m:r>
                      </m:den>
                    </m:f>
                    <m:r>
                      <a:rPr kumimoji="1" lang="en-US" altLang="zh-CN" sz="1800" i="1">
                        <a:latin typeface="Cambria Math" panose="02040503050406030204" pitchFamily="18" charset="0"/>
                      </a:rPr>
                      <m:t>∙</m:t>
                    </m:r>
                    <m:rad>
                      <m:radPr>
                        <m:degHide m:val="on"/>
                        <m:ctrlPr>
                          <a:rPr kumimoji="1" lang="en-US" altLang="zh-CN" sz="1800" i="1">
                            <a:latin typeface="Cambria Math" panose="02040503050406030204" pitchFamily="18" charset="0"/>
                          </a:rPr>
                        </m:ctrlPr>
                      </m:radPr>
                      <m:deg/>
                      <m:e>
                        <m:sSup>
                          <m:sSupPr>
                            <m:ctrlPr>
                              <a:rPr kumimoji="1" lang="en-US" altLang="zh-CN" sz="1800" i="1">
                                <a:latin typeface="Cambria Math" panose="02040503050406030204" pitchFamily="18" charset="0"/>
                              </a:rPr>
                            </m:ctrlPr>
                          </m:sSupPr>
                          <m:e>
                            <m:r>
                              <a:rPr kumimoji="1" lang="en-US" altLang="zh-CN" sz="1800" b="0" i="1" smtClean="0">
                                <a:latin typeface="Cambria Math" panose="02040503050406030204" pitchFamily="18" charset="0"/>
                              </a:rPr>
                              <m:t>𝑥</m:t>
                            </m:r>
                          </m:e>
                          <m:sup>
                            <m:r>
                              <a:rPr kumimoji="1" lang="en-US" altLang="zh-CN" sz="1800" i="1">
                                <a:latin typeface="Cambria Math" panose="02040503050406030204" pitchFamily="18" charset="0"/>
                              </a:rPr>
                              <m:t>2</m:t>
                            </m:r>
                          </m:sup>
                        </m:sSup>
                        <m:r>
                          <a:rPr kumimoji="1" lang="en-US" altLang="zh-CN" sz="1800" b="0" i="1" smtClean="0">
                            <a:latin typeface="Cambria Math" panose="02040503050406030204" pitchFamily="18" charset="0"/>
                          </a:rPr>
                          <m:t>+</m:t>
                        </m:r>
                        <m:sSup>
                          <m:sSupPr>
                            <m:ctrlPr>
                              <a:rPr kumimoji="1" lang="en-US" altLang="zh-CN" sz="1800" i="1">
                                <a:latin typeface="Cambria Math" panose="02040503050406030204" pitchFamily="18" charset="0"/>
                              </a:rPr>
                            </m:ctrlPr>
                          </m:sSupPr>
                          <m:e>
                            <m:r>
                              <a:rPr kumimoji="1" lang="en-US" altLang="zh-CN" sz="1800" b="0" i="1" smtClean="0">
                                <a:latin typeface="Cambria Math" panose="02040503050406030204" pitchFamily="18" charset="0"/>
                              </a:rPr>
                              <m:t>𝑦</m:t>
                            </m:r>
                          </m:e>
                          <m:sup>
                            <m:r>
                              <a:rPr kumimoji="1" lang="en-US" altLang="zh-CN" sz="1800" i="1">
                                <a:latin typeface="Cambria Math" panose="02040503050406030204" pitchFamily="18" charset="0"/>
                              </a:rPr>
                              <m:t>2</m:t>
                            </m:r>
                          </m:sup>
                        </m:sSup>
                        <m:r>
                          <a:rPr kumimoji="1" lang="en-US" altLang="zh-CN" sz="1800" i="1">
                            <a:latin typeface="Cambria Math" panose="02040503050406030204" pitchFamily="18" charset="0"/>
                          </a:rPr>
                          <m:t>+</m:t>
                        </m:r>
                        <m:sSup>
                          <m:sSupPr>
                            <m:ctrlPr>
                              <a:rPr kumimoji="1" lang="en-US" altLang="zh-CN" sz="1800" i="1">
                                <a:latin typeface="Cambria Math" panose="02040503050406030204" pitchFamily="18" charset="0"/>
                              </a:rPr>
                            </m:ctrlPr>
                          </m:sSupPr>
                          <m:e>
                            <m:r>
                              <a:rPr kumimoji="1" lang="en-US" altLang="zh-CN" sz="1800" i="1">
                                <a:latin typeface="Cambria Math" panose="02040503050406030204" pitchFamily="18" charset="0"/>
                              </a:rPr>
                              <m:t>𝑧</m:t>
                            </m:r>
                          </m:e>
                          <m:sup>
                            <m:r>
                              <a:rPr kumimoji="1" lang="en-US" altLang="zh-CN" sz="1800" i="1">
                                <a:latin typeface="Cambria Math" panose="02040503050406030204" pitchFamily="18" charset="0"/>
                              </a:rPr>
                              <m:t>2</m:t>
                            </m:r>
                          </m:sup>
                        </m:sSup>
                      </m:e>
                    </m:rad>
                    <m:r>
                      <a:rPr kumimoji="1" lang="en-US" altLang="zh-CN" sz="1800" b="0" i="1" smtClean="0">
                        <a:latin typeface="Cambria Math" panose="02040503050406030204" pitchFamily="18" charset="0"/>
                      </a:rPr>
                      <m:t>=</m:t>
                    </m:r>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𝑡</m:t>
                        </m:r>
                      </m:e>
                      <m:sub>
                        <m:r>
                          <a:rPr kumimoji="1" lang="en-US" altLang="zh-CN" sz="1800" b="0" i="1" smtClean="0">
                            <a:latin typeface="Cambria Math" panose="02040503050406030204" pitchFamily="18" charset="0"/>
                          </a:rPr>
                          <m:t>𝑎𝑟𝑟𝑖𝑣𝑎𝑙</m:t>
                        </m:r>
                      </m:sub>
                    </m:sSub>
                    <m:r>
                      <a:rPr kumimoji="1" lang="en-US" altLang="zh-CN" sz="1800" b="0" i="1" smtClean="0">
                        <a:latin typeface="Cambria Math" panose="02040503050406030204" pitchFamily="18" charset="0"/>
                      </a:rPr>
                      <m:t>−</m:t>
                    </m:r>
                    <m:sSub>
                      <m:sSubPr>
                        <m:ctrlPr>
                          <a:rPr kumimoji="1" lang="en-US" altLang="zh-CN" sz="1800" b="0" i="1" smtClean="0">
                            <a:latin typeface="Cambria Math" panose="02040503050406030204" pitchFamily="18" charset="0"/>
                          </a:rPr>
                        </m:ctrlPr>
                      </m:sSubPr>
                      <m:e>
                        <m:r>
                          <a:rPr kumimoji="1" lang="en-US" altLang="zh-CN" sz="1800" b="0" i="1" smtClean="0">
                            <a:latin typeface="Cambria Math" panose="02040503050406030204" pitchFamily="18" charset="0"/>
                          </a:rPr>
                          <m:t>𝑡</m:t>
                        </m:r>
                      </m:e>
                      <m:sub>
                        <m:r>
                          <a:rPr kumimoji="1" lang="en-US" altLang="zh-CN" sz="1800" b="0" i="1" smtClean="0">
                            <a:latin typeface="Cambria Math" panose="02040503050406030204" pitchFamily="18" charset="0"/>
                          </a:rPr>
                          <m:t>𝑓𝑙𝑦</m:t>
                        </m:r>
                      </m:sub>
                    </m:sSub>
                  </m:oMath>
                </a14:m>
                <a:endParaRPr kumimoji="1" lang="en-US" altLang="zh-CN" sz="2000" dirty="0"/>
              </a:p>
              <a:p>
                <a:pPr>
                  <a:lnSpc>
                    <a:spcPct val="100000"/>
                  </a:lnSpc>
                  <a:buFont typeface="Wingdings" pitchFamily="2" charset="2"/>
                  <a:buChar char="Ø"/>
                </a:pPr>
                <a:r>
                  <a:rPr kumimoji="1" lang="en-US" altLang="zh-CN" sz="2000" dirty="0"/>
                  <a:t>A</a:t>
                </a:r>
                <a:r>
                  <a:rPr kumimoji="1" lang="zh-CN" altLang="en-US" sz="2000" dirty="0"/>
                  <a:t> </a:t>
                </a:r>
                <a:r>
                  <a:rPr kumimoji="1" lang="en-US" altLang="zh-CN" sz="2000" dirty="0"/>
                  <a:t>gauss</a:t>
                </a:r>
                <a:r>
                  <a:rPr kumimoji="1" lang="zh-CN" altLang="en-US" sz="2000" dirty="0"/>
                  <a:t> </a:t>
                </a:r>
                <a:r>
                  <a:rPr kumimoji="1" lang="en-US" altLang="zh-CN" sz="2000" dirty="0"/>
                  <a:t>filter</a:t>
                </a:r>
                <a:r>
                  <a:rPr kumimoji="1" lang="zh-CN" altLang="en-US" sz="2000" dirty="0"/>
                  <a:t> </a:t>
                </a:r>
                <a:r>
                  <a:rPr kumimoji="1" lang="en-US" altLang="zh-CN" sz="2000" dirty="0"/>
                  <a:t>for</a:t>
                </a:r>
                <a:r>
                  <a:rPr kumimoji="1" lang="zh-CN" altLang="en-US" sz="2000" dirty="0"/>
                  <a:t> </a:t>
                </a:r>
                <a:r>
                  <a:rPr kumimoji="1" lang="en-US" altLang="zh-CN" sz="2000" b="1" dirty="0"/>
                  <a:t>doublets</a:t>
                </a:r>
                <a:r>
                  <a:rPr kumimoji="1" lang="zh-CN" altLang="en-US" sz="1600" b="1" dirty="0"/>
                  <a:t> </a:t>
                </a:r>
                <a:r>
                  <a:rPr kumimoji="1" lang="en-US" altLang="zh-CN" sz="1600" dirty="0"/>
                  <a:t>&amp;</a:t>
                </a:r>
                <a:r>
                  <a:rPr kumimoji="1" lang="zh-CN" altLang="en-US" sz="1600" b="1" dirty="0"/>
                  <a:t> </a:t>
                </a:r>
                <a:r>
                  <a:rPr kumimoji="1" lang="en-US" altLang="zh-CN" sz="2000" dirty="0"/>
                  <a:t>a</a:t>
                </a:r>
                <a:r>
                  <a:rPr kumimoji="1" lang="zh-CN" altLang="en-US" sz="2000" dirty="0"/>
                  <a:t> </a:t>
                </a:r>
                <a:r>
                  <a:rPr kumimoji="1" lang="en-US" altLang="zh-CN" sz="2000" dirty="0"/>
                  <a:t>chi-square</a:t>
                </a:r>
                <a:r>
                  <a:rPr kumimoji="1" lang="zh-CN" altLang="en-US" sz="2000" dirty="0"/>
                  <a:t> </a:t>
                </a:r>
                <a:r>
                  <a:rPr kumimoji="1" lang="en-US" altLang="zh-CN" sz="2000" dirty="0"/>
                  <a:t>filter</a:t>
                </a:r>
                <a:r>
                  <a:rPr kumimoji="1" lang="zh-CN" altLang="en-US" sz="2000" dirty="0"/>
                  <a:t> </a:t>
                </a:r>
                <a:r>
                  <a:rPr kumimoji="1" lang="en-US" altLang="zh-CN" sz="2000" dirty="0"/>
                  <a:t>for</a:t>
                </a:r>
                <a:r>
                  <a:rPr kumimoji="1" lang="zh-CN" altLang="en-US" sz="2000" dirty="0"/>
                  <a:t> </a:t>
                </a:r>
                <a:r>
                  <a:rPr kumimoji="1" lang="en-US" altLang="zh-CN" sz="2000" b="1" dirty="0"/>
                  <a:t>triplets</a:t>
                </a:r>
                <a:endParaRPr kumimoji="1" lang="en-US" altLang="zh-CN" sz="1600" dirty="0"/>
              </a:p>
            </p:txBody>
          </p:sp>
        </mc:Choice>
        <mc:Fallback xmlns="">
          <p:sp>
            <p:nvSpPr>
              <p:cNvPr id="3" name="内容占位符 2">
                <a:extLst>
                  <a:ext uri="{FF2B5EF4-FFF2-40B4-BE49-F238E27FC236}">
                    <a16:creationId xmlns:a16="http://schemas.microsoft.com/office/drawing/2014/main" id="{FFC46B88-4886-9BB0-C69C-127F9AD67AF0}"/>
                  </a:ext>
                </a:extLst>
              </p:cNvPr>
              <p:cNvSpPr>
                <a:spLocks noGrp="1" noRot="1" noChangeAspect="1" noMove="1" noResize="1" noEditPoints="1" noAdjustHandles="1" noChangeArrowheads="1" noChangeShapeType="1" noTextEdit="1"/>
              </p:cNvSpPr>
              <p:nvPr>
                <p:ph idx="1"/>
              </p:nvPr>
            </p:nvSpPr>
            <p:spPr>
              <a:xfrm>
                <a:off x="776158" y="1708738"/>
                <a:ext cx="10639683" cy="1177115"/>
              </a:xfrm>
              <a:blipFill>
                <a:blip r:embed="rId3"/>
                <a:stretch>
                  <a:fillRect l="-357" t="-1064"/>
                </a:stretch>
              </a:blipFill>
            </p:spPr>
            <p:txBody>
              <a:bodyPr/>
              <a:lstStyle/>
              <a:p>
                <a:r>
                  <a:rPr lang="zh-CN" altLang="en-US">
                    <a:noFill/>
                  </a:rPr>
                  <a:t> </a:t>
                </a:r>
              </a:p>
            </p:txBody>
          </p:sp>
        </mc:Fallback>
      </mc:AlternateContent>
      <p:sp>
        <p:nvSpPr>
          <p:cNvPr id="6" name="灯片编号占位符 5">
            <a:extLst>
              <a:ext uri="{FF2B5EF4-FFF2-40B4-BE49-F238E27FC236}">
                <a16:creationId xmlns:a16="http://schemas.microsoft.com/office/drawing/2014/main" id="{3A6EBAE0-C96D-6881-8132-F3EF0BDFC5F6}"/>
              </a:ext>
            </a:extLst>
          </p:cNvPr>
          <p:cNvSpPr>
            <a:spLocks noGrp="1"/>
          </p:cNvSpPr>
          <p:nvPr>
            <p:ph type="sldNum" sz="quarter" idx="12"/>
          </p:nvPr>
        </p:nvSpPr>
        <p:spPr/>
        <p:txBody>
          <a:bodyPr/>
          <a:lstStyle/>
          <a:p>
            <a:fld id="{1DD454EC-D2DA-B84B-BA98-0651606DF2B5}" type="slidenum">
              <a:rPr kumimoji="1" lang="zh-CN" altLang="en-US" smtClean="0"/>
              <a:t>8</a:t>
            </a:fld>
            <a:endParaRPr kumimoji="1" lang="zh-CN" altLang="en-US"/>
          </a:p>
        </p:txBody>
      </p:sp>
      <p:pic>
        <p:nvPicPr>
          <p:cNvPr id="10" name="图片 9">
            <a:extLst>
              <a:ext uri="{FF2B5EF4-FFF2-40B4-BE49-F238E27FC236}">
                <a16:creationId xmlns:a16="http://schemas.microsoft.com/office/drawing/2014/main" id="{7F421144-071F-9B38-ECF0-CCEDD017B0C2}"/>
              </a:ext>
            </a:extLst>
          </p:cNvPr>
          <p:cNvPicPr>
            <a:picLocks noChangeAspect="1"/>
          </p:cNvPicPr>
          <p:nvPr/>
        </p:nvPicPr>
        <p:blipFill>
          <a:blip r:embed="rId4"/>
          <a:stretch>
            <a:fillRect/>
          </a:stretch>
        </p:blipFill>
        <p:spPr>
          <a:xfrm>
            <a:off x="790715" y="2737190"/>
            <a:ext cx="5323424" cy="3165850"/>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93B6B59-8EC3-BC73-EF65-032C31F68D4C}"/>
                  </a:ext>
                </a:extLst>
              </p:cNvPr>
              <p:cNvSpPr txBox="1"/>
              <p:nvPr/>
            </p:nvSpPr>
            <p:spPr>
              <a:xfrm>
                <a:off x="1721235" y="4630126"/>
                <a:ext cx="1693029" cy="701218"/>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kumimoji="1" lang="en-US" altLang="zh-CN" i="1" smtClean="0">
                          <a:latin typeface="Cambria Math" panose="02040503050406030204" pitchFamily="18" charset="0"/>
                        </a:rPr>
                        <m:t>𝜎</m:t>
                      </m:r>
                      <m:d>
                        <m:dPr>
                          <m:ctrlPr>
                            <a:rPr kumimoji="1" lang="en-US" altLang="zh-CN" i="1" smtClean="0">
                              <a:latin typeface="Cambria Math" panose="02040503050406030204" pitchFamily="18" charset="0"/>
                            </a:rPr>
                          </m:ctrlPr>
                        </m:dPr>
                        <m:e>
                          <m:r>
                            <m:rPr>
                              <m:sty m:val="p"/>
                            </m:rPr>
                            <a:rPr kumimoji="1" lang="en-US" altLang="zh-CN" b="0" i="0" smtClean="0">
                              <a:latin typeface="Cambria Math" panose="02040503050406030204" pitchFamily="18" charset="0"/>
                            </a:rPr>
                            <m:t>Δ</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𝑡</m:t>
                              </m:r>
                            </m:e>
                            <m:sub>
                              <m:r>
                                <a:rPr kumimoji="1" lang="en-US" altLang="zh-CN" b="0" i="1" smtClean="0">
                                  <a:latin typeface="Cambria Math" panose="02040503050406030204" pitchFamily="18" charset="0"/>
                                </a:rPr>
                                <m:t>0</m:t>
                              </m:r>
                            </m:sub>
                            <m:sup>
                              <m:r>
                                <a:rPr kumimoji="1" lang="en-US" altLang="zh-CN" b="0" i="1" smtClean="0">
                                  <a:latin typeface="Cambria Math" panose="02040503050406030204" pitchFamily="18" charset="0"/>
                                </a:rPr>
                                <m:t>𝑡𝑟𝑢𝑡h</m:t>
                              </m:r>
                              <m:r>
                                <a:rPr kumimoji="1" lang="en-US" altLang="zh-CN" i="1">
                                  <a:latin typeface="Cambria Math" panose="02040503050406030204" pitchFamily="18" charset="0"/>
                                </a:rPr>
                                <m:t>−</m:t>
                              </m:r>
                              <m:r>
                                <a:rPr kumimoji="1" lang="en-US" altLang="zh-CN" i="1">
                                  <a:latin typeface="Cambria Math" panose="02040503050406030204" pitchFamily="18" charset="0"/>
                                </a:rPr>
                                <m:t>𝑚𝑎𝑡𝑐h𝑒𝑑</m:t>
                              </m:r>
                            </m:sup>
                          </m:sSubSup>
                        </m:e>
                      </m:d>
                      <m:r>
                        <a:rPr kumimoji="1" lang="en-US" altLang="zh-CN" b="0" i="1" smtClean="0">
                          <a:latin typeface="Cambria Math" panose="02040503050406030204" pitchFamily="18" charset="0"/>
                        </a:rPr>
                        <m:t>~</m:t>
                      </m:r>
                      <m:rad>
                        <m:radPr>
                          <m:degHide m:val="on"/>
                          <m:ctrlPr>
                            <a:rPr kumimoji="1" lang="en-US" altLang="zh-CN" b="0" i="1" smtClean="0">
                              <a:solidFill>
                                <a:schemeClr val="tx1"/>
                              </a:solidFill>
                              <a:latin typeface="Cambria Math" panose="02040503050406030204" pitchFamily="18" charset="0"/>
                            </a:rPr>
                          </m:ctrlPr>
                        </m:radPr>
                        <m:deg/>
                        <m:e>
                          <m:r>
                            <a:rPr kumimoji="1" lang="en-US" altLang="zh-CN" b="0" i="1" smtClean="0">
                              <a:solidFill>
                                <a:schemeClr val="tx1"/>
                              </a:solidFill>
                              <a:latin typeface="Cambria Math" panose="02040503050406030204" pitchFamily="18" charset="0"/>
                            </a:rPr>
                            <m:t>2</m:t>
                          </m:r>
                        </m:e>
                      </m:rad>
                      <m:r>
                        <a:rPr kumimoji="1" lang="zh-CN" altLang="en-US" b="0" i="1" smtClean="0">
                          <a:solidFill>
                            <a:schemeClr val="tx1"/>
                          </a:solidFill>
                          <a:latin typeface="Cambria Math" panose="02040503050406030204" pitchFamily="18" charset="0"/>
                        </a:rPr>
                        <m:t> </m:t>
                      </m:r>
                      <m:sSubSup>
                        <m:sSubSupPr>
                          <m:ctrlPr>
                            <a:rPr kumimoji="1" lang="en-US" altLang="zh-CN" b="0" i="1" smtClean="0">
                              <a:solidFill>
                                <a:schemeClr val="tx1"/>
                              </a:solidFill>
                              <a:latin typeface="Cambria Math" panose="02040503050406030204" pitchFamily="18" charset="0"/>
                            </a:rPr>
                          </m:ctrlPr>
                        </m:sSubSupPr>
                        <m:e>
                          <m:r>
                            <a:rPr kumimoji="1" lang="en-US" altLang="zh-CN" i="1">
                              <a:latin typeface="Cambria Math" panose="02040503050406030204" pitchFamily="18" charset="0"/>
                            </a:rPr>
                            <m:t>×</m:t>
                          </m:r>
                          <m:r>
                            <a:rPr kumimoji="1" lang="en-US" altLang="zh-CN" b="0" i="1" smtClean="0">
                              <a:solidFill>
                                <a:schemeClr val="tx1"/>
                              </a:solidFill>
                              <a:latin typeface="Cambria Math" panose="02040503050406030204" pitchFamily="18" charset="0"/>
                            </a:rPr>
                            <m:t>𝜎</m:t>
                          </m:r>
                        </m:e>
                        <m:sub>
                          <m:r>
                            <a:rPr kumimoji="1" lang="en-US" altLang="zh-CN" b="0" i="1" smtClean="0">
                              <a:solidFill>
                                <a:schemeClr val="tx1"/>
                              </a:solidFill>
                              <a:latin typeface="Cambria Math" panose="02040503050406030204" pitchFamily="18" charset="0"/>
                            </a:rPr>
                            <m:t>𝑡</m:t>
                          </m:r>
                        </m:sub>
                        <m:sup>
                          <m:r>
                            <a:rPr kumimoji="1" lang="en-US" altLang="zh-CN" b="0" i="1" smtClean="0">
                              <a:solidFill>
                                <a:schemeClr val="tx1"/>
                              </a:solidFill>
                              <a:latin typeface="Cambria Math" panose="02040503050406030204" pitchFamily="18" charset="0"/>
                            </a:rPr>
                            <m:t>h𝑖𝑡</m:t>
                          </m:r>
                        </m:sup>
                      </m:sSubSup>
                    </m:oMath>
                  </m:oMathPara>
                </a14:m>
                <a:endParaRPr kumimoji="1" lang="en-US" altLang="zh-CN" dirty="0">
                  <a:solidFill>
                    <a:schemeClr val="tx1"/>
                  </a:solidFill>
                </a:endParaRPr>
              </a:p>
              <a:p>
                <a:pPr algn="ctr"/>
                <a:r>
                  <a:rPr kumimoji="1" lang="en-US" altLang="zh-CN" dirty="0">
                    <a:solidFill>
                      <a:schemeClr val="tx1"/>
                    </a:solidFill>
                  </a:rPr>
                  <a:t>truth-matched</a:t>
                </a:r>
                <a:endParaRPr kumimoji="1" lang="zh-CN" altLang="en-US" dirty="0">
                  <a:solidFill>
                    <a:schemeClr val="tx1"/>
                  </a:solidFill>
                </a:endParaRPr>
              </a:p>
            </p:txBody>
          </p:sp>
        </mc:Choice>
        <mc:Fallback xmlns="">
          <p:sp>
            <p:nvSpPr>
              <p:cNvPr id="11" name="文本框 10">
                <a:extLst>
                  <a:ext uri="{FF2B5EF4-FFF2-40B4-BE49-F238E27FC236}">
                    <a16:creationId xmlns:a16="http://schemas.microsoft.com/office/drawing/2014/main" id="{693B6B59-8EC3-BC73-EF65-032C31F68D4C}"/>
                  </a:ext>
                </a:extLst>
              </p:cNvPr>
              <p:cNvSpPr txBox="1">
                <a:spLocks noRot="1" noChangeAspect="1" noMove="1" noResize="1" noEditPoints="1" noAdjustHandles="1" noChangeArrowheads="1" noChangeShapeType="1" noTextEdit="1"/>
              </p:cNvSpPr>
              <p:nvPr/>
            </p:nvSpPr>
            <p:spPr>
              <a:xfrm>
                <a:off x="1721235" y="4630126"/>
                <a:ext cx="1693029" cy="701218"/>
              </a:xfrm>
              <a:prstGeom prst="rect">
                <a:avLst/>
              </a:prstGeom>
              <a:blipFill>
                <a:blip r:embed="rId5"/>
                <a:stretch>
                  <a:fillRect l="-1493" r="-81343" b="-12281"/>
                </a:stretch>
              </a:blipFill>
            </p:spPr>
            <p:txBody>
              <a:bodyPr/>
              <a:lstStyle/>
              <a:p>
                <a:r>
                  <a:rPr lang="zh-CN" altLang="en-US">
                    <a:noFill/>
                  </a:rPr>
                  <a:t> </a:t>
                </a:r>
              </a:p>
            </p:txBody>
          </p:sp>
        </mc:Fallback>
      </mc:AlternateContent>
      <p:cxnSp>
        <p:nvCxnSpPr>
          <p:cNvPr id="13" name="直线箭头连接符 12">
            <a:extLst>
              <a:ext uri="{FF2B5EF4-FFF2-40B4-BE49-F238E27FC236}">
                <a16:creationId xmlns:a16="http://schemas.microsoft.com/office/drawing/2014/main" id="{0FBB2FDB-C70A-7447-023C-3377C0E6280B}"/>
              </a:ext>
            </a:extLst>
          </p:cNvPr>
          <p:cNvCxnSpPr>
            <a:cxnSpLocks/>
          </p:cNvCxnSpPr>
          <p:nvPr/>
        </p:nvCxnSpPr>
        <p:spPr>
          <a:xfrm flipV="1">
            <a:off x="2878141" y="4454532"/>
            <a:ext cx="536123" cy="1755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5" name="图片 14">
            <a:extLst>
              <a:ext uri="{FF2B5EF4-FFF2-40B4-BE49-F238E27FC236}">
                <a16:creationId xmlns:a16="http://schemas.microsoft.com/office/drawing/2014/main" id="{427936F9-4667-9501-46C3-6D2DEEAC3387}"/>
              </a:ext>
            </a:extLst>
          </p:cNvPr>
          <p:cNvPicPr>
            <a:picLocks noChangeAspect="1"/>
          </p:cNvPicPr>
          <p:nvPr/>
        </p:nvPicPr>
        <p:blipFill>
          <a:blip r:embed="rId6"/>
          <a:stretch>
            <a:fillRect/>
          </a:stretch>
        </p:blipFill>
        <p:spPr>
          <a:xfrm>
            <a:off x="6834433" y="2725142"/>
            <a:ext cx="4237793" cy="3288079"/>
          </a:xfrm>
          <a:prstGeom prst="rect">
            <a:avLst/>
          </a:prstGeom>
        </p:spPr>
      </p:pic>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19FBE264-6A3C-27DB-CB4F-0C8E639225D0}"/>
                  </a:ext>
                </a:extLst>
              </p:cNvPr>
              <p:cNvSpPr txBox="1"/>
              <p:nvPr/>
            </p:nvSpPr>
            <p:spPr>
              <a:xfrm>
                <a:off x="1414021" y="5975807"/>
                <a:ext cx="4023551" cy="369332"/>
              </a:xfrm>
              <a:prstGeom prst="rect">
                <a:avLst/>
              </a:prstGeom>
              <a:noFill/>
            </p:spPr>
            <p:txBody>
              <a:bodyPr wrap="square" rtlCol="0">
                <a:spAutoFit/>
              </a:bodyPr>
              <a:lstStyle/>
              <a:p>
                <a:r>
                  <a:rPr kumimoji="1" lang="en-US" altLang="zh-CN" dirty="0">
                    <a:latin typeface="Calibri" panose="020F0502020204030204" pitchFamily="34" charset="0"/>
                    <a:cs typeface="Calibri" panose="020F0502020204030204" pitchFamily="34" charset="0"/>
                  </a:rPr>
                  <a:t>Doublet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Normalized distribution of </a:t>
                </a:r>
                <a14:m>
                  <m:oMath xmlns:m="http://schemas.openxmlformats.org/officeDocument/2006/math">
                    <m:r>
                      <m:rPr>
                        <m:sty m:val="p"/>
                      </m:rPr>
                      <a:rPr kumimoji="1" lang="en-US" altLang="zh-CN">
                        <a:latin typeface="Cambria Math" panose="02040503050406030204" pitchFamily="18" charset="0"/>
                      </a:rPr>
                      <m:t>Δ</m:t>
                    </m:r>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𝑡</m:t>
                        </m:r>
                      </m:e>
                      <m:sub>
                        <m:r>
                          <a:rPr kumimoji="1" lang="en-US" altLang="zh-CN" i="1">
                            <a:latin typeface="Cambria Math" panose="02040503050406030204" pitchFamily="18" charset="0"/>
                          </a:rPr>
                          <m:t>0</m:t>
                        </m:r>
                      </m:sub>
                    </m:sSub>
                  </m:oMath>
                </a14:m>
                <a:r>
                  <a:rPr kumimoji="1" lang="en-US" altLang="zh-CN" dirty="0">
                    <a:latin typeface="Calibri" panose="020F0502020204030204" pitchFamily="34" charset="0"/>
                    <a:cs typeface="Calibri" panose="020F0502020204030204" pitchFamily="34" charset="0"/>
                  </a:rPr>
                  <a:t> </a:t>
                </a:r>
                <a:endParaRPr kumimoji="1" lang="zh-CN" altLang="en-US" dirty="0">
                  <a:latin typeface="Calibri" panose="020F0502020204030204" pitchFamily="34" charset="0"/>
                  <a:cs typeface="Calibri" panose="020F0502020204030204" pitchFamily="34" charset="0"/>
                </a:endParaRPr>
              </a:p>
            </p:txBody>
          </p:sp>
        </mc:Choice>
        <mc:Fallback xmlns="">
          <p:sp>
            <p:nvSpPr>
              <p:cNvPr id="16" name="文本框 15">
                <a:extLst>
                  <a:ext uri="{FF2B5EF4-FFF2-40B4-BE49-F238E27FC236}">
                    <a16:creationId xmlns:a16="http://schemas.microsoft.com/office/drawing/2014/main" id="{19FBE264-6A3C-27DB-CB4F-0C8E639225D0}"/>
                  </a:ext>
                </a:extLst>
              </p:cNvPr>
              <p:cNvSpPr txBox="1">
                <a:spLocks noRot="1" noChangeAspect="1" noMove="1" noResize="1" noEditPoints="1" noAdjustHandles="1" noChangeArrowheads="1" noChangeShapeType="1" noTextEdit="1"/>
              </p:cNvSpPr>
              <p:nvPr/>
            </p:nvSpPr>
            <p:spPr>
              <a:xfrm>
                <a:off x="1414021" y="5975807"/>
                <a:ext cx="4023551" cy="369332"/>
              </a:xfrm>
              <a:prstGeom prst="rect">
                <a:avLst/>
              </a:prstGeom>
              <a:blipFill>
                <a:blip r:embed="rId7"/>
                <a:stretch>
                  <a:fillRect l="-1258" t="-6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4EAB534-AA2F-7DA2-6141-C810E4E8FE07}"/>
                  </a:ext>
                </a:extLst>
              </p:cNvPr>
              <p:cNvSpPr txBox="1"/>
              <p:nvPr/>
            </p:nvSpPr>
            <p:spPr>
              <a:xfrm>
                <a:off x="7315200" y="5975807"/>
                <a:ext cx="3929985" cy="369332"/>
              </a:xfrm>
              <a:prstGeom prst="rect">
                <a:avLst/>
              </a:prstGeom>
              <a:noFill/>
            </p:spPr>
            <p:txBody>
              <a:bodyPr wrap="square" rtlCol="0">
                <a:spAutoFit/>
              </a:bodyPr>
              <a:lstStyle/>
              <a:p>
                <a:r>
                  <a:rPr kumimoji="1" lang="en-US" altLang="zh-CN" dirty="0">
                    <a:latin typeface="Calibri" panose="020F0502020204030204" pitchFamily="34" charset="0"/>
                    <a:cs typeface="Calibri" panose="020F0502020204030204" pitchFamily="34" charset="0"/>
                  </a:rPr>
                  <a:t>Triplet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a:t>
                </a:r>
                <a:r>
                  <a:rPr kumimoji="1" lang="zh-CN" altLang="en-US" dirty="0">
                    <a:latin typeface="Calibri" panose="020F0502020204030204" pitchFamily="34" charset="0"/>
                    <a:cs typeface="Calibri" panose="020F0502020204030204" pitchFamily="34" charset="0"/>
                  </a:rPr>
                  <a:t> </a:t>
                </a:r>
                <a:r>
                  <a:rPr kumimoji="1" lang="en-US" altLang="zh-CN" dirty="0">
                    <a:latin typeface="Calibri" panose="020F0502020204030204" pitchFamily="34" charset="0"/>
                    <a:cs typeface="Calibri" panose="020F0502020204030204" pitchFamily="34" charset="0"/>
                  </a:rPr>
                  <a:t>Normalized distribution of </a:t>
                </a:r>
                <a14:m>
                  <m:oMath xmlns:m="http://schemas.openxmlformats.org/officeDocument/2006/math">
                    <m:sSup>
                      <m:sSupPr>
                        <m:ctrlPr>
                          <a:rPr kumimoji="1" lang="en-US" altLang="zh-CN" b="0" i="1" smtClean="0">
                            <a:latin typeface="Cambria Math" panose="02040503050406030204" pitchFamily="18" charset="0"/>
                          </a:rPr>
                        </m:ctrlPr>
                      </m:sSupPr>
                      <m:e>
                        <m:r>
                          <a:rPr kumimoji="1" lang="en-US" altLang="zh-CN" i="1">
                            <a:latin typeface="Cambria Math" panose="02040503050406030204" pitchFamily="18" charset="0"/>
                          </a:rPr>
                          <m:t>𝜒</m:t>
                        </m:r>
                      </m:e>
                      <m:sup>
                        <m:r>
                          <a:rPr kumimoji="1" lang="en-US" altLang="zh-CN" b="0" i="1" smtClean="0">
                            <a:latin typeface="Cambria Math" panose="02040503050406030204" pitchFamily="18" charset="0"/>
                          </a:rPr>
                          <m:t>2</m:t>
                        </m:r>
                      </m:sup>
                    </m:sSup>
                  </m:oMath>
                </a14:m>
                <a:endParaRPr kumimoji="1" lang="zh-CN" altLang="en-US" dirty="0">
                  <a:latin typeface="Calibri" panose="020F0502020204030204" pitchFamily="34" charset="0"/>
                  <a:cs typeface="Calibri" panose="020F0502020204030204" pitchFamily="34" charset="0"/>
                </a:endParaRPr>
              </a:p>
            </p:txBody>
          </p:sp>
        </mc:Choice>
        <mc:Fallback xmlns="">
          <p:sp>
            <p:nvSpPr>
              <p:cNvPr id="18" name="文本框 17">
                <a:extLst>
                  <a:ext uri="{FF2B5EF4-FFF2-40B4-BE49-F238E27FC236}">
                    <a16:creationId xmlns:a16="http://schemas.microsoft.com/office/drawing/2014/main" id="{C4EAB534-AA2F-7DA2-6141-C810E4E8FE07}"/>
                  </a:ext>
                </a:extLst>
              </p:cNvPr>
              <p:cNvSpPr txBox="1">
                <a:spLocks noRot="1" noChangeAspect="1" noMove="1" noResize="1" noEditPoints="1" noAdjustHandles="1" noChangeArrowheads="1" noChangeShapeType="1" noTextEdit="1"/>
              </p:cNvSpPr>
              <p:nvPr/>
            </p:nvSpPr>
            <p:spPr>
              <a:xfrm>
                <a:off x="7315200" y="5975807"/>
                <a:ext cx="3929985" cy="369332"/>
              </a:xfrm>
              <a:prstGeom prst="rect">
                <a:avLst/>
              </a:prstGeom>
              <a:blipFill>
                <a:blip r:embed="rId8"/>
                <a:stretch>
                  <a:fillRect l="-1290" t="-6667" b="-26667"/>
                </a:stretch>
              </a:blipFill>
            </p:spPr>
            <p:txBody>
              <a:bodyPr/>
              <a:lstStyle/>
              <a:p>
                <a:r>
                  <a:rPr lang="zh-CN" altLang="en-US">
                    <a:noFill/>
                  </a:rPr>
                  <a:t> </a:t>
                </a:r>
              </a:p>
            </p:txBody>
          </p:sp>
        </mc:Fallback>
      </mc:AlternateContent>
      <p:cxnSp>
        <p:nvCxnSpPr>
          <p:cNvPr id="21" name="直线箭头连接符 20">
            <a:extLst>
              <a:ext uri="{FF2B5EF4-FFF2-40B4-BE49-F238E27FC236}">
                <a16:creationId xmlns:a16="http://schemas.microsoft.com/office/drawing/2014/main" id="{9C5DD731-166B-0AB2-BC23-84FB1F463BFB}"/>
              </a:ext>
            </a:extLst>
          </p:cNvPr>
          <p:cNvCxnSpPr>
            <a:cxnSpLocks/>
          </p:cNvCxnSpPr>
          <p:nvPr/>
        </p:nvCxnSpPr>
        <p:spPr>
          <a:xfrm flipH="1">
            <a:off x="7532016" y="4630126"/>
            <a:ext cx="593223" cy="382293"/>
          </a:xfrm>
          <a:prstGeom prst="straightConnector1">
            <a:avLst/>
          </a:prstGeom>
          <a:ln w="381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DE7BCF10-8F68-01C6-2277-2841992252E6}"/>
                  </a:ext>
                </a:extLst>
              </p:cNvPr>
              <p:cNvSpPr txBox="1"/>
              <p:nvPr/>
            </p:nvSpPr>
            <p:spPr>
              <a:xfrm>
                <a:off x="1065062" y="3319585"/>
                <a:ext cx="3235233" cy="4590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kumimoji="1" lang="en-US" altLang="zh-CN" sz="1600" i="1" smtClean="0">
                              <a:latin typeface="Cambria Math" panose="02040503050406030204" pitchFamily="18" charset="0"/>
                            </a:rPr>
                          </m:ctrlPr>
                        </m:dPr>
                        <m:e>
                          <m:r>
                            <m:rPr>
                              <m:sty m:val="p"/>
                            </m:rPr>
                            <a:rPr kumimoji="1" lang="en-US" altLang="zh-CN" sz="1600">
                              <a:latin typeface="Cambria Math" panose="02040503050406030204" pitchFamily="18" charset="0"/>
                            </a:rPr>
                            <m:t>Δ</m:t>
                          </m:r>
                          <m:sSub>
                            <m:sSubPr>
                              <m:ctrlPr>
                                <a:rPr kumimoji="1" lang="en-US" altLang="zh-CN" sz="1600" i="1">
                                  <a:latin typeface="Cambria Math" panose="02040503050406030204" pitchFamily="18" charset="0"/>
                                </a:rPr>
                              </m:ctrlPr>
                            </m:sSub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Sub>
                        </m:e>
                      </m:d>
                      <m:r>
                        <a:rPr kumimoji="1" lang="en-US" altLang="zh-CN" sz="1600" i="1">
                          <a:latin typeface="Cambria Math" panose="02040503050406030204" pitchFamily="18" charset="0"/>
                        </a:rPr>
                        <m:t>=</m:t>
                      </m:r>
                      <m:d>
                        <m:dPr>
                          <m:begChr m:val="|"/>
                          <m:endChr m:val="|"/>
                          <m:ctrlPr>
                            <a:rPr kumimoji="1" lang="en-US" altLang="zh-CN" sz="1600" i="1">
                              <a:latin typeface="Cambria Math" panose="02040503050406030204" pitchFamily="18" charset="0"/>
                            </a:rPr>
                          </m:ctrlPr>
                        </m:dPr>
                        <m:e>
                          <m:sSubSup>
                            <m:sSubSupPr>
                              <m:ctrlPr>
                                <a:rPr kumimoji="1" lang="en-US" altLang="zh-CN" sz="1600" i="1">
                                  <a:latin typeface="Cambria Math" panose="02040503050406030204" pitchFamily="18" charset="0"/>
                                </a:rPr>
                              </m:ctrlPr>
                            </m:sSubSup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up>
                              <m:r>
                                <a:rPr kumimoji="1" lang="en-US" altLang="zh-CN" sz="1600" i="1">
                                  <a:latin typeface="Cambria Math" panose="02040503050406030204" pitchFamily="18" charset="0"/>
                                </a:rPr>
                                <m:t>𝑚𝑖𝑑𝑑𝑙𝑒</m:t>
                              </m:r>
                            </m:sup>
                          </m:sSubSup>
                          <m:r>
                            <a:rPr kumimoji="1" lang="en-US" altLang="zh-CN" sz="1600" i="1">
                              <a:latin typeface="Cambria Math" panose="02040503050406030204" pitchFamily="18" charset="0"/>
                            </a:rPr>
                            <m:t>−</m:t>
                          </m:r>
                          <m:sSubSup>
                            <m:sSubSupPr>
                              <m:ctrlPr>
                                <a:rPr kumimoji="1" lang="en-US" altLang="zh-CN" sz="1600" i="1">
                                  <a:latin typeface="Cambria Math" panose="02040503050406030204" pitchFamily="18" charset="0"/>
                                </a:rPr>
                              </m:ctrlPr>
                            </m:sSubSupPr>
                            <m:e>
                              <m:r>
                                <a:rPr kumimoji="1" lang="en-US" altLang="zh-CN" sz="1600" i="1">
                                  <a:latin typeface="Cambria Math" panose="02040503050406030204" pitchFamily="18" charset="0"/>
                                </a:rPr>
                                <m:t>𝑡</m:t>
                              </m:r>
                            </m:e>
                            <m:sub>
                              <m:r>
                                <a:rPr kumimoji="1" lang="en-US" altLang="zh-CN" sz="1600" i="1">
                                  <a:latin typeface="Cambria Math" panose="02040503050406030204" pitchFamily="18" charset="0"/>
                                </a:rPr>
                                <m:t>0</m:t>
                              </m:r>
                            </m:sub>
                            <m:sup>
                              <m:r>
                                <a:rPr kumimoji="1" lang="en-US" altLang="zh-CN" sz="1600" i="1">
                                  <a:latin typeface="Cambria Math" panose="02040503050406030204" pitchFamily="18" charset="0"/>
                                </a:rPr>
                                <m:t>𝑡𝑜𝑝</m:t>
                              </m:r>
                              <m:r>
                                <a:rPr kumimoji="1" lang="en-US" altLang="zh-CN" sz="1600" i="1">
                                  <a:latin typeface="Cambria Math" panose="02040503050406030204" pitchFamily="18" charset="0"/>
                                </a:rPr>
                                <m:t>|</m:t>
                              </m:r>
                              <m:r>
                                <a:rPr kumimoji="1" lang="en-US" altLang="zh-CN" sz="1600" i="1">
                                  <a:latin typeface="Cambria Math" panose="02040503050406030204" pitchFamily="18" charset="0"/>
                                </a:rPr>
                                <m:t>𝑏𝑜𝑡𝑡𝑜𝑚</m:t>
                              </m:r>
                            </m:sup>
                          </m:sSubSup>
                        </m:e>
                      </m:d>
                    </m:oMath>
                  </m:oMathPara>
                </a14:m>
                <a:endParaRPr lang="zh-CN" altLang="en-US" sz="1600" dirty="0"/>
              </a:p>
            </p:txBody>
          </p:sp>
        </mc:Choice>
        <mc:Fallback xmlns="">
          <p:sp>
            <p:nvSpPr>
              <p:cNvPr id="26" name="文本框 25">
                <a:extLst>
                  <a:ext uri="{FF2B5EF4-FFF2-40B4-BE49-F238E27FC236}">
                    <a16:creationId xmlns:a16="http://schemas.microsoft.com/office/drawing/2014/main" id="{DE7BCF10-8F68-01C6-2277-2841992252E6}"/>
                  </a:ext>
                </a:extLst>
              </p:cNvPr>
              <p:cNvSpPr txBox="1">
                <a:spLocks noRot="1" noChangeAspect="1" noMove="1" noResize="1" noEditPoints="1" noAdjustHandles="1" noChangeArrowheads="1" noChangeShapeType="1" noTextEdit="1"/>
              </p:cNvSpPr>
              <p:nvPr/>
            </p:nvSpPr>
            <p:spPr>
              <a:xfrm>
                <a:off x="1065062" y="3319585"/>
                <a:ext cx="3235233" cy="459036"/>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9541634C-179C-325D-972F-C820DBAF2795}"/>
                  </a:ext>
                </a:extLst>
              </p:cNvPr>
              <p:cNvSpPr txBox="1"/>
              <p:nvPr/>
            </p:nvSpPr>
            <p:spPr>
              <a:xfrm>
                <a:off x="7204165" y="3123243"/>
                <a:ext cx="2778035" cy="61151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kumimoji="1" lang="en-US" altLang="zh-CN" sz="1200" b="0" i="1" smtClean="0">
                              <a:latin typeface="Cambria Math" panose="02040503050406030204" pitchFamily="18" charset="0"/>
                            </a:rPr>
                          </m:ctrlPr>
                        </m:sSupPr>
                        <m:e>
                          <m:r>
                            <a:rPr kumimoji="1" lang="en-US" altLang="zh-CN" sz="1200" b="0" i="1" smtClean="0">
                              <a:latin typeface="Cambria Math" panose="02040503050406030204" pitchFamily="18" charset="0"/>
                            </a:rPr>
                            <m:t>𝜒</m:t>
                          </m:r>
                        </m:e>
                        <m:sup>
                          <m:r>
                            <a:rPr kumimoji="1" lang="en-US" altLang="zh-CN" sz="1200" b="0" i="1" smtClean="0">
                              <a:latin typeface="Cambria Math" panose="02040503050406030204" pitchFamily="18" charset="0"/>
                            </a:rPr>
                            <m:t>2</m:t>
                          </m:r>
                        </m:sup>
                      </m:sSup>
                      <m:r>
                        <a:rPr kumimoji="1" lang="en-US" altLang="zh-CN" sz="1200" b="0" i="1" smtClean="0">
                          <a:latin typeface="Cambria Math" panose="02040503050406030204" pitchFamily="18" charset="0"/>
                        </a:rPr>
                        <m:t>=</m:t>
                      </m:r>
                      <m:f>
                        <m:fPr>
                          <m:ctrlPr>
                            <a:rPr kumimoji="1" lang="en-US" altLang="zh-CN" sz="1200" i="1">
                              <a:latin typeface="Cambria Math" panose="02040503050406030204" pitchFamily="18" charset="0"/>
                            </a:rPr>
                          </m:ctrlPr>
                        </m:fPr>
                        <m:num>
                          <m:r>
                            <a:rPr kumimoji="1" lang="en-US" altLang="zh-CN" sz="1200" b="0" i="1" smtClean="0">
                              <a:latin typeface="Cambria Math" panose="02040503050406030204" pitchFamily="18" charset="0"/>
                            </a:rPr>
                            <m:t>1</m:t>
                          </m:r>
                        </m:num>
                        <m:den>
                          <m:sSup>
                            <m:sSupPr>
                              <m:ctrlPr>
                                <a:rPr kumimoji="1" lang="en-US" altLang="zh-CN" sz="1200" i="1">
                                  <a:latin typeface="Cambria Math" panose="02040503050406030204" pitchFamily="18" charset="0"/>
                                </a:rPr>
                              </m:ctrlPr>
                            </m:sSupPr>
                            <m:e>
                              <m:sSub>
                                <m:sSubPr>
                                  <m:ctrlPr>
                                    <a:rPr kumimoji="1" lang="en-US" altLang="zh-CN" sz="1200" b="0" i="1" smtClean="0">
                                      <a:latin typeface="Cambria Math" panose="02040503050406030204" pitchFamily="18" charset="0"/>
                                    </a:rPr>
                                  </m:ctrlPr>
                                </m:sSubPr>
                                <m:e>
                                  <m:r>
                                    <a:rPr kumimoji="1" lang="en-US" altLang="zh-CN" sz="1200" i="1">
                                      <a:latin typeface="Cambria Math" panose="02040503050406030204" pitchFamily="18" charset="0"/>
                                    </a:rPr>
                                    <m:t>𝜎</m:t>
                                  </m:r>
                                </m:e>
                                <m:sub>
                                  <m:r>
                                    <a:rPr kumimoji="1" lang="en-US" altLang="zh-CN" sz="1200" b="0" i="1" smtClean="0">
                                      <a:latin typeface="Cambria Math" panose="02040503050406030204" pitchFamily="18" charset="0"/>
                                    </a:rPr>
                                    <m:t>𝑡</m:t>
                                  </m:r>
                                  <m:r>
                                    <a:rPr kumimoji="1" lang="en-US" altLang="zh-CN" sz="1200" b="0" i="1" smtClean="0">
                                      <a:latin typeface="Cambria Math" panose="02040503050406030204" pitchFamily="18" charset="0"/>
                                    </a:rPr>
                                    <m:t>|</m:t>
                                  </m:r>
                                  <m:r>
                                    <a:rPr kumimoji="1" lang="en-US" altLang="zh-CN" sz="1200" b="0" i="1" smtClean="0">
                                      <a:latin typeface="Cambria Math" panose="02040503050406030204" pitchFamily="18" charset="0"/>
                                    </a:rPr>
                                    <m:t>h𝑖𝑡</m:t>
                                  </m:r>
                                </m:sub>
                              </m:sSub>
                              <m:r>
                                <a:rPr kumimoji="1" lang="zh-CN" altLang="en-US" sz="1200" b="0" i="1" smtClean="0">
                                  <a:latin typeface="Cambria Math" panose="02040503050406030204" pitchFamily="18" charset="0"/>
                                </a:rPr>
                                <m:t> </m:t>
                              </m:r>
                            </m:e>
                            <m:sup>
                              <m:r>
                                <a:rPr kumimoji="1" lang="en-US" altLang="zh-CN" sz="1200" i="1">
                                  <a:latin typeface="Cambria Math" panose="02040503050406030204" pitchFamily="18" charset="0"/>
                                </a:rPr>
                                <m:t>2</m:t>
                              </m:r>
                            </m:sup>
                          </m:sSup>
                        </m:den>
                      </m:f>
                      <m:r>
                        <a:rPr kumimoji="1" lang="en-US" altLang="zh-CN" sz="1200" b="0" i="1" smtClean="0">
                          <a:latin typeface="Cambria Math" panose="02040503050406030204" pitchFamily="18" charset="0"/>
                        </a:rPr>
                        <m:t>×</m:t>
                      </m:r>
                      <m:nary>
                        <m:naryPr>
                          <m:chr m:val="∑"/>
                          <m:ctrlPr>
                            <a:rPr kumimoji="1" lang="en-US" altLang="zh-CN" sz="1200" i="1">
                              <a:latin typeface="Cambria Math" panose="02040503050406030204" pitchFamily="18" charset="0"/>
                            </a:rPr>
                          </m:ctrlPr>
                        </m:naryPr>
                        <m:sub>
                          <m:r>
                            <m:rPr>
                              <m:brk m:alnAt="23"/>
                            </m:rPr>
                            <a:rPr kumimoji="1" lang="en-US" altLang="zh-CN" sz="1200" i="1">
                              <a:latin typeface="Cambria Math" panose="02040503050406030204" pitchFamily="18" charset="0"/>
                            </a:rPr>
                            <m:t>𝑖</m:t>
                          </m:r>
                          <m:r>
                            <a:rPr kumimoji="1" lang="en-US" altLang="zh-CN" sz="1200" i="1">
                              <a:latin typeface="Cambria Math" panose="02040503050406030204" pitchFamily="18" charset="0"/>
                            </a:rPr>
                            <m:t>=1</m:t>
                          </m:r>
                        </m:sub>
                        <m:sup>
                          <m:r>
                            <a:rPr kumimoji="1" lang="en-US" altLang="zh-CN" sz="1200" i="1">
                              <a:latin typeface="Cambria Math" panose="02040503050406030204" pitchFamily="18" charset="0"/>
                            </a:rPr>
                            <m:t>3</m:t>
                          </m:r>
                        </m:sup>
                        <m:e>
                          <m:sSup>
                            <m:sSupPr>
                              <m:ctrlPr>
                                <a:rPr kumimoji="1" lang="en-US" altLang="zh-CN" sz="1200" i="1">
                                  <a:latin typeface="Cambria Math" panose="02040503050406030204" pitchFamily="18" charset="0"/>
                                </a:rPr>
                              </m:ctrlPr>
                            </m:sSupPr>
                            <m:e>
                              <m:d>
                                <m:dPr>
                                  <m:ctrlPr>
                                    <a:rPr kumimoji="1" lang="en-US" altLang="zh-CN" sz="1200" i="1">
                                      <a:latin typeface="Cambria Math" panose="02040503050406030204" pitchFamily="18" charset="0"/>
                                    </a:rPr>
                                  </m:ctrlPr>
                                </m:dPr>
                                <m:e>
                                  <m:sSub>
                                    <m:sSubPr>
                                      <m:ctrlPr>
                                        <a:rPr kumimoji="1" lang="en-US" altLang="zh-CN" sz="1200" i="1">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r>
                                        <a:rPr kumimoji="1" lang="en-US" altLang="zh-CN" sz="1200" i="1">
                                          <a:latin typeface="Cambria Math" panose="02040503050406030204" pitchFamily="18" charset="0"/>
                                        </a:rPr>
                                        <m:t>𝑖</m:t>
                                      </m:r>
                                    </m:sub>
                                  </m:sSub>
                                  <m:r>
                                    <a:rPr kumimoji="1" lang="en-US" altLang="zh-CN" sz="1200" i="1">
                                      <a:latin typeface="Cambria Math" panose="02040503050406030204" pitchFamily="18" charset="0"/>
                                    </a:rPr>
                                    <m:t>−</m:t>
                                  </m:r>
                                  <m:acc>
                                    <m:accPr>
                                      <m:chr m:val="̅"/>
                                      <m:ctrlPr>
                                        <a:rPr kumimoji="1" lang="en-US" altLang="zh-CN" sz="1200" i="1">
                                          <a:latin typeface="Cambria Math" panose="02040503050406030204" pitchFamily="18" charset="0"/>
                                        </a:rPr>
                                      </m:ctrlPr>
                                    </m:accPr>
                                    <m:e>
                                      <m:sSub>
                                        <m:sSubPr>
                                          <m:ctrlPr>
                                            <a:rPr kumimoji="1" lang="en-US" altLang="zh-CN" sz="1200" i="1">
                                              <a:latin typeface="Cambria Math" panose="02040503050406030204" pitchFamily="18" charset="0"/>
                                            </a:rPr>
                                          </m:ctrlPr>
                                        </m:sSubPr>
                                        <m:e>
                                          <m:r>
                                            <a:rPr kumimoji="1" lang="en-US" altLang="zh-CN" sz="1200" i="1">
                                              <a:latin typeface="Cambria Math" panose="02040503050406030204" pitchFamily="18" charset="0"/>
                                            </a:rPr>
                                            <m:t>𝑡</m:t>
                                          </m:r>
                                        </m:e>
                                        <m:sub>
                                          <m:r>
                                            <a:rPr kumimoji="1" lang="en-US" altLang="zh-CN" sz="1200" i="1">
                                              <a:latin typeface="Cambria Math" panose="02040503050406030204" pitchFamily="18" charset="0"/>
                                            </a:rPr>
                                            <m:t>0</m:t>
                                          </m:r>
                                        </m:sub>
                                      </m:sSub>
                                    </m:e>
                                  </m:acc>
                                </m:e>
                              </m:d>
                            </m:e>
                            <m:sup>
                              <m:r>
                                <a:rPr kumimoji="1" lang="en-US" altLang="zh-CN" sz="1200" i="1">
                                  <a:latin typeface="Cambria Math" panose="02040503050406030204" pitchFamily="18" charset="0"/>
                                </a:rPr>
                                <m:t>2</m:t>
                              </m:r>
                            </m:sup>
                          </m:sSup>
                        </m:e>
                      </m:nary>
                    </m:oMath>
                  </m:oMathPara>
                </a14:m>
                <a:endParaRPr lang="zh-CN" altLang="en-US" sz="1200" dirty="0"/>
              </a:p>
            </p:txBody>
          </p:sp>
        </mc:Choice>
        <mc:Fallback xmlns="">
          <p:sp>
            <p:nvSpPr>
              <p:cNvPr id="28" name="文本框 27">
                <a:extLst>
                  <a:ext uri="{FF2B5EF4-FFF2-40B4-BE49-F238E27FC236}">
                    <a16:creationId xmlns:a16="http://schemas.microsoft.com/office/drawing/2014/main" id="{9541634C-179C-325D-972F-C820DBAF2795}"/>
                  </a:ext>
                </a:extLst>
              </p:cNvPr>
              <p:cNvSpPr txBox="1">
                <a:spLocks noRot="1" noChangeAspect="1" noMove="1" noResize="1" noEditPoints="1" noAdjustHandles="1" noChangeArrowheads="1" noChangeShapeType="1" noTextEdit="1"/>
              </p:cNvSpPr>
              <p:nvPr/>
            </p:nvSpPr>
            <p:spPr>
              <a:xfrm>
                <a:off x="7204165" y="3123243"/>
                <a:ext cx="2778035" cy="611514"/>
              </a:xfrm>
              <a:prstGeom prst="rect">
                <a:avLst/>
              </a:prstGeom>
              <a:blipFill>
                <a:blip r:embed="rId10"/>
                <a:stretch>
                  <a:fillRect t="-86000" b="-138000"/>
                </a:stretch>
              </a:blipFill>
            </p:spPr>
            <p:txBody>
              <a:bodyPr/>
              <a:lstStyle/>
              <a:p>
                <a:r>
                  <a:rPr lang="zh-CN" altLang="en-US">
                    <a:noFill/>
                  </a:rPr>
                  <a:t> </a:t>
                </a:r>
              </a:p>
            </p:txBody>
          </p:sp>
        </mc:Fallback>
      </mc:AlternateContent>
      <p:sp>
        <p:nvSpPr>
          <p:cNvPr id="30" name="文本框 29">
            <a:extLst>
              <a:ext uri="{FF2B5EF4-FFF2-40B4-BE49-F238E27FC236}">
                <a16:creationId xmlns:a16="http://schemas.microsoft.com/office/drawing/2014/main" id="{AFB2C959-FADF-16FF-EBAD-E921BAF71839}"/>
              </a:ext>
            </a:extLst>
          </p:cNvPr>
          <p:cNvSpPr txBox="1"/>
          <p:nvPr/>
        </p:nvSpPr>
        <p:spPr>
          <a:xfrm>
            <a:off x="8341432" y="4314090"/>
            <a:ext cx="2514600" cy="584775"/>
          </a:xfrm>
          <a:prstGeom prst="rect">
            <a:avLst/>
          </a:prstGeom>
          <a:noFill/>
        </p:spPr>
        <p:txBody>
          <a:bodyPr wrap="square" rtlCol="0">
            <a:spAutoFit/>
          </a:bodyPr>
          <a:lstStyle/>
          <a:p>
            <a:r>
              <a:rPr kumimoji="1" lang="en-US" altLang="zh-CN" sz="1600" dirty="0">
                <a:latin typeface="Calibri" panose="020F0502020204030204" pitchFamily="34" charset="0"/>
                <a:cs typeface="Calibri" panose="020F0502020204030204" pitchFamily="34" charset="0"/>
              </a:rPr>
              <a:t>Chi-square</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distribution</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with</a:t>
            </a:r>
            <a:r>
              <a:rPr kumimoji="1" lang="zh-CN" altLang="en-US" sz="1600" dirty="0">
                <a:latin typeface="Calibri" panose="020F0502020204030204" pitchFamily="34" charset="0"/>
                <a:cs typeface="Calibri" panose="020F0502020204030204" pitchFamily="34" charset="0"/>
              </a:rPr>
              <a:t> </a:t>
            </a:r>
            <a:r>
              <a:rPr kumimoji="1" lang="en-US" altLang="zh-CN" sz="1600" dirty="0" err="1">
                <a:latin typeface="Calibri" panose="020F0502020204030204" pitchFamily="34" charset="0"/>
                <a:cs typeface="Calibri" panose="020F0502020204030204" pitchFamily="34" charset="0"/>
              </a:rPr>
              <a:t>dof</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=2</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for</a:t>
            </a:r>
            <a:r>
              <a:rPr kumimoji="1" lang="zh-CN" altLang="en-US" sz="1600" dirty="0">
                <a:latin typeface="Calibri" panose="020F0502020204030204" pitchFamily="34" charset="0"/>
                <a:cs typeface="Calibri" panose="020F0502020204030204" pitchFamily="34" charset="0"/>
              </a:rPr>
              <a:t> </a:t>
            </a:r>
            <a:r>
              <a:rPr kumimoji="1" lang="en-US" altLang="zh-CN" sz="1600" dirty="0">
                <a:latin typeface="Calibri" panose="020F0502020204030204" pitchFamily="34" charset="0"/>
                <a:cs typeface="Calibri" panose="020F0502020204030204" pitchFamily="34" charset="0"/>
              </a:rPr>
              <a:t>truth-matched</a:t>
            </a:r>
            <a:endParaRPr kumimoji="1" lang="zh-CN" altLang="en-US" sz="1600" dirty="0">
              <a:latin typeface="Calibri" panose="020F0502020204030204" pitchFamily="34" charset="0"/>
              <a:cs typeface="Calibri" panose="020F0502020204030204" pitchFamily="34" charset="0"/>
            </a:endParaRPr>
          </a:p>
        </p:txBody>
      </p:sp>
      <p:pic>
        <p:nvPicPr>
          <p:cNvPr id="4" name="图形 15">
            <a:extLst>
              <a:ext uri="{FF2B5EF4-FFF2-40B4-BE49-F238E27FC236}">
                <a16:creationId xmlns:a16="http://schemas.microsoft.com/office/drawing/2014/main" id="{C63C38DD-4D4A-404E-776D-CBF117808C5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80192" y="321646"/>
            <a:ext cx="2300032" cy="1523201"/>
          </a:xfrm>
          <a:prstGeom prst="rect">
            <a:avLst/>
          </a:prstGeom>
        </p:spPr>
      </p:pic>
    </p:spTree>
    <p:extLst>
      <p:ext uri="{BB962C8B-B14F-4D97-AF65-F5344CB8AC3E}">
        <p14:creationId xmlns:p14="http://schemas.microsoft.com/office/powerpoint/2010/main" val="191601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549EB8B-DBAB-5CF0-4874-04AD093412E4}"/>
              </a:ext>
            </a:extLst>
          </p:cNvPr>
          <p:cNvPicPr>
            <a:picLocks noChangeAspect="1"/>
          </p:cNvPicPr>
          <p:nvPr/>
        </p:nvPicPr>
        <p:blipFill>
          <a:blip r:embed="rId3"/>
          <a:stretch>
            <a:fillRect/>
          </a:stretch>
        </p:blipFill>
        <p:spPr>
          <a:xfrm>
            <a:off x="728662" y="1836053"/>
            <a:ext cx="6297198" cy="4093179"/>
          </a:xfrm>
          <a:prstGeom prst="rect">
            <a:avLst/>
          </a:prstGeom>
        </p:spPr>
      </p:pic>
      <p:sp>
        <p:nvSpPr>
          <p:cNvPr id="2" name="标题 1">
            <a:extLst>
              <a:ext uri="{FF2B5EF4-FFF2-40B4-BE49-F238E27FC236}">
                <a16:creationId xmlns:a16="http://schemas.microsoft.com/office/drawing/2014/main" id="{13604151-FC34-F006-407E-9935F2D56906}"/>
              </a:ext>
            </a:extLst>
          </p:cNvPr>
          <p:cNvSpPr>
            <a:spLocks noGrp="1"/>
          </p:cNvSpPr>
          <p:nvPr>
            <p:ph type="title"/>
          </p:nvPr>
        </p:nvSpPr>
        <p:spPr/>
        <p:txBody>
          <a:bodyPr/>
          <a:lstStyle/>
          <a:p>
            <a:r>
              <a:rPr lang="en" altLang="zh-CN" dirty="0">
                <a:latin typeface="Calibri" panose="020F0502020204030204" pitchFamily="34" charset="0"/>
                <a:cs typeface="Calibri" panose="020F0502020204030204" pitchFamily="34" charset="0"/>
              </a:rPr>
              <a:t>4D seeding</a:t>
            </a:r>
            <a:r>
              <a:rPr lang="zh-CN" altLang="en-US" dirty="0">
                <a:latin typeface="Calibri" panose="020F0502020204030204" pitchFamily="34" charset="0"/>
                <a:cs typeface="Calibri" panose="020F0502020204030204" pitchFamily="34" charset="0"/>
              </a:rPr>
              <a:t> </a:t>
            </a:r>
            <a:r>
              <a:rPr lang="en-US" altLang="zh-CN" dirty="0">
                <a:latin typeface="Calibri" panose="020F0502020204030204" pitchFamily="34" charset="0"/>
                <a:cs typeface="Calibri" panose="020F0502020204030204" pitchFamily="34" charset="0"/>
              </a:rPr>
              <a:t>performance</a:t>
            </a:r>
            <a:endParaRPr kumimoji="1" lang="zh-CN" altLang="en-US" dirty="0"/>
          </a:p>
        </p:txBody>
      </p:sp>
      <p:sp>
        <p:nvSpPr>
          <p:cNvPr id="6" name="灯片编号占位符 5">
            <a:extLst>
              <a:ext uri="{FF2B5EF4-FFF2-40B4-BE49-F238E27FC236}">
                <a16:creationId xmlns:a16="http://schemas.microsoft.com/office/drawing/2014/main" id="{229E9A5F-BBD7-2643-CCE3-F25FEDA02F9F}"/>
              </a:ext>
            </a:extLst>
          </p:cNvPr>
          <p:cNvSpPr>
            <a:spLocks noGrp="1"/>
          </p:cNvSpPr>
          <p:nvPr>
            <p:ph type="sldNum" sz="quarter" idx="12"/>
          </p:nvPr>
        </p:nvSpPr>
        <p:spPr/>
        <p:txBody>
          <a:bodyPr/>
          <a:lstStyle/>
          <a:p>
            <a:fld id="{1DD454EC-D2DA-B84B-BA98-0651606DF2B5}" type="slidenum">
              <a:rPr kumimoji="1" lang="zh-CN" altLang="en-US" smtClean="0"/>
              <a:t>9</a:t>
            </a:fld>
            <a:endParaRPr kumimoji="1" lang="zh-CN" altLang="en-US"/>
          </a:p>
        </p:txBody>
      </p:sp>
      <p:sp>
        <p:nvSpPr>
          <p:cNvPr id="15" name="圆角矩形 14">
            <a:extLst>
              <a:ext uri="{FF2B5EF4-FFF2-40B4-BE49-F238E27FC236}">
                <a16:creationId xmlns:a16="http://schemas.microsoft.com/office/drawing/2014/main" id="{981B4738-68CA-88E2-4FB1-7C7AC052C853}"/>
              </a:ext>
            </a:extLst>
          </p:cNvPr>
          <p:cNvSpPr/>
          <p:nvPr/>
        </p:nvSpPr>
        <p:spPr>
          <a:xfrm>
            <a:off x="4137915" y="3138832"/>
            <a:ext cx="500332" cy="1339033"/>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accent1"/>
              </a:solidFill>
            </a:endParaRPr>
          </a:p>
        </p:txBody>
      </p:sp>
      <p:sp>
        <p:nvSpPr>
          <p:cNvPr id="16" name="文本框 15">
            <a:extLst>
              <a:ext uri="{FF2B5EF4-FFF2-40B4-BE49-F238E27FC236}">
                <a16:creationId xmlns:a16="http://schemas.microsoft.com/office/drawing/2014/main" id="{368E734E-ACED-7B48-A8A4-28A42877E71B}"/>
              </a:ext>
            </a:extLst>
          </p:cNvPr>
          <p:cNvSpPr txBox="1"/>
          <p:nvPr/>
        </p:nvSpPr>
        <p:spPr>
          <a:xfrm>
            <a:off x="3697626" y="2792284"/>
            <a:ext cx="2199641" cy="369332"/>
          </a:xfrm>
          <a:prstGeom prst="rect">
            <a:avLst/>
          </a:prstGeom>
          <a:noFill/>
        </p:spPr>
        <p:txBody>
          <a:bodyPr wrap="none" rtlCol="0">
            <a:spAutoFit/>
          </a:bodyPr>
          <a:lstStyle/>
          <a:p>
            <a:r>
              <a:rPr kumimoji="1" lang="en-US" altLang="zh-CN" b="1" i="1" dirty="0">
                <a:solidFill>
                  <a:schemeClr val="accent1"/>
                </a:solidFill>
                <a:latin typeface="Calibri" panose="020F0502020204030204" pitchFamily="34" charset="0"/>
                <a:cs typeface="Calibri" panose="020F0502020204030204" pitchFamily="34" charset="0"/>
              </a:rPr>
              <a:t>Only apply triplet cut</a:t>
            </a:r>
            <a:endParaRPr kumimoji="1" lang="zh-CN" altLang="en-US" b="1" i="1" dirty="0">
              <a:solidFill>
                <a:schemeClr val="accent1"/>
              </a:solidFill>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FCDBBD35-63B9-AC9E-B93D-BD84EBD23601}"/>
              </a:ext>
            </a:extLst>
          </p:cNvPr>
          <p:cNvSpPr txBox="1"/>
          <p:nvPr/>
        </p:nvSpPr>
        <p:spPr>
          <a:xfrm>
            <a:off x="4457410" y="3574365"/>
            <a:ext cx="1638590" cy="707886"/>
          </a:xfrm>
          <a:prstGeom prst="rect">
            <a:avLst/>
          </a:prstGeom>
          <a:noFill/>
        </p:spPr>
        <p:txBody>
          <a:bodyPr wrap="none" rtlCol="0">
            <a:spAutoFit/>
          </a:bodyPr>
          <a:lstStyle/>
          <a:p>
            <a:pPr algn="ctr"/>
            <a:r>
              <a:rPr kumimoji="1" lang="en-US" altLang="zh-CN" sz="2000" b="1" i="1" dirty="0">
                <a:solidFill>
                  <a:srgbClr val="FF0000"/>
                </a:solidFill>
                <a:latin typeface="Calibri" panose="020F0502020204030204" pitchFamily="34" charset="0"/>
                <a:cs typeface="Calibri" panose="020F0502020204030204" pitchFamily="34" charset="0"/>
              </a:rPr>
              <a:t>No</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time</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cut</a:t>
            </a:r>
          </a:p>
          <a:p>
            <a:pPr algn="ctr"/>
            <a:r>
              <a:rPr kumimoji="1" lang="zh-CN" altLang="en-US" sz="2000" b="1" dirty="0">
                <a:solidFill>
                  <a:srgbClr val="FF0000"/>
                </a:solidFill>
                <a:latin typeface="Calibri" panose="020F0502020204030204" pitchFamily="34" charset="0"/>
                <a:cs typeface="Calibri" panose="020F0502020204030204" pitchFamily="34" charset="0"/>
              </a:rPr>
              <a:t>（</a:t>
            </a:r>
            <a:r>
              <a:rPr kumimoji="1" lang="en-US" altLang="zh-CN" sz="2000" b="1" i="1" dirty="0">
                <a:solidFill>
                  <a:srgbClr val="FF0000"/>
                </a:solidFill>
                <a:latin typeface="Calibri" panose="020F0502020204030204" pitchFamily="34" charset="0"/>
                <a:cs typeface="Calibri" panose="020F0502020204030204" pitchFamily="34" charset="0"/>
              </a:rPr>
              <a:t>base</a:t>
            </a:r>
            <a:r>
              <a:rPr kumimoji="1" lang="zh-CN" altLang="en-US" sz="2000" b="1" i="1" dirty="0">
                <a:solidFill>
                  <a:srgbClr val="FF0000"/>
                </a:solidFill>
                <a:latin typeface="Calibri" panose="020F0502020204030204" pitchFamily="34" charset="0"/>
                <a:cs typeface="Calibri" panose="020F0502020204030204" pitchFamily="34" charset="0"/>
              </a:rPr>
              <a:t> </a:t>
            </a:r>
            <a:r>
              <a:rPr kumimoji="1" lang="en-US" altLang="zh-CN" sz="2000" b="1" i="1" dirty="0">
                <a:solidFill>
                  <a:srgbClr val="FF0000"/>
                </a:solidFill>
                <a:latin typeface="Calibri" panose="020F0502020204030204" pitchFamily="34" charset="0"/>
                <a:cs typeface="Calibri" panose="020F0502020204030204" pitchFamily="34" charset="0"/>
              </a:rPr>
              <a:t>line</a:t>
            </a:r>
            <a:r>
              <a:rPr kumimoji="1" lang="zh-CN" altLang="en-US" sz="2000" b="1" dirty="0">
                <a:solidFill>
                  <a:srgbClr val="FF0000"/>
                </a:solidFill>
                <a:latin typeface="Calibri" panose="020F0502020204030204" pitchFamily="34" charset="0"/>
                <a:cs typeface="Calibri" panose="020F0502020204030204" pitchFamily="34" charset="0"/>
              </a:rPr>
              <a:t>）</a:t>
            </a:r>
          </a:p>
        </p:txBody>
      </p:sp>
      <p:sp>
        <p:nvSpPr>
          <p:cNvPr id="18" name="文本框 17">
            <a:extLst>
              <a:ext uri="{FF2B5EF4-FFF2-40B4-BE49-F238E27FC236}">
                <a16:creationId xmlns:a16="http://schemas.microsoft.com/office/drawing/2014/main" id="{283449B3-CBE8-A67F-801C-88333AC6EFA9}"/>
              </a:ext>
            </a:extLst>
          </p:cNvPr>
          <p:cNvSpPr txBox="1"/>
          <p:nvPr/>
        </p:nvSpPr>
        <p:spPr>
          <a:xfrm>
            <a:off x="7194087" y="4944403"/>
            <a:ext cx="4533455" cy="967957"/>
          </a:xfrm>
          <a:prstGeom prst="rect">
            <a:avLst/>
          </a:prstGeom>
          <a:noFill/>
        </p:spPr>
        <p:txBody>
          <a:bodyPr wrap="square" rtlCol="0">
            <a:spAutoFit/>
          </a:bodyPr>
          <a:lstStyle/>
          <a:p>
            <a:pPr>
              <a:lnSpc>
                <a:spcPct val="150000"/>
              </a:lnSpc>
            </a:pPr>
            <a:r>
              <a:rPr kumimoji="1" lang="en-US" altLang="zh-CN" sz="2000" dirty="0">
                <a:latin typeface="Calibri" panose="020F0502020204030204" pitchFamily="34" charset="0"/>
                <a:cs typeface="Calibri" panose="020F0502020204030204" pitchFamily="34" charset="0"/>
              </a:rPr>
              <a:t>p-value: corresponds to the probability of excluding a truth-matched seed by cut</a:t>
            </a:r>
          </a:p>
        </p:txBody>
      </p:sp>
      <p:cxnSp>
        <p:nvCxnSpPr>
          <p:cNvPr id="8" name="直线箭头连接符 7">
            <a:extLst>
              <a:ext uri="{FF2B5EF4-FFF2-40B4-BE49-F238E27FC236}">
                <a16:creationId xmlns:a16="http://schemas.microsoft.com/office/drawing/2014/main" id="{AA5470CF-4168-FA5B-3CF1-D53622B5E0E3}"/>
              </a:ext>
            </a:extLst>
          </p:cNvPr>
          <p:cNvCxnSpPr>
            <a:cxnSpLocks/>
          </p:cNvCxnSpPr>
          <p:nvPr/>
        </p:nvCxnSpPr>
        <p:spPr>
          <a:xfrm flipH="1" flipV="1">
            <a:off x="1435729" y="2787103"/>
            <a:ext cx="1286414" cy="1016384"/>
          </a:xfrm>
          <a:prstGeom prst="straightConnector1">
            <a:avLst/>
          </a:prstGeom>
          <a:ln w="7620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sp>
        <p:nvSpPr>
          <p:cNvPr id="10" name="文本框 9">
            <a:extLst>
              <a:ext uri="{FF2B5EF4-FFF2-40B4-BE49-F238E27FC236}">
                <a16:creationId xmlns:a16="http://schemas.microsoft.com/office/drawing/2014/main" id="{CD6001CD-0610-6191-1E37-D556C41BA6FF}"/>
              </a:ext>
            </a:extLst>
          </p:cNvPr>
          <p:cNvSpPr txBox="1"/>
          <p:nvPr/>
        </p:nvSpPr>
        <p:spPr>
          <a:xfrm>
            <a:off x="1527802" y="3887402"/>
            <a:ext cx="2702186" cy="584775"/>
          </a:xfrm>
          <a:prstGeom prst="rect">
            <a:avLst/>
          </a:prstGeom>
          <a:noFill/>
        </p:spPr>
        <p:txBody>
          <a:bodyPr wrap="square" rtlCol="0">
            <a:spAutoFit/>
          </a:bodyPr>
          <a:lstStyle/>
          <a:p>
            <a:r>
              <a:rPr kumimoji="1" lang="en-US" altLang="zh-CN" sz="1600" dirty="0">
                <a:solidFill>
                  <a:schemeClr val="accent2"/>
                </a:solidFill>
                <a:latin typeface="Calibri" panose="020F0502020204030204" pitchFamily="34" charset="0"/>
                <a:cs typeface="Calibri" panose="020F0502020204030204" pitchFamily="34" charset="0"/>
              </a:rPr>
              <a:t>higher</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efficiency</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and</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lower</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fake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rate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with</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time</a:t>
            </a:r>
            <a:r>
              <a:rPr kumimoji="1" lang="zh-CN" altLang="en-US" sz="1600" dirty="0">
                <a:solidFill>
                  <a:schemeClr val="accent2"/>
                </a:solidFill>
                <a:latin typeface="Calibri" panose="020F0502020204030204" pitchFamily="34" charset="0"/>
                <a:cs typeface="Calibri" panose="020F0502020204030204" pitchFamily="34" charset="0"/>
              </a:rPr>
              <a:t> </a:t>
            </a:r>
            <a:r>
              <a:rPr kumimoji="1" lang="en-US" altLang="zh-CN" sz="1600" dirty="0">
                <a:solidFill>
                  <a:schemeClr val="accent2"/>
                </a:solidFill>
                <a:latin typeface="Calibri" panose="020F0502020204030204" pitchFamily="34" charset="0"/>
                <a:cs typeface="Calibri" panose="020F0502020204030204" pitchFamily="34" charset="0"/>
              </a:rPr>
              <a:t>cut</a:t>
            </a:r>
            <a:endParaRPr kumimoji="1" lang="zh-CN" altLang="en-US" sz="1600" dirty="0">
              <a:solidFill>
                <a:schemeClr val="accent2"/>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384FA2A-107B-95D9-6562-17071C857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6192" y="1764351"/>
            <a:ext cx="3825246" cy="2503799"/>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D6865B2F-7361-A6B0-9381-BFC2A9E9AECE}"/>
              </a:ext>
            </a:extLst>
          </p:cNvPr>
          <p:cNvSpPr txBox="1"/>
          <p:nvPr/>
        </p:nvSpPr>
        <p:spPr>
          <a:xfrm>
            <a:off x="7526192" y="4284380"/>
            <a:ext cx="4628675" cy="646331"/>
          </a:xfrm>
          <a:prstGeom prst="rect">
            <a:avLst/>
          </a:prstGeom>
          <a:noFill/>
        </p:spPr>
        <p:txBody>
          <a:bodyPr wrap="square" rtlCol="0">
            <a:spAutoFit/>
          </a:bodyPr>
          <a:lstStyle/>
          <a:p>
            <a:pPr marL="285750" indent="-285750">
              <a:buFont typeface="Wingdings" pitchFamily="2" charset="2"/>
              <a:buChar char="Ø"/>
            </a:pPr>
            <a:r>
              <a:rPr kumimoji="1" lang="en-US" altLang="zh-CN" dirty="0"/>
              <a:t>Using</a:t>
            </a:r>
            <a:r>
              <a:rPr kumimoji="1" lang="zh-CN" altLang="en-US" dirty="0"/>
              <a:t> </a:t>
            </a:r>
            <a:r>
              <a:rPr kumimoji="1" lang="en-US" altLang="zh-CN" b="1" dirty="0"/>
              <a:t>pixel</a:t>
            </a:r>
            <a:r>
              <a:rPr kumimoji="1" lang="zh-CN" altLang="en-US" b="1" dirty="0"/>
              <a:t> </a:t>
            </a:r>
            <a:r>
              <a:rPr kumimoji="1" lang="en-US" altLang="zh-CN" b="1" dirty="0"/>
              <a:t>(5</a:t>
            </a:r>
            <a:r>
              <a:rPr kumimoji="1" lang="zh-CN" altLang="en-US" b="1" dirty="0"/>
              <a:t> </a:t>
            </a:r>
            <a:r>
              <a:rPr kumimoji="1" lang="en-US" altLang="zh-CN" b="1" dirty="0"/>
              <a:t>layers)</a:t>
            </a:r>
            <a:r>
              <a:rPr kumimoji="1" lang="zh-CN" altLang="en-US" b="1" dirty="0"/>
              <a:t> </a:t>
            </a:r>
            <a:r>
              <a:rPr kumimoji="1" lang="en-US" altLang="zh-CN" dirty="0"/>
              <a:t>spacepoint</a:t>
            </a:r>
            <a:r>
              <a:rPr kumimoji="1" lang="zh-CN" altLang="en-US" dirty="0"/>
              <a:t> </a:t>
            </a:r>
            <a:r>
              <a:rPr kumimoji="1" lang="en-US" altLang="zh-CN" dirty="0"/>
              <a:t>seeding</a:t>
            </a:r>
          </a:p>
          <a:p>
            <a:pPr marL="285750" indent="-285750">
              <a:buFont typeface="Wingdings" pitchFamily="2" charset="2"/>
              <a:buChar char="Ø"/>
            </a:pPr>
            <a:r>
              <a:rPr kumimoji="1" lang="en-US" altLang="zh-CN" dirty="0"/>
              <a:t>Adding</a:t>
            </a:r>
            <a:r>
              <a:rPr kumimoji="1" lang="zh-CN" altLang="en-US" dirty="0"/>
              <a:t> </a:t>
            </a:r>
            <a:r>
              <a:rPr kumimoji="1" lang="en-US" altLang="zh-CN" dirty="0"/>
              <a:t>time</a:t>
            </a:r>
            <a:r>
              <a:rPr kumimoji="1" lang="zh-CN" altLang="en-US" dirty="0"/>
              <a:t> </a:t>
            </a:r>
            <a:r>
              <a:rPr kumimoji="1" lang="en-US" altLang="zh-CN" dirty="0"/>
              <a:t>for</a:t>
            </a:r>
            <a:r>
              <a:rPr kumimoji="1" lang="zh-CN" altLang="en-US" dirty="0"/>
              <a:t> </a:t>
            </a:r>
            <a:r>
              <a:rPr kumimoji="1" lang="en-US" altLang="zh-CN" dirty="0"/>
              <a:t>innermost</a:t>
            </a:r>
            <a:r>
              <a:rPr kumimoji="1" lang="zh-CN" altLang="en-US" dirty="0"/>
              <a:t> </a:t>
            </a:r>
            <a:r>
              <a:rPr kumimoji="1" lang="en-US" altLang="zh-CN" b="1" dirty="0"/>
              <a:t>2</a:t>
            </a:r>
            <a:r>
              <a:rPr kumimoji="1" lang="zh-CN" altLang="en-US" dirty="0"/>
              <a:t> </a:t>
            </a:r>
            <a:r>
              <a:rPr kumimoji="1" lang="en-US" altLang="zh-CN" dirty="0"/>
              <a:t>layers</a:t>
            </a:r>
            <a:endParaRPr kumimoji="1" lang="zh-CN" altLang="en-US" dirty="0"/>
          </a:p>
        </p:txBody>
      </p:sp>
      <p:sp>
        <p:nvSpPr>
          <p:cNvPr id="11" name="圆角矩形 10">
            <a:extLst>
              <a:ext uri="{FF2B5EF4-FFF2-40B4-BE49-F238E27FC236}">
                <a16:creationId xmlns:a16="http://schemas.microsoft.com/office/drawing/2014/main" id="{E43DC2EC-B666-8632-B846-6120E2588C06}"/>
              </a:ext>
            </a:extLst>
          </p:cNvPr>
          <p:cNvSpPr/>
          <p:nvPr/>
        </p:nvSpPr>
        <p:spPr>
          <a:xfrm>
            <a:off x="8075354" y="3721838"/>
            <a:ext cx="2415023" cy="190116"/>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2" name="圆角矩形 11">
            <a:extLst>
              <a:ext uri="{FF2B5EF4-FFF2-40B4-BE49-F238E27FC236}">
                <a16:creationId xmlns:a16="http://schemas.microsoft.com/office/drawing/2014/main" id="{EF094BCB-9C50-096C-D6FB-A09C4BC583CE}"/>
              </a:ext>
            </a:extLst>
          </p:cNvPr>
          <p:cNvSpPr/>
          <p:nvPr/>
        </p:nvSpPr>
        <p:spPr>
          <a:xfrm>
            <a:off x="8006482" y="3400320"/>
            <a:ext cx="2672580" cy="555949"/>
          </a:xfrm>
          <a:prstGeom prst="roundRect">
            <a:avLst/>
          </a:prstGeom>
          <a:noFill/>
          <a:ln w="28575">
            <a:solidFill>
              <a:schemeClr val="accent2"/>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Tree>
    <p:extLst>
      <p:ext uri="{BB962C8B-B14F-4D97-AF65-F5344CB8AC3E}">
        <p14:creationId xmlns:p14="http://schemas.microsoft.com/office/powerpoint/2010/main" val="377745179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43126</TotalTime>
  <Words>3621</Words>
  <Application>Microsoft Macintosh PowerPoint</Application>
  <PresentationFormat>宽屏</PresentationFormat>
  <Paragraphs>496</Paragraphs>
  <Slides>32</Slides>
  <Notes>24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32</vt:i4>
      </vt:variant>
    </vt:vector>
  </HeadingPairs>
  <TitlesOfParts>
    <vt:vector size="42" baseType="lpstr">
      <vt:lpstr>等线</vt:lpstr>
      <vt:lpstr>等线 Light</vt:lpstr>
      <vt:lpstr>Arial</vt:lpstr>
      <vt:lpstr>Arial</vt:lpstr>
      <vt:lpstr>Calibri</vt:lpstr>
      <vt:lpstr>Cambria Math</vt:lpstr>
      <vt:lpstr>Symbol</vt:lpstr>
      <vt:lpstr>Times New Roman</vt:lpstr>
      <vt:lpstr>Wingdings</vt:lpstr>
      <vt:lpstr>Office 主题​​</vt:lpstr>
      <vt:lpstr>ACTS-based 4D Tracking and a design of timing pixel chip</vt:lpstr>
      <vt:lpstr>Introduction Chance of future 4D tracking for ATLAS ITk</vt:lpstr>
      <vt:lpstr>Introduction Chance of future 4D tracking for ATLAS ITk</vt:lpstr>
      <vt:lpstr>4D tracking with ACTS</vt:lpstr>
      <vt:lpstr>Introduction to Software</vt:lpstr>
      <vt:lpstr>Full chain workflow in ACTS</vt:lpstr>
      <vt:lpstr>Full chain workflow in ACTS</vt:lpstr>
      <vt:lpstr>4D seeding algorithm</vt:lpstr>
      <vt:lpstr>4D seeding performance</vt:lpstr>
      <vt:lpstr>4D tracking performance </vt:lpstr>
      <vt:lpstr>A design of Timing Pixel chip</vt:lpstr>
      <vt:lpstr>Overview</vt:lpstr>
      <vt:lpstr>Pixel: Analog Front-end</vt:lpstr>
      <vt:lpstr>Pixel: Time to Digital Converter</vt:lpstr>
      <vt:lpstr>Core</vt:lpstr>
      <vt:lpstr>Core</vt:lpstr>
      <vt:lpstr>Region</vt:lpstr>
      <vt:lpstr>Simulation</vt:lpstr>
      <vt:lpstr>Periphery</vt:lpstr>
      <vt:lpstr>End of Column</vt:lpstr>
      <vt:lpstr>End of Column</vt:lpstr>
      <vt:lpstr>Bottom</vt:lpstr>
      <vt:lpstr>Summary </vt:lpstr>
      <vt:lpstr>Back-ups</vt:lpstr>
      <vt:lpstr>Timing pixel digitization in Athena</vt:lpstr>
      <vt:lpstr>Purity and track-only impact parameter resolution</vt:lpstr>
      <vt:lpstr>PowerPoint 演示文稿</vt:lpstr>
      <vt:lpstr>PowerPoint 演示文稿</vt:lpstr>
      <vt:lpstr>PowerPoint 演示文稿</vt:lpstr>
      <vt:lpstr>ITk spacepoint distribution</vt:lpstr>
      <vt:lpstr>4D seeding performance with ITk</vt:lpstr>
      <vt:lpstr>Huffman coding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ACTS-based 4D Tracking and pixel digital chip design</dc:title>
  <dc:creator>Yanqi Wang</dc:creator>
  <cp:lastModifiedBy>Hongtao Yang</cp:lastModifiedBy>
  <cp:revision>1387</cp:revision>
  <dcterms:created xsi:type="dcterms:W3CDTF">2025-06-28T11:58:32Z</dcterms:created>
  <dcterms:modified xsi:type="dcterms:W3CDTF">2026-07-02T01:28:05Z</dcterms:modified>
</cp:coreProperties>
</file>