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739" r:id="rId2"/>
    <p:sldMasterId id="2147483782" r:id="rId3"/>
  </p:sldMasterIdLst>
  <p:notesMasterIdLst>
    <p:notesMasterId r:id="rId68"/>
  </p:notesMasterIdLst>
  <p:sldIdLst>
    <p:sldId id="256" r:id="rId4"/>
    <p:sldId id="354" r:id="rId5"/>
    <p:sldId id="5884" r:id="rId6"/>
    <p:sldId id="265" r:id="rId7"/>
    <p:sldId id="375" r:id="rId8"/>
    <p:sldId id="373" r:id="rId9"/>
    <p:sldId id="355" r:id="rId10"/>
    <p:sldId id="356" r:id="rId11"/>
    <p:sldId id="5894" r:id="rId12"/>
    <p:sldId id="5895" r:id="rId13"/>
    <p:sldId id="5878" r:id="rId14"/>
    <p:sldId id="5886" r:id="rId15"/>
    <p:sldId id="320" r:id="rId16"/>
    <p:sldId id="267" r:id="rId17"/>
    <p:sldId id="5897" r:id="rId18"/>
    <p:sldId id="323" r:id="rId19"/>
    <p:sldId id="325" r:id="rId20"/>
    <p:sldId id="268" r:id="rId21"/>
    <p:sldId id="327" r:id="rId22"/>
    <p:sldId id="328" r:id="rId23"/>
    <p:sldId id="5899" r:id="rId24"/>
    <p:sldId id="270" r:id="rId25"/>
    <p:sldId id="1735" r:id="rId26"/>
    <p:sldId id="330" r:id="rId27"/>
    <p:sldId id="331" r:id="rId28"/>
    <p:sldId id="1733" r:id="rId29"/>
    <p:sldId id="453" r:id="rId30"/>
    <p:sldId id="1734" r:id="rId31"/>
    <p:sldId id="1784" r:id="rId32"/>
    <p:sldId id="6028" r:id="rId33"/>
    <p:sldId id="6029" r:id="rId34"/>
    <p:sldId id="641" r:id="rId35"/>
    <p:sldId id="627" r:id="rId36"/>
    <p:sldId id="1729" r:id="rId37"/>
    <p:sldId id="414" r:id="rId38"/>
    <p:sldId id="6030" r:id="rId39"/>
    <p:sldId id="6031" r:id="rId40"/>
    <p:sldId id="6032" r:id="rId41"/>
    <p:sldId id="6033" r:id="rId42"/>
    <p:sldId id="6034" r:id="rId43"/>
    <p:sldId id="6016" r:id="rId44"/>
    <p:sldId id="447" r:id="rId45"/>
    <p:sldId id="6044" r:id="rId46"/>
    <p:sldId id="6017" r:id="rId47"/>
    <p:sldId id="6025" r:id="rId48"/>
    <p:sldId id="5875" r:id="rId49"/>
    <p:sldId id="6014" r:id="rId50"/>
    <p:sldId id="5940" r:id="rId51"/>
    <p:sldId id="276" r:id="rId52"/>
    <p:sldId id="277" r:id="rId53"/>
    <p:sldId id="340" r:id="rId54"/>
    <p:sldId id="318" r:id="rId55"/>
    <p:sldId id="319" r:id="rId56"/>
    <p:sldId id="452" r:id="rId57"/>
    <p:sldId id="463" r:id="rId58"/>
    <p:sldId id="460" r:id="rId59"/>
    <p:sldId id="322" r:id="rId60"/>
    <p:sldId id="5898" r:id="rId61"/>
    <p:sldId id="350" r:id="rId62"/>
    <p:sldId id="1731" r:id="rId63"/>
    <p:sldId id="1732" r:id="rId64"/>
    <p:sldId id="332" r:id="rId65"/>
    <p:sldId id="333" r:id="rId66"/>
    <p:sldId id="271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engxin zhao" initials="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008000"/>
    <a:srgbClr val="ED1B13"/>
    <a:srgbClr val="FBFBFB"/>
    <a:srgbClr val="92D050"/>
    <a:srgbClr val="E1F0C1"/>
    <a:srgbClr val="6DB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69FB71-DAB1-C54E-8916-3C4E50718CA5}" v="15" dt="2026-07-03T03:08:24.7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7"/>
    <p:restoredTop sz="95330"/>
  </p:normalViewPr>
  <p:slideViewPr>
    <p:cSldViewPr snapToGrid="0">
      <p:cViewPr>
        <p:scale>
          <a:sx n="115" d="100"/>
          <a:sy n="115" d="100"/>
        </p:scale>
        <p:origin x="536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microsoft.com/office/2016/11/relationships/changesInfo" Target="changesInfos/changesInfo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commentAuthors" Target="commentAuthor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presProps" Target="presProps.xml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7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爱强 郭" userId="4746048c57f3e2a8" providerId="LiveId" clId="{C1F534BE-4879-53F5-ADD6-9B3AAE85ED50}"/>
    <pc:docChg chg="undo custSel addSld delSld modSld">
      <pc:chgData name="爱强 郭" userId="4746048c57f3e2a8" providerId="LiveId" clId="{C1F534BE-4879-53F5-ADD6-9B3AAE85ED50}" dt="2026-07-03T03:19:29.429" v="310" actId="2696"/>
      <pc:docMkLst>
        <pc:docMk/>
      </pc:docMkLst>
      <pc:sldChg chg="modSp mod">
        <pc:chgData name="爱强 郭" userId="4746048c57f3e2a8" providerId="LiveId" clId="{C1F534BE-4879-53F5-ADD6-9B3AAE85ED50}" dt="2026-07-03T03:10:09.397" v="290" actId="114"/>
        <pc:sldMkLst>
          <pc:docMk/>
          <pc:sldMk cId="1641010441" sldId="256"/>
        </pc:sldMkLst>
        <pc:spChg chg="mod">
          <ac:chgData name="爱强 郭" userId="4746048c57f3e2a8" providerId="LiveId" clId="{C1F534BE-4879-53F5-ADD6-9B3AAE85ED50}" dt="2026-07-03T03:10:00.913" v="288" actId="255"/>
          <ac:spMkLst>
            <pc:docMk/>
            <pc:sldMk cId="1641010441" sldId="256"/>
            <ac:spMk id="3" creationId="{00000000-0000-0000-0000-000000000000}"/>
          </ac:spMkLst>
        </pc:spChg>
        <pc:spChg chg="mod">
          <ac:chgData name="爱强 郭" userId="4746048c57f3e2a8" providerId="LiveId" clId="{C1F534BE-4879-53F5-ADD6-9B3AAE85ED50}" dt="2026-07-03T03:10:09.397" v="290" actId="114"/>
          <ac:spMkLst>
            <pc:docMk/>
            <pc:sldMk cId="1641010441" sldId="256"/>
            <ac:spMk id="9" creationId="{AA0F8A2F-7621-FFA8-C543-4EBD002EE0E2}"/>
          </ac:spMkLst>
        </pc:spChg>
      </pc:sldChg>
      <pc:sldChg chg="modSp mod">
        <pc:chgData name="爱强 郭" userId="4746048c57f3e2a8" providerId="LiveId" clId="{C1F534BE-4879-53F5-ADD6-9B3AAE85ED50}" dt="2026-07-03T03:15:36.312" v="306" actId="20577"/>
        <pc:sldMkLst>
          <pc:docMk/>
          <pc:sldMk cId="3376683001" sldId="276"/>
        </pc:sldMkLst>
        <pc:spChg chg="mod">
          <ac:chgData name="爱强 郭" userId="4746048c57f3e2a8" providerId="LiveId" clId="{C1F534BE-4879-53F5-ADD6-9B3AAE85ED50}" dt="2026-07-03T03:15:36.312" v="306" actId="20577"/>
          <ac:spMkLst>
            <pc:docMk/>
            <pc:sldMk cId="3376683001" sldId="276"/>
            <ac:spMk id="3" creationId="{629AA4F6-912C-454A-991C-1F28C1C380C9}"/>
          </ac:spMkLst>
        </pc:spChg>
      </pc:sldChg>
      <pc:sldChg chg="add del">
        <pc:chgData name="爱强 郭" userId="4746048c57f3e2a8" providerId="LiveId" clId="{C1F534BE-4879-53F5-ADD6-9B3AAE85ED50}" dt="2026-07-03T03:19:29.429" v="310" actId="2696"/>
        <pc:sldMkLst>
          <pc:docMk/>
          <pc:sldMk cId="89373116" sldId="299"/>
        </pc:sldMkLst>
      </pc:sldChg>
      <pc:sldChg chg="del">
        <pc:chgData name="爱强 郭" userId="4746048c57f3e2a8" providerId="LiveId" clId="{C1F534BE-4879-53F5-ADD6-9B3AAE85ED50}" dt="2026-07-03T03:08:18.142" v="233" actId="2696"/>
        <pc:sldMkLst>
          <pc:docMk/>
          <pc:sldMk cId="3361761267" sldId="299"/>
        </pc:sldMkLst>
      </pc:sldChg>
      <pc:sldChg chg="del">
        <pc:chgData name="爱强 郭" userId="4746048c57f3e2a8" providerId="LiveId" clId="{C1F534BE-4879-53F5-ADD6-9B3AAE85ED50}" dt="2026-07-03T03:18:18.051" v="307" actId="2696"/>
        <pc:sldMkLst>
          <pc:docMk/>
          <pc:sldMk cId="1085157072" sldId="349"/>
        </pc:sldMkLst>
      </pc:sldChg>
      <pc:sldChg chg="addSp delSp mod">
        <pc:chgData name="爱强 郭" userId="4746048c57f3e2a8" providerId="LiveId" clId="{C1F534BE-4879-53F5-ADD6-9B3AAE85ED50}" dt="2026-07-03T02:57:50.923" v="77" actId="478"/>
        <pc:sldMkLst>
          <pc:docMk/>
          <pc:sldMk cId="2007483037" sldId="355"/>
        </pc:sldMkLst>
        <pc:spChg chg="del">
          <ac:chgData name="爱强 郭" userId="4746048c57f3e2a8" providerId="LiveId" clId="{C1F534BE-4879-53F5-ADD6-9B3AAE85ED50}" dt="2026-07-03T02:57:41.139" v="75" actId="478"/>
          <ac:spMkLst>
            <pc:docMk/>
            <pc:sldMk cId="2007483037" sldId="355"/>
            <ac:spMk id="98" creationId="{F4B073E2-5D9D-C8A9-D814-31C2A87FDDC0}"/>
          </ac:spMkLst>
        </pc:spChg>
        <pc:picChg chg="add del">
          <ac:chgData name="爱强 郭" userId="4746048c57f3e2a8" providerId="LiveId" clId="{C1F534BE-4879-53F5-ADD6-9B3AAE85ED50}" dt="2026-07-03T02:57:50.923" v="77" actId="478"/>
          <ac:picMkLst>
            <pc:docMk/>
            <pc:sldMk cId="2007483037" sldId="355"/>
            <ac:picMk id="5" creationId="{AF4708C4-ABA0-BA9E-A48A-53524B85095C}"/>
          </ac:picMkLst>
        </pc:picChg>
        <pc:picChg chg="del">
          <ac:chgData name="爱强 郭" userId="4746048c57f3e2a8" providerId="LiveId" clId="{C1F534BE-4879-53F5-ADD6-9B3AAE85ED50}" dt="2026-07-03T02:57:36.734" v="74" actId="478"/>
          <ac:picMkLst>
            <pc:docMk/>
            <pc:sldMk cId="2007483037" sldId="355"/>
            <ac:picMk id="97" creationId="{B28FCD44-1FF1-3A9F-DC51-BBAD1C93F851}"/>
          </ac:picMkLst>
        </pc:picChg>
      </pc:sldChg>
      <pc:sldChg chg="add">
        <pc:chgData name="爱强 郭" userId="4746048c57f3e2a8" providerId="LiveId" clId="{C1F534BE-4879-53F5-ADD6-9B3AAE85ED50}" dt="2026-07-03T02:56:49.148" v="64"/>
        <pc:sldMkLst>
          <pc:docMk/>
          <pc:sldMk cId="2235324322" sldId="373"/>
        </pc:sldMkLst>
      </pc:sldChg>
      <pc:sldChg chg="addSp delSp modSp add mod">
        <pc:chgData name="爱强 郭" userId="4746048c57f3e2a8" providerId="LiveId" clId="{C1F534BE-4879-53F5-ADD6-9B3AAE85ED50}" dt="2026-07-03T03:01:16.787" v="178" actId="1035"/>
        <pc:sldMkLst>
          <pc:docMk/>
          <pc:sldMk cId="1337294691" sldId="375"/>
        </pc:sldMkLst>
        <pc:spChg chg="del">
          <ac:chgData name="爱强 郭" userId="4746048c57f3e2a8" providerId="LiveId" clId="{C1F534BE-4879-53F5-ADD6-9B3AAE85ED50}" dt="2026-07-03T02:57:22.146" v="71" actId="478"/>
          <ac:spMkLst>
            <pc:docMk/>
            <pc:sldMk cId="1337294691" sldId="375"/>
            <ac:spMk id="13" creationId="{D23B71F4-4B8C-4B1D-9A94-8432EEC891ED}"/>
          </ac:spMkLst>
        </pc:spChg>
        <pc:spChg chg="del">
          <ac:chgData name="爱强 郭" userId="4746048c57f3e2a8" providerId="LiveId" clId="{C1F534BE-4879-53F5-ADD6-9B3AAE85ED50}" dt="2026-07-03T02:57:25.012" v="72" actId="478"/>
          <ac:spMkLst>
            <pc:docMk/>
            <pc:sldMk cId="1337294691" sldId="375"/>
            <ac:spMk id="18" creationId="{C04865C4-CA8E-4C3E-AEFC-7C135586FAF8}"/>
          </ac:spMkLst>
        </pc:spChg>
        <pc:spChg chg="add mod">
          <ac:chgData name="爱强 郭" userId="4746048c57f3e2a8" providerId="LiveId" clId="{C1F534BE-4879-53F5-ADD6-9B3AAE85ED50}" dt="2026-07-03T02:59:39.990" v="105" actId="1076"/>
          <ac:spMkLst>
            <pc:docMk/>
            <pc:sldMk cId="1337294691" sldId="375"/>
            <ac:spMk id="19" creationId="{26E0D3B8-6E9D-C495-95D5-75EDF188717B}"/>
          </ac:spMkLst>
        </pc:spChg>
        <pc:spChg chg="add mod">
          <ac:chgData name="爱强 郭" userId="4746048c57f3e2a8" providerId="LiveId" clId="{C1F534BE-4879-53F5-ADD6-9B3AAE85ED50}" dt="2026-07-03T03:01:16.787" v="178" actId="1035"/>
          <ac:spMkLst>
            <pc:docMk/>
            <pc:sldMk cId="1337294691" sldId="375"/>
            <ac:spMk id="20" creationId="{EC4AF81C-4718-0DD7-7611-96DF451C152F}"/>
          </ac:spMkLst>
        </pc:spChg>
        <pc:picChg chg="add mod">
          <ac:chgData name="爱强 郭" userId="4746048c57f3e2a8" providerId="LiveId" clId="{C1F534BE-4879-53F5-ADD6-9B3AAE85ED50}" dt="2026-07-03T03:00:26.374" v="106" actId="14100"/>
          <ac:picMkLst>
            <pc:docMk/>
            <pc:sldMk cId="1337294691" sldId="375"/>
            <ac:picMk id="3" creationId="{29019A6D-A464-F2E5-DD2F-622A97A8675E}"/>
          </ac:picMkLst>
        </pc:picChg>
        <pc:picChg chg="mod">
          <ac:chgData name="爱强 郭" userId="4746048c57f3e2a8" providerId="LiveId" clId="{C1F534BE-4879-53F5-ADD6-9B3AAE85ED50}" dt="2026-07-03T03:00:33.190" v="122" actId="1038"/>
          <ac:picMkLst>
            <pc:docMk/>
            <pc:sldMk cId="1337294691" sldId="375"/>
            <ac:picMk id="5" creationId="{1DD69F65-CE3B-41F0-B0DC-CD49B02DAB1C}"/>
          </ac:picMkLst>
        </pc:picChg>
      </pc:sldChg>
      <pc:sldChg chg="del">
        <pc:chgData name="爱强 郭" userId="4746048c57f3e2a8" providerId="LiveId" clId="{C1F534BE-4879-53F5-ADD6-9B3AAE85ED50}" dt="2026-07-03T03:03:37.888" v="180" actId="2696"/>
        <pc:sldMkLst>
          <pc:docMk/>
          <pc:sldMk cId="2597504597" sldId="414"/>
        </pc:sldMkLst>
      </pc:sldChg>
      <pc:sldChg chg="add">
        <pc:chgData name="爱强 郭" userId="4746048c57f3e2a8" providerId="LiveId" clId="{C1F534BE-4879-53F5-ADD6-9B3AAE85ED50}" dt="2026-07-03T03:03:43.491" v="181"/>
        <pc:sldMkLst>
          <pc:docMk/>
          <pc:sldMk cId="3210038452" sldId="414"/>
        </pc:sldMkLst>
      </pc:sldChg>
      <pc:sldChg chg="add">
        <pc:chgData name="爱强 郭" userId="4746048c57f3e2a8" providerId="LiveId" clId="{C1F534BE-4879-53F5-ADD6-9B3AAE85ED50}" dt="2026-07-03T03:04:35.703" v="183"/>
        <pc:sldMkLst>
          <pc:docMk/>
          <pc:sldMk cId="2318602778" sldId="447"/>
        </pc:sldMkLst>
      </pc:sldChg>
      <pc:sldChg chg="del">
        <pc:chgData name="爱强 郭" userId="4746048c57f3e2a8" providerId="LiveId" clId="{C1F534BE-4879-53F5-ADD6-9B3AAE85ED50}" dt="2026-07-03T03:04:28.547" v="182" actId="2696"/>
        <pc:sldMkLst>
          <pc:docMk/>
          <pc:sldMk cId="4110552416" sldId="447"/>
        </pc:sldMkLst>
      </pc:sldChg>
      <pc:sldChg chg="add">
        <pc:chgData name="爱强 郭" userId="4746048c57f3e2a8" providerId="LiveId" clId="{C1F534BE-4879-53F5-ADD6-9B3AAE85ED50}" dt="2026-07-03T03:02:49.093" v="179"/>
        <pc:sldMkLst>
          <pc:docMk/>
          <pc:sldMk cId="1335533620" sldId="453"/>
        </pc:sldMkLst>
      </pc:sldChg>
      <pc:sldChg chg="add">
        <pc:chgData name="爱强 郭" userId="4746048c57f3e2a8" providerId="LiveId" clId="{C1F534BE-4879-53F5-ADD6-9B3AAE85ED50}" dt="2026-07-03T03:03:43.491" v="181"/>
        <pc:sldMkLst>
          <pc:docMk/>
          <pc:sldMk cId="863358887" sldId="627"/>
        </pc:sldMkLst>
      </pc:sldChg>
      <pc:sldChg chg="del">
        <pc:chgData name="爱强 郭" userId="4746048c57f3e2a8" providerId="LiveId" clId="{C1F534BE-4879-53F5-ADD6-9B3AAE85ED50}" dt="2026-07-03T03:03:37.888" v="180" actId="2696"/>
        <pc:sldMkLst>
          <pc:docMk/>
          <pc:sldMk cId="1110898671" sldId="627"/>
        </pc:sldMkLst>
      </pc:sldChg>
      <pc:sldChg chg="del">
        <pc:chgData name="爱强 郭" userId="4746048c57f3e2a8" providerId="LiveId" clId="{C1F534BE-4879-53F5-ADD6-9B3AAE85ED50}" dt="2026-07-03T03:03:37.888" v="180" actId="2696"/>
        <pc:sldMkLst>
          <pc:docMk/>
          <pc:sldMk cId="3253294676" sldId="641"/>
        </pc:sldMkLst>
      </pc:sldChg>
      <pc:sldChg chg="add">
        <pc:chgData name="爱强 郭" userId="4746048c57f3e2a8" providerId="LiveId" clId="{C1F534BE-4879-53F5-ADD6-9B3AAE85ED50}" dt="2026-07-03T03:03:43.491" v="181"/>
        <pc:sldMkLst>
          <pc:docMk/>
          <pc:sldMk cId="3361984088" sldId="641"/>
        </pc:sldMkLst>
      </pc:sldChg>
      <pc:sldChg chg="add del">
        <pc:chgData name="爱强 郭" userId="4746048c57f3e2a8" providerId="LiveId" clId="{C1F534BE-4879-53F5-ADD6-9B3AAE85ED50}" dt="2026-07-03T03:19:29.429" v="310" actId="2696"/>
        <pc:sldMkLst>
          <pc:docMk/>
          <pc:sldMk cId="501534755" sldId="798"/>
        </pc:sldMkLst>
      </pc:sldChg>
      <pc:sldChg chg="del">
        <pc:chgData name="爱强 郭" userId="4746048c57f3e2a8" providerId="LiveId" clId="{C1F534BE-4879-53F5-ADD6-9B3AAE85ED50}" dt="2026-07-03T03:08:18.142" v="233" actId="2696"/>
        <pc:sldMkLst>
          <pc:docMk/>
          <pc:sldMk cId="1309218809" sldId="798"/>
        </pc:sldMkLst>
      </pc:sldChg>
      <pc:sldChg chg="del">
        <pc:chgData name="爱强 郭" userId="4746048c57f3e2a8" providerId="LiveId" clId="{C1F534BE-4879-53F5-ADD6-9B3AAE85ED50}" dt="2026-07-03T03:19:29.429" v="310" actId="2696"/>
        <pc:sldMkLst>
          <pc:docMk/>
          <pc:sldMk cId="3055975962" sldId="1692"/>
        </pc:sldMkLst>
      </pc:sldChg>
      <pc:sldChg chg="add del">
        <pc:chgData name="爱强 郭" userId="4746048c57f3e2a8" providerId="LiveId" clId="{C1F534BE-4879-53F5-ADD6-9B3AAE85ED50}" dt="2026-07-03T03:19:29.429" v="310" actId="2696"/>
        <pc:sldMkLst>
          <pc:docMk/>
          <pc:sldMk cId="1913951876" sldId="1708"/>
        </pc:sldMkLst>
      </pc:sldChg>
      <pc:sldChg chg="del">
        <pc:chgData name="爱强 郭" userId="4746048c57f3e2a8" providerId="LiveId" clId="{C1F534BE-4879-53F5-ADD6-9B3AAE85ED50}" dt="2026-07-03T03:08:18.142" v="233" actId="2696"/>
        <pc:sldMkLst>
          <pc:docMk/>
          <pc:sldMk cId="2343906476" sldId="1708"/>
        </pc:sldMkLst>
      </pc:sldChg>
      <pc:sldChg chg="del">
        <pc:chgData name="爱强 郭" userId="4746048c57f3e2a8" providerId="LiveId" clId="{C1F534BE-4879-53F5-ADD6-9B3AAE85ED50}" dt="2026-07-03T03:08:18.142" v="233" actId="2696"/>
        <pc:sldMkLst>
          <pc:docMk/>
          <pc:sldMk cId="0" sldId="1709"/>
        </pc:sldMkLst>
      </pc:sldChg>
      <pc:sldChg chg="add del">
        <pc:chgData name="爱强 郭" userId="4746048c57f3e2a8" providerId="LiveId" clId="{C1F534BE-4879-53F5-ADD6-9B3AAE85ED50}" dt="2026-07-03T03:19:29.429" v="310" actId="2696"/>
        <pc:sldMkLst>
          <pc:docMk/>
          <pc:sldMk cId="1809171969" sldId="1709"/>
        </pc:sldMkLst>
      </pc:sldChg>
      <pc:sldChg chg="add">
        <pc:chgData name="爱强 郭" userId="4746048c57f3e2a8" providerId="LiveId" clId="{C1F534BE-4879-53F5-ADD6-9B3AAE85ED50}" dt="2026-07-03T03:03:43.491" v="181"/>
        <pc:sldMkLst>
          <pc:docMk/>
          <pc:sldMk cId="1401177203" sldId="1729"/>
        </pc:sldMkLst>
      </pc:sldChg>
      <pc:sldChg chg="del">
        <pc:chgData name="爱强 郭" userId="4746048c57f3e2a8" providerId="LiveId" clId="{C1F534BE-4879-53F5-ADD6-9B3AAE85ED50}" dt="2026-07-03T03:03:37.888" v="180" actId="2696"/>
        <pc:sldMkLst>
          <pc:docMk/>
          <pc:sldMk cId="2173774736" sldId="1729"/>
        </pc:sldMkLst>
      </pc:sldChg>
      <pc:sldChg chg="add">
        <pc:chgData name="爱强 郭" userId="4746048c57f3e2a8" providerId="LiveId" clId="{C1F534BE-4879-53F5-ADD6-9B3AAE85ED50}" dt="2026-07-03T03:02:49.093" v="179"/>
        <pc:sldMkLst>
          <pc:docMk/>
          <pc:sldMk cId="3481624037" sldId="1734"/>
        </pc:sldMkLst>
      </pc:sldChg>
      <pc:sldChg chg="add">
        <pc:chgData name="爱强 郭" userId="4746048c57f3e2a8" providerId="LiveId" clId="{C1F534BE-4879-53F5-ADD6-9B3AAE85ED50}" dt="2026-07-03T03:02:49.093" v="179"/>
        <pc:sldMkLst>
          <pc:docMk/>
          <pc:sldMk cId="40186945" sldId="1784"/>
        </pc:sldMkLst>
      </pc:sldChg>
      <pc:sldChg chg="del">
        <pc:chgData name="爱强 郭" userId="4746048c57f3e2a8" providerId="LiveId" clId="{C1F534BE-4879-53F5-ADD6-9B3AAE85ED50}" dt="2026-07-03T03:08:18.142" v="233" actId="2696"/>
        <pc:sldMkLst>
          <pc:docMk/>
          <pc:sldMk cId="0" sldId="4717"/>
        </pc:sldMkLst>
      </pc:sldChg>
      <pc:sldChg chg="add del">
        <pc:chgData name="爱强 郭" userId="4746048c57f3e2a8" providerId="LiveId" clId="{C1F534BE-4879-53F5-ADD6-9B3AAE85ED50}" dt="2026-07-03T03:19:29.429" v="310" actId="2696"/>
        <pc:sldMkLst>
          <pc:docMk/>
          <pc:sldMk cId="3881145164" sldId="4717"/>
        </pc:sldMkLst>
      </pc:sldChg>
      <pc:sldChg chg="del">
        <pc:chgData name="爱强 郭" userId="4746048c57f3e2a8" providerId="LiveId" clId="{C1F534BE-4879-53F5-ADD6-9B3AAE85ED50}" dt="2026-07-03T03:19:29.429" v="310" actId="2696"/>
        <pc:sldMkLst>
          <pc:docMk/>
          <pc:sldMk cId="924564096" sldId="4718"/>
        </pc:sldMkLst>
      </pc:sldChg>
      <pc:sldChg chg="del">
        <pc:chgData name="爱强 郭" userId="4746048c57f3e2a8" providerId="LiveId" clId="{C1F534BE-4879-53F5-ADD6-9B3AAE85ED50}" dt="2026-07-03T03:19:29.429" v="310" actId="2696"/>
        <pc:sldMkLst>
          <pc:docMk/>
          <pc:sldMk cId="2565993745" sldId="4719"/>
        </pc:sldMkLst>
      </pc:sldChg>
      <pc:sldChg chg="add">
        <pc:chgData name="爱强 郭" userId="4746048c57f3e2a8" providerId="LiveId" clId="{C1F534BE-4879-53F5-ADD6-9B3AAE85ED50}" dt="2026-07-03T03:02:49.093" v="179"/>
        <pc:sldMkLst>
          <pc:docMk/>
          <pc:sldMk cId="2477403658" sldId="5875"/>
        </pc:sldMkLst>
      </pc:sldChg>
      <pc:sldChg chg="add del">
        <pc:chgData name="爱强 郭" userId="4746048c57f3e2a8" providerId="LiveId" clId="{C1F534BE-4879-53F5-ADD6-9B3AAE85ED50}" dt="2026-07-03T03:19:29.429" v="310" actId="2696"/>
        <pc:sldMkLst>
          <pc:docMk/>
          <pc:sldMk cId="1177819816" sldId="5887"/>
        </pc:sldMkLst>
      </pc:sldChg>
      <pc:sldChg chg="add del">
        <pc:chgData name="爱强 郭" userId="4746048c57f3e2a8" providerId="LiveId" clId="{C1F534BE-4879-53F5-ADD6-9B3AAE85ED50}" dt="2026-07-03T03:19:29.429" v="310" actId="2696"/>
        <pc:sldMkLst>
          <pc:docMk/>
          <pc:sldMk cId="2228560481" sldId="5891"/>
        </pc:sldMkLst>
      </pc:sldChg>
      <pc:sldChg chg="del">
        <pc:chgData name="爱强 郭" userId="4746048c57f3e2a8" providerId="LiveId" clId="{C1F534BE-4879-53F5-ADD6-9B3AAE85ED50}" dt="2026-07-03T03:08:18.142" v="233" actId="2696"/>
        <pc:sldMkLst>
          <pc:docMk/>
          <pc:sldMk cId="3214401189" sldId="5891"/>
        </pc:sldMkLst>
      </pc:sldChg>
      <pc:sldChg chg="add del">
        <pc:chgData name="爱强 郭" userId="4746048c57f3e2a8" providerId="LiveId" clId="{C1F534BE-4879-53F5-ADD6-9B3AAE85ED50}" dt="2026-07-03T03:19:29.429" v="310" actId="2696"/>
        <pc:sldMkLst>
          <pc:docMk/>
          <pc:sldMk cId="98400367" sldId="5892"/>
        </pc:sldMkLst>
      </pc:sldChg>
      <pc:sldChg chg="del">
        <pc:chgData name="爱强 郭" userId="4746048c57f3e2a8" providerId="LiveId" clId="{C1F534BE-4879-53F5-ADD6-9B3AAE85ED50}" dt="2026-07-03T03:08:18.142" v="233" actId="2696"/>
        <pc:sldMkLst>
          <pc:docMk/>
          <pc:sldMk cId="657837954" sldId="5892"/>
        </pc:sldMkLst>
      </pc:sldChg>
      <pc:sldChg chg="add del">
        <pc:chgData name="爱强 郭" userId="4746048c57f3e2a8" providerId="LiveId" clId="{C1F534BE-4879-53F5-ADD6-9B3AAE85ED50}" dt="2026-07-03T03:19:29.429" v="310" actId="2696"/>
        <pc:sldMkLst>
          <pc:docMk/>
          <pc:sldMk cId="802838767" sldId="5893"/>
        </pc:sldMkLst>
      </pc:sldChg>
      <pc:sldChg chg="del">
        <pc:chgData name="爱强 郭" userId="4746048c57f3e2a8" providerId="LiveId" clId="{C1F534BE-4879-53F5-ADD6-9B3AAE85ED50}" dt="2026-07-03T03:08:18.142" v="233" actId="2696"/>
        <pc:sldMkLst>
          <pc:docMk/>
          <pc:sldMk cId="2080549594" sldId="5893"/>
        </pc:sldMkLst>
      </pc:sldChg>
      <pc:sldChg chg="addSp delSp modSp add mod">
        <pc:chgData name="爱强 郭" userId="4746048c57f3e2a8" providerId="LiveId" clId="{C1F534BE-4879-53F5-ADD6-9B3AAE85ED50}" dt="2026-07-01T10:12:04.026" v="62" actId="1076"/>
        <pc:sldMkLst>
          <pc:docMk/>
          <pc:sldMk cId="2229421887" sldId="5940"/>
        </pc:sldMkLst>
        <pc:spChg chg="add mod">
          <ac:chgData name="爱强 郭" userId="4746048c57f3e2a8" providerId="LiveId" clId="{C1F534BE-4879-53F5-ADD6-9B3AAE85ED50}" dt="2026-07-01T10:12:04.026" v="62" actId="1076"/>
          <ac:spMkLst>
            <pc:docMk/>
            <pc:sldMk cId="2229421887" sldId="5940"/>
            <ac:spMk id="13" creationId="{E54D43D6-3A5F-DF6F-660B-A60DF5758720}"/>
          </ac:spMkLst>
        </pc:spChg>
        <pc:spChg chg="mod">
          <ac:chgData name="爱强 郭" userId="4746048c57f3e2a8" providerId="LiveId" clId="{C1F534BE-4879-53F5-ADD6-9B3AAE85ED50}" dt="2026-07-01T10:11:59.022" v="61" actId="14100"/>
          <ac:spMkLst>
            <pc:docMk/>
            <pc:sldMk cId="2229421887" sldId="5940"/>
            <ac:spMk id="28" creationId="{F42D20E2-8C3C-4BD1-B770-0B25762E9A50}"/>
          </ac:spMkLst>
        </pc:spChg>
      </pc:sldChg>
      <pc:sldChg chg="add del">
        <pc:chgData name="爱强 郭" userId="4746048c57f3e2a8" providerId="LiveId" clId="{C1F534BE-4879-53F5-ADD6-9B3AAE85ED50}" dt="2026-07-03T02:57:33.263" v="73" actId="2696"/>
        <pc:sldMkLst>
          <pc:docMk/>
          <pc:sldMk cId="3941605568" sldId="5956"/>
        </pc:sldMkLst>
      </pc:sldChg>
      <pc:sldChg chg="del">
        <pc:chgData name="爱强 郭" userId="4746048c57f3e2a8" providerId="LiveId" clId="{C1F534BE-4879-53F5-ADD6-9B3AAE85ED50}" dt="2026-07-03T03:19:17.237" v="309" actId="2696"/>
        <pc:sldMkLst>
          <pc:docMk/>
          <pc:sldMk cId="1970323861" sldId="6012"/>
        </pc:sldMkLst>
      </pc:sldChg>
      <pc:sldChg chg="modSp mod">
        <pc:chgData name="爱强 郭" userId="4746048c57f3e2a8" providerId="LiveId" clId="{C1F534BE-4879-53F5-ADD6-9B3AAE85ED50}" dt="2026-07-01T10:05:29.825" v="4" actId="20577"/>
        <pc:sldMkLst>
          <pc:docMk/>
          <pc:sldMk cId="3454796522" sldId="6014"/>
        </pc:sldMkLst>
        <pc:spChg chg="mod">
          <ac:chgData name="爱强 郭" userId="4746048c57f3e2a8" providerId="LiveId" clId="{C1F534BE-4879-53F5-ADD6-9B3AAE85ED50}" dt="2026-07-01T10:05:29.825" v="4" actId="20577"/>
          <ac:spMkLst>
            <pc:docMk/>
            <pc:sldMk cId="3454796522" sldId="6014"/>
            <ac:spMk id="24" creationId="{3276A0E2-5C5A-B68C-AA36-718660726B1E}"/>
          </ac:spMkLst>
        </pc:spChg>
      </pc:sldChg>
      <pc:sldChg chg="del">
        <pc:chgData name="爱强 郭" userId="4746048c57f3e2a8" providerId="LiveId" clId="{C1F534BE-4879-53F5-ADD6-9B3AAE85ED50}" dt="2026-07-03T03:04:28.547" v="182" actId="2696"/>
        <pc:sldMkLst>
          <pc:docMk/>
          <pc:sldMk cId="1021447557" sldId="6016"/>
        </pc:sldMkLst>
      </pc:sldChg>
      <pc:sldChg chg="add">
        <pc:chgData name="爱强 郭" userId="4746048c57f3e2a8" providerId="LiveId" clId="{C1F534BE-4879-53F5-ADD6-9B3AAE85ED50}" dt="2026-07-03T03:04:35.703" v="183"/>
        <pc:sldMkLst>
          <pc:docMk/>
          <pc:sldMk cId="2910373411" sldId="6016"/>
        </pc:sldMkLst>
      </pc:sldChg>
      <pc:sldChg chg="del">
        <pc:chgData name="爱强 郭" userId="4746048c57f3e2a8" providerId="LiveId" clId="{C1F534BE-4879-53F5-ADD6-9B3AAE85ED50}" dt="2026-07-03T03:07:39.643" v="229" actId="2696"/>
        <pc:sldMkLst>
          <pc:docMk/>
          <pc:sldMk cId="3250834941" sldId="6017"/>
        </pc:sldMkLst>
      </pc:sldChg>
      <pc:sldChg chg="add">
        <pc:chgData name="爱强 郭" userId="4746048c57f3e2a8" providerId="LiveId" clId="{C1F534BE-4879-53F5-ADD6-9B3AAE85ED50}" dt="2026-07-03T03:07:45.920" v="230"/>
        <pc:sldMkLst>
          <pc:docMk/>
          <pc:sldMk cId="3336610932" sldId="6017"/>
        </pc:sldMkLst>
      </pc:sldChg>
      <pc:sldChg chg="del">
        <pc:chgData name="爱强 郭" userId="4746048c57f3e2a8" providerId="LiveId" clId="{C1F534BE-4879-53F5-ADD6-9B3AAE85ED50}" dt="2026-07-03T03:19:12.557" v="308" actId="2696"/>
        <pc:sldMkLst>
          <pc:docMk/>
          <pc:sldMk cId="3469815162" sldId="6018"/>
        </pc:sldMkLst>
      </pc:sldChg>
      <pc:sldChg chg="add del">
        <pc:chgData name="爱强 郭" userId="4746048c57f3e2a8" providerId="LiveId" clId="{C1F534BE-4879-53F5-ADD6-9B3AAE85ED50}" dt="2026-07-03T03:19:29.429" v="310" actId="2696"/>
        <pc:sldMkLst>
          <pc:docMk/>
          <pc:sldMk cId="992757244" sldId="6022"/>
        </pc:sldMkLst>
      </pc:sldChg>
      <pc:sldChg chg="del">
        <pc:chgData name="爱强 郭" userId="4746048c57f3e2a8" providerId="LiveId" clId="{C1F534BE-4879-53F5-ADD6-9B3AAE85ED50}" dt="2026-07-03T03:08:18.142" v="233" actId="2696"/>
        <pc:sldMkLst>
          <pc:docMk/>
          <pc:sldMk cId="1298573047" sldId="6022"/>
        </pc:sldMkLst>
      </pc:sldChg>
      <pc:sldChg chg="add del">
        <pc:chgData name="爱强 郭" userId="4746048c57f3e2a8" providerId="LiveId" clId="{C1F534BE-4879-53F5-ADD6-9B3AAE85ED50}" dt="2026-07-03T03:19:29.429" v="310" actId="2696"/>
        <pc:sldMkLst>
          <pc:docMk/>
          <pc:sldMk cId="401623347" sldId="6023"/>
        </pc:sldMkLst>
      </pc:sldChg>
      <pc:sldChg chg="del">
        <pc:chgData name="爱强 郭" userId="4746048c57f3e2a8" providerId="LiveId" clId="{C1F534BE-4879-53F5-ADD6-9B3AAE85ED50}" dt="2026-07-03T03:08:18.142" v="233" actId="2696"/>
        <pc:sldMkLst>
          <pc:docMk/>
          <pc:sldMk cId="1168158076" sldId="6023"/>
        </pc:sldMkLst>
      </pc:sldChg>
      <pc:sldChg chg="del">
        <pc:chgData name="爱强 郭" userId="4746048c57f3e2a8" providerId="LiveId" clId="{C1F534BE-4879-53F5-ADD6-9B3AAE85ED50}" dt="2026-07-03T03:18:18.051" v="307" actId="2696"/>
        <pc:sldMkLst>
          <pc:docMk/>
          <pc:sldMk cId="637333271" sldId="6024"/>
        </pc:sldMkLst>
      </pc:sldChg>
      <pc:sldChg chg="del">
        <pc:chgData name="爱强 郭" userId="4746048c57f3e2a8" providerId="LiveId" clId="{C1F534BE-4879-53F5-ADD6-9B3AAE85ED50}" dt="2026-07-03T03:07:53.274" v="231" actId="2696"/>
        <pc:sldMkLst>
          <pc:docMk/>
          <pc:sldMk cId="935012688" sldId="6025"/>
        </pc:sldMkLst>
      </pc:sldChg>
      <pc:sldChg chg="add">
        <pc:chgData name="爱强 郭" userId="4746048c57f3e2a8" providerId="LiveId" clId="{C1F534BE-4879-53F5-ADD6-9B3AAE85ED50}" dt="2026-07-03T03:07:59.529" v="232"/>
        <pc:sldMkLst>
          <pc:docMk/>
          <pc:sldMk cId="1123477752" sldId="6025"/>
        </pc:sldMkLst>
      </pc:sldChg>
      <pc:sldChg chg="add">
        <pc:chgData name="爱强 郭" userId="4746048c57f3e2a8" providerId="LiveId" clId="{C1F534BE-4879-53F5-ADD6-9B3AAE85ED50}" dt="2026-07-03T03:02:49.093" v="179"/>
        <pc:sldMkLst>
          <pc:docMk/>
          <pc:sldMk cId="579554532" sldId="6028"/>
        </pc:sldMkLst>
      </pc:sldChg>
      <pc:sldChg chg="add">
        <pc:chgData name="爱强 郭" userId="4746048c57f3e2a8" providerId="LiveId" clId="{C1F534BE-4879-53F5-ADD6-9B3AAE85ED50}" dt="2026-07-03T03:02:49.093" v="179"/>
        <pc:sldMkLst>
          <pc:docMk/>
          <pc:sldMk cId="3161642532" sldId="6029"/>
        </pc:sldMkLst>
      </pc:sldChg>
      <pc:sldChg chg="add">
        <pc:chgData name="爱强 郭" userId="4746048c57f3e2a8" providerId="LiveId" clId="{C1F534BE-4879-53F5-ADD6-9B3AAE85ED50}" dt="2026-07-03T03:02:49.093" v="179"/>
        <pc:sldMkLst>
          <pc:docMk/>
          <pc:sldMk cId="4245283914" sldId="6030"/>
        </pc:sldMkLst>
      </pc:sldChg>
      <pc:sldChg chg="add">
        <pc:chgData name="爱强 郭" userId="4746048c57f3e2a8" providerId="LiveId" clId="{C1F534BE-4879-53F5-ADD6-9B3AAE85ED50}" dt="2026-07-03T03:02:49.093" v="179"/>
        <pc:sldMkLst>
          <pc:docMk/>
          <pc:sldMk cId="1907900012" sldId="6031"/>
        </pc:sldMkLst>
      </pc:sldChg>
      <pc:sldChg chg="add">
        <pc:chgData name="爱强 郭" userId="4746048c57f3e2a8" providerId="LiveId" clId="{C1F534BE-4879-53F5-ADD6-9B3AAE85ED50}" dt="2026-07-03T03:02:49.093" v="179"/>
        <pc:sldMkLst>
          <pc:docMk/>
          <pc:sldMk cId="0" sldId="6032"/>
        </pc:sldMkLst>
      </pc:sldChg>
      <pc:sldChg chg="add">
        <pc:chgData name="爱强 郭" userId="4746048c57f3e2a8" providerId="LiveId" clId="{C1F534BE-4879-53F5-ADD6-9B3AAE85ED50}" dt="2026-07-03T03:02:49.093" v="179"/>
        <pc:sldMkLst>
          <pc:docMk/>
          <pc:sldMk cId="3963743041" sldId="6033"/>
        </pc:sldMkLst>
      </pc:sldChg>
      <pc:sldChg chg="add">
        <pc:chgData name="爱强 郭" userId="4746048c57f3e2a8" providerId="LiveId" clId="{C1F534BE-4879-53F5-ADD6-9B3AAE85ED50}" dt="2026-07-03T03:02:49.093" v="179"/>
        <pc:sldMkLst>
          <pc:docMk/>
          <pc:sldMk cId="2402760247" sldId="6034"/>
        </pc:sldMkLst>
      </pc:sldChg>
      <pc:sldChg chg="add del">
        <pc:chgData name="爱强 郭" userId="4746048c57f3e2a8" providerId="LiveId" clId="{C1F534BE-4879-53F5-ADD6-9B3AAE85ED50}" dt="2026-07-03T03:19:29.429" v="310" actId="2696"/>
        <pc:sldMkLst>
          <pc:docMk/>
          <pc:sldMk cId="2906928146" sldId="6043"/>
        </pc:sldMkLst>
      </pc:sldChg>
      <pc:sldChg chg="add del">
        <pc:chgData name="爱强 郭" userId="4746048c57f3e2a8" providerId="LiveId" clId="{C1F534BE-4879-53F5-ADD6-9B3AAE85ED50}" dt="2026-07-03T03:08:18.142" v="233" actId="2696"/>
        <pc:sldMkLst>
          <pc:docMk/>
          <pc:sldMk cId="3204868513" sldId="6043"/>
        </pc:sldMkLst>
      </pc:sldChg>
      <pc:sldChg chg="addSp delSp modSp add mod">
        <pc:chgData name="爱强 郭" userId="4746048c57f3e2a8" providerId="LiveId" clId="{C1F534BE-4879-53F5-ADD6-9B3AAE85ED50}" dt="2026-07-03T03:07:23.296" v="228"/>
        <pc:sldMkLst>
          <pc:docMk/>
          <pc:sldMk cId="1837270673" sldId="6044"/>
        </pc:sldMkLst>
        <pc:spChg chg="mod">
          <ac:chgData name="爱强 郭" userId="4746048c57f3e2a8" providerId="LiveId" clId="{C1F534BE-4879-53F5-ADD6-9B3AAE85ED50}" dt="2026-07-03T03:05:43.164" v="204" actId="20577"/>
          <ac:spMkLst>
            <pc:docMk/>
            <pc:sldMk cId="1837270673" sldId="6044"/>
            <ac:spMk id="2" creationId="{15483A62-4496-9868-1DEE-1C83C319C646}"/>
          </ac:spMkLst>
        </pc:spChg>
        <pc:spChg chg="add mod">
          <ac:chgData name="爱强 郭" userId="4746048c57f3e2a8" providerId="LiveId" clId="{C1F534BE-4879-53F5-ADD6-9B3AAE85ED50}" dt="2026-07-03T03:07:23.296" v="228"/>
          <ac:spMkLst>
            <pc:docMk/>
            <pc:sldMk cId="1837270673" sldId="6044"/>
            <ac:spMk id="9" creationId="{E133E526-7AD5-1AF9-98EA-BDE28A27DE32}"/>
          </ac:spMkLst>
        </pc:spChg>
        <pc:spChg chg="del mod">
          <ac:chgData name="爱强 郭" userId="4746048c57f3e2a8" providerId="LiveId" clId="{C1F534BE-4879-53F5-ADD6-9B3AAE85ED50}" dt="2026-07-03T03:07:22.795" v="227" actId="21"/>
          <ac:spMkLst>
            <pc:docMk/>
            <pc:sldMk cId="1837270673" sldId="6044"/>
            <ac:spMk id="18" creationId="{959EA409-477A-C24A-8777-5649DBE5AA78}"/>
          </ac:spMkLst>
        </pc:spChg>
        <pc:picChg chg="del">
          <ac:chgData name="爱强 郭" userId="4746048c57f3e2a8" providerId="LiveId" clId="{C1F534BE-4879-53F5-ADD6-9B3AAE85ED50}" dt="2026-07-03T03:05:36.477" v="188" actId="478"/>
          <ac:picMkLst>
            <pc:docMk/>
            <pc:sldMk cId="1837270673" sldId="6044"/>
            <ac:picMk id="6" creationId="{2101B867-0D70-BFD1-B5AD-83CD34FFCD9D}"/>
          </ac:picMkLst>
        </pc:picChg>
        <pc:picChg chg="add mod">
          <ac:chgData name="爱强 郭" userId="4746048c57f3e2a8" providerId="LiveId" clId="{C1F534BE-4879-53F5-ADD6-9B3AAE85ED50}" dt="2026-07-03T03:06:59.376" v="218" actId="1036"/>
          <ac:picMkLst>
            <pc:docMk/>
            <pc:sldMk cId="1837270673" sldId="6044"/>
            <ac:picMk id="7" creationId="{7C589B1E-AA1B-C137-D524-2DC715EA1864}"/>
          </ac:picMkLst>
        </pc:picChg>
        <pc:picChg chg="del">
          <ac:chgData name="爱强 郭" userId="4746048c57f3e2a8" providerId="LiveId" clId="{C1F534BE-4879-53F5-ADD6-9B3AAE85ED50}" dt="2026-07-03T03:05:30.436" v="185" actId="478"/>
          <ac:picMkLst>
            <pc:docMk/>
            <pc:sldMk cId="1837270673" sldId="6044"/>
            <ac:picMk id="8" creationId="{C2BE103F-11BE-DC96-FF4C-C9C70EDB8BC6}"/>
          </ac:picMkLst>
        </pc:picChg>
        <pc:picChg chg="del">
          <ac:chgData name="爱强 郭" userId="4746048c57f3e2a8" providerId="LiveId" clId="{C1F534BE-4879-53F5-ADD6-9B3AAE85ED50}" dt="2026-07-03T03:05:32.407" v="186" actId="478"/>
          <ac:picMkLst>
            <pc:docMk/>
            <pc:sldMk cId="1837270673" sldId="6044"/>
            <ac:picMk id="12" creationId="{8E04842A-B4E2-7E35-2A81-1702336658BA}"/>
          </ac:picMkLst>
        </pc:picChg>
        <pc:picChg chg="del">
          <ac:chgData name="爱强 郭" userId="4746048c57f3e2a8" providerId="LiveId" clId="{C1F534BE-4879-53F5-ADD6-9B3AAE85ED50}" dt="2026-07-03T03:05:34.451" v="187" actId="478"/>
          <ac:picMkLst>
            <pc:docMk/>
            <pc:sldMk cId="1837270673" sldId="6044"/>
            <ac:picMk id="17" creationId="{C386D909-3D2F-1681-52BA-3407DBE73B9A}"/>
          </ac:picMkLst>
        </pc:picChg>
      </pc:sldChg>
    </pc:docChg>
  </pc:docChgLst>
  <pc:docChgLst>
    <pc:chgData name="爱强 郭" userId="4746048c57f3e2a8" providerId="LiveId" clId="{5CADCD61-7952-4061-9562-C39D67C07C99}"/>
    <pc:docChg chg="modSld">
      <pc:chgData name="爱强 郭" userId="4746048c57f3e2a8" providerId="LiveId" clId="{5CADCD61-7952-4061-9562-C39D67C07C99}" dt="2026-06-29T12:51:48.888" v="58" actId="20577"/>
      <pc:docMkLst>
        <pc:docMk/>
      </pc:docMkLst>
      <pc:sldChg chg="modSp mod">
        <pc:chgData name="爱强 郭" userId="4746048c57f3e2a8" providerId="LiveId" clId="{5CADCD61-7952-4061-9562-C39D67C07C99}" dt="2026-06-29T12:51:48.888" v="58" actId="20577"/>
        <pc:sldMkLst>
          <pc:docMk/>
          <pc:sldMk cId="1641010441" sldId="256"/>
        </pc:sldMkLst>
        <pc:spChg chg="mod">
          <ac:chgData name="爱强 郭" userId="4746048c57f3e2a8" providerId="LiveId" clId="{5CADCD61-7952-4061-9562-C39D67C07C99}" dt="2026-06-29T12:51:48.888" v="58" actId="20577"/>
          <ac:spMkLst>
            <pc:docMk/>
            <pc:sldMk cId="1641010441" sldId="256"/>
            <ac:spMk id="9" creationId="{AA0F8A2F-7621-FFA8-C543-4EBD002EE0E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88249-2126-4118-A6DB-077F297E8578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88AC3C-9BC5-438A-A6A5-37FEB95113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970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88AC3C-9BC5-438A-A6A5-37FEB951131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48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88AC3C-9BC5-438A-A6A5-37FEB951131C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43203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88AC3C-9BC5-438A-A6A5-37FEB951131C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28271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AB310-5D87-9957-87D9-B65B5BFE2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A28259-04B3-D2E7-7B01-199E744C35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1252F0-1DA4-069D-5B0B-E57D504091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76FF21-D271-9910-8C7A-5F6F815E8A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02C312-1317-4398-9C1E-DE43C9983B08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96277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err="1"/>
              <a:t>FairRoot</a:t>
            </a:r>
            <a:r>
              <a:rPr lang="en-US" altLang="zh-CN"/>
              <a:t> is a software framework mainly for high energy and nuclear physics experiments.</a:t>
            </a:r>
          </a:p>
          <a:p>
            <a:r>
              <a:rPr lang="en-US" altLang="zh-CN" err="1"/>
              <a:t>FairRoot</a:t>
            </a:r>
            <a:r>
              <a:rPr lang="en-US" altLang="zh-CN"/>
              <a:t> is developed based on ROOT. In this plot, the top level shows the common used </a:t>
            </a:r>
            <a:r>
              <a:rPr lang="en-US" altLang="zh-CN" err="1"/>
              <a:t>softwares</a:t>
            </a:r>
            <a:r>
              <a:rPr lang="en-US" altLang="zh-CN"/>
              <a:t>, such as ROOT and Geant4. </a:t>
            </a:r>
            <a:r>
              <a:rPr lang="en-US" altLang="zh-CN" err="1"/>
              <a:t>FairRoot</a:t>
            </a:r>
            <a:r>
              <a:rPr lang="en-US" altLang="zh-CN"/>
              <a:t> depends on these </a:t>
            </a:r>
            <a:r>
              <a:rPr lang="en-US" altLang="zh-CN" err="1"/>
              <a:t>softwares</a:t>
            </a:r>
            <a:r>
              <a:rPr lang="en-US" altLang="zh-CN"/>
              <a:t>. </a:t>
            </a:r>
          </a:p>
          <a:p>
            <a:r>
              <a:rPr lang="en-US" altLang="zh-CN"/>
              <a:t>The middle level shows the structure of </a:t>
            </a:r>
            <a:r>
              <a:rPr lang="en-US" altLang="zh-CN" err="1"/>
              <a:t>FairRoot</a:t>
            </a:r>
            <a:r>
              <a:rPr lang="en-US" altLang="zh-CN"/>
              <a:t>. It manages the general </a:t>
            </a:r>
            <a:r>
              <a:rPr lang="en-US" altLang="zh-CN" err="1"/>
              <a:t>infractructure</a:t>
            </a:r>
            <a:r>
              <a:rPr lang="en-US" altLang="zh-CN"/>
              <a:t> with simulation and tasks.</a:t>
            </a:r>
          </a:p>
          <a:p>
            <a:r>
              <a:rPr lang="en-US" altLang="zh-CN"/>
              <a:t>The bottom level shows the specific experiment implementation using </a:t>
            </a:r>
            <a:r>
              <a:rPr lang="en-US" altLang="zh-CN" err="1"/>
              <a:t>FairRoot</a:t>
            </a:r>
            <a:r>
              <a:rPr lang="en-US" altLang="zh-CN"/>
              <a:t>. Currently, there are many experiments using </a:t>
            </a:r>
            <a:r>
              <a:rPr lang="en-US" altLang="zh-CN" err="1"/>
              <a:t>FairRoot</a:t>
            </a:r>
            <a:r>
              <a:rPr lang="en-US" altLang="zh-CN"/>
              <a:t>, such as PANDA, CBM, and EicC.</a:t>
            </a:r>
          </a:p>
          <a:p>
            <a:endParaRPr lang="en-US" altLang="zh-CN"/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FD609E-336B-48CE-934C-94EE390D43CE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0468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88AC3C-9BC5-438A-A6A5-37FEB951131C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26911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88AC3C-9BC5-438A-A6A5-37FEB951131C}" type="slidenum">
              <a:rPr lang="zh-CN" altLang="en-US" smtClean="0"/>
              <a:t>48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41698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88AC3C-9BC5-438A-A6A5-37FEB951131C}" type="slidenum">
              <a:rPr lang="zh-CN" altLang="en-US" smtClean="0"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5506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CN" dirty="0"/>
              <a:t>dd the meaning of each item</a:t>
            </a:r>
          </a:p>
          <a:p>
            <a:r>
              <a:rPr lang="en-CN" dirty="0">
                <a:solidFill>
                  <a:srgbClr val="FF0000"/>
                </a:solidFill>
              </a:rPr>
              <a:t>Why we have 2 empty boxes 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88AC3C-9BC5-438A-A6A5-37FEB951131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4929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88AC3C-9BC5-438A-A6A5-37FEB951131C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3639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371FA-0194-7D4C-924B-CB2BBBBCF2A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506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96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zh-CN" altLang="en-US"/>
          </a:p>
        </p:txBody>
      </p:sp>
      <p:sp>
        <p:nvSpPr>
          <p:cNvPr id="297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fld id="{D8F8A1CF-F5A3-5744-8CF9-020EA646CEC5}" type="slidenum">
              <a:rPr kumimoji="0" lang="zh-CN" altLang="en-US" sz="1200"/>
              <a:pPr/>
              <a:t>31</a:t>
            </a:fld>
            <a:endParaRPr kumimoji="0"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1922725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88AC3C-9BC5-438A-A6A5-37FEB951131C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0089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57265-9F26-4A11-875C-D2F3C751A2A4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214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photosensors’ pixel size is 3 mm and the tracking angle resolution is 1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mrad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88AC3C-9BC5-438A-A6A5-37FEB951131C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03875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02C312-1317-4398-9C1E-DE43C9983B08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5132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262527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6480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3524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36070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1016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62622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820715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584588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423511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712458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069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149989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704417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999085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160882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807039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602926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95739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080763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871143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177597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69115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815311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584309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85898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455283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801222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32451" y="150634"/>
            <a:ext cx="10519281" cy="640543"/>
          </a:xfrm>
        </p:spPr>
        <p:txBody>
          <a:bodyPr>
            <a:normAutofit/>
          </a:bodyPr>
          <a:lstStyle>
            <a:lvl1pPr algn="ctr">
              <a:defRPr sz="36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0943302" y="6491818"/>
            <a:ext cx="1069439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45CBE06-6006-43AD-A26A-192634409295}" type="slidenum">
              <a:rPr lang="zh-CN" altLang="en-US" smtClean="0"/>
              <a:pPr/>
              <a:t>‹#›</a:t>
            </a:fld>
            <a:r>
              <a:rPr lang="en-US" altLang="zh-CN"/>
              <a:t>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1371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0255184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4187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9241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4629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9736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62703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5711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6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990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4B723EC-3165-4132-A408-31869C87BE84}" type="datetime1">
              <a:rPr lang="en-US" altLang="zh-CN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F415A-146C-4031-B7DF-DA5827ED4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3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7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arxiv.org/abs/2103.10276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1.pn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6.jpeg"/><Relationship Id="rId11" Type="http://schemas.openxmlformats.org/officeDocument/2006/relationships/image" Target="../media/image52.emf"/><Relationship Id="rId5" Type="http://schemas.openxmlformats.org/officeDocument/2006/relationships/image" Target="../media/image45.png"/><Relationship Id="rId10" Type="http://schemas.openxmlformats.org/officeDocument/2006/relationships/image" Target="../media/image51.png"/><Relationship Id="rId4" Type="http://schemas.openxmlformats.org/officeDocument/2006/relationships/image" Target="../media/image44.png"/><Relationship Id="rId9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0.emf"/><Relationship Id="rId5" Type="http://schemas.openxmlformats.org/officeDocument/2006/relationships/image" Target="../media/image59.wmf"/><Relationship Id="rId4" Type="http://schemas.openxmlformats.org/officeDocument/2006/relationships/oleObject" Target="../embeddings/oleObject3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7" Type="http://schemas.openxmlformats.org/officeDocument/2006/relationships/image" Target="../media/image61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0.emf"/><Relationship Id="rId5" Type="http://schemas.openxmlformats.org/officeDocument/2006/relationships/image" Target="../media/image59.wmf"/><Relationship Id="rId4" Type="http://schemas.openxmlformats.org/officeDocument/2006/relationships/oleObject" Target="../embeddings/oleObject3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1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1.wdp"/><Relationship Id="rId4" Type="http://schemas.openxmlformats.org/officeDocument/2006/relationships/image" Target="../media/image7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1.png"/><Relationship Id="rId13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131.pn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0.png"/><Relationship Id="rId11" Type="http://schemas.microsoft.com/office/2007/relationships/hdphoto" Target="../media/hdphoto3.wdp"/><Relationship Id="rId5" Type="http://schemas.microsoft.com/office/2007/relationships/hdphoto" Target="../media/hdphoto2.wdp"/><Relationship Id="rId10" Type="http://schemas.openxmlformats.org/officeDocument/2006/relationships/image" Target="../media/image80.png"/><Relationship Id="rId4" Type="http://schemas.openxmlformats.org/officeDocument/2006/relationships/image" Target="../media/image78.png"/><Relationship Id="rId9" Type="http://schemas.openxmlformats.org/officeDocument/2006/relationships/image" Target="../media/image7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7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.xml"/><Relationship Id="rId6" Type="http://schemas.openxmlformats.org/officeDocument/2006/relationships/image" Target="../media/image84.jpeg"/><Relationship Id="rId5" Type="http://schemas.openxmlformats.org/officeDocument/2006/relationships/image" Target="../media/image840.png"/><Relationship Id="rId4" Type="http://schemas.openxmlformats.org/officeDocument/2006/relationships/image" Target="../media/image8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jpeg"/><Relationship Id="rId7" Type="http://schemas.openxmlformats.org/officeDocument/2006/relationships/image" Target="../media/image90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8.png"/><Relationship Id="rId5" Type="http://schemas.openxmlformats.org/officeDocument/2006/relationships/image" Target="../media/image89.png"/><Relationship Id="rId10" Type="http://schemas.openxmlformats.org/officeDocument/2006/relationships/image" Target="../media/image93.jpe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77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8.png"/><Relationship Id="rId5" Type="http://schemas.openxmlformats.org/officeDocument/2006/relationships/image" Target="../media/image97.jpeg"/><Relationship Id="rId4" Type="http://schemas.openxmlformats.org/officeDocument/2006/relationships/image" Target="../media/image9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101.png"/><Relationship Id="rId7" Type="http://schemas.openxmlformats.org/officeDocument/2006/relationships/image" Target="../media/image103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4.xml"/><Relationship Id="rId6" Type="http://schemas.microsoft.com/office/2007/relationships/hdphoto" Target="../media/hdphoto1.wdp"/><Relationship Id="rId5" Type="http://schemas.openxmlformats.org/officeDocument/2006/relationships/image" Target="../media/image75.png"/><Relationship Id="rId4" Type="http://schemas.openxmlformats.org/officeDocument/2006/relationships/image" Target="../media/image102.png"/><Relationship Id="rId9" Type="http://schemas.openxmlformats.org/officeDocument/2006/relationships/image" Target="../media/image10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microsoft.com/office/2007/relationships/hdphoto" Target="../media/hdphoto1.wdp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5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4.png"/><Relationship Id="rId7" Type="http://schemas.openxmlformats.org/officeDocument/2006/relationships/image" Target="../media/image1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1.png"/><Relationship Id="rId7" Type="http://schemas.openxmlformats.org/officeDocument/2006/relationships/image" Target="../media/image17.png"/><Relationship Id="rId12" Type="http://schemas.openxmlformats.org/officeDocument/2006/relationships/image" Target="../media/image21.w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pn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14.png"/><Relationship Id="rId10" Type="http://schemas.openxmlformats.org/officeDocument/2006/relationships/image" Target="../media/image20.png"/><Relationship Id="rId4" Type="http://schemas.openxmlformats.org/officeDocument/2006/relationships/image" Target="../media/image13.png"/><Relationship Id="rId9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7.png"/><Relationship Id="rId5" Type="http://schemas.openxmlformats.org/officeDocument/2006/relationships/image" Target="../media/image126.jpeg"/><Relationship Id="rId4" Type="http://schemas.openxmlformats.org/officeDocument/2006/relationships/image" Target="../media/image12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1.emf"/><Relationship Id="rId5" Type="http://schemas.openxmlformats.org/officeDocument/2006/relationships/image" Target="../media/image130.emf"/><Relationship Id="rId4" Type="http://schemas.openxmlformats.org/officeDocument/2006/relationships/image" Target="../media/image129.tif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5.png"/><Relationship Id="rId5" Type="http://schemas.microsoft.com/office/2007/relationships/hdphoto" Target="../media/hdphoto1.wdp"/><Relationship Id="rId4" Type="http://schemas.openxmlformats.org/officeDocument/2006/relationships/image" Target="../media/image7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3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jpeg"/><Relationship Id="rId3" Type="http://schemas.openxmlformats.org/officeDocument/2006/relationships/image" Target="../media/image141.jpeg"/><Relationship Id="rId7" Type="http://schemas.openxmlformats.org/officeDocument/2006/relationships/image" Target="../media/image1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4.png"/><Relationship Id="rId5" Type="http://schemas.openxmlformats.org/officeDocument/2006/relationships/image" Target="../media/image143.jpg"/><Relationship Id="rId4" Type="http://schemas.openxmlformats.org/officeDocument/2006/relationships/image" Target="../media/image142.jp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0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2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61.w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090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7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2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77" y="2120113"/>
            <a:ext cx="5825014" cy="1827741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4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Introduction of Polarized Electron ion Collider in China-</a:t>
            </a:r>
            <a:r>
              <a:rPr lang="en-US" sz="4000" b="1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EicC</a:t>
            </a:r>
            <a:endParaRPr lang="en-US" sz="4000" b="1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533" y="4368799"/>
            <a:ext cx="5232400" cy="999067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Aiqiang Guo (IMP, CAS)</a:t>
            </a:r>
          </a:p>
          <a:p>
            <a:r>
              <a:rPr lang="en-US" sz="2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 behalf of </a:t>
            </a:r>
            <a:r>
              <a:rPr lang="en-US" sz="2000" b="1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EicC</a:t>
            </a:r>
            <a:r>
              <a:rPr lang="en-US" sz="2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working group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26144B4-0727-4D77-A919-FB7762BDF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DC9A7F8-2393-7E4D-FFC9-9C5487FBA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554" y="152541"/>
            <a:ext cx="1537030" cy="1427730"/>
          </a:xfrm>
          <a:prstGeom prst="rect">
            <a:avLst/>
          </a:prstGeom>
        </p:spPr>
      </p:pic>
      <p:pic>
        <p:nvPicPr>
          <p:cNvPr id="6" name="Picture 5" descr="A blue and red logo&#10;&#10;Description automatically generated">
            <a:extLst>
              <a:ext uri="{FF2B5EF4-FFF2-40B4-BE49-F238E27FC236}">
                <a16:creationId xmlns:a16="http://schemas.microsoft.com/office/drawing/2014/main" id="{23ABA0CF-CEC4-6BEF-6747-FCF61117B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21" y="201010"/>
            <a:ext cx="1398933" cy="1311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65AA54-F3C9-AAAB-3295-2C47051766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8" r="5575"/>
          <a:stretch/>
        </p:blipFill>
        <p:spPr>
          <a:xfrm>
            <a:off x="6177280" y="0"/>
            <a:ext cx="601472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0F8A2F-7621-FFA8-C543-4EBD002EE0E2}"/>
              </a:ext>
            </a:extLst>
          </p:cNvPr>
          <p:cNvSpPr txBox="1"/>
          <p:nvPr/>
        </p:nvSpPr>
        <p:spPr>
          <a:xfrm>
            <a:off x="881647" y="5987018"/>
            <a:ext cx="4175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b="1" i="1" dirty="0"/>
              <a:t>S</a:t>
            </a:r>
            <a:r>
              <a:rPr lang="en-US" b="1" i="1" dirty="0"/>
              <a:t>TCF Workshop </a:t>
            </a:r>
            <a:r>
              <a:rPr lang="en-US" altLang="zh-CN" b="1" i="1" dirty="0"/>
              <a:t>-</a:t>
            </a:r>
            <a:r>
              <a:rPr lang="zh-CN" altLang="en-US" b="1" i="1" dirty="0"/>
              <a:t> </a:t>
            </a:r>
            <a:r>
              <a:rPr lang="en-CN" b="1" i="1" dirty="0"/>
              <a:t> </a:t>
            </a:r>
            <a:r>
              <a:rPr lang="en-US" b="1" i="1" dirty="0"/>
              <a:t>July 01</a:t>
            </a:r>
            <a:r>
              <a:rPr lang="en-CN" b="1" i="1" dirty="0"/>
              <a:t>-</a:t>
            </a:r>
            <a:r>
              <a:rPr lang="en-US" b="1" i="1" dirty="0"/>
              <a:t>05</a:t>
            </a:r>
            <a:r>
              <a:rPr lang="en-CN" b="1" i="1" dirty="0"/>
              <a:t>  2026 @ </a:t>
            </a:r>
            <a:r>
              <a:rPr lang="en-US" altLang="zh-CN" b="1" i="1" dirty="0" err="1"/>
              <a:t>XiAn</a:t>
            </a:r>
            <a:endParaRPr lang="en-CN" b="1" i="1" dirty="0"/>
          </a:p>
        </p:txBody>
      </p:sp>
    </p:spTree>
    <p:extLst>
      <p:ext uri="{BB962C8B-B14F-4D97-AF65-F5344CB8AC3E}">
        <p14:creationId xmlns:p14="http://schemas.microsoft.com/office/powerpoint/2010/main" val="1641010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068" y="101221"/>
            <a:ext cx="9973893" cy="929972"/>
          </a:xfrm>
        </p:spPr>
        <p:txBody>
          <a:bodyPr>
            <a:normAutofit/>
          </a:bodyPr>
          <a:lstStyle/>
          <a:p>
            <a:r>
              <a:rPr 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Unified view of nucleon 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10</a:t>
            </a:fld>
            <a:endParaRPr lang="en-U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035493" y="891858"/>
            <a:ext cx="5818187" cy="4953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FontTx/>
              <a:buNone/>
            </a:pPr>
            <a:r>
              <a:rPr lang="zh-CN" altLang="en-GB" sz="2400" b="1" i="1">
                <a:solidFill>
                  <a:srgbClr val="000000"/>
                </a:solidFill>
                <a:latin typeface="Times New Roman" panose="02020603050405020304" pitchFamily="18" charset="0"/>
              </a:rPr>
              <a:t>    </a:t>
            </a:r>
            <a:r>
              <a:rPr lang="en-GB" altLang="zh-CN" sz="2400" b="1" i="1">
                <a:solidFill>
                  <a:srgbClr val="000000"/>
                </a:solidFill>
                <a:latin typeface="Times New Roman" panose="02020603050405020304" pitchFamily="18" charset="0"/>
              </a:rPr>
              <a:t>W</a:t>
            </a:r>
            <a:r>
              <a:rPr lang="en-GB" altLang="zh-CN" sz="2400" b="1" i="1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GB" altLang="zh-CN" sz="2400" b="1" i="1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u</a:t>
            </a:r>
            <a:r>
              <a:rPr lang="en-GB" altLang="zh-CN" sz="2400" b="1" i="1">
                <a:solidFill>
                  <a:srgbClr val="000000"/>
                </a:solidFill>
                <a:latin typeface="Times New Roman" panose="02020603050405020304" pitchFamily="18" charset="0"/>
              </a:rPr>
              <a:t>(x,k</a:t>
            </a:r>
            <a:r>
              <a:rPr lang="en-GB" altLang="zh-CN" sz="2400" b="1" i="1" baseline="-3300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en-GB" altLang="zh-CN" sz="2400" b="1" i="1">
                <a:solidFill>
                  <a:srgbClr val="000000"/>
                </a:solidFill>
                <a:latin typeface="Times New Roman" panose="02020603050405020304" pitchFamily="18" charset="0"/>
              </a:rPr>
              <a:t>,r )  Wigner distributions  </a:t>
            </a:r>
            <a:r>
              <a:rPr lang="en-GB" altLang="zh-CN" sz="2800" b="1">
                <a:solidFill>
                  <a:srgbClr val="C00000"/>
                </a:solidFill>
                <a:latin typeface="Times New Roman" panose="02020603050405020304" pitchFamily="18" charset="0"/>
              </a:rPr>
              <a:t>(X. Ji)</a:t>
            </a:r>
          </a:p>
        </p:txBody>
      </p:sp>
      <p:grpSp>
        <p:nvGrpSpPr>
          <p:cNvPr id="6" name="Group 36"/>
          <p:cNvGrpSpPr>
            <a:grpSpLocks/>
          </p:cNvGrpSpPr>
          <p:nvPr/>
        </p:nvGrpSpPr>
        <p:grpSpPr bwMode="auto">
          <a:xfrm>
            <a:off x="4072255" y="3916045"/>
            <a:ext cx="985073" cy="1528763"/>
            <a:chOff x="2770808" y="3844153"/>
            <a:chExt cx="987010" cy="1529535"/>
          </a:xfrm>
        </p:grpSpPr>
        <p:sp>
          <p:nvSpPr>
            <p:cNvPr id="7" name="Text Box 8"/>
            <p:cNvSpPr txBox="1">
              <a:spLocks noChangeArrowheads="1"/>
            </p:cNvSpPr>
            <p:nvPr/>
          </p:nvSpPr>
          <p:spPr bwMode="auto">
            <a:xfrm>
              <a:off x="2860649" y="4202591"/>
              <a:ext cx="897169" cy="552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lnSpc>
                  <a:spcPct val="93000"/>
                </a:lnSpc>
                <a:spcBef>
                  <a:spcPct val="0"/>
                </a:spcBef>
                <a:buFontTx/>
                <a:buNone/>
              </a:pPr>
              <a:r>
                <a:rPr lang="en-GB" altLang="zh-CN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d</a:t>
              </a:r>
              <a:r>
                <a:rPr lang="en-GB" altLang="zh-CN" b="1" i="1" baseline="30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GB" altLang="zh-CN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k</a:t>
              </a:r>
              <a:r>
                <a:rPr lang="en-GB" altLang="zh-CN" b="1" i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8" name="Line 10"/>
            <p:cNvSpPr>
              <a:spLocks noChangeShapeType="1"/>
            </p:cNvSpPr>
            <p:nvPr/>
          </p:nvSpPr>
          <p:spPr bwMode="auto">
            <a:xfrm>
              <a:off x="2770808" y="3844153"/>
              <a:ext cx="0" cy="1529535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483168" y="5511483"/>
            <a:ext cx="2897187" cy="112553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FontTx/>
              <a:buNone/>
            </a:pPr>
            <a:r>
              <a:rPr lang="en-GB" altLang="zh-CN" sz="3600" b="1" i="1">
                <a:solidFill>
                  <a:srgbClr val="000000"/>
                </a:solidFill>
                <a:latin typeface="Times New Roman" panose="02020603050405020304" pitchFamily="18" charset="0"/>
              </a:rPr>
              <a:t>PDFs</a:t>
            </a:r>
            <a:r>
              <a:rPr lang="en-GB" altLang="zh-CN" sz="3600" b="1" i="1">
                <a:solidFill>
                  <a:srgbClr val="0066FF"/>
                </a:solidFill>
                <a:latin typeface="Times New Roman" panose="02020603050405020304" pitchFamily="18" charset="0"/>
              </a:rPr>
              <a:t> </a:t>
            </a:r>
          </a:p>
          <a:p>
            <a:pPr>
              <a:lnSpc>
                <a:spcPct val="93000"/>
              </a:lnSpc>
              <a:spcBef>
                <a:spcPct val="0"/>
              </a:spcBef>
              <a:buFontTx/>
              <a:buNone/>
            </a:pPr>
            <a:r>
              <a:rPr lang="en-GB" altLang="zh-CN" sz="3600" b="1" i="1">
                <a:latin typeface="Times New Roman" panose="02020603050405020304" pitchFamily="18" charset="0"/>
              </a:rPr>
              <a:t>f</a:t>
            </a:r>
            <a:r>
              <a:rPr lang="en-GB" altLang="zh-CN" sz="3600" b="1" i="1" baseline="-25000">
                <a:latin typeface="Times New Roman" panose="02020603050405020304" pitchFamily="18" charset="0"/>
              </a:rPr>
              <a:t>1</a:t>
            </a:r>
            <a:r>
              <a:rPr lang="en-GB" altLang="zh-CN" sz="3600" b="1" i="1" baseline="30000">
                <a:latin typeface="Times New Roman" panose="02020603050405020304" pitchFamily="18" charset="0"/>
              </a:rPr>
              <a:t>u</a:t>
            </a:r>
            <a:r>
              <a:rPr lang="en-GB" altLang="zh-CN" sz="3600" b="1" i="1">
                <a:latin typeface="Times New Roman" panose="02020603050405020304" pitchFamily="18" charset="0"/>
              </a:rPr>
              <a:t>(x), .. h</a:t>
            </a:r>
            <a:r>
              <a:rPr lang="en-GB" altLang="zh-CN" sz="3600" b="1" i="1" baseline="-25000">
                <a:latin typeface="Times New Roman" panose="02020603050405020304" pitchFamily="18" charset="0"/>
              </a:rPr>
              <a:t>1</a:t>
            </a:r>
            <a:r>
              <a:rPr lang="en-GB" altLang="zh-CN" sz="3600" b="1" i="1" baseline="30000">
                <a:latin typeface="Times New Roman" panose="02020603050405020304" pitchFamily="18" charset="0"/>
              </a:rPr>
              <a:t>u</a:t>
            </a:r>
            <a:r>
              <a:rPr lang="en-GB" altLang="zh-CN" sz="3600" b="1" i="1">
                <a:latin typeface="Times New Roman" panose="02020603050405020304" pitchFamily="18" charset="0"/>
              </a:rPr>
              <a:t>(x)</a:t>
            </a:r>
            <a:r>
              <a:rPr lang="ar-SA" altLang="zh-CN" sz="3600" b="1" i="1">
                <a:solidFill>
                  <a:srgbClr val="000000"/>
                </a:solidFill>
                <a:latin typeface="Times New Roman" panose="02020603050405020304" pitchFamily="18" charset="0"/>
              </a:rPr>
              <a:t>‏</a:t>
            </a:r>
            <a:endParaRPr lang="en-GB" altLang="zh-CN" sz="3600" b="1" i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0" name="Group 29"/>
          <p:cNvGrpSpPr>
            <a:grpSpLocks/>
          </p:cNvGrpSpPr>
          <p:nvPr/>
        </p:nvGrpSpPr>
        <p:grpSpPr bwMode="auto">
          <a:xfrm>
            <a:off x="5893118" y="1398270"/>
            <a:ext cx="2344737" cy="1458913"/>
            <a:chOff x="2789" y="845"/>
            <a:chExt cx="1477" cy="919"/>
          </a:xfrm>
        </p:grpSpPr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2911" y="1452"/>
              <a:ext cx="1208" cy="312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lnSpc>
                  <a:spcPct val="93000"/>
                </a:lnSpc>
                <a:spcBef>
                  <a:spcPct val="0"/>
                </a:spcBef>
                <a:buFontTx/>
                <a:buNone/>
              </a:pPr>
              <a:r>
                <a:rPr lang="en-GB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GPDs/IPDs</a:t>
              </a:r>
            </a:p>
          </p:txBody>
        </p:sp>
        <p:sp>
          <p:nvSpPr>
            <p:cNvPr id="12" name="Line 6"/>
            <p:cNvSpPr>
              <a:spLocks noChangeShapeType="1"/>
            </p:cNvSpPr>
            <p:nvPr/>
          </p:nvSpPr>
          <p:spPr bwMode="auto">
            <a:xfrm>
              <a:off x="2789" y="845"/>
              <a:ext cx="726" cy="589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 Box 7"/>
            <p:cNvSpPr txBox="1">
              <a:spLocks noChangeArrowheads="1"/>
            </p:cNvSpPr>
            <p:nvPr/>
          </p:nvSpPr>
          <p:spPr bwMode="auto">
            <a:xfrm>
              <a:off x="3263" y="919"/>
              <a:ext cx="1003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lnSpc>
                  <a:spcPct val="93000"/>
                </a:lnSpc>
                <a:spcBef>
                  <a:spcPct val="0"/>
                </a:spcBef>
                <a:buFontTx/>
                <a:buNone/>
              </a:pPr>
              <a:r>
                <a:rPr lang="en-GB" altLang="zh-CN" sz="36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d</a:t>
              </a:r>
              <a:r>
                <a:rPr lang="en-GB" altLang="zh-CN" sz="3600" b="1" i="1" baseline="30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GB" altLang="zh-CN" sz="36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k</a:t>
              </a:r>
              <a:r>
                <a:rPr lang="en-GB" altLang="zh-CN" sz="3600" b="1" i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T </a:t>
              </a:r>
              <a:r>
                <a:rPr lang="en-GB" altLang="zh-CN" sz="36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dr</a:t>
              </a:r>
              <a:r>
                <a:rPr lang="en-GB" altLang="zh-CN" sz="3600" b="1" i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z</a:t>
              </a:r>
            </a:p>
          </p:txBody>
        </p:sp>
      </p:grpSp>
      <p:grpSp>
        <p:nvGrpSpPr>
          <p:cNvPr id="14" name="Group 28"/>
          <p:cNvGrpSpPr>
            <a:grpSpLocks/>
          </p:cNvGrpSpPr>
          <p:nvPr/>
        </p:nvGrpSpPr>
        <p:grpSpPr bwMode="auto">
          <a:xfrm>
            <a:off x="914400" y="1453833"/>
            <a:ext cx="4827905" cy="2462212"/>
            <a:chOff x="46" y="860"/>
            <a:chExt cx="2687" cy="1572"/>
          </a:xfrm>
        </p:grpSpPr>
        <p:sp>
          <p:nvSpPr>
            <p:cNvPr id="15" name="Line 3"/>
            <p:cNvSpPr>
              <a:spLocks noChangeShapeType="1"/>
            </p:cNvSpPr>
            <p:nvPr/>
          </p:nvSpPr>
          <p:spPr bwMode="auto">
            <a:xfrm flipH="1">
              <a:off x="2106" y="860"/>
              <a:ext cx="627" cy="574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1858" y="899"/>
              <a:ext cx="726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lnSpc>
                  <a:spcPct val="93000"/>
                </a:lnSpc>
                <a:spcBef>
                  <a:spcPct val="0"/>
                </a:spcBef>
                <a:buFontTx/>
                <a:buNone/>
              </a:pPr>
              <a:r>
                <a:rPr lang="en-GB" altLang="zh-CN" sz="36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d</a:t>
              </a:r>
              <a:r>
                <a:rPr lang="en-GB" altLang="zh-CN" sz="3600" b="1" i="1" baseline="30000">
                  <a:solidFill>
                    <a:srgbClr val="000000"/>
                  </a:solidFill>
                  <a:latin typeface="Times New Roman" panose="02020603050405020304" pitchFamily="18" charset="0"/>
                </a:rPr>
                <a:t>3</a:t>
              </a:r>
              <a:r>
                <a:rPr lang="en-GB" altLang="zh-CN" sz="36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r   </a:t>
              </a:r>
            </a:p>
          </p:txBody>
        </p:sp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1296" y="1480"/>
              <a:ext cx="1288" cy="937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lnSpc>
                  <a:spcPct val="93000"/>
                </a:lnSpc>
                <a:spcBef>
                  <a:spcPct val="0"/>
                </a:spcBef>
                <a:buFontTx/>
                <a:buNone/>
              </a:pPr>
              <a:r>
                <a:rPr lang="en-GB" altLang="zh-CN" b="1" i="1">
                  <a:latin typeface="Times New Roman" panose="02020603050405020304" pitchFamily="18" charset="0"/>
                </a:rPr>
                <a:t>TMD PDFs f</a:t>
              </a:r>
              <a:r>
                <a:rPr lang="en-GB" altLang="zh-CN" b="1" i="1" baseline="-25000">
                  <a:latin typeface="Times New Roman" panose="02020603050405020304" pitchFamily="18" charset="0"/>
                </a:rPr>
                <a:t>1</a:t>
              </a:r>
              <a:r>
                <a:rPr lang="en-GB" altLang="zh-CN" b="1" i="1" baseline="30000">
                  <a:latin typeface="Times New Roman" panose="02020603050405020304" pitchFamily="18" charset="0"/>
                </a:rPr>
                <a:t>u</a:t>
              </a:r>
              <a:r>
                <a:rPr lang="en-GB" altLang="zh-CN" b="1" i="1">
                  <a:latin typeface="Times New Roman" panose="02020603050405020304" pitchFamily="18" charset="0"/>
                </a:rPr>
                <a:t>(</a:t>
              </a:r>
              <a:r>
                <a:rPr lang="en-GB" altLang="zh-CN" b="1" i="1" err="1">
                  <a:latin typeface="Times New Roman" panose="02020603050405020304" pitchFamily="18" charset="0"/>
                </a:rPr>
                <a:t>x,k</a:t>
              </a:r>
              <a:r>
                <a:rPr lang="en-GB" altLang="zh-CN" b="1" i="1" baseline="-25000" err="1">
                  <a:latin typeface="Times New Roman" panose="02020603050405020304" pitchFamily="18" charset="0"/>
                </a:rPr>
                <a:t>T</a:t>
              </a:r>
              <a:r>
                <a:rPr lang="en-GB" altLang="zh-CN" b="1" i="1">
                  <a:latin typeface="Times New Roman" panose="02020603050405020304" pitchFamily="18" charset="0"/>
                </a:rPr>
                <a:t>), .. h</a:t>
              </a:r>
              <a:r>
                <a:rPr lang="en-GB" altLang="zh-CN" b="1" i="1" baseline="-25000">
                  <a:latin typeface="Times New Roman" panose="02020603050405020304" pitchFamily="18" charset="0"/>
                </a:rPr>
                <a:t>1</a:t>
              </a:r>
              <a:r>
                <a:rPr lang="en-GB" altLang="zh-CN" b="1" i="1" baseline="30000">
                  <a:latin typeface="Times New Roman" panose="02020603050405020304" pitchFamily="18" charset="0"/>
                </a:rPr>
                <a:t>u</a:t>
              </a:r>
              <a:r>
                <a:rPr lang="en-GB" altLang="zh-CN" b="1" i="1">
                  <a:latin typeface="Times New Roman" panose="02020603050405020304" pitchFamily="18" charset="0"/>
                </a:rPr>
                <a:t>(</a:t>
              </a:r>
              <a:r>
                <a:rPr lang="en-GB" altLang="zh-CN" b="1" i="1" err="1">
                  <a:latin typeface="Times New Roman" panose="02020603050405020304" pitchFamily="18" charset="0"/>
                </a:rPr>
                <a:t>x,k</a:t>
              </a:r>
              <a:r>
                <a:rPr lang="en-GB" altLang="zh-CN" b="1" i="1" baseline="-25000" err="1">
                  <a:latin typeface="Times New Roman" panose="02020603050405020304" pitchFamily="18" charset="0"/>
                </a:rPr>
                <a:t>T</a:t>
              </a:r>
              <a:r>
                <a:rPr lang="en-GB" altLang="zh-CN" b="1" i="1">
                  <a:latin typeface="Times New Roman" panose="02020603050405020304" pitchFamily="18" charset="0"/>
                </a:rPr>
                <a:t>)</a:t>
              </a:r>
              <a:r>
                <a:rPr lang="ar-SA" altLang="zh-CN" b="1" i="1">
                  <a:latin typeface="Times New Roman" panose="02020603050405020304" pitchFamily="18" charset="0"/>
                </a:rPr>
                <a:t>‏</a:t>
              </a:r>
              <a:endParaRPr lang="en-GB" altLang="zh-CN" b="1" i="1">
                <a:latin typeface="Times New Roman" panose="02020603050405020304" pitchFamily="18" charset="0"/>
              </a:endParaRPr>
            </a:p>
          </p:txBody>
        </p:sp>
        <p:pic>
          <p:nvPicPr>
            <p:cNvPr id="18" name="Picture 1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" y="976"/>
              <a:ext cx="1250" cy="1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19" name="Text Box 24"/>
          <p:cNvSpPr txBox="1">
            <a:spLocks noChangeArrowheads="1"/>
          </p:cNvSpPr>
          <p:nvPr/>
        </p:nvSpPr>
        <p:spPr bwMode="auto">
          <a:xfrm>
            <a:off x="7916386" y="2868295"/>
            <a:ext cx="18827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76000"/>
              </a:lnSpc>
              <a:spcBef>
                <a:spcPct val="0"/>
              </a:spcBef>
              <a:buFontTx/>
              <a:buNone/>
            </a:pPr>
            <a:r>
              <a:rPr lang="en-GB" altLang="zh-CN" sz="4400" b="1" i="1" u="sng">
                <a:solidFill>
                  <a:srgbClr val="FF0000"/>
                </a:solidFill>
                <a:latin typeface="+mn-lt"/>
              </a:rPr>
              <a:t>3D imaging</a:t>
            </a:r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6691630" y="5230495"/>
            <a:ext cx="2449513" cy="12954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FontTx/>
              <a:buNone/>
            </a:pPr>
            <a:r>
              <a:rPr lang="en-GB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Form Factors</a:t>
            </a:r>
          </a:p>
          <a:p>
            <a:pPr>
              <a:lnSpc>
                <a:spcPct val="93000"/>
              </a:lnSpc>
              <a:spcBef>
                <a:spcPct val="0"/>
              </a:spcBef>
              <a:buFontTx/>
              <a:buNone/>
            </a:pPr>
            <a:r>
              <a:rPr lang="en-GB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G</a:t>
            </a:r>
            <a:r>
              <a:rPr lang="en-GB" altLang="zh-CN" sz="2800" b="1" i="1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E</a:t>
            </a:r>
            <a:r>
              <a:rPr lang="en-GB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(Q</a:t>
            </a:r>
            <a:r>
              <a:rPr lang="en-GB" altLang="zh-CN" sz="2800" b="1" i="1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en-GB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), </a:t>
            </a:r>
          </a:p>
          <a:p>
            <a:pPr>
              <a:lnSpc>
                <a:spcPct val="93000"/>
              </a:lnSpc>
              <a:spcBef>
                <a:spcPct val="0"/>
              </a:spcBef>
              <a:buFontTx/>
              <a:buNone/>
            </a:pPr>
            <a:r>
              <a:rPr lang="en-GB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G</a:t>
            </a:r>
            <a:r>
              <a:rPr lang="en-GB" altLang="zh-CN" sz="2800" b="1" i="1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M</a:t>
            </a:r>
            <a:r>
              <a:rPr lang="en-GB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(Q</a:t>
            </a:r>
            <a:r>
              <a:rPr lang="en-GB" altLang="zh-CN" sz="2800" b="1" i="1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en-GB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ar-SA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‏</a:t>
            </a:r>
            <a:endParaRPr lang="en-GB" altLang="zh-CN" sz="2800" b="1" i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2" name="Group 37"/>
          <p:cNvGrpSpPr>
            <a:grpSpLocks/>
          </p:cNvGrpSpPr>
          <p:nvPr/>
        </p:nvGrpSpPr>
        <p:grpSpPr bwMode="auto">
          <a:xfrm>
            <a:off x="5146993" y="2923858"/>
            <a:ext cx="5267325" cy="2520950"/>
            <a:chOff x="3846513" y="2852738"/>
            <a:chExt cx="5267324" cy="2520967"/>
          </a:xfrm>
        </p:grpSpPr>
        <p:sp>
          <p:nvSpPr>
            <p:cNvPr id="23" name="Line 17"/>
            <p:cNvSpPr>
              <a:spLocks noChangeShapeType="1"/>
            </p:cNvSpPr>
            <p:nvPr/>
          </p:nvSpPr>
          <p:spPr bwMode="auto">
            <a:xfrm flipH="1">
              <a:off x="3846513" y="2852738"/>
              <a:ext cx="1860550" cy="2520967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 Box 18"/>
            <p:cNvSpPr txBox="1">
              <a:spLocks noChangeArrowheads="1"/>
            </p:cNvSpPr>
            <p:nvPr/>
          </p:nvSpPr>
          <p:spPr bwMode="auto">
            <a:xfrm>
              <a:off x="4572000" y="4149734"/>
              <a:ext cx="865074" cy="552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lnSpc>
                  <a:spcPct val="93000"/>
                </a:lnSpc>
                <a:spcBef>
                  <a:spcPct val="0"/>
                </a:spcBef>
                <a:buFontTx/>
                <a:buNone/>
              </a:pPr>
              <a:r>
                <a:rPr lang="en-GB" altLang="zh-CN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d</a:t>
              </a:r>
              <a:r>
                <a:rPr lang="en-GB" altLang="zh-CN" b="1" i="1" baseline="30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GB" altLang="zh-CN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r</a:t>
              </a:r>
              <a:r>
                <a:rPr lang="en-GB" altLang="zh-CN" b="1" i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r>
                <a:rPr lang="en-GB" altLang="zh-CN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   </a:t>
              </a:r>
            </a:p>
          </p:txBody>
        </p:sp>
        <p:sp>
          <p:nvSpPr>
            <p:cNvPr id="25" name="Line 19"/>
            <p:cNvSpPr>
              <a:spLocks noChangeShapeType="1"/>
            </p:cNvSpPr>
            <p:nvPr/>
          </p:nvSpPr>
          <p:spPr bwMode="auto">
            <a:xfrm flipH="1">
              <a:off x="6030913" y="2852738"/>
              <a:ext cx="36512" cy="202407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 Box 22"/>
            <p:cNvSpPr txBox="1">
              <a:spLocks noChangeArrowheads="1"/>
            </p:cNvSpPr>
            <p:nvPr/>
          </p:nvSpPr>
          <p:spPr bwMode="auto">
            <a:xfrm>
              <a:off x="6126162" y="3405960"/>
              <a:ext cx="2987675" cy="1124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lnSpc>
                  <a:spcPct val="93000"/>
                </a:lnSpc>
                <a:spcBef>
                  <a:spcPct val="0"/>
                </a:spcBef>
                <a:buFontTx/>
                <a:buNone/>
              </a:pPr>
              <a:r>
                <a:rPr lang="en-GB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dx &amp;</a:t>
              </a:r>
            </a:p>
            <a:p>
              <a:pPr>
                <a:lnSpc>
                  <a:spcPct val="93000"/>
                </a:lnSpc>
                <a:spcBef>
                  <a:spcPct val="0"/>
                </a:spcBef>
                <a:buFontTx/>
                <a:buNone/>
              </a:pPr>
              <a:r>
                <a:rPr lang="en-GB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Fourier Transformation    </a:t>
              </a:r>
            </a:p>
          </p:txBody>
        </p:sp>
      </p:grp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5505768" y="5706745"/>
            <a:ext cx="8286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76000"/>
              </a:lnSpc>
              <a:spcBef>
                <a:spcPct val="0"/>
              </a:spcBef>
              <a:buFontTx/>
              <a:buNone/>
            </a:pPr>
            <a:r>
              <a:rPr lang="en-GB" altLang="zh-CN" sz="4400" b="1" i="1" u="sng">
                <a:solidFill>
                  <a:srgbClr val="FF0000"/>
                </a:solidFill>
                <a:latin typeface="+mn-lt"/>
              </a:rPr>
              <a:t>1D</a:t>
            </a:r>
          </a:p>
        </p:txBody>
      </p:sp>
      <p:sp>
        <p:nvSpPr>
          <p:cNvPr id="28" name="文本框 1"/>
          <p:cNvSpPr txBox="1">
            <a:spLocks noChangeArrowheads="1"/>
          </p:cNvSpPr>
          <p:nvPr/>
        </p:nvSpPr>
        <p:spPr bwMode="auto">
          <a:xfrm>
            <a:off x="8775359" y="758309"/>
            <a:ext cx="2010294" cy="76944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4400" b="1" i="1" u="sng">
                <a:solidFill>
                  <a:srgbClr val="FF0000"/>
                </a:solidFill>
                <a:latin typeface="+mn-lt"/>
              </a:rPr>
              <a:t>5D Dist.</a:t>
            </a:r>
            <a:endParaRPr lang="zh-CN" altLang="en-US" sz="4400" b="1" i="1" u="sng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箭头: 上 2">
            <a:extLst>
              <a:ext uri="{FF2B5EF4-FFF2-40B4-BE49-F238E27FC236}">
                <a16:creationId xmlns:a16="http://schemas.microsoft.com/office/drawing/2014/main" id="{F8DEAD9E-92E0-43DA-F5B4-414A80BFD2E8}"/>
              </a:ext>
            </a:extLst>
          </p:cNvPr>
          <p:cNvSpPr/>
          <p:nvPr/>
        </p:nvSpPr>
        <p:spPr>
          <a:xfrm>
            <a:off x="111940" y="770709"/>
            <a:ext cx="939525" cy="5355790"/>
          </a:xfrm>
          <a:prstGeom prst="upArrow">
            <a:avLst>
              <a:gd name="adj1" fmla="val 50000"/>
              <a:gd name="adj2" fmla="val 19736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28">
            <a:extLst>
              <a:ext uri="{FF2B5EF4-FFF2-40B4-BE49-F238E27FC236}">
                <a16:creationId xmlns:a16="http://schemas.microsoft.com/office/drawing/2014/main" id="{AD3EC542-863F-A93A-E000-DC3CCCE7B6D4}"/>
              </a:ext>
            </a:extLst>
          </p:cNvPr>
          <p:cNvSpPr txBox="1"/>
          <p:nvPr/>
        </p:nvSpPr>
        <p:spPr>
          <a:xfrm>
            <a:off x="43369" y="6224513"/>
            <a:ext cx="2361544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altLang="zh-CN" sz="2400"/>
              <a:t>Experimentally</a:t>
            </a: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2450704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8C0B0F-BC2F-4BDE-89B3-E31CCA80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86" y="185058"/>
            <a:ext cx="10058400" cy="1408176"/>
          </a:xfrm>
        </p:spPr>
        <p:txBody>
          <a:bodyPr/>
          <a:lstStyle/>
          <a:p>
            <a:r>
              <a:rPr lang="en-US" altLang="zh-CN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Highlighted physics topics</a:t>
            </a:r>
            <a:endParaRPr lang="zh-CN" altLang="en-US" sz="4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CA958F7-5DA2-41EB-8208-6832F5EB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11</a:t>
            </a:fld>
            <a:endParaRPr lang="en-US"/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CAA02033-8295-411F-A5F1-1E2407D2B850}"/>
              </a:ext>
            </a:extLst>
          </p:cNvPr>
          <p:cNvSpPr>
            <a:spLocks noGrp="1"/>
          </p:cNvSpPr>
          <p:nvPr/>
        </p:nvSpPr>
        <p:spPr>
          <a:xfrm>
            <a:off x="160590" y="1872025"/>
            <a:ext cx="11870819" cy="45833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>
                <a:solidFill>
                  <a:srgbClr val="C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Spin of the nucleon: 1D, 3D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 polarized electron + polarized proton/light nuclei</a:t>
            </a:r>
            <a:endParaRPr lang="en-US" altLang="zh-CN" sz="240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endParaRPr lang="en-US" altLang="zh-CN" sz="280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altLang="zh-CN" sz="2800">
                <a:solidFill>
                  <a:srgbClr val="C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Partonic structure of nuclei and the </a:t>
            </a:r>
            <a:r>
              <a:rPr lang="en-US" altLang="zh-CN" sz="2800" err="1">
                <a:solidFill>
                  <a:srgbClr val="C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parton</a:t>
            </a:r>
            <a:r>
              <a:rPr lang="en-US" altLang="zh-CN" sz="2800">
                <a:solidFill>
                  <a:srgbClr val="C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interaction with the nuclear environment  </a:t>
            </a:r>
            <a:endParaRPr lang="en-US" altLang="zh-CN" sz="2800">
              <a:solidFill>
                <a:srgbClr val="C00000"/>
              </a:solidFill>
              <a:latin typeface="Adobe Devanagari" panose="02040503050201020203" pitchFamily="18" charset="0"/>
              <a:cs typeface="Adobe Devanagari" panose="02040503050201020203" pitchFamily="18" charset="0"/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unpolarized electron + unpolarized various nuclei</a:t>
            </a:r>
          </a:p>
          <a:p>
            <a:endParaRPr lang="en-US" altLang="zh-CN" sz="2800">
              <a:latin typeface="Adobe Devanagari" panose="02040503050201020203" pitchFamily="18" charset="0"/>
              <a:cs typeface="Adobe Devanagari" panose="02040503050201020203" pitchFamily="18" charset="0"/>
              <a:sym typeface="Wingdings" panose="05000000000000000000" pitchFamily="2" charset="2"/>
            </a:endParaRPr>
          </a:p>
          <a:p>
            <a:r>
              <a:rPr lang="en-US" altLang="zh-CN" sz="2800">
                <a:solidFill>
                  <a:srgbClr val="C00000"/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Exotic states with c/cbar, b/</a:t>
            </a:r>
            <a:r>
              <a:rPr lang="en-US" altLang="zh-CN" sz="2800" err="1">
                <a:solidFill>
                  <a:srgbClr val="C00000"/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bbar</a:t>
            </a:r>
            <a:r>
              <a:rPr lang="en-US" altLang="zh-CN" sz="2800">
                <a:solidFill>
                  <a:srgbClr val="C00000"/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 (BESIII community in China)</a:t>
            </a:r>
          </a:p>
          <a:p>
            <a:endParaRPr lang="en-US" altLang="zh-CN" sz="2800">
              <a:latin typeface="Adobe Devanagari" panose="02040503050201020203" pitchFamily="18" charset="0"/>
              <a:cs typeface="Adobe Devanagari" panose="02040503050201020203" pitchFamily="18" charset="0"/>
              <a:sym typeface="Wingdings" panose="05000000000000000000" pitchFamily="2" charset="2"/>
            </a:endParaRPr>
          </a:p>
          <a:p>
            <a:r>
              <a:rPr lang="en-US" altLang="zh-CN" sz="2800">
                <a:solidFill>
                  <a:srgbClr val="C00000"/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Mass of the nucleon</a:t>
            </a:r>
            <a:endParaRPr lang="zh-CN" altLang="en-US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7ED5366-516E-41AF-B175-AF494BE75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8526" y="159752"/>
            <a:ext cx="4101737" cy="305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005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8C0B0F-BC2F-4BDE-89B3-E31CCA80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86" y="185058"/>
            <a:ext cx="10058400" cy="1408176"/>
          </a:xfrm>
        </p:spPr>
        <p:txBody>
          <a:bodyPr/>
          <a:lstStyle/>
          <a:p>
            <a:r>
              <a:rPr lang="en-US" altLang="zh-CN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Highlighted physics topics</a:t>
            </a:r>
            <a:endParaRPr lang="zh-CN" altLang="en-US" sz="4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CA958F7-5DA2-41EB-8208-6832F5EB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12</a:t>
            </a:fld>
            <a:endParaRPr lang="en-US"/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CAA02033-8295-411F-A5F1-1E2407D2B850}"/>
              </a:ext>
            </a:extLst>
          </p:cNvPr>
          <p:cNvSpPr>
            <a:spLocks noGrp="1"/>
          </p:cNvSpPr>
          <p:nvPr/>
        </p:nvSpPr>
        <p:spPr>
          <a:xfrm>
            <a:off x="160590" y="1872025"/>
            <a:ext cx="11870819" cy="45833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>
                <a:solidFill>
                  <a:srgbClr val="C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Spin of the nucleon: 1D, 3D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 polarized electron + polarized proton/light nuclei</a:t>
            </a:r>
            <a:endParaRPr lang="en-US" altLang="zh-CN" sz="240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endParaRPr lang="en-US" altLang="zh-CN" sz="280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altLang="zh-CN" sz="2800">
                <a:solidFill>
                  <a:srgbClr val="C00000">
                    <a:alpha val="16000"/>
                  </a:srgb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Partonic structure of nuclei and the </a:t>
            </a:r>
            <a:r>
              <a:rPr lang="en-US" altLang="zh-CN" sz="2800" err="1">
                <a:solidFill>
                  <a:srgbClr val="C00000">
                    <a:alpha val="16000"/>
                  </a:srgb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parton</a:t>
            </a:r>
            <a:r>
              <a:rPr lang="en-US" altLang="zh-CN" sz="2800">
                <a:solidFill>
                  <a:srgbClr val="C00000">
                    <a:alpha val="16000"/>
                  </a:srgb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interaction with the nuclear environment  </a:t>
            </a:r>
            <a:endParaRPr lang="en-US" altLang="zh-CN" sz="2800">
              <a:solidFill>
                <a:srgbClr val="C00000">
                  <a:alpha val="16000"/>
                </a:srgbClr>
              </a:solidFill>
              <a:latin typeface="Adobe Devanagari" panose="02040503050201020203" pitchFamily="18" charset="0"/>
              <a:cs typeface="Adobe Devanagari" panose="02040503050201020203" pitchFamily="18" charset="0"/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>
                <a:solidFill>
                  <a:schemeClr val="tx1">
                    <a:alpha val="16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unpolarized electron + unpolarized various nuclei</a:t>
            </a:r>
          </a:p>
          <a:p>
            <a:endParaRPr lang="en-US" altLang="zh-CN" sz="2800">
              <a:solidFill>
                <a:schemeClr val="tx1">
                  <a:alpha val="16000"/>
                </a:schemeClr>
              </a:solidFill>
              <a:latin typeface="Adobe Devanagari" panose="02040503050201020203" pitchFamily="18" charset="0"/>
              <a:cs typeface="Adobe Devanagari" panose="02040503050201020203" pitchFamily="18" charset="0"/>
              <a:sym typeface="Wingdings" panose="05000000000000000000" pitchFamily="2" charset="2"/>
            </a:endParaRPr>
          </a:p>
          <a:p>
            <a:r>
              <a:rPr lang="en-US" altLang="zh-CN" sz="2800">
                <a:solidFill>
                  <a:srgbClr val="C00000">
                    <a:alpha val="16000"/>
                  </a:srgbClr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Exotic states with c/cbar, b/</a:t>
            </a:r>
            <a:r>
              <a:rPr lang="en-US" altLang="zh-CN" sz="2800" err="1">
                <a:solidFill>
                  <a:srgbClr val="C00000">
                    <a:alpha val="16000"/>
                  </a:srgbClr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bbar</a:t>
            </a:r>
            <a:r>
              <a:rPr lang="en-US" altLang="zh-CN" sz="2800">
                <a:solidFill>
                  <a:srgbClr val="C00000">
                    <a:alpha val="16000"/>
                  </a:srgbClr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 (BESIII community in China)</a:t>
            </a:r>
          </a:p>
          <a:p>
            <a:endParaRPr lang="en-US" altLang="zh-CN" sz="2800">
              <a:solidFill>
                <a:schemeClr val="tx1">
                  <a:alpha val="16000"/>
                </a:schemeClr>
              </a:solidFill>
              <a:latin typeface="Adobe Devanagari" panose="02040503050201020203" pitchFamily="18" charset="0"/>
              <a:cs typeface="Adobe Devanagari" panose="02040503050201020203" pitchFamily="18" charset="0"/>
              <a:sym typeface="Wingdings" panose="05000000000000000000" pitchFamily="2" charset="2"/>
            </a:endParaRPr>
          </a:p>
          <a:p>
            <a:r>
              <a:rPr lang="en-US" altLang="zh-CN" sz="2800">
                <a:solidFill>
                  <a:srgbClr val="C00000">
                    <a:alpha val="16000"/>
                  </a:srgbClr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Mass of the nucleon</a:t>
            </a:r>
            <a:endParaRPr lang="zh-CN" altLang="en-US">
              <a:solidFill>
                <a:schemeClr val="tx1">
                  <a:alpha val="16000"/>
                </a:schemeClr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7ED5366-516E-41AF-B175-AF494BE75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8526" y="159752"/>
            <a:ext cx="4101737" cy="305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850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C2D1C4-05AA-4F15-91F6-83C356F7F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502" y="20509"/>
            <a:ext cx="11531643" cy="1061906"/>
          </a:xfrm>
        </p:spPr>
        <p:txBody>
          <a:bodyPr/>
          <a:lstStyle/>
          <a:p>
            <a:r>
              <a:rPr lang="en-US" altLang="zh-CN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SIDIS processes for flavor decompositions</a:t>
            </a:r>
            <a:endParaRPr lang="zh-CN" altLang="en-US" sz="4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8840CD1-051F-49CE-906C-E8358682B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D6064C6C-4924-45FB-B575-7526E8A47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509" y="5360091"/>
            <a:ext cx="7105650" cy="72390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5C74CF03-5857-4D98-B964-3BD94EE93CB8}"/>
              </a:ext>
            </a:extLst>
          </p:cNvPr>
          <p:cNvGrpSpPr/>
          <p:nvPr/>
        </p:nvGrpSpPr>
        <p:grpSpPr>
          <a:xfrm>
            <a:off x="2411410" y="1386573"/>
            <a:ext cx="6728460" cy="2236107"/>
            <a:chOff x="166812" y="909798"/>
            <a:chExt cx="4626612" cy="1923612"/>
          </a:xfrm>
        </p:grpSpPr>
        <p:pic>
          <p:nvPicPr>
            <p:cNvPr id="7" name="Picture 1" descr="E:\My Documents\my file\JLab\Transversity\Doc\Talk Collection\g1TIllustration.png">
              <a:extLst>
                <a:ext uri="{FF2B5EF4-FFF2-40B4-BE49-F238E27FC236}">
                  <a16:creationId xmlns:a16="http://schemas.microsoft.com/office/drawing/2014/main" id="{343D50BA-48E7-462A-AED6-3A178732D1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157"/>
            <a:stretch>
              <a:fillRect/>
            </a:stretch>
          </p:blipFill>
          <p:spPr bwMode="auto">
            <a:xfrm>
              <a:off x="166812" y="909798"/>
              <a:ext cx="4626612" cy="1923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3687BA4B-E446-4525-A92E-F2C28170AC8E}"/>
                </a:ext>
              </a:extLst>
            </p:cNvPr>
            <p:cNvSpPr/>
            <p:nvPr/>
          </p:nvSpPr>
          <p:spPr>
            <a:xfrm>
              <a:off x="3878580" y="1203960"/>
              <a:ext cx="914844" cy="716745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>
                  <a:solidFill>
                    <a:srgbClr val="FF0000"/>
                  </a:solidFill>
                </a:rPr>
                <a:t>Pion/Kaon</a:t>
              </a:r>
              <a:endParaRPr lang="zh-CN" altLang="en-US" sz="1200">
                <a:solidFill>
                  <a:srgbClr val="FF0000"/>
                </a:solidFill>
              </a:endParaRP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2E8E6428-61E3-43DB-9B5A-8B17B3DCEE51}"/>
              </a:ext>
            </a:extLst>
          </p:cNvPr>
          <p:cNvSpPr txBox="1"/>
          <p:nvPr/>
        </p:nvSpPr>
        <p:spPr>
          <a:xfrm>
            <a:off x="285261" y="3788262"/>
            <a:ext cx="4889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/>
              <a:t>Experimental observable:    polarized structure functions g1</a:t>
            </a:r>
            <a:endParaRPr lang="zh-CN" altLang="en-US" sz="140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8259100-0326-4B6E-ACA6-BE3984F9FC5A}"/>
              </a:ext>
            </a:extLst>
          </p:cNvPr>
          <p:cNvSpPr txBox="1"/>
          <p:nvPr/>
        </p:nvSpPr>
        <p:spPr>
          <a:xfrm>
            <a:off x="2313363" y="6297001"/>
            <a:ext cx="7456234" cy="338554"/>
          </a:xfrm>
          <a:prstGeom prst="rect">
            <a:avLst/>
          </a:prstGeom>
          <a:solidFill>
            <a:srgbClr val="FFC000"/>
          </a:solidFill>
          <a:ln w="635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600"/>
              <a:t>Extracted nucleon structure information: polarized PDFs (helicity distribution)</a:t>
            </a:r>
            <a:endParaRPr lang="zh-CN" altLang="en-US" sz="160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7019277-8F9E-4892-9B29-5908C5DE886D}"/>
              </a:ext>
            </a:extLst>
          </p:cNvPr>
          <p:cNvSpPr txBox="1"/>
          <p:nvPr/>
        </p:nvSpPr>
        <p:spPr>
          <a:xfrm>
            <a:off x="1184366" y="1311309"/>
            <a:ext cx="3152503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zh-CN"/>
              <a:t>Electron-proton scattering</a:t>
            </a:r>
            <a:endParaRPr lang="zh-CN" altLang="en-US"/>
          </a:p>
        </p:txBody>
      </p:sp>
      <p:sp>
        <p:nvSpPr>
          <p:cNvPr id="12" name="箭头: 下 11">
            <a:extLst>
              <a:ext uri="{FF2B5EF4-FFF2-40B4-BE49-F238E27FC236}">
                <a16:creationId xmlns:a16="http://schemas.microsoft.com/office/drawing/2014/main" id="{D9D0E958-B2D1-4FEC-9D1C-314C81ACB245}"/>
              </a:ext>
            </a:extLst>
          </p:cNvPr>
          <p:cNvSpPr/>
          <p:nvPr/>
        </p:nvSpPr>
        <p:spPr>
          <a:xfrm>
            <a:off x="2031083" y="4152616"/>
            <a:ext cx="782640" cy="122142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6B3449C-69BB-441D-AA61-E2D06E710A51}"/>
              </a:ext>
            </a:extLst>
          </p:cNvPr>
          <p:cNvSpPr/>
          <p:nvPr/>
        </p:nvSpPr>
        <p:spPr>
          <a:xfrm>
            <a:off x="9139870" y="3348817"/>
            <a:ext cx="1743559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Fragmentation Functions</a:t>
            </a:r>
            <a:endParaRPr lang="zh-CN" altLang="en-US"/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9C5E1B9D-9A6F-4C83-AD37-CD33514E8CE5}"/>
              </a:ext>
            </a:extLst>
          </p:cNvPr>
          <p:cNvCxnSpPr>
            <a:cxnSpLocks/>
          </p:cNvCxnSpPr>
          <p:nvPr/>
        </p:nvCxnSpPr>
        <p:spPr>
          <a:xfrm flipH="1">
            <a:off x="5883411" y="3786019"/>
            <a:ext cx="3352785" cy="160100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E7A73980-C228-4FE5-96A0-871F044608C3}"/>
              </a:ext>
            </a:extLst>
          </p:cNvPr>
          <p:cNvCxnSpPr>
            <a:cxnSpLocks/>
          </p:cNvCxnSpPr>
          <p:nvPr/>
        </p:nvCxnSpPr>
        <p:spPr>
          <a:xfrm flipH="1">
            <a:off x="8172450" y="3938419"/>
            <a:ext cx="1216147" cy="150990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4D8701F0-C2BE-4CE7-86AA-6567A1955B20}"/>
              </a:ext>
            </a:extLst>
          </p:cNvPr>
          <p:cNvSpPr/>
          <p:nvPr/>
        </p:nvSpPr>
        <p:spPr>
          <a:xfrm>
            <a:off x="6920523" y="3938419"/>
            <a:ext cx="914400" cy="428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input</a:t>
            </a:r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1A5A824-F0CD-4237-92BA-02FA9CAB7D1B}"/>
              </a:ext>
            </a:extLst>
          </p:cNvPr>
          <p:cNvSpPr/>
          <p:nvPr/>
        </p:nvSpPr>
        <p:spPr>
          <a:xfrm>
            <a:off x="8855197" y="4736610"/>
            <a:ext cx="914400" cy="428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input</a:t>
            </a:r>
            <a:endParaRPr lang="zh-CN" altLang="en-US"/>
          </a:p>
        </p:txBody>
      </p:sp>
      <p:sp>
        <p:nvSpPr>
          <p:cNvPr id="18" name="箭头: 下 17">
            <a:extLst>
              <a:ext uri="{FF2B5EF4-FFF2-40B4-BE49-F238E27FC236}">
                <a16:creationId xmlns:a16="http://schemas.microsoft.com/office/drawing/2014/main" id="{3455C66A-E9CA-4BFB-999E-13BF09B50920}"/>
              </a:ext>
            </a:extLst>
          </p:cNvPr>
          <p:cNvSpPr/>
          <p:nvPr/>
        </p:nvSpPr>
        <p:spPr>
          <a:xfrm>
            <a:off x="4721469" y="5828969"/>
            <a:ext cx="312128" cy="44340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箭头: 下 18">
            <a:extLst>
              <a:ext uri="{FF2B5EF4-FFF2-40B4-BE49-F238E27FC236}">
                <a16:creationId xmlns:a16="http://schemas.microsoft.com/office/drawing/2014/main" id="{AAC4A603-3BF3-408B-B374-FBF3E63352AB}"/>
              </a:ext>
            </a:extLst>
          </p:cNvPr>
          <p:cNvSpPr/>
          <p:nvPr/>
        </p:nvSpPr>
        <p:spPr>
          <a:xfrm>
            <a:off x="7002341" y="5822951"/>
            <a:ext cx="312128" cy="44340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FEB553C1-AA65-4EE9-B743-E86695A4F8D8}"/>
              </a:ext>
            </a:extLst>
          </p:cNvPr>
          <p:cNvCxnSpPr/>
          <p:nvPr/>
        </p:nvCxnSpPr>
        <p:spPr>
          <a:xfrm>
            <a:off x="7438292" y="2760785"/>
            <a:ext cx="1477108" cy="588032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0332FE6-0516-4890-9656-14D45B194871}"/>
              </a:ext>
            </a:extLst>
          </p:cNvPr>
          <p:cNvSpPr txBox="1"/>
          <p:nvPr/>
        </p:nvSpPr>
        <p:spPr>
          <a:xfrm>
            <a:off x="9196127" y="5491084"/>
            <a:ext cx="255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Leading Order picture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8961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D80F99-B253-4289-8989-D56D9A13D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488" y="78376"/>
            <a:ext cx="10058400" cy="1075073"/>
          </a:xfrm>
        </p:spPr>
        <p:txBody>
          <a:bodyPr>
            <a:normAutofit fontScale="90000"/>
          </a:bodyPr>
          <a:lstStyle/>
          <a:p>
            <a:r>
              <a:rPr lang="en-US" altLang="zh-CN" sz="4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Spin of the nucleon-helicity distribution</a:t>
            </a:r>
            <a:endParaRPr lang="zh-CN" altLang="en-US" sz="4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ADD0D28-D565-46A1-9226-596ED91CC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14</a:t>
            </a:fld>
            <a:endParaRPr lang="en-US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66A5BB77-0962-4F7E-9987-B8E65F8C7374}"/>
              </a:ext>
            </a:extLst>
          </p:cNvPr>
          <p:cNvGrpSpPr/>
          <p:nvPr/>
        </p:nvGrpSpPr>
        <p:grpSpPr>
          <a:xfrm>
            <a:off x="-23326" y="2484140"/>
            <a:ext cx="11973112" cy="3030586"/>
            <a:chOff x="95794" y="1157560"/>
            <a:chExt cx="9083040" cy="2167976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B5ED3EE9-4FAA-4BED-9E7C-E8C4B3F94D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794" y="1157560"/>
              <a:ext cx="6096001" cy="2136322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80B3400C-054B-4FBD-9773-E5DA1E2157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32603" y="1157560"/>
              <a:ext cx="3046231" cy="2167976"/>
            </a:xfrm>
            <a:prstGeom prst="rect">
              <a:avLst/>
            </a:prstGeom>
          </p:spPr>
        </p:pic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530E7A69-2356-4EB9-90FA-90B2ECCCE1CF}"/>
              </a:ext>
            </a:extLst>
          </p:cNvPr>
          <p:cNvSpPr txBox="1"/>
          <p:nvPr/>
        </p:nvSpPr>
        <p:spPr>
          <a:xfrm>
            <a:off x="9612608" y="1869547"/>
            <a:ext cx="23371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err="1">
                <a:solidFill>
                  <a:srgbClr val="FF0000"/>
                </a:solidFill>
              </a:rPr>
              <a:t>EicC</a:t>
            </a:r>
            <a:r>
              <a:rPr lang="en-US" altLang="zh-CN" sz="2000" b="1">
                <a:solidFill>
                  <a:srgbClr val="FF0000"/>
                </a:solidFill>
              </a:rPr>
              <a:t> white paper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308385A-401C-4F54-BA5F-21C5650E5539}"/>
              </a:ext>
            </a:extLst>
          </p:cNvPr>
          <p:cNvSpPr txBox="1"/>
          <p:nvPr/>
        </p:nvSpPr>
        <p:spPr>
          <a:xfrm>
            <a:off x="441415" y="1535047"/>
            <a:ext cx="21875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A NLO impact study</a:t>
            </a:r>
          </a:p>
          <a:p>
            <a:r>
              <a:rPr lang="en-US" altLang="zh-CN" sz="1600" dirty="0"/>
              <a:t>See arXiv:</a:t>
            </a:r>
            <a:r>
              <a:rPr lang="en-US" altLang="zh-CN" sz="1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2103.10276</a:t>
            </a:r>
            <a:endParaRPr lang="en-US" altLang="zh-CN" sz="1600" dirty="0"/>
          </a:p>
          <a:p>
            <a:r>
              <a:rPr lang="en-US" altLang="zh-CN" sz="1600" dirty="0"/>
              <a:t>JHEP08(2021)034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636576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F2C6-4D9B-45C9-2649-D5E86A2A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3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Gluon helicity distribution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4BAD5F-D6DA-71A0-70A3-B19F05BE745B}"/>
              </a:ext>
            </a:extLst>
          </p:cNvPr>
          <p:cNvSpPr txBox="1"/>
          <p:nvPr/>
        </p:nvSpPr>
        <p:spPr>
          <a:xfrm>
            <a:off x="442725" y="1166324"/>
            <a:ext cx="51916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</a:rPr>
              <a:t>O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ne can perform double spin asymmetry ALL measurements in the </a:t>
            </a:r>
            <a:r>
              <a:rPr lang="en-US" sz="2000" b="0" i="0" dirty="0" err="1">
                <a:effectLst/>
                <a:latin typeface="Arial" panose="020B0604020202020204" pitchFamily="34" charset="0"/>
              </a:rPr>
              <a:t>e+p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 → e′ +D</a:t>
            </a:r>
            <a:r>
              <a:rPr lang="en-US" sz="2000" b="0" i="0" baseline="30000" dirty="0">
                <a:effectLst/>
                <a:latin typeface="Arial" panose="020B0604020202020204" pitchFamily="34" charset="0"/>
              </a:rPr>
              <a:t>0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 +X process to access the gluon helicity distribution:</a:t>
            </a:r>
            <a:endParaRPr lang="en-CN" sz="2000" dirty="0"/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C8FFE9A-7EBA-FC62-9187-7094C861D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68" y="2375587"/>
            <a:ext cx="4304353" cy="8493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79CB64B-2DF3-533A-6F6B-22FC1B92C6A2}"/>
              </a:ext>
            </a:extLst>
          </p:cNvPr>
          <p:cNvSpPr txBox="1"/>
          <p:nvPr/>
        </p:nvSpPr>
        <p:spPr>
          <a:xfrm>
            <a:off x="489623" y="4922953"/>
            <a:ext cx="53354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effectLst/>
                <a:latin typeface="Arial" panose="020B0604020202020204" pitchFamily="34" charset="0"/>
              </a:rPr>
              <a:t>With</a:t>
            </a:r>
            <a:r>
              <a:rPr lang="en-US" sz="2000" dirty="0">
                <a:latin typeface="Courier New" panose="02070309020205020404" pitchFamily="49" charset="0"/>
              </a:rPr>
              <a:t> 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lower center-of-mass energy, the </a:t>
            </a:r>
            <a:r>
              <a:rPr lang="en-US" sz="2000" b="0" i="0" dirty="0" err="1">
                <a:effectLst/>
                <a:latin typeface="Arial" panose="020B0604020202020204" pitchFamily="34" charset="0"/>
              </a:rPr>
              <a:t>EicC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 will push the measurement in the relatively high-x region, where ∆g/g is supposed to be larger compared to the small-x region.</a:t>
            </a:r>
            <a:endParaRPr lang="en-CN" sz="2000" dirty="0"/>
          </a:p>
        </p:txBody>
      </p:sp>
      <p:sp>
        <p:nvSpPr>
          <p:cNvPr id="10" name="灯片编号占位符 7">
            <a:extLst>
              <a:ext uri="{FF2B5EF4-FFF2-40B4-BE49-F238E27FC236}">
                <a16:creationId xmlns:a16="http://schemas.microsoft.com/office/drawing/2014/main" id="{FFDD6BCF-EF00-76D4-7036-AD6ED7E3F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CE1C058-A50B-4074-BDFB-3CEFDFCB3DA3}" type="slidenum">
              <a:rPr lang="zh-CN" altLang="en-US" smtClean="0"/>
              <a:t>15</a:t>
            </a:fld>
            <a:endParaRPr lang="zh-CN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F6999F-A4AA-03FB-EB73-6A13DF79A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5061" y="1179591"/>
            <a:ext cx="5191654" cy="56259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10">
                <a:extLst>
                  <a:ext uri="{FF2B5EF4-FFF2-40B4-BE49-F238E27FC236}">
                    <a16:creationId xmlns:a16="http://schemas.microsoft.com/office/drawing/2014/main" id="{CB255BEC-E083-2DE5-BEFC-55F27BE21B5E}"/>
                  </a:ext>
                </a:extLst>
              </p:cNvPr>
              <p:cNvSpPr txBox="1"/>
              <p:nvPr/>
            </p:nvSpPr>
            <p:spPr>
              <a:xfrm>
                <a:off x="1660535" y="3183277"/>
                <a:ext cx="4794780" cy="6690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indent="2667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kern="100" smtClean="0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∆</m:t>
                          </m:r>
                          <m:r>
                            <a:rPr lang="en-US" altLang="zh-CN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𝑔</m:t>
                          </m:r>
                          <m:r>
                            <a:rPr lang="en-US" altLang="zh-CN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  <m:r>
                            <a:rPr lang="en-US" altLang="zh-CN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)∗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𝑓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𝑔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^0 )</m:t>
                          </m:r>
                        </m:num>
                        <m:den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𝑔</m:t>
                          </m:r>
                          <m:r>
                            <a:rPr lang="en-US" altLang="zh-CN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𝑄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∗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𝑓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𝑔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^0 )</m:t>
                          </m:r>
                        </m:den>
                      </m:f>
                      <m:r>
                        <a:rPr lang="en-US" altLang="zh-CN" b="0" i="1" kern="10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=∆</m:t>
                      </m:r>
                      <m:r>
                        <a:rPr lang="en-US" altLang="zh-CN" i="1" kern="10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𝑔</m:t>
                      </m:r>
                      <m:r>
                        <a:rPr lang="en-US" altLang="zh-CN" i="1" kern="1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/</m:t>
                      </m:r>
                      <m:r>
                        <a:rPr lang="en-US" altLang="zh-CN" i="1" kern="10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𝑔</m:t>
                      </m:r>
                    </m:oMath>
                  </m:oMathPara>
                </a14:m>
                <a:endParaRPr lang="zh-CN" altLang="zh-CN" kern="100" dirty="0">
                  <a:effectLst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文本框 10">
                <a:extLst>
                  <a:ext uri="{FF2B5EF4-FFF2-40B4-BE49-F238E27FC236}">
                    <a16:creationId xmlns:a16="http://schemas.microsoft.com/office/drawing/2014/main" id="{CB255BEC-E083-2DE5-BEFC-55F27BE21B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0535" y="3183277"/>
                <a:ext cx="4794780" cy="669094"/>
              </a:xfrm>
              <a:prstGeom prst="rect">
                <a:avLst/>
              </a:prstGeom>
              <a:blipFill>
                <a:blip r:embed="rId4"/>
                <a:stretch>
                  <a:fillRect b="-9259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14914731-6CB1-DBAF-9239-98B6A298B6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233" y="3940734"/>
            <a:ext cx="5304946" cy="2712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0002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390" y="130671"/>
            <a:ext cx="10058400" cy="744400"/>
          </a:xfrm>
        </p:spPr>
        <p:txBody>
          <a:bodyPr>
            <a:normAutofit/>
          </a:bodyPr>
          <a:lstStyle/>
          <a:p>
            <a:r>
              <a:rPr 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Spin-dependent TMDs (Leading-Twist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5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878660"/>
              </p:ext>
            </p:extLst>
          </p:nvPr>
        </p:nvGraphicFramePr>
        <p:xfrm>
          <a:off x="377955" y="784819"/>
          <a:ext cx="11104985" cy="504438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{7E9639D4-E3E2-4D34-9284-5A2195B3D0D7}</a:tableStyleId>
              </a:tblPr>
              <a:tblGrid>
                <a:gridCol w="636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6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1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000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00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8517">
                <a:tc rowSpan="2" gridSpan="2"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800">
                          <a:ln>
                            <a:noFill/>
                          </a:ln>
                        </a:rPr>
                        <a:t>Quark polarization</a:t>
                      </a:r>
                      <a:endParaRPr lang="en-US" sz="1800" b="1">
                        <a:ln>
                          <a:noFill/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903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err="1">
                          <a:solidFill>
                            <a:schemeClr val="bg1"/>
                          </a:solidFill>
                        </a:rPr>
                        <a:t>Unpolarized</a:t>
                      </a:r>
                      <a:endParaRPr lang="en-US" sz="1800" b="1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1800" b="1">
                          <a:solidFill>
                            <a:schemeClr val="bg1"/>
                          </a:solidFill>
                        </a:rPr>
                        <a:t>(U)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chemeClr val="bg1"/>
                          </a:solidFill>
                        </a:rPr>
                        <a:t>Longitudinally Polarized (L)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chemeClr val="bg1"/>
                          </a:solidFill>
                        </a:rPr>
                        <a:t>Transversely Polarized (T)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3255">
                <a:tc rowSpan="3"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Nucleon</a:t>
                      </a:r>
                      <a:r>
                        <a:rPr lang="en-US" sz="1800" baseline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US" sz="1800" b="1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Polarization</a:t>
                      </a:r>
                      <a:endParaRPr lang="en-US" sz="1800" b="1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70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456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椭圆 42"/>
          <p:cNvSpPr/>
          <p:nvPr/>
        </p:nvSpPr>
        <p:spPr>
          <a:xfrm>
            <a:off x="5189047" y="3377164"/>
            <a:ext cx="2436812" cy="839406"/>
          </a:xfrm>
          <a:prstGeom prst="ellipse">
            <a:avLst/>
          </a:prstGeom>
          <a:noFill/>
          <a:ln w="31750" cap="rnd" cmpd="sng">
            <a:solidFill>
              <a:srgbClr val="7030A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960" tIns="45481" rIns="90960" bIns="45481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zh-CN">
              <a:solidFill>
                <a:srgbClr val="FFC000"/>
              </a:solidFill>
            </a:endParaRPr>
          </a:p>
        </p:txBody>
      </p:sp>
      <p:sp>
        <p:nvSpPr>
          <p:cNvPr id="7" name="椭圆 43"/>
          <p:cNvSpPr/>
          <p:nvPr/>
        </p:nvSpPr>
        <p:spPr>
          <a:xfrm>
            <a:off x="8668812" y="4286636"/>
            <a:ext cx="2584450" cy="820199"/>
          </a:xfrm>
          <a:prstGeom prst="ellipse">
            <a:avLst/>
          </a:prstGeom>
          <a:noFill/>
          <a:ln w="31750" cap="rnd" cmpd="sng">
            <a:solidFill>
              <a:srgbClr val="7030A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960" tIns="45481" rIns="90960" bIns="45481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zh-CN">
              <a:solidFill>
                <a:srgbClr val="000000"/>
              </a:solidFill>
            </a:endParaRPr>
          </a:p>
        </p:txBody>
      </p:sp>
      <p:grpSp>
        <p:nvGrpSpPr>
          <p:cNvPr id="8" name="组合 38"/>
          <p:cNvGrpSpPr>
            <a:grpSpLocks/>
          </p:cNvGrpSpPr>
          <p:nvPr/>
        </p:nvGrpSpPr>
        <p:grpSpPr bwMode="auto">
          <a:xfrm>
            <a:off x="2600269" y="2456522"/>
            <a:ext cx="1085569" cy="523875"/>
            <a:chOff x="1527744" y="3152766"/>
            <a:chExt cx="1086588" cy="521916"/>
          </a:xfrm>
        </p:grpSpPr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1527744" y="3152766"/>
              <a:ext cx="720171" cy="521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800" b="1" i="1">
                  <a:solidFill>
                    <a:srgbClr val="0070C0"/>
                  </a:solidFill>
                  <a:latin typeface="Times New Roman" panose="02020603050405020304" pitchFamily="18" charset="0"/>
                </a:rPr>
                <a:t>f</a:t>
              </a:r>
              <a:r>
                <a:rPr lang="en-US" altLang="zh-CN" sz="2800" b="1" i="1" baseline="-25000">
                  <a:solidFill>
                    <a:srgbClr val="0070C0"/>
                  </a:solidFill>
                  <a:latin typeface="Times New Roman" panose="02020603050405020304" pitchFamily="18" charset="0"/>
                </a:rPr>
                <a:t>1</a:t>
              </a:r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 =</a:t>
              </a:r>
            </a:p>
          </p:txBody>
        </p:sp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719" y="3264442"/>
              <a:ext cx="328613" cy="328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组合 58"/>
          <p:cNvGrpSpPr>
            <a:grpSpLocks/>
          </p:cNvGrpSpPr>
          <p:nvPr/>
        </p:nvGrpSpPr>
        <p:grpSpPr bwMode="auto">
          <a:xfrm>
            <a:off x="1993635" y="4570437"/>
            <a:ext cx="2342302" cy="991670"/>
            <a:chOff x="1328570" y="4839853"/>
            <a:chExt cx="2342237" cy="991563"/>
          </a:xfrm>
        </p:grpSpPr>
        <p:sp>
          <p:nvSpPr>
            <p:cNvPr id="12" name="TextBox 7"/>
            <p:cNvSpPr txBox="1">
              <a:spLocks noChangeArrowheads="1"/>
            </p:cNvSpPr>
            <p:nvPr/>
          </p:nvSpPr>
          <p:spPr bwMode="auto">
            <a:xfrm>
              <a:off x="1328570" y="4877313"/>
              <a:ext cx="1082405" cy="523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800" b="1" i="1">
                  <a:solidFill>
                    <a:srgbClr val="00B050"/>
                  </a:solidFill>
                  <a:latin typeface="Times New Roman" panose="02020603050405020304" pitchFamily="18" charset="0"/>
                </a:rPr>
                <a:t>f</a:t>
              </a:r>
              <a:r>
                <a:rPr lang="en-US" altLang="zh-CN" sz="2800" b="1" i="1" baseline="-25000">
                  <a:solidFill>
                    <a:srgbClr val="00B05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altLang="zh-CN" sz="2800" b="1" i="1" baseline="-25000">
                  <a:solidFill>
                    <a:srgbClr val="00B050"/>
                  </a:solidFill>
                  <a:latin typeface="Times New Roman" panose="02020603050405020304" pitchFamily="18" charset="0"/>
                </a:rPr>
                <a:t>1T</a:t>
              </a:r>
              <a:r>
                <a:rPr lang="en-US" altLang="zh-CN" sz="2800" b="1" i="1" baseline="30000">
                  <a:solidFill>
                    <a:srgbClr val="00B05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</a:t>
              </a:r>
              <a:r>
                <a:rPr lang="en-US" altLang="zh-CN" sz="2800" b="1" i="1">
                  <a:solidFill>
                    <a:srgbClr val="00B05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96704" y="5369800"/>
              <a:ext cx="908942" cy="46161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en-US" sz="240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anose="02010600030101010101" pitchFamily="2" charset="-122"/>
                </a:rPr>
                <a:t>Sivers</a:t>
              </a:r>
            </a:p>
          </p:txBody>
        </p: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44" y="4839853"/>
              <a:ext cx="1300163" cy="648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" name="组合 62"/>
          <p:cNvGrpSpPr>
            <a:grpSpLocks/>
          </p:cNvGrpSpPr>
          <p:nvPr/>
        </p:nvGrpSpPr>
        <p:grpSpPr bwMode="auto">
          <a:xfrm>
            <a:off x="5252666" y="3377164"/>
            <a:ext cx="2241550" cy="800869"/>
            <a:chOff x="3826567" y="3562131"/>
            <a:chExt cx="2240481" cy="801910"/>
          </a:xfrm>
        </p:grpSpPr>
        <p:sp>
          <p:nvSpPr>
            <p:cNvPr id="16" name="TextBox 15"/>
            <p:cNvSpPr txBox="1"/>
            <p:nvPr/>
          </p:nvSpPr>
          <p:spPr>
            <a:xfrm>
              <a:off x="4681365" y="3963411"/>
              <a:ext cx="961664" cy="4006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en-US" sz="200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anose="02010600030101010101" pitchFamily="2" charset="-122"/>
                </a:rPr>
                <a:t>Helicity</a:t>
              </a:r>
            </a:p>
          </p:txBody>
        </p:sp>
        <p:grpSp>
          <p:nvGrpSpPr>
            <p:cNvPr id="17" name="组合 37"/>
            <p:cNvGrpSpPr>
              <a:grpSpLocks/>
            </p:cNvGrpSpPr>
            <p:nvPr/>
          </p:nvGrpSpPr>
          <p:grpSpPr bwMode="auto">
            <a:xfrm>
              <a:off x="3826567" y="3562131"/>
              <a:ext cx="2240481" cy="523536"/>
              <a:chOff x="3791702" y="4020955"/>
              <a:chExt cx="2240481" cy="523536"/>
            </a:xfrm>
          </p:grpSpPr>
          <p:sp>
            <p:nvSpPr>
              <p:cNvPr id="18" name="TextBox 9"/>
              <p:cNvSpPr txBox="1">
                <a:spLocks noChangeArrowheads="1"/>
              </p:cNvSpPr>
              <p:nvPr/>
            </p:nvSpPr>
            <p:spPr bwMode="auto">
              <a:xfrm>
                <a:off x="3791702" y="4020955"/>
                <a:ext cx="779386" cy="5235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CN" sz="2800" b="1" i="1">
                    <a:solidFill>
                      <a:srgbClr val="0070C0"/>
                    </a:solidFill>
                    <a:latin typeface="Times New Roman" panose="02020603050405020304" pitchFamily="18" charset="0"/>
                  </a:rPr>
                  <a:t>g</a:t>
                </a:r>
                <a:r>
                  <a:rPr lang="en-US" altLang="zh-CN" sz="2800" b="1" i="1" baseline="-25000">
                    <a:solidFill>
                      <a:srgbClr val="0070C0"/>
                    </a:solidFill>
                    <a:latin typeface="Times New Roman" panose="02020603050405020304" pitchFamily="18" charset="0"/>
                  </a:rPr>
                  <a:t>1</a:t>
                </a:r>
                <a:r>
                  <a:rPr lang="en-US" altLang="zh-CN" sz="2800" b="1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=</a:t>
                </a:r>
              </a:p>
            </p:txBody>
          </p:sp>
          <p:pic>
            <p:nvPicPr>
              <p:cNvPr id="19" name="Picture 3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72000" y="4114800"/>
                <a:ext cx="1460183" cy="328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0" name="组合 60"/>
          <p:cNvGrpSpPr>
            <a:grpSpLocks/>
          </p:cNvGrpSpPr>
          <p:nvPr/>
        </p:nvGrpSpPr>
        <p:grpSpPr bwMode="auto">
          <a:xfrm>
            <a:off x="8718863" y="4375515"/>
            <a:ext cx="2100263" cy="760473"/>
            <a:chOff x="6498554" y="4477818"/>
            <a:chExt cx="2100569" cy="762457"/>
          </a:xfrm>
        </p:grpSpPr>
        <p:sp>
          <p:nvSpPr>
            <p:cNvPr id="21" name="TextBox 13"/>
            <p:cNvSpPr txBox="1">
              <a:spLocks noChangeArrowheads="1"/>
            </p:cNvSpPr>
            <p:nvPr/>
          </p:nvSpPr>
          <p:spPr bwMode="auto">
            <a:xfrm>
              <a:off x="6498554" y="4515396"/>
              <a:ext cx="800406" cy="523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800" b="1" i="1">
                  <a:solidFill>
                    <a:srgbClr val="C0C0C0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zh-CN" sz="2800" b="1" i="1" baseline="-25000">
                  <a:solidFill>
                    <a:srgbClr val="C0C0C0"/>
                  </a:solidFill>
                  <a:latin typeface="Times New Roman" panose="02020603050405020304" pitchFamily="18" charset="0"/>
                </a:rPr>
                <a:t>1</a:t>
              </a:r>
              <a:r>
                <a:rPr lang="en-US" altLang="zh-CN" sz="2800" b="1" i="1">
                  <a:solidFill>
                    <a:srgbClr val="00B05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006628" y="4839121"/>
              <a:ext cx="1422519" cy="4011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en-US" sz="2000" dirty="0" err="1">
                  <a:solidFill>
                    <a:srgbClr val="C0C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anose="02010600030101010101" pitchFamily="2" charset="-122"/>
                </a:rPr>
                <a:t>Transversity</a:t>
              </a:r>
              <a:endParaRPr lang="en-US" sz="2000" dirty="0">
                <a:solidFill>
                  <a:srgbClr val="C0C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anose="02010600030101010101" pitchFamily="2" charset="-122"/>
              </a:endParaRPr>
            </a:p>
          </p:txBody>
        </p:sp>
        <p:pic>
          <p:nvPicPr>
            <p:cNvPr id="23" name="Picture 4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8960" y="4477818"/>
              <a:ext cx="1300163" cy="488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" name="组合 56"/>
          <p:cNvGrpSpPr>
            <a:grpSpLocks/>
          </p:cNvGrpSpPr>
          <p:nvPr/>
        </p:nvGrpSpPr>
        <p:grpSpPr bwMode="auto">
          <a:xfrm>
            <a:off x="8596626" y="2402535"/>
            <a:ext cx="2222500" cy="814459"/>
            <a:chOff x="6474509" y="2605001"/>
            <a:chExt cx="2220800" cy="815896"/>
          </a:xfrm>
        </p:grpSpPr>
        <p:sp>
          <p:nvSpPr>
            <p:cNvPr id="25" name="TextBox 12"/>
            <p:cNvSpPr txBox="1">
              <a:spLocks noChangeArrowheads="1"/>
            </p:cNvSpPr>
            <p:nvPr/>
          </p:nvSpPr>
          <p:spPr bwMode="auto">
            <a:xfrm>
              <a:off x="6474509" y="2605001"/>
              <a:ext cx="957097" cy="523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800" b="1" i="1">
                  <a:solidFill>
                    <a:srgbClr val="00B050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zh-CN" sz="2800" b="1" i="1" baseline="-25000">
                  <a:solidFill>
                    <a:srgbClr val="00B050"/>
                  </a:solidFill>
                  <a:latin typeface="Times New Roman" panose="02020603050405020304" pitchFamily="18" charset="0"/>
                </a:rPr>
                <a:t>1</a:t>
              </a:r>
              <a:r>
                <a:rPr lang="en-US" altLang="zh-CN" sz="2800" b="1" i="1" baseline="30000">
                  <a:solidFill>
                    <a:srgbClr val="00B05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</a:t>
              </a:r>
              <a:r>
                <a:rPr lang="en-US" altLang="zh-CN" sz="2800" b="1" i="1">
                  <a:solidFill>
                    <a:srgbClr val="00B05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908769" y="3020081"/>
              <a:ext cx="1616962" cy="40081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en-US" sz="200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anose="02010600030101010101" pitchFamily="2" charset="-122"/>
                </a:rPr>
                <a:t>Boer-</a:t>
              </a:r>
              <a:r>
                <a:rPr lang="en-US" sz="2000" err="1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anose="02010600030101010101" pitchFamily="2" charset="-122"/>
                </a:rPr>
                <a:t>Mulders</a:t>
              </a:r>
              <a:endParaRPr lang="en-US" sz="20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anose="02010600030101010101" pitchFamily="2" charset="-122"/>
              </a:endParaRPr>
            </a:p>
          </p:txBody>
        </p:sp>
        <p:pic>
          <p:nvPicPr>
            <p:cNvPr id="27" name="Picture 5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5146" y="2679730"/>
              <a:ext cx="1300163" cy="328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8" name="组合 61"/>
          <p:cNvGrpSpPr>
            <a:grpSpLocks/>
          </p:cNvGrpSpPr>
          <p:nvPr/>
        </p:nvGrpSpPr>
        <p:grpSpPr bwMode="auto">
          <a:xfrm>
            <a:off x="8774381" y="5089304"/>
            <a:ext cx="2327275" cy="846197"/>
            <a:chOff x="6397565" y="5133016"/>
            <a:chExt cx="2327050" cy="845725"/>
          </a:xfrm>
        </p:grpSpPr>
        <p:sp>
          <p:nvSpPr>
            <p:cNvPr id="29" name="TextBox 14"/>
            <p:cNvSpPr txBox="1">
              <a:spLocks noChangeArrowheads="1"/>
            </p:cNvSpPr>
            <p:nvPr/>
          </p:nvSpPr>
          <p:spPr bwMode="auto">
            <a:xfrm>
              <a:off x="6397565" y="5208091"/>
              <a:ext cx="1103415" cy="523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800" b="1" i="1">
                  <a:solidFill>
                    <a:srgbClr val="002060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zh-CN" sz="2800" b="1" i="1" baseline="-25000">
                  <a:solidFill>
                    <a:srgbClr val="002060"/>
                  </a:solidFill>
                  <a:latin typeface="Times New Roman" panose="02020603050405020304" pitchFamily="18" charset="0"/>
                </a:rPr>
                <a:t>1T</a:t>
              </a:r>
              <a:r>
                <a:rPr lang="en-US" altLang="zh-CN" sz="2800" b="1" i="1" baseline="30000">
                  <a:solidFill>
                    <a:srgbClr val="00206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</a:t>
              </a:r>
              <a:r>
                <a:rPr lang="en-US" altLang="zh-CN" sz="2800" b="1" i="1">
                  <a:solidFill>
                    <a:srgbClr val="00206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007106" y="5578854"/>
              <a:ext cx="1397107" cy="39988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en-US" sz="200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anose="02010600030101010101" pitchFamily="2" charset="-122"/>
                </a:rPr>
                <a:t>Pretzelosity</a:t>
              </a:r>
              <a:endParaRPr lang="en-US" sz="20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anose="02010600030101010101" pitchFamily="2" charset="-122"/>
              </a:endParaRPr>
            </a:p>
          </p:txBody>
        </p:sp>
        <p:pic>
          <p:nvPicPr>
            <p:cNvPr id="31" name="Picture 6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4452" y="5133016"/>
              <a:ext cx="1300163" cy="49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2" name="组合 59"/>
          <p:cNvGrpSpPr>
            <a:grpSpLocks/>
          </p:cNvGrpSpPr>
          <p:nvPr/>
        </p:nvGrpSpPr>
        <p:grpSpPr bwMode="auto">
          <a:xfrm>
            <a:off x="5347501" y="4731019"/>
            <a:ext cx="2330084" cy="888252"/>
            <a:chOff x="3842802" y="4954353"/>
            <a:chExt cx="2330584" cy="888624"/>
          </a:xfrm>
        </p:grpSpPr>
        <p:sp>
          <p:nvSpPr>
            <p:cNvPr id="33" name="TextBox 10"/>
            <p:cNvSpPr txBox="1">
              <a:spLocks noChangeArrowheads="1"/>
            </p:cNvSpPr>
            <p:nvPr/>
          </p:nvSpPr>
          <p:spPr bwMode="auto">
            <a:xfrm>
              <a:off x="3842802" y="4991634"/>
              <a:ext cx="984520" cy="52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800" b="1" i="1">
                  <a:solidFill>
                    <a:srgbClr val="D67000"/>
                  </a:solidFill>
                  <a:latin typeface="Times New Roman" panose="02020603050405020304" pitchFamily="18" charset="0"/>
                </a:rPr>
                <a:t>g</a:t>
              </a:r>
              <a:r>
                <a:rPr lang="en-US" altLang="zh-CN" sz="2800" b="1" i="1" baseline="-25000">
                  <a:solidFill>
                    <a:srgbClr val="D67000"/>
                  </a:solidFill>
                  <a:latin typeface="Times New Roman" panose="02020603050405020304" pitchFamily="18" charset="0"/>
                </a:rPr>
                <a:t>1T</a:t>
              </a:r>
              <a:r>
                <a:rPr lang="en-US" altLang="zh-CN" sz="2800" b="1" i="1" baseline="30000">
                  <a:solidFill>
                    <a:srgbClr val="FF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=</a:t>
              </a:r>
            </a:p>
          </p:txBody>
        </p:sp>
        <p:pic>
          <p:nvPicPr>
            <p:cNvPr id="34" name="Picture 8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3223" y="4954353"/>
              <a:ext cx="1300163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Box 34"/>
            <p:cNvSpPr txBox="1"/>
            <p:nvPr/>
          </p:nvSpPr>
          <p:spPr>
            <a:xfrm>
              <a:off x="4388264" y="5442699"/>
              <a:ext cx="1392475" cy="40027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en-US" sz="2000">
                  <a:solidFill>
                    <a:srgbClr val="D67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anose="02010600030101010101" pitchFamily="2" charset="-122"/>
                </a:rPr>
                <a:t>Worm Gear</a:t>
              </a:r>
            </a:p>
          </p:txBody>
        </p:sp>
      </p:grpSp>
      <p:grpSp>
        <p:nvGrpSpPr>
          <p:cNvPr id="36" name="组合 57"/>
          <p:cNvGrpSpPr>
            <a:grpSpLocks/>
          </p:cNvGrpSpPr>
          <p:nvPr/>
        </p:nvGrpSpPr>
        <p:grpSpPr bwMode="auto">
          <a:xfrm>
            <a:off x="8479679" y="3402938"/>
            <a:ext cx="2514600" cy="820182"/>
            <a:chOff x="6408786" y="3516879"/>
            <a:chExt cx="2515501" cy="820237"/>
          </a:xfrm>
        </p:grpSpPr>
        <p:grpSp>
          <p:nvGrpSpPr>
            <p:cNvPr id="37" name="组合 55"/>
            <p:cNvGrpSpPr>
              <a:grpSpLocks/>
            </p:cNvGrpSpPr>
            <p:nvPr/>
          </p:nvGrpSpPr>
          <p:grpSpPr bwMode="auto">
            <a:xfrm>
              <a:off x="6408786" y="3516879"/>
              <a:ext cx="2515501" cy="523369"/>
              <a:chOff x="6408786" y="3748628"/>
              <a:chExt cx="2515501" cy="523369"/>
            </a:xfrm>
          </p:grpSpPr>
          <p:sp>
            <p:nvSpPr>
              <p:cNvPr id="39" name="TextBox 11"/>
              <p:cNvSpPr txBox="1">
                <a:spLocks noChangeArrowheads="1"/>
              </p:cNvSpPr>
              <p:nvPr/>
            </p:nvSpPr>
            <p:spPr bwMode="auto">
              <a:xfrm>
                <a:off x="6408786" y="3748628"/>
                <a:ext cx="1103474" cy="523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CN" sz="2800" b="1" i="1">
                    <a:solidFill>
                      <a:srgbClr val="D67000"/>
                    </a:solidFill>
                    <a:latin typeface="Times New Roman" panose="02020603050405020304" pitchFamily="18" charset="0"/>
                  </a:rPr>
                  <a:t>h</a:t>
                </a:r>
                <a:r>
                  <a:rPr lang="en-US" altLang="zh-CN" sz="2800" b="1" i="1" baseline="-25000">
                    <a:solidFill>
                      <a:srgbClr val="D67000"/>
                    </a:solidFill>
                    <a:latin typeface="Times New Roman" panose="02020603050405020304" pitchFamily="18" charset="0"/>
                  </a:rPr>
                  <a:t>1L</a:t>
                </a:r>
                <a:r>
                  <a:rPr lang="en-US" altLang="zh-CN" sz="2800" b="1" i="1" baseline="30000">
                    <a:solidFill>
                      <a:srgbClr val="D67000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</a:t>
                </a:r>
                <a:r>
                  <a:rPr lang="en-US" altLang="zh-CN" sz="2800" b="1" i="1">
                    <a:solidFill>
                      <a:srgbClr val="D67000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en-US" altLang="zh-CN" sz="2800" b="1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=</a:t>
                </a:r>
              </a:p>
            </p:txBody>
          </p:sp>
          <p:pic>
            <p:nvPicPr>
              <p:cNvPr id="40" name="Picture 7"/>
              <p:cNvPicPr>
                <a:picLocks noChangeAspect="1" noChangeArrowheads="1"/>
              </p:cNvPicPr>
              <p:nvPr/>
            </p:nvPicPr>
            <p:blipFill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64104" y="3841720"/>
                <a:ext cx="1460183" cy="3371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8" name="TextBox 37"/>
            <p:cNvSpPr txBox="1"/>
            <p:nvPr/>
          </p:nvSpPr>
          <p:spPr>
            <a:xfrm>
              <a:off x="7004862" y="3936979"/>
              <a:ext cx="1392676" cy="40013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2000">
                  <a:solidFill>
                    <a:srgbClr val="D67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anose="02010600030101010101" pitchFamily="2" charset="-122"/>
                </a:rPr>
                <a:t>Worm Gear</a:t>
              </a:r>
            </a:p>
          </p:txBody>
        </p:sp>
      </p:grpSp>
      <p:grpSp>
        <p:nvGrpSpPr>
          <p:cNvPr id="41" name="组合 44"/>
          <p:cNvGrpSpPr>
            <a:grpSpLocks/>
          </p:cNvGrpSpPr>
          <p:nvPr/>
        </p:nvGrpSpPr>
        <p:grpSpPr bwMode="auto">
          <a:xfrm>
            <a:off x="4399429" y="5833496"/>
            <a:ext cx="6911364" cy="624518"/>
            <a:chOff x="1443525" y="5997323"/>
            <a:chExt cx="3533069" cy="624178"/>
          </a:xfrm>
        </p:grpSpPr>
        <p:sp>
          <p:nvSpPr>
            <p:cNvPr id="42" name="椭圆 39"/>
            <p:cNvSpPr/>
            <p:nvPr/>
          </p:nvSpPr>
          <p:spPr>
            <a:xfrm>
              <a:off x="1443525" y="6012232"/>
              <a:ext cx="762834" cy="609269"/>
            </a:xfrm>
            <a:prstGeom prst="ellipse">
              <a:avLst/>
            </a:prstGeom>
            <a:noFill/>
            <a:ln w="31750" cmpd="sng">
              <a:solidFill>
                <a:srgbClr val="7030A0"/>
              </a:solidFill>
            </a:ln>
            <a:effectLst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endParaRPr lang="en-US" altLang="zh-CN">
                <a:solidFill>
                  <a:srgbClr val="000000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190627" y="5997323"/>
              <a:ext cx="2785967" cy="579123"/>
            </a:xfrm>
            <a:prstGeom prst="rect">
              <a:avLst/>
            </a:prstGeom>
            <a:noFill/>
            <a:ln w="31750" cmpd="dbl">
              <a:noFill/>
            </a:ln>
            <a:effectLst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2000" b="1" dirty="0">
                  <a:solidFill>
                    <a:srgbClr val="FF0000"/>
                  </a:solidFill>
                </a:rPr>
                <a:t>Survive the </a:t>
              </a:r>
              <a:r>
                <a:rPr lang="en-US" sz="2000" b="1" dirty="0" err="1">
                  <a:solidFill>
                    <a:srgbClr val="FF0000"/>
                  </a:solidFill>
                </a:rPr>
                <a:t>k</a:t>
              </a:r>
              <a:r>
                <a:rPr lang="en-US" sz="2000" b="1" baseline="-25000" dirty="0" err="1">
                  <a:solidFill>
                    <a:srgbClr val="FF0000"/>
                  </a:solidFill>
                </a:rPr>
                <a:t>T</a:t>
              </a:r>
              <a:r>
                <a:rPr lang="en-US" sz="2000" b="1" dirty="0">
                  <a:solidFill>
                    <a:srgbClr val="FF0000"/>
                  </a:solidFill>
                </a:rPr>
                <a:t> integration, yield 1D pdfs</a:t>
              </a:r>
            </a:p>
          </p:txBody>
        </p:sp>
      </p:grpSp>
      <p:grpSp>
        <p:nvGrpSpPr>
          <p:cNvPr id="44" name="组合 44"/>
          <p:cNvGrpSpPr>
            <a:grpSpLocks/>
          </p:cNvGrpSpPr>
          <p:nvPr/>
        </p:nvGrpSpPr>
        <p:grpSpPr bwMode="auto">
          <a:xfrm>
            <a:off x="438340" y="5894850"/>
            <a:ext cx="3669678" cy="403086"/>
            <a:chOff x="7150802" y="150122"/>
            <a:chExt cx="4153736" cy="456175"/>
          </a:xfrm>
        </p:grpSpPr>
        <p:sp>
          <p:nvSpPr>
            <p:cNvPr id="45" name="TextBox 47"/>
            <p:cNvSpPr txBox="1">
              <a:spLocks noChangeArrowheads="1"/>
            </p:cNvSpPr>
            <p:nvPr/>
          </p:nvSpPr>
          <p:spPr bwMode="auto">
            <a:xfrm>
              <a:off x="7684199" y="158235"/>
              <a:ext cx="1518560" cy="383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16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Nucleon Spin</a:t>
              </a:r>
            </a:p>
          </p:txBody>
        </p:sp>
        <p:sp>
          <p:nvSpPr>
            <p:cNvPr id="46" name="TextBox 48"/>
            <p:cNvSpPr txBox="1">
              <a:spLocks noChangeArrowheads="1"/>
            </p:cNvSpPr>
            <p:nvPr/>
          </p:nvSpPr>
          <p:spPr bwMode="auto">
            <a:xfrm>
              <a:off x="9980060" y="150122"/>
              <a:ext cx="1324478" cy="383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1600" b="1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Quark Spin</a:t>
              </a:r>
            </a:p>
          </p:txBody>
        </p:sp>
        <p:grpSp>
          <p:nvGrpSpPr>
            <p:cNvPr id="47" name="组合 42"/>
            <p:cNvGrpSpPr>
              <a:grpSpLocks/>
            </p:cNvGrpSpPr>
            <p:nvPr/>
          </p:nvGrpSpPr>
          <p:grpSpPr bwMode="auto">
            <a:xfrm>
              <a:off x="7150802" y="152400"/>
              <a:ext cx="534256" cy="381000"/>
              <a:chOff x="6922202" y="152400"/>
              <a:chExt cx="534256" cy="381000"/>
            </a:xfrm>
          </p:grpSpPr>
          <p:cxnSp>
            <p:nvCxnSpPr>
              <p:cNvPr id="51" name="Straight Arrow Connector 69"/>
              <p:cNvCxnSpPr>
                <a:stCxn id="52" idx="6"/>
              </p:cNvCxnSpPr>
              <p:nvPr/>
            </p:nvCxnSpPr>
            <p:spPr>
              <a:xfrm>
                <a:off x="7303039" y="342838"/>
                <a:ext cx="152737" cy="0"/>
              </a:xfrm>
              <a:prstGeom prst="straightConnector1">
                <a:avLst/>
              </a:prstGeom>
              <a:ln w="28575">
                <a:solidFill>
                  <a:srgbClr val="00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椭圆 54"/>
              <p:cNvSpPr/>
              <p:nvPr/>
            </p:nvSpPr>
            <p:spPr>
              <a:xfrm>
                <a:off x="6922096" y="152400"/>
                <a:ext cx="380944" cy="380876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9pPr>
              </a:lstStyle>
              <a:p>
                <a:pPr algn="ctr" eaLnBrk="1" hangingPunct="1">
                  <a:buFont typeface="Arial" panose="020B0604020202020204" pitchFamily="34" charset="0"/>
                  <a:buNone/>
                </a:pPr>
                <a:endParaRPr lang="en-US" altLang="zh-CN" sz="16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" name="组合 43"/>
            <p:cNvGrpSpPr>
              <a:grpSpLocks/>
            </p:cNvGrpSpPr>
            <p:nvPr/>
          </p:nvGrpSpPr>
          <p:grpSpPr bwMode="auto">
            <a:xfrm>
              <a:off x="9378320" y="223623"/>
              <a:ext cx="380943" cy="382674"/>
              <a:chOff x="9165418" y="223623"/>
              <a:chExt cx="380943" cy="382674"/>
            </a:xfrm>
          </p:grpSpPr>
          <p:cxnSp>
            <p:nvCxnSpPr>
              <p:cNvPr id="49" name="Straight Arrow Connector 74"/>
              <p:cNvCxnSpPr/>
              <p:nvPr/>
            </p:nvCxnSpPr>
            <p:spPr>
              <a:xfrm flipV="1">
                <a:off x="9276069" y="414960"/>
                <a:ext cx="199456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oval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椭圆 52"/>
              <p:cNvSpPr/>
              <p:nvPr/>
            </p:nvSpPr>
            <p:spPr>
              <a:xfrm>
                <a:off x="9165418" y="223623"/>
                <a:ext cx="380943" cy="382674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9pPr>
              </a:lstStyle>
              <a:p>
                <a:pPr algn="ctr" eaLnBrk="1" hangingPunct="1">
                  <a:buFont typeface="Arial" panose="020B0604020202020204" pitchFamily="34" charset="0"/>
                  <a:buNone/>
                </a:pPr>
                <a:endParaRPr lang="en-US" altLang="zh-CN" sz="16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53" name="椭圆 42"/>
          <p:cNvSpPr/>
          <p:nvPr/>
        </p:nvSpPr>
        <p:spPr>
          <a:xfrm>
            <a:off x="2166938" y="2313646"/>
            <a:ext cx="2082800" cy="839788"/>
          </a:xfrm>
          <a:prstGeom prst="ellipse">
            <a:avLst/>
          </a:prstGeom>
          <a:noFill/>
          <a:ln w="31750" cap="rnd" cmpd="sng">
            <a:solidFill>
              <a:srgbClr val="7030A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960" tIns="45481" rIns="90960" bIns="45481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237D7C8-665B-0E7B-6E82-D1DAC266A581}"/>
              </a:ext>
            </a:extLst>
          </p:cNvPr>
          <p:cNvSpPr txBox="1"/>
          <p:nvPr/>
        </p:nvSpPr>
        <p:spPr>
          <a:xfrm>
            <a:off x="2166938" y="6384252"/>
            <a:ext cx="89544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FF0000"/>
                </a:solidFill>
                <a:effectLst/>
                <a:latin typeface="Noto Sans SC"/>
              </a:rPr>
              <a:t>Left items: The correlation between </a:t>
            </a:r>
            <a:r>
              <a:rPr lang="en-US" b="1" i="0" dirty="0" err="1">
                <a:solidFill>
                  <a:srgbClr val="FF0000"/>
                </a:solidFill>
                <a:effectLst/>
                <a:latin typeface="Noto Sans SC"/>
              </a:rPr>
              <a:t>parton</a:t>
            </a:r>
            <a:r>
              <a:rPr lang="en-US" b="1" i="0" dirty="0">
                <a:solidFill>
                  <a:srgbClr val="FF0000"/>
                </a:solidFill>
                <a:effectLst/>
                <a:latin typeface="Noto Sans SC"/>
              </a:rPr>
              <a:t> transverse momentum and the spin of quarks</a:t>
            </a:r>
            <a:endParaRPr lang="en-CN" b="1" dirty="0">
              <a:solidFill>
                <a:srgbClr val="FF0000"/>
              </a:solidFill>
            </a:endParaRPr>
          </a:p>
        </p:txBody>
      </p:sp>
      <p:pic>
        <p:nvPicPr>
          <p:cNvPr id="55" name="図 2">
            <a:extLst>
              <a:ext uri="{FF2B5EF4-FFF2-40B4-BE49-F238E27FC236}">
                <a16:creationId xmlns:a16="http://schemas.microsoft.com/office/drawing/2014/main" id="{130EFCE4-4822-7FEA-D32C-17160FE044F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00" y="6679255"/>
            <a:ext cx="7641367" cy="178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34668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287" y="131126"/>
            <a:ext cx="10058400" cy="1100918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TMDs in SIDIS Cross Section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17</a:t>
            </a:fld>
            <a:endParaRPr lang="en-US"/>
          </a:p>
        </p:txBody>
      </p:sp>
      <p:pic>
        <p:nvPicPr>
          <p:cNvPr id="5" name="内容占位符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288" y="1037000"/>
            <a:ext cx="8952706" cy="5035293"/>
          </a:xfrm>
          <a:prstGeom prst="rect">
            <a:avLst/>
          </a:prstGeom>
          <a:noFill/>
        </p:spPr>
      </p:pic>
      <p:pic>
        <p:nvPicPr>
          <p:cNvPr id="6" name="Picture 1" descr="E:\My Documents\my file\JLab\Transversity\Doc\Talk Collection\g1TIllustrati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57"/>
          <a:stretch>
            <a:fillRect/>
          </a:stretch>
        </p:blipFill>
        <p:spPr bwMode="auto">
          <a:xfrm>
            <a:off x="8195575" y="98321"/>
            <a:ext cx="3837081" cy="171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1"/>
          <p:cNvSpPr txBox="1"/>
          <p:nvPr/>
        </p:nvSpPr>
        <p:spPr>
          <a:xfrm>
            <a:off x="819079" y="5991578"/>
            <a:ext cx="1000780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r>
              <a:rPr lang="en-US" altLang="zh-CN" sz="36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Target SSA, beam-target DSA measurements</a:t>
            </a:r>
            <a:endParaRPr lang="zh-CN" altLang="en-US" sz="36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BC5CA59-F1B8-712D-28C2-DA69D1B93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960" y="2881745"/>
            <a:ext cx="3461833" cy="2485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37813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ED5C72-1DAE-49E9-810D-6D2F04262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551" y="122460"/>
            <a:ext cx="10058400" cy="1101199"/>
          </a:xfrm>
        </p:spPr>
        <p:txBody>
          <a:bodyPr/>
          <a:lstStyle/>
          <a:p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Spin structure of the nucleon-TMDs</a:t>
            </a:r>
            <a:endParaRPr lang="zh-CN" altLang="en-US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35A8E0B-80FC-46F7-B22A-089287A87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18</a:t>
            </a:fld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0F3B4B6-6409-E895-7461-1B57804A72A6}"/>
              </a:ext>
            </a:extLst>
          </p:cNvPr>
          <p:cNvGrpSpPr/>
          <p:nvPr/>
        </p:nvGrpSpPr>
        <p:grpSpPr>
          <a:xfrm>
            <a:off x="174499" y="1752599"/>
            <a:ext cx="3793471" cy="3682913"/>
            <a:chOff x="623234" y="2918845"/>
            <a:chExt cx="3821853" cy="3710468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A581BA6E-7D1A-4738-8CBC-87DCDBF59EF2}"/>
                </a:ext>
              </a:extLst>
            </p:cNvPr>
            <p:cNvSpPr txBox="1"/>
            <p:nvPr/>
          </p:nvSpPr>
          <p:spPr>
            <a:xfrm>
              <a:off x="623234" y="2918845"/>
              <a:ext cx="3604886" cy="308950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600" b="1">
                  <a:latin typeface="Adobe Devanagari" panose="02040503050201020203" pitchFamily="18" charset="0"/>
                  <a:cs typeface="Adobe Devanagari" panose="02040503050201020203" pitchFamily="18" charset="0"/>
                </a:rPr>
                <a:t>u/d Sivers </a:t>
              </a:r>
              <a:r>
                <a:rPr lang="en-US" altLang="zh-CN" sz="1600" b="1">
                  <a:solidFill>
                    <a:srgbClr val="FF0000"/>
                  </a:solidFill>
                  <a:latin typeface="Adobe Devanagari" panose="02040503050201020203" pitchFamily="18" charset="0"/>
                  <a:cs typeface="Adobe Devanagari" panose="02040503050201020203" pitchFamily="18" charset="0"/>
                </a:rPr>
                <a:t>EicC</a:t>
              </a:r>
              <a:r>
                <a:rPr lang="en-US" altLang="zh-CN" sz="1600" b="1">
                  <a:solidFill>
                    <a:schemeClr val="accent1">
                      <a:lumMod val="75000"/>
                    </a:schemeClr>
                  </a:solidFill>
                  <a:latin typeface="Adobe Devanagari" panose="02040503050201020203" pitchFamily="18" charset="0"/>
                  <a:cs typeface="Adobe Devanagari" panose="02040503050201020203" pitchFamily="18" charset="0"/>
                </a:rPr>
                <a:t> </a:t>
              </a:r>
              <a:r>
                <a:rPr lang="en-US" altLang="zh-CN" sz="1600" b="1">
                  <a:latin typeface="Adobe Devanagari" panose="02040503050201020203" pitchFamily="18" charset="0"/>
                  <a:cs typeface="Adobe Devanagari" panose="02040503050201020203" pitchFamily="18" charset="0"/>
                </a:rPr>
                <a:t>vs</a:t>
              </a:r>
              <a:r>
                <a:rPr lang="en-US" altLang="zh-CN" sz="1600" b="1">
                  <a:solidFill>
                    <a:schemeClr val="accent1">
                      <a:lumMod val="75000"/>
                    </a:schemeClr>
                  </a:solidFill>
                  <a:latin typeface="Adobe Devanagari" panose="02040503050201020203" pitchFamily="18" charset="0"/>
                  <a:cs typeface="Adobe Devanagari" panose="02040503050201020203" pitchFamily="18" charset="0"/>
                </a:rPr>
                <a:t> </a:t>
              </a:r>
              <a:r>
                <a:rPr lang="en-US" altLang="zh-CN" sz="1600" b="1">
                  <a:solidFill>
                    <a:srgbClr val="92D050"/>
                  </a:solidFill>
                  <a:latin typeface="Adobe Devanagari" panose="02040503050201020203" pitchFamily="18" charset="0"/>
                  <a:cs typeface="Adobe Devanagari" panose="02040503050201020203" pitchFamily="18" charset="0"/>
                </a:rPr>
                <a:t>world data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1600" b="1">
                  <a:solidFill>
                    <a:schemeClr val="accent1">
                      <a:lumMod val="75000"/>
                    </a:schemeClr>
                  </a:solidFill>
                  <a:latin typeface="Adobe Devanagari" panose="02040503050201020203" pitchFamily="18" charset="0"/>
                  <a:cs typeface="Adobe Devanagari" panose="02040503050201020203" pitchFamily="18" charset="0"/>
                </a:rPr>
                <a:t>LO analysis</a:t>
              </a:r>
              <a:endParaRPr lang="en-US" altLang="zh-CN" sz="1600" b="1">
                <a:latin typeface="Adobe Devanagari" panose="02040503050201020203" pitchFamily="18" charset="0"/>
                <a:cs typeface="Adobe Devanagari" panose="02040503050201020203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600" b="1">
                  <a:latin typeface="Adobe Devanagari" panose="02040503050201020203" pitchFamily="18" charset="0"/>
                  <a:cs typeface="Adobe Devanagari" panose="02040503050201020203" pitchFamily="18" charset="0"/>
                </a:rPr>
                <a:t>EicC SIDS data:</a:t>
              </a:r>
            </a:p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zh-CN" sz="1600" b="1">
                  <a:latin typeface="Adobe Devanagari" panose="02040503050201020203" pitchFamily="18" charset="0"/>
                  <a:cs typeface="Adobe Devanagari" panose="02040503050201020203" pitchFamily="18" charset="0"/>
                </a:rPr>
                <a:t>Pion(+/-),   Kaon(+/-)</a:t>
              </a:r>
            </a:p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zh-CN" sz="1600" b="1">
                  <a:latin typeface="Adobe Devanagari" panose="02040503050201020203" pitchFamily="18" charset="0"/>
                  <a:cs typeface="Adobe Devanagari" panose="02040503050201020203" pitchFamily="18" charset="0"/>
                </a:rPr>
                <a:t>ep:   3.5 GeV X 20 GeV</a:t>
              </a:r>
            </a:p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zh-CN" sz="1600" b="1">
                  <a:latin typeface="Adobe Devanagari" panose="02040503050201020203" pitchFamily="18" charset="0"/>
                  <a:cs typeface="Adobe Devanagari" panose="02040503050201020203" pitchFamily="18" charset="0"/>
                </a:rPr>
                <a:t>eHe-3: 3.5 GeV X 40 GeV</a:t>
              </a:r>
            </a:p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zh-CN" sz="1600" b="1">
                  <a:latin typeface="Adobe Devanagari" panose="02040503050201020203" pitchFamily="18" charset="0"/>
                  <a:cs typeface="Adobe Devanagari" panose="02040503050201020203" pitchFamily="18" charset="0"/>
                </a:rPr>
                <a:t>Pol.: e(80%), p(70%), He-3(70%)</a:t>
              </a:r>
            </a:p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zh-CN" sz="1600" b="1">
                  <a:latin typeface="Adobe Devanagari" panose="02040503050201020203" pitchFamily="18" charset="0"/>
                  <a:cs typeface="Adobe Devanagari" panose="02040503050201020203" pitchFamily="18" charset="0"/>
                </a:rPr>
                <a:t>Lumi: ep 50 fb</a:t>
              </a:r>
              <a:r>
                <a:rPr lang="en-US" altLang="zh-CN" sz="1600" b="1" baseline="30000">
                  <a:latin typeface="Adobe Devanagari" panose="02040503050201020203" pitchFamily="18" charset="0"/>
                  <a:cs typeface="Adobe Devanagari" panose="02040503050201020203" pitchFamily="18" charset="0"/>
                </a:rPr>
                <a:t>-1</a:t>
              </a:r>
              <a:r>
                <a:rPr lang="en-US" altLang="zh-CN" sz="1600" b="1">
                  <a:latin typeface="Adobe Devanagari" panose="02040503050201020203" pitchFamily="18" charset="0"/>
                  <a:cs typeface="Adobe Devanagari" panose="02040503050201020203" pitchFamily="18" charset="0"/>
                </a:rPr>
                <a:t>, eHe-3 50 fb</a:t>
              </a:r>
              <a:r>
                <a:rPr lang="en-US" altLang="zh-CN" sz="1600" b="1" baseline="30000">
                  <a:latin typeface="Adobe Devanagari" panose="02040503050201020203" pitchFamily="18" charset="0"/>
                  <a:cs typeface="Adobe Devanagari" panose="02040503050201020203" pitchFamily="18" charset="0"/>
                </a:rPr>
                <a:t>-1</a:t>
              </a:r>
              <a:endParaRPr lang="en-US" altLang="zh-CN" sz="1600" b="1">
                <a:latin typeface="Adobe Devanagari" panose="02040503050201020203" pitchFamily="18" charset="0"/>
                <a:cs typeface="Adobe Devanagari" panose="02040503050201020203" pitchFamily="18" charset="0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4843AA65-B7E2-4251-B955-A12602508371}"/>
                </a:ext>
              </a:extLst>
            </p:cNvPr>
            <p:cNvSpPr txBox="1"/>
            <p:nvPr/>
          </p:nvSpPr>
          <p:spPr>
            <a:xfrm>
              <a:off x="749084" y="6110866"/>
              <a:ext cx="36960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</a:rPr>
                <a:t>EicC, precise measurements.</a:t>
              </a:r>
              <a:endParaRPr lang="zh-CN" altLang="en-US" b="1">
                <a:solidFill>
                  <a:srgbClr val="FF0000"/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7CD41ED-79B3-458A-A147-8665BB3C4504}"/>
                </a:ext>
              </a:extLst>
            </p:cNvPr>
            <p:cNvSpPr/>
            <p:nvPr/>
          </p:nvSpPr>
          <p:spPr>
            <a:xfrm>
              <a:off x="624704" y="5935343"/>
              <a:ext cx="3820383" cy="670256"/>
            </a:xfrm>
            <a:prstGeom prst="rect">
              <a:avLst/>
            </a:prstGeom>
            <a:solidFill>
              <a:srgbClr val="FF0000">
                <a:alpha val="1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057BBB9-8C2D-485C-BB77-ACE7A086FED8}"/>
                </a:ext>
              </a:extLst>
            </p:cNvPr>
            <p:cNvSpPr/>
            <p:nvPr/>
          </p:nvSpPr>
          <p:spPr>
            <a:xfrm>
              <a:off x="623234" y="3008908"/>
              <a:ext cx="3821853" cy="362040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49D438E3-09E7-4687-B8B5-6774B288454F}"/>
              </a:ext>
            </a:extLst>
          </p:cNvPr>
          <p:cNvSpPr txBox="1"/>
          <p:nvPr/>
        </p:nvSpPr>
        <p:spPr>
          <a:xfrm>
            <a:off x="8423391" y="4034085"/>
            <a:ext cx="30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92D050"/>
                </a:solidFill>
              </a:rPr>
              <a:t>Green: Current accuracy</a:t>
            </a:r>
          </a:p>
          <a:p>
            <a:r>
              <a:rPr lang="en-US" altLang="zh-CN" b="1">
                <a:solidFill>
                  <a:srgbClr val="FF0000"/>
                </a:solidFill>
              </a:rPr>
              <a:t>Red: stat. error only</a:t>
            </a:r>
          </a:p>
          <a:p>
            <a:r>
              <a:rPr lang="en-US" altLang="zh-CN" b="1">
                <a:solidFill>
                  <a:srgbClr val="6DB7FF"/>
                </a:solidFill>
              </a:rPr>
              <a:t>Blue: sys. Error included</a:t>
            </a:r>
            <a:endParaRPr lang="zh-CN" altLang="en-US" b="1">
              <a:solidFill>
                <a:srgbClr val="6DB7FF"/>
              </a:solidFill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895A8D3-CADE-44B8-B369-4CC358176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497" y="3940947"/>
            <a:ext cx="3397342" cy="264964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98FD0BB-6994-4178-8651-7BD475DF0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6950" y="1123992"/>
            <a:ext cx="6683256" cy="2640919"/>
          </a:xfrm>
          <a:prstGeom prst="rect">
            <a:avLst/>
          </a:prstGeom>
        </p:spPr>
      </p:pic>
      <p:sp>
        <p:nvSpPr>
          <p:cNvPr id="12" name="文本框 7">
            <a:extLst>
              <a:ext uri="{FF2B5EF4-FFF2-40B4-BE49-F238E27FC236}">
                <a16:creationId xmlns:a16="http://schemas.microsoft.com/office/drawing/2014/main" id="{52D78A01-73FD-4E98-9C87-C2773F2B0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0743" y="5226589"/>
            <a:ext cx="4036422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CN" sz="1100" b="0">
                <a:solidFill>
                  <a:srgbClr val="FF0000"/>
                </a:solidFill>
              </a:rPr>
              <a:t>sea quark</a:t>
            </a:r>
            <a:r>
              <a:rPr lang="en-US" altLang="zh-CN" sz="1100" b="0"/>
              <a:t> </a:t>
            </a:r>
            <a:r>
              <a:rPr lang="en-US" altLang="zh-CN" sz="1100" b="0" err="1"/>
              <a:t>Sivers</a:t>
            </a:r>
            <a:r>
              <a:rPr lang="en-US" altLang="zh-CN" sz="1100" b="0"/>
              <a:t> function dynamically generated via Spin </a:t>
            </a:r>
            <a:r>
              <a:rPr lang="en-US" altLang="zh-CN" sz="1100" b="0" err="1"/>
              <a:t>depenendent</a:t>
            </a:r>
            <a:r>
              <a:rPr lang="en-US" altLang="zh-CN" sz="1100" b="0"/>
              <a:t> </a:t>
            </a:r>
            <a:r>
              <a:rPr lang="en-US" altLang="zh-CN" sz="1100" b="0" err="1"/>
              <a:t>odderon</a:t>
            </a:r>
            <a:r>
              <a:rPr lang="en-US" altLang="zh-CN" sz="1100" b="0"/>
              <a:t> 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zh-CN" sz="1100" b="0"/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CN" sz="1100" b="0"/>
              <a:t>leads to a unique predication for </a:t>
            </a:r>
            <a:r>
              <a:rPr lang="en-US" altLang="zh-CN" sz="1100" b="0">
                <a:solidFill>
                  <a:srgbClr val="FF0000"/>
                </a:solidFill>
              </a:rPr>
              <a:t>s-quark</a:t>
            </a:r>
            <a:r>
              <a:rPr lang="en-US" altLang="zh-CN" sz="1100" b="0"/>
              <a:t>: quark and </a:t>
            </a:r>
            <a:r>
              <a:rPr lang="en-US" altLang="zh-CN" sz="1100" b="0" err="1"/>
              <a:t>anit</a:t>
            </a:r>
            <a:r>
              <a:rPr lang="en-US" altLang="zh-CN" sz="1100" b="0"/>
              <a:t>-quark </a:t>
            </a:r>
            <a:r>
              <a:rPr lang="en-US" altLang="zh-CN" sz="1100" b="0" err="1"/>
              <a:t>Sivers</a:t>
            </a:r>
            <a:r>
              <a:rPr lang="en-US" altLang="zh-CN" sz="1100" b="0"/>
              <a:t> functions </a:t>
            </a:r>
            <a:r>
              <a:rPr lang="en-US" altLang="zh-CN" sz="1100" b="0">
                <a:solidFill>
                  <a:srgbClr val="FF0000"/>
                </a:solidFill>
              </a:rPr>
              <a:t>flip sign</a:t>
            </a:r>
            <a:endParaRPr lang="zh-CN" altLang="en-US" sz="1100" b="0">
              <a:solidFill>
                <a:srgbClr val="FF0000"/>
              </a:solidFill>
            </a:endParaRPr>
          </a:p>
        </p:txBody>
      </p:sp>
      <p:sp>
        <p:nvSpPr>
          <p:cNvPr id="13" name="文本框 1">
            <a:extLst>
              <a:ext uri="{FF2B5EF4-FFF2-40B4-BE49-F238E27FC236}">
                <a16:creationId xmlns:a16="http://schemas.microsoft.com/office/drawing/2014/main" id="{05C5E6C6-7B68-4F66-8E03-3309750F1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2975" y="6249366"/>
            <a:ext cx="203773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900" b="0">
                <a:solidFill>
                  <a:srgbClr val="FF0000"/>
                </a:solidFill>
              </a:rPr>
              <a:t>H. Dong, D. X. Zheng, J. Zhou, 2018</a:t>
            </a:r>
            <a:endParaRPr lang="zh-CN" altLang="en-US" sz="900" b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484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8C0B0F-BC2F-4BDE-89B3-E31CCA80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86" y="4943"/>
            <a:ext cx="10058400" cy="1408176"/>
          </a:xfrm>
        </p:spPr>
        <p:txBody>
          <a:bodyPr/>
          <a:lstStyle/>
          <a:p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Highlighted physics topics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CA958F7-5DA2-41EB-8208-6832F5EB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19</a:t>
            </a:fld>
            <a:endParaRPr lang="en-US"/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CAA02033-8295-411F-A5F1-1E2407D2B850}"/>
              </a:ext>
            </a:extLst>
          </p:cNvPr>
          <p:cNvSpPr>
            <a:spLocks noGrp="1"/>
          </p:cNvSpPr>
          <p:nvPr/>
        </p:nvSpPr>
        <p:spPr>
          <a:xfrm>
            <a:off x="160590" y="1955591"/>
            <a:ext cx="11870819" cy="45833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>
                <a:solidFill>
                  <a:srgbClr val="C00000">
                    <a:alpha val="19000"/>
                  </a:srgb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Spin of the nucleon: 1D, 3D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>
                <a:solidFill>
                  <a:schemeClr val="tx1">
                    <a:alpha val="19000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 polarized electron + polarized proton/light nuclei</a:t>
            </a:r>
            <a:endParaRPr lang="en-US" altLang="zh-CN" sz="2400">
              <a:solidFill>
                <a:schemeClr val="tx1">
                  <a:alpha val="19000"/>
                </a:schemeClr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endParaRPr lang="en-US" altLang="zh-CN" sz="280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altLang="zh-CN" sz="2800">
                <a:solidFill>
                  <a:srgbClr val="C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Partonic structure of nuclei and the </a:t>
            </a:r>
            <a:r>
              <a:rPr lang="en-US" altLang="zh-CN" sz="2800" err="1">
                <a:solidFill>
                  <a:srgbClr val="C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parton</a:t>
            </a:r>
            <a:r>
              <a:rPr lang="en-US" altLang="zh-CN" sz="2800">
                <a:solidFill>
                  <a:srgbClr val="C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interaction with the nuclear environment  </a:t>
            </a:r>
            <a:endParaRPr lang="en-US" altLang="zh-CN" sz="2800">
              <a:solidFill>
                <a:srgbClr val="C00000"/>
              </a:solidFill>
              <a:latin typeface="Adobe Devanagari" panose="02040503050201020203" pitchFamily="18" charset="0"/>
              <a:cs typeface="Adobe Devanagari" panose="02040503050201020203" pitchFamily="18" charset="0"/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unpolarized electron + unpolarized various nuclei</a:t>
            </a:r>
          </a:p>
          <a:p>
            <a:endParaRPr lang="en-US" altLang="zh-CN" sz="2800">
              <a:latin typeface="Adobe Devanagari" panose="02040503050201020203" pitchFamily="18" charset="0"/>
              <a:cs typeface="Adobe Devanagari" panose="02040503050201020203" pitchFamily="18" charset="0"/>
              <a:sym typeface="Wingdings" panose="05000000000000000000" pitchFamily="2" charset="2"/>
            </a:endParaRPr>
          </a:p>
          <a:p>
            <a:r>
              <a:rPr lang="en-US" altLang="zh-CN" sz="2800">
                <a:solidFill>
                  <a:srgbClr val="C00000">
                    <a:alpha val="16442"/>
                  </a:srgbClr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Exotic states with c/cbar, b/</a:t>
            </a:r>
            <a:r>
              <a:rPr lang="en-US" altLang="zh-CN" sz="2800" err="1">
                <a:solidFill>
                  <a:srgbClr val="C00000">
                    <a:alpha val="16442"/>
                  </a:srgbClr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bbar</a:t>
            </a:r>
            <a:r>
              <a:rPr lang="en-US" altLang="zh-CN" sz="2800">
                <a:solidFill>
                  <a:srgbClr val="C00000">
                    <a:alpha val="16442"/>
                  </a:srgbClr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 (BESIII community in China)</a:t>
            </a:r>
          </a:p>
          <a:p>
            <a:endParaRPr lang="en-US" altLang="zh-CN" sz="2800">
              <a:solidFill>
                <a:schemeClr val="tx1">
                  <a:alpha val="16442"/>
                </a:schemeClr>
              </a:solidFill>
              <a:latin typeface="Adobe Devanagari" panose="02040503050201020203" pitchFamily="18" charset="0"/>
              <a:cs typeface="Adobe Devanagari" panose="02040503050201020203" pitchFamily="18" charset="0"/>
              <a:sym typeface="Wingdings" panose="05000000000000000000" pitchFamily="2" charset="2"/>
            </a:endParaRPr>
          </a:p>
          <a:p>
            <a:r>
              <a:rPr lang="en-US" altLang="zh-CN" sz="2800">
                <a:solidFill>
                  <a:srgbClr val="C00000">
                    <a:alpha val="16442"/>
                  </a:srgbClr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Mass of the nucleon</a:t>
            </a:r>
            <a:endParaRPr lang="zh-CN" altLang="en-US">
              <a:solidFill>
                <a:schemeClr val="tx1">
                  <a:alpha val="16442"/>
                </a:schemeClr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7ED5366-516E-41AF-B175-AF494BE75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8526" y="159752"/>
            <a:ext cx="4101737" cy="305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26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4BD5D0-940D-473C-8EC3-322D56C7F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56512"/>
          </a:xfrm>
        </p:spPr>
        <p:txBody>
          <a:bodyPr>
            <a:normAutofit/>
          </a:bodyPr>
          <a:lstStyle/>
          <a:p>
            <a:pPr algn="ctr"/>
            <a:r>
              <a:rPr lang="en" altLang="zh-CN" sz="4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Nucleon spin crisis</a:t>
            </a:r>
            <a:endParaRPr lang="zh-CN" altLang="en-US" sz="4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324AE4-EB3E-4810-8FD9-B47452AC7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F2994-5EA8-45AA-8250-C6B3F896D5AF}" type="slidenum">
              <a:rPr lang="zh-CN" altLang="en-US" smtClean="0"/>
              <a:t>2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2">
                <a:extLst>
                  <a:ext uri="{FF2B5EF4-FFF2-40B4-BE49-F238E27FC236}">
                    <a16:creationId xmlns:a16="http://schemas.microsoft.com/office/drawing/2014/main" id="{CD8FC94C-3DC4-42D3-B50A-4F458161EE04}"/>
                  </a:ext>
                </a:extLst>
              </p:cNvPr>
              <p:cNvSpPr txBox="1"/>
              <p:nvPr/>
            </p:nvSpPr>
            <p:spPr>
              <a:xfrm>
                <a:off x="5307629" y="5778672"/>
                <a:ext cx="6358059" cy="400110"/>
              </a:xfrm>
              <a:prstGeom prst="rect">
                <a:avLst/>
              </a:prstGeom>
              <a:solidFill>
                <a:srgbClr val="FFC000">
                  <a:alpha val="39672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itchFamily="2" charset="2"/>
                  <a:buChar char="Ø"/>
                </a:pPr>
                <a:r>
                  <a:rPr lang="zh-CN" altLang="en-US" sz="2000" b="1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altLang="zh-CN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𝑼𝒏𝒅𝒆𝒓𝒔𝒕𝒂𝒏𝒅</m:t>
                    </m:r>
                    <m:r>
                      <a:rPr lang="en-US" altLang="zh-CN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𝒕𝒉𝒆</m:t>
                    </m:r>
                    <m:r>
                      <a:rPr lang="en-US" altLang="zh-CN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𝒐𝒓𝒊𝒈𝒊𝒏</m:t>
                    </m:r>
                    <m:r>
                      <a:rPr lang="en-US" altLang="zh-CN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𝒐𝒇</m:t>
                    </m:r>
                    <m:r>
                      <a:rPr lang="en-US" altLang="zh-CN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𝒕𝒉𝒆</m:t>
                    </m:r>
                    <m:r>
                      <a:rPr lang="en-US" altLang="zh-CN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𝒏𝒖𝒄𝒍𝒆𝒐𝒏</m:t>
                    </m:r>
                    <m:r>
                      <a:rPr lang="en-US" altLang="zh-CN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𝒔𝒑𝒊𝒏</m:t>
                    </m:r>
                    <m:r>
                      <a:rPr lang="en-US" altLang="zh-CN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sz="2000" b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7" name="TextBox 2">
                <a:extLst>
                  <a:ext uri="{FF2B5EF4-FFF2-40B4-BE49-F238E27FC236}">
                    <a16:creationId xmlns:a16="http://schemas.microsoft.com/office/drawing/2014/main" id="{CD8FC94C-3DC4-42D3-B50A-4F458161EE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7629" y="5778672"/>
                <a:ext cx="6358059" cy="400110"/>
              </a:xfrm>
              <a:prstGeom prst="rect">
                <a:avLst/>
              </a:prstGeom>
              <a:blipFill>
                <a:blip r:embed="rId2"/>
                <a:stretch>
                  <a:fillRect l="-998" t="-3125" b="-18750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4">
            <a:extLst>
              <a:ext uri="{FF2B5EF4-FFF2-40B4-BE49-F238E27FC236}">
                <a16:creationId xmlns:a16="http://schemas.microsoft.com/office/drawing/2014/main" id="{40613A13-67F3-453E-8A78-7B9C538077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930" y="1134401"/>
            <a:ext cx="1939856" cy="1755108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A4DF0F39-AF78-4C6D-9AB4-8EEF2973AC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89" y="1201088"/>
            <a:ext cx="3907769" cy="4894259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88C4485C-C3AD-4696-94CE-9C978847B0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602" y="1074325"/>
            <a:ext cx="2228549" cy="1862839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0948CD2B-C2ED-4D10-AB3B-8A4961188A68}"/>
              </a:ext>
            </a:extLst>
          </p:cNvPr>
          <p:cNvSpPr txBox="1"/>
          <p:nvPr/>
        </p:nvSpPr>
        <p:spPr>
          <a:xfrm>
            <a:off x="5329306" y="4127885"/>
            <a:ext cx="6419260" cy="1547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5600" marR="0" lvl="0" indent="-35560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" altLang="zh-TW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Accurate measurement of the </a:t>
            </a:r>
            <a:r>
              <a:rPr kumimoji="0" lang="en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nucleon polarization structure functions</a:t>
            </a:r>
            <a:r>
              <a:rPr kumimoji="0" lang="en" altLang="zh-TW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to determine the </a:t>
            </a:r>
            <a:r>
              <a:rPr kumimoji="0" lang="en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contributions of quark and gluon spins</a:t>
            </a:r>
            <a:r>
              <a:rPr kumimoji="0" lang="en" altLang="zh-TW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 marL="355600" marR="0" lvl="0" indent="-35560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Through </a:t>
            </a:r>
            <a:r>
              <a:rPr kumimoji="0" lang="en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three-dimensional tomographic </a:t>
            </a:r>
            <a:r>
              <a:rPr kumimoji="0" lang="en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imaging studies of the nucleon structure, researchers probe the transverse motion of quarks and gluons to </a:t>
            </a:r>
            <a:r>
              <a:rPr kumimoji="0" lang="en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investigate their orbital angular momentum</a:t>
            </a:r>
            <a:r>
              <a:rPr kumimoji="0" lang="en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Rounded Rectangle 17">
            <a:extLst>
              <a:ext uri="{FF2B5EF4-FFF2-40B4-BE49-F238E27FC236}">
                <a16:creationId xmlns:a16="http://schemas.microsoft.com/office/drawing/2014/main" id="{02C25E75-213A-4B8C-817D-DAEB17CF9E57}"/>
              </a:ext>
            </a:extLst>
          </p:cNvPr>
          <p:cNvSpPr/>
          <p:nvPr/>
        </p:nvSpPr>
        <p:spPr>
          <a:xfrm>
            <a:off x="4773731" y="994653"/>
            <a:ext cx="7113470" cy="5351630"/>
          </a:xfrm>
          <a:prstGeom prst="roundRect">
            <a:avLst>
              <a:gd name="adj" fmla="val 3452"/>
            </a:avLst>
          </a:prstGeom>
          <a:noFill/>
          <a:ln w="57150" cmpd="thinThick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19">
            <a:extLst>
              <a:ext uri="{FF2B5EF4-FFF2-40B4-BE49-F238E27FC236}">
                <a16:creationId xmlns:a16="http://schemas.microsoft.com/office/drawing/2014/main" id="{902BAED4-DA40-42F9-B70A-745B9D919C68}"/>
              </a:ext>
            </a:extLst>
          </p:cNvPr>
          <p:cNvSpPr/>
          <p:nvPr/>
        </p:nvSpPr>
        <p:spPr>
          <a:xfrm>
            <a:off x="526312" y="994653"/>
            <a:ext cx="4164541" cy="5351630"/>
          </a:xfrm>
          <a:prstGeom prst="roundRect">
            <a:avLst>
              <a:gd name="adj" fmla="val 3452"/>
            </a:avLst>
          </a:prstGeom>
          <a:noFill/>
          <a:ln w="57150" cmpd="thinThick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C43FEBAD-6830-825F-3A29-9CA477FE7627}"/>
              </a:ext>
            </a:extLst>
          </p:cNvPr>
          <p:cNvGrpSpPr/>
          <p:nvPr/>
        </p:nvGrpSpPr>
        <p:grpSpPr>
          <a:xfrm>
            <a:off x="6346585" y="2943221"/>
            <a:ext cx="5513742" cy="1175373"/>
            <a:chOff x="5950790" y="2943221"/>
            <a:chExt cx="5513742" cy="117537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3">
                  <a:extLst>
                    <a:ext uri="{FF2B5EF4-FFF2-40B4-BE49-F238E27FC236}">
                      <a16:creationId xmlns:a16="http://schemas.microsoft.com/office/drawing/2014/main" id="{801B6C73-1494-47AC-97D2-DA0444CD0ABB}"/>
                    </a:ext>
                  </a:extLst>
                </p:cNvPr>
                <p:cNvSpPr txBox="1"/>
                <p:nvPr/>
              </p:nvSpPr>
              <p:spPr>
                <a:xfrm>
                  <a:off x="6808847" y="2943221"/>
                  <a:ext cx="3842975" cy="53546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𝒕𝒐𝒕</m:t>
                          </m:r>
                        </m:sub>
                      </m:sSub>
                      <m:r>
                        <a:rPr lang="en-US" altLang="zh-CN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altLang="zh-CN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altLang="zh-CN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l-GR" altLang="zh-CN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𝜮</m:t>
                      </m:r>
                      <m:r>
                        <a:rPr lang="en-US" altLang="zh-CN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+∆</m:t>
                      </m:r>
                      <m:r>
                        <a:rPr lang="en-US" altLang="zh-CN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𝑮</m:t>
                      </m:r>
                      <m:r>
                        <a:rPr lang="en-US" altLang="zh-CN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a14:m>
                  <a:r>
                    <a:rPr lang="zh-CN" altLang="en-US" sz="2000" b="1">
                      <a:solidFill>
                        <a:schemeClr val="tx1"/>
                      </a:solidFill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𝓛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sub>
                      </m:sSub>
                      <m:r>
                        <a:rPr lang="en-US" altLang="zh-CN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𝓛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</m:oMath>
                  </a14:m>
                  <a:endParaRPr lang="en-US" sz="2000" b="1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3">
                  <a:extLst>
                    <a:ext uri="{FF2B5EF4-FFF2-40B4-BE49-F238E27FC236}">
                      <a16:creationId xmlns:a16="http://schemas.microsoft.com/office/drawing/2014/main" id="{801B6C73-1494-47AC-97D2-DA0444CD0A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08847" y="2943221"/>
                  <a:ext cx="3842975" cy="53546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Rounded Rectangle 9">
              <a:extLst>
                <a:ext uri="{FF2B5EF4-FFF2-40B4-BE49-F238E27FC236}">
                  <a16:creationId xmlns:a16="http://schemas.microsoft.com/office/drawing/2014/main" id="{4331A583-EBE8-474E-8724-FA7EF41AB5E3}"/>
                </a:ext>
              </a:extLst>
            </p:cNvPr>
            <p:cNvSpPr/>
            <p:nvPr/>
          </p:nvSpPr>
          <p:spPr>
            <a:xfrm>
              <a:off x="5950790" y="3715487"/>
              <a:ext cx="1142035" cy="39900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Quark spin</a:t>
              </a:r>
            </a:p>
          </p:txBody>
        </p:sp>
        <p:sp>
          <p:nvSpPr>
            <p:cNvPr id="13" name="Rounded Rectangle 10">
              <a:extLst>
                <a:ext uri="{FF2B5EF4-FFF2-40B4-BE49-F238E27FC236}">
                  <a16:creationId xmlns:a16="http://schemas.microsoft.com/office/drawing/2014/main" id="{8DD6FFF2-57D6-4CED-91CB-385119015116}"/>
                </a:ext>
              </a:extLst>
            </p:cNvPr>
            <p:cNvSpPr/>
            <p:nvPr/>
          </p:nvSpPr>
          <p:spPr>
            <a:xfrm>
              <a:off x="7245804" y="3705973"/>
              <a:ext cx="1142035" cy="40851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>
                  <a:solidFill>
                    <a:schemeClr val="tx1"/>
                  </a:solidFill>
                </a:rPr>
                <a:t>Gluon spin</a:t>
              </a:r>
            </a:p>
          </p:txBody>
        </p:sp>
        <p:sp>
          <p:nvSpPr>
            <p:cNvPr id="14" name="Rounded Rectangle 11">
              <a:extLst>
                <a:ext uri="{FF2B5EF4-FFF2-40B4-BE49-F238E27FC236}">
                  <a16:creationId xmlns:a16="http://schemas.microsoft.com/office/drawing/2014/main" id="{F0A01494-C004-4436-88C4-9D4F756B50E7}"/>
                </a:ext>
              </a:extLst>
            </p:cNvPr>
            <p:cNvSpPr/>
            <p:nvPr/>
          </p:nvSpPr>
          <p:spPr>
            <a:xfrm>
              <a:off x="8524149" y="3717412"/>
              <a:ext cx="1410181" cy="401182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Quark angular momentum</a:t>
              </a:r>
            </a:p>
          </p:txBody>
        </p:sp>
        <p:sp>
          <p:nvSpPr>
            <p:cNvPr id="15" name="Rounded Rectangle 12">
              <a:extLst>
                <a:ext uri="{FF2B5EF4-FFF2-40B4-BE49-F238E27FC236}">
                  <a16:creationId xmlns:a16="http://schemas.microsoft.com/office/drawing/2014/main" id="{958A258C-9113-4071-B089-70041C029161}"/>
                </a:ext>
              </a:extLst>
            </p:cNvPr>
            <p:cNvSpPr/>
            <p:nvPr/>
          </p:nvSpPr>
          <p:spPr>
            <a:xfrm>
              <a:off x="10054351" y="3707898"/>
              <a:ext cx="1410181" cy="41069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err="1">
                  <a:solidFill>
                    <a:schemeClr val="tx1"/>
                  </a:solidFill>
                </a:rPr>
                <a:t>Gloun</a:t>
              </a:r>
              <a:r>
                <a:rPr lang="en-US" sz="1400" b="1">
                  <a:solidFill>
                    <a:schemeClr val="tx1"/>
                  </a:solidFill>
                </a:rPr>
                <a:t> angular momentum</a:t>
              </a:r>
            </a:p>
          </p:txBody>
        </p:sp>
        <p:sp>
          <p:nvSpPr>
            <p:cNvPr id="23" name="任意多边形: 形状 22">
              <a:extLst>
                <a:ext uri="{FF2B5EF4-FFF2-40B4-BE49-F238E27FC236}">
                  <a16:creationId xmlns:a16="http://schemas.microsoft.com/office/drawing/2014/main" id="{52A57FB2-A237-427B-8EF6-6C738AA68651}"/>
                </a:ext>
              </a:extLst>
            </p:cNvPr>
            <p:cNvSpPr/>
            <p:nvPr/>
          </p:nvSpPr>
          <p:spPr>
            <a:xfrm>
              <a:off x="6408248" y="3455996"/>
              <a:ext cx="2004897" cy="249977"/>
            </a:xfrm>
            <a:custGeom>
              <a:avLst/>
              <a:gdLst>
                <a:gd name="connsiteX0" fmla="*/ 1416731 w 1527384"/>
                <a:gd name="connsiteY0" fmla="*/ 0 h 600443"/>
                <a:gd name="connsiteX1" fmla="*/ 1412807 w 1527384"/>
                <a:gd name="connsiteY1" fmla="*/ 298259 h 600443"/>
                <a:gd name="connsiteX2" fmla="*/ 235468 w 1527384"/>
                <a:gd name="connsiteY2" fmla="*/ 329655 h 600443"/>
                <a:gd name="connsiteX3" fmla="*/ 0 w 1527384"/>
                <a:gd name="connsiteY3" fmla="*/ 600443 h 600443"/>
                <a:gd name="connsiteX0" fmla="*/ 1412806 w 1525591"/>
                <a:gd name="connsiteY0" fmla="*/ 0 h 592594"/>
                <a:gd name="connsiteX1" fmla="*/ 1412807 w 1525591"/>
                <a:gd name="connsiteY1" fmla="*/ 290410 h 592594"/>
                <a:gd name="connsiteX2" fmla="*/ 235468 w 1525591"/>
                <a:gd name="connsiteY2" fmla="*/ 321806 h 592594"/>
                <a:gd name="connsiteX3" fmla="*/ 0 w 1525591"/>
                <a:gd name="connsiteY3" fmla="*/ 592594 h 592594"/>
                <a:gd name="connsiteX0" fmla="*/ 1412806 w 1497947"/>
                <a:gd name="connsiteY0" fmla="*/ 0 h 592594"/>
                <a:gd name="connsiteX1" fmla="*/ 1412807 w 1497947"/>
                <a:gd name="connsiteY1" fmla="*/ 290410 h 592594"/>
                <a:gd name="connsiteX2" fmla="*/ 235468 w 1497947"/>
                <a:gd name="connsiteY2" fmla="*/ 321806 h 592594"/>
                <a:gd name="connsiteX3" fmla="*/ 0 w 1497947"/>
                <a:gd name="connsiteY3" fmla="*/ 592594 h 592594"/>
                <a:gd name="connsiteX0" fmla="*/ 1412806 w 1520862"/>
                <a:gd name="connsiteY0" fmla="*/ 0 h 592594"/>
                <a:gd name="connsiteX1" fmla="*/ 1412807 w 1520862"/>
                <a:gd name="connsiteY1" fmla="*/ 290410 h 592594"/>
                <a:gd name="connsiteX2" fmla="*/ 235468 w 1520862"/>
                <a:gd name="connsiteY2" fmla="*/ 321806 h 592594"/>
                <a:gd name="connsiteX3" fmla="*/ 0 w 1520862"/>
                <a:gd name="connsiteY3" fmla="*/ 592594 h 592594"/>
                <a:gd name="connsiteX0" fmla="*/ 1412806 w 1505093"/>
                <a:gd name="connsiteY0" fmla="*/ 0 h 592594"/>
                <a:gd name="connsiteX1" fmla="*/ 1412807 w 1505093"/>
                <a:gd name="connsiteY1" fmla="*/ 290410 h 592594"/>
                <a:gd name="connsiteX2" fmla="*/ 235468 w 1505093"/>
                <a:gd name="connsiteY2" fmla="*/ 321806 h 592594"/>
                <a:gd name="connsiteX3" fmla="*/ 0 w 1505093"/>
                <a:gd name="connsiteY3" fmla="*/ 592594 h 592594"/>
                <a:gd name="connsiteX0" fmla="*/ 1412806 w 1504153"/>
                <a:gd name="connsiteY0" fmla="*/ 0 h 592594"/>
                <a:gd name="connsiteX1" fmla="*/ 1412807 w 1504153"/>
                <a:gd name="connsiteY1" fmla="*/ 290410 h 592594"/>
                <a:gd name="connsiteX2" fmla="*/ 235468 w 1504153"/>
                <a:gd name="connsiteY2" fmla="*/ 321806 h 592594"/>
                <a:gd name="connsiteX3" fmla="*/ 0 w 1504153"/>
                <a:gd name="connsiteY3" fmla="*/ 592594 h 592594"/>
                <a:gd name="connsiteX0" fmla="*/ 1412806 w 1413831"/>
                <a:gd name="connsiteY0" fmla="*/ 0 h 592594"/>
                <a:gd name="connsiteX1" fmla="*/ 1012512 w 1413831"/>
                <a:gd name="connsiteY1" fmla="*/ 349277 h 592594"/>
                <a:gd name="connsiteX2" fmla="*/ 235468 w 1413831"/>
                <a:gd name="connsiteY2" fmla="*/ 321806 h 592594"/>
                <a:gd name="connsiteX3" fmla="*/ 0 w 1413831"/>
                <a:gd name="connsiteY3" fmla="*/ 592594 h 592594"/>
                <a:gd name="connsiteX0" fmla="*/ 1412806 w 1413848"/>
                <a:gd name="connsiteY0" fmla="*/ 0 h 592594"/>
                <a:gd name="connsiteX1" fmla="*/ 1016437 w 1413848"/>
                <a:gd name="connsiteY1" fmla="*/ 290410 h 592594"/>
                <a:gd name="connsiteX2" fmla="*/ 235468 w 1413848"/>
                <a:gd name="connsiteY2" fmla="*/ 321806 h 592594"/>
                <a:gd name="connsiteX3" fmla="*/ 0 w 1413848"/>
                <a:gd name="connsiteY3" fmla="*/ 592594 h 592594"/>
                <a:gd name="connsiteX0" fmla="*/ 1412806 w 1413866"/>
                <a:gd name="connsiteY0" fmla="*/ 0 h 592594"/>
                <a:gd name="connsiteX1" fmla="*/ 1020362 w 1413866"/>
                <a:gd name="connsiteY1" fmla="*/ 255090 h 592594"/>
                <a:gd name="connsiteX2" fmla="*/ 235468 w 1413866"/>
                <a:gd name="connsiteY2" fmla="*/ 321806 h 592594"/>
                <a:gd name="connsiteX3" fmla="*/ 0 w 1413866"/>
                <a:gd name="connsiteY3" fmla="*/ 592594 h 592594"/>
                <a:gd name="connsiteX0" fmla="*/ 1412806 w 1414052"/>
                <a:gd name="connsiteY0" fmla="*/ 0 h 592594"/>
                <a:gd name="connsiteX1" fmla="*/ 1020362 w 1414052"/>
                <a:gd name="connsiteY1" fmla="*/ 255090 h 592594"/>
                <a:gd name="connsiteX2" fmla="*/ 235468 w 1414052"/>
                <a:gd name="connsiteY2" fmla="*/ 321806 h 592594"/>
                <a:gd name="connsiteX3" fmla="*/ 0 w 1414052"/>
                <a:gd name="connsiteY3" fmla="*/ 592594 h 59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052" h="592594">
                  <a:moveTo>
                    <a:pt x="1412806" y="0"/>
                  </a:moveTo>
                  <a:cubicBezTo>
                    <a:pt x="1430794" y="200147"/>
                    <a:pt x="1251905" y="240700"/>
                    <a:pt x="1020362" y="255090"/>
                  </a:cubicBezTo>
                  <a:cubicBezTo>
                    <a:pt x="788819" y="269480"/>
                    <a:pt x="470936" y="271442"/>
                    <a:pt x="235468" y="321806"/>
                  </a:cubicBezTo>
                  <a:cubicBezTo>
                    <a:pt x="0" y="372170"/>
                    <a:pt x="0" y="482382"/>
                    <a:pt x="0" y="592594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任意多边形: 形状 23">
              <a:extLst>
                <a:ext uri="{FF2B5EF4-FFF2-40B4-BE49-F238E27FC236}">
                  <a16:creationId xmlns:a16="http://schemas.microsoft.com/office/drawing/2014/main" id="{FE5385E6-3B79-4290-83A1-7447C4EBD038}"/>
                </a:ext>
              </a:extLst>
            </p:cNvPr>
            <p:cNvSpPr/>
            <p:nvPr/>
          </p:nvSpPr>
          <p:spPr>
            <a:xfrm>
              <a:off x="8322383" y="3459228"/>
              <a:ext cx="775339" cy="249977"/>
            </a:xfrm>
            <a:custGeom>
              <a:avLst/>
              <a:gdLst>
                <a:gd name="connsiteX0" fmla="*/ 1416731 w 1527384"/>
                <a:gd name="connsiteY0" fmla="*/ 0 h 600443"/>
                <a:gd name="connsiteX1" fmla="*/ 1412807 w 1527384"/>
                <a:gd name="connsiteY1" fmla="*/ 298259 h 600443"/>
                <a:gd name="connsiteX2" fmla="*/ 235468 w 1527384"/>
                <a:gd name="connsiteY2" fmla="*/ 329655 h 600443"/>
                <a:gd name="connsiteX3" fmla="*/ 0 w 1527384"/>
                <a:gd name="connsiteY3" fmla="*/ 600443 h 600443"/>
                <a:gd name="connsiteX0" fmla="*/ 1412806 w 1525591"/>
                <a:gd name="connsiteY0" fmla="*/ 0 h 592594"/>
                <a:gd name="connsiteX1" fmla="*/ 1412807 w 1525591"/>
                <a:gd name="connsiteY1" fmla="*/ 290410 h 592594"/>
                <a:gd name="connsiteX2" fmla="*/ 235468 w 1525591"/>
                <a:gd name="connsiteY2" fmla="*/ 321806 h 592594"/>
                <a:gd name="connsiteX3" fmla="*/ 0 w 1525591"/>
                <a:gd name="connsiteY3" fmla="*/ 592594 h 592594"/>
                <a:gd name="connsiteX0" fmla="*/ 1412806 w 1497947"/>
                <a:gd name="connsiteY0" fmla="*/ 0 h 592594"/>
                <a:gd name="connsiteX1" fmla="*/ 1412807 w 1497947"/>
                <a:gd name="connsiteY1" fmla="*/ 290410 h 592594"/>
                <a:gd name="connsiteX2" fmla="*/ 235468 w 1497947"/>
                <a:gd name="connsiteY2" fmla="*/ 321806 h 592594"/>
                <a:gd name="connsiteX3" fmla="*/ 0 w 1497947"/>
                <a:gd name="connsiteY3" fmla="*/ 592594 h 592594"/>
                <a:gd name="connsiteX0" fmla="*/ 1412806 w 1520862"/>
                <a:gd name="connsiteY0" fmla="*/ 0 h 592594"/>
                <a:gd name="connsiteX1" fmla="*/ 1412807 w 1520862"/>
                <a:gd name="connsiteY1" fmla="*/ 290410 h 592594"/>
                <a:gd name="connsiteX2" fmla="*/ 235468 w 1520862"/>
                <a:gd name="connsiteY2" fmla="*/ 321806 h 592594"/>
                <a:gd name="connsiteX3" fmla="*/ 0 w 1520862"/>
                <a:gd name="connsiteY3" fmla="*/ 592594 h 592594"/>
                <a:gd name="connsiteX0" fmla="*/ 1412806 w 1505093"/>
                <a:gd name="connsiteY0" fmla="*/ 0 h 592594"/>
                <a:gd name="connsiteX1" fmla="*/ 1412807 w 1505093"/>
                <a:gd name="connsiteY1" fmla="*/ 290410 h 592594"/>
                <a:gd name="connsiteX2" fmla="*/ 235468 w 1505093"/>
                <a:gd name="connsiteY2" fmla="*/ 321806 h 592594"/>
                <a:gd name="connsiteX3" fmla="*/ 0 w 1505093"/>
                <a:gd name="connsiteY3" fmla="*/ 592594 h 592594"/>
                <a:gd name="connsiteX0" fmla="*/ 1412806 w 1504153"/>
                <a:gd name="connsiteY0" fmla="*/ 0 h 592594"/>
                <a:gd name="connsiteX1" fmla="*/ 1412807 w 1504153"/>
                <a:gd name="connsiteY1" fmla="*/ 290410 h 592594"/>
                <a:gd name="connsiteX2" fmla="*/ 235468 w 1504153"/>
                <a:gd name="connsiteY2" fmla="*/ 321806 h 592594"/>
                <a:gd name="connsiteX3" fmla="*/ 0 w 1504153"/>
                <a:gd name="connsiteY3" fmla="*/ 592594 h 592594"/>
                <a:gd name="connsiteX0" fmla="*/ 1412806 w 1413831"/>
                <a:gd name="connsiteY0" fmla="*/ 0 h 592594"/>
                <a:gd name="connsiteX1" fmla="*/ 1012512 w 1413831"/>
                <a:gd name="connsiteY1" fmla="*/ 349277 h 592594"/>
                <a:gd name="connsiteX2" fmla="*/ 235468 w 1413831"/>
                <a:gd name="connsiteY2" fmla="*/ 321806 h 592594"/>
                <a:gd name="connsiteX3" fmla="*/ 0 w 1413831"/>
                <a:gd name="connsiteY3" fmla="*/ 592594 h 592594"/>
                <a:gd name="connsiteX0" fmla="*/ 1412806 w 1413848"/>
                <a:gd name="connsiteY0" fmla="*/ 0 h 592594"/>
                <a:gd name="connsiteX1" fmla="*/ 1016437 w 1413848"/>
                <a:gd name="connsiteY1" fmla="*/ 290410 h 592594"/>
                <a:gd name="connsiteX2" fmla="*/ 235468 w 1413848"/>
                <a:gd name="connsiteY2" fmla="*/ 321806 h 592594"/>
                <a:gd name="connsiteX3" fmla="*/ 0 w 1413848"/>
                <a:gd name="connsiteY3" fmla="*/ 592594 h 592594"/>
                <a:gd name="connsiteX0" fmla="*/ 1412806 w 1413866"/>
                <a:gd name="connsiteY0" fmla="*/ 0 h 592594"/>
                <a:gd name="connsiteX1" fmla="*/ 1020362 w 1413866"/>
                <a:gd name="connsiteY1" fmla="*/ 255090 h 592594"/>
                <a:gd name="connsiteX2" fmla="*/ 235468 w 1413866"/>
                <a:gd name="connsiteY2" fmla="*/ 321806 h 592594"/>
                <a:gd name="connsiteX3" fmla="*/ 0 w 1413866"/>
                <a:gd name="connsiteY3" fmla="*/ 592594 h 592594"/>
                <a:gd name="connsiteX0" fmla="*/ 1412806 w 1414052"/>
                <a:gd name="connsiteY0" fmla="*/ 0 h 592594"/>
                <a:gd name="connsiteX1" fmla="*/ 1020362 w 1414052"/>
                <a:gd name="connsiteY1" fmla="*/ 255090 h 592594"/>
                <a:gd name="connsiteX2" fmla="*/ 235468 w 1414052"/>
                <a:gd name="connsiteY2" fmla="*/ 321806 h 592594"/>
                <a:gd name="connsiteX3" fmla="*/ 0 w 1414052"/>
                <a:gd name="connsiteY3" fmla="*/ 592594 h 59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052" h="592594">
                  <a:moveTo>
                    <a:pt x="1412806" y="0"/>
                  </a:moveTo>
                  <a:cubicBezTo>
                    <a:pt x="1430794" y="200147"/>
                    <a:pt x="1251905" y="240700"/>
                    <a:pt x="1020362" y="255090"/>
                  </a:cubicBezTo>
                  <a:cubicBezTo>
                    <a:pt x="788819" y="269480"/>
                    <a:pt x="470936" y="271442"/>
                    <a:pt x="235468" y="321806"/>
                  </a:cubicBezTo>
                  <a:cubicBezTo>
                    <a:pt x="0" y="372170"/>
                    <a:pt x="0" y="482382"/>
                    <a:pt x="0" y="592594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任意多边形: 形状 24">
              <a:extLst>
                <a:ext uri="{FF2B5EF4-FFF2-40B4-BE49-F238E27FC236}">
                  <a16:creationId xmlns:a16="http://schemas.microsoft.com/office/drawing/2014/main" id="{6C7C68D3-D0DB-4E2B-B59F-72F562218C2B}"/>
                </a:ext>
              </a:extLst>
            </p:cNvPr>
            <p:cNvSpPr/>
            <p:nvPr/>
          </p:nvSpPr>
          <p:spPr>
            <a:xfrm>
              <a:off x="9299488" y="3463331"/>
              <a:ext cx="385415" cy="249977"/>
            </a:xfrm>
            <a:custGeom>
              <a:avLst/>
              <a:gdLst>
                <a:gd name="connsiteX0" fmla="*/ 1416731 w 1527384"/>
                <a:gd name="connsiteY0" fmla="*/ 0 h 600443"/>
                <a:gd name="connsiteX1" fmla="*/ 1412807 w 1527384"/>
                <a:gd name="connsiteY1" fmla="*/ 298259 h 600443"/>
                <a:gd name="connsiteX2" fmla="*/ 235468 w 1527384"/>
                <a:gd name="connsiteY2" fmla="*/ 329655 h 600443"/>
                <a:gd name="connsiteX3" fmla="*/ 0 w 1527384"/>
                <a:gd name="connsiteY3" fmla="*/ 600443 h 600443"/>
                <a:gd name="connsiteX0" fmla="*/ 1412806 w 1525591"/>
                <a:gd name="connsiteY0" fmla="*/ 0 h 592594"/>
                <a:gd name="connsiteX1" fmla="*/ 1412807 w 1525591"/>
                <a:gd name="connsiteY1" fmla="*/ 290410 h 592594"/>
                <a:gd name="connsiteX2" fmla="*/ 235468 w 1525591"/>
                <a:gd name="connsiteY2" fmla="*/ 321806 h 592594"/>
                <a:gd name="connsiteX3" fmla="*/ 0 w 1525591"/>
                <a:gd name="connsiteY3" fmla="*/ 592594 h 592594"/>
                <a:gd name="connsiteX0" fmla="*/ 1412806 w 1497947"/>
                <a:gd name="connsiteY0" fmla="*/ 0 h 592594"/>
                <a:gd name="connsiteX1" fmla="*/ 1412807 w 1497947"/>
                <a:gd name="connsiteY1" fmla="*/ 290410 h 592594"/>
                <a:gd name="connsiteX2" fmla="*/ 235468 w 1497947"/>
                <a:gd name="connsiteY2" fmla="*/ 321806 h 592594"/>
                <a:gd name="connsiteX3" fmla="*/ 0 w 1497947"/>
                <a:gd name="connsiteY3" fmla="*/ 592594 h 592594"/>
                <a:gd name="connsiteX0" fmla="*/ 1412806 w 1520862"/>
                <a:gd name="connsiteY0" fmla="*/ 0 h 592594"/>
                <a:gd name="connsiteX1" fmla="*/ 1412807 w 1520862"/>
                <a:gd name="connsiteY1" fmla="*/ 290410 h 592594"/>
                <a:gd name="connsiteX2" fmla="*/ 235468 w 1520862"/>
                <a:gd name="connsiteY2" fmla="*/ 321806 h 592594"/>
                <a:gd name="connsiteX3" fmla="*/ 0 w 1520862"/>
                <a:gd name="connsiteY3" fmla="*/ 592594 h 592594"/>
                <a:gd name="connsiteX0" fmla="*/ 1412806 w 1505093"/>
                <a:gd name="connsiteY0" fmla="*/ 0 h 592594"/>
                <a:gd name="connsiteX1" fmla="*/ 1412807 w 1505093"/>
                <a:gd name="connsiteY1" fmla="*/ 290410 h 592594"/>
                <a:gd name="connsiteX2" fmla="*/ 235468 w 1505093"/>
                <a:gd name="connsiteY2" fmla="*/ 321806 h 592594"/>
                <a:gd name="connsiteX3" fmla="*/ 0 w 1505093"/>
                <a:gd name="connsiteY3" fmla="*/ 592594 h 592594"/>
                <a:gd name="connsiteX0" fmla="*/ 1412806 w 1504153"/>
                <a:gd name="connsiteY0" fmla="*/ 0 h 592594"/>
                <a:gd name="connsiteX1" fmla="*/ 1412807 w 1504153"/>
                <a:gd name="connsiteY1" fmla="*/ 290410 h 592594"/>
                <a:gd name="connsiteX2" fmla="*/ 235468 w 1504153"/>
                <a:gd name="connsiteY2" fmla="*/ 321806 h 592594"/>
                <a:gd name="connsiteX3" fmla="*/ 0 w 1504153"/>
                <a:gd name="connsiteY3" fmla="*/ 592594 h 592594"/>
                <a:gd name="connsiteX0" fmla="*/ 1412806 w 1413831"/>
                <a:gd name="connsiteY0" fmla="*/ 0 h 592594"/>
                <a:gd name="connsiteX1" fmla="*/ 1012512 w 1413831"/>
                <a:gd name="connsiteY1" fmla="*/ 349277 h 592594"/>
                <a:gd name="connsiteX2" fmla="*/ 235468 w 1413831"/>
                <a:gd name="connsiteY2" fmla="*/ 321806 h 592594"/>
                <a:gd name="connsiteX3" fmla="*/ 0 w 1413831"/>
                <a:gd name="connsiteY3" fmla="*/ 592594 h 592594"/>
                <a:gd name="connsiteX0" fmla="*/ 1412806 w 1413848"/>
                <a:gd name="connsiteY0" fmla="*/ 0 h 592594"/>
                <a:gd name="connsiteX1" fmla="*/ 1016437 w 1413848"/>
                <a:gd name="connsiteY1" fmla="*/ 290410 h 592594"/>
                <a:gd name="connsiteX2" fmla="*/ 235468 w 1413848"/>
                <a:gd name="connsiteY2" fmla="*/ 321806 h 592594"/>
                <a:gd name="connsiteX3" fmla="*/ 0 w 1413848"/>
                <a:gd name="connsiteY3" fmla="*/ 592594 h 592594"/>
                <a:gd name="connsiteX0" fmla="*/ 1412806 w 1413866"/>
                <a:gd name="connsiteY0" fmla="*/ 0 h 592594"/>
                <a:gd name="connsiteX1" fmla="*/ 1020362 w 1413866"/>
                <a:gd name="connsiteY1" fmla="*/ 255090 h 592594"/>
                <a:gd name="connsiteX2" fmla="*/ 235468 w 1413866"/>
                <a:gd name="connsiteY2" fmla="*/ 321806 h 592594"/>
                <a:gd name="connsiteX3" fmla="*/ 0 w 1413866"/>
                <a:gd name="connsiteY3" fmla="*/ 592594 h 592594"/>
                <a:gd name="connsiteX0" fmla="*/ 1412806 w 1414052"/>
                <a:gd name="connsiteY0" fmla="*/ 0 h 592594"/>
                <a:gd name="connsiteX1" fmla="*/ 1020362 w 1414052"/>
                <a:gd name="connsiteY1" fmla="*/ 255090 h 592594"/>
                <a:gd name="connsiteX2" fmla="*/ 235468 w 1414052"/>
                <a:gd name="connsiteY2" fmla="*/ 321806 h 592594"/>
                <a:gd name="connsiteX3" fmla="*/ 0 w 1414052"/>
                <a:gd name="connsiteY3" fmla="*/ 592594 h 59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052" h="592594">
                  <a:moveTo>
                    <a:pt x="1412806" y="0"/>
                  </a:moveTo>
                  <a:cubicBezTo>
                    <a:pt x="1430794" y="200147"/>
                    <a:pt x="1251905" y="240700"/>
                    <a:pt x="1020362" y="255090"/>
                  </a:cubicBezTo>
                  <a:cubicBezTo>
                    <a:pt x="788819" y="269480"/>
                    <a:pt x="470936" y="271442"/>
                    <a:pt x="235468" y="321806"/>
                  </a:cubicBezTo>
                  <a:cubicBezTo>
                    <a:pt x="0" y="372170"/>
                    <a:pt x="0" y="482382"/>
                    <a:pt x="0" y="592594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FCF4D581-DBD9-4232-8E61-40860352E9FB}"/>
                </a:ext>
              </a:extLst>
            </p:cNvPr>
            <p:cNvSpPr/>
            <p:nvPr/>
          </p:nvSpPr>
          <p:spPr>
            <a:xfrm flipH="1">
              <a:off x="10260921" y="3458463"/>
              <a:ext cx="726000" cy="249977"/>
            </a:xfrm>
            <a:custGeom>
              <a:avLst/>
              <a:gdLst>
                <a:gd name="connsiteX0" fmla="*/ 1416731 w 1527384"/>
                <a:gd name="connsiteY0" fmla="*/ 0 h 600443"/>
                <a:gd name="connsiteX1" fmla="*/ 1412807 w 1527384"/>
                <a:gd name="connsiteY1" fmla="*/ 298259 h 600443"/>
                <a:gd name="connsiteX2" fmla="*/ 235468 w 1527384"/>
                <a:gd name="connsiteY2" fmla="*/ 329655 h 600443"/>
                <a:gd name="connsiteX3" fmla="*/ 0 w 1527384"/>
                <a:gd name="connsiteY3" fmla="*/ 600443 h 600443"/>
                <a:gd name="connsiteX0" fmla="*/ 1412806 w 1525591"/>
                <a:gd name="connsiteY0" fmla="*/ 0 h 592594"/>
                <a:gd name="connsiteX1" fmla="*/ 1412807 w 1525591"/>
                <a:gd name="connsiteY1" fmla="*/ 290410 h 592594"/>
                <a:gd name="connsiteX2" fmla="*/ 235468 w 1525591"/>
                <a:gd name="connsiteY2" fmla="*/ 321806 h 592594"/>
                <a:gd name="connsiteX3" fmla="*/ 0 w 1525591"/>
                <a:gd name="connsiteY3" fmla="*/ 592594 h 592594"/>
                <a:gd name="connsiteX0" fmla="*/ 1412806 w 1497947"/>
                <a:gd name="connsiteY0" fmla="*/ 0 h 592594"/>
                <a:gd name="connsiteX1" fmla="*/ 1412807 w 1497947"/>
                <a:gd name="connsiteY1" fmla="*/ 290410 h 592594"/>
                <a:gd name="connsiteX2" fmla="*/ 235468 w 1497947"/>
                <a:gd name="connsiteY2" fmla="*/ 321806 h 592594"/>
                <a:gd name="connsiteX3" fmla="*/ 0 w 1497947"/>
                <a:gd name="connsiteY3" fmla="*/ 592594 h 592594"/>
                <a:gd name="connsiteX0" fmla="*/ 1412806 w 1520862"/>
                <a:gd name="connsiteY0" fmla="*/ 0 h 592594"/>
                <a:gd name="connsiteX1" fmla="*/ 1412807 w 1520862"/>
                <a:gd name="connsiteY1" fmla="*/ 290410 h 592594"/>
                <a:gd name="connsiteX2" fmla="*/ 235468 w 1520862"/>
                <a:gd name="connsiteY2" fmla="*/ 321806 h 592594"/>
                <a:gd name="connsiteX3" fmla="*/ 0 w 1520862"/>
                <a:gd name="connsiteY3" fmla="*/ 592594 h 592594"/>
                <a:gd name="connsiteX0" fmla="*/ 1412806 w 1505093"/>
                <a:gd name="connsiteY0" fmla="*/ 0 h 592594"/>
                <a:gd name="connsiteX1" fmla="*/ 1412807 w 1505093"/>
                <a:gd name="connsiteY1" fmla="*/ 290410 h 592594"/>
                <a:gd name="connsiteX2" fmla="*/ 235468 w 1505093"/>
                <a:gd name="connsiteY2" fmla="*/ 321806 h 592594"/>
                <a:gd name="connsiteX3" fmla="*/ 0 w 1505093"/>
                <a:gd name="connsiteY3" fmla="*/ 592594 h 592594"/>
                <a:gd name="connsiteX0" fmla="*/ 1412806 w 1504153"/>
                <a:gd name="connsiteY0" fmla="*/ 0 h 592594"/>
                <a:gd name="connsiteX1" fmla="*/ 1412807 w 1504153"/>
                <a:gd name="connsiteY1" fmla="*/ 290410 h 592594"/>
                <a:gd name="connsiteX2" fmla="*/ 235468 w 1504153"/>
                <a:gd name="connsiteY2" fmla="*/ 321806 h 592594"/>
                <a:gd name="connsiteX3" fmla="*/ 0 w 1504153"/>
                <a:gd name="connsiteY3" fmla="*/ 592594 h 592594"/>
                <a:gd name="connsiteX0" fmla="*/ 1412806 w 1413831"/>
                <a:gd name="connsiteY0" fmla="*/ 0 h 592594"/>
                <a:gd name="connsiteX1" fmla="*/ 1012512 w 1413831"/>
                <a:gd name="connsiteY1" fmla="*/ 349277 h 592594"/>
                <a:gd name="connsiteX2" fmla="*/ 235468 w 1413831"/>
                <a:gd name="connsiteY2" fmla="*/ 321806 h 592594"/>
                <a:gd name="connsiteX3" fmla="*/ 0 w 1413831"/>
                <a:gd name="connsiteY3" fmla="*/ 592594 h 592594"/>
                <a:gd name="connsiteX0" fmla="*/ 1412806 w 1413848"/>
                <a:gd name="connsiteY0" fmla="*/ 0 h 592594"/>
                <a:gd name="connsiteX1" fmla="*/ 1016437 w 1413848"/>
                <a:gd name="connsiteY1" fmla="*/ 290410 h 592594"/>
                <a:gd name="connsiteX2" fmla="*/ 235468 w 1413848"/>
                <a:gd name="connsiteY2" fmla="*/ 321806 h 592594"/>
                <a:gd name="connsiteX3" fmla="*/ 0 w 1413848"/>
                <a:gd name="connsiteY3" fmla="*/ 592594 h 592594"/>
                <a:gd name="connsiteX0" fmla="*/ 1412806 w 1413866"/>
                <a:gd name="connsiteY0" fmla="*/ 0 h 592594"/>
                <a:gd name="connsiteX1" fmla="*/ 1020362 w 1413866"/>
                <a:gd name="connsiteY1" fmla="*/ 255090 h 592594"/>
                <a:gd name="connsiteX2" fmla="*/ 235468 w 1413866"/>
                <a:gd name="connsiteY2" fmla="*/ 321806 h 592594"/>
                <a:gd name="connsiteX3" fmla="*/ 0 w 1413866"/>
                <a:gd name="connsiteY3" fmla="*/ 592594 h 592594"/>
                <a:gd name="connsiteX0" fmla="*/ 1412806 w 1414052"/>
                <a:gd name="connsiteY0" fmla="*/ 0 h 592594"/>
                <a:gd name="connsiteX1" fmla="*/ 1020362 w 1414052"/>
                <a:gd name="connsiteY1" fmla="*/ 255090 h 592594"/>
                <a:gd name="connsiteX2" fmla="*/ 235468 w 1414052"/>
                <a:gd name="connsiteY2" fmla="*/ 321806 h 592594"/>
                <a:gd name="connsiteX3" fmla="*/ 0 w 1414052"/>
                <a:gd name="connsiteY3" fmla="*/ 592594 h 59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052" h="592594">
                  <a:moveTo>
                    <a:pt x="1412806" y="0"/>
                  </a:moveTo>
                  <a:cubicBezTo>
                    <a:pt x="1430794" y="200147"/>
                    <a:pt x="1251905" y="240700"/>
                    <a:pt x="1020362" y="255090"/>
                  </a:cubicBezTo>
                  <a:cubicBezTo>
                    <a:pt x="788819" y="269480"/>
                    <a:pt x="470936" y="271442"/>
                    <a:pt x="235468" y="321806"/>
                  </a:cubicBezTo>
                  <a:cubicBezTo>
                    <a:pt x="0" y="372170"/>
                    <a:pt x="0" y="482382"/>
                    <a:pt x="0" y="592594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Rectangle 16">
            <a:extLst>
              <a:ext uri="{FF2B5EF4-FFF2-40B4-BE49-F238E27FC236}">
                <a16:creationId xmlns:a16="http://schemas.microsoft.com/office/drawing/2014/main" id="{BA62BB8C-84A9-4567-A0B9-48D9D434EF19}"/>
              </a:ext>
            </a:extLst>
          </p:cNvPr>
          <p:cNvSpPr/>
          <p:nvPr/>
        </p:nvSpPr>
        <p:spPr>
          <a:xfrm>
            <a:off x="4810536" y="3021557"/>
            <a:ext cx="2540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" altLang="zh-CN" b="1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Spin decomposition:</a:t>
            </a:r>
            <a:endParaRPr lang="en-US" b="1">
              <a:solidFill>
                <a:prstClr val="black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984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7941D8-CFC5-4567-8031-6E98DC11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0091"/>
            <a:ext cx="10893117" cy="1109907"/>
          </a:xfrm>
        </p:spPr>
        <p:txBody>
          <a:bodyPr>
            <a:normAutofit/>
          </a:bodyPr>
          <a:lstStyle/>
          <a:p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Problems for cold nuclear matter effect</a:t>
            </a:r>
            <a:endParaRPr lang="zh-CN" altLang="en-US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AC50720-4CBC-4E3F-820F-035141949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B296795F-1458-4C96-8B58-4BBC85042C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0792" y="1144204"/>
          <a:ext cx="8368937" cy="5128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MP 图像" r:id="rId2" imgW="6691320" imgH="4100400" progId="Paint.Picture">
                  <p:embed/>
                </p:oleObj>
              </mc:Choice>
              <mc:Fallback>
                <p:oleObj name="BMP 图像" r:id="rId2" imgW="6691320" imgH="4100400" progId="Paint.Picture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B296795F-1458-4C96-8B58-4BBC85042C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0792" y="1144204"/>
                        <a:ext cx="8368937" cy="51285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6714AAF5-49E8-4354-AD22-1F94FB8453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63573" y="966213"/>
          <a:ext cx="3507952" cy="23848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MP 图像" r:id="rId4" imgW="5057640" imgH="3438360" progId="Paint.Picture">
                  <p:embed/>
                </p:oleObj>
              </mc:Choice>
              <mc:Fallback>
                <p:oleObj name="BMP 图像" r:id="rId4" imgW="5057640" imgH="3438360" progId="Paint.Picture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6714AAF5-49E8-4354-AD22-1F94FB8453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63573" y="966213"/>
                        <a:ext cx="3507952" cy="23848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图片 6">
            <a:extLst>
              <a:ext uri="{FF2B5EF4-FFF2-40B4-BE49-F238E27FC236}">
                <a16:creationId xmlns:a16="http://schemas.microsoft.com/office/drawing/2014/main" id="{8F6C30DC-47A1-43BB-B2B5-4CF9542770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9729" y="3429000"/>
            <a:ext cx="3378926" cy="278238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22F87EF-0E8F-4AE6-95DF-CC3B8E9EC410}"/>
              </a:ext>
            </a:extLst>
          </p:cNvPr>
          <p:cNvSpPr txBox="1"/>
          <p:nvPr/>
        </p:nvSpPr>
        <p:spPr>
          <a:xfrm>
            <a:off x="9508940" y="6104631"/>
            <a:ext cx="1879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0" i="0" u="none" strike="noStrike" baseline="0">
                <a:latin typeface="AAAAAD+HelveticaNeue"/>
              </a:rPr>
              <a:t>arXiv:2107.12401 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00960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7941D8-CFC5-4567-8031-6E98DC11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0091"/>
            <a:ext cx="10893117" cy="1109907"/>
          </a:xfrm>
        </p:spPr>
        <p:txBody>
          <a:bodyPr>
            <a:normAutofit/>
          </a:bodyPr>
          <a:lstStyle/>
          <a:p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Problems for cold nuclear matter effect</a:t>
            </a:r>
            <a:endParaRPr lang="zh-CN" altLang="en-US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AC50720-4CBC-4E3F-820F-035141949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21</a:t>
            </a:fld>
            <a:endParaRPr lang="en-US"/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B296795F-1458-4C96-8B58-4BBC85042C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0792" y="1144204"/>
          <a:ext cx="8368937" cy="5128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MP 图像" r:id="rId2" imgW="6691320" imgH="4100400" progId="Paint.Picture">
                  <p:embed/>
                </p:oleObj>
              </mc:Choice>
              <mc:Fallback>
                <p:oleObj name="BMP 图像" r:id="rId2" imgW="6691320" imgH="4100400" progId="Paint.Picture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B296795F-1458-4C96-8B58-4BBC85042C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0792" y="1144204"/>
                        <a:ext cx="8368937" cy="51285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6714AAF5-49E8-4354-AD22-1F94FB8453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63573" y="966213"/>
          <a:ext cx="3507952" cy="23848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MP 图像" r:id="rId4" imgW="5057640" imgH="3438360" progId="Paint.Picture">
                  <p:embed/>
                </p:oleObj>
              </mc:Choice>
              <mc:Fallback>
                <p:oleObj name="BMP 图像" r:id="rId4" imgW="5057640" imgH="3438360" progId="Paint.Picture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6714AAF5-49E8-4354-AD22-1F94FB8453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63573" y="966213"/>
                        <a:ext cx="3507952" cy="23848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图片 6">
            <a:extLst>
              <a:ext uri="{FF2B5EF4-FFF2-40B4-BE49-F238E27FC236}">
                <a16:creationId xmlns:a16="http://schemas.microsoft.com/office/drawing/2014/main" id="{8F6C30DC-47A1-43BB-B2B5-4CF9542770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9729" y="3429000"/>
            <a:ext cx="3378926" cy="278238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22F87EF-0E8F-4AE6-95DF-CC3B8E9EC410}"/>
              </a:ext>
            </a:extLst>
          </p:cNvPr>
          <p:cNvSpPr txBox="1"/>
          <p:nvPr/>
        </p:nvSpPr>
        <p:spPr>
          <a:xfrm>
            <a:off x="9508940" y="6104631"/>
            <a:ext cx="1879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0" i="0" u="none" strike="noStrike" baseline="0">
                <a:latin typeface="AAAAAD+HelveticaNeue"/>
              </a:rPr>
              <a:t>arXiv:2107.12401 </a:t>
            </a:r>
            <a:endParaRPr lang="zh-CN" altLang="en-US"/>
          </a:p>
        </p:txBody>
      </p:sp>
      <p:pic>
        <p:nvPicPr>
          <p:cNvPr id="9" name="Picture 8" descr="A table with numbers and symbols&#10;&#10;Description automatically generated">
            <a:extLst>
              <a:ext uri="{FF2B5EF4-FFF2-40B4-BE49-F238E27FC236}">
                <a16:creationId xmlns:a16="http://schemas.microsoft.com/office/drawing/2014/main" id="{D9AE1DBD-0C24-21B4-9B99-6CAE6EE338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75" y="1144204"/>
            <a:ext cx="7772400" cy="27904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2317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0D510F-D150-41C7-8D33-BEA2C89F6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803" y="26358"/>
            <a:ext cx="10058400" cy="1105553"/>
          </a:xfrm>
        </p:spPr>
        <p:txBody>
          <a:bodyPr/>
          <a:lstStyle/>
          <a:p>
            <a:pPr algn="ctr"/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Nuclear PDFs study with ion beam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8D210BE-BE9A-4489-9317-A07368E6D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22</a:t>
            </a:fld>
            <a:endParaRPr 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B777125-287F-4DB9-A96B-435F75075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76" y="1336913"/>
            <a:ext cx="9482743" cy="438897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478AEAEE-B7C7-4653-92F1-0B8268518B20}"/>
              </a:ext>
            </a:extLst>
          </p:cNvPr>
          <p:cNvSpPr txBox="1"/>
          <p:nvPr/>
        </p:nvSpPr>
        <p:spPr>
          <a:xfrm>
            <a:off x="2503715" y="5870571"/>
            <a:ext cx="63049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</a:rPr>
              <a:t>With only a few hours of running</a:t>
            </a:r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1471762-3BBA-40E4-8260-13C66F60299B}"/>
              </a:ext>
            </a:extLst>
          </p:cNvPr>
          <p:cNvSpPr txBox="1"/>
          <p:nvPr/>
        </p:nvSpPr>
        <p:spPr>
          <a:xfrm>
            <a:off x="3378926" y="2622274"/>
            <a:ext cx="19037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err="1">
                <a:solidFill>
                  <a:schemeClr val="accent1"/>
                </a:solidFill>
              </a:rPr>
              <a:t>EicC</a:t>
            </a:r>
            <a:r>
              <a:rPr lang="en-US" altLang="zh-CN" sz="2000" dirty="0">
                <a:solidFill>
                  <a:schemeClr val="accent1"/>
                </a:solidFill>
              </a:rPr>
              <a:t> coverage</a:t>
            </a:r>
            <a:endParaRPr lang="zh-CN" altLang="en-US" sz="2000" dirty="0">
              <a:solidFill>
                <a:schemeClr val="accent1"/>
              </a:solidFill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751FAD79-AD30-49EC-A97D-C4D747A492BF}"/>
              </a:ext>
            </a:extLst>
          </p:cNvPr>
          <p:cNvSpPr/>
          <p:nvPr/>
        </p:nvSpPr>
        <p:spPr>
          <a:xfrm>
            <a:off x="921803" y="2822329"/>
            <a:ext cx="345294" cy="1222802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9E55EE2-8448-4D44-8AF1-A97F830114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375" y="117562"/>
            <a:ext cx="938411" cy="90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13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73FBE-E079-4358-21F5-F6905EB1E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899"/>
            <a:ext cx="10515600" cy="1325563"/>
          </a:xfrm>
        </p:spPr>
        <p:txBody>
          <a:bodyPr/>
          <a:lstStyle/>
          <a:p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Charm in-medium modification and hadronization at the </a:t>
            </a:r>
            <a:r>
              <a:rPr lang="en-US" altLang="zh-CN" sz="3600" b="1" err="1">
                <a:latin typeface="微软雅黑" panose="020B0503020204020204" pitchFamily="34" charset="-122"/>
                <a:ea typeface="微软雅黑" panose="020B0503020204020204" pitchFamily="34" charset="-122"/>
              </a:rPr>
              <a:t>EicC</a:t>
            </a:r>
            <a:endParaRPr lang="zh-CN" altLang="en-US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65EB5C0-33F7-45A5-3A0B-E8D36BA35D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5450" y="1825625"/>
                <a:ext cx="6711950" cy="4351338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400" dirty="0"/>
                  <a:t>Fragmentation and hadronization can be very different in different system.</a:t>
                </a:r>
              </a:p>
              <a:p>
                <a:r>
                  <a:rPr lang="en-US" altLang="zh-CN" sz="2400" dirty="0"/>
                  <a:t>Because of the shorter formation time of heavy flavor mesons, they have stronger interaction with nuclear matter than light mesons.</a:t>
                </a:r>
              </a:p>
              <a:p>
                <a:r>
                  <a:rPr lang="en-US" altLang="zh-CN" sz="2400" dirty="0"/>
                  <a:t>Their measurement at the EIC is expected to avoid most of the heavy-ion background</a:t>
                </a:r>
              </a:p>
              <a:p>
                <a:r>
                  <a:rPr lang="en-US" altLang="zh-CN" sz="2400" dirty="0"/>
                  <a:t>Baryon-to-meson ratio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CN" sz="24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CN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zh-CN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Λ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  <m:sup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</m:num>
                      <m:den>
                        <m:sSup>
                          <m:sSupPr>
                            <m:ctrlPr>
                              <a:rPr lang="en-US" altLang="zh-CN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400" dirty="0"/>
                  <a:t>  can be studied at </a:t>
                </a:r>
                <a:r>
                  <a:rPr lang="en-US" altLang="zh-CN" sz="2400" dirty="0" err="1"/>
                  <a:t>Eicc</a:t>
                </a:r>
                <a:r>
                  <a:rPr lang="en-US" altLang="zh-CN" sz="2400" dirty="0"/>
                  <a:t> to investigate the effect of cold nuclear medium</a:t>
                </a:r>
                <a:endParaRPr lang="zh-CN" altLang="en-US" sz="2400" dirty="0"/>
              </a:p>
              <a:p>
                <a:pPr lvl="1"/>
                <a:endParaRPr lang="zh-CN" alt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65EB5C0-33F7-45A5-3A0B-E8D36BA35D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5450" y="1825625"/>
                <a:ext cx="6711950" cy="4351338"/>
              </a:xfrm>
              <a:blipFill>
                <a:blip r:embed="rId2"/>
                <a:stretch>
                  <a:fillRect l="-1132" t="-1744" r="-1132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B57F1E8C-48B2-8BD9-4E24-B5C106EC2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941" y="776848"/>
            <a:ext cx="4216400" cy="1687392"/>
          </a:xfrm>
          <a:prstGeom prst="rect">
            <a:avLst/>
          </a:prstGeom>
        </p:spPr>
      </p:pic>
      <p:sp>
        <p:nvSpPr>
          <p:cNvPr id="6" name="灯片编号占位符 7">
            <a:extLst>
              <a:ext uri="{FF2B5EF4-FFF2-40B4-BE49-F238E27FC236}">
                <a16:creationId xmlns:a16="http://schemas.microsoft.com/office/drawing/2014/main" id="{EE1480AA-000F-894D-1011-2706B2851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CE1C058-A50B-4074-BDFB-3CEFDFCB3DA3}" type="slidenum">
              <a:rPr lang="zh-CN" altLang="en-US" smtClean="0"/>
              <a:t>23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7319E5-41EA-E0B3-E1BE-B14A9AD3B2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8336" y="2462839"/>
            <a:ext cx="4294528" cy="32837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02C43A-29A9-2CEF-2B08-57D3E8F1F574}"/>
              </a:ext>
            </a:extLst>
          </p:cNvPr>
          <p:cNvSpPr txBox="1"/>
          <p:nvPr/>
        </p:nvSpPr>
        <p:spPr>
          <a:xfrm>
            <a:off x="5860520" y="5715298"/>
            <a:ext cx="5532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Patron fragmentation varies with different system.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Data is produced by pythia8 and two fragmentation model (QCD-CR and MPI-CR)</a:t>
            </a:r>
            <a:r>
              <a:rPr lang="zh-CN" altLang="en-US" dirty="0"/>
              <a:t> </a:t>
            </a:r>
            <a:r>
              <a:rPr lang="en-US" altLang="zh-CN" dirty="0"/>
              <a:t>are used.</a:t>
            </a:r>
          </a:p>
        </p:txBody>
      </p:sp>
    </p:spTree>
    <p:extLst>
      <p:ext uri="{BB962C8B-B14F-4D97-AF65-F5344CB8AC3E}">
        <p14:creationId xmlns:p14="http://schemas.microsoft.com/office/powerpoint/2010/main" val="37708753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8C0B0F-BC2F-4BDE-89B3-E31CCA80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86" y="185058"/>
            <a:ext cx="10058400" cy="1408176"/>
          </a:xfrm>
        </p:spPr>
        <p:txBody>
          <a:bodyPr/>
          <a:lstStyle/>
          <a:p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Highlighted physics topics</a:t>
            </a:r>
            <a:endParaRPr lang="zh-CN" altLang="en-US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CA958F7-5DA2-41EB-8208-6832F5EB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24</a:t>
            </a:fld>
            <a:endParaRPr lang="en-US"/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CAA02033-8295-411F-A5F1-1E2407D2B850}"/>
              </a:ext>
            </a:extLst>
          </p:cNvPr>
          <p:cNvSpPr>
            <a:spLocks noGrp="1"/>
          </p:cNvSpPr>
          <p:nvPr/>
        </p:nvSpPr>
        <p:spPr>
          <a:xfrm>
            <a:off x="160590" y="1872025"/>
            <a:ext cx="11870819" cy="45833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>
                <a:solidFill>
                  <a:srgbClr val="C00000">
                    <a:alpha val="17195"/>
                  </a:srgb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Spin of the nucleon: 1D, 3D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>
                <a:solidFill>
                  <a:schemeClr val="tx1">
                    <a:alpha val="17195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 polarized electron + polarized proton/light nuclei</a:t>
            </a:r>
            <a:endParaRPr lang="en-US" altLang="zh-CN" sz="2400">
              <a:solidFill>
                <a:schemeClr val="tx1">
                  <a:alpha val="17195"/>
                </a:schemeClr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endParaRPr lang="en-US" altLang="zh-CN" sz="2800">
              <a:solidFill>
                <a:schemeClr val="tx1">
                  <a:alpha val="17195"/>
                </a:schemeClr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altLang="zh-CN" sz="2800">
                <a:solidFill>
                  <a:srgbClr val="C00000">
                    <a:alpha val="17195"/>
                  </a:srgb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Partonic structure of nuclei and the </a:t>
            </a:r>
            <a:r>
              <a:rPr lang="en-US" altLang="zh-CN" sz="2800" err="1">
                <a:solidFill>
                  <a:srgbClr val="C00000">
                    <a:alpha val="17195"/>
                  </a:srgb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parton</a:t>
            </a:r>
            <a:r>
              <a:rPr lang="en-US" altLang="zh-CN" sz="2800">
                <a:solidFill>
                  <a:srgbClr val="C00000">
                    <a:alpha val="17195"/>
                  </a:srgbClr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interaction with the nuclear environment  </a:t>
            </a:r>
            <a:endParaRPr lang="en-US" altLang="zh-CN" sz="2800">
              <a:solidFill>
                <a:srgbClr val="C00000">
                  <a:alpha val="17195"/>
                </a:srgbClr>
              </a:solidFill>
              <a:latin typeface="Adobe Devanagari" panose="02040503050201020203" pitchFamily="18" charset="0"/>
              <a:cs typeface="Adobe Devanagari" panose="02040503050201020203" pitchFamily="18" charset="0"/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>
                <a:solidFill>
                  <a:schemeClr val="tx1">
                    <a:alpha val="17195"/>
                  </a:schemeClr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unpolarized electron + unpolarized various nuclei</a:t>
            </a:r>
          </a:p>
          <a:p>
            <a:endParaRPr lang="en-US" altLang="zh-CN" sz="2800">
              <a:latin typeface="Adobe Devanagari" panose="02040503050201020203" pitchFamily="18" charset="0"/>
              <a:cs typeface="Adobe Devanagari" panose="02040503050201020203" pitchFamily="18" charset="0"/>
              <a:sym typeface="Wingdings" panose="05000000000000000000" pitchFamily="2" charset="2"/>
            </a:endParaRPr>
          </a:p>
          <a:p>
            <a:r>
              <a:rPr lang="en-US" altLang="zh-CN" sz="2800">
                <a:solidFill>
                  <a:srgbClr val="C00000"/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Exotic states with c/cbar, b/</a:t>
            </a:r>
            <a:r>
              <a:rPr lang="en-US" altLang="zh-CN" sz="2800" err="1">
                <a:solidFill>
                  <a:srgbClr val="C00000"/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bbar</a:t>
            </a:r>
            <a:r>
              <a:rPr lang="en-US" altLang="zh-CN" sz="2800">
                <a:solidFill>
                  <a:srgbClr val="C00000"/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 (BESIII community in China)</a:t>
            </a:r>
          </a:p>
          <a:p>
            <a:endParaRPr lang="en-US" altLang="zh-CN" sz="2800">
              <a:latin typeface="Adobe Devanagari" panose="02040503050201020203" pitchFamily="18" charset="0"/>
              <a:cs typeface="Adobe Devanagari" panose="02040503050201020203" pitchFamily="18" charset="0"/>
              <a:sym typeface="Wingdings" panose="05000000000000000000" pitchFamily="2" charset="2"/>
            </a:endParaRPr>
          </a:p>
          <a:p>
            <a:r>
              <a:rPr lang="en-US" altLang="zh-CN" sz="2800">
                <a:solidFill>
                  <a:srgbClr val="C00000">
                    <a:alpha val="16000"/>
                  </a:srgbClr>
                </a:solidFill>
                <a:latin typeface="Adobe Devanagari" panose="02040503050201020203" pitchFamily="18" charset="0"/>
                <a:cs typeface="Adobe Devanagari" panose="02040503050201020203" pitchFamily="18" charset="0"/>
                <a:sym typeface="Wingdings" panose="05000000000000000000" pitchFamily="2" charset="2"/>
              </a:rPr>
              <a:t>Mass of the nucleon</a:t>
            </a:r>
            <a:endParaRPr lang="zh-CN" altLang="en-US">
              <a:solidFill>
                <a:schemeClr val="tx1">
                  <a:alpha val="16000"/>
                </a:schemeClr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7ED5366-516E-41AF-B175-AF494BE75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8526" y="159752"/>
            <a:ext cx="4101737" cy="305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120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7">
            <a:extLst>
              <a:ext uri="{FF2B5EF4-FFF2-40B4-BE49-F238E27FC236}">
                <a16:creationId xmlns:a16="http://schemas.microsoft.com/office/drawing/2014/main" id="{EB84A9B6-18C1-0385-2236-4534BD9436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485"/>
          <a:stretch/>
        </p:blipFill>
        <p:spPr>
          <a:xfrm>
            <a:off x="5931633" y="3535576"/>
            <a:ext cx="4611772" cy="300993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A326D2E1-495E-4BBB-A823-324E11A0A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705" y="0"/>
            <a:ext cx="10058400" cy="1266662"/>
          </a:xfrm>
        </p:spPr>
        <p:txBody>
          <a:bodyPr/>
          <a:lstStyle/>
          <a:p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Study of quarkonium at </a:t>
            </a:r>
            <a:r>
              <a:rPr lang="en-US" altLang="zh-CN" sz="3600" b="1" err="1">
                <a:latin typeface="微软雅黑" panose="020B0503020204020204" pitchFamily="34" charset="-122"/>
                <a:ea typeface="微软雅黑" panose="020B0503020204020204" pitchFamily="34" charset="-122"/>
              </a:rPr>
              <a:t>EicC</a:t>
            </a:r>
            <a:endParaRPr lang="zh-CN" altLang="en-US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5752A5E-852C-459F-A9CA-90C6D5DA3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25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2CD7E6-0467-6C77-BFA5-D32B29A907B1}"/>
              </a:ext>
            </a:extLst>
          </p:cNvPr>
          <p:cNvSpPr txBox="1"/>
          <p:nvPr/>
        </p:nvSpPr>
        <p:spPr>
          <a:xfrm>
            <a:off x="631271" y="1266662"/>
            <a:ext cx="660061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</a:rPr>
              <a:t>Study the exotic states from </a:t>
            </a:r>
            <a:r>
              <a:rPr lang="en-US" b="1">
                <a:latin typeface="Arial" panose="020B0604020202020204" pitchFamily="34" charset="0"/>
              </a:rPr>
              <a:t>new production mechanism </a:t>
            </a:r>
            <a:r>
              <a:rPr lang="en-US">
                <a:latin typeface="Arial" panose="020B0604020202020204" pitchFamily="34" charset="0"/>
              </a:rPr>
              <a:t>is crucial to pin down their nature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err="1">
                <a:latin typeface="Arial" panose="020B0604020202020204" pitchFamily="34" charset="0"/>
              </a:rPr>
              <a:t>EicC</a:t>
            </a:r>
            <a:r>
              <a:rPr lang="en-US">
                <a:latin typeface="Arial" panose="020B0604020202020204" pitchFamily="34" charset="0"/>
              </a:rPr>
              <a:t> as a unique electron-ion collider has many advantages 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>
                <a:effectLst/>
                <a:latin typeface="Arial" panose="020B0604020202020204" pitchFamily="34" charset="0"/>
              </a:rPr>
              <a:t>Larger cross section compared to </a:t>
            </a:r>
            <a:r>
              <a:rPr lang="en-US" err="1">
                <a:effectLst/>
                <a:latin typeface="Arial" panose="020B0604020202020204" pitchFamily="34" charset="0"/>
              </a:rPr>
              <a:t>e</a:t>
            </a:r>
            <a:r>
              <a:rPr lang="en-US" sz="1200" err="1">
                <a:solidFill>
                  <a:srgbClr val="1E477C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US" err="1">
                <a:effectLst/>
                <a:latin typeface="Arial" panose="020B0604020202020204" pitchFamily="34" charset="0"/>
              </a:rPr>
              <a:t>e</a:t>
            </a:r>
            <a:r>
              <a:rPr lang="en-US" sz="1200">
                <a:solidFill>
                  <a:srgbClr val="1E477C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en-US">
                <a:effectLst/>
                <a:latin typeface="Arial" panose="020B0604020202020204" pitchFamily="34" charset="0"/>
              </a:rPr>
              <a:t>collision </a:t>
            </a:r>
            <a:endParaRPr lang="en-US">
              <a:effectLst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en-US">
                <a:effectLst/>
                <a:latin typeface="Arial" panose="020B0604020202020204" pitchFamily="34" charset="0"/>
              </a:rPr>
              <a:t>Smaller background compared to pp and pp collisions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>
                <a:effectLst/>
                <a:latin typeface="Arial" panose="020B0604020202020204" pitchFamily="34" charset="0"/>
              </a:rPr>
              <a:t>Polarized beams: pin down the quantum numbers J</a:t>
            </a:r>
            <a:r>
              <a:rPr lang="en-US" sz="1200">
                <a:effectLst/>
                <a:latin typeface="Arial" panose="020B0604020202020204" pitchFamily="34" charset="0"/>
              </a:rPr>
              <a:t>P 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b="1">
                <a:latin typeface="Arial" panose="020B0604020202020204" pitchFamily="34" charset="0"/>
              </a:rPr>
              <a:t>No triangle singularity </a:t>
            </a:r>
          </a:p>
          <a:p>
            <a:endParaRPr lang="en-US">
              <a:effectLst/>
            </a:endParaRP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494AF4C6-C5A4-9A01-72C1-4A291F6CA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8880" y="136525"/>
            <a:ext cx="4611772" cy="373712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A71BB7B-913B-4F60-FA0B-7611A4023B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515"/>
          <a:stretch/>
        </p:blipFill>
        <p:spPr>
          <a:xfrm>
            <a:off x="873729" y="3574986"/>
            <a:ext cx="4415498" cy="294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4153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4B218-FCBB-0B6D-162E-32268C0D5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67488"/>
          </a:xfrm>
        </p:spPr>
        <p:txBody>
          <a:bodyPr/>
          <a:lstStyle/>
          <a:p>
            <a:pPr algn="ctr"/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Physical projection at </a:t>
            </a:r>
            <a:r>
              <a:rPr lang="en-US" altLang="zh-CN" sz="3600" b="1" err="1">
                <a:latin typeface="微软雅黑" panose="020B0503020204020204" pitchFamily="34" charset="-122"/>
                <a:ea typeface="微软雅黑" panose="020B0503020204020204" pitchFamily="34" charset="-122"/>
              </a:rPr>
              <a:t>EicC</a:t>
            </a:r>
            <a:endParaRPr lang="zh-CN" altLang="en-US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4">
            <a:extLst>
              <a:ext uri="{FF2B5EF4-FFF2-40B4-BE49-F238E27FC236}">
                <a16:creationId xmlns:a16="http://schemas.microsoft.com/office/drawing/2014/main" id="{5DE8100E-850D-AA3D-1208-DEC9483F0E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50" y="1815887"/>
            <a:ext cx="5547298" cy="41183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2">
                <a:extLst>
                  <a:ext uri="{FF2B5EF4-FFF2-40B4-BE49-F238E27FC236}">
                    <a16:creationId xmlns:a16="http://schemas.microsoft.com/office/drawing/2014/main" id="{63DAD994-6EEB-6BD6-62D9-FE1713A80F81}"/>
                  </a:ext>
                </a:extLst>
              </p:cNvPr>
              <p:cNvSpPr txBox="1"/>
              <p:nvPr/>
            </p:nvSpPr>
            <p:spPr>
              <a:xfrm>
                <a:off x="6451826" y="1130947"/>
                <a:ext cx="4573329" cy="6365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itchFamily="2" charset="2"/>
                  <a:buChar char="l"/>
                </a:pPr>
                <a:r>
                  <a:rPr lang="en" altLang="zh-CN" sz="16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</a:t>
                </a:r>
                <a:r>
                  <a:rPr lang="zh-CN" altLang="en-US" sz="16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" altLang="zh-CN" sz="16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cusp</a:t>
                </a:r>
                <a:r>
                  <a:rPr lang="zh-CN" altLang="en-US" sz="16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" altLang="zh-CN" sz="16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structures </a:t>
                </a:r>
                <a:r>
                  <a:rPr lang="en" altLang="zh-CN" sz="1600" dirty="0">
                    <a:solidFill>
                      <a:schemeClr val="bg2">
                        <a:lumMod val="10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</a:t>
                </a:r>
                <a:r>
                  <a:rPr lang="zh-CN" altLang="en-US" sz="1600" dirty="0">
                    <a:solidFill>
                      <a:schemeClr val="bg2">
                        <a:lumMod val="10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6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1600" b="0" i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kumimoji="1" lang="en-US" altLang="zh-CN" sz="16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sSup>
                      <m:sSupPr>
                        <m:ctrlPr>
                          <a:rPr kumimoji="1" lang="en-US" altLang="zh-CN" sz="16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bar>
                          <m:barPr>
                            <m:pos m:val="top"/>
                            <m:ctrlPr>
                              <a:rPr kumimoji="1" lang="en-US" altLang="zh-CN" sz="1600" b="0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kumimoji="1" lang="en-US" altLang="zh-CN" sz="1600" b="0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bar>
                      </m:e>
                      <m:sup>
                        <m:r>
                          <a:rPr kumimoji="1" lang="en-US" altLang="zh-CN" sz="16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" altLang="zh-CN" sz="16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thresholds in the energy dependence cross section.</a:t>
                </a:r>
                <a:endParaRPr lang="en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文本框 2">
                <a:extLst>
                  <a:ext uri="{FF2B5EF4-FFF2-40B4-BE49-F238E27FC236}">
                    <a16:creationId xmlns:a16="http://schemas.microsoft.com/office/drawing/2014/main" id="{63DAD994-6EEB-6BD6-62D9-FE1713A80F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1826" y="1130947"/>
                <a:ext cx="4573329" cy="636521"/>
              </a:xfrm>
              <a:prstGeom prst="rect">
                <a:avLst/>
              </a:prstGeom>
              <a:blipFill>
                <a:blip r:embed="rId4"/>
                <a:stretch>
                  <a:fillRect l="-552" b="-11765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1">
            <a:extLst>
              <a:ext uri="{FF2B5EF4-FFF2-40B4-BE49-F238E27FC236}">
                <a16:creationId xmlns:a16="http://schemas.microsoft.com/office/drawing/2014/main" id="{2886C628-2492-9FD4-EEB6-C25FE2F954B8}"/>
              </a:ext>
            </a:extLst>
          </p:cNvPr>
          <p:cNvSpPr txBox="1"/>
          <p:nvPr/>
        </p:nvSpPr>
        <p:spPr>
          <a:xfrm>
            <a:off x="7786988" y="798156"/>
            <a:ext cx="2024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(arXiv:2009.08345)</a:t>
            </a:r>
            <a:endParaRPr kumimoji="1" lang="zh-CN" altLang="en-US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灯片编号占位符 7">
            <a:extLst>
              <a:ext uri="{FF2B5EF4-FFF2-40B4-BE49-F238E27FC236}">
                <a16:creationId xmlns:a16="http://schemas.microsoft.com/office/drawing/2014/main" id="{D2E65D0B-7CF0-44FF-531E-56CC0934D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CE1C058-A50B-4074-BDFB-3CEFDFCB3DA3}" type="slidenum">
              <a:rPr lang="zh-CN" altLang="en-US" smtClean="0"/>
              <a:t>26</a:t>
            </a:fld>
            <a:endParaRPr lang="zh-CN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3D6E96-8634-E6E1-C244-620259CB1D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263" y="878653"/>
            <a:ext cx="3663467" cy="40693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8114F1-9AE9-A17F-A5DE-E2EE1DFDEB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1508" y="4709706"/>
            <a:ext cx="3111908" cy="2148294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3BA4EBE-74DF-C6FF-7509-A32C2FAF4C4D}"/>
              </a:ext>
            </a:extLst>
          </p:cNvPr>
          <p:cNvCxnSpPr/>
          <p:nvPr/>
        </p:nvCxnSpPr>
        <p:spPr>
          <a:xfrm flipH="1">
            <a:off x="5540188" y="3953435"/>
            <a:ext cx="1976718" cy="1532965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F824D45-5F05-C9EE-5A8A-333A083A0A78}"/>
              </a:ext>
            </a:extLst>
          </p:cNvPr>
          <p:cNvSpPr txBox="1"/>
          <p:nvPr/>
        </p:nvSpPr>
        <p:spPr>
          <a:xfrm>
            <a:off x="5526741" y="5607423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？？</a:t>
            </a:r>
            <a:endParaRPr lang="en-CN" b="1" dirty="0"/>
          </a:p>
        </p:txBody>
      </p:sp>
      <p:pic>
        <p:nvPicPr>
          <p:cNvPr id="8" name="Picture 7" descr="A black and red symbols&#10;&#10;AI-generated content may be incorrect.">
            <a:extLst>
              <a:ext uri="{FF2B5EF4-FFF2-40B4-BE49-F238E27FC236}">
                <a16:creationId xmlns:a16="http://schemas.microsoft.com/office/drawing/2014/main" id="{D7604873-96A9-784E-3806-56EB6EBA0C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432" y="1929823"/>
            <a:ext cx="28575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1872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group of images of numbers&#10;&#10;Description automatically generated">
            <a:extLst>
              <a:ext uri="{FF2B5EF4-FFF2-40B4-BE49-F238E27FC236}">
                <a16:creationId xmlns:a16="http://schemas.microsoft.com/office/drawing/2014/main" id="{D2B0A476-71E0-13D6-EFD9-C1D942918F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63053" y="202047"/>
            <a:ext cx="5411795" cy="3226953"/>
          </a:xfrm>
        </p:spPr>
      </p:pic>
      <p:pic>
        <p:nvPicPr>
          <p:cNvPr id="9" name="Picture 5" descr="dis">
            <a:extLst>
              <a:ext uri="{FF2B5EF4-FFF2-40B4-BE49-F238E27FC236}">
                <a16:creationId xmlns:a16="http://schemas.microsoft.com/office/drawing/2014/main" id="{6B476C29-A546-45DA-A5F5-4985D945B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556" y="2835591"/>
            <a:ext cx="4574893" cy="3352179"/>
          </a:xfrm>
          <a:prstGeom prst="rect">
            <a:avLst/>
          </a:prstGeom>
          <a:noFill/>
          <a:ln w="47625" cmpd="sng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994E2E-4DC2-F863-3832-DC557D1B121B}"/>
              </a:ext>
            </a:extLst>
          </p:cNvPr>
          <p:cNvSpPr txBox="1"/>
          <p:nvPr/>
        </p:nvSpPr>
        <p:spPr>
          <a:xfrm>
            <a:off x="1001505" y="1223682"/>
            <a:ext cx="51615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N" dirty="0">
                <a:latin typeface="Arial" panose="020B0604020202020204" pitchFamily="34" charset="0"/>
              </a:rPr>
              <a:t>The primary physics topic is spin physics, we need to explore the DIS, SIDIS, DVCS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</a:rPr>
              <a:t>the scattered electrons provide crucial information to most of</a:t>
            </a:r>
            <a:r>
              <a:rPr lang="en-CN" dirty="0">
                <a:latin typeface="Arial" panose="020B0604020202020204" pitchFamily="34" charset="0"/>
              </a:rPr>
              <a:t> processes</a:t>
            </a:r>
          </a:p>
          <a:p>
            <a:endParaRPr lang="en-CN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D5BE6-1BE4-4CC8-8079-EFCCE0030B37}"/>
              </a:ext>
            </a:extLst>
          </p:cNvPr>
          <p:cNvSpPr txBox="1"/>
          <p:nvPr/>
        </p:nvSpPr>
        <p:spPr>
          <a:xfrm>
            <a:off x="6358690" y="3372532"/>
            <a:ext cx="52161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</a:rPr>
              <a:t>Kinematics of the scattered electron at various Q</a:t>
            </a:r>
            <a:r>
              <a:rPr lang="en-US" b="0" i="0" baseline="30000" dirty="0">
                <a:effectLst/>
                <a:latin typeface="Arial" panose="020B0604020202020204" pitchFamily="34" charset="0"/>
              </a:rPr>
              <a:t>2</a:t>
            </a:r>
            <a:br>
              <a:rPr lang="en-US" dirty="0"/>
            </a:br>
            <a:endParaRPr lang="en-CN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475F8E4-49CF-2F99-1170-9BD883DA1BB1}"/>
              </a:ext>
            </a:extLst>
          </p:cNvPr>
          <p:cNvSpPr/>
          <p:nvPr/>
        </p:nvSpPr>
        <p:spPr>
          <a:xfrm>
            <a:off x="4969042" y="2701010"/>
            <a:ext cx="1126958" cy="824243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5" name="灯片编号占位符 3">
            <a:extLst>
              <a:ext uri="{FF2B5EF4-FFF2-40B4-BE49-F238E27FC236}">
                <a16:creationId xmlns:a16="http://schemas.microsoft.com/office/drawing/2014/main" id="{56BCD6EB-A027-A1D2-270B-C08FE49B7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47930D0-49E2-419E-8A8D-BB832625A06B}" type="slidenum">
              <a:rPr lang="zh-CN" altLang="en-US" smtClean="0"/>
              <a:t>27</a:t>
            </a:fld>
            <a:endParaRPr lang="zh-CN" alt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6039FDB-6F1A-63F6-A965-51780D432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8255"/>
            <a:ext cx="10700657" cy="1325563"/>
          </a:xfrm>
        </p:spPr>
        <p:txBody>
          <a:bodyPr>
            <a:normAutofit/>
          </a:bodyPr>
          <a:lstStyle/>
          <a:p>
            <a:r>
              <a:rPr lang="en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Detector Requirements</a:t>
            </a:r>
          </a:p>
        </p:txBody>
      </p:sp>
    </p:spTree>
    <p:extLst>
      <p:ext uri="{BB962C8B-B14F-4D97-AF65-F5344CB8AC3E}">
        <p14:creationId xmlns:p14="http://schemas.microsoft.com/office/powerpoint/2010/main" val="13355336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A8208-1652-89C0-02B9-7E35D4DB7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8255"/>
            <a:ext cx="10700657" cy="1325563"/>
          </a:xfrm>
        </p:spPr>
        <p:txBody>
          <a:bodyPr>
            <a:normAutofit/>
          </a:bodyPr>
          <a:lstStyle/>
          <a:p>
            <a:r>
              <a:rPr lang="en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Detector Requirements</a:t>
            </a:r>
          </a:p>
        </p:txBody>
      </p:sp>
      <p:pic>
        <p:nvPicPr>
          <p:cNvPr id="6" name="Content Placeholder 5" descr="A group of images of numbers&#10;&#10;Description automatically generated">
            <a:extLst>
              <a:ext uri="{FF2B5EF4-FFF2-40B4-BE49-F238E27FC236}">
                <a16:creationId xmlns:a16="http://schemas.microsoft.com/office/drawing/2014/main" id="{D2B0A476-71E0-13D6-EFD9-C1D942918F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63053" y="202047"/>
            <a:ext cx="5411795" cy="3226953"/>
          </a:xfrm>
        </p:spPr>
      </p:pic>
      <p:pic>
        <p:nvPicPr>
          <p:cNvPr id="8" name="Picture 7" descr="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id="{0E8906FC-778B-69B7-34CF-7B968D1D05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0965" y="3635183"/>
            <a:ext cx="4429069" cy="3204562"/>
          </a:xfrm>
          <a:prstGeom prst="rect">
            <a:avLst/>
          </a:prstGeom>
        </p:spPr>
      </p:pic>
      <p:pic>
        <p:nvPicPr>
          <p:cNvPr id="9" name="Picture 5" descr="dis">
            <a:extLst>
              <a:ext uri="{FF2B5EF4-FFF2-40B4-BE49-F238E27FC236}">
                <a16:creationId xmlns:a16="http://schemas.microsoft.com/office/drawing/2014/main" id="{6B476C29-A546-45DA-A5F5-4985D945B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556" y="2835591"/>
            <a:ext cx="4574893" cy="3352179"/>
          </a:xfrm>
          <a:prstGeom prst="rect">
            <a:avLst/>
          </a:prstGeom>
          <a:noFill/>
          <a:ln w="47625" cmpd="sng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994E2E-4DC2-F863-3832-DC557D1B121B}"/>
              </a:ext>
            </a:extLst>
          </p:cNvPr>
          <p:cNvSpPr txBox="1"/>
          <p:nvPr/>
        </p:nvSpPr>
        <p:spPr>
          <a:xfrm>
            <a:off x="1001505" y="1223682"/>
            <a:ext cx="51615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N" dirty="0">
                <a:latin typeface="Arial" panose="020B0604020202020204" pitchFamily="34" charset="0"/>
              </a:rPr>
              <a:t>The primary physics topic is spin physics, we need to explore the DIS, SIDIS, DVCS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</a:rPr>
              <a:t>the scattered electrons provide crucial information to most of</a:t>
            </a:r>
            <a:r>
              <a:rPr lang="en-CN" dirty="0">
                <a:latin typeface="Arial" panose="020B0604020202020204" pitchFamily="34" charset="0"/>
              </a:rPr>
              <a:t> processes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</a:rPr>
              <a:t>T</a:t>
            </a:r>
            <a:r>
              <a:rPr lang="en-CN" dirty="0">
                <a:latin typeface="Arial" panose="020B0604020202020204" pitchFamily="34" charset="0"/>
              </a:rPr>
              <a:t>he hadrons in the final states are essential for SIDIS, HF, etc.</a:t>
            </a:r>
          </a:p>
          <a:p>
            <a:endParaRPr lang="en-CN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D5BE6-1BE4-4CC8-8079-EFCCE0030B37}"/>
              </a:ext>
            </a:extLst>
          </p:cNvPr>
          <p:cNvSpPr txBox="1"/>
          <p:nvPr/>
        </p:nvSpPr>
        <p:spPr>
          <a:xfrm>
            <a:off x="6358690" y="3372532"/>
            <a:ext cx="52161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</a:rPr>
              <a:t>Kinematics of the scattered electron at various Q</a:t>
            </a:r>
            <a:r>
              <a:rPr lang="en-US" b="0" i="0" baseline="30000" dirty="0">
                <a:effectLst/>
                <a:latin typeface="Arial" panose="020B0604020202020204" pitchFamily="34" charset="0"/>
              </a:rPr>
              <a:t>2</a:t>
            </a:r>
            <a:br>
              <a:rPr lang="en-US" dirty="0"/>
            </a:br>
            <a:endParaRPr lang="en-CN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2AF2608-7C2C-B04C-EDC8-280CBB4DE140}"/>
              </a:ext>
            </a:extLst>
          </p:cNvPr>
          <p:cNvSpPr/>
          <p:nvPr/>
        </p:nvSpPr>
        <p:spPr>
          <a:xfrm>
            <a:off x="4969042" y="2701010"/>
            <a:ext cx="1126958" cy="824243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5875ABD-ABCE-711F-2C23-536EB64A1876}"/>
              </a:ext>
            </a:extLst>
          </p:cNvPr>
          <p:cNvSpPr/>
          <p:nvPr/>
        </p:nvSpPr>
        <p:spPr>
          <a:xfrm>
            <a:off x="4556992" y="5498108"/>
            <a:ext cx="1126958" cy="824243"/>
          </a:xfrm>
          <a:prstGeom prst="ellipse">
            <a:avLst/>
          </a:pr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" name="灯片编号占位符 3">
            <a:extLst>
              <a:ext uri="{FF2B5EF4-FFF2-40B4-BE49-F238E27FC236}">
                <a16:creationId xmlns:a16="http://schemas.microsoft.com/office/drawing/2014/main" id="{096F5235-FAE8-91DC-0D13-CC73D09D7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47930D0-49E2-419E-8A8D-BB832625A06B}" type="slidenum">
              <a:rPr lang="zh-CN" altLang="en-US" smtClean="0"/>
              <a:t>28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816240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a machine&#10;&#10;Description automatically generated">
            <a:extLst>
              <a:ext uri="{FF2B5EF4-FFF2-40B4-BE49-F238E27FC236}">
                <a16:creationId xmlns:a16="http://schemas.microsoft.com/office/drawing/2014/main" id="{6AB7F168-406C-80A4-C5E4-4BA28D62A2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963293" y="-2323948"/>
            <a:ext cx="6320976" cy="11519223"/>
          </a:xfrm>
        </p:spPr>
      </p:pic>
      <p:sp>
        <p:nvSpPr>
          <p:cNvPr id="3" name="灯片编号占位符 3">
            <a:extLst>
              <a:ext uri="{FF2B5EF4-FFF2-40B4-BE49-F238E27FC236}">
                <a16:creationId xmlns:a16="http://schemas.microsoft.com/office/drawing/2014/main" id="{9905FDA7-3EC0-B597-6EA8-AF4B7BC29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47930D0-49E2-419E-8A8D-BB832625A06B}" type="slidenum">
              <a:rPr lang="zh-CN" altLang="en-US" smtClean="0"/>
              <a:t>29</a:t>
            </a:fld>
            <a:endParaRPr lang="zh-CN" altLang="en-US" dirty="0"/>
          </a:p>
        </p:txBody>
      </p:sp>
      <p:pic>
        <p:nvPicPr>
          <p:cNvPr id="4" name="图片 14">
            <a:extLst>
              <a:ext uri="{FF2B5EF4-FFF2-40B4-BE49-F238E27FC236}">
                <a16:creationId xmlns:a16="http://schemas.microsoft.com/office/drawing/2014/main" id="{8943B9D2-DE2A-5F25-DA25-C71816C264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2948" y1="27920" x2="12948" y2="279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686" y="1047992"/>
            <a:ext cx="905268" cy="82132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CC83821-B4AD-9387-4D2A-92479FC20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833" y="95694"/>
            <a:ext cx="10515600" cy="1069916"/>
          </a:xfrm>
        </p:spPr>
        <p:txBody>
          <a:bodyPr>
            <a:normAutofit/>
          </a:bodyPr>
          <a:lstStyle/>
          <a:p>
            <a:r>
              <a:rPr lang="en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EicC detector</a:t>
            </a:r>
          </a:p>
        </p:txBody>
      </p:sp>
    </p:spTree>
    <p:extLst>
      <p:ext uri="{BB962C8B-B14F-4D97-AF65-F5344CB8AC3E}">
        <p14:creationId xmlns:p14="http://schemas.microsoft.com/office/powerpoint/2010/main" val="40186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9">
            <a:extLst>
              <a:ext uri="{FF2B5EF4-FFF2-40B4-BE49-F238E27FC236}">
                <a16:creationId xmlns:a16="http://schemas.microsoft.com/office/drawing/2014/main" id="{8E7BE4A6-76B8-D2D4-36C7-715755CE2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8222" y="4294885"/>
            <a:ext cx="1783137" cy="25544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972" y="93952"/>
            <a:ext cx="10058400" cy="780894"/>
          </a:xfrm>
        </p:spPr>
        <p:txBody>
          <a:bodyPr>
            <a:normAutofit/>
          </a:bodyPr>
          <a:lstStyle/>
          <a:p>
            <a:r>
              <a:rPr 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Lepton-Nucleon Scatterings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5" descr="d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28" y="990533"/>
            <a:ext cx="4776873" cy="3693996"/>
          </a:xfrm>
          <a:prstGeom prst="rect">
            <a:avLst/>
          </a:prstGeom>
          <a:noFill/>
          <a:ln w="47625" cmpd="sng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kin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966" y="1311779"/>
            <a:ext cx="2500943" cy="3447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594181" y="1047712"/>
            <a:ext cx="6848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fr-FR" sz="3200" b="1">
                <a:latin typeface="Arial" panose="020B0604020202020204" pitchFamily="34" charset="0"/>
              </a:rPr>
              <a:t>[1]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2180317" y="4002498"/>
            <a:ext cx="6848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fr-FR" sz="3200" b="1">
                <a:solidFill>
                  <a:srgbClr val="FF0000"/>
                </a:solidFill>
                <a:latin typeface="Arial" panose="020B0604020202020204" pitchFamily="34" charset="0"/>
              </a:rPr>
              <a:t>[2]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998616" y="3217516"/>
            <a:ext cx="6848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fr-FR" sz="3200" b="1">
                <a:solidFill>
                  <a:srgbClr val="008000"/>
                </a:solidFill>
                <a:latin typeface="Arial" panose="020B0604020202020204" pitchFamily="34" charset="0"/>
              </a:rPr>
              <a:t>[3]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189573" y="4964739"/>
            <a:ext cx="9169448" cy="13626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11125" indent="-1111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>
              <a:lnSpc>
                <a:spcPct val="105000"/>
              </a:lnSpc>
              <a:buFont typeface="Wingdings" pitchFamily="2" charset="2"/>
              <a:buChar char="Ø"/>
            </a:pPr>
            <a:r>
              <a:rPr lang="en-US" altLang="fr-FR" sz="2000" b="1">
                <a:solidFill>
                  <a:srgbClr val="000000"/>
                </a:solidFill>
                <a:latin typeface="Arial" panose="020B0604020202020204" pitchFamily="34" charset="0"/>
              </a:rPr>
              <a:t>Observe scattered electron/muon          [1] </a:t>
            </a:r>
            <a:r>
              <a:rPr lang="en-US" altLang="fr-FR" sz="2000" b="1">
                <a:latin typeface="Lucida Sans Unicode" panose="020B0602030504020204" pitchFamily="34" charset="0"/>
                <a:sym typeface="Wingdings" panose="05000000000000000000" pitchFamily="2" charset="2"/>
              </a:rPr>
              <a:t> </a:t>
            </a:r>
            <a:r>
              <a:rPr lang="en-US" altLang="fr-FR" sz="2000" b="1">
                <a:latin typeface="Arial" panose="020B0604020202020204" pitchFamily="34" charset="0"/>
              </a:rPr>
              <a:t>inclusive </a:t>
            </a:r>
            <a:endParaRPr lang="en-US" altLang="fr-FR" sz="20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105000"/>
              </a:lnSpc>
              <a:buFont typeface="Wingdings" pitchFamily="2" charset="2"/>
              <a:buChar char="Ø"/>
            </a:pPr>
            <a:r>
              <a:rPr lang="en-US" altLang="fr-FR" sz="2000" b="1">
                <a:solidFill>
                  <a:srgbClr val="FF0000"/>
                </a:solidFill>
                <a:latin typeface="Arial" panose="020B0604020202020204" pitchFamily="34" charset="0"/>
              </a:rPr>
              <a:t>Observe current jet/hadron                     </a:t>
            </a:r>
            <a:r>
              <a:rPr lang="en-US" altLang="fr-FR" sz="2000" b="1">
                <a:latin typeface="Arial" panose="020B0604020202020204" pitchFamily="34" charset="0"/>
              </a:rPr>
              <a:t>[1]+</a:t>
            </a:r>
            <a:r>
              <a:rPr lang="en-US" altLang="fr-FR" sz="2000" b="1">
                <a:solidFill>
                  <a:srgbClr val="FF0000"/>
                </a:solidFill>
                <a:latin typeface="Arial" panose="020B0604020202020204" pitchFamily="34" charset="0"/>
              </a:rPr>
              <a:t>[2]</a:t>
            </a:r>
            <a:r>
              <a:rPr lang="en-US" altLang="fr-FR" sz="2000" b="1">
                <a:solidFill>
                  <a:srgbClr val="FF0000"/>
                </a:solidFill>
                <a:latin typeface="Lucida Sans Unicode" panose="020B0602030504020204" pitchFamily="34" charset="0"/>
                <a:sym typeface="Wingdings" panose="05000000000000000000" pitchFamily="2" charset="2"/>
              </a:rPr>
              <a:t>  </a:t>
            </a:r>
            <a:r>
              <a:rPr lang="en-US" altLang="fr-FR" sz="2000" b="1">
                <a:solidFill>
                  <a:srgbClr val="FF0000"/>
                </a:solidFill>
                <a:latin typeface="Arial" panose="020B0604020202020204" pitchFamily="34" charset="0"/>
              </a:rPr>
              <a:t>semi-inclusive</a:t>
            </a:r>
            <a:r>
              <a:rPr lang="en-US" altLang="fr-FR" sz="2000" b="1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  <a:endParaRPr lang="en-US" altLang="fr-FR" sz="2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342900" indent="-342900" eaLnBrk="1" hangingPunct="1">
              <a:lnSpc>
                <a:spcPct val="105000"/>
              </a:lnSpc>
              <a:buFont typeface="Wingdings" pitchFamily="2" charset="2"/>
              <a:buChar char="Ø"/>
            </a:pPr>
            <a:r>
              <a:rPr lang="en-US" altLang="fr-FR" sz="2000" b="1">
                <a:solidFill>
                  <a:srgbClr val="008000"/>
                </a:solidFill>
                <a:latin typeface="Arial" panose="020B0604020202020204" pitchFamily="34" charset="0"/>
              </a:rPr>
              <a:t>Observe remnant jet/hadron as well      </a:t>
            </a:r>
            <a:r>
              <a:rPr lang="en-US" altLang="fr-FR" sz="2000" b="1">
                <a:latin typeface="Arial" panose="020B0604020202020204" pitchFamily="34" charset="0"/>
              </a:rPr>
              <a:t>[1]+</a:t>
            </a:r>
            <a:r>
              <a:rPr lang="en-US" altLang="fr-FR" sz="2000" b="1">
                <a:solidFill>
                  <a:srgbClr val="FF0000"/>
                </a:solidFill>
                <a:latin typeface="Arial" panose="020B0604020202020204" pitchFamily="34" charset="0"/>
              </a:rPr>
              <a:t>[2]</a:t>
            </a:r>
            <a:r>
              <a:rPr lang="en-US" altLang="fr-FR" sz="2000" b="1">
                <a:latin typeface="Arial" panose="020B0604020202020204" pitchFamily="34" charset="0"/>
              </a:rPr>
              <a:t>+</a:t>
            </a:r>
            <a:r>
              <a:rPr lang="en-US" altLang="fr-FR" sz="2000" b="1">
                <a:solidFill>
                  <a:srgbClr val="008000"/>
                </a:solidFill>
                <a:latin typeface="Arial" panose="020B0604020202020204" pitchFamily="34" charset="0"/>
              </a:rPr>
              <a:t>[3] </a:t>
            </a:r>
            <a:r>
              <a:rPr lang="en-US" altLang="fr-FR" sz="2000" b="1">
                <a:solidFill>
                  <a:srgbClr val="008000"/>
                </a:solidFill>
                <a:latin typeface="Lucida Sans Unicode" panose="020B0602030504020204" pitchFamily="34" charset="0"/>
                <a:sym typeface="Wingdings" panose="05000000000000000000" pitchFamily="2" charset="2"/>
              </a:rPr>
              <a:t></a:t>
            </a:r>
            <a:r>
              <a:rPr lang="en-US" altLang="fr-FR" sz="2000" b="1">
                <a:solidFill>
                  <a:srgbClr val="00B050"/>
                </a:solidFill>
                <a:latin typeface="Lucida Sans Unicode" panose="020B0602030504020204" pitchFamily="34" charset="0"/>
                <a:sym typeface="Wingdings" panose="05000000000000000000" pitchFamily="2" charset="2"/>
              </a:rPr>
              <a:t> </a:t>
            </a:r>
            <a:r>
              <a:rPr lang="en-US" altLang="fr-FR" sz="2000" b="1">
                <a:solidFill>
                  <a:srgbClr val="008000"/>
                </a:solidFill>
                <a:latin typeface="Arial" panose="020B0604020202020204" pitchFamily="34" charset="0"/>
              </a:rPr>
              <a:t>exclusive</a:t>
            </a:r>
          </a:p>
          <a:p>
            <a:pPr marL="342900" indent="-342900">
              <a:lnSpc>
                <a:spcPct val="105000"/>
              </a:lnSpc>
              <a:buFont typeface="Wingdings" pitchFamily="2" charset="2"/>
              <a:buChar char="Ø"/>
            </a:pPr>
            <a:r>
              <a:rPr lang="en-US" altLang="zh-CN" sz="2000" b="1">
                <a:solidFill>
                  <a:srgbClr val="008000"/>
                </a:solidFill>
                <a:latin typeface="Arial" panose="020B0604020202020204" pitchFamily="34" charset="0"/>
              </a:rPr>
              <a:t>Electron Ion Collider (EIC), regarded as a “super electron microscope”</a:t>
            </a:r>
            <a:endParaRPr lang="en-CN" sz="2000" b="1">
              <a:solidFill>
                <a:srgbClr val="008000"/>
              </a:solidFill>
              <a:latin typeface="Arial" panose="020B0604020202020204" pitchFamily="34" charset="0"/>
            </a:endParaRPr>
          </a:p>
        </p:txBody>
      </p:sp>
      <p:sp>
        <p:nvSpPr>
          <p:cNvPr id="13" name="文本框 34"/>
          <p:cNvSpPr txBox="1"/>
          <p:nvPr/>
        </p:nvSpPr>
        <p:spPr>
          <a:xfrm>
            <a:off x="7279614" y="1155564"/>
            <a:ext cx="4820946" cy="31393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buFont typeface="Wingdings" panose="05000000000000000000" pitchFamily="2" charset="2"/>
              <a:buChar char="l"/>
            </a:pPr>
            <a:r>
              <a:rPr lang="en-US" altLang="zh-CN" sz="2000"/>
              <a:t>QED probe is clean</a:t>
            </a:r>
          </a:p>
          <a:p>
            <a:pPr>
              <a:buFont typeface="Wingdings" panose="05000000000000000000" pitchFamily="2" charset="2"/>
              <a:buChar char="l"/>
            </a:pPr>
            <a:endParaRPr lang="en-US" altLang="zh-CN" sz="2000"/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CN" sz="2000"/>
              <a:t>α</a:t>
            </a:r>
            <a:r>
              <a:rPr lang="en-US" altLang="zh-CN" sz="2000" baseline="-25000"/>
              <a:t>EM</a:t>
            </a:r>
            <a:r>
              <a:rPr lang="en-US" altLang="zh-CN" sz="2000"/>
              <a:t> ~1/137 with broad Q coverage</a:t>
            </a:r>
          </a:p>
          <a:p>
            <a:pPr>
              <a:buFont typeface="Wingdings" panose="05000000000000000000" pitchFamily="2" charset="2"/>
              <a:buChar char="l"/>
            </a:pPr>
            <a:endParaRPr lang="en-US" altLang="zh-CN" sz="2000"/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CN" sz="2000"/>
              <a:t>One-photon exchange approximation: </a:t>
            </a:r>
          </a:p>
          <a:p>
            <a:r>
              <a:rPr lang="en-US" altLang="zh-CN" sz="2000"/>
              <a:t>	~1% accuracy</a:t>
            </a:r>
          </a:p>
          <a:p>
            <a:pPr>
              <a:buFont typeface="Wingdings" panose="05000000000000000000" pitchFamily="2" charset="2"/>
              <a:buChar char="l"/>
            </a:pPr>
            <a:endParaRPr lang="en-US" altLang="zh-CN" sz="2000"/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CN" sz="2000"/>
              <a:t>Detection scale is determined by Q</a:t>
            </a:r>
            <a:r>
              <a:rPr lang="en-US" altLang="zh-CN" sz="2000" baseline="30000"/>
              <a:t>2</a:t>
            </a:r>
            <a:r>
              <a:rPr lang="en-US" altLang="zh-CN" sz="2000"/>
              <a:t>: </a:t>
            </a:r>
          </a:p>
          <a:p>
            <a:r>
              <a:rPr lang="en-US" altLang="zh-CN" sz="2000"/>
              <a:t>	1GeV</a:t>
            </a:r>
            <a:r>
              <a:rPr lang="en-US" altLang="zh-CN" sz="2000" baseline="30000"/>
              <a:t>2</a:t>
            </a:r>
            <a:r>
              <a:rPr lang="en-US" altLang="zh-CN" sz="2000"/>
              <a:t> ~ nucleon size</a:t>
            </a:r>
          </a:p>
          <a:p>
            <a:r>
              <a:rPr lang="en-US" altLang="zh-CN"/>
              <a:t> 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212741" y="695427"/>
            <a:ext cx="6471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C00000"/>
                </a:solidFill>
              </a:rPr>
              <a:t>QED tool to study QCD nature of the nucleon</a:t>
            </a:r>
          </a:p>
        </p:txBody>
      </p:sp>
    </p:spTree>
    <p:extLst>
      <p:ext uri="{BB962C8B-B14F-4D97-AF65-F5344CB8AC3E}">
        <p14:creationId xmlns:p14="http://schemas.microsoft.com/office/powerpoint/2010/main" val="2802569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1A937-D04C-0269-63BA-4B11E8C17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a machine&#10;&#10;Description automatically generated">
            <a:extLst>
              <a:ext uri="{FF2B5EF4-FFF2-40B4-BE49-F238E27FC236}">
                <a16:creationId xmlns:a16="http://schemas.microsoft.com/office/drawing/2014/main" id="{F6302A82-4212-C82F-5BFD-6EF4896BC9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20000"/>
          </a:blip>
          <a:stretch>
            <a:fillRect/>
          </a:stretch>
        </p:blipFill>
        <p:spPr>
          <a:xfrm rot="5400000">
            <a:off x="2963293" y="-2323948"/>
            <a:ext cx="6320976" cy="1151922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D3C6C0-BA21-A731-97F7-0D2DA04F1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833" y="95694"/>
            <a:ext cx="10515600" cy="1069916"/>
          </a:xfrm>
        </p:spPr>
        <p:txBody>
          <a:bodyPr>
            <a:normAutofit/>
          </a:bodyPr>
          <a:lstStyle/>
          <a:p>
            <a:r>
              <a:rPr lang="en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EicC detector</a:t>
            </a:r>
          </a:p>
        </p:txBody>
      </p:sp>
      <p:sp>
        <p:nvSpPr>
          <p:cNvPr id="3" name="灯片编号占位符 3">
            <a:extLst>
              <a:ext uri="{FF2B5EF4-FFF2-40B4-BE49-F238E27FC236}">
                <a16:creationId xmlns:a16="http://schemas.microsoft.com/office/drawing/2014/main" id="{DABF1C28-213F-00B0-8BC1-79BAFE82F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47930D0-49E2-419E-8A8D-BB832625A06B}" type="slidenum">
              <a:rPr lang="zh-CN" altLang="en-US" smtClean="0"/>
              <a:t>30</a:t>
            </a:fld>
            <a:endParaRPr lang="zh-CN" altLang="en-US" dirty="0"/>
          </a:p>
        </p:txBody>
      </p:sp>
      <p:pic>
        <p:nvPicPr>
          <p:cNvPr id="6" name="Picture 5" descr="A red and white striped background&#10;&#10;AI-generated content may be incorrect.">
            <a:extLst>
              <a:ext uri="{FF2B5EF4-FFF2-40B4-BE49-F238E27FC236}">
                <a16:creationId xmlns:a16="http://schemas.microsoft.com/office/drawing/2014/main" id="{18A61D39-AE05-2331-EB19-8713D9D64D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761" y="2709738"/>
            <a:ext cx="1778058" cy="855097"/>
          </a:xfrm>
          <a:prstGeom prst="rect">
            <a:avLst/>
          </a:prstGeom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9F94D42E-9E9D-6D2E-38C9-7816BEB7C95F}"/>
              </a:ext>
            </a:extLst>
          </p:cNvPr>
          <p:cNvSpPr/>
          <p:nvPr/>
        </p:nvSpPr>
        <p:spPr>
          <a:xfrm>
            <a:off x="4404739" y="2024495"/>
            <a:ext cx="2085513" cy="798990"/>
          </a:xfrm>
          <a:prstGeom prst="wedgeRectCallout">
            <a:avLst>
              <a:gd name="adj1" fmla="val -94211"/>
              <a:gd name="adj2" fmla="val 58486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V</a:t>
            </a:r>
            <a:r>
              <a:rPr lang="en-CN" b="1" dirty="0">
                <a:solidFill>
                  <a:srgbClr val="FF0000"/>
                </a:solidFill>
              </a:rPr>
              <a:t>ertex and tracking detecter</a:t>
            </a:r>
          </a:p>
        </p:txBody>
      </p:sp>
      <p:pic>
        <p:nvPicPr>
          <p:cNvPr id="9" name="图片 14">
            <a:extLst>
              <a:ext uri="{FF2B5EF4-FFF2-40B4-BE49-F238E27FC236}">
                <a16:creationId xmlns:a16="http://schemas.microsoft.com/office/drawing/2014/main" id="{8915D4EC-9551-232A-EB5A-CF447A96FC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12948" y1="27920" x2="12948" y2="279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686" y="1047992"/>
            <a:ext cx="905268" cy="82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545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9">
            <a:extLst>
              <a:ext uri="{FF2B5EF4-FFF2-40B4-BE49-F238E27FC236}">
                <a16:creationId xmlns:a16="http://schemas.microsoft.com/office/drawing/2014/main" id="{3F6842BC-E511-C3D7-EB31-89A82EDCC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578" y="2125131"/>
            <a:ext cx="6909378" cy="4576343"/>
          </a:xfrm>
          <a:prstGeom prst="rect">
            <a:avLst/>
          </a:prstGeom>
        </p:spPr>
      </p:pic>
      <p:sp>
        <p:nvSpPr>
          <p:cNvPr id="20" name="对话气泡: 圆角矩形 19">
            <a:extLst>
              <a:ext uri="{FF2B5EF4-FFF2-40B4-BE49-F238E27FC236}">
                <a16:creationId xmlns:a16="http://schemas.microsoft.com/office/drawing/2014/main" id="{8754B57F-8AD7-E72B-63E0-6A3966406D4D}"/>
              </a:ext>
            </a:extLst>
          </p:cNvPr>
          <p:cNvSpPr/>
          <p:nvPr/>
        </p:nvSpPr>
        <p:spPr>
          <a:xfrm>
            <a:off x="651926" y="2569324"/>
            <a:ext cx="1699658" cy="1579756"/>
          </a:xfrm>
          <a:prstGeom prst="wedgeRoundRectCallout">
            <a:avLst>
              <a:gd name="adj1" fmla="val 64523"/>
              <a:gd name="adj2" fmla="val 84425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1EF53E85-E474-EEDA-BD53-3BC5FA6F4DC4}"/>
              </a:ext>
            </a:extLst>
          </p:cNvPr>
          <p:cNvCxnSpPr>
            <a:cxnSpLocks/>
          </p:cNvCxnSpPr>
          <p:nvPr/>
        </p:nvCxnSpPr>
        <p:spPr>
          <a:xfrm>
            <a:off x="5051755" y="2280356"/>
            <a:ext cx="820134" cy="225777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5">
            <a:extLst>
              <a:ext uri="{FF2B5EF4-FFF2-40B4-BE49-F238E27FC236}">
                <a16:creationId xmlns:a16="http://schemas.microsoft.com/office/drawing/2014/main" id="{CCC085AF-E78E-0FE0-F201-B002336C83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695" b="64041" l="31771" r="48022">
                        <a14:foregroundMark x1="31832" y1="24015" x2="31832" y2="24015"/>
                        <a14:foregroundMark x1="41327" y1="64041" x2="41327" y2="64041"/>
                      </a14:backgroundRemoval>
                    </a14:imgEffect>
                  </a14:imgLayer>
                </a14:imgProps>
              </a:ext>
            </a:extLst>
          </a:blip>
          <a:srcRect l="30273" t="14636" r="50000" b="32619"/>
          <a:stretch/>
        </p:blipFill>
        <p:spPr>
          <a:xfrm>
            <a:off x="9247804" y="850887"/>
            <a:ext cx="2232247" cy="28589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68105875-63E4-0204-A951-3C6BB8AD698A}"/>
                  </a:ext>
                </a:extLst>
              </p:cNvPr>
              <p:cNvSpPr txBox="1"/>
              <p:nvPr/>
            </p:nvSpPr>
            <p:spPr>
              <a:xfrm>
                <a:off x="5727499" y="1828771"/>
                <a:ext cx="2342244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 3</a:t>
                </a:r>
                <a:r>
                  <a:rPr lang="en-US" altLang="zh-CN" sz="1400" baseline="30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rd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generation MAPS</a:t>
                </a:r>
              </a:p>
              <a:p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Pixel size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：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~20x20</a:t>
                </a:r>
                <a14:m>
                  <m:oMath xmlns:m="http://schemas.openxmlformats.org/officeDocument/2006/math">
                    <m:r>
                      <a:rPr lang="en-US" altLang="zh-CN" sz="1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zh-CN" altLang="en-US" sz="1400" b="0" i="0" smtClean="0">
                        <a:latin typeface="Cambria Math" panose="02040503050406030204" pitchFamily="18" charset="0"/>
                      </a:rPr>
                      <m:t>μ</m:t>
                    </m:r>
                    <m:r>
                      <m:rPr>
                        <m:sty m:val="p"/>
                      </m:rPr>
                      <a:rPr lang="en-US" altLang="zh-CN" sz="1400" b="0" i="0" smtClean="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endParaRPr lang="en-US" altLang="zh-CN" sz="1400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Material budget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：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0.05%</a:t>
                </a:r>
                <a:endParaRPr lang="zh-CN" altLang="en-US" sz="1400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68105875-63E4-0204-A951-3C6BB8AD69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7499" y="1828771"/>
                <a:ext cx="2342244" cy="738664"/>
              </a:xfrm>
              <a:prstGeom prst="rect">
                <a:avLst/>
              </a:prstGeom>
              <a:blipFill>
                <a:blip r:embed="rId6"/>
                <a:stretch>
                  <a:fillRect l="-1081" t="-1695" b="-6780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直接箭头连接符 42">
            <a:extLst>
              <a:ext uri="{FF2B5EF4-FFF2-40B4-BE49-F238E27FC236}">
                <a16:creationId xmlns:a16="http://schemas.microsoft.com/office/drawing/2014/main" id="{1D8ED093-F785-BA5B-5AA0-0C8C333C7AA3}"/>
              </a:ext>
            </a:extLst>
          </p:cNvPr>
          <p:cNvCxnSpPr>
            <a:cxnSpLocks/>
          </p:cNvCxnSpPr>
          <p:nvPr/>
        </p:nvCxnSpPr>
        <p:spPr>
          <a:xfrm flipH="1">
            <a:off x="8141755" y="2664178"/>
            <a:ext cx="1284467" cy="74506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7D8144DC-C9D2-DCBF-473F-5540A5B533F6}"/>
                  </a:ext>
                </a:extLst>
              </p:cNvPr>
              <p:cNvSpPr txBox="1"/>
              <p:nvPr/>
            </p:nvSpPr>
            <p:spPr>
              <a:xfrm>
                <a:off x="9651276" y="5548374"/>
                <a:ext cx="2017027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MPGD</a:t>
                </a:r>
              </a:p>
              <a:p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Pitch size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：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~150</a:t>
                </a:r>
                <a14:m>
                  <m:oMath xmlns:m="http://schemas.openxmlformats.org/officeDocument/2006/math">
                    <m:r>
                      <a:rPr lang="en-US" altLang="zh-CN" sz="1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zh-CN" altLang="en-US" sz="1400" b="0" i="0" smtClean="0">
                        <a:latin typeface="Cambria Math" panose="02040503050406030204" pitchFamily="18" charset="0"/>
                      </a:rPr>
                      <m:t>μ</m:t>
                    </m:r>
                    <m:r>
                      <m:rPr>
                        <m:sty m:val="p"/>
                      </m:rPr>
                      <a:rPr lang="en-US" altLang="zh-CN" sz="1400" b="0" i="0" smtClean="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endParaRPr lang="en-US" altLang="zh-CN" sz="1400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Material budget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：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1%</a:t>
                </a:r>
                <a:endParaRPr lang="zh-CN" altLang="en-US" sz="1400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7D8144DC-C9D2-DCBF-473F-5540A5B53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1276" y="5548374"/>
                <a:ext cx="2017027" cy="738664"/>
              </a:xfrm>
              <a:prstGeom prst="rect">
                <a:avLst/>
              </a:prstGeom>
              <a:blipFill>
                <a:blip r:embed="rId7"/>
                <a:stretch>
                  <a:fillRect l="-625" t="-1695" b="-8475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标题 1">
            <a:extLst>
              <a:ext uri="{FF2B5EF4-FFF2-40B4-BE49-F238E27FC236}">
                <a16:creationId xmlns:a16="http://schemas.microsoft.com/office/drawing/2014/main" id="{50E5D12E-4E55-7614-50E6-B33CBB590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422" y="0"/>
            <a:ext cx="9144000" cy="1143000"/>
          </a:xfrm>
        </p:spPr>
        <p:txBody>
          <a:bodyPr>
            <a:normAutofit/>
          </a:bodyPr>
          <a:lstStyle/>
          <a:p>
            <a:r>
              <a:rPr lang="en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EicC vertex&amp;tracking detector design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箭头连接符 29">
            <a:extLst>
              <a:ext uri="{FF2B5EF4-FFF2-40B4-BE49-F238E27FC236}">
                <a16:creationId xmlns:a16="http://schemas.microsoft.com/office/drawing/2014/main" id="{1F4B503D-BC8C-A7CE-44F8-7542E6E0AF2E}"/>
              </a:ext>
            </a:extLst>
          </p:cNvPr>
          <p:cNvCxnSpPr>
            <a:cxnSpLocks/>
          </p:cNvCxnSpPr>
          <p:nvPr/>
        </p:nvCxnSpPr>
        <p:spPr>
          <a:xfrm>
            <a:off x="2359147" y="3867990"/>
            <a:ext cx="2389614" cy="82558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39">
                <a:extLst>
                  <a:ext uri="{FF2B5EF4-FFF2-40B4-BE49-F238E27FC236}">
                    <a16:creationId xmlns:a16="http://schemas.microsoft.com/office/drawing/2014/main" id="{FF5E8669-51F9-2A46-BE5F-CFDE7E9BD271}"/>
                  </a:ext>
                </a:extLst>
              </p:cNvPr>
              <p:cNvSpPr txBox="1"/>
              <p:nvPr/>
            </p:nvSpPr>
            <p:spPr>
              <a:xfrm>
                <a:off x="655930" y="4293195"/>
                <a:ext cx="2431827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 1</a:t>
                </a:r>
                <a:r>
                  <a:rPr lang="en-US" altLang="zh-CN" sz="1400" baseline="300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st</a:t>
                </a:r>
                <a:r>
                  <a:rPr lang="en-US" altLang="zh-CN" sz="14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generation Monolithic Active Pixel Sensors </a:t>
                </a:r>
                <a:r>
                  <a:rPr lang="zh-CN" altLang="en-US" sz="14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（</a:t>
                </a:r>
                <a:r>
                  <a:rPr lang="en-US" altLang="zh-CN" sz="14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MAPS</a:t>
                </a:r>
                <a:r>
                  <a:rPr lang="zh-CN" altLang="en-US" sz="14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）</a:t>
                </a:r>
                <a:endParaRPr lang="en-US" altLang="zh-CN" sz="1400" dirty="0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r>
                  <a:rPr lang="en-US" altLang="zh-CN" sz="14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Pixel size </a:t>
                </a:r>
                <a:r>
                  <a:rPr lang="zh-CN" altLang="en-US" sz="14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：</a:t>
                </a:r>
                <a:r>
                  <a:rPr lang="en-US" altLang="zh-CN" sz="14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~30x30</a:t>
                </a:r>
                <a14:m>
                  <m:oMath xmlns:m="http://schemas.openxmlformats.org/officeDocument/2006/math">
                    <m:r>
                      <a:rPr lang="en-US" altLang="zh-CN" sz="1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zh-CN" altLang="en-US" sz="1400" b="0" i="0" smtClean="0">
                        <a:latin typeface="Cambria Math" panose="02040503050406030204" pitchFamily="18" charset="0"/>
                      </a:rPr>
                      <m:t>μ</m:t>
                    </m:r>
                    <m:r>
                      <m:rPr>
                        <m:sty m:val="p"/>
                      </m:rPr>
                      <a:rPr lang="en-US" altLang="zh-CN" sz="1400" b="0" i="0" smtClean="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endParaRPr lang="en-US" altLang="zh-CN" sz="1400" dirty="0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r>
                  <a:rPr lang="en-US" altLang="zh-CN" sz="14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Material budget</a:t>
                </a:r>
                <a:r>
                  <a:rPr lang="zh-CN" altLang="en-US" sz="14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：</a:t>
                </a:r>
                <a:r>
                  <a:rPr lang="en-US" altLang="zh-CN" sz="14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0.85%</a:t>
                </a:r>
                <a:endParaRPr lang="zh-CN" altLang="en-US" sz="1400" dirty="0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8" name="文本框 39">
                <a:extLst>
                  <a:ext uri="{FF2B5EF4-FFF2-40B4-BE49-F238E27FC236}">
                    <a16:creationId xmlns:a16="http://schemas.microsoft.com/office/drawing/2014/main" id="{FF5E8669-51F9-2A46-BE5F-CFDE7E9BD2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930" y="4293195"/>
                <a:ext cx="2431827" cy="1169551"/>
              </a:xfrm>
              <a:prstGeom prst="rect">
                <a:avLst/>
              </a:prstGeom>
              <a:blipFill>
                <a:blip r:embed="rId8"/>
                <a:stretch>
                  <a:fillRect l="-1036" t="-1064" b="-4255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Picture 38">
            <a:extLst>
              <a:ext uri="{FF2B5EF4-FFF2-40B4-BE49-F238E27FC236}">
                <a16:creationId xmlns:a16="http://schemas.microsoft.com/office/drawing/2014/main" id="{F14ACBFA-D387-5243-7409-AF6C9DD3A0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268" y="3914544"/>
            <a:ext cx="2123053" cy="153021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D3641E8-7C9E-052D-9265-7100E3290C2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88" b="95625" l="344" r="93643">
                        <a14:foregroundMark x1="10137" y1="47500" x2="10137" y2="47500"/>
                        <a14:foregroundMark x1="22165" y1="42813" x2="22165" y2="42813"/>
                        <a14:foregroundMark x1="22852" y1="34063" x2="22852" y2="34063"/>
                        <a14:foregroundMark x1="24227" y1="32500" x2="24227" y2="32500"/>
                        <a14:foregroundMark x1="14777" y1="36563" x2="14777" y2="36563"/>
                        <a14:foregroundMark x1="10825" y1="39063" x2="10825" y2="39063"/>
                        <a14:foregroundMark x1="3952" y1="55000" x2="3952" y2="55000"/>
                        <a14:foregroundMark x1="4124" y1="49375" x2="4124" y2="49375"/>
                        <a14:foregroundMark x1="344" y1="61875" x2="344" y2="61875"/>
                        <a14:foregroundMark x1="38488" y1="27187" x2="38488" y2="27187"/>
                        <a14:foregroundMark x1="52577" y1="21250" x2="52577" y2="21250"/>
                        <a14:foregroundMark x1="80756" y1="12812" x2="80756" y2="12812"/>
                        <a14:foregroundMark x1="84708" y1="19688" x2="84708" y2="19688"/>
                        <a14:foregroundMark x1="88488" y1="27813" x2="88488" y2="27813"/>
                        <a14:foregroundMark x1="90378" y1="39063" x2="90378" y2="39063"/>
                        <a14:foregroundMark x1="88316" y1="25313" x2="88316" y2="25313"/>
                        <a14:foregroundMark x1="87801" y1="20938" x2="87801" y2="20938"/>
                        <a14:foregroundMark x1="8419" y1="41563" x2="8419" y2="41563"/>
                        <a14:foregroundMark x1="63058" y1="16250" x2="63058" y2="16250"/>
                        <a14:foregroundMark x1="48625" y1="87813" x2="48625" y2="87813"/>
                        <a14:foregroundMark x1="47079" y1="82813" x2="48797" y2="86250"/>
                        <a14:foregroundMark x1="42440" y1="83750" x2="42440" y2="83750"/>
                        <a14:foregroundMark x1="42784" y1="80000" x2="43814" y2="87500"/>
                        <a14:foregroundMark x1="42268" y1="95625" x2="42268" y2="95625"/>
                        <a14:foregroundMark x1="57216" y1="79688" x2="57904" y2="79375"/>
                        <a14:foregroundMark x1="60653" y1="75625" x2="62715" y2="73750"/>
                        <a14:foregroundMark x1="69416" y1="66563" x2="73540" y2="63750"/>
                        <a14:foregroundMark x1="80069" y1="57500" x2="82990" y2="55000"/>
                        <a14:foregroundMark x1="88832" y1="50000" x2="90722" y2="37188"/>
                        <a14:foregroundMark x1="32990" y1="29375" x2="42440" y2="25000"/>
                        <a14:foregroundMark x1="92955" y1="37813" x2="93643" y2="38125"/>
                        <a14:foregroundMark x1="77148" y1="10625" x2="77148" y2="10625"/>
                        <a14:foregroundMark x1="77663" y1="9688" x2="78694" y2="10938"/>
                        <a14:foregroundMark x1="22337" y1="42188" x2="25945" y2="41250"/>
                        <a14:foregroundMark x1="26804" y1="48125" x2="29553" y2="47188"/>
                        <a14:foregroundMark x1="28007" y1="55000" x2="3075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883" y="704035"/>
            <a:ext cx="2710525" cy="149032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63C3BF94-7E7C-0DCD-6B8C-8BCF8F41AE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46" y="5439232"/>
            <a:ext cx="2017150" cy="12162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10AA25-1580-8449-7C8E-8AF0D5D80A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1492" y="2153672"/>
            <a:ext cx="2809908" cy="1878321"/>
          </a:xfrm>
          <a:prstGeom prst="rect">
            <a:avLst/>
          </a:prstGeom>
        </p:spPr>
      </p:pic>
      <p:sp>
        <p:nvSpPr>
          <p:cNvPr id="2" name="灯片编号占位符 5">
            <a:extLst>
              <a:ext uri="{FF2B5EF4-FFF2-40B4-BE49-F238E27FC236}">
                <a16:creationId xmlns:a16="http://schemas.microsoft.com/office/drawing/2014/main" id="{8EDED5FD-5F47-66E2-A218-A6A5074BD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7E4670B-840C-40E4-9980-99E16E6EABC2}" type="slidenum">
              <a:rPr lang="zh-CN" altLang="en-US" smtClean="0"/>
              <a:pPr/>
              <a:t>31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616425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C7E57-801F-4A1F-456D-70E1FBB60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6">
            <a:extLst>
              <a:ext uri="{FF2B5EF4-FFF2-40B4-BE49-F238E27FC236}">
                <a16:creationId xmlns:a16="http://schemas.microsoft.com/office/drawing/2014/main" id="{2168EFC5-CEEB-13C4-2E19-05BBC4F48FCD}"/>
              </a:ext>
            </a:extLst>
          </p:cNvPr>
          <p:cNvSpPr txBox="1"/>
          <p:nvPr/>
        </p:nvSpPr>
        <p:spPr>
          <a:xfrm>
            <a:off x="652195" y="97467"/>
            <a:ext cx="11133405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The ﻿Monolithic Active Pixel Sensors (MAPS).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2" name="图片 1" descr="图片1">
            <a:extLst>
              <a:ext uri="{FF2B5EF4-FFF2-40B4-BE49-F238E27FC236}">
                <a16:creationId xmlns:a16="http://schemas.microsoft.com/office/drawing/2014/main" id="{C7B24F1E-8A02-868E-86A9-03170AF0704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632884" y="812306"/>
            <a:ext cx="4354849" cy="37145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27A9554-5C17-6425-4109-91D13411A7BD}"/>
                  </a:ext>
                </a:extLst>
              </p:cNvPr>
              <p:cNvSpPr txBox="1"/>
              <p:nvPr/>
            </p:nvSpPr>
            <p:spPr>
              <a:xfrm>
                <a:off x="276176" y="4535939"/>
                <a:ext cx="7262544" cy="23637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91540" lvl="1" indent="-342900">
                  <a:buFont typeface="Wingdings" panose="05000000000000000000" charset="0"/>
                  <a:buChar char="Ø"/>
                </a:pPr>
                <a:r>
                  <a:rPr lang="en-US" dirty="0"/>
                  <a:t>Based on domestically developed technology, we have developed the fully-functional MAPS chip MIC6_V3 with similar performance as  ALPIDE chip.</a:t>
                </a:r>
              </a:p>
              <a:p>
                <a:pPr marL="891540" lvl="1" indent="-342900">
                  <a:buFont typeface="Wingdings" panose="05000000000000000000" charset="0"/>
                  <a:buChar char="Ø"/>
                </a:pPr>
                <a:r>
                  <a:rPr lang="en-US" altLang="zh-CN" dirty="0"/>
                  <a:t>Key features:</a:t>
                </a:r>
              </a:p>
              <a:p>
                <a:pPr marL="1348740" lvl="2" indent="-342900">
                  <a:buFont typeface="Arial" panose="020B0604020202020204" pitchFamily="34" charset="0"/>
                  <a:buChar char="•"/>
                </a:pPr>
                <a:r>
                  <a:rPr lang="en-US" altLang="zh-CN" dirty="0"/>
                  <a:t>﻿high granularity: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pixel size: ~30 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altLang="zh-CN" dirty="0"/>
              </a:p>
              <a:p>
                <a:pPr marL="1348740" lvl="2" indent="-342900">
                  <a:buFont typeface="Arial" panose="020B0604020202020204" pitchFamily="34" charset="0"/>
                  <a:buChar char="•"/>
                </a:pPr>
                <a:r>
                  <a:rPr lang="en-US" altLang="zh-CN" dirty="0"/>
                  <a:t>High speed: integration time: 5~10  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altLang="zh-CN" dirty="0"/>
              </a:p>
              <a:p>
                <a:pPr marL="1348740" lvl="2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Low Power Consumption</a:t>
                </a:r>
                <a:r>
                  <a:rPr lang="zh-CN" altLang="en-US" dirty="0"/>
                  <a:t>： ～</a:t>
                </a:r>
                <a:r>
                  <a:rPr lang="en-US" altLang="zh-CN" dirty="0"/>
                  <a:t>30mW/cm</a:t>
                </a:r>
                <a:r>
                  <a:rPr lang="en-US" altLang="zh-CN" baseline="30000" dirty="0"/>
                  <a:t>2  </a:t>
                </a:r>
                <a:r>
                  <a:rPr lang="en-US" altLang="zh-CN" dirty="0"/>
                  <a:t>~low material</a:t>
                </a:r>
              </a:p>
              <a:p>
                <a:pPr marL="891540" lvl="1" indent="-342900">
                  <a:buFont typeface="Wingdings" panose="05000000000000000000" charset="0"/>
                  <a:buChar char="Ø"/>
                </a:pPr>
                <a:endParaRPr lang="zh-CN" altLang="en-US" sz="2160" dirty="0">
                  <a:latin typeface="Times New Roman" panose="02020603050405020304" pitchFamily="18" charset="0"/>
                  <a:ea typeface="Hei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27A9554-5C17-6425-4109-91D13411A7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176" y="4535939"/>
                <a:ext cx="7262544" cy="2363724"/>
              </a:xfrm>
              <a:prstGeom prst="rect">
                <a:avLst/>
              </a:prstGeom>
              <a:blipFill>
                <a:blip r:embed="rId5"/>
                <a:stretch>
                  <a:fillRect t="-1070" r="-349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A hand holding a green circuit board&#10;&#10;Description automatically generated">
            <a:extLst>
              <a:ext uri="{FF2B5EF4-FFF2-40B4-BE49-F238E27FC236}">
                <a16:creationId xmlns:a16="http://schemas.microsoft.com/office/drawing/2014/main" id="{256CE16A-8011-FEB2-3862-07287BC4F2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2" t="21503" r="36198" b="10090"/>
          <a:stretch>
            <a:fillRect/>
          </a:stretch>
        </p:blipFill>
        <p:spPr>
          <a:xfrm rot="5400000">
            <a:off x="7952997" y="3299100"/>
            <a:ext cx="2894622" cy="386541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D86BA35-7BDB-76AC-9B60-4140CE0A94BA}"/>
              </a:ext>
            </a:extLst>
          </p:cNvPr>
          <p:cNvSpPr txBox="1"/>
          <p:nvPr/>
        </p:nvSpPr>
        <p:spPr>
          <a:xfrm rot="259976">
            <a:off x="8890000" y="4450080"/>
            <a:ext cx="1202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1.5x3.0 cm</a:t>
            </a:r>
            <a:endParaRPr lang="en-CN" dirty="0">
              <a:solidFill>
                <a:srgbClr val="FF0000"/>
              </a:solidFill>
            </a:endParaRPr>
          </a:p>
        </p:txBody>
      </p:sp>
      <p:pic>
        <p:nvPicPr>
          <p:cNvPr id="14" name="图片 9">
            <a:extLst>
              <a:ext uri="{FF2B5EF4-FFF2-40B4-BE49-F238E27FC236}">
                <a16:creationId xmlns:a16="http://schemas.microsoft.com/office/drawing/2014/main" id="{8F2F4A89-EAD2-3918-AEBB-92D7EFCBCE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2397" y="623454"/>
            <a:ext cx="4909415" cy="3251692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28509A5-7B71-F2C0-4B23-EEA81FA0ADEB}"/>
              </a:ext>
            </a:extLst>
          </p:cNvPr>
          <p:cNvCxnSpPr>
            <a:cxnSpLocks/>
            <a:endCxn id="2" idx="3"/>
          </p:cNvCxnSpPr>
          <p:nvPr/>
        </p:nvCxnSpPr>
        <p:spPr>
          <a:xfrm flipH="1">
            <a:off x="5987733" y="2175164"/>
            <a:ext cx="2726776" cy="494402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灯片编号占位符 5">
            <a:extLst>
              <a:ext uri="{FF2B5EF4-FFF2-40B4-BE49-F238E27FC236}">
                <a16:creationId xmlns:a16="http://schemas.microsoft.com/office/drawing/2014/main" id="{B679CC04-62AB-4918-9D36-1951E08BC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7E4670B-840C-40E4-9980-99E16E6EABC2}" type="slidenum">
              <a:rPr lang="zh-CN" altLang="en-US" smtClean="0"/>
              <a:pPr/>
              <a:t>32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619840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116CA-6369-F87C-7621-BA10B9A16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6">
            <a:extLst>
              <a:ext uri="{FF2B5EF4-FFF2-40B4-BE49-F238E27FC236}">
                <a16:creationId xmlns:a16="http://schemas.microsoft.com/office/drawing/2014/main" id="{0DC42D69-4318-F757-5293-1B2478BDBF15}"/>
              </a:ext>
            </a:extLst>
          </p:cNvPr>
          <p:cNvSpPr txBox="1"/>
          <p:nvPr/>
        </p:nvSpPr>
        <p:spPr>
          <a:xfrm>
            <a:off x="652195" y="97467"/>
            <a:ext cx="924582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Modularized structure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7" name="页脚占位符 1">
            <a:extLst>
              <a:ext uri="{FF2B5EF4-FFF2-40B4-BE49-F238E27FC236}">
                <a16:creationId xmlns:a16="http://schemas.microsoft.com/office/drawing/2014/main" id="{5F65B86A-8E25-721B-732D-ED38F37EBC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696" y="5460608"/>
            <a:ext cx="5472608" cy="217207"/>
          </a:xfrm>
          <a:prstGeom prst="rect">
            <a:avLst/>
          </a:prstGeom>
          <a:ln>
            <a:noFill/>
          </a:ln>
        </p:spPr>
        <p:txBody>
          <a:bodyPr/>
          <a:lstStyle>
            <a:defPPr>
              <a:defRPr lang="zh-CN"/>
            </a:defPPr>
            <a:lvl1pPr marL="0" algn="ctr" defTabSz="914400" rtl="0" eaLnBrk="1" latinLnBrk="0" hangingPunct="1">
              <a:defRPr lang="en-US" altLang="zh-CN" sz="1200" b="1" kern="1200" smtClean="0">
                <a:solidFill>
                  <a:srgbClr val="00009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HNS</a:t>
            </a:r>
            <a:r>
              <a:rPr lang="zh-CN" altLang="en-US"/>
              <a:t>：硅像素探测器设计与技术方案 </a:t>
            </a:r>
            <a:r>
              <a:rPr lang="en-US" altLang="zh-CN"/>
              <a:t>- </a:t>
            </a:r>
            <a:r>
              <a:rPr lang="en-US"/>
              <a:t>YPW</a:t>
            </a: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BF5DD2A-B3E1-082C-C290-BE406C728C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4210" y="743464"/>
            <a:ext cx="5972521" cy="3981680"/>
          </a:xfrm>
          <a:prstGeom prst="rect">
            <a:avLst/>
          </a:prstGeom>
        </p:spPr>
      </p:pic>
      <p:sp>
        <p:nvSpPr>
          <p:cNvPr id="25" name="CasellaDiTesto 18">
            <a:extLst>
              <a:ext uri="{FF2B5EF4-FFF2-40B4-BE49-F238E27FC236}">
                <a16:creationId xmlns:a16="http://schemas.microsoft.com/office/drawing/2014/main" id="{3E03F9D0-0B26-4A32-8A05-93D631535BC7}"/>
              </a:ext>
            </a:extLst>
          </p:cNvPr>
          <p:cNvSpPr txBox="1"/>
          <p:nvPr/>
        </p:nvSpPr>
        <p:spPr>
          <a:xfrm>
            <a:off x="1677625" y="915336"/>
            <a:ext cx="103691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60" b="1" dirty="0"/>
              <a:t>Power bus</a:t>
            </a:r>
          </a:p>
        </p:txBody>
      </p:sp>
      <p:sp>
        <p:nvSpPr>
          <p:cNvPr id="26" name="CasellaDiTesto 21">
            <a:extLst>
              <a:ext uri="{FF2B5EF4-FFF2-40B4-BE49-F238E27FC236}">
                <a16:creationId xmlns:a16="http://schemas.microsoft.com/office/drawing/2014/main" id="{1B994AE6-9A71-72BD-BFA7-30E57D015C72}"/>
              </a:ext>
            </a:extLst>
          </p:cNvPr>
          <p:cNvSpPr txBox="1"/>
          <p:nvPr/>
        </p:nvSpPr>
        <p:spPr>
          <a:xfrm>
            <a:off x="3417302" y="3642759"/>
            <a:ext cx="138255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60" b="1" dirty="0"/>
              <a:t>Support</a:t>
            </a:r>
          </a:p>
        </p:txBody>
      </p:sp>
      <p:sp>
        <p:nvSpPr>
          <p:cNvPr id="27" name="CasellaDiTesto 20">
            <a:extLst>
              <a:ext uri="{FF2B5EF4-FFF2-40B4-BE49-F238E27FC236}">
                <a16:creationId xmlns:a16="http://schemas.microsoft.com/office/drawing/2014/main" id="{B64A45CE-3CE0-B0D7-1703-DF0FBBD00FDA}"/>
              </a:ext>
            </a:extLst>
          </p:cNvPr>
          <p:cNvSpPr txBox="1"/>
          <p:nvPr/>
        </p:nvSpPr>
        <p:spPr>
          <a:xfrm>
            <a:off x="1975378" y="2360962"/>
            <a:ext cx="116406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60" b="1" dirty="0"/>
              <a:t>C</a:t>
            </a:r>
            <a:r>
              <a:rPr lang="en-CN" sz="1260" b="1" dirty="0"/>
              <a:t>ooling board</a:t>
            </a:r>
            <a:endParaRPr lang="it-IT" sz="1260" b="1" dirty="0"/>
          </a:p>
        </p:txBody>
      </p:sp>
      <p:sp>
        <p:nvSpPr>
          <p:cNvPr id="28" name="CasellaDiTesto 18">
            <a:extLst>
              <a:ext uri="{FF2B5EF4-FFF2-40B4-BE49-F238E27FC236}">
                <a16:creationId xmlns:a16="http://schemas.microsoft.com/office/drawing/2014/main" id="{64C87E2F-F4BB-1D09-2FED-090F90D5F3C2}"/>
              </a:ext>
            </a:extLst>
          </p:cNvPr>
          <p:cNvSpPr txBox="1"/>
          <p:nvPr/>
        </p:nvSpPr>
        <p:spPr>
          <a:xfrm>
            <a:off x="1516292" y="1964163"/>
            <a:ext cx="113481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60" b="1" dirty="0"/>
              <a:t>2x7 chip array</a:t>
            </a:r>
          </a:p>
        </p:txBody>
      </p:sp>
      <p:sp>
        <p:nvSpPr>
          <p:cNvPr id="29" name="CasellaDiTesto 18">
            <a:extLst>
              <a:ext uri="{FF2B5EF4-FFF2-40B4-BE49-F238E27FC236}">
                <a16:creationId xmlns:a16="http://schemas.microsoft.com/office/drawing/2014/main" id="{D59E8DB2-C5C6-3F5B-C3F5-0CB1318AF43D}"/>
              </a:ext>
            </a:extLst>
          </p:cNvPr>
          <p:cNvSpPr txBox="1"/>
          <p:nvPr/>
        </p:nvSpPr>
        <p:spPr>
          <a:xfrm>
            <a:off x="1632403" y="1297375"/>
            <a:ext cx="103691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60" b="1" dirty="0"/>
              <a:t>FPC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C7E2BF5-1900-C3B1-6E84-EC649D05FE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229" y="1009532"/>
            <a:ext cx="5184576" cy="2084684"/>
          </a:xfrm>
          <a:prstGeom prst="rect">
            <a:avLst/>
          </a:prstGeom>
        </p:spPr>
      </p:pic>
      <p:pic>
        <p:nvPicPr>
          <p:cNvPr id="31" name="Picture 5">
            <a:extLst>
              <a:ext uri="{FF2B5EF4-FFF2-40B4-BE49-F238E27FC236}">
                <a16:creationId xmlns:a16="http://schemas.microsoft.com/office/drawing/2014/main" id="{1EA4CEA9-38A3-9598-C096-50E0894D89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92424">
            <a:off x="5750966" y="3277936"/>
            <a:ext cx="5596373" cy="3513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5">
            <a:extLst>
              <a:ext uri="{FF2B5EF4-FFF2-40B4-BE49-F238E27FC236}">
                <a16:creationId xmlns:a16="http://schemas.microsoft.com/office/drawing/2014/main" id="{233FB382-472C-0E48-69BF-12D0D6FB2DC2}"/>
              </a:ext>
            </a:extLst>
          </p:cNvPr>
          <p:cNvSpPr txBox="1"/>
          <p:nvPr/>
        </p:nvSpPr>
        <p:spPr>
          <a:xfrm>
            <a:off x="8803794" y="5787842"/>
            <a:ext cx="2563192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20" dirty="0">
                <a:latin typeface="Times New Roman" panose="02020603050405020304" pitchFamily="18" charset="0"/>
                <a:ea typeface="Hei" pitchFamily="2" charset="-122"/>
                <a:cs typeface="Times New Roman" panose="02020603050405020304" pitchFamily="18" charset="0"/>
              </a:rPr>
              <a:t>~1.5m, ~ 80g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E86F3D3-FEF4-B79E-7DAE-A3EE2EB47602}"/>
                  </a:ext>
                </a:extLst>
              </p:cNvPr>
              <p:cNvSpPr txBox="1"/>
              <p:nvPr/>
            </p:nvSpPr>
            <p:spPr>
              <a:xfrm>
                <a:off x="5182986" y="2910542"/>
                <a:ext cx="5840253" cy="13688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lvl="0">
                  <a:lnSpc>
                    <a:spcPct val="150000"/>
                  </a:lnSpc>
                  <a:defRPr sz="1200">
                    <a:solidFill>
                      <a:schemeClr val="tx2"/>
                    </a:solidFill>
                  </a:defRPr>
                </a:lvl1pPr>
              </a:lstStyle>
              <a:p>
                <a:pPr marL="205740" indent="-205740">
                  <a:buFont typeface="Arial" panose="020B0604020202020204" pitchFamily="34" charset="0"/>
                  <a:buChar char="•"/>
                </a:pPr>
                <a:r>
                  <a:rPr lang="en-GB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Length in Z</a:t>
                </a:r>
                <a:r>
                  <a:rPr lang="zh-CN" altLang="en-US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GB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(mm): </a:t>
                </a:r>
                <a:r>
                  <a:rPr lang="it-IT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1477.5</a:t>
                </a:r>
                <a:r>
                  <a:rPr lang="en-GB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 mm (NICA ITS outer layer)</a:t>
                </a:r>
              </a:p>
              <a:p>
                <a:pPr marL="205740" indent="-205740">
                  <a:buFont typeface="Arial" panose="020B0604020202020204" pitchFamily="34" charset="0"/>
                  <a:buChar char="•"/>
                </a:pPr>
                <a:r>
                  <a:rPr lang="en-GB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HIC module No. in stave: </a:t>
                </a:r>
                <a:r>
                  <a:rPr lang="en-US" altLang="zh-CN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en-US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92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zh-CN" altLang="en-US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GB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7</a:t>
                </a:r>
                <a:r>
                  <a:rPr lang="zh-CN" altLang="en-US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GB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(NICA ITS outer layer)</a:t>
                </a:r>
              </a:p>
              <a:p>
                <a:pPr marL="205740" indent="-205740">
                  <a:buFont typeface="Arial" panose="020B0604020202020204" pitchFamily="34" charset="0"/>
                  <a:buChar char="•"/>
                </a:pPr>
                <a:r>
                  <a:rPr lang="en-GB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Stave material budget:</a:t>
                </a:r>
                <a:r>
                  <a:rPr lang="zh-CN" altLang="en-US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GB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0.85</a:t>
                </a:r>
                <a:r>
                  <a:rPr lang="en-GB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% X</a:t>
                </a:r>
                <a:r>
                  <a:rPr lang="en-GB" sz="1920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en-GB" sz="192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i" pitchFamily="2" charset="-122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E86F3D3-FEF4-B79E-7DAE-A3EE2EB476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2986" y="2910542"/>
                <a:ext cx="5840253" cy="1368836"/>
              </a:xfrm>
              <a:prstGeom prst="rect">
                <a:avLst/>
              </a:prstGeom>
              <a:blipFill>
                <a:blip r:embed="rId5"/>
                <a:stretch>
                  <a:fillRect l="-870" r="-1087" b="-6422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33" descr="pic205.png">
            <a:extLst>
              <a:ext uri="{FF2B5EF4-FFF2-40B4-BE49-F238E27FC236}">
                <a16:creationId xmlns:a16="http://schemas.microsoft.com/office/drawing/2014/main" id="{4A32CA35-D59D-0654-4D76-EB67F290BE6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6291" y="4725144"/>
            <a:ext cx="773770" cy="1732961"/>
          </a:xfrm>
          <a:prstGeom prst="rect">
            <a:avLst/>
          </a:prstGeom>
        </p:spPr>
      </p:pic>
      <p:pic>
        <p:nvPicPr>
          <p:cNvPr id="35" name="Picture 34" descr="pic207.png">
            <a:extLst>
              <a:ext uri="{FF2B5EF4-FFF2-40B4-BE49-F238E27FC236}">
                <a16:creationId xmlns:a16="http://schemas.microsoft.com/office/drawing/2014/main" id="{0C3FEA2E-37B9-3846-F45F-BFBA1AF5D19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1319" y="4725144"/>
            <a:ext cx="518854" cy="1732961"/>
          </a:xfrm>
          <a:prstGeom prst="rect">
            <a:avLst/>
          </a:prstGeom>
        </p:spPr>
      </p:pic>
      <p:pic>
        <p:nvPicPr>
          <p:cNvPr id="36" name="Picture 35" descr="pic15.png">
            <a:extLst>
              <a:ext uri="{FF2B5EF4-FFF2-40B4-BE49-F238E27FC236}">
                <a16:creationId xmlns:a16="http://schemas.microsoft.com/office/drawing/2014/main" id="{0493FCB5-DE83-5EA8-B845-544B524E2B6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6044" y="4725145"/>
            <a:ext cx="1013826" cy="35695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A6B4AE5-2766-5FC3-F86F-7B5A561F1E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678" y="5343251"/>
            <a:ext cx="2072789" cy="1080124"/>
          </a:xfrm>
          <a:prstGeom prst="rect">
            <a:avLst/>
          </a:prstGeom>
        </p:spPr>
      </p:pic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6A7F7EB-4699-5444-C3C7-7BD3133A831F}"/>
              </a:ext>
            </a:extLst>
          </p:cNvPr>
          <p:cNvCxnSpPr>
            <a:endCxn id="36" idx="2"/>
          </p:cNvCxnSpPr>
          <p:nvPr/>
        </p:nvCxnSpPr>
        <p:spPr>
          <a:xfrm flipH="1" flipV="1">
            <a:off x="3532957" y="5082098"/>
            <a:ext cx="428570" cy="69756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4CE2469D-DA2A-E5AE-B82A-D1B7B4B7D66E}"/>
              </a:ext>
            </a:extLst>
          </p:cNvPr>
          <p:cNvSpPr txBox="1"/>
          <p:nvPr/>
        </p:nvSpPr>
        <p:spPr>
          <a:xfrm>
            <a:off x="7824192" y="863529"/>
            <a:ext cx="293792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N" sz="2160" b="1" dirty="0">
                <a:solidFill>
                  <a:srgbClr val="0000FF"/>
                </a:solidFill>
                <a:latin typeface="Times New Roman" panose="02020603050405020304" pitchFamily="18" charset="0"/>
                <a:ea typeface="Hei" pitchFamily="2" charset="-122"/>
                <a:cs typeface="Times New Roman" panose="02020603050405020304" pitchFamily="18" charset="0"/>
              </a:rPr>
              <a:t>Stave module structure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316A59-CAA8-84C4-9DE0-A26CBDA70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306" y="25368"/>
            <a:ext cx="760094" cy="760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7C6AD945-7B01-11B9-3161-A6893D710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7E4670B-840C-40E4-9980-99E16E6EABC2}" type="slidenum">
              <a:rPr lang="zh-CN" altLang="en-US" smtClean="0"/>
              <a:pPr/>
              <a:t>33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633588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>
            <a:extLst>
              <a:ext uri="{FF2B5EF4-FFF2-40B4-BE49-F238E27FC236}">
                <a16:creationId xmlns:a16="http://schemas.microsoft.com/office/drawing/2014/main" id="{EB82664C-B78C-2505-2AD9-CE5F4314D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703" y="176078"/>
            <a:ext cx="9937407" cy="640543"/>
          </a:xfrm>
        </p:spPr>
        <p:txBody>
          <a:bodyPr>
            <a:normAutofit/>
          </a:bodyPr>
          <a:lstStyle/>
          <a:p>
            <a:r>
              <a:rPr lang="en-US" altLang="zh-CN" sz="3600" b="1" dirty="0">
                <a:latin typeface="微软雅黑" panose="020B0503020204020204" charset="-122"/>
                <a:ea typeface="微软雅黑" panose="020B0503020204020204" charset="-122"/>
              </a:rPr>
              <a:t>Micromegas detector</a:t>
            </a:r>
            <a:endParaRPr lang="zh-CN" altLang="en-US" sz="36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灯片编号占位符 2">
            <a:extLst>
              <a:ext uri="{FF2B5EF4-FFF2-40B4-BE49-F238E27FC236}">
                <a16:creationId xmlns:a16="http://schemas.microsoft.com/office/drawing/2014/main" id="{68A6186C-7047-F97B-1AC8-42AE24178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3951" y="6442635"/>
            <a:ext cx="1069439" cy="365125"/>
          </a:xfrm>
        </p:spPr>
        <p:txBody>
          <a:bodyPr/>
          <a:lstStyle/>
          <a:p>
            <a:fld id="{545CBE06-6006-43AD-A26A-192634409295}" type="slidenum">
              <a:rPr lang="zh-CN" altLang="en-US" sz="1600" b="1" smtClean="0">
                <a:solidFill>
                  <a:schemeClr val="tx1"/>
                </a:solidFill>
              </a:rPr>
              <a:t>34</a:t>
            </a:fld>
            <a:endParaRPr lang="zh-CN" altLang="en-US" sz="16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4">
                <a:extLst>
                  <a:ext uri="{FF2B5EF4-FFF2-40B4-BE49-F238E27FC236}">
                    <a16:creationId xmlns:a16="http://schemas.microsoft.com/office/drawing/2014/main" id="{13625C6B-1618-B34F-AFD6-28D0C2E9FF41}"/>
                  </a:ext>
                </a:extLst>
              </p:cNvPr>
              <p:cNvSpPr txBox="1"/>
              <p:nvPr/>
            </p:nvSpPr>
            <p:spPr>
              <a:xfrm>
                <a:off x="747234" y="1000315"/>
                <a:ext cx="6526402" cy="3409058"/>
              </a:xfrm>
              <a:prstGeom prst="rect">
                <a:avLst/>
              </a:prstGeom>
            </p:spPr>
            <p:txBody>
              <a:bodyPr/>
              <a:lstStyle>
                <a:defPPr>
                  <a:defRPr lang="zh-CN"/>
                </a:defPPr>
                <a:lvl1pPr marL="342900" indent="-342900">
                  <a:lnSpc>
                    <a:spcPct val="120000"/>
                  </a:lnSpc>
                  <a:spcBef>
                    <a:spcPct val="20000"/>
                  </a:spcBef>
                  <a:buClr>
                    <a:srgbClr val="0000CC"/>
                  </a:buClr>
                  <a:buFont typeface="Wingdings" panose="05000000000000000000" pitchFamily="2" charset="2"/>
                  <a:buChar char="n"/>
                  <a:defRPr sz="2000"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/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/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/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/>
                </a:lvl5pPr>
                <a:lvl6pPr marL="25146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/>
                </a:lvl6pPr>
                <a:lvl7pPr marL="29718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/>
                </a:lvl7pPr>
                <a:lvl8pPr marL="3429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/>
                </a:lvl8pPr>
                <a:lvl9pPr marL="3886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/>
                </a:lvl9pPr>
              </a:lstStyle>
              <a:p>
                <a:pPr marL="0" indent="0">
                  <a:buNone/>
                </a:pPr>
                <a:r>
                  <a:rPr lang="en-US" altLang="zh-CN" sz="2400" dirty="0">
                    <a:latin typeface="+mn-lt"/>
                    <a:ea typeface="+mn-ea"/>
                  </a:rPr>
                  <a:t>Feature</a:t>
                </a:r>
              </a:p>
              <a:p>
                <a:pPr marL="548640">
                  <a:buClr>
                    <a:schemeClr val="tx1"/>
                  </a:buClr>
                  <a:buFont typeface="Arial" panose="020B0604020202020204" pitchFamily="34" charset="0"/>
                  <a:buChar char="•"/>
                </a:pPr>
                <a:r>
                  <a:rPr lang="en-US" altLang="zh-CN" dirty="0"/>
                  <a:t>high granularity: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spatial resolution: ~</a:t>
                </a:r>
                <a:r>
                  <a:rPr lang="el-GR" altLang="zh-CN" dirty="0"/>
                  <a:t> 65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altLang="zh-CN" dirty="0"/>
              </a:p>
              <a:p>
                <a:pPr marL="548640">
                  <a:buClr>
                    <a:schemeClr val="tx1"/>
                  </a:buClr>
                  <a:buFont typeface="Arial" panose="020B0604020202020204" pitchFamily="34" charset="0"/>
                  <a:buChar char="•"/>
                </a:pPr>
                <a:r>
                  <a:rPr lang="en-US" altLang="zh-CN" dirty="0"/>
                  <a:t>High speed: 100~200 kHz/cm</a:t>
                </a:r>
                <a:r>
                  <a:rPr lang="en-US" altLang="zh-CN" baseline="30000" dirty="0"/>
                  <a:t>2</a:t>
                </a:r>
                <a:endParaRPr lang="en-US" altLang="zh-CN" b="1" dirty="0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  <a:p>
                <a:pPr marL="0" indent="0">
                  <a:buNone/>
                </a:pPr>
                <a:r>
                  <a:rPr lang="en-US" altLang="zh-CN" sz="2400" dirty="0">
                    <a:latin typeface="+mn-lt"/>
                    <a:ea typeface="+mn-ea"/>
                  </a:rPr>
                  <a:t>Electron beam test</a:t>
                </a:r>
                <a:r>
                  <a:rPr lang="zh-CN" altLang="en-US" sz="2400" dirty="0">
                    <a:latin typeface="+mn-lt"/>
                    <a:ea typeface="+mn-ea"/>
                  </a:rPr>
                  <a:t>（</a:t>
                </a:r>
                <a:r>
                  <a:rPr lang="en-US" altLang="zh-CN" sz="2400" dirty="0">
                    <a:latin typeface="+mn-lt"/>
                    <a:ea typeface="+mn-ea"/>
                  </a:rPr>
                  <a:t>5GeV at DESY</a:t>
                </a:r>
                <a:r>
                  <a:rPr lang="zh-CN" altLang="en-US" sz="2400" dirty="0">
                    <a:latin typeface="+mn-lt"/>
                    <a:ea typeface="+mn-ea"/>
                  </a:rPr>
                  <a:t>）</a:t>
                </a:r>
                <a:endParaRPr lang="en-US" altLang="zh-CN" sz="2400" dirty="0">
                  <a:latin typeface="+mn-lt"/>
                  <a:ea typeface="+mn-ea"/>
                </a:endParaRPr>
              </a:p>
              <a:p>
                <a:pPr>
                  <a:buClr>
                    <a:schemeClr val="tx1"/>
                  </a:buClr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+mn-lt"/>
                    <a:ea typeface="+mn-ea"/>
                  </a:rPr>
                  <a:t>X-Y 2D readout</a:t>
                </a:r>
              </a:p>
              <a:p>
                <a:pPr>
                  <a:buClr>
                    <a:schemeClr val="tx1"/>
                  </a:buClr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+mn-lt"/>
                    <a:ea typeface="+mn-ea"/>
                  </a:rPr>
                  <a:t>Efficiency</a:t>
                </a:r>
                <a:r>
                  <a:rPr lang="zh-CN" altLang="en-US" sz="2400" dirty="0">
                    <a:latin typeface="+mn-lt"/>
                    <a:ea typeface="+mn-ea"/>
                  </a:rPr>
                  <a:t>：</a:t>
                </a:r>
                <a:r>
                  <a:rPr lang="en-US" altLang="zh-CN" sz="2400" dirty="0">
                    <a:latin typeface="+mn-lt"/>
                    <a:ea typeface="+mn-ea"/>
                  </a:rPr>
                  <a:t>&gt;98%</a:t>
                </a:r>
              </a:p>
            </p:txBody>
          </p:sp>
        </mc:Choice>
        <mc:Fallback xmlns="">
          <p:sp>
            <p:nvSpPr>
              <p:cNvPr id="15" name="文本框 4">
                <a:extLst>
                  <a:ext uri="{FF2B5EF4-FFF2-40B4-BE49-F238E27FC236}">
                    <a16:creationId xmlns:a16="http://schemas.microsoft.com/office/drawing/2014/main" id="{13625C6B-1618-B34F-AFD6-28D0C2E9F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234" y="1000315"/>
                <a:ext cx="6526402" cy="3409058"/>
              </a:xfrm>
              <a:prstGeom prst="rect">
                <a:avLst/>
              </a:prstGeom>
              <a:blipFill>
                <a:blip r:embed="rId2"/>
                <a:stretch>
                  <a:fillRect l="-155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图片 6">
            <a:extLst>
              <a:ext uri="{FF2B5EF4-FFF2-40B4-BE49-F238E27FC236}">
                <a16:creationId xmlns:a16="http://schemas.microsoft.com/office/drawing/2014/main" id="{CCCAA3B9-D649-194C-8EED-65AA953BD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0525" y="4152624"/>
            <a:ext cx="2889868" cy="2296684"/>
          </a:xfrm>
          <a:prstGeom prst="rect">
            <a:avLst/>
          </a:prstGeom>
        </p:spPr>
      </p:pic>
      <p:pic>
        <p:nvPicPr>
          <p:cNvPr id="18" name="图片 7">
            <a:extLst>
              <a:ext uri="{FF2B5EF4-FFF2-40B4-BE49-F238E27FC236}">
                <a16:creationId xmlns:a16="http://schemas.microsoft.com/office/drawing/2014/main" id="{3914F94F-23C0-6D41-A57E-0B837FF4C1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3724" y="4077428"/>
            <a:ext cx="3022780" cy="2408778"/>
          </a:xfrm>
          <a:prstGeom prst="rect">
            <a:avLst/>
          </a:prstGeom>
        </p:spPr>
      </p:pic>
      <p:sp>
        <p:nvSpPr>
          <p:cNvPr id="20" name="矩形 10">
            <a:extLst>
              <a:ext uri="{FF2B5EF4-FFF2-40B4-BE49-F238E27FC236}">
                <a16:creationId xmlns:a16="http://schemas.microsoft.com/office/drawing/2014/main" id="{52FBABEC-455B-2345-85CD-AA3ABCFE057C}"/>
              </a:ext>
            </a:extLst>
          </p:cNvPr>
          <p:cNvSpPr/>
          <p:nvPr/>
        </p:nvSpPr>
        <p:spPr>
          <a:xfrm>
            <a:off x="7448798" y="5487602"/>
            <a:ext cx="1164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zh-CN" b="1" dirty="0">
                <a:solidFill>
                  <a:srgbClr val="0000CC"/>
                </a:solidFill>
                <a:latin typeface="+mj-lt"/>
                <a:ea typeface="微软雅黑" panose="020B0503020204020204" pitchFamily="34" charset="-122"/>
              </a:rPr>
              <a:t>σ</a:t>
            </a:r>
            <a:r>
              <a:rPr lang="en-US" altLang="zh-CN" b="1" baseline="-25000" dirty="0">
                <a:solidFill>
                  <a:srgbClr val="0000CC"/>
                </a:solidFill>
                <a:latin typeface="+mj-lt"/>
                <a:ea typeface="微软雅黑" panose="020B0503020204020204" pitchFamily="34" charset="-122"/>
              </a:rPr>
              <a:t>X</a:t>
            </a:r>
            <a:r>
              <a:rPr lang="en-US" altLang="zh-CN" b="1" dirty="0">
                <a:solidFill>
                  <a:srgbClr val="0000CC"/>
                </a:solidFill>
                <a:latin typeface="+mj-lt"/>
                <a:ea typeface="微软雅黑" panose="020B0503020204020204" pitchFamily="34" charset="-122"/>
              </a:rPr>
              <a:t>=65 </a:t>
            </a:r>
            <a:r>
              <a:rPr lang="el-GR" altLang="zh-CN" b="1" dirty="0">
                <a:solidFill>
                  <a:srgbClr val="0000CC"/>
                </a:solidFill>
                <a:latin typeface="+mj-lt"/>
                <a:ea typeface="微软雅黑" panose="020B0503020204020204" pitchFamily="34" charset="-122"/>
              </a:rPr>
              <a:t>μ</a:t>
            </a:r>
            <a:r>
              <a:rPr lang="en-US" altLang="zh-CN" b="1" dirty="0">
                <a:solidFill>
                  <a:srgbClr val="0000CC"/>
                </a:solidFill>
                <a:latin typeface="+mj-lt"/>
                <a:ea typeface="微软雅黑" panose="020B0503020204020204" pitchFamily="34" charset="-122"/>
              </a:rPr>
              <a:t>m</a:t>
            </a:r>
            <a:endParaRPr lang="zh-CN" altLang="en-US" b="1" dirty="0">
              <a:solidFill>
                <a:srgbClr val="0000CC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1" name="矩形 11">
            <a:extLst>
              <a:ext uri="{FF2B5EF4-FFF2-40B4-BE49-F238E27FC236}">
                <a16:creationId xmlns:a16="http://schemas.microsoft.com/office/drawing/2014/main" id="{EF3FFDF0-0FE4-6641-B05D-1EFF1D6ADB63}"/>
              </a:ext>
            </a:extLst>
          </p:cNvPr>
          <p:cNvSpPr/>
          <p:nvPr/>
        </p:nvSpPr>
        <p:spPr>
          <a:xfrm>
            <a:off x="10516652" y="5515236"/>
            <a:ext cx="1164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zh-CN" b="1" dirty="0">
                <a:solidFill>
                  <a:srgbClr val="0000CC"/>
                </a:solidFill>
                <a:latin typeface="+mj-lt"/>
                <a:ea typeface="微软雅黑" panose="020B0503020204020204" pitchFamily="34" charset="-122"/>
              </a:rPr>
              <a:t>σ</a:t>
            </a:r>
            <a:r>
              <a:rPr lang="en-US" altLang="zh-CN" b="1" baseline="-25000" dirty="0">
                <a:solidFill>
                  <a:srgbClr val="0000CC"/>
                </a:solidFill>
                <a:latin typeface="+mj-lt"/>
                <a:ea typeface="微软雅黑" panose="020B0503020204020204" pitchFamily="34" charset="-122"/>
              </a:rPr>
              <a:t>Y</a:t>
            </a:r>
            <a:r>
              <a:rPr lang="en-US" altLang="zh-CN" b="1" dirty="0">
                <a:solidFill>
                  <a:srgbClr val="0000CC"/>
                </a:solidFill>
                <a:latin typeface="+mj-lt"/>
                <a:ea typeface="微软雅黑" panose="020B0503020204020204" pitchFamily="34" charset="-122"/>
              </a:rPr>
              <a:t>=65 </a:t>
            </a:r>
            <a:r>
              <a:rPr lang="el-GR" altLang="zh-CN" b="1" dirty="0">
                <a:solidFill>
                  <a:srgbClr val="0000CC"/>
                </a:solidFill>
                <a:latin typeface="+mj-lt"/>
                <a:ea typeface="微软雅黑" panose="020B0503020204020204" pitchFamily="34" charset="-122"/>
              </a:rPr>
              <a:t>μ</a:t>
            </a:r>
            <a:r>
              <a:rPr lang="en-US" altLang="zh-CN" b="1" dirty="0">
                <a:solidFill>
                  <a:srgbClr val="0000CC"/>
                </a:solidFill>
                <a:latin typeface="+mj-lt"/>
                <a:ea typeface="微软雅黑" panose="020B0503020204020204" pitchFamily="34" charset="-122"/>
              </a:rPr>
              <a:t>m</a:t>
            </a:r>
            <a:endParaRPr lang="zh-CN" altLang="en-US" b="1" dirty="0">
              <a:solidFill>
                <a:srgbClr val="0000CC"/>
              </a:solidFill>
              <a:latin typeface="+mj-lt"/>
              <a:ea typeface="微软雅黑" panose="020B0503020204020204" pitchFamily="34" charset="-122"/>
            </a:endParaRPr>
          </a:p>
        </p:txBody>
      </p:sp>
      <p:pic>
        <p:nvPicPr>
          <p:cNvPr id="25" name="图片 15">
            <a:extLst>
              <a:ext uri="{FF2B5EF4-FFF2-40B4-BE49-F238E27FC236}">
                <a16:creationId xmlns:a16="http://schemas.microsoft.com/office/drawing/2014/main" id="{6C026251-B9C6-F84A-94B8-63A91CDDED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23" y="3627898"/>
            <a:ext cx="2142798" cy="2142798"/>
          </a:xfrm>
          <a:prstGeom prst="rect">
            <a:avLst/>
          </a:prstGeom>
        </p:spPr>
      </p:pic>
      <p:sp>
        <p:nvSpPr>
          <p:cNvPr id="26" name="矩形 17">
            <a:extLst>
              <a:ext uri="{FF2B5EF4-FFF2-40B4-BE49-F238E27FC236}">
                <a16:creationId xmlns:a16="http://schemas.microsoft.com/office/drawing/2014/main" id="{FA8DF8D7-4AAE-A54C-9EC9-31CB62AD655F}"/>
              </a:ext>
            </a:extLst>
          </p:cNvPr>
          <p:cNvSpPr/>
          <p:nvPr/>
        </p:nvSpPr>
        <p:spPr>
          <a:xfrm>
            <a:off x="558287" y="5799088"/>
            <a:ext cx="29836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100" dirty="0" err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Jianxin</a:t>
            </a:r>
            <a:r>
              <a:rPr lang="en-US" altLang="zh-CN" sz="11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Feng, </a:t>
            </a:r>
            <a:r>
              <a:rPr lang="en-US" altLang="zh-CN" sz="1100" dirty="0" err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Zhiyong</a:t>
            </a:r>
            <a:r>
              <a:rPr lang="en-US" altLang="zh-CN" sz="11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Zhang, </a:t>
            </a:r>
            <a:r>
              <a:rPr lang="en-US" altLang="zh-CN" sz="1100" dirty="0" err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Jianbei</a:t>
            </a:r>
            <a:r>
              <a:rPr lang="en-US" altLang="zh-CN" sz="11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Liu et al.</a:t>
            </a:r>
            <a:r>
              <a:rPr lang="en-US" altLang="zh-CN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NIM-A 989 (2021) 164958.</a:t>
            </a:r>
            <a:endParaRPr lang="zh-CN" altLang="zh-CN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图片 18">
            <a:extLst>
              <a:ext uri="{FF2B5EF4-FFF2-40B4-BE49-F238E27FC236}">
                <a16:creationId xmlns:a16="http://schemas.microsoft.com/office/drawing/2014/main" id="{BDC0E917-430D-184C-9832-497EFF31E6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17819"/>
            <a:ext cx="3696615" cy="1515904"/>
          </a:xfrm>
          <a:prstGeom prst="rect">
            <a:avLst/>
          </a:prstGeom>
        </p:spPr>
      </p:pic>
      <p:pic>
        <p:nvPicPr>
          <p:cNvPr id="2" name="图片 9">
            <a:extLst>
              <a:ext uri="{FF2B5EF4-FFF2-40B4-BE49-F238E27FC236}">
                <a16:creationId xmlns:a16="http://schemas.microsoft.com/office/drawing/2014/main" id="{1CFF5B94-8113-D1E1-22C7-C82FEF03A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2397" y="623454"/>
            <a:ext cx="4909415" cy="3251692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051FDEE-8EBE-AE4B-6C2C-DFB6F4D9F70B}"/>
              </a:ext>
            </a:extLst>
          </p:cNvPr>
          <p:cNvCxnSpPr>
            <a:cxnSpLocks/>
          </p:cNvCxnSpPr>
          <p:nvPr/>
        </p:nvCxnSpPr>
        <p:spPr>
          <a:xfrm flipH="1">
            <a:off x="5569527" y="1981201"/>
            <a:ext cx="2770909" cy="1371599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AF0BD97-FB1A-DF88-DC1E-9DC91928CCDB}"/>
              </a:ext>
            </a:extLst>
          </p:cNvPr>
          <p:cNvSpPr txBox="1"/>
          <p:nvPr/>
        </p:nvSpPr>
        <p:spPr>
          <a:xfrm>
            <a:off x="3735949" y="5846599"/>
            <a:ext cx="26963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Micromegas prototype 40x40 cm</a:t>
            </a: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14011772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37469-000B-A93C-AC3B-E7D4EF7A9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performance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A69549-AF4B-0331-58C1-A4B0B6C5BB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060" y="1088208"/>
            <a:ext cx="4140536" cy="2760357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0923AC-EF23-9171-FFC7-34CFB766C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3624" y="3750010"/>
            <a:ext cx="4265770" cy="284384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6674838-ECE7-DEE7-3993-745168C2CDEC}"/>
              </a:ext>
            </a:extLst>
          </p:cNvPr>
          <p:cNvGrpSpPr/>
          <p:nvPr/>
        </p:nvGrpSpPr>
        <p:grpSpPr>
          <a:xfrm>
            <a:off x="6558675" y="452036"/>
            <a:ext cx="4680455" cy="3298378"/>
            <a:chOff x="7121180" y="3358885"/>
            <a:chExt cx="4290312" cy="29789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65A964D-49A1-52E4-D35B-C1FE0288A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7842" y="3358885"/>
              <a:ext cx="4271569" cy="2978978"/>
            </a:xfrm>
            <a:prstGeom prst="rect">
              <a:avLst/>
            </a:prstGeom>
          </p:spPr>
        </p:pic>
        <p:pic>
          <p:nvPicPr>
            <p:cNvPr id="6" name="图片 14">
              <a:extLst>
                <a:ext uri="{FF2B5EF4-FFF2-40B4-BE49-F238E27FC236}">
                  <a16:creationId xmlns:a16="http://schemas.microsoft.com/office/drawing/2014/main" id="{71C8616B-0FD4-AE53-7B79-9FA529568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12948" y1="27920" x2="12948" y2="2792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2144" y="3637692"/>
              <a:ext cx="611776" cy="546075"/>
            </a:xfrm>
            <a:prstGeom prst="rect">
              <a:avLst/>
            </a:prstGeom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B4D7F83-B1F4-D44D-378D-90307B590636}"/>
                </a:ext>
              </a:extLst>
            </p:cNvPr>
            <p:cNvCxnSpPr/>
            <p:nvPr/>
          </p:nvCxnSpPr>
          <p:spPr>
            <a:xfrm flipV="1">
              <a:off x="7206835" y="5320145"/>
              <a:ext cx="1080120" cy="382551"/>
            </a:xfrm>
            <a:prstGeom prst="straightConnector1">
              <a:avLst/>
            </a:prstGeom>
            <a:ln>
              <a:solidFill>
                <a:srgbClr val="FFFF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378763B-D284-1BAE-2E6E-6EC0B9486028}"/>
                </a:ext>
              </a:extLst>
            </p:cNvPr>
            <p:cNvSpPr txBox="1"/>
            <p:nvPr/>
          </p:nvSpPr>
          <p:spPr>
            <a:xfrm rot="20387568">
              <a:off x="7121180" y="5417186"/>
              <a:ext cx="64633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err="1">
                  <a:solidFill>
                    <a:srgbClr val="FFFF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离子束流</a:t>
              </a:r>
              <a:endParaRPr lang="en-US" sz="900">
                <a:solidFill>
                  <a:srgbClr val="FFFF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5AD1375B-6202-055A-6362-019B2CB30C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24505" y="4197449"/>
              <a:ext cx="1486987" cy="531078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08EE37F-BEDB-B65B-AD59-35A4E66C3CFC}"/>
                </a:ext>
              </a:extLst>
            </p:cNvPr>
            <p:cNvSpPr txBox="1"/>
            <p:nvPr/>
          </p:nvSpPr>
          <p:spPr>
            <a:xfrm rot="20344839">
              <a:off x="10372665" y="4248178"/>
              <a:ext cx="64633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err="1">
                  <a:solidFill>
                    <a:srgbClr val="FF00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电子束流</a:t>
              </a:r>
              <a:endParaRPr lang="en-US" sz="90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  <p:pic>
        <p:nvPicPr>
          <p:cNvPr id="15" name="Picture 14" descr="A graph of a normal distribution&#10;&#10;Description automatically generated">
            <a:extLst>
              <a:ext uri="{FF2B5EF4-FFF2-40B4-BE49-F238E27FC236}">
                <a16:creationId xmlns:a16="http://schemas.microsoft.com/office/drawing/2014/main" id="{F3E58D16-7042-9B8E-6B49-B6C2B8B8A24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4481" r="2812"/>
          <a:stretch/>
        </p:blipFill>
        <p:spPr>
          <a:xfrm>
            <a:off x="7134986" y="3787105"/>
            <a:ext cx="4006215" cy="2843846"/>
          </a:xfrm>
          <a:prstGeom prst="rect">
            <a:avLst/>
          </a:prstGeom>
        </p:spPr>
      </p:pic>
      <p:pic>
        <p:nvPicPr>
          <p:cNvPr id="16" name="图片 12">
            <a:extLst>
              <a:ext uri="{FF2B5EF4-FFF2-40B4-BE49-F238E27FC236}">
                <a16:creationId xmlns:a16="http://schemas.microsoft.com/office/drawing/2014/main" id="{C389D86D-1970-CCB9-5745-E2F437B8F9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9018" y="1413352"/>
            <a:ext cx="2176217" cy="1433118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5E7CB8F-E58A-98C5-722F-53858BA3EC74}"/>
              </a:ext>
            </a:extLst>
          </p:cNvPr>
          <p:cNvCxnSpPr/>
          <p:nvPr/>
        </p:nvCxnSpPr>
        <p:spPr>
          <a:xfrm flipH="1">
            <a:off x="3568261" y="1983749"/>
            <a:ext cx="1172415" cy="11747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EC96BEBA-F08B-21C5-C0C9-539FA1538C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" r="3419"/>
          <a:stretch/>
        </p:blipFill>
        <p:spPr>
          <a:xfrm>
            <a:off x="109583" y="4086071"/>
            <a:ext cx="2820047" cy="227027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3941E23-AD6C-CDA4-B8F8-B65DDF3E42A8}"/>
              </a:ext>
            </a:extLst>
          </p:cNvPr>
          <p:cNvSpPr txBox="1"/>
          <p:nvPr/>
        </p:nvSpPr>
        <p:spPr>
          <a:xfrm>
            <a:off x="973611" y="1440383"/>
            <a:ext cx="2311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</a:t>
            </a:r>
            <a:r>
              <a:rPr lang="en-CN"/>
              <a:t>omentum resolution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87A0580-62BA-49C8-5518-F96CA4FB98FE}"/>
              </a:ext>
            </a:extLst>
          </p:cNvPr>
          <p:cNvSpPr txBox="1"/>
          <p:nvPr/>
        </p:nvSpPr>
        <p:spPr>
          <a:xfrm>
            <a:off x="4199967" y="4118959"/>
            <a:ext cx="1589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DCA </a:t>
            </a:r>
            <a:r>
              <a:rPr lang="en-CN"/>
              <a:t>resolution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543DB9-FB2C-C9C4-913B-415B328A8975}"/>
              </a:ext>
            </a:extLst>
          </p:cNvPr>
          <p:cNvSpPr txBox="1"/>
          <p:nvPr/>
        </p:nvSpPr>
        <p:spPr>
          <a:xfrm>
            <a:off x="7830461" y="4065164"/>
            <a:ext cx="2348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Primary vertex residual</a:t>
            </a:r>
            <a:endParaRPr lang="en-CN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07E97B5D-2438-5019-BB69-B2D893D6E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7E4670B-840C-40E4-9980-99E16E6EABC2}" type="slidenum">
              <a:rPr lang="zh-CN" altLang="en-US" smtClean="0"/>
              <a:pPr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00384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6150F-2CBC-F89B-DE6F-98AFEA288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a machine&#10;&#10;Description automatically generated">
            <a:extLst>
              <a:ext uri="{FF2B5EF4-FFF2-40B4-BE49-F238E27FC236}">
                <a16:creationId xmlns:a16="http://schemas.microsoft.com/office/drawing/2014/main" id="{F92F7065-F239-76E9-929C-1F7EC994AD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20000"/>
          </a:blip>
          <a:stretch>
            <a:fillRect/>
          </a:stretch>
        </p:blipFill>
        <p:spPr>
          <a:xfrm rot="5400000">
            <a:off x="2963293" y="-2323948"/>
            <a:ext cx="6320976" cy="1151922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C01D1B-4521-FE5D-AAAA-8A51A5CAB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833" y="95693"/>
            <a:ext cx="10515600" cy="1325563"/>
          </a:xfrm>
        </p:spPr>
        <p:txBody>
          <a:bodyPr>
            <a:normAutofit/>
          </a:bodyPr>
          <a:lstStyle/>
          <a:p>
            <a:r>
              <a:rPr lang="en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EicC detector</a:t>
            </a:r>
          </a:p>
        </p:txBody>
      </p:sp>
      <p:sp>
        <p:nvSpPr>
          <p:cNvPr id="3" name="灯片编号占位符 3">
            <a:extLst>
              <a:ext uri="{FF2B5EF4-FFF2-40B4-BE49-F238E27FC236}">
                <a16:creationId xmlns:a16="http://schemas.microsoft.com/office/drawing/2014/main" id="{2B5A6C4A-7F01-7DE3-26FC-DF7984058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47930D0-49E2-419E-8A8D-BB832625A06B}" type="slidenum">
              <a:rPr lang="zh-CN" altLang="en-US" smtClean="0"/>
              <a:t>36</a:t>
            </a:fld>
            <a:endParaRPr lang="zh-CN" alt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5DF094-627C-1DA8-1A54-690D4C6B00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243" y="2198205"/>
            <a:ext cx="944773" cy="19682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0A2C47-9910-D3B5-D1A7-C44239B79B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989" y="2584726"/>
            <a:ext cx="2044678" cy="1823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AB4663-4405-1FC7-3781-4C685C75AE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192" y="3498575"/>
            <a:ext cx="2080586" cy="198782"/>
          </a:xfrm>
          <a:prstGeom prst="rect">
            <a:avLst/>
          </a:prstGeom>
        </p:spPr>
      </p:pic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F460A883-341C-18C4-D87F-2ECE82103431}"/>
              </a:ext>
            </a:extLst>
          </p:cNvPr>
          <p:cNvSpPr/>
          <p:nvPr/>
        </p:nvSpPr>
        <p:spPr>
          <a:xfrm>
            <a:off x="5342010" y="1767819"/>
            <a:ext cx="2085513" cy="798990"/>
          </a:xfrm>
          <a:prstGeom prst="wedgeRectCallout">
            <a:avLst>
              <a:gd name="adj1" fmla="val -94211"/>
              <a:gd name="adj2" fmla="val 58486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PID system</a:t>
            </a:r>
            <a:endParaRPr lang="en-CN" b="1" dirty="0">
              <a:solidFill>
                <a:srgbClr val="FF0000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FB238BEE-7DB7-ACB2-EF3D-5A83674039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12948" y1="27920" x2="12948" y2="279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686" y="984492"/>
            <a:ext cx="905268" cy="82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839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93913" y="159026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335690" y="1288034"/>
            <a:ext cx="593066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000" dirty="0">
                <a:solidFill>
                  <a:srgbClr val="1637CA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Detector of Internal Reflection Cherenkov lights (DIRC):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002060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DIRC achieve PID through reconstructing their </a:t>
            </a:r>
            <a:r>
              <a:rPr lang="en-US" altLang="zh-CN" b="1" dirty="0">
                <a:solidFill>
                  <a:srgbClr val="FF0000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Cherenkov angles</a:t>
            </a:r>
            <a:r>
              <a:rPr lang="en-US" altLang="zh-CN" dirty="0">
                <a:solidFill>
                  <a:srgbClr val="002060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, by measuring the </a:t>
            </a:r>
            <a:r>
              <a:rPr lang="en-US" altLang="zh-CN" b="1" dirty="0">
                <a:solidFill>
                  <a:srgbClr val="FF0000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transit time</a:t>
            </a:r>
            <a:r>
              <a:rPr lang="en-US" altLang="zh-CN" dirty="0">
                <a:solidFill>
                  <a:srgbClr val="002060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 and </a:t>
            </a:r>
            <a:r>
              <a:rPr lang="en-US" altLang="zh-CN" b="1" dirty="0">
                <a:solidFill>
                  <a:srgbClr val="FF0000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exit position/angle</a:t>
            </a:r>
            <a:r>
              <a:rPr lang="en-US" altLang="zh-CN" dirty="0">
                <a:solidFill>
                  <a:srgbClr val="002060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 of Cherenkov photons induced by different particles.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dirty="0">
              <a:solidFill>
                <a:srgbClr val="002060"/>
              </a:solidFill>
              <a:latin typeface="Calibri" panose="020F0502020204030204" pitchFamily="34" charset="0"/>
              <a:ea typeface="楷体" panose="02010609060101010101" pitchFamily="49" charset="-122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>
                <a:solidFill>
                  <a:srgbClr val="002060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Consisted of fused silica(n=1.47) as Cherenkov radiator and MCP-PMTs as photosensor array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dirty="0">
              <a:solidFill>
                <a:srgbClr val="002060"/>
              </a:solidFill>
              <a:latin typeface="Calibri" panose="020F0502020204030204" pitchFamily="34" charset="0"/>
              <a:ea typeface="楷体" panose="02010609060101010101" pitchFamily="49" charset="-122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>
                <a:solidFill>
                  <a:srgbClr val="002060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Compact structure as barrel detector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dirty="0">
              <a:solidFill>
                <a:srgbClr val="002060"/>
              </a:solidFill>
              <a:latin typeface="Calibri" panose="020F0502020204030204" pitchFamily="34" charset="0"/>
              <a:ea typeface="楷体" panose="02010609060101010101" pitchFamily="49" charset="-122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>
                <a:solidFill>
                  <a:srgbClr val="FF0000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Achieve 3σ π/K separation up to 6 GeV/c with angle resolution ~ 1mrad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>
              <a:solidFill>
                <a:srgbClr val="002060"/>
              </a:solidFill>
              <a:latin typeface="Calibri" panose="020F0502020204030204" pitchFamily="34" charset="0"/>
              <a:ea typeface="楷体" panose="02010609060101010101" pitchFamily="49" charset="-122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>
              <a:solidFill>
                <a:srgbClr val="0070C0"/>
              </a:solidFill>
              <a:latin typeface="Calibri" panose="020F0502020204030204" pitchFamily="34" charset="0"/>
              <a:ea typeface="楷体" panose="02010609060101010101" pitchFamily="49" charset="-122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>
              <a:solidFill>
                <a:srgbClr val="0070C0"/>
              </a:solidFill>
              <a:latin typeface="Calibri" panose="020F0502020204030204" pitchFamily="34" charset="0"/>
              <a:ea typeface="楷体" panose="02010609060101010101" pitchFamily="49" charset="-122"/>
              <a:cs typeface="Calibri" panose="020F0502020204030204" pitchFamily="34" charset="0"/>
            </a:endParaRPr>
          </a:p>
          <a:p>
            <a:endParaRPr lang="en-US" altLang="zh-CN" dirty="0">
              <a:solidFill>
                <a:srgbClr val="0070C0"/>
              </a:solidFill>
              <a:latin typeface="Calibri" panose="020F0502020204030204" pitchFamily="34" charset="0"/>
              <a:ea typeface="楷体" panose="02010609060101010101" pitchFamily="49" charset="-122"/>
              <a:cs typeface="Calibri" panose="020F0502020204030204" pitchFamily="34" charset="0"/>
            </a:endParaRPr>
          </a:p>
          <a:p>
            <a:endParaRPr lang="en-US" altLang="zh-CN" dirty="0">
              <a:latin typeface="Calibri" panose="020F0502020204030204" pitchFamily="34" charset="0"/>
              <a:ea typeface="楷体" panose="02010609060101010101" pitchFamily="49" charset="-122"/>
              <a:cs typeface="Calibri" panose="020F0502020204030204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4668" y="3686374"/>
            <a:ext cx="3112615" cy="2104582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9357522" y="5790956"/>
            <a:ext cx="24252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Reference from PANDA &amp; EIC</a:t>
            </a:r>
            <a:endParaRPr lang="zh-CN" altLang="en-US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灯片编号占位符 5">
            <a:extLst>
              <a:ext uri="{FF2B5EF4-FFF2-40B4-BE49-F238E27FC236}">
                <a16:creationId xmlns:a16="http://schemas.microsoft.com/office/drawing/2014/main" id="{C651182B-A0B1-622B-DF1F-41B4B0A56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7E4670B-840C-40E4-9980-99E16E6EABC2}" type="slidenum">
              <a:rPr lang="zh-CN" altLang="en-US" smtClean="0"/>
              <a:pPr/>
              <a:t>37</a:t>
            </a:fld>
            <a:endParaRPr lang="zh-CN" altLang="en-US" dirty="0"/>
          </a:p>
        </p:txBody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0CF51A4E-4BD9-BE58-4487-56927D7B6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80" y="230025"/>
            <a:ext cx="10515600" cy="842029"/>
          </a:xfrm>
        </p:spPr>
        <p:txBody>
          <a:bodyPr>
            <a:normAutofit/>
          </a:bodyPr>
          <a:lstStyle/>
          <a:p>
            <a:pPr algn="l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Barrel DIRC for PID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A083E9D6-47D6-0CEA-EA4F-32715C1EA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5977" y="3742516"/>
            <a:ext cx="2938462" cy="201644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0856" y="1835160"/>
            <a:ext cx="2377981" cy="112501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3FDE5D8-60B4-4110-1219-EB9FB574C0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8836" y="1143020"/>
            <a:ext cx="3388108" cy="2375461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0F610124-9CAB-151E-6F96-7041573B21E3}"/>
              </a:ext>
            </a:extLst>
          </p:cNvPr>
          <p:cNvSpPr/>
          <p:nvPr/>
        </p:nvSpPr>
        <p:spPr>
          <a:xfrm>
            <a:off x="6582776" y="5713074"/>
            <a:ext cx="1947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refractive index of synthetic fused silica</a:t>
            </a:r>
            <a:r>
              <a:rPr lang="en-US" altLang="zh-CN" sz="11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with n = 1.47</a:t>
            </a:r>
            <a:endParaRPr lang="zh-CN" altLang="en-US" sz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2205D71-1178-AE7E-8276-AE3567AA7A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0779" y="3006780"/>
            <a:ext cx="715793" cy="160024"/>
          </a:xfrm>
          <a:prstGeom prst="rect">
            <a:avLst/>
          </a:prstGeom>
        </p:spPr>
      </p:pic>
      <p:sp>
        <p:nvSpPr>
          <p:cNvPr id="4" name="日期占位符 2">
            <a:extLst>
              <a:ext uri="{FF2B5EF4-FFF2-40B4-BE49-F238E27FC236}">
                <a16:creationId xmlns:a16="http://schemas.microsoft.com/office/drawing/2014/main" id="{D047C629-ACE4-AA61-7334-2566A91463F8}"/>
              </a:ext>
            </a:extLst>
          </p:cNvPr>
          <p:cNvSpPr txBox="1">
            <a:spLocks/>
          </p:cNvSpPr>
          <p:nvPr/>
        </p:nvSpPr>
        <p:spPr>
          <a:xfrm>
            <a:off x="344619" y="6492875"/>
            <a:ext cx="2743200" cy="365125"/>
          </a:xfrm>
          <a:prstGeom prst="rect">
            <a:avLst/>
          </a:prstGeom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E47412-A2E4-4BE8-B139-242A1D1D506A}" type="datetime1">
              <a:rPr lang="zh-CN" altLang="en-US" sz="1200" smtClean="0">
                <a:solidFill>
                  <a:schemeClr val="bg1">
                    <a:lumMod val="65000"/>
                  </a:schemeClr>
                </a:solidFill>
              </a:rPr>
              <a:pPr/>
              <a:t>2026/7/3</a:t>
            </a:fld>
            <a:endParaRPr lang="zh-CN" alt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AF4C987-AAB4-6F27-139C-39C706CAF046}"/>
              </a:ext>
            </a:extLst>
          </p:cNvPr>
          <p:cNvSpPr txBox="1"/>
          <p:nvPr/>
        </p:nvSpPr>
        <p:spPr>
          <a:xfrm>
            <a:off x="6640486" y="3295956"/>
            <a:ext cx="407670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5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Reference from “Simulation, Reconstruction, and Design Optimization for the PANDA Barrel DIRC”, 2016</a:t>
            </a:r>
            <a:endParaRPr lang="zh-CN" altLang="en-US" sz="105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54CC68A2-14F8-711F-7FFE-49199E0E78C2}"/>
              </a:ext>
            </a:extLst>
          </p:cNvPr>
          <p:cNvGrpSpPr/>
          <p:nvPr/>
        </p:nvGrpSpPr>
        <p:grpSpPr>
          <a:xfrm>
            <a:off x="7489846" y="1197945"/>
            <a:ext cx="1153196" cy="677037"/>
            <a:chOff x="5575719" y="5298494"/>
            <a:chExt cx="1876500" cy="1198109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B1EA790F-6F1A-C862-70D6-4C9ADD90A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575719" y="5298494"/>
              <a:ext cx="1876500" cy="1198109"/>
            </a:xfrm>
            <a:prstGeom prst="rect">
              <a:avLst/>
            </a:prstGeom>
          </p:spPr>
        </p:pic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E2DA9145-475F-E83D-D6FF-8F8606576215}"/>
                </a:ext>
              </a:extLst>
            </p:cNvPr>
            <p:cNvSpPr/>
            <p:nvPr/>
          </p:nvSpPr>
          <p:spPr>
            <a:xfrm>
              <a:off x="5854760" y="5383251"/>
              <a:ext cx="143977" cy="2597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079000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ens-based Focusing Aerogel Detector Design"/>
          <p:cNvSpPr txBox="1">
            <a:spLocks noGrp="1"/>
          </p:cNvSpPr>
          <p:nvPr>
            <p:ph type="title"/>
          </p:nvPr>
        </p:nvSpPr>
        <p:spPr>
          <a:xfrm>
            <a:off x="40486" y="225002"/>
            <a:ext cx="10515600" cy="593935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274574">
              <a:defRPr sz="3759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defTabSz="914400"/>
            <a:r>
              <a:rPr 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mRICH: </a:t>
            </a:r>
            <a:r>
              <a:rPr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Lens-based Focusing Aerogel Detector Design </a:t>
            </a:r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851661" y="6574037"/>
            <a:ext cx="854899" cy="1191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38</a:t>
            </a:fld>
            <a:endParaRPr dirty="0"/>
          </a:p>
        </p:txBody>
      </p:sp>
      <p:sp>
        <p:nvSpPr>
          <p:cNvPr id="37" name="Lens-Based mRICH Design"/>
          <p:cNvSpPr txBox="1"/>
          <p:nvPr/>
        </p:nvSpPr>
        <p:spPr>
          <a:xfrm>
            <a:off x="4889454" y="910708"/>
            <a:ext cx="1675886" cy="461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 anchor="ctr">
            <a:spAutoFit/>
          </a:bodyPr>
          <a:lstStyle>
            <a:lvl1pPr algn="ctr"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266" dirty="0">
                <a:latin typeface="Calibri" panose="020F0502020204030204" pitchFamily="34" charset="0"/>
                <a:cs typeface="Calibri" panose="020F0502020204030204" pitchFamily="34" charset="0"/>
              </a:rPr>
              <a:t>Lens-Based mRICH Design</a:t>
            </a:r>
          </a:p>
        </p:txBody>
      </p:sp>
      <p:pic>
        <p:nvPicPr>
          <p:cNvPr id="38" name="Image" descr="Image"/>
          <p:cNvPicPr>
            <a:picLocks noChangeAspect="1"/>
          </p:cNvPicPr>
          <p:nvPr/>
        </p:nvPicPr>
        <p:blipFill>
          <a:blip r:embed="rId3"/>
          <a:srcRect b="10117"/>
          <a:stretch>
            <a:fillRect/>
          </a:stretch>
        </p:blipFill>
        <p:spPr>
          <a:xfrm>
            <a:off x="5291873" y="1084530"/>
            <a:ext cx="4829726" cy="2556894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Star"/>
          <p:cNvSpPr/>
          <p:nvPr/>
        </p:nvSpPr>
        <p:spPr>
          <a:xfrm>
            <a:off x="9129482" y="2325498"/>
            <a:ext cx="127390" cy="121155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chemeClr val="accent4">
              <a:hueOff val="-1081314"/>
              <a:satOff val="4338"/>
              <a:lumOff val="-8931"/>
            </a:scheme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Line"/>
          <p:cNvSpPr/>
          <p:nvPr/>
        </p:nvSpPr>
        <p:spPr>
          <a:xfrm>
            <a:off x="2220762" y="4105617"/>
            <a:ext cx="287552" cy="332295"/>
          </a:xfrm>
          <a:prstGeom prst="line">
            <a:avLst/>
          </a:prstGeom>
          <a:ln w="25400">
            <a:solidFill>
              <a:srgbClr val="FFFFFF"/>
            </a:solidFill>
            <a:miter lim="400000"/>
            <a:tailEnd type="triangle"/>
          </a:ln>
        </p:spPr>
        <p:txBody>
          <a:bodyPr lIns="35719" tIns="35719" rIns="35719" bIns="35719" anchor="ctr"/>
          <a:lstStyle/>
          <a:p>
            <a:pPr algn="ctr"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Line"/>
          <p:cNvSpPr/>
          <p:nvPr/>
        </p:nvSpPr>
        <p:spPr>
          <a:xfrm flipH="1" flipV="1">
            <a:off x="4132232" y="5119004"/>
            <a:ext cx="370860" cy="504195"/>
          </a:xfrm>
          <a:prstGeom prst="line">
            <a:avLst/>
          </a:prstGeom>
          <a:ln w="25400">
            <a:solidFill>
              <a:srgbClr val="FFFFFF"/>
            </a:solidFill>
            <a:miter lim="400000"/>
            <a:tailEnd type="triangle"/>
          </a:ln>
        </p:spPr>
        <p:txBody>
          <a:bodyPr lIns="35719" tIns="35719" rIns="35719" bIns="35719" anchor="ctr"/>
          <a:lstStyle/>
          <a:p>
            <a:pPr algn="ctr"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sp>
        <p:nvSpPr>
          <p:cNvPr id="5" name="日期占位符 2">
            <a:extLst>
              <a:ext uri="{FF2B5EF4-FFF2-40B4-BE49-F238E27FC236}">
                <a16:creationId xmlns:a16="http://schemas.microsoft.com/office/drawing/2014/main" id="{334A9F4F-9306-04E1-0FE9-DEBD61DC0D76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E47412-A2E4-4BE8-B139-242A1D1D506A}" type="datetime1">
              <a:rPr lang="zh-CN" altLang="en-US" sz="1200" smtClean="0">
                <a:solidFill>
                  <a:schemeClr val="bg1">
                    <a:lumMod val="65000"/>
                  </a:schemeClr>
                </a:solidFill>
              </a:rPr>
              <a:pPr/>
              <a:t>2026/7/3</a:t>
            </a:fld>
            <a:endParaRPr lang="zh-CN" alt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3A327CA-883E-1D17-AB1B-46AB954E580E}"/>
              </a:ext>
            </a:extLst>
          </p:cNvPr>
          <p:cNvSpPr txBox="1"/>
          <p:nvPr/>
        </p:nvSpPr>
        <p:spPr>
          <a:xfrm>
            <a:off x="172020" y="1056640"/>
            <a:ext cx="466986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Modular RICH is a Cherenkov detector based on aerogel 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radiator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altLang="zh-CN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It uses a Fresnel lens to generate focusing effect to improve 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position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resolution. </a:t>
            </a:r>
            <a:endParaRPr lang="en-US" altLang="zh-CN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It 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has 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compact and flexible structure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, and PID power with large momentum coverage.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ocal length 15.24cm (6”)">
            <a:extLst>
              <a:ext uri="{FF2B5EF4-FFF2-40B4-BE49-F238E27FC236}">
                <a16:creationId xmlns:a16="http://schemas.microsoft.com/office/drawing/2014/main" id="{9A7ECE8F-0A86-930E-B159-572B71C852E8}"/>
              </a:ext>
            </a:extLst>
          </p:cNvPr>
          <p:cNvSpPr txBox="1"/>
          <p:nvPr/>
        </p:nvSpPr>
        <p:spPr>
          <a:xfrm>
            <a:off x="5888037" y="3636570"/>
            <a:ext cx="1723229" cy="266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r>
              <a:rPr sz="1266" dirty="0"/>
              <a:t>focal length </a:t>
            </a:r>
            <a:r>
              <a:rPr lang="en-US" sz="1266" dirty="0"/>
              <a:t>7.62</a:t>
            </a:r>
            <a:r>
              <a:rPr sz="1266" dirty="0"/>
              <a:t>cm (</a:t>
            </a:r>
            <a:r>
              <a:rPr lang="en-US" sz="1266" dirty="0"/>
              <a:t>3</a:t>
            </a:r>
            <a:r>
              <a:rPr sz="1266" dirty="0"/>
              <a:t>”)</a:t>
            </a:r>
          </a:p>
        </p:txBody>
      </p:sp>
      <p:pic>
        <p:nvPicPr>
          <p:cNvPr id="13" name="内容占位符 3">
            <a:extLst>
              <a:ext uri="{FF2B5EF4-FFF2-40B4-BE49-F238E27FC236}">
                <a16:creationId xmlns:a16="http://schemas.microsoft.com/office/drawing/2014/main" id="{4D69ACB6-D985-69F6-A575-327141C88E3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19510" y="3019715"/>
            <a:ext cx="4409842" cy="329700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BD725023-3F99-8C7C-36D2-185E7A0753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9640" y="1191347"/>
            <a:ext cx="2510002" cy="246518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BD10681E-C4F0-CA15-78EC-DAEE6EA4A924}"/>
              </a:ext>
            </a:extLst>
          </p:cNvPr>
          <p:cNvSpPr txBox="1"/>
          <p:nvPr/>
        </p:nvSpPr>
        <p:spPr>
          <a:xfrm>
            <a:off x="6967759" y="1083210"/>
            <a:ext cx="109826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9C3A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Sensor plane</a:t>
            </a:r>
            <a:endParaRPr lang="zh-CN" altLang="en-US" sz="1200" dirty="0">
              <a:solidFill>
                <a:srgbClr val="9C3A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C50D9A76-0A87-1FB1-AE9F-600005D178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4746" y="4027725"/>
            <a:ext cx="4423692" cy="268743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28965-661B-14E4-8F18-2018BEC38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a machine&#10;&#10;Description automatically generated">
            <a:extLst>
              <a:ext uri="{FF2B5EF4-FFF2-40B4-BE49-F238E27FC236}">
                <a16:creationId xmlns:a16="http://schemas.microsoft.com/office/drawing/2014/main" id="{E6880926-5C1E-B2F2-9D63-9C6D254584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alphaModFix amt="19000"/>
          </a:blip>
          <a:stretch>
            <a:fillRect/>
          </a:stretch>
        </p:blipFill>
        <p:spPr>
          <a:xfrm rot="5400000">
            <a:off x="2963293" y="-2323948"/>
            <a:ext cx="6320976" cy="1151922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F62BC8-DF58-7A91-CE9F-AB24C5C5F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833" y="95693"/>
            <a:ext cx="10515600" cy="1325563"/>
          </a:xfrm>
        </p:spPr>
        <p:txBody>
          <a:bodyPr>
            <a:normAutofit/>
          </a:bodyPr>
          <a:lstStyle/>
          <a:p>
            <a:r>
              <a:rPr lang="en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EicC detector</a:t>
            </a:r>
          </a:p>
        </p:txBody>
      </p:sp>
      <p:sp>
        <p:nvSpPr>
          <p:cNvPr id="3" name="灯片编号占位符 3">
            <a:extLst>
              <a:ext uri="{FF2B5EF4-FFF2-40B4-BE49-F238E27FC236}">
                <a16:creationId xmlns:a16="http://schemas.microsoft.com/office/drawing/2014/main" id="{3B76A7CE-FE26-DDAA-892F-7E9000A3B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47930D0-49E2-419E-8A8D-BB832625A06B}" type="slidenum">
              <a:rPr lang="zh-CN" altLang="en-US" smtClean="0"/>
              <a:t>39</a:t>
            </a:fld>
            <a:endParaRPr lang="zh-CN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7325FC-F7FD-69F0-4E17-27B646380F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952" y="2118166"/>
            <a:ext cx="322880" cy="21286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4A719B-0B47-F8D4-839B-941ACAD354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92" y="2406244"/>
            <a:ext cx="2223705" cy="3259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8FFBFF1-0478-FF0E-13E4-F75E1FD3B4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194" y="3602535"/>
            <a:ext cx="2154814" cy="3572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B81FE2D-DE60-EFBD-C34A-5DC00AA5CC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700" y="2209800"/>
            <a:ext cx="304800" cy="1905000"/>
          </a:xfrm>
          <a:prstGeom prst="rect">
            <a:avLst/>
          </a:prstGeom>
        </p:spPr>
      </p:pic>
      <p:sp>
        <p:nvSpPr>
          <p:cNvPr id="18" name="Rectangular Callout 17">
            <a:extLst>
              <a:ext uri="{FF2B5EF4-FFF2-40B4-BE49-F238E27FC236}">
                <a16:creationId xmlns:a16="http://schemas.microsoft.com/office/drawing/2014/main" id="{20FF2BB0-2521-3886-5C02-0F4952F2E92A}"/>
              </a:ext>
            </a:extLst>
          </p:cNvPr>
          <p:cNvSpPr/>
          <p:nvPr/>
        </p:nvSpPr>
        <p:spPr>
          <a:xfrm>
            <a:off x="5510644" y="1738002"/>
            <a:ext cx="2085513" cy="798990"/>
          </a:xfrm>
          <a:prstGeom prst="wedgeRectCallout">
            <a:avLst>
              <a:gd name="adj1" fmla="val -82953"/>
              <a:gd name="adj2" fmla="val 58486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err="1">
                <a:solidFill>
                  <a:srgbClr val="FF0000"/>
                </a:solidFill>
              </a:rPr>
              <a:t>ECal</a:t>
            </a:r>
            <a:endParaRPr lang="en-CN" b="1">
              <a:solidFill>
                <a:srgbClr val="FF0000"/>
              </a:solidFill>
            </a:endParaRPr>
          </a:p>
        </p:txBody>
      </p:sp>
      <p:pic>
        <p:nvPicPr>
          <p:cNvPr id="19" name="图片 14">
            <a:extLst>
              <a:ext uri="{FF2B5EF4-FFF2-40B4-BE49-F238E27FC236}">
                <a16:creationId xmlns:a16="http://schemas.microsoft.com/office/drawing/2014/main" id="{BF00BE05-3ABE-A1B8-A35B-E3223E56D94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12948" y1="27920" x2="12948" y2="279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686" y="984492"/>
            <a:ext cx="905268" cy="82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743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E51C4C6A-6B4B-8DD7-788C-3138F934FE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标题 1">
            <a:extLst>
              <a:ext uri="{FF2B5EF4-FFF2-40B4-BE49-F238E27FC236}">
                <a16:creationId xmlns:a16="http://schemas.microsoft.com/office/drawing/2014/main" id="{2817124E-2C70-7DBF-E38F-971F585846B8}"/>
              </a:ext>
            </a:extLst>
          </p:cNvPr>
          <p:cNvSpPr txBox="1"/>
          <p:nvPr/>
        </p:nvSpPr>
        <p:spPr>
          <a:xfrm>
            <a:off x="-63771" y="124456"/>
            <a:ext cx="10519281" cy="6405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  <a:reflection stA="50000" endPos="50000" dist="5080" dir="5400000" sy="-100000" algn="bl" rotWithShape="0"/>
                </a:effectLst>
                <a:latin typeface="Comic Sans MS" panose="030F0702030302020204"/>
                <a:ea typeface="Arial" panose="020B0604020202020204" pitchFamily="34" charset="0"/>
                <a:cs typeface="Comic Sans MS" panose="030F0702030302020204"/>
              </a:defRPr>
            </a:lvl1pPr>
          </a:lstStyle>
          <a:p>
            <a:pPr algn="l"/>
            <a:r>
              <a:rPr lang="en-US" altLang="zh-CN" sz="4000" b="1">
                <a:latin typeface="微软雅黑" panose="020B0503020204020204" charset="-122"/>
                <a:ea typeface="微软雅黑" panose="020B0503020204020204" charset="-122"/>
              </a:rPr>
              <a:t>Status</a:t>
            </a:r>
            <a:r>
              <a:rPr lang="zh-CN" altLang="en-US" sz="4000" b="1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4000" b="1">
                <a:latin typeface="微软雅黑" panose="020B0503020204020204" charset="-122"/>
                <a:ea typeface="微软雅黑" panose="020B0503020204020204" charset="-122"/>
              </a:rPr>
              <a:t>of development in US</a:t>
            </a:r>
            <a:endParaRPr lang="zh-CN" altLang="en-US" sz="4000" b="1"/>
          </a:p>
        </p:txBody>
      </p:sp>
      <p:sp>
        <p:nvSpPr>
          <p:cNvPr id="7" name="Rounded Rectangle 20">
            <a:extLst>
              <a:ext uri="{FF2B5EF4-FFF2-40B4-BE49-F238E27FC236}">
                <a16:creationId xmlns:a16="http://schemas.microsoft.com/office/drawing/2014/main" id="{BD7B606B-3510-8A86-8878-FFB7223B5B85}"/>
              </a:ext>
            </a:extLst>
          </p:cNvPr>
          <p:cNvSpPr/>
          <p:nvPr/>
        </p:nvSpPr>
        <p:spPr>
          <a:xfrm>
            <a:off x="7397092" y="4787939"/>
            <a:ext cx="4665699" cy="1912594"/>
          </a:xfrm>
          <a:prstGeom prst="roundRect">
            <a:avLst>
              <a:gd name="adj" fmla="val 7480"/>
            </a:avLst>
          </a:prstGeom>
          <a:solidFill>
            <a:srgbClr val="9B1529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zh-CN" sz="9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000">
                <a:solidFill>
                  <a:srgbClr val="FFFF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~1200 </a:t>
            </a:r>
            <a:r>
              <a:rPr lang="en-US" altLang="zh-CN" sz="2000" err="1">
                <a:solidFill>
                  <a:srgbClr val="FFFF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reserchers</a:t>
            </a:r>
            <a:r>
              <a:rPr lang="en-US" altLang="zh-CN" sz="2000">
                <a:solidFill>
                  <a:srgbClr val="FFFF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~230 institutes, </a:t>
            </a:r>
          </a:p>
          <a:p>
            <a:r>
              <a:rPr lang="en-US" altLang="zh-CN" sz="2000">
                <a:solidFill>
                  <a:srgbClr val="FFFF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31 </a:t>
            </a:r>
            <a:r>
              <a:rPr lang="en-US" altLang="zh-CN" sz="2000" err="1">
                <a:solidFill>
                  <a:srgbClr val="FFFF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contries</a:t>
            </a:r>
            <a:endParaRPr lang="en-US" altLang="zh-CN" sz="2000">
              <a:solidFill>
                <a:srgbClr val="FFFF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sz="2000">
              <a:solidFill>
                <a:schemeClr val="bg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20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 national labs</a:t>
            </a:r>
            <a:r>
              <a:rPr lang="en-US" altLang="zh-CN" sz="20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</a:p>
          <a:p>
            <a:r>
              <a:rPr lang="en-US" sz="20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ANL/</a:t>
            </a:r>
            <a:r>
              <a:rPr lang="en-US" altLang="zh-CN" sz="200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BNL/JLAB/LANL/LBNL/ORNL </a:t>
            </a:r>
            <a:endParaRPr lang="en-US" sz="2000">
              <a:solidFill>
                <a:schemeClr val="bg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C96515D6-8B1B-FFD8-63FE-B8E8B091C211}"/>
              </a:ext>
            </a:extLst>
          </p:cNvPr>
          <p:cNvGrpSpPr/>
          <p:nvPr/>
        </p:nvGrpSpPr>
        <p:grpSpPr>
          <a:xfrm>
            <a:off x="0" y="2265071"/>
            <a:ext cx="5111177" cy="4592928"/>
            <a:chOff x="0" y="2265071"/>
            <a:chExt cx="5111177" cy="4592928"/>
          </a:xfrm>
        </p:grpSpPr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D67779B9-1A0B-8161-0B29-2F4BA3B41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4135686"/>
              <a:ext cx="2103120" cy="2722313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9A3A6CA8-7A11-206A-C726-6F33F27A8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740" y="3579817"/>
              <a:ext cx="2109585" cy="2730051"/>
            </a:xfrm>
            <a:prstGeom prst="rect">
              <a:avLst/>
            </a:prstGeom>
          </p:spPr>
        </p:pic>
        <p:pic>
          <p:nvPicPr>
            <p:cNvPr id="11" name="Picture 17">
              <a:extLst>
                <a:ext uri="{FF2B5EF4-FFF2-40B4-BE49-F238E27FC236}">
                  <a16:creationId xmlns:a16="http://schemas.microsoft.com/office/drawing/2014/main" id="{54E7774D-3931-96FE-F68E-2B47E70D0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04957" y="2922323"/>
              <a:ext cx="1954108" cy="2678107"/>
            </a:xfrm>
            <a:prstGeom prst="rect">
              <a:avLst/>
            </a:prstGeom>
          </p:spPr>
        </p:pic>
        <p:pic>
          <p:nvPicPr>
            <p:cNvPr id="12" name="Picture 18">
              <a:extLst>
                <a:ext uri="{FF2B5EF4-FFF2-40B4-BE49-F238E27FC236}">
                  <a16:creationId xmlns:a16="http://schemas.microsoft.com/office/drawing/2014/main" id="{4C139144-400B-E3E8-9BB6-C2E67D81C6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04567" y="2265071"/>
              <a:ext cx="2106610" cy="2723698"/>
            </a:xfrm>
            <a:prstGeom prst="rect">
              <a:avLst/>
            </a:prstGeom>
          </p:spPr>
        </p:pic>
        <p:sp>
          <p:nvSpPr>
            <p:cNvPr id="13" name="TextBox 8">
              <a:extLst>
                <a:ext uri="{FF2B5EF4-FFF2-40B4-BE49-F238E27FC236}">
                  <a16:creationId xmlns:a16="http://schemas.microsoft.com/office/drawing/2014/main" id="{ED52136A-D7F9-9C0A-190A-07074AD80705}"/>
                </a:ext>
              </a:extLst>
            </p:cNvPr>
            <p:cNvSpPr txBox="1"/>
            <p:nvPr/>
          </p:nvSpPr>
          <p:spPr>
            <a:xfrm>
              <a:off x="20451" y="4135686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>
                  <a:solidFill>
                    <a:schemeClr val="bg1"/>
                  </a:solidFill>
                </a:rPr>
                <a:t>2015</a:t>
              </a:r>
              <a:endParaRPr lang="en-US" b="1">
                <a:solidFill>
                  <a:schemeClr val="bg1"/>
                </a:solidFill>
              </a:endParaRPr>
            </a:p>
          </p:txBody>
        </p:sp>
        <p:sp>
          <p:nvSpPr>
            <p:cNvPr id="14" name="TextBox 21">
              <a:extLst>
                <a:ext uri="{FF2B5EF4-FFF2-40B4-BE49-F238E27FC236}">
                  <a16:creationId xmlns:a16="http://schemas.microsoft.com/office/drawing/2014/main" id="{1B4963E1-BA70-6AB1-5DF2-60B67FF5AC03}"/>
                </a:ext>
              </a:extLst>
            </p:cNvPr>
            <p:cNvSpPr txBox="1"/>
            <p:nvPr/>
          </p:nvSpPr>
          <p:spPr>
            <a:xfrm>
              <a:off x="2004957" y="2870095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/>
                <a:t>2018</a:t>
              </a:r>
              <a:endParaRPr lang="en-US" b="1"/>
            </a:p>
          </p:txBody>
        </p:sp>
        <p:sp>
          <p:nvSpPr>
            <p:cNvPr id="15" name="TextBox 22">
              <a:extLst>
                <a:ext uri="{FF2B5EF4-FFF2-40B4-BE49-F238E27FC236}">
                  <a16:creationId xmlns:a16="http://schemas.microsoft.com/office/drawing/2014/main" id="{7D3D0A72-2B6F-135E-99D4-2C3253C68943}"/>
                </a:ext>
              </a:extLst>
            </p:cNvPr>
            <p:cNvSpPr txBox="1"/>
            <p:nvPr/>
          </p:nvSpPr>
          <p:spPr>
            <a:xfrm>
              <a:off x="3055751" y="2266670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>
                  <a:solidFill>
                    <a:schemeClr val="bg1"/>
                  </a:solidFill>
                </a:rPr>
                <a:t>2019</a:t>
              </a:r>
              <a:endParaRPr lang="en-US" b="1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2">
            <a:extLst>
              <a:ext uri="{FF2B5EF4-FFF2-40B4-BE49-F238E27FC236}">
                <a16:creationId xmlns:a16="http://schemas.microsoft.com/office/drawing/2014/main" id="{7E050D4D-A244-77A9-224F-E3E89AB46D25}"/>
              </a:ext>
            </a:extLst>
          </p:cNvPr>
          <p:cNvGrpSpPr/>
          <p:nvPr/>
        </p:nvGrpSpPr>
        <p:grpSpPr>
          <a:xfrm>
            <a:off x="4090475" y="1613282"/>
            <a:ext cx="2064386" cy="2710651"/>
            <a:chOff x="6659343" y="272568"/>
            <a:chExt cx="1720584" cy="2228157"/>
          </a:xfrm>
        </p:grpSpPr>
        <p:pic>
          <p:nvPicPr>
            <p:cNvPr id="17" name="Picture 23">
              <a:extLst>
                <a:ext uri="{FF2B5EF4-FFF2-40B4-BE49-F238E27FC236}">
                  <a16:creationId xmlns:a16="http://schemas.microsoft.com/office/drawing/2014/main" id="{469660F9-44E3-8BBE-A801-C956BA08C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659343" y="272568"/>
              <a:ext cx="1720584" cy="2228157"/>
            </a:xfrm>
            <a:prstGeom prst="rect">
              <a:avLst/>
            </a:prstGeom>
          </p:spPr>
        </p:pic>
        <p:sp>
          <p:nvSpPr>
            <p:cNvPr id="18" name="TextBox 26">
              <a:extLst>
                <a:ext uri="{FF2B5EF4-FFF2-40B4-BE49-F238E27FC236}">
                  <a16:creationId xmlns:a16="http://schemas.microsoft.com/office/drawing/2014/main" id="{92756B0A-8BA5-55F5-F314-4E8869792508}"/>
                </a:ext>
              </a:extLst>
            </p:cNvPr>
            <p:cNvSpPr txBox="1"/>
            <p:nvPr/>
          </p:nvSpPr>
          <p:spPr>
            <a:xfrm>
              <a:off x="6681271" y="293197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/>
                <a:t>2020</a:t>
              </a:r>
              <a:endParaRPr lang="en-US" b="1"/>
            </a:p>
          </p:txBody>
        </p:sp>
      </p:grpSp>
      <p:grpSp>
        <p:nvGrpSpPr>
          <p:cNvPr id="19" name="Group 3">
            <a:extLst>
              <a:ext uri="{FF2B5EF4-FFF2-40B4-BE49-F238E27FC236}">
                <a16:creationId xmlns:a16="http://schemas.microsoft.com/office/drawing/2014/main" id="{7B514243-7066-2894-CF70-DAE13431145D}"/>
              </a:ext>
            </a:extLst>
          </p:cNvPr>
          <p:cNvGrpSpPr/>
          <p:nvPr/>
        </p:nvGrpSpPr>
        <p:grpSpPr>
          <a:xfrm>
            <a:off x="5026552" y="951385"/>
            <a:ext cx="2244283" cy="3287941"/>
            <a:chOff x="7807717" y="75854"/>
            <a:chExt cx="4320875" cy="5800113"/>
          </a:xfrm>
        </p:grpSpPr>
        <p:pic>
          <p:nvPicPr>
            <p:cNvPr id="20" name="Picture 13">
              <a:extLst>
                <a:ext uri="{FF2B5EF4-FFF2-40B4-BE49-F238E27FC236}">
                  <a16:creationId xmlns:a16="http://schemas.microsoft.com/office/drawing/2014/main" id="{33B94B30-49E5-2076-2DA3-35AEF14ED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8396" y="75854"/>
              <a:ext cx="1996094" cy="2583180"/>
            </a:xfrm>
            <a:prstGeom prst="rect">
              <a:avLst/>
            </a:prstGeom>
          </p:spPr>
        </p:pic>
        <p:pic>
          <p:nvPicPr>
            <p:cNvPr id="21" name="Picture 14">
              <a:extLst>
                <a:ext uri="{FF2B5EF4-FFF2-40B4-BE49-F238E27FC236}">
                  <a16:creationId xmlns:a16="http://schemas.microsoft.com/office/drawing/2014/main" id="{DDD8634B-B716-C3A3-0602-EC5CBEFAC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84490" y="98714"/>
              <a:ext cx="1978429" cy="2560320"/>
            </a:xfrm>
            <a:prstGeom prst="rect">
              <a:avLst/>
            </a:prstGeom>
          </p:spPr>
        </p:pic>
        <p:pic>
          <p:nvPicPr>
            <p:cNvPr id="22" name="Picture 19">
              <a:extLst>
                <a:ext uri="{FF2B5EF4-FFF2-40B4-BE49-F238E27FC236}">
                  <a16:creationId xmlns:a16="http://schemas.microsoft.com/office/drawing/2014/main" id="{C15F1F42-6868-CF66-D1C5-BD9F17209B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104253" y="2657913"/>
              <a:ext cx="3950705" cy="2136434"/>
            </a:xfrm>
            <a:prstGeom prst="rect">
              <a:avLst/>
            </a:prstGeom>
          </p:spPr>
        </p:pic>
        <p:sp>
          <p:nvSpPr>
            <p:cNvPr id="23" name="TextBox 27">
              <a:extLst>
                <a:ext uri="{FF2B5EF4-FFF2-40B4-BE49-F238E27FC236}">
                  <a16:creationId xmlns:a16="http://schemas.microsoft.com/office/drawing/2014/main" id="{DDFC4796-9D6E-6651-7EDD-C3D401F65DE8}"/>
                </a:ext>
              </a:extLst>
            </p:cNvPr>
            <p:cNvSpPr txBox="1"/>
            <p:nvPr/>
          </p:nvSpPr>
          <p:spPr>
            <a:xfrm>
              <a:off x="7807717" y="4735803"/>
              <a:ext cx="4320875" cy="1140164"/>
            </a:xfrm>
            <a:prstGeom prst="rect">
              <a:avLst/>
            </a:prstGeom>
            <a:solidFill>
              <a:srgbClr val="9B1529">
                <a:alpha val="90000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2022</a:t>
              </a:r>
              <a:r>
                <a:rPr lang="zh-CN" altLang="en-US" b="1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年</a:t>
              </a:r>
              <a:r>
                <a:rPr lang="en-US" altLang="zh-CN" b="1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3</a:t>
              </a:r>
              <a:r>
                <a:rPr lang="zh-CN" altLang="en-US" b="1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月 </a:t>
              </a:r>
              <a:endParaRPr lang="en-US" altLang="zh-CN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r>
                <a:rPr lang="en-US" altLang="zh-CN" b="1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Fix the detector</a:t>
              </a:r>
              <a:endParaRPr lang="en-US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24" name="Rounded Rectangle 28">
            <a:extLst>
              <a:ext uri="{FF2B5EF4-FFF2-40B4-BE49-F238E27FC236}">
                <a16:creationId xmlns:a16="http://schemas.microsoft.com/office/drawing/2014/main" id="{E12D4E7D-A4A9-3FF1-88F5-B603DF0B9DD6}"/>
              </a:ext>
            </a:extLst>
          </p:cNvPr>
          <p:cNvSpPr/>
          <p:nvPr/>
        </p:nvSpPr>
        <p:spPr>
          <a:xfrm>
            <a:off x="7390552" y="267126"/>
            <a:ext cx="4665699" cy="4419408"/>
          </a:xfrm>
          <a:prstGeom prst="roundRect">
            <a:avLst>
              <a:gd name="adj" fmla="val 3562"/>
            </a:avLst>
          </a:prstGeom>
          <a:solidFill>
            <a:schemeClr val="bg1">
              <a:alpha val="9066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114300"/>
            <a:endParaRPr lang="en-US" altLang="zh-CN" sz="800" b="1">
              <a:solidFill>
                <a:schemeClr val="tx1"/>
              </a:solidFill>
              <a:latin typeface="Times" pitchFamily="2" charset="0"/>
            </a:endParaRPr>
          </a:p>
          <a:p>
            <a:pPr indent="114300" algn="ctr"/>
            <a:r>
              <a:rPr lang="en-US" altLang="zh-CN" sz="2400" b="1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Electron-ion collider (EIC)</a:t>
            </a:r>
          </a:p>
          <a:p>
            <a:pPr indent="114300"/>
            <a:r>
              <a:rPr lang="en-US" altLang="zh-CN" sz="2000" b="1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  </a:t>
            </a:r>
            <a:r>
              <a:rPr lang="en-US" altLang="zh-CN" b="1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center-mass-energy~100 GeV</a:t>
            </a:r>
          </a:p>
          <a:p>
            <a:pPr indent="114300"/>
            <a:endParaRPr lang="en-US" altLang="zh-CN" sz="400" b="1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indent="230505"/>
            <a:endParaRPr lang="en-US" altLang="zh-CN" sz="200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Microsoft Himalaya" pitchFamily="2" charset="0"/>
            </a:endParaRPr>
          </a:p>
          <a:p>
            <a:pPr indent="230505"/>
            <a:r>
              <a:rPr lang="en-US" altLang="zh-CN" sz="200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2005: discussion in community</a:t>
            </a:r>
          </a:p>
          <a:p>
            <a:pPr indent="230505"/>
            <a:r>
              <a:rPr lang="en-US" altLang="zh-CN" sz="200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2007, 2015</a:t>
            </a:r>
            <a:r>
              <a:rPr lang="en-US" altLang="zh-CN" sz="200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: Long Range Plan in the US</a:t>
            </a:r>
          </a:p>
          <a:p>
            <a:pPr indent="230505"/>
            <a:r>
              <a:rPr lang="en-US" altLang="zh-CN" sz="200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2015:</a:t>
            </a:r>
            <a:r>
              <a:rPr lang="zh-CN" altLang="en-US" sz="200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 </a:t>
            </a:r>
            <a:r>
              <a:rPr lang="en-US" altLang="zh-CN" sz="200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EIC white paper</a:t>
            </a:r>
          </a:p>
          <a:p>
            <a:pPr indent="230505"/>
            <a:r>
              <a:rPr lang="en-US" altLang="zh-CN" sz="200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2019.12</a:t>
            </a:r>
            <a:r>
              <a:rPr lang="zh-CN" altLang="en-US" sz="200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：</a:t>
            </a:r>
            <a:r>
              <a:rPr lang="en-US" altLang="zh-CN" sz="200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EIC approved</a:t>
            </a:r>
            <a:r>
              <a:rPr lang="zh-CN" altLang="en-US" sz="200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（</a:t>
            </a:r>
            <a:r>
              <a:rPr lang="en-US" altLang="zh-CN" sz="200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BNL</a:t>
            </a:r>
            <a:r>
              <a:rPr lang="zh-CN" altLang="en-US" sz="200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）</a:t>
            </a:r>
            <a:endParaRPr lang="en-US" altLang="zh-CN" sz="200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Microsoft Himalaya" pitchFamily="2" charset="0"/>
            </a:endParaRPr>
          </a:p>
          <a:p>
            <a:pPr indent="230505"/>
            <a:r>
              <a:rPr lang="en-US" altLang="zh-CN" sz="200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2020:</a:t>
            </a:r>
            <a:r>
              <a:rPr lang="zh-CN" altLang="en-US" sz="200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 </a:t>
            </a:r>
            <a:r>
              <a:rPr lang="en-US" altLang="zh-CN" sz="200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EIC CDR</a:t>
            </a:r>
          </a:p>
          <a:p>
            <a:pPr indent="230505"/>
            <a:r>
              <a:rPr lang="en-US" altLang="zh-CN" sz="200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2021</a:t>
            </a:r>
            <a:r>
              <a:rPr lang="en-US" altLang="zh-CN" sz="200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:</a:t>
            </a:r>
            <a:r>
              <a:rPr lang="zh-CN" altLang="en-US" sz="200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 </a:t>
            </a:r>
            <a:r>
              <a:rPr lang="en-US" altLang="zh-CN" sz="200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EIC TDR</a:t>
            </a:r>
          </a:p>
          <a:p>
            <a:pPr indent="230505"/>
            <a:r>
              <a:rPr lang="en-US" altLang="zh-CN" sz="200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2022: Detector Design Fixed</a:t>
            </a:r>
          </a:p>
          <a:p>
            <a:pPr indent="230505"/>
            <a:r>
              <a:rPr lang="en-US" altLang="zh-CN" sz="200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2024: Start to build</a:t>
            </a:r>
          </a:p>
          <a:p>
            <a:pPr indent="230505"/>
            <a:r>
              <a:rPr lang="en-US" altLang="zh-CN" sz="200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2030</a:t>
            </a:r>
            <a:r>
              <a:rPr lang="en-US" altLang="zh-CN" sz="200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:</a:t>
            </a:r>
            <a:r>
              <a:rPr lang="zh-CN" altLang="en-US" sz="200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 </a:t>
            </a:r>
            <a:r>
              <a:rPr lang="en-US" altLang="zh-CN" sz="200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Data taking</a:t>
            </a:r>
            <a:r>
              <a:rPr lang="zh-CN" altLang="en-US" sz="200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icrosoft Himalaya" pitchFamily="2" charset="0"/>
              </a:rPr>
              <a:t> </a:t>
            </a:r>
            <a:endParaRPr lang="en-US" sz="200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Microsoft Himalaya" pitchFamily="2" charset="0"/>
            </a:endParaRPr>
          </a:p>
        </p:txBody>
      </p:sp>
      <p:sp>
        <p:nvSpPr>
          <p:cNvPr id="25" name="TextBox 21">
            <a:extLst>
              <a:ext uri="{FF2B5EF4-FFF2-40B4-BE49-F238E27FC236}">
                <a16:creationId xmlns:a16="http://schemas.microsoft.com/office/drawing/2014/main" id="{6F1DCFE5-595E-E360-439F-58A8F35A1A4B}"/>
              </a:ext>
            </a:extLst>
          </p:cNvPr>
          <p:cNvSpPr txBox="1"/>
          <p:nvPr/>
        </p:nvSpPr>
        <p:spPr>
          <a:xfrm>
            <a:off x="975350" y="353944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2015</a:t>
            </a:r>
            <a:endParaRPr lang="en-US" b="1"/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7BB93913-8187-7E78-6EB6-58B25E3AD4E7}"/>
              </a:ext>
            </a:extLst>
          </p:cNvPr>
          <p:cNvSpPr txBox="1"/>
          <p:nvPr/>
        </p:nvSpPr>
        <p:spPr>
          <a:xfrm>
            <a:off x="5233812" y="93314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2021</a:t>
            </a:r>
            <a:endParaRPr lang="en-US" b="1"/>
          </a:p>
        </p:txBody>
      </p:sp>
      <p:graphicFrame>
        <p:nvGraphicFramePr>
          <p:cNvPr id="27" name="对象 26">
            <a:extLst>
              <a:ext uri="{FF2B5EF4-FFF2-40B4-BE49-F238E27FC236}">
                <a16:creationId xmlns:a16="http://schemas.microsoft.com/office/drawing/2014/main" id="{0AA911DF-D276-3777-2D81-A00851B994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7878" y="4188404"/>
          <a:ext cx="3450006" cy="2610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MP 图像" r:id="rId11" imgW="7101000" imgH="5372280" progId="Paint.Picture">
                  <p:embed/>
                </p:oleObj>
              </mc:Choice>
              <mc:Fallback>
                <p:oleObj name="BMP 图像" r:id="rId11" imgW="7101000" imgH="5372280" progId="Paint.Picture">
                  <p:embed/>
                  <p:pic>
                    <p:nvPicPr>
                      <p:cNvPr id="27" name="对象 26">
                        <a:extLst>
                          <a:ext uri="{FF2B5EF4-FFF2-40B4-BE49-F238E27FC236}">
                            <a16:creationId xmlns:a16="http://schemas.microsoft.com/office/drawing/2014/main" id="{0AA911DF-D276-3777-2D81-A00851B994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817878" y="4188404"/>
                        <a:ext cx="3450006" cy="26100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灯片编号占位符 3">
            <a:extLst>
              <a:ext uri="{FF2B5EF4-FFF2-40B4-BE49-F238E27FC236}">
                <a16:creationId xmlns:a16="http://schemas.microsoft.com/office/drawing/2014/main" id="{08A41021-04AB-B42A-17BB-93CE94F1A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7527" y="6356350"/>
            <a:ext cx="2743200" cy="365125"/>
          </a:xfrm>
        </p:spPr>
        <p:txBody>
          <a:bodyPr/>
          <a:lstStyle/>
          <a:p>
            <a:fld id="{6B6F415A-146C-4031-B7DF-DA5827ED46C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9884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2E8D426-BF3A-AF4D-ADC6-F180E1E80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6200" y="120971"/>
            <a:ext cx="7601323" cy="47519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EC2422-D6C3-BD48-8EAF-ED29482FC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8178" y="140092"/>
            <a:ext cx="7339841" cy="1120536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Ecal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Design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in Simulation</a:t>
            </a:r>
            <a:endParaRPr lang="en-CN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E1DEAE63-E5B8-5B41-8668-C2F644D12B3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2591" y="4872990"/>
          <a:ext cx="10721647" cy="1483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6447">
                  <a:extLst>
                    <a:ext uri="{9D8B030D-6E8A-4147-A177-3AD203B41FA5}">
                      <a16:colId xmlns:a16="http://schemas.microsoft.com/office/drawing/2014/main" val="3337454856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3086373245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1080169638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774942797"/>
                    </a:ext>
                  </a:extLst>
                </a:gridCol>
                <a:gridCol w="1520371">
                  <a:extLst>
                    <a:ext uri="{9D8B030D-6E8A-4147-A177-3AD203B41FA5}">
                      <a16:colId xmlns:a16="http://schemas.microsoft.com/office/drawing/2014/main" val="102714391"/>
                    </a:ext>
                  </a:extLst>
                </a:gridCol>
                <a:gridCol w="1681843">
                  <a:extLst>
                    <a:ext uri="{9D8B030D-6E8A-4147-A177-3AD203B41FA5}">
                      <a16:colId xmlns:a16="http://schemas.microsoft.com/office/drawing/2014/main" val="96588283"/>
                    </a:ext>
                  </a:extLst>
                </a:gridCol>
                <a:gridCol w="1718680">
                  <a:extLst>
                    <a:ext uri="{9D8B030D-6E8A-4147-A177-3AD203B41FA5}">
                      <a16:colId xmlns:a16="http://schemas.microsoft.com/office/drawing/2014/main" val="3206967681"/>
                    </a:ext>
                  </a:extLst>
                </a:gridCol>
                <a:gridCol w="1340206">
                  <a:extLst>
                    <a:ext uri="{9D8B030D-6E8A-4147-A177-3AD203B41FA5}">
                      <a16:colId xmlns:a16="http://schemas.microsoft.com/office/drawing/2014/main" val="37315759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CN" sz="160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800">
                          <a:solidFill>
                            <a:srgbClr val="FF0000"/>
                          </a:solidFill>
                        </a:rPr>
                        <a:t>EMC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800">
                          <a:solidFill>
                            <a:srgbClr val="FF0000"/>
                          </a:solidFill>
                        </a:rPr>
                        <a:t>type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800">
                          <a:solidFill>
                            <a:srgbClr val="FF0000"/>
                          </a:solidFill>
                        </a:rPr>
                        <a:t>z/r[m]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800">
                          <a:solidFill>
                            <a:srgbClr val="FF0000"/>
                          </a:solidFill>
                        </a:rPr>
                        <a:t>Length[cm],X</a:t>
                      </a:r>
                      <a:r>
                        <a:rPr lang="en-CN" sz="1800" baseline="-2500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FF0000"/>
                          </a:solidFill>
                        </a:rPr>
                        <a:t>C</a:t>
                      </a:r>
                      <a:r>
                        <a:rPr lang="en-CN" sz="1800">
                          <a:solidFill>
                            <a:srgbClr val="FF0000"/>
                          </a:solidFill>
                        </a:rPr>
                        <a:t>overage[cm]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800">
                          <a:solidFill>
                            <a:srgbClr val="FF0000"/>
                          </a:solidFill>
                        </a:rPr>
                        <a:t>pseudorapidity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FF0000"/>
                          </a:solidFill>
                        </a:rPr>
                        <a:t>T</a:t>
                      </a:r>
                      <a:r>
                        <a:rPr lang="en-CN" sz="1800">
                          <a:solidFill>
                            <a:srgbClr val="FF0000"/>
                          </a:solidFill>
                        </a:rPr>
                        <a:t>ower size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195983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CN" sz="1800" b="1"/>
                        <a:t>EicC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e</a:t>
                      </a:r>
                      <a:r>
                        <a:rPr lang="en-CN" sz="1600"/>
                        <a:t>-endcap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600" b="1"/>
                        <a:t>CsI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Z</a:t>
                      </a:r>
                      <a:r>
                        <a:rPr lang="en-CN" sz="1600" b="1"/>
                        <a:t>=-1.5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600"/>
                        <a:t>30, 16X</a:t>
                      </a:r>
                      <a:r>
                        <a:rPr lang="en-CN" sz="1600" baseline="-2500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600"/>
                        <a:t>15.0&lt;r&lt;12</a:t>
                      </a:r>
                      <a:r>
                        <a:rPr lang="en-US" altLang="zh-CN" sz="1600"/>
                        <a:t>8</a:t>
                      </a:r>
                      <a:endParaRPr lang="en-CN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600"/>
                        <a:t>(-3.0, -1.0)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600"/>
                        <a:t>4.0*4.0(front)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313934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600"/>
                        <a:t>barrel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600" b="1"/>
                        <a:t>Shashlik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R</a:t>
                      </a:r>
                      <a:r>
                        <a:rPr lang="en-CN" sz="1600" b="1"/>
                        <a:t>=0.9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600"/>
                        <a:t>45, 16X</a:t>
                      </a:r>
                      <a:r>
                        <a:rPr lang="en-CN" sz="1600" baseline="-25000"/>
                        <a:t>0</a:t>
                      </a:r>
                      <a:endParaRPr lang="en-CN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600"/>
                        <a:t>-105.8&lt;z&lt;187.5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600"/>
                        <a:t>(-1.0, 1.5)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CN" sz="1600"/>
                        <a:t>4.0*4.0</a:t>
                      </a:r>
                    </a:p>
                    <a:p>
                      <a:pPr algn="ctr"/>
                      <a:r>
                        <a:rPr lang="en-CN" sz="1600"/>
                        <a:t>(front)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03340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I</a:t>
                      </a:r>
                      <a:r>
                        <a:rPr lang="en-CN" sz="1600"/>
                        <a:t>on-endcap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600" b="1"/>
                        <a:t>Shashlik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Z</a:t>
                      </a:r>
                      <a:r>
                        <a:rPr lang="en-CN" sz="1600" b="1"/>
                        <a:t>=2.4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600" dirty="0"/>
                        <a:t>45, 16X</a:t>
                      </a:r>
                      <a:r>
                        <a:rPr lang="en-CN" sz="1600" baseline="-25000" dirty="0"/>
                        <a:t>0</a:t>
                      </a:r>
                      <a:endParaRPr lang="en-C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600"/>
                        <a:t>24.0&lt;r&lt;11</a:t>
                      </a:r>
                      <a:r>
                        <a:rPr lang="en-US" altLang="zh-CN" sz="1600"/>
                        <a:t>3</a:t>
                      </a:r>
                      <a:endParaRPr lang="en-CN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N" sz="1600" dirty="0"/>
                        <a:t>(1.5, 3.0)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29799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2C66FD7-CF38-9542-A81E-5EA46387E800}"/>
              </a:ext>
            </a:extLst>
          </p:cNvPr>
          <p:cNvSpPr txBox="1"/>
          <p:nvPr/>
        </p:nvSpPr>
        <p:spPr>
          <a:xfrm>
            <a:off x="585061" y="1250580"/>
            <a:ext cx="518130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CN" sz="2000" dirty="0"/>
              <a:t>General d</a:t>
            </a:r>
            <a:r>
              <a:rPr lang="en-US" sz="2000" dirty="0"/>
              <a:t>e</a:t>
            </a:r>
            <a:r>
              <a:rPr lang="en-CN" sz="2000" dirty="0"/>
              <a:t>sign of whole E</a:t>
            </a:r>
            <a:r>
              <a:rPr lang="en-US" sz="2000" dirty="0"/>
              <a:t>c</a:t>
            </a:r>
            <a:r>
              <a:rPr lang="en-CN" sz="2000" dirty="0"/>
              <a:t>al Detector.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>
                <a:solidFill>
                  <a:srgbClr val="1637CA"/>
                </a:solidFill>
              </a:rPr>
              <a:t>Cesium Iodide (</a:t>
            </a:r>
            <a:r>
              <a:rPr lang="en-US" sz="2000" dirty="0" err="1">
                <a:solidFill>
                  <a:srgbClr val="1637CA"/>
                </a:solidFill>
              </a:rPr>
              <a:t>CsI</a:t>
            </a:r>
            <a:r>
              <a:rPr lang="en-US" sz="2000" dirty="0">
                <a:solidFill>
                  <a:srgbClr val="1637CA"/>
                </a:solidFill>
              </a:rPr>
              <a:t>) crystal</a:t>
            </a:r>
            <a:r>
              <a:rPr lang="en-CN" sz="2000" dirty="0">
                <a:solidFill>
                  <a:srgbClr val="1637CA"/>
                </a:solidFill>
              </a:rPr>
              <a:t> is applied in e-endcap, Shashlik style is applied in both barrel and ion-endcap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1" dirty="0"/>
              <a:t>The actual distances </a:t>
            </a:r>
            <a:r>
              <a:rPr lang="en-US" sz="2000" dirty="0"/>
              <a:t>of the two endcaps to IP depend on the available space of the </a:t>
            </a:r>
            <a:r>
              <a:rPr lang="en-US" sz="2000" dirty="0" err="1"/>
              <a:t>EicC</a:t>
            </a:r>
            <a:r>
              <a:rPr lang="en-US" sz="2000" dirty="0"/>
              <a:t> design</a:t>
            </a:r>
            <a:endParaRPr lang="en-CN" sz="2000" dirty="0"/>
          </a:p>
          <a:p>
            <a:endParaRPr lang="en-C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37E59-D675-EE4D-905C-C141FDBE9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36016-9722-4447-8D99-EA6258C7FF11}" type="slidenum">
              <a:rPr lang="en-CN" smtClean="0"/>
              <a:t>40</a:t>
            </a:fld>
            <a:endParaRPr lang="en-C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B76AB3-0FDB-1D43-AE02-9EA9F7766B1B}"/>
              </a:ext>
            </a:extLst>
          </p:cNvPr>
          <p:cNvSpPr txBox="1"/>
          <p:nvPr/>
        </p:nvSpPr>
        <p:spPr>
          <a:xfrm>
            <a:off x="5245535" y="2717519"/>
            <a:ext cx="1386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/>
              <a:t>Z</a:t>
            </a:r>
            <a:r>
              <a:rPr lang="en-CN" sz="1800" b="1"/>
              <a:t>=-1.5m </a:t>
            </a:r>
            <a:r>
              <a:rPr lang="en-CN" b="1"/>
              <a:t>+</a:t>
            </a:r>
            <a:endParaRPr lang="en-CN" sz="1800" b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7C2482-93EE-BA45-AB08-3A4A98FC811C}"/>
              </a:ext>
            </a:extLst>
          </p:cNvPr>
          <p:cNvSpPr txBox="1"/>
          <p:nvPr/>
        </p:nvSpPr>
        <p:spPr>
          <a:xfrm>
            <a:off x="10267375" y="1656718"/>
            <a:ext cx="16378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/>
              <a:t>Z</a:t>
            </a:r>
            <a:r>
              <a:rPr lang="en-CN" sz="1800" b="1" dirty="0"/>
              <a:t>=2.4 m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130220-0D03-A948-8AB1-09A95EE13D61}"/>
              </a:ext>
            </a:extLst>
          </p:cNvPr>
          <p:cNvSpPr txBox="1"/>
          <p:nvPr/>
        </p:nvSpPr>
        <p:spPr>
          <a:xfrm>
            <a:off x="8725777" y="3615783"/>
            <a:ext cx="11377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/>
              <a:t>R</a:t>
            </a:r>
            <a:r>
              <a:rPr lang="en-CN" sz="1800" b="1" dirty="0"/>
              <a:t>=0.9</a:t>
            </a:r>
            <a:r>
              <a:rPr lang="en-US" sz="1800" b="1" dirty="0"/>
              <a:t>m</a:t>
            </a:r>
            <a:endParaRPr lang="en-CN" sz="1800" b="1" dirty="0"/>
          </a:p>
        </p:txBody>
      </p:sp>
      <p:pic>
        <p:nvPicPr>
          <p:cNvPr id="4" name="Picture 3" descr="page8image179018656">
            <a:extLst>
              <a:ext uri="{FF2B5EF4-FFF2-40B4-BE49-F238E27FC236}">
                <a16:creationId xmlns:a16="http://schemas.microsoft.com/office/drawing/2014/main" id="{A3C0E910-9851-5B9C-947B-C45DE0C1E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9811" y="3197008"/>
            <a:ext cx="1814133" cy="152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8">
            <a:extLst>
              <a:ext uri="{FF2B5EF4-FFF2-40B4-BE49-F238E27FC236}">
                <a16:creationId xmlns:a16="http://schemas.microsoft.com/office/drawing/2014/main" id="{9E517D2F-0E37-A7F8-CD20-A4D6BDD87E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4907" y="-1"/>
            <a:ext cx="3994508" cy="1618593"/>
          </a:xfrm>
          <a:prstGeom prst="rect">
            <a:avLst/>
          </a:prstGeom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666A127A-075E-3C08-B325-CBAE2163A698}"/>
              </a:ext>
            </a:extLst>
          </p:cNvPr>
          <p:cNvSpPr txBox="1"/>
          <p:nvPr/>
        </p:nvSpPr>
        <p:spPr>
          <a:xfrm>
            <a:off x="5525839" y="4305638"/>
            <a:ext cx="18622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18B7"/>
                </a:solidFill>
                <a:latin typeface="Arial Rounded MT Bold" panose="020F0704030504030204" pitchFamily="34" charset="77"/>
              </a:rPr>
              <a:t>CsI</a:t>
            </a:r>
            <a:r>
              <a:rPr lang="en-US" sz="1600" b="1" dirty="0">
                <a:solidFill>
                  <a:srgbClr val="0018B7"/>
                </a:solidFill>
                <a:latin typeface="Arial Rounded MT Bold" panose="020F0704030504030204" pitchFamily="34" charset="77"/>
              </a:rPr>
              <a:t> module </a:t>
            </a:r>
            <a:endParaRPr lang="en-CN" sz="1600" b="1" dirty="0">
              <a:solidFill>
                <a:srgbClr val="0018B7"/>
              </a:solidFill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E59489AE-60B4-FD1B-8CC0-2C5BFDD79D24}"/>
              </a:ext>
            </a:extLst>
          </p:cNvPr>
          <p:cNvSpPr txBox="1"/>
          <p:nvPr/>
        </p:nvSpPr>
        <p:spPr>
          <a:xfrm>
            <a:off x="7876100" y="1270658"/>
            <a:ext cx="19516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5EE7D2"/>
                </a:solidFill>
                <a:latin typeface="Arial Rounded MT Bold" panose="020F0704030504030204" pitchFamily="34" charset="77"/>
              </a:rPr>
              <a:t>Shashlik module </a:t>
            </a:r>
            <a:endParaRPr lang="en-CN" sz="1600" dirty="0">
              <a:solidFill>
                <a:srgbClr val="5EE7D2"/>
              </a:solidFill>
            </a:endParaRPr>
          </a:p>
        </p:txBody>
      </p:sp>
      <p:pic>
        <p:nvPicPr>
          <p:cNvPr id="16" name="Picture 15" descr="A diagram of a computer&#10;&#10;AI-generated content may be incorrect.">
            <a:extLst>
              <a:ext uri="{FF2B5EF4-FFF2-40B4-BE49-F238E27FC236}">
                <a16:creationId xmlns:a16="http://schemas.microsoft.com/office/drawing/2014/main" id="{7AD184A4-592A-AFD9-D595-9A08DFE077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74" y="3520966"/>
            <a:ext cx="2165091" cy="106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7602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00B78-21A0-9548-863A-D327B785E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868" y="85950"/>
            <a:ext cx="10515600" cy="461160"/>
          </a:xfrm>
        </p:spPr>
        <p:txBody>
          <a:bodyPr>
            <a:noAutofit/>
          </a:bodyPr>
          <a:lstStyle/>
          <a:p>
            <a:pPr algn="ctr"/>
            <a:r>
              <a:rPr lang="en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Module (7x7) array simulation result</a:t>
            </a:r>
          </a:p>
        </p:txBody>
      </p:sp>
      <p:pic>
        <p:nvPicPr>
          <p:cNvPr id="4" name="Content Placeholder 19">
            <a:extLst>
              <a:ext uri="{FF2B5EF4-FFF2-40B4-BE49-F238E27FC236}">
                <a16:creationId xmlns:a16="http://schemas.microsoft.com/office/drawing/2014/main" id="{65C61E47-F132-3849-9D6E-73963489F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316" y="1038753"/>
            <a:ext cx="3905935" cy="2969062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F4275189-87EA-854F-BED2-AE6F23E4F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4613" y="6356350"/>
            <a:ext cx="2743200" cy="365125"/>
          </a:xfrm>
        </p:spPr>
        <p:txBody>
          <a:bodyPr/>
          <a:lstStyle/>
          <a:p>
            <a:fld id="{A721D682-6D98-344F-BDB3-9DE5D665C48A}" type="slidenum">
              <a:rPr lang="en-CN" smtClean="0"/>
              <a:pPr/>
              <a:t>41</a:t>
            </a:fld>
            <a:endParaRPr lang="en-CN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50C062E-1840-D147-99B4-E74C1436B5DD}"/>
              </a:ext>
            </a:extLst>
          </p:cNvPr>
          <p:cNvSpPr txBox="1">
            <a:spLocks/>
          </p:cNvSpPr>
          <p:nvPr/>
        </p:nvSpPr>
        <p:spPr>
          <a:xfrm>
            <a:off x="940256" y="568031"/>
            <a:ext cx="4163404" cy="5909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Arial Rounded MT Bold" panose="020F0704030504030204" pitchFamily="34" charset="77"/>
                <a:ea typeface="+mn-ea"/>
                <a:cs typeface="Arial" panose="020B0604020202020204" pitchFamily="34" charset="0"/>
              </a:rPr>
              <a:t>Shashlik simulation </a:t>
            </a:r>
            <a:r>
              <a:rPr lang="en-CN" sz="2400" b="1" dirty="0">
                <a:latin typeface="Arial Rounded MT Bold" panose="020F0704030504030204" pitchFamily="34" charset="77"/>
                <a:ea typeface="+mn-ea"/>
                <a:cs typeface="Arial" panose="020B0604020202020204" pitchFamily="34" charset="0"/>
              </a:rPr>
              <a:t>result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101199-68DD-6846-9CE0-103F6268EB04}"/>
              </a:ext>
            </a:extLst>
          </p:cNvPr>
          <p:cNvSpPr/>
          <p:nvPr/>
        </p:nvSpPr>
        <p:spPr>
          <a:xfrm>
            <a:off x="2350851" y="2010988"/>
            <a:ext cx="1999411" cy="27772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96FD616-5957-5C48-AFC3-6EA296B8AC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1298" y="1298419"/>
            <a:ext cx="3632019" cy="25118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3967AB1-7AB4-CF4A-9AC7-A861281F47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558" y="3903067"/>
            <a:ext cx="3855035" cy="28963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BBB86D7-A634-964E-867E-E265A0B5EEEE}"/>
              </a:ext>
            </a:extLst>
          </p:cNvPr>
          <p:cNvSpPr txBox="1"/>
          <p:nvPr/>
        </p:nvSpPr>
        <p:spPr>
          <a:xfrm>
            <a:off x="1776648" y="3765618"/>
            <a:ext cx="2633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 Rounded MT Bold" panose="020F0704030504030204" pitchFamily="34" charset="77"/>
              </a:rPr>
              <a:t>Position resolution</a:t>
            </a:r>
            <a:endParaRPr lang="en-CN" dirty="0">
              <a:solidFill>
                <a:srgbClr val="0070C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44B2ABB-8448-C44C-93BE-4AF76E710E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3507" y="3805208"/>
            <a:ext cx="3948825" cy="296684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1C57CB3-72C2-4D4E-9AA2-5B1A3AD02F48}"/>
              </a:ext>
            </a:extLst>
          </p:cNvPr>
          <p:cNvSpPr txBox="1"/>
          <p:nvPr/>
        </p:nvSpPr>
        <p:spPr>
          <a:xfrm>
            <a:off x="7857457" y="3756202"/>
            <a:ext cx="28745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 Rounded MT Bold" panose="020F0704030504030204" pitchFamily="34" charset="77"/>
              </a:rPr>
              <a:t>Position resolution</a:t>
            </a:r>
            <a:endParaRPr lang="en-CN" dirty="0">
              <a:solidFill>
                <a:srgbClr val="0070C0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BEB8BA05-2DA8-E74E-B5D0-0A9C6A01C6BD}"/>
              </a:ext>
            </a:extLst>
          </p:cNvPr>
          <p:cNvSpPr txBox="1">
            <a:spLocks/>
          </p:cNvSpPr>
          <p:nvPr/>
        </p:nvSpPr>
        <p:spPr>
          <a:xfrm>
            <a:off x="7227862" y="576571"/>
            <a:ext cx="4133711" cy="5909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>
                <a:latin typeface="Arial Rounded MT Bold" panose="020F0704030504030204" pitchFamily="34" charset="77"/>
                <a:ea typeface="+mn-ea"/>
                <a:cs typeface="Arial" panose="020B0604020202020204" pitchFamily="34" charset="0"/>
              </a:rPr>
              <a:t>CsI</a:t>
            </a:r>
            <a:r>
              <a:rPr lang="en-US" sz="2400" b="1" dirty="0">
                <a:latin typeface="Arial Rounded MT Bold" panose="020F0704030504030204" pitchFamily="34" charset="77"/>
                <a:ea typeface="+mn-ea"/>
                <a:cs typeface="Arial" panose="020B0604020202020204" pitchFamily="34" charset="0"/>
              </a:rPr>
              <a:t>  simulation </a:t>
            </a:r>
            <a:r>
              <a:rPr lang="en-CN" sz="2400" b="1" dirty="0">
                <a:latin typeface="Arial Rounded MT Bold" panose="020F0704030504030204" pitchFamily="34" charset="77"/>
                <a:ea typeface="+mn-ea"/>
                <a:cs typeface="Arial" panose="020B0604020202020204" pitchFamily="34" charset="0"/>
              </a:rPr>
              <a:t>result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04E761-525B-7D46-9860-8C14C4F0B872}"/>
              </a:ext>
            </a:extLst>
          </p:cNvPr>
          <p:cNvSpPr/>
          <p:nvPr/>
        </p:nvSpPr>
        <p:spPr>
          <a:xfrm>
            <a:off x="127322" y="636608"/>
            <a:ext cx="6326932" cy="6171693"/>
          </a:xfrm>
          <a:prstGeom prst="rect">
            <a:avLst/>
          </a:prstGeom>
          <a:noFill/>
          <a:ln w="19050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3223FDC-40E8-7E48-A83D-7B1F1458ACFF}"/>
              </a:ext>
            </a:extLst>
          </p:cNvPr>
          <p:cNvSpPr/>
          <p:nvPr/>
        </p:nvSpPr>
        <p:spPr>
          <a:xfrm>
            <a:off x="6698358" y="636608"/>
            <a:ext cx="4572990" cy="6208346"/>
          </a:xfrm>
          <a:prstGeom prst="rect">
            <a:avLst/>
          </a:prstGeom>
          <a:noFill/>
          <a:ln w="19050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BD8B08-8E05-2C40-AF33-8377F9B84A32}"/>
              </a:ext>
            </a:extLst>
          </p:cNvPr>
          <p:cNvSpPr txBox="1"/>
          <p:nvPr/>
        </p:nvSpPr>
        <p:spPr>
          <a:xfrm>
            <a:off x="1901910" y="935107"/>
            <a:ext cx="2633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 Rounded MT Bold" panose="020F0704030504030204" pitchFamily="34" charset="77"/>
              </a:rPr>
              <a:t>Energy resolution</a:t>
            </a:r>
            <a:endParaRPr lang="en-CN" dirty="0">
              <a:solidFill>
                <a:srgbClr val="0070C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5A4F781-D77C-F64C-88CC-FC9D40983EAA}"/>
              </a:ext>
            </a:extLst>
          </p:cNvPr>
          <p:cNvSpPr txBox="1"/>
          <p:nvPr/>
        </p:nvSpPr>
        <p:spPr>
          <a:xfrm>
            <a:off x="7948067" y="990274"/>
            <a:ext cx="2633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 Rounded MT Bold" panose="020F0704030504030204" pitchFamily="34" charset="77"/>
              </a:rPr>
              <a:t>Energy resolution</a:t>
            </a:r>
            <a:endParaRPr lang="en-CN" dirty="0">
              <a:solidFill>
                <a:srgbClr val="0070C0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B506B05-BE85-3254-9042-280DCCAED477}"/>
              </a:ext>
            </a:extLst>
          </p:cNvPr>
          <p:cNvSpPr txBox="1"/>
          <p:nvPr/>
        </p:nvSpPr>
        <p:spPr>
          <a:xfrm>
            <a:off x="10407169" y="131712"/>
            <a:ext cx="1734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1637CA"/>
                </a:solidFill>
              </a:rPr>
              <a:t>Ye Tian (IMP)</a:t>
            </a:r>
            <a:endParaRPr kumimoji="1" lang="zh-CN" altLang="en-US" sz="2000" b="1" dirty="0">
              <a:solidFill>
                <a:srgbClr val="1637C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3734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3">
            <a:extLst>
              <a:ext uri="{FF2B5EF4-FFF2-40B4-BE49-F238E27FC236}">
                <a16:creationId xmlns:a16="http://schemas.microsoft.com/office/drawing/2014/main" id="{3B705816-187C-7145-A6D5-D84B6C1D3BC7}"/>
              </a:ext>
            </a:extLst>
          </p:cNvPr>
          <p:cNvSpPr txBox="1"/>
          <p:nvPr/>
        </p:nvSpPr>
        <p:spPr>
          <a:xfrm>
            <a:off x="1883230" y="73601"/>
            <a:ext cx="8423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Shashlik </a:t>
            </a:r>
            <a:r>
              <a:rPr lang="en-US" altLang="zh-CN" sz="3600" b="1" err="1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ECal</a:t>
            </a:r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cosmic ray test result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FEB455-4F34-DE4D-864E-23C17B9152BC}"/>
              </a:ext>
            </a:extLst>
          </p:cNvPr>
          <p:cNvSpPr txBox="1"/>
          <p:nvPr/>
        </p:nvSpPr>
        <p:spPr>
          <a:xfrm>
            <a:off x="953600" y="3084018"/>
            <a:ext cx="3374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H</a:t>
            </a:r>
            <a:r>
              <a:rPr lang="en-CN" sz="2400" b="1">
                <a:solidFill>
                  <a:srgbClr val="FF0000"/>
                </a:solidFill>
              </a:rPr>
              <a:t>orizontal test setup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E523E2-45D2-0118-C5EC-FC6DE13CBBC3}"/>
              </a:ext>
            </a:extLst>
          </p:cNvPr>
          <p:cNvGrpSpPr/>
          <p:nvPr/>
        </p:nvGrpSpPr>
        <p:grpSpPr>
          <a:xfrm>
            <a:off x="522722" y="3429000"/>
            <a:ext cx="4884361" cy="3163445"/>
            <a:chOff x="648182" y="3620954"/>
            <a:chExt cx="4884361" cy="31634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746DC7E-1D54-1F4A-949B-A3669B128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1747667" y="2999523"/>
              <a:ext cx="3163445" cy="4406307"/>
            </a:xfrm>
            <a:prstGeom prst="rect">
              <a:avLst/>
            </a:prstGeom>
          </p:spPr>
        </p:pic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0516293-555C-2446-9933-FC06FBA7909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46332" y="5588204"/>
              <a:ext cx="94760" cy="27790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3EABA62-1A27-F147-A4BD-379AA00B6590}"/>
                </a:ext>
              </a:extLst>
            </p:cNvPr>
            <p:cNvSpPr txBox="1"/>
            <p:nvPr/>
          </p:nvSpPr>
          <p:spPr>
            <a:xfrm>
              <a:off x="1907153" y="5791293"/>
              <a:ext cx="21155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T</a:t>
              </a:r>
              <a:r>
                <a:rPr lang="en-CN" b="1">
                  <a:solidFill>
                    <a:srgbClr val="FF0000"/>
                  </a:solidFill>
                </a:rPr>
                <a:t>rigger scintillator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E249AE7-E404-E34B-9E02-415743A46208}"/>
                </a:ext>
              </a:extLst>
            </p:cNvPr>
            <p:cNvSpPr txBox="1"/>
            <p:nvPr/>
          </p:nvSpPr>
          <p:spPr>
            <a:xfrm>
              <a:off x="648182" y="5098383"/>
              <a:ext cx="21155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Module</a:t>
              </a:r>
              <a:endParaRPr lang="en-CN" b="1">
                <a:solidFill>
                  <a:srgbClr val="FF0000"/>
                </a:solidFill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3A98A4BB-093B-8949-AB6A-CACBEEB257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59"/>
          <a:stretch/>
        </p:blipFill>
        <p:spPr>
          <a:xfrm rot="16200000">
            <a:off x="3260347" y="-1561896"/>
            <a:ext cx="2299547" cy="70313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03660B-C011-8345-81D5-D13B8AAC528B}"/>
              </a:ext>
            </a:extLst>
          </p:cNvPr>
          <p:cNvSpPr txBox="1"/>
          <p:nvPr/>
        </p:nvSpPr>
        <p:spPr>
          <a:xfrm>
            <a:off x="2285026" y="1244076"/>
            <a:ext cx="4087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N" sz="2000" b="1">
                <a:solidFill>
                  <a:schemeClr val="accent1">
                    <a:lumMod val="50000"/>
                  </a:schemeClr>
                </a:solidFill>
                <a:latin typeface="Imprint MT Shadow" pitchFamily="82" charset="77"/>
              </a:rPr>
              <a:t>Assembled Shashlik module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6C7A6F3-A4E4-5B84-1A15-7870E1D65E96}"/>
              </a:ext>
            </a:extLst>
          </p:cNvPr>
          <p:cNvSpPr txBox="1"/>
          <p:nvPr/>
        </p:nvSpPr>
        <p:spPr>
          <a:xfrm>
            <a:off x="10380084" y="222487"/>
            <a:ext cx="1734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>
                <a:solidFill>
                  <a:srgbClr val="1637CA"/>
                </a:solidFill>
              </a:rPr>
              <a:t>Ye Tian (IMP)</a:t>
            </a:r>
            <a:endParaRPr kumimoji="1" lang="zh-CN" altLang="en-US" sz="2000" b="1">
              <a:solidFill>
                <a:srgbClr val="1637CA"/>
              </a:solidFill>
            </a:endParaRPr>
          </a:p>
        </p:txBody>
      </p:sp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4A259C24-E6C5-C848-2E99-B40F22F55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7E4670B-840C-40E4-9980-99E16E6EABC2}" type="slidenum">
              <a:rPr lang="zh-CN" altLang="en-US" smtClean="0"/>
              <a:pPr/>
              <a:t>42</a:t>
            </a:fld>
            <a:endParaRPr lang="zh-CN" altLang="en-US"/>
          </a:p>
        </p:txBody>
      </p:sp>
      <p:pic>
        <p:nvPicPr>
          <p:cNvPr id="18" name="Picture 17" descr="A graph of fiber&#10;&#10;Description automatically generated">
            <a:extLst>
              <a:ext uri="{FF2B5EF4-FFF2-40B4-BE49-F238E27FC236}">
                <a16:creationId xmlns:a16="http://schemas.microsoft.com/office/drawing/2014/main" id="{159FFD63-A0F1-9364-DA84-CC27610DA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140" y="3396738"/>
            <a:ext cx="4591687" cy="333389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374EE52-2412-5F65-0174-86E98778275C}"/>
              </a:ext>
            </a:extLst>
          </p:cNvPr>
          <p:cNvSpPr txBox="1"/>
          <p:nvPr/>
        </p:nvSpPr>
        <p:spPr>
          <a:xfrm>
            <a:off x="8124766" y="2750407"/>
            <a:ext cx="30340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effectLst/>
                <a:latin typeface="TeXGyreTermesX"/>
              </a:rPr>
              <a:t>Shashlik module measuring with cosmic ray </a:t>
            </a:r>
            <a:endParaRPr lang="en-US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186027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5225F-CB3E-A31D-7763-C03C08C72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a machine&#10;&#10;Description automatically generated">
            <a:extLst>
              <a:ext uri="{FF2B5EF4-FFF2-40B4-BE49-F238E27FC236}">
                <a16:creationId xmlns:a16="http://schemas.microsoft.com/office/drawing/2014/main" id="{0C0C637A-79AE-C279-E3EA-505CDFEBDD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alphaModFix amt="19000"/>
          </a:blip>
          <a:stretch>
            <a:fillRect/>
          </a:stretch>
        </p:blipFill>
        <p:spPr>
          <a:xfrm rot="5400000">
            <a:off x="2963293" y="-2323948"/>
            <a:ext cx="6320976" cy="1151922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483A62-4496-9868-1DEE-1C83C319C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833" y="95693"/>
            <a:ext cx="10515600" cy="1325563"/>
          </a:xfrm>
        </p:spPr>
        <p:txBody>
          <a:bodyPr>
            <a:normAutofit/>
          </a:bodyPr>
          <a:lstStyle/>
          <a:p>
            <a:r>
              <a:rPr lang="en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Far forward detector</a:t>
            </a:r>
          </a:p>
        </p:txBody>
      </p:sp>
      <p:sp>
        <p:nvSpPr>
          <p:cNvPr id="3" name="灯片编号占位符 3">
            <a:extLst>
              <a:ext uri="{FF2B5EF4-FFF2-40B4-BE49-F238E27FC236}">
                <a16:creationId xmlns:a16="http://schemas.microsoft.com/office/drawing/2014/main" id="{BEFDACFC-519D-DE5F-DAB8-5F5B28EE6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47930D0-49E2-419E-8A8D-BB832625A06B}" type="slidenum">
              <a:rPr lang="zh-CN" altLang="en-US" smtClean="0"/>
              <a:t>43</a:t>
            </a:fld>
            <a:endParaRPr lang="zh-CN" altLang="en-US" dirty="0"/>
          </a:p>
        </p:txBody>
      </p:sp>
      <p:pic>
        <p:nvPicPr>
          <p:cNvPr id="19" name="图片 14">
            <a:extLst>
              <a:ext uri="{FF2B5EF4-FFF2-40B4-BE49-F238E27FC236}">
                <a16:creationId xmlns:a16="http://schemas.microsoft.com/office/drawing/2014/main" id="{B451D6DD-0BF2-FB91-FCA0-E32152B8E1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12948" y1="27920" x2="12948" y2="279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686" y="984492"/>
            <a:ext cx="905268" cy="8213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589B1E-AA1B-C137-D524-2DC715EA18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740" y="2698956"/>
            <a:ext cx="4678188" cy="1533832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E133E526-7AD5-1AF9-98EA-BDE28A27DE32}"/>
              </a:ext>
            </a:extLst>
          </p:cNvPr>
          <p:cNvSpPr/>
          <p:nvPr/>
        </p:nvSpPr>
        <p:spPr>
          <a:xfrm>
            <a:off x="5510644" y="1738002"/>
            <a:ext cx="2085513" cy="798990"/>
          </a:xfrm>
          <a:prstGeom prst="wedgeRectCallout">
            <a:avLst>
              <a:gd name="adj1" fmla="val 72130"/>
              <a:gd name="adj2" fmla="val 10935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FFD</a:t>
            </a:r>
            <a:endParaRPr lang="en-CN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2706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metal object with text&#10;&#10;AI-generated content may be incorrect.">
            <a:extLst>
              <a:ext uri="{FF2B5EF4-FFF2-40B4-BE49-F238E27FC236}">
                <a16:creationId xmlns:a16="http://schemas.microsoft.com/office/drawing/2014/main" id="{7810AE6E-1A13-11BB-6CA2-2BC7551A6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846"/>
            <a:ext cx="10389705" cy="56007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7F70A1A-D551-1B6E-792E-3285D8D9EB67}"/>
              </a:ext>
            </a:extLst>
          </p:cNvPr>
          <p:cNvSpPr txBox="1">
            <a:spLocks/>
          </p:cNvSpPr>
          <p:nvPr/>
        </p:nvSpPr>
        <p:spPr>
          <a:xfrm>
            <a:off x="1345638" y="117733"/>
            <a:ext cx="9464040" cy="119300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far forward detector</a:t>
            </a:r>
          </a:p>
        </p:txBody>
      </p:sp>
      <p:sp>
        <p:nvSpPr>
          <p:cNvPr id="10" name="灯片编号占位符 5">
            <a:extLst>
              <a:ext uri="{FF2B5EF4-FFF2-40B4-BE49-F238E27FC236}">
                <a16:creationId xmlns:a16="http://schemas.microsoft.com/office/drawing/2014/main" id="{77D39DDD-9760-E634-CFE0-F75BD861F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7E4670B-840C-40E4-9980-99E16E6EABC2}" type="slidenum">
              <a:rPr lang="zh-CN" altLang="en-US" smtClean="0"/>
              <a:pPr/>
              <a:t>44</a:t>
            </a:fld>
            <a:endParaRPr lang="zh-CN" altLang="en-US"/>
          </a:p>
        </p:txBody>
      </p:sp>
      <p:pic>
        <p:nvPicPr>
          <p:cNvPr id="32" name="Picture 31" descr="A blue and green spiral object&#10;&#10;Description automatically generated">
            <a:extLst>
              <a:ext uri="{FF2B5EF4-FFF2-40B4-BE49-F238E27FC236}">
                <a16:creationId xmlns:a16="http://schemas.microsoft.com/office/drawing/2014/main" id="{1D4D0E27-9418-EC61-092C-C4A55EF8B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96" y="4040194"/>
            <a:ext cx="3014823" cy="2057927"/>
          </a:xfrm>
          <a:prstGeom prst="rect">
            <a:avLst/>
          </a:prstGeom>
        </p:spPr>
      </p:pic>
      <p:pic>
        <p:nvPicPr>
          <p:cNvPr id="55" name="Picture 54" descr="A diagram of a graph&#10;&#10;Description automatically generated">
            <a:extLst>
              <a:ext uri="{FF2B5EF4-FFF2-40B4-BE49-F238E27FC236}">
                <a16:creationId xmlns:a16="http://schemas.microsoft.com/office/drawing/2014/main" id="{DB71F8A2-A5D5-DDA3-C21C-62F5EC1564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1"/>
          <a:stretch/>
        </p:blipFill>
        <p:spPr>
          <a:xfrm>
            <a:off x="6642951" y="554181"/>
            <a:ext cx="5189898" cy="2679903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9F6064A-492E-1CAD-AF23-59F3AE1EFCA8}"/>
              </a:ext>
            </a:extLst>
          </p:cNvPr>
          <p:cNvCxnSpPr>
            <a:cxnSpLocks/>
          </p:cNvCxnSpPr>
          <p:nvPr/>
        </p:nvCxnSpPr>
        <p:spPr>
          <a:xfrm>
            <a:off x="1870364" y="2452255"/>
            <a:ext cx="512617" cy="1870363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E9B0CF3-62E9-F87D-3321-BABA8538A16A}"/>
              </a:ext>
            </a:extLst>
          </p:cNvPr>
          <p:cNvCxnSpPr>
            <a:cxnSpLocks/>
          </p:cNvCxnSpPr>
          <p:nvPr/>
        </p:nvCxnSpPr>
        <p:spPr>
          <a:xfrm flipH="1">
            <a:off x="9310255" y="3214255"/>
            <a:ext cx="914400" cy="983672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373C606-536C-8696-18FF-EFC1B19F6B65}"/>
              </a:ext>
            </a:extLst>
          </p:cNvPr>
          <p:cNvSpPr txBox="1"/>
          <p:nvPr/>
        </p:nvSpPr>
        <p:spPr>
          <a:xfrm>
            <a:off x="3532909" y="5569527"/>
            <a:ext cx="1744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</a:t>
            </a:r>
            <a:r>
              <a:rPr lang="en-CN" b="1" dirty="0"/>
              <a:t>harged particle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71C834-0F12-94A9-EA9D-5450660566EF}"/>
              </a:ext>
            </a:extLst>
          </p:cNvPr>
          <p:cNvSpPr txBox="1"/>
          <p:nvPr/>
        </p:nvSpPr>
        <p:spPr>
          <a:xfrm>
            <a:off x="10016836" y="3546763"/>
            <a:ext cx="21432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Photon and Neutron</a:t>
            </a:r>
          </a:p>
          <a:p>
            <a:r>
              <a:rPr lang="en-US" b="1" dirty="0"/>
              <a:t>detection</a:t>
            </a:r>
            <a:endParaRPr lang="en-CN" b="1" dirty="0"/>
          </a:p>
        </p:txBody>
      </p:sp>
    </p:spTree>
    <p:extLst>
      <p:ext uri="{BB962C8B-B14F-4D97-AF65-F5344CB8AC3E}">
        <p14:creationId xmlns:p14="http://schemas.microsoft.com/office/powerpoint/2010/main" val="33366109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0FBBE17-8889-30DD-4A41-98FFE0583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71"/>
          <a:stretch/>
        </p:blipFill>
        <p:spPr>
          <a:xfrm>
            <a:off x="451945" y="919227"/>
            <a:ext cx="10357733" cy="5802248"/>
          </a:xfrm>
          <a:prstGeom prst="rect">
            <a:avLst/>
          </a:prstGeom>
        </p:spPr>
      </p:pic>
      <p:sp>
        <p:nvSpPr>
          <p:cNvPr id="2" name="灯片编号占位符 5">
            <a:extLst>
              <a:ext uri="{FF2B5EF4-FFF2-40B4-BE49-F238E27FC236}">
                <a16:creationId xmlns:a16="http://schemas.microsoft.com/office/drawing/2014/main" id="{18970681-6CAE-A9DA-1139-530F8F129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7E4670B-840C-40E4-9980-99E16E6EABC2}" type="slidenum">
              <a:rPr lang="zh-CN" altLang="en-US" smtClean="0"/>
              <a:pPr/>
              <a:t>45</a:t>
            </a:fld>
            <a:endParaRPr lang="zh-CN" alt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A47E2EA-72FC-4680-5C7A-1911FCEDAD21}"/>
              </a:ext>
            </a:extLst>
          </p:cNvPr>
          <p:cNvSpPr txBox="1">
            <a:spLocks/>
          </p:cNvSpPr>
          <p:nvPr/>
        </p:nvSpPr>
        <p:spPr>
          <a:xfrm>
            <a:off x="1345638" y="117733"/>
            <a:ext cx="9464040" cy="119300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Luminosity and polarization monitor</a:t>
            </a:r>
          </a:p>
        </p:txBody>
      </p:sp>
    </p:spTree>
    <p:extLst>
      <p:ext uri="{BB962C8B-B14F-4D97-AF65-F5344CB8AC3E}">
        <p14:creationId xmlns:p14="http://schemas.microsoft.com/office/powerpoint/2010/main" val="11234777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8D14251-76C4-4D14-AB66-F00CB091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2D657-E51B-4541-92E6-C4CA4BD385CB}" type="slidenum">
              <a:rPr lang="zh-CN" altLang="en-US" smtClean="0"/>
              <a:t>46</a:t>
            </a:fld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A65F3C8-22D4-47D8-AE03-0DA0C06277A6}"/>
              </a:ext>
            </a:extLst>
          </p:cNvPr>
          <p:cNvSpPr txBox="1"/>
          <p:nvPr/>
        </p:nvSpPr>
        <p:spPr>
          <a:xfrm>
            <a:off x="7965984" y="1769226"/>
            <a:ext cx="3858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Top level: ROOT, Virtual MC, etc.</a:t>
            </a: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6429720B-8436-404B-B6C6-2BC446D4F017}"/>
              </a:ext>
            </a:extLst>
          </p:cNvPr>
          <p:cNvSpPr txBox="1"/>
          <p:nvPr/>
        </p:nvSpPr>
        <p:spPr>
          <a:xfrm>
            <a:off x="7965983" y="3124506"/>
            <a:ext cx="39455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Middle level: FairRoot framework manages the general infrastructure with simulation and tasks</a:t>
            </a: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779A8FEC-7B06-44A5-9CF1-A9B61027EB45}"/>
              </a:ext>
            </a:extLst>
          </p:cNvPr>
          <p:cNvSpPr txBox="1"/>
          <p:nvPr/>
        </p:nvSpPr>
        <p:spPr>
          <a:xfrm>
            <a:off x="3687417" y="837289"/>
            <a:ext cx="4416466" cy="54612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0"/>
          <a:lstStyle/>
          <a:p>
            <a:pPr hangingPunct="0"/>
            <a:r>
              <a:rPr lang="en-US" altLang="zh-CN" sz="3200" b="1">
                <a:latin typeface="Arial" panose="020B0604020202020204" pitchFamily="34" charset="0"/>
                <a:ea typeface="Noto Sans CJK SC Regular" pitchFamily="2"/>
                <a:cs typeface="Arial" panose="020B0604020202020204" pitchFamily="34" charset="0"/>
              </a:rPr>
              <a:t>Structure of </a:t>
            </a:r>
            <a:r>
              <a:rPr lang="en-US" altLang="zh-CN" sz="3200" b="1" err="1">
                <a:latin typeface="Arial" panose="020B0604020202020204" pitchFamily="34" charset="0"/>
                <a:ea typeface="Noto Sans CJK SC Regular" pitchFamily="2"/>
                <a:cs typeface="Arial" panose="020B0604020202020204" pitchFamily="34" charset="0"/>
              </a:rPr>
              <a:t>EiccRoot</a:t>
            </a:r>
            <a:endParaRPr lang="en-GB" sz="3200" b="1">
              <a:latin typeface="Arial" panose="020B0604020202020204" pitchFamily="34" charset="0"/>
              <a:ea typeface="Noto Sans CJK SC Regular" pitchFamily="2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5429305-9DEF-4CDF-A9D8-1F6C8A5D2E9D}"/>
              </a:ext>
            </a:extLst>
          </p:cNvPr>
          <p:cNvSpPr txBox="1"/>
          <p:nvPr/>
        </p:nvSpPr>
        <p:spPr>
          <a:xfrm>
            <a:off x="7965982" y="5023629"/>
            <a:ext cx="39455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EiccRoot: implementation of the EicC detector sim. and rec. inside FairRoot framework</a:t>
            </a: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CA9FDAD-6EAC-7FD2-AA5E-7871C2A7C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20" y="1519258"/>
            <a:ext cx="6829583" cy="4915441"/>
          </a:xfrm>
          <a:prstGeom prst="rect">
            <a:avLst/>
          </a:prstGeom>
        </p:spPr>
      </p:pic>
      <p:sp>
        <p:nvSpPr>
          <p:cNvPr id="5" name="椭圆 4">
            <a:extLst>
              <a:ext uri="{FF2B5EF4-FFF2-40B4-BE49-F238E27FC236}">
                <a16:creationId xmlns:a16="http://schemas.microsoft.com/office/drawing/2014/main" id="{FC08875F-581F-1844-2C61-82996956107E}"/>
              </a:ext>
            </a:extLst>
          </p:cNvPr>
          <p:cNvSpPr/>
          <p:nvPr/>
        </p:nvSpPr>
        <p:spPr>
          <a:xfrm>
            <a:off x="3269974" y="4821775"/>
            <a:ext cx="834887" cy="1089449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92F39C3A-6F77-6E70-AB7E-F8C2D256EA26}"/>
              </a:ext>
            </a:extLst>
          </p:cNvPr>
          <p:cNvSpPr/>
          <p:nvPr/>
        </p:nvSpPr>
        <p:spPr>
          <a:xfrm>
            <a:off x="6223105" y="5354633"/>
            <a:ext cx="1126881" cy="944217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F58608E0-7D63-B82E-C1DF-B066E500A98B}"/>
              </a:ext>
            </a:extLst>
          </p:cNvPr>
          <p:cNvSpPr/>
          <p:nvPr/>
        </p:nvSpPr>
        <p:spPr>
          <a:xfrm>
            <a:off x="4214854" y="5277235"/>
            <a:ext cx="834887" cy="416117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F199251-1746-AEC5-2CFC-FEB38DFD0F0D}"/>
              </a:ext>
            </a:extLst>
          </p:cNvPr>
          <p:cNvSpPr txBox="1"/>
          <p:nvPr/>
        </p:nvSpPr>
        <p:spPr>
          <a:xfrm>
            <a:off x="322728" y="170982"/>
            <a:ext cx="8014447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Simulation framework &amp; software</a:t>
            </a:r>
          </a:p>
        </p:txBody>
      </p:sp>
    </p:spTree>
    <p:extLst>
      <p:ext uri="{BB962C8B-B14F-4D97-AF65-F5344CB8AC3E}">
        <p14:creationId xmlns:p14="http://schemas.microsoft.com/office/powerpoint/2010/main" val="24774036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91F3B45-2F48-4579-B497-490B61E6C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47</a:t>
            </a:fld>
            <a:endParaRPr 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BD036ED-D60F-4DE1-AD44-B7D3F0A533C7}"/>
              </a:ext>
            </a:extLst>
          </p:cNvPr>
          <p:cNvSpPr txBox="1"/>
          <p:nvPr/>
        </p:nvSpPr>
        <p:spPr>
          <a:xfrm>
            <a:off x="94981" y="1066476"/>
            <a:ext cx="6852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Clean rooms </a:t>
            </a:r>
            <a:r>
              <a:rPr lang="en-US" altLang="zh-CN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of ISO6 and ISO7 (in total of 200 m</a:t>
            </a:r>
            <a:r>
              <a:rPr lang="en-US" altLang="zh-CN" b="1" baseline="300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2</a:t>
            </a:r>
            <a:r>
              <a:rPr lang="en-US" altLang="zh-CN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) for detector assembling @ </a:t>
            </a:r>
            <a:r>
              <a:rPr lang="en-US" altLang="zh-CN" b="1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lanzhou</a:t>
            </a:r>
            <a:endParaRPr lang="zh-CN" altLang="en-US" b="1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pic>
        <p:nvPicPr>
          <p:cNvPr id="6" name="图片 1" descr="20181024_152807.jpg">
            <a:extLst>
              <a:ext uri="{FF2B5EF4-FFF2-40B4-BE49-F238E27FC236}">
                <a16:creationId xmlns:a16="http://schemas.microsoft.com/office/drawing/2014/main" id="{96313C94-F6B0-4DF4-B94A-133A232DB7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23" y="3759574"/>
            <a:ext cx="4126552" cy="1948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5FEA49EB-AEFD-BD9A-6604-DF13F4837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7" y="0"/>
            <a:ext cx="10515600" cy="1196788"/>
          </a:xfrm>
        </p:spPr>
        <p:txBody>
          <a:bodyPr/>
          <a:lstStyle/>
          <a:p>
            <a:pPr algn="ctr"/>
            <a:r>
              <a:rPr lang="en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Lab developement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276A0E2-5C5A-B68C-AA36-718660726B1E}"/>
              </a:ext>
            </a:extLst>
          </p:cNvPr>
          <p:cNvSpPr txBox="1"/>
          <p:nvPr/>
        </p:nvSpPr>
        <p:spPr>
          <a:xfrm>
            <a:off x="978462" y="5749387"/>
            <a:ext cx="32593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~350</a:t>
            </a:r>
            <a:r>
              <a:rPr lang="zh-CN" altLang="en-US" b="1" dirty="0"/>
              <a:t> </a:t>
            </a:r>
            <a:r>
              <a:rPr lang="en-US" altLang="zh-CN" b="1" dirty="0"/>
              <a:t>m</a:t>
            </a:r>
            <a:r>
              <a:rPr lang="en-US" altLang="zh-CN" b="1" baseline="30000" dirty="0"/>
              <a:t>2 </a:t>
            </a:r>
            <a:r>
              <a:rPr lang="en-US" altLang="zh-CN" b="1" dirty="0"/>
              <a:t>lab in Huizhou</a:t>
            </a:r>
            <a:endParaRPr lang="en-US" b="1" dirty="0"/>
          </a:p>
          <a:p>
            <a:r>
              <a:rPr lang="en-US" b="1" dirty="0"/>
              <a:t>Budget: </a:t>
            </a:r>
            <a:r>
              <a:rPr lang="en-CN" b="1" dirty="0"/>
              <a:t>~2M/per year from IMP</a:t>
            </a:r>
          </a:p>
        </p:txBody>
      </p:sp>
      <p:pic>
        <p:nvPicPr>
          <p:cNvPr id="26" name="Picture 25" descr="A room with shelves and tables&#10;&#10;Description automatically generated">
            <a:extLst>
              <a:ext uri="{FF2B5EF4-FFF2-40B4-BE49-F238E27FC236}">
                <a16:creationId xmlns:a16="http://schemas.microsoft.com/office/drawing/2014/main" id="{6829B9B6-588E-8BA9-B00E-5209720E7C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522" y="3970700"/>
            <a:ext cx="3281810" cy="2460877"/>
          </a:xfrm>
          <a:prstGeom prst="rect">
            <a:avLst/>
          </a:prstGeom>
        </p:spPr>
      </p:pic>
      <p:pic>
        <p:nvPicPr>
          <p:cNvPr id="28" name="Picture 27" descr="A room with a desk and chairs&#10;&#10;Description automatically generated">
            <a:extLst>
              <a:ext uri="{FF2B5EF4-FFF2-40B4-BE49-F238E27FC236}">
                <a16:creationId xmlns:a16="http://schemas.microsoft.com/office/drawing/2014/main" id="{FAF6B546-45B9-98A8-7566-0DB9BDC3EF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833" y="3970700"/>
            <a:ext cx="3281811" cy="2460877"/>
          </a:xfrm>
          <a:prstGeom prst="rect">
            <a:avLst/>
          </a:prstGeom>
        </p:spPr>
      </p:pic>
      <p:pic>
        <p:nvPicPr>
          <p:cNvPr id="30" name="Picture 29" descr="A building with a pond and trees&#10;&#10;Description automatically generated with medium confidence">
            <a:extLst>
              <a:ext uri="{FF2B5EF4-FFF2-40B4-BE49-F238E27FC236}">
                <a16:creationId xmlns:a16="http://schemas.microsoft.com/office/drawing/2014/main" id="{A1C98F59-A341-7F3D-5AD6-40A6719D88A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9" r="17128" b="19433"/>
          <a:stretch/>
        </p:blipFill>
        <p:spPr>
          <a:xfrm>
            <a:off x="6400294" y="952642"/>
            <a:ext cx="5710579" cy="2728160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89779EB-402F-B11C-6F32-40D04BA8EA18}"/>
              </a:ext>
            </a:extLst>
          </p:cNvPr>
          <p:cNvCxnSpPr/>
          <p:nvPr/>
        </p:nvCxnSpPr>
        <p:spPr>
          <a:xfrm flipV="1">
            <a:off x="7732059" y="3274425"/>
            <a:ext cx="1398494" cy="1251999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4E30F16-47BE-7A18-E61C-83BF94A671CC}"/>
              </a:ext>
            </a:extLst>
          </p:cNvPr>
          <p:cNvCxnSpPr>
            <a:cxnSpLocks/>
          </p:cNvCxnSpPr>
          <p:nvPr/>
        </p:nvCxnSpPr>
        <p:spPr>
          <a:xfrm flipH="1" flipV="1">
            <a:off x="9130553" y="2887300"/>
            <a:ext cx="878043" cy="1564451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Down Arrow 34">
            <a:extLst>
              <a:ext uri="{FF2B5EF4-FFF2-40B4-BE49-F238E27FC236}">
                <a16:creationId xmlns:a16="http://schemas.microsoft.com/office/drawing/2014/main" id="{47BD15AD-82DA-1925-BBE1-44FA96E74A7B}"/>
              </a:ext>
            </a:extLst>
          </p:cNvPr>
          <p:cNvSpPr/>
          <p:nvPr/>
        </p:nvSpPr>
        <p:spPr>
          <a:xfrm>
            <a:off x="2646408" y="1395713"/>
            <a:ext cx="579392" cy="646331"/>
          </a:xfrm>
          <a:prstGeom prst="downArrow">
            <a:avLst>
              <a:gd name="adj1" fmla="val 50000"/>
              <a:gd name="adj2" fmla="val 7673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6" name="Right Arrow 35">
            <a:extLst>
              <a:ext uri="{FF2B5EF4-FFF2-40B4-BE49-F238E27FC236}">
                <a16:creationId xmlns:a16="http://schemas.microsoft.com/office/drawing/2014/main" id="{301739FE-89CA-280B-44E3-51C49B419CEB}"/>
              </a:ext>
            </a:extLst>
          </p:cNvPr>
          <p:cNvSpPr/>
          <p:nvPr/>
        </p:nvSpPr>
        <p:spPr>
          <a:xfrm>
            <a:off x="4456704" y="5781598"/>
            <a:ext cx="779930" cy="59872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pic>
        <p:nvPicPr>
          <p:cNvPr id="37" name="图片 24">
            <a:extLst>
              <a:ext uri="{FF2B5EF4-FFF2-40B4-BE49-F238E27FC236}">
                <a16:creationId xmlns:a16="http://schemas.microsoft.com/office/drawing/2014/main" id="{2E4C1C53-1ED6-8400-FCAD-5321D39A2541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04" y="2016990"/>
            <a:ext cx="2543207" cy="1663812"/>
          </a:xfrm>
          <a:prstGeom prst="rect">
            <a:avLst/>
          </a:prstGeom>
        </p:spPr>
      </p:pic>
      <p:pic>
        <p:nvPicPr>
          <p:cNvPr id="39" name="Picture 13">
            <a:extLst>
              <a:ext uri="{FF2B5EF4-FFF2-40B4-BE49-F238E27FC236}">
                <a16:creationId xmlns:a16="http://schemas.microsoft.com/office/drawing/2014/main" id="{0F86810E-293C-91FB-94A9-0328AC1A6AA4}"/>
              </a:ext>
            </a:extLst>
          </p:cNvPr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428" y="2012515"/>
            <a:ext cx="2467047" cy="166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7965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323769-2B58-4C44-BD5D-35D323899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784" y="101248"/>
            <a:ext cx="10058400" cy="1122496"/>
          </a:xfrm>
        </p:spPr>
        <p:txBody>
          <a:bodyPr>
            <a:normAutofit/>
          </a:bodyPr>
          <a:lstStyle/>
          <a:p>
            <a:r>
              <a:rPr lang="en-US" altLang="zh-CN" sz="4000" b="1" dirty="0"/>
              <a:t>Timeline</a:t>
            </a:r>
            <a:endParaRPr lang="zh-CN" altLang="en-US" sz="4000" b="1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DA49E2B-9FD8-492E-9A14-E8F5459E2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48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ED68DEA-101D-46FA-81F1-DC6FFC44B43E}"/>
              </a:ext>
            </a:extLst>
          </p:cNvPr>
          <p:cNvGraphicFramePr>
            <a:graphicFrameLocks noGrp="1"/>
          </p:cNvGraphicFramePr>
          <p:nvPr/>
        </p:nvGraphicFramePr>
        <p:xfrm>
          <a:off x="301920" y="1514689"/>
          <a:ext cx="11329248" cy="459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576">
                  <a:extLst>
                    <a:ext uri="{9D8B030D-6E8A-4147-A177-3AD203B41FA5}">
                      <a16:colId xmlns:a16="http://schemas.microsoft.com/office/drawing/2014/main" val="4180110548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244420148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3209449204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3383189725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3360031620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3832489126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1149253452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2118397739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2941743990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3926012025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3761946959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1104131622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1203265210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3693182407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550585718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11736691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1496470367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32186507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802209770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3555676128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1765112383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2402206908"/>
                    </a:ext>
                  </a:extLst>
                </a:gridCol>
                <a:gridCol w="492576">
                  <a:extLst>
                    <a:ext uri="{9D8B030D-6E8A-4147-A177-3AD203B41FA5}">
                      <a16:colId xmlns:a16="http://schemas.microsoft.com/office/drawing/2014/main" val="2732063902"/>
                    </a:ext>
                  </a:extLst>
                </a:gridCol>
              </a:tblGrid>
              <a:tr h="690880"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18</a:t>
                      </a:r>
                      <a:endParaRPr lang="en-US" sz="1800" b="0" dirty="0"/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19</a:t>
                      </a:r>
                      <a:endParaRPr lang="en-US" sz="1800" b="0" dirty="0"/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20</a:t>
                      </a:r>
                      <a:endParaRPr lang="en-US" sz="1800" b="0" dirty="0"/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21</a:t>
                      </a:r>
                      <a:endParaRPr lang="en-US" sz="1800" b="0" dirty="0"/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22</a:t>
                      </a:r>
                      <a:endParaRPr lang="en-US" sz="1800" b="0" dirty="0"/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23</a:t>
                      </a:r>
                      <a:endParaRPr lang="en-US" sz="1800" b="0" dirty="0"/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24</a:t>
                      </a:r>
                      <a:endParaRPr lang="en-US" sz="1800" b="0" dirty="0"/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25</a:t>
                      </a:r>
                      <a:endParaRPr lang="en-US" sz="1800" b="0" dirty="0"/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26</a:t>
                      </a:r>
                      <a:endParaRPr lang="en-US" sz="1800" b="0" dirty="0"/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27</a:t>
                      </a:r>
                      <a:endParaRPr lang="en-US" sz="1800" b="0" dirty="0"/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28</a:t>
                      </a:r>
                      <a:endParaRPr lang="en-US" sz="1800" b="0" dirty="0"/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29</a:t>
                      </a:r>
                      <a:endParaRPr lang="en-US" sz="1800" b="0" dirty="0"/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30</a:t>
                      </a:r>
                      <a:endParaRPr lang="en-US" sz="1800" b="0" dirty="0"/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31</a:t>
                      </a:r>
                      <a:endParaRPr lang="en-US" sz="1800" b="0" dirty="0"/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32</a:t>
                      </a:r>
                      <a:endParaRPr lang="en-US" sz="1800" b="0" dirty="0"/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33</a:t>
                      </a:r>
                      <a:endParaRPr lang="en-US" sz="1800" b="0" dirty="0"/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34</a:t>
                      </a:r>
                      <a:endParaRPr lang="en-US" sz="1800" b="0" dirty="0"/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35</a:t>
                      </a:r>
                      <a:endParaRPr lang="en-US" sz="1800" b="0" dirty="0"/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36</a:t>
                      </a:r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37</a:t>
                      </a:r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38</a:t>
                      </a:r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39</a:t>
                      </a:r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40</a:t>
                      </a:r>
                    </a:p>
                  </a:txBody>
                  <a:tcPr marL="121920" marR="121920" marT="60960" marB="6096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190256"/>
                  </a:ext>
                </a:extLst>
              </a:tr>
              <a:tr h="32512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300" b="0" dirty="0">
                          <a:solidFill>
                            <a:schemeClr val="bg1"/>
                          </a:solidFill>
                          <a:latin typeface="华文细黑"/>
                          <a:ea typeface="华文细黑"/>
                          <a:cs typeface="华文细黑"/>
                        </a:rPr>
                        <a:t>十三五</a:t>
                      </a:r>
                      <a:endParaRPr lang="en-US" sz="1300" b="0" dirty="0"/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300" b="0" dirty="0">
                          <a:solidFill>
                            <a:schemeClr val="bg1"/>
                          </a:solidFill>
                          <a:latin typeface="华文细黑"/>
                          <a:ea typeface="华文细黑"/>
                          <a:cs typeface="华文细黑"/>
                        </a:rPr>
                        <a:t>十四五</a:t>
                      </a: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300" b="0" dirty="0">
                          <a:solidFill>
                            <a:schemeClr val="bg1"/>
                          </a:solidFill>
                          <a:latin typeface="华文细黑"/>
                          <a:ea typeface="华文细黑"/>
                          <a:cs typeface="华文细黑"/>
                        </a:rPr>
                        <a:t>十五五</a:t>
                      </a: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300" b="0" dirty="0">
                          <a:solidFill>
                            <a:schemeClr val="bg1"/>
                          </a:solidFill>
                          <a:latin typeface="华文细黑"/>
                          <a:ea typeface="华文细黑"/>
                          <a:cs typeface="华文细黑"/>
                        </a:rPr>
                        <a:t>十六五</a:t>
                      </a: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300" b="0" dirty="0">
                          <a:solidFill>
                            <a:schemeClr val="bg1"/>
                          </a:solidFill>
                          <a:latin typeface="华文细黑"/>
                          <a:ea typeface="华文细黑"/>
                          <a:cs typeface="华文细黑"/>
                        </a:rPr>
                        <a:t>十七五</a:t>
                      </a: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8308056"/>
                  </a:ext>
                </a:extLst>
              </a:tr>
              <a:tr h="32512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/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1649095"/>
                  </a:ext>
                </a:extLst>
              </a:tr>
              <a:tr h="32512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/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62604"/>
                  </a:ext>
                </a:extLst>
              </a:tr>
              <a:tr h="32512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/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907741"/>
                  </a:ext>
                </a:extLst>
              </a:tr>
              <a:tr h="32512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/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293432"/>
                  </a:ext>
                </a:extLst>
              </a:tr>
              <a:tr h="32512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/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8472470"/>
                  </a:ext>
                </a:extLst>
              </a:tr>
              <a:tr h="32512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/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770919"/>
                  </a:ext>
                </a:extLst>
              </a:tr>
              <a:tr h="32512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/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177031"/>
                  </a:ext>
                </a:extLst>
              </a:tr>
              <a:tr h="32512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/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9155"/>
                  </a:ext>
                </a:extLst>
              </a:tr>
              <a:tr h="32512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/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046133"/>
                  </a:ext>
                </a:extLst>
              </a:tr>
              <a:tr h="32512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/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386485"/>
                  </a:ext>
                </a:extLst>
              </a:tr>
              <a:tr h="32512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/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4587869"/>
                  </a:ext>
                </a:extLst>
              </a:tr>
            </a:tbl>
          </a:graphicData>
        </a:graphic>
      </p:graphicFrame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A0DEF9A1-803B-424E-B22D-13693C68DD6A}"/>
              </a:ext>
            </a:extLst>
          </p:cNvPr>
          <p:cNvSpPr/>
          <p:nvPr/>
        </p:nvSpPr>
        <p:spPr>
          <a:xfrm>
            <a:off x="3984567" y="2467361"/>
            <a:ext cx="3806186" cy="42828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b="1" dirty="0">
                <a:solidFill>
                  <a:schemeClr val="tx1"/>
                </a:solidFill>
              </a:rPr>
              <a:t>HIAF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DF4188A-D815-425D-BE35-9382037D1227}"/>
              </a:ext>
            </a:extLst>
          </p:cNvPr>
          <p:cNvSpPr/>
          <p:nvPr/>
        </p:nvSpPr>
        <p:spPr>
          <a:xfrm>
            <a:off x="6350592" y="2932737"/>
            <a:ext cx="5280576" cy="9524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b="1" dirty="0">
                <a:solidFill>
                  <a:schemeClr val="tx1"/>
                </a:solidFill>
              </a:rPr>
              <a:t>HIAF</a:t>
            </a:r>
            <a:r>
              <a:rPr lang="en-US" altLang="zh-CN" sz="2133" b="1" dirty="0">
                <a:solidFill>
                  <a:schemeClr val="tx1"/>
                </a:solidFill>
              </a:rPr>
              <a:t>-U</a:t>
            </a:r>
            <a:endParaRPr lang="en-US" sz="2133" b="1" baseline="300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D44251F-8BC2-4063-B0F2-906606AF9943}"/>
              </a:ext>
            </a:extLst>
          </p:cNvPr>
          <p:cNvSpPr/>
          <p:nvPr/>
        </p:nvSpPr>
        <p:spPr>
          <a:xfrm>
            <a:off x="9175068" y="3527749"/>
            <a:ext cx="2456100" cy="36154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EicC</a:t>
            </a:r>
            <a:endParaRPr lang="en-US" sz="1600" b="1" baseline="30000" dirty="0">
              <a:solidFill>
                <a:schemeClr val="tx1"/>
              </a:solidFill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9516F03A-48A6-4128-8CFC-D20601CB206A}"/>
              </a:ext>
            </a:extLst>
          </p:cNvPr>
          <p:cNvSpPr/>
          <p:nvPr/>
        </p:nvSpPr>
        <p:spPr>
          <a:xfrm>
            <a:off x="6675582" y="4188045"/>
            <a:ext cx="3136876" cy="36154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1A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b="1" dirty="0">
                <a:solidFill>
                  <a:schemeClr val="tx1"/>
                </a:solidFill>
              </a:rPr>
              <a:t>H-NS run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FE714DB-1DF1-49CF-9316-996B4297D865}"/>
              </a:ext>
            </a:extLst>
          </p:cNvPr>
          <p:cNvSpPr/>
          <p:nvPr/>
        </p:nvSpPr>
        <p:spPr>
          <a:xfrm>
            <a:off x="4042279" y="3806272"/>
            <a:ext cx="1728504" cy="361539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1A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b="1" dirty="0">
                <a:solidFill>
                  <a:schemeClr val="tx1"/>
                </a:solidFill>
              </a:rPr>
              <a:t>CEE</a:t>
            </a:r>
            <a:r>
              <a:rPr lang="en-US" altLang="zh-CN" sz="2133" b="1" dirty="0">
                <a:solidFill>
                  <a:schemeClr val="tx1"/>
                </a:solidFill>
              </a:rPr>
              <a:t>@CSR</a:t>
            </a:r>
            <a:endParaRPr lang="en-US" sz="2133" b="1" baseline="30000" dirty="0">
              <a:solidFill>
                <a:schemeClr val="tx1"/>
              </a:solidFill>
            </a:endParaRPr>
          </a:p>
        </p:txBody>
      </p:sp>
      <p:sp>
        <p:nvSpPr>
          <p:cNvPr id="20" name="Rounded Rectangle 32">
            <a:extLst>
              <a:ext uri="{FF2B5EF4-FFF2-40B4-BE49-F238E27FC236}">
                <a16:creationId xmlns:a16="http://schemas.microsoft.com/office/drawing/2014/main" id="{DDCCD534-F020-42DA-ACCC-D1136A0FE542}"/>
              </a:ext>
            </a:extLst>
          </p:cNvPr>
          <p:cNvSpPr/>
          <p:nvPr/>
        </p:nvSpPr>
        <p:spPr>
          <a:xfrm>
            <a:off x="9175068" y="4545653"/>
            <a:ext cx="2499484" cy="76878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1A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b="1" dirty="0" err="1">
                <a:solidFill>
                  <a:schemeClr val="tx1"/>
                </a:solidFill>
              </a:rPr>
              <a:t>EicC</a:t>
            </a:r>
            <a:endParaRPr lang="en-US" sz="2133" b="1" dirty="0">
              <a:solidFill>
                <a:schemeClr val="tx1"/>
              </a:solidFill>
            </a:endParaRPr>
          </a:p>
        </p:txBody>
      </p:sp>
      <p:sp>
        <p:nvSpPr>
          <p:cNvPr id="22" name="左大括号 21">
            <a:extLst>
              <a:ext uri="{FF2B5EF4-FFF2-40B4-BE49-F238E27FC236}">
                <a16:creationId xmlns:a16="http://schemas.microsoft.com/office/drawing/2014/main" id="{56902123-076D-4CF7-8099-161B9F06AF33}"/>
              </a:ext>
            </a:extLst>
          </p:cNvPr>
          <p:cNvSpPr/>
          <p:nvPr/>
        </p:nvSpPr>
        <p:spPr>
          <a:xfrm>
            <a:off x="1826349" y="2595334"/>
            <a:ext cx="195492" cy="1210938"/>
          </a:xfrm>
          <a:prstGeom prst="leftBrace">
            <a:avLst>
              <a:gd name="adj1" fmla="val 83112"/>
              <a:gd name="adj2" fmla="val 50524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0102182-D2AD-4D4A-99BD-CF084D60F710}"/>
              </a:ext>
            </a:extLst>
          </p:cNvPr>
          <p:cNvSpPr txBox="1"/>
          <p:nvPr/>
        </p:nvSpPr>
        <p:spPr>
          <a:xfrm>
            <a:off x="431284" y="3006698"/>
            <a:ext cx="1430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Accelerator</a:t>
            </a:r>
            <a:endParaRPr lang="zh-CN" altLang="en-US" dirty="0"/>
          </a:p>
        </p:txBody>
      </p:sp>
      <p:sp>
        <p:nvSpPr>
          <p:cNvPr id="24" name="左大括号 23">
            <a:extLst>
              <a:ext uri="{FF2B5EF4-FFF2-40B4-BE49-F238E27FC236}">
                <a16:creationId xmlns:a16="http://schemas.microsoft.com/office/drawing/2014/main" id="{3B0CD8C1-ED3A-4DF6-9B86-0D0F78EFD859}"/>
              </a:ext>
            </a:extLst>
          </p:cNvPr>
          <p:cNvSpPr/>
          <p:nvPr/>
        </p:nvSpPr>
        <p:spPr>
          <a:xfrm>
            <a:off x="1852124" y="3885199"/>
            <a:ext cx="195492" cy="1210938"/>
          </a:xfrm>
          <a:prstGeom prst="leftBrace">
            <a:avLst>
              <a:gd name="adj1" fmla="val 83112"/>
              <a:gd name="adj2" fmla="val 50524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FECA770D-140C-4D0E-8331-36417663A281}"/>
              </a:ext>
            </a:extLst>
          </p:cNvPr>
          <p:cNvSpPr txBox="1"/>
          <p:nvPr/>
        </p:nvSpPr>
        <p:spPr>
          <a:xfrm>
            <a:off x="593507" y="4298889"/>
            <a:ext cx="1106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Detector</a:t>
            </a:r>
            <a:endParaRPr lang="zh-CN" altLang="en-US" dirty="0"/>
          </a:p>
        </p:txBody>
      </p:sp>
      <p:sp>
        <p:nvSpPr>
          <p:cNvPr id="28" name="箭头: 下 27">
            <a:extLst>
              <a:ext uri="{FF2B5EF4-FFF2-40B4-BE49-F238E27FC236}">
                <a16:creationId xmlns:a16="http://schemas.microsoft.com/office/drawing/2014/main" id="{F42D20E2-8C3C-4BD1-B770-0B25762E9A50}"/>
              </a:ext>
            </a:extLst>
          </p:cNvPr>
          <p:cNvSpPr/>
          <p:nvPr/>
        </p:nvSpPr>
        <p:spPr>
          <a:xfrm>
            <a:off x="4500568" y="1219200"/>
            <a:ext cx="208066" cy="247643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Rounded Rectangle 32">
            <a:extLst>
              <a:ext uri="{FF2B5EF4-FFF2-40B4-BE49-F238E27FC236}">
                <a16:creationId xmlns:a16="http://schemas.microsoft.com/office/drawing/2014/main" id="{B82615DF-9CD8-4D10-90AF-2E0D4FA2F6ED}"/>
              </a:ext>
            </a:extLst>
          </p:cNvPr>
          <p:cNvSpPr/>
          <p:nvPr/>
        </p:nvSpPr>
        <p:spPr>
          <a:xfrm>
            <a:off x="4187321" y="4210769"/>
            <a:ext cx="573865" cy="334883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C83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</a:rPr>
              <a:t>H-NS DEMO</a:t>
            </a:r>
          </a:p>
        </p:txBody>
      </p:sp>
      <p:sp>
        <p:nvSpPr>
          <p:cNvPr id="18" name="Rounded Rectangle 32">
            <a:extLst>
              <a:ext uri="{FF2B5EF4-FFF2-40B4-BE49-F238E27FC236}">
                <a16:creationId xmlns:a16="http://schemas.microsoft.com/office/drawing/2014/main" id="{3183EDD2-3F69-4E25-A343-346564B1AAD4}"/>
              </a:ext>
            </a:extLst>
          </p:cNvPr>
          <p:cNvSpPr/>
          <p:nvPr/>
        </p:nvSpPr>
        <p:spPr>
          <a:xfrm>
            <a:off x="4761185" y="4205515"/>
            <a:ext cx="1914395" cy="340138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C83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H-NS construction</a:t>
            </a:r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1C721E44-7416-4100-BC62-D35D978896EF}"/>
              </a:ext>
            </a:extLst>
          </p:cNvPr>
          <p:cNvCxnSpPr/>
          <p:nvPr/>
        </p:nvCxnSpPr>
        <p:spPr>
          <a:xfrm>
            <a:off x="4761185" y="4627418"/>
            <a:ext cx="0" cy="4687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0933F0F8-4E98-4122-AF23-940C8E3A5D37}"/>
              </a:ext>
            </a:extLst>
          </p:cNvPr>
          <p:cNvSpPr txBox="1"/>
          <p:nvPr/>
        </p:nvSpPr>
        <p:spPr>
          <a:xfrm>
            <a:off x="4560237" y="5078434"/>
            <a:ext cx="3070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H-NS DEMO running at HIAF</a:t>
            </a:r>
            <a:endParaRPr lang="zh-CN" altLang="en-US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4D43D6-3A5F-DF6F-660B-A60DF5758720}"/>
              </a:ext>
            </a:extLst>
          </p:cNvPr>
          <p:cNvSpPr txBox="1"/>
          <p:nvPr/>
        </p:nvSpPr>
        <p:spPr>
          <a:xfrm>
            <a:off x="2950958" y="147145"/>
            <a:ext cx="835388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000" dirty="0">
                <a:solidFill>
                  <a:srgbClr val="0000FF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2021</a:t>
            </a:r>
            <a:r>
              <a:rPr lang="en-US" sz="20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 </a:t>
            </a:r>
            <a:r>
              <a:rPr lang="en-US" sz="2000" dirty="0" err="1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EicC</a:t>
            </a:r>
            <a:r>
              <a:rPr lang="en-US" sz="20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white paper published,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>
                <a:solidFill>
                  <a:srgbClr val="0000FF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2024</a:t>
            </a:r>
            <a:r>
              <a:rPr lang="en-US" sz="20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 Aim to finish the Conceptual Design Report (CDR) of </a:t>
            </a:r>
            <a:r>
              <a:rPr lang="en-US" sz="2000" dirty="0" err="1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EicC</a:t>
            </a:r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altLang="zh-CN" sz="20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2025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 sz="20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HIAF produce its first beam</a:t>
            </a:r>
            <a:endParaRPr lang="en-US" sz="2000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294218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B8AEB1-B0FD-4504-894E-A77CFC17A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94" y="67285"/>
            <a:ext cx="10058400" cy="1019177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Summary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9AA4F6-912C-454A-991C-1F28C1C3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540" y="1219201"/>
            <a:ext cx="11034402" cy="497329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 electron-ion collider has been proposed in China, based on the further upgrade of HIAF</a:t>
            </a:r>
          </a:p>
          <a:p>
            <a:pPr>
              <a:buFont typeface="Wingdings" pitchFamily="2" charset="2"/>
              <a:buChar char="Ø"/>
            </a:pPr>
            <a:r>
              <a:rPr lang="en-US" altLang="zh-CN" sz="2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Moderate energy (electron beam 3.5 GeV, proton beam 20 GeV) covers the region (𝑥) between us-EIC and </a:t>
            </a:r>
            <a:r>
              <a:rPr lang="en-US" altLang="zh-CN" sz="2400" b="1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JLab</a:t>
            </a:r>
            <a:endParaRPr lang="en-US" altLang="zh-CN" sz="2400" b="1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buFont typeface="Wingdings" pitchFamily="2" charset="2"/>
              <a:buChar char="Ø"/>
            </a:pPr>
            <a:r>
              <a:rPr lang="en-US" altLang="zh-CN" sz="2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High precision measurements of nucleon structures </a:t>
            </a:r>
          </a:p>
          <a:p>
            <a:pPr>
              <a:buFont typeface="Wingdings" pitchFamily="2" charset="2"/>
              <a:buChar char="Ø"/>
            </a:pPr>
            <a:r>
              <a:rPr lang="en-US" altLang="zh-CN" sz="2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Many interesting physics topics are under development and studying</a:t>
            </a:r>
          </a:p>
          <a:p>
            <a:pPr>
              <a:buFont typeface="Wingdings" pitchFamily="2" charset="2"/>
              <a:buChar char="Ø"/>
            </a:pPr>
            <a:r>
              <a:rPr lang="en-US" altLang="zh-CN" sz="2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Research and development of the </a:t>
            </a:r>
            <a:r>
              <a:rPr lang="en-US" altLang="zh-CN" sz="2400" b="1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EicC</a:t>
            </a:r>
            <a:r>
              <a:rPr lang="en-US" altLang="zh-CN" sz="2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detectors are ongoing,</a:t>
            </a:r>
          </a:p>
          <a:p>
            <a:pPr>
              <a:buFont typeface="Wingdings" pitchFamily="2" charset="2"/>
              <a:buChar char="Ø"/>
            </a:pPr>
            <a:r>
              <a:rPr lang="en-US" altLang="zh-CN" sz="2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 Concept Design Report (CDR) is finished in 2025. </a:t>
            </a:r>
          </a:p>
          <a:p>
            <a:pPr>
              <a:buFont typeface="Wingdings" pitchFamily="2" charset="2"/>
              <a:buChar char="Ø"/>
            </a:pPr>
            <a:endParaRPr lang="en-US" altLang="zh-CN" sz="3200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4319A84-5F45-4F9D-928E-44BFC10FA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49</a:t>
            </a:fld>
            <a:endParaRPr 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A852484-094B-46AE-99BE-0AA3D07ECACC}"/>
              </a:ext>
            </a:extLst>
          </p:cNvPr>
          <p:cNvSpPr txBox="1"/>
          <p:nvPr/>
        </p:nvSpPr>
        <p:spPr>
          <a:xfrm>
            <a:off x="7904203" y="5032911"/>
            <a:ext cx="34565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Thanks!</a:t>
            </a:r>
            <a:endParaRPr lang="zh-CN" altLang="en-US" sz="80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6683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16">
            <a:extLst>
              <a:ext uri="{FF2B5EF4-FFF2-40B4-BE49-F238E27FC236}">
                <a16:creationId xmlns:a16="http://schemas.microsoft.com/office/drawing/2014/main" id="{B90FF321-59F2-435B-90EC-2B2F0E5FD9E7}"/>
              </a:ext>
            </a:extLst>
          </p:cNvPr>
          <p:cNvGrpSpPr/>
          <p:nvPr/>
        </p:nvGrpSpPr>
        <p:grpSpPr>
          <a:xfrm>
            <a:off x="763373" y="1391044"/>
            <a:ext cx="10535110" cy="5142306"/>
            <a:chOff x="-498916" y="1975175"/>
            <a:chExt cx="10535110" cy="5142306"/>
          </a:xfrm>
        </p:grpSpPr>
        <p:sp>
          <p:nvSpPr>
            <p:cNvPr id="7" name="Text Box 211">
              <a:extLst>
                <a:ext uri="{FF2B5EF4-FFF2-40B4-BE49-F238E27FC236}">
                  <a16:creationId xmlns:a16="http://schemas.microsoft.com/office/drawing/2014/main" id="{9A1A84EF-DE23-43C6-AE3D-1F58A56CAD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07194" y="5978708"/>
              <a:ext cx="3429000" cy="1138773"/>
            </a:xfrm>
            <a:prstGeom prst="rect">
              <a:avLst/>
            </a:prstGeom>
            <a:ln w="3175">
              <a:noFill/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仿宋_GB2312" pitchFamily="49" charset="-122"/>
                  <a:cs typeface="Arial" panose="020B0604020202020204" pitchFamily="34" charset="0"/>
                </a:rPr>
                <a:t>Superconducting Ion Linac: </a:t>
              </a:r>
              <a:endParaRPr lang="en-US" altLang="zh-CN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49" charset="-122"/>
                <a:cs typeface="Arial" panose="020B0604020202020204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Clr>
                  <a:srgbClr val="F79646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-US" altLang="zh-CN" sz="1600" b="1" dirty="0">
                  <a:solidFill>
                    <a:srgbClr val="003366"/>
                  </a:solidFill>
                  <a:ea typeface="宋体" panose="02010600030101010101" pitchFamily="2" charset="-122"/>
                  <a:cs typeface="Arial" panose="020B0604020202020204" pitchFamily="34" charset="0"/>
                </a:rPr>
                <a:t> Length: 180 m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Clr>
                  <a:srgbClr val="F79646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-US" altLang="zh-CN" sz="1600" b="1" dirty="0">
                  <a:solidFill>
                    <a:srgbClr val="003366"/>
                  </a:solidFill>
                  <a:ea typeface="宋体" panose="02010600030101010101" pitchFamily="2" charset="-122"/>
                  <a:cs typeface="Arial" panose="020B0604020202020204" pitchFamily="34" charset="0"/>
                </a:rPr>
                <a:t> Energy:</a:t>
              </a:r>
              <a:r>
                <a:rPr lang="en-US" altLang="zh-CN" sz="1600" b="1" dirty="0">
                  <a:solidFill>
                    <a:srgbClr val="003366"/>
                  </a:solidFill>
                  <a:ea typeface="黑体" pitchFamily="49" charset="-122"/>
                  <a:cs typeface="Arial" panose="020B0604020202020204" pitchFamily="34" charset="0"/>
                </a:rPr>
                <a:t> 17 MeV/u (U</a:t>
              </a:r>
              <a:r>
                <a:rPr lang="en-US" altLang="zh-CN" sz="1600" b="1" baseline="30000" dirty="0">
                  <a:solidFill>
                    <a:srgbClr val="003366"/>
                  </a:solidFill>
                  <a:ea typeface="黑体" pitchFamily="49" charset="-122"/>
                  <a:cs typeface="Arial" panose="020B0604020202020204" pitchFamily="34" charset="0"/>
                </a:rPr>
                <a:t>34+</a:t>
              </a:r>
              <a:r>
                <a:rPr lang="en-US" altLang="zh-CN" sz="1600" b="1" dirty="0">
                  <a:solidFill>
                    <a:srgbClr val="003366"/>
                  </a:solidFill>
                  <a:ea typeface="黑体" pitchFamily="49" charset="-122"/>
                  <a:cs typeface="Arial" panose="020B0604020202020204" pitchFamily="34" charset="0"/>
                </a:rPr>
                <a:t>)</a:t>
              </a:r>
            </a:p>
            <a:p>
              <a:pPr marL="0" lvl="1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F79646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-US" altLang="zh-CN" sz="1600" b="1" dirty="0">
                  <a:solidFill>
                    <a:srgbClr val="003366"/>
                  </a:solidFill>
                  <a:ea typeface="Arial Unicode MS" pitchFamily="34" charset="-122"/>
                  <a:cs typeface="Arial" panose="020B0604020202020204" pitchFamily="34" charset="0"/>
                </a:rPr>
                <a:t> CW and pulse modes </a:t>
              </a:r>
              <a:endParaRPr lang="en-US" altLang="zh-CN" sz="1600" b="1" dirty="0">
                <a:solidFill>
                  <a:srgbClr val="003366"/>
                </a:solidFill>
                <a:ea typeface="黑体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8" name="Text Box 211">
              <a:extLst>
                <a:ext uri="{FF2B5EF4-FFF2-40B4-BE49-F238E27FC236}">
                  <a16:creationId xmlns:a16="http://schemas.microsoft.com/office/drawing/2014/main" id="{B10E5520-2D3B-45B2-BEE6-84B8B2BD47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98916" y="1975175"/>
              <a:ext cx="2921969" cy="1384995"/>
            </a:xfrm>
            <a:prstGeom prst="rect">
              <a:avLst/>
            </a:prstGeom>
            <a:solidFill>
              <a:schemeClr val="lt1">
                <a:alpha val="50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仿宋_GB2312" pitchFamily="49" charset="-122"/>
                  <a:cs typeface="Arial" panose="020B0604020202020204" pitchFamily="34" charset="0"/>
                </a:rPr>
                <a:t>Booster Ring: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Clr>
                  <a:srgbClr val="F79646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-US" altLang="zh-CN" sz="1600" b="1" dirty="0">
                  <a:solidFill>
                    <a:srgbClr val="003366"/>
                  </a:solidFill>
                  <a:ea typeface="宋体" panose="02010600030101010101" pitchFamily="2" charset="-122"/>
                  <a:cs typeface="Arial" panose="020B0604020202020204" pitchFamily="34" charset="0"/>
                </a:rPr>
                <a:t> Circumference: 569 m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Clr>
                  <a:srgbClr val="F79646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-US" altLang="zh-CN" sz="1600" b="1" dirty="0">
                  <a:solidFill>
                    <a:srgbClr val="003366"/>
                  </a:solidFill>
                  <a:ea typeface="宋体" panose="02010600030101010101" pitchFamily="2" charset="-122"/>
                  <a:cs typeface="Arial" panose="020B0604020202020204" pitchFamily="34" charset="0"/>
                </a:rPr>
                <a:t> Rigidity: 34 Tm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Clr>
                  <a:srgbClr val="F79646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-US" altLang="zh-CN" sz="1600" b="1" dirty="0">
                  <a:solidFill>
                    <a:srgbClr val="003366"/>
                  </a:solidFill>
                  <a:ea typeface="宋体" panose="02010600030101010101" pitchFamily="2" charset="-122"/>
                  <a:cs typeface="Arial" panose="020B0604020202020204" pitchFamily="34" charset="0"/>
                </a:rPr>
                <a:t> Accumulation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Clr>
                  <a:srgbClr val="F79646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-US" altLang="zh-CN" sz="1600" b="1" dirty="0">
                  <a:solidFill>
                    <a:srgbClr val="003366"/>
                  </a:solidFill>
                  <a:ea typeface="宋体" panose="02010600030101010101" pitchFamily="2" charset="-122"/>
                  <a:cs typeface="Arial" panose="020B0604020202020204" pitchFamily="34" charset="0"/>
                </a:rPr>
                <a:t> Cooling &amp; acceleration</a:t>
              </a:r>
            </a:p>
          </p:txBody>
        </p:sp>
      </p:grpSp>
      <p:sp>
        <p:nvSpPr>
          <p:cNvPr id="2" name="标题 1">
            <a:extLst>
              <a:ext uri="{FF2B5EF4-FFF2-40B4-BE49-F238E27FC236}">
                <a16:creationId xmlns:a16="http://schemas.microsoft.com/office/drawing/2014/main" id="{F3F53D23-DB1C-4E2C-ADC7-298379C18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42" y="118282"/>
            <a:ext cx="11112958" cy="1040783"/>
          </a:xfrm>
        </p:spPr>
        <p:txBody>
          <a:bodyPr>
            <a:no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</a:rPr>
              <a:t>H</a:t>
            </a:r>
            <a:r>
              <a:rPr lang="en-US" altLang="zh-CN" sz="4000" b="1" dirty="0"/>
              <a:t>igh </a:t>
            </a:r>
            <a:r>
              <a:rPr lang="en-US" altLang="zh-CN" sz="4000" b="1" dirty="0">
                <a:solidFill>
                  <a:srgbClr val="FF0000"/>
                </a:solidFill>
              </a:rPr>
              <a:t>I</a:t>
            </a:r>
            <a:r>
              <a:rPr lang="en-US" altLang="zh-CN" sz="4000" b="1" dirty="0"/>
              <a:t>ntensity heavy-ion </a:t>
            </a:r>
            <a:r>
              <a:rPr lang="en-US" altLang="zh-CN" sz="4000" b="1" dirty="0">
                <a:solidFill>
                  <a:srgbClr val="FF0000"/>
                </a:solidFill>
              </a:rPr>
              <a:t>A</a:t>
            </a:r>
            <a:r>
              <a:rPr lang="en-US" altLang="zh-CN" sz="4000" b="1" dirty="0"/>
              <a:t>ccelerator </a:t>
            </a:r>
            <a:r>
              <a:rPr lang="en-US" altLang="zh-CN" sz="4000" b="1" dirty="0">
                <a:solidFill>
                  <a:srgbClr val="FF0000"/>
                </a:solidFill>
              </a:rPr>
              <a:t>F</a:t>
            </a:r>
            <a:r>
              <a:rPr lang="en-US" altLang="zh-CN" sz="4000" b="1" dirty="0"/>
              <a:t>acility (</a:t>
            </a:r>
            <a:r>
              <a:rPr lang="en-US" altLang="zh-CN" sz="4000" b="1" dirty="0">
                <a:solidFill>
                  <a:srgbClr val="FF0000"/>
                </a:solidFill>
              </a:rPr>
              <a:t>HIAF</a:t>
            </a:r>
            <a:r>
              <a:rPr lang="en-US" altLang="zh-CN" sz="4000" b="1" dirty="0"/>
              <a:t>)</a:t>
            </a:r>
            <a:endParaRPr lang="zh-CN" altLang="en-US" sz="4000" b="1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0A8A987-4BCF-4375-BE89-CE04D0B91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5</a:t>
            </a:fld>
            <a:endParaRPr 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DD69F65-CE3B-41F0-B0DC-CD49B02DAB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5" t="-1" r="10537" b="9895"/>
          <a:stretch/>
        </p:blipFill>
        <p:spPr>
          <a:xfrm>
            <a:off x="1581967" y="1475709"/>
            <a:ext cx="7762794" cy="4797004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3DBC5722-A2F3-4E60-9EDD-5D3A810F5625}"/>
              </a:ext>
            </a:extLst>
          </p:cNvPr>
          <p:cNvSpPr txBox="1"/>
          <p:nvPr/>
        </p:nvSpPr>
        <p:spPr>
          <a:xfrm>
            <a:off x="5931183" y="5194522"/>
            <a:ext cx="7777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zh-CN" sz="2000" dirty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49" charset="-122"/>
                <a:cs typeface="Arial" panose="020B0604020202020204" pitchFamily="34" charset="0"/>
              </a:rPr>
              <a:t>iLinac</a:t>
            </a:r>
            <a:endParaRPr lang="zh-CN" altLang="en-US" sz="2000" dirty="0">
              <a:solidFill>
                <a:srgbClr val="0033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黑体" pitchFamily="49" charset="-122"/>
              <a:cs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F9E2D4D-9ABD-497E-A136-8BB33E608923}"/>
              </a:ext>
            </a:extLst>
          </p:cNvPr>
          <p:cNvSpPr txBox="1"/>
          <p:nvPr/>
        </p:nvSpPr>
        <p:spPr>
          <a:xfrm>
            <a:off x="6834037" y="2633709"/>
            <a:ext cx="756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zh-CN" sz="2000" dirty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49" charset="-122"/>
                <a:cs typeface="Arial" panose="020B0604020202020204" pitchFamily="34" charset="0"/>
              </a:rPr>
              <a:t>SRing</a:t>
            </a:r>
            <a:endParaRPr lang="zh-CN" altLang="en-US" sz="2000" dirty="0">
              <a:solidFill>
                <a:srgbClr val="0033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黑体" pitchFamily="49" charset="-122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63928A1-447F-4BCA-BFCE-C944E5F57F06}"/>
              </a:ext>
            </a:extLst>
          </p:cNvPr>
          <p:cNvSpPr txBox="1"/>
          <p:nvPr/>
        </p:nvSpPr>
        <p:spPr>
          <a:xfrm>
            <a:off x="3258339" y="5594632"/>
            <a:ext cx="7777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zh-CN" sz="2000" dirty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49" charset="-122"/>
                <a:cs typeface="Arial" panose="020B0604020202020204" pitchFamily="34" charset="0"/>
              </a:rPr>
              <a:t>BRing</a:t>
            </a:r>
            <a:endParaRPr lang="zh-CN" altLang="en-US" sz="2000" dirty="0">
              <a:solidFill>
                <a:srgbClr val="0033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黑体" pitchFamily="49" charset="-122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0BF45C0-DC26-497D-824A-49929EF79854}"/>
              </a:ext>
            </a:extLst>
          </p:cNvPr>
          <p:cNvSpPr txBox="1"/>
          <p:nvPr/>
        </p:nvSpPr>
        <p:spPr>
          <a:xfrm>
            <a:off x="4095311" y="2141784"/>
            <a:ext cx="7182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zh-CN" sz="2000" dirty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49" charset="-122"/>
                <a:cs typeface="Arial" panose="020B0604020202020204" pitchFamily="34" charset="0"/>
              </a:rPr>
              <a:t>HFRS</a:t>
            </a:r>
            <a:endParaRPr lang="zh-CN" altLang="en-US" sz="2000" dirty="0">
              <a:solidFill>
                <a:srgbClr val="0033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黑体" pitchFamily="49" charset="-122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47CB962-58D4-4279-98F1-F5818521B26D}"/>
              </a:ext>
            </a:extLst>
          </p:cNvPr>
          <p:cNvSpPr/>
          <p:nvPr/>
        </p:nvSpPr>
        <p:spPr>
          <a:xfrm>
            <a:off x="684967" y="600017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79646"/>
              </a:buClr>
              <a:buFont typeface="Wingdings" panose="05000000000000000000" pitchFamily="2" charset="2"/>
              <a:buChar char="Ø"/>
              <a:defRPr/>
            </a:pPr>
            <a:r>
              <a:rPr lang="en-US" altLang="zh-CN" sz="1600" b="1" dirty="0">
                <a:solidFill>
                  <a:srgbClr val="003366"/>
                </a:solidFill>
                <a:ea typeface="MS PGothic" pitchFamily="34" charset="-128"/>
                <a:cs typeface="Arial" panose="020B0604020202020204" pitchFamily="34" charset="0"/>
              </a:rPr>
              <a:t>Two-plane painting injection scheme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79646"/>
              </a:buClr>
              <a:buFont typeface="Wingdings" panose="05000000000000000000" pitchFamily="2" charset="2"/>
              <a:buChar char="Ø"/>
              <a:defRPr/>
            </a:pPr>
            <a:r>
              <a:rPr lang="en-US" altLang="zh-CN" sz="1600" b="1" dirty="0">
                <a:solidFill>
                  <a:srgbClr val="003366"/>
                </a:solidFill>
                <a:ea typeface="MS PGothic" pitchFamily="34" charset="-128"/>
                <a:cs typeface="Arial" panose="020B0604020202020204" pitchFamily="34" charset="0"/>
              </a:rPr>
              <a:t>Fast ramping rate operation</a:t>
            </a:r>
            <a:endParaRPr lang="zh-CN" altLang="en-US" sz="1600" b="1" dirty="0">
              <a:solidFill>
                <a:srgbClr val="003366"/>
              </a:solidFill>
              <a:ea typeface="宋体" charset="-122"/>
              <a:cs typeface="Arial" panose="020B0604020202020204" pitchFamily="34" charset="0"/>
            </a:endParaRPr>
          </a:p>
        </p:txBody>
      </p:sp>
      <p:cxnSp>
        <p:nvCxnSpPr>
          <p:cNvPr id="15" name="肘形连接符 18">
            <a:extLst>
              <a:ext uri="{FF2B5EF4-FFF2-40B4-BE49-F238E27FC236}">
                <a16:creationId xmlns:a16="http://schemas.microsoft.com/office/drawing/2014/main" id="{0278876A-0450-404D-8001-F6990C08B7B6}"/>
              </a:ext>
            </a:extLst>
          </p:cNvPr>
          <p:cNvCxnSpPr>
            <a:cxnSpLocks/>
          </p:cNvCxnSpPr>
          <p:nvPr/>
        </p:nvCxnSpPr>
        <p:spPr>
          <a:xfrm rot="16200000" flipH="1">
            <a:off x="7832679" y="4412070"/>
            <a:ext cx="884995" cy="679908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6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肘形连接符 23">
            <a:extLst>
              <a:ext uri="{FF2B5EF4-FFF2-40B4-BE49-F238E27FC236}">
                <a16:creationId xmlns:a16="http://schemas.microsoft.com/office/drawing/2014/main" id="{7CAEE048-C265-4C09-9B1F-856D6B5B7388}"/>
              </a:ext>
            </a:extLst>
          </p:cNvPr>
          <p:cNvCxnSpPr>
            <a:cxnSpLocks/>
          </p:cNvCxnSpPr>
          <p:nvPr/>
        </p:nvCxnSpPr>
        <p:spPr>
          <a:xfrm rot="16200000" flipH="1">
            <a:off x="2679632" y="3065579"/>
            <a:ext cx="1632718" cy="1084813"/>
          </a:xfrm>
          <a:prstGeom prst="bentConnector3">
            <a:avLst>
              <a:gd name="adj1" fmla="val 74966"/>
            </a:avLst>
          </a:prstGeom>
          <a:ln w="19050">
            <a:solidFill>
              <a:schemeClr val="accent6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17540596-7200-4C67-87F7-5E056F5D5064}"/>
              </a:ext>
            </a:extLst>
          </p:cNvPr>
          <p:cNvSpPr txBox="1"/>
          <p:nvPr/>
        </p:nvSpPr>
        <p:spPr>
          <a:xfrm>
            <a:off x="8235411" y="1612836"/>
            <a:ext cx="3373172" cy="13234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000" b="1" u="sng" dirty="0">
                <a:solidFill>
                  <a:srgbClr val="FF0000"/>
                </a:solidFill>
                <a:cs typeface="Arial" panose="020B0604020202020204" pitchFamily="34" charset="0"/>
              </a:rPr>
              <a:t>HIAF</a:t>
            </a:r>
            <a:r>
              <a:rPr lang="en-US" altLang="zh-CN" sz="2000" b="1" dirty="0">
                <a:solidFill>
                  <a:srgbClr val="FF0000"/>
                </a:solidFill>
                <a:cs typeface="Arial" panose="020B0604020202020204" pitchFamily="34" charset="0"/>
              </a:rPr>
              <a:t> for atomic physics, nuclear physics, applied research in biology and material science etc.</a:t>
            </a:r>
            <a:endParaRPr lang="zh-CN" altLang="en-US" sz="2000" dirty="0"/>
          </a:p>
        </p:txBody>
      </p:sp>
      <p:pic>
        <p:nvPicPr>
          <p:cNvPr id="3" name="图片 5">
            <a:extLst>
              <a:ext uri="{FF2B5EF4-FFF2-40B4-BE49-F238E27FC236}">
                <a16:creationId xmlns:a16="http://schemas.microsoft.com/office/drawing/2014/main" id="{29019A6D-A464-F2E5-DD2F-622A97A86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666" y="931603"/>
            <a:ext cx="4490256" cy="25252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6E0D3B8-6E9D-C495-95D5-75EDF188717B}"/>
              </a:ext>
            </a:extLst>
          </p:cNvPr>
          <p:cNvSpPr txBox="1"/>
          <p:nvPr/>
        </p:nvSpPr>
        <p:spPr>
          <a:xfrm>
            <a:off x="9213214" y="3385357"/>
            <a:ext cx="2682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400" b="1" dirty="0">
                <a:solidFill>
                  <a:srgbClr val="FF0000"/>
                </a:solidFill>
              </a:rPr>
              <a:t>Completed in 2025!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4AF81C-4718-0DD7-7611-96DF451C152F}"/>
              </a:ext>
            </a:extLst>
          </p:cNvPr>
          <p:cNvSpPr txBox="1"/>
          <p:nvPr/>
        </p:nvSpPr>
        <p:spPr>
          <a:xfrm>
            <a:off x="9188606" y="960931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b="1" dirty="0">
                <a:solidFill>
                  <a:srgbClr val="FFFF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广东</a:t>
            </a:r>
            <a:r>
              <a:rPr lang="zh-CN" altLang="en-US" b="1" dirty="0">
                <a:solidFill>
                  <a:srgbClr val="FFFF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惠州</a:t>
            </a:r>
            <a:endParaRPr lang="en-CN" b="1" dirty="0">
              <a:solidFill>
                <a:srgbClr val="FFFF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72946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D9D330B-D9FA-9BFF-AB94-85D9E671F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067620" cy="6858000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A4B68A9-CAE5-4CDA-ABFB-A98EEDDBA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50</a:t>
            </a:fld>
            <a:endParaRPr 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3C002AE-7F29-4F0C-A37F-A22B11614E1D}"/>
              </a:ext>
            </a:extLst>
          </p:cNvPr>
          <p:cNvSpPr txBox="1"/>
          <p:nvPr/>
        </p:nvSpPr>
        <p:spPr>
          <a:xfrm>
            <a:off x="703848" y="5870571"/>
            <a:ext cx="10050572" cy="58477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Office area in Huizhou, Guangdong ready to be used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9917302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61BF6B-9483-9AAE-B1D1-563E857BB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Backup</a:t>
            </a: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9E7E3E7-A1CA-F415-A65B-E7EDA8762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4912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323" y="0"/>
            <a:ext cx="11852885" cy="1041924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Structure functions and PDFs : Polarized case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52</a:t>
            </a:fld>
            <a:endParaRPr lang="en-US"/>
          </a:p>
        </p:txBody>
      </p:sp>
      <p:sp>
        <p:nvSpPr>
          <p:cNvPr id="5" name="文本框 1"/>
          <p:cNvSpPr txBox="1">
            <a:spLocks noChangeArrowheads="1"/>
          </p:cNvSpPr>
          <p:nvPr/>
        </p:nvSpPr>
        <p:spPr bwMode="auto">
          <a:xfrm>
            <a:off x="617711" y="3259941"/>
            <a:ext cx="46410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800" b="1"/>
              <a:t>Experimental observables</a:t>
            </a:r>
            <a:endParaRPr lang="zh-CN" altLang="en-US" sz="2800" b="1"/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9360218" y="3165996"/>
            <a:ext cx="12330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b="1"/>
              <a:t>PDFs</a:t>
            </a:r>
            <a:endParaRPr lang="zh-CN" altLang="en-US" b="1"/>
          </a:p>
        </p:txBody>
      </p:sp>
      <p:sp>
        <p:nvSpPr>
          <p:cNvPr id="7" name="圆角矩形 4"/>
          <p:cNvSpPr>
            <a:spLocks noChangeArrowheads="1"/>
          </p:cNvSpPr>
          <p:nvPr/>
        </p:nvSpPr>
        <p:spPr bwMode="auto">
          <a:xfrm>
            <a:off x="289291" y="3215631"/>
            <a:ext cx="5297856" cy="3320327"/>
          </a:xfrm>
          <a:prstGeom prst="roundRect">
            <a:avLst>
              <a:gd name="adj" fmla="val 16667"/>
            </a:avLst>
          </a:prstGeom>
          <a:noFill/>
          <a:ln w="50800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8" name="圆角矩形 8"/>
          <p:cNvSpPr>
            <a:spLocks noChangeArrowheads="1"/>
          </p:cNvSpPr>
          <p:nvPr/>
        </p:nvSpPr>
        <p:spPr bwMode="auto">
          <a:xfrm>
            <a:off x="7741920" y="3129810"/>
            <a:ext cx="4246880" cy="3142974"/>
          </a:xfrm>
          <a:prstGeom prst="roundRect">
            <a:avLst>
              <a:gd name="adj" fmla="val 16667"/>
            </a:avLst>
          </a:prstGeom>
          <a:noFill/>
          <a:ln w="50800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cxnSp>
        <p:nvCxnSpPr>
          <p:cNvPr id="9" name="直接连接符 6"/>
          <p:cNvCxnSpPr>
            <a:cxnSpLocks noChangeShapeType="1"/>
          </p:cNvCxnSpPr>
          <p:nvPr/>
        </p:nvCxnSpPr>
        <p:spPr bwMode="auto">
          <a:xfrm>
            <a:off x="289291" y="3867371"/>
            <a:ext cx="5297856" cy="6667"/>
          </a:xfrm>
          <a:prstGeom prst="line">
            <a:avLst/>
          </a:prstGeom>
          <a:noFill/>
          <a:ln w="50800" algn="ctr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直接连接符 12"/>
          <p:cNvCxnSpPr>
            <a:cxnSpLocks noChangeShapeType="1"/>
          </p:cNvCxnSpPr>
          <p:nvPr/>
        </p:nvCxnSpPr>
        <p:spPr bwMode="auto">
          <a:xfrm flipV="1">
            <a:off x="7741920" y="3862688"/>
            <a:ext cx="4246880" cy="35094"/>
          </a:xfrm>
          <a:prstGeom prst="line">
            <a:avLst/>
          </a:prstGeom>
          <a:noFill/>
          <a:ln w="50800" algn="ctr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右箭头 24"/>
          <p:cNvSpPr>
            <a:spLocks noChangeArrowheads="1"/>
          </p:cNvSpPr>
          <p:nvPr/>
        </p:nvSpPr>
        <p:spPr bwMode="auto">
          <a:xfrm>
            <a:off x="5703762" y="4643522"/>
            <a:ext cx="1865862" cy="446088"/>
          </a:xfrm>
          <a:prstGeom prst="rightArrow">
            <a:avLst>
              <a:gd name="adj1" fmla="val 50000"/>
              <a:gd name="adj2" fmla="val 5010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3" name="文本框 23"/>
          <p:cNvSpPr txBox="1">
            <a:spLocks noChangeArrowheads="1"/>
          </p:cNvSpPr>
          <p:nvPr/>
        </p:nvSpPr>
        <p:spPr bwMode="auto">
          <a:xfrm>
            <a:off x="5598264" y="3993172"/>
            <a:ext cx="214674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600" b="1">
                <a:solidFill>
                  <a:srgbClr val="FF0000"/>
                </a:solidFill>
              </a:rPr>
              <a:t>Quark-Parton Model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600" b="1"/>
              <a:t>           </a:t>
            </a:r>
            <a:r>
              <a:rPr lang="en-US" altLang="zh-CN" sz="1600" b="1">
                <a:solidFill>
                  <a:srgbClr val="FF0000"/>
                </a:solidFill>
              </a:rPr>
              <a:t>QPM</a:t>
            </a:r>
            <a:endParaRPr lang="zh-CN" altLang="en-US" sz="1600" b="1">
              <a:solidFill>
                <a:srgbClr val="FF0000"/>
              </a:solidFill>
            </a:endParaRPr>
          </a:p>
        </p:txBody>
      </p:sp>
      <p:pic>
        <p:nvPicPr>
          <p:cNvPr id="14" name="Picture 5" descr="d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05" y="753125"/>
            <a:ext cx="3272549" cy="2397907"/>
          </a:xfrm>
          <a:prstGeom prst="rect">
            <a:avLst/>
          </a:prstGeom>
          <a:noFill/>
          <a:ln w="47625" cmpd="sng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14"/>
          <p:cNvSpPr/>
          <p:nvPr/>
        </p:nvSpPr>
        <p:spPr>
          <a:xfrm>
            <a:off x="2672714" y="693928"/>
            <a:ext cx="1138998" cy="677035"/>
          </a:xfrm>
          <a:prstGeom prst="ellipse">
            <a:avLst/>
          </a:prstGeom>
          <a:noFill/>
          <a:ln w="444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>
            <a:cxnSpLocks/>
            <a:endCxn id="17" idx="1"/>
          </p:cNvCxnSpPr>
          <p:nvPr/>
        </p:nvCxnSpPr>
        <p:spPr>
          <a:xfrm>
            <a:off x="3811712" y="1370963"/>
            <a:ext cx="1531560" cy="415792"/>
          </a:xfrm>
          <a:prstGeom prst="straightConnector1">
            <a:avLst/>
          </a:prstGeom>
          <a:ln w="60325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343272" y="1494367"/>
            <a:ext cx="62774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Only scattered leptons are detected</a:t>
            </a:r>
          </a:p>
        </p:txBody>
      </p:sp>
      <p:sp>
        <p:nvSpPr>
          <p:cNvPr id="23" name="文本框 27"/>
          <p:cNvSpPr txBox="1">
            <a:spLocks noChangeArrowheads="1"/>
          </p:cNvSpPr>
          <p:nvPr/>
        </p:nvSpPr>
        <p:spPr bwMode="auto">
          <a:xfrm>
            <a:off x="8474594" y="3978606"/>
            <a:ext cx="27815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/>
              <a:t>Polarized pdfs</a:t>
            </a:r>
            <a:endParaRPr lang="zh-CN" altLang="en-US"/>
          </a:p>
        </p:txBody>
      </p:sp>
      <p:sp>
        <p:nvSpPr>
          <p:cNvPr id="24" name="文本框 28"/>
          <p:cNvSpPr txBox="1">
            <a:spLocks noChangeArrowheads="1"/>
          </p:cNvSpPr>
          <p:nvPr/>
        </p:nvSpPr>
        <p:spPr bwMode="auto">
          <a:xfrm>
            <a:off x="8482016" y="4471442"/>
            <a:ext cx="3322638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00"/>
              <a:t>Helicity distribution  </a:t>
            </a:r>
            <a:r>
              <a:rPr lang="zh-CN" altLang="en-US"/>
              <a:t>∆</a:t>
            </a:r>
            <a:r>
              <a:rPr lang="en-US" altLang="zh-CN"/>
              <a:t>q=q</a:t>
            </a:r>
            <a:r>
              <a:rPr lang="en-US" altLang="zh-CN" baseline="30000"/>
              <a:t>↑</a:t>
            </a:r>
            <a:r>
              <a:rPr lang="en-US" altLang="zh-CN"/>
              <a:t>(x) - q</a:t>
            </a:r>
            <a:r>
              <a:rPr lang="en-US" altLang="zh-CN" baseline="30000"/>
              <a:t>↓</a:t>
            </a:r>
            <a:r>
              <a:rPr lang="en-US" altLang="zh-CN"/>
              <a:t>(x)</a:t>
            </a:r>
            <a:endParaRPr lang="zh-CN" altLang="en-US"/>
          </a:p>
        </p:txBody>
      </p:sp>
      <p:pic>
        <p:nvPicPr>
          <p:cNvPr id="25" name="图片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629" y="5333216"/>
            <a:ext cx="2921459" cy="83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 Box 8"/>
          <p:cNvSpPr txBox="1">
            <a:spLocks noChangeArrowheads="1"/>
          </p:cNvSpPr>
          <p:nvPr/>
        </p:nvSpPr>
        <p:spPr bwMode="auto">
          <a:xfrm>
            <a:off x="1048069" y="5261881"/>
            <a:ext cx="40940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fr-FR" sz="2800" dirty="0">
                <a:solidFill>
                  <a:srgbClr val="000099"/>
                </a:solidFill>
                <a:latin typeface="Arial" panose="020B0604020202020204" pitchFamily="34" charset="0"/>
              </a:rPr>
              <a:t>beam/target helicity flips</a:t>
            </a:r>
          </a:p>
        </p:txBody>
      </p:sp>
      <p:pic>
        <p:nvPicPr>
          <p:cNvPr id="3" name="图片 8">
            <a:extLst>
              <a:ext uri="{FF2B5EF4-FFF2-40B4-BE49-F238E27FC236}">
                <a16:creationId xmlns:a16="http://schemas.microsoft.com/office/drawing/2014/main" id="{B8070BAF-4D7E-0FE7-51E5-332445AF79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89" y="4150071"/>
            <a:ext cx="5085257" cy="75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8463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0F091A-AE77-4E2A-A4B3-6340EE92C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993" y="27804"/>
            <a:ext cx="10058400" cy="1014113"/>
          </a:xfrm>
        </p:spPr>
        <p:txBody>
          <a:bodyPr/>
          <a:lstStyle/>
          <a:p>
            <a:r>
              <a:rPr lang="en-US" altLang="zh-CN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Flavor decompositions</a:t>
            </a:r>
            <a:endParaRPr lang="zh-CN" altLang="en-US" sz="4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702D07-91C0-4264-95EE-5B840D79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53</a:t>
            </a:fld>
            <a:endParaRPr lang="en-US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CF35C038-86C1-4851-B1B1-6C4A6B614FAA}"/>
              </a:ext>
            </a:extLst>
          </p:cNvPr>
          <p:cNvSpPr/>
          <p:nvPr/>
        </p:nvSpPr>
        <p:spPr>
          <a:xfrm>
            <a:off x="1283808" y="5672710"/>
            <a:ext cx="8047968" cy="974484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984F669A-2DCC-492C-960E-85ACD3460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099" y="2078642"/>
            <a:ext cx="5564486" cy="1232206"/>
          </a:xfrm>
          <a:prstGeom prst="rect">
            <a:avLst/>
          </a:prstGeom>
        </p:spPr>
      </p:pic>
      <p:sp>
        <p:nvSpPr>
          <p:cNvPr id="7" name="TextBox 4">
            <a:extLst>
              <a:ext uri="{FF2B5EF4-FFF2-40B4-BE49-F238E27FC236}">
                <a16:creationId xmlns:a16="http://schemas.microsoft.com/office/drawing/2014/main" id="{D2FC2505-85DF-4F6D-8B63-12D16C5D40F1}"/>
              </a:ext>
            </a:extLst>
          </p:cNvPr>
          <p:cNvSpPr txBox="1"/>
          <p:nvPr/>
        </p:nvSpPr>
        <p:spPr>
          <a:xfrm>
            <a:off x="948267" y="1307917"/>
            <a:ext cx="5020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/>
              <a:t>With pure </a:t>
            </a:r>
            <a:r>
              <a:rPr lang="az-Cyrl-AZ" sz="2000"/>
              <a:t>ү</a:t>
            </a:r>
            <a:r>
              <a:rPr lang="en-US" sz="2000"/>
              <a:t> exchange in inclusive DIS: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A235D72-400E-4D7B-BE00-475B21DC7612}"/>
              </a:ext>
            </a:extLst>
          </p:cNvPr>
          <p:cNvSpPr txBox="1"/>
          <p:nvPr/>
        </p:nvSpPr>
        <p:spPr>
          <a:xfrm>
            <a:off x="970471" y="3669779"/>
            <a:ext cx="74077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C00000"/>
                </a:solidFill>
              </a:rPr>
              <a:t>Assumption: SU(3) flavor symmetry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altLang="zh-CN" sz="2000"/>
              <a:t>Additional inputs from </a:t>
            </a:r>
            <a:r>
              <a:rPr lang="el-GR" altLang="zh-CN" sz="2000"/>
              <a:t>β</a:t>
            </a:r>
            <a:r>
              <a:rPr lang="en-US" altLang="zh-CN" sz="2000"/>
              <a:t>-decay of neutron and hyperons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000">
              <a:solidFill>
                <a:srgbClr val="C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4C48DC-C66D-4924-B644-D46D9CAB707C}"/>
              </a:ext>
            </a:extLst>
          </p:cNvPr>
          <p:cNvSpPr txBox="1"/>
          <p:nvPr/>
        </p:nvSpPr>
        <p:spPr>
          <a:xfrm>
            <a:off x="2433598" y="4511161"/>
            <a:ext cx="1827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/>
              <a:t>Δ</a:t>
            </a:r>
            <a:r>
              <a:rPr lang="en-US" sz="2400"/>
              <a:t>u + </a:t>
            </a:r>
            <a:r>
              <a:rPr lang="el-GR" sz="2400"/>
              <a:t>Δ</a:t>
            </a:r>
            <a:r>
              <a:rPr lang="en-US" sz="2400"/>
              <a:t>d -2</a:t>
            </a:r>
            <a:r>
              <a:rPr lang="el-GR" sz="2400"/>
              <a:t> Δ</a:t>
            </a:r>
            <a:r>
              <a:rPr lang="en-US" sz="2400"/>
              <a:t>s</a:t>
            </a:r>
          </a:p>
        </p:txBody>
      </p:sp>
      <p:sp>
        <p:nvSpPr>
          <p:cNvPr id="11" name="TextBox 23">
            <a:extLst>
              <a:ext uri="{FF2B5EF4-FFF2-40B4-BE49-F238E27FC236}">
                <a16:creationId xmlns:a16="http://schemas.microsoft.com/office/drawing/2014/main" id="{97224FD3-8B53-464C-8620-F82291B901CF}"/>
              </a:ext>
            </a:extLst>
          </p:cNvPr>
          <p:cNvSpPr txBox="1"/>
          <p:nvPr/>
        </p:nvSpPr>
        <p:spPr>
          <a:xfrm>
            <a:off x="4966648" y="4506539"/>
            <a:ext cx="1215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/>
              <a:t>Δ</a:t>
            </a:r>
            <a:r>
              <a:rPr lang="en-US" sz="2400"/>
              <a:t>u + </a:t>
            </a:r>
            <a:r>
              <a:rPr lang="el-GR" sz="2400"/>
              <a:t>Δ</a:t>
            </a:r>
            <a:r>
              <a:rPr lang="en-US" sz="2400"/>
              <a:t>d 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21F9015-C946-467E-AC96-90EFEBDF9346}"/>
              </a:ext>
            </a:extLst>
          </p:cNvPr>
          <p:cNvSpPr txBox="1"/>
          <p:nvPr/>
        </p:nvSpPr>
        <p:spPr>
          <a:xfrm>
            <a:off x="1391887" y="5714153"/>
            <a:ext cx="7851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/>
              <a:t>SIDIS measurements: with the initial quark flavor tagged</a:t>
            </a:r>
          </a:p>
          <a:p>
            <a:pPr lvl="2" algn="just"/>
            <a:r>
              <a:rPr lang="en-US" altLang="zh-CN" sz="2400"/>
              <a:t>Fragmentation Functions needed</a:t>
            </a:r>
            <a:endParaRPr lang="zh-CN" altLang="en-US" sz="240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1A51DF1-010D-4F07-B770-320984E67C78}"/>
              </a:ext>
            </a:extLst>
          </p:cNvPr>
          <p:cNvSpPr txBox="1"/>
          <p:nvPr/>
        </p:nvSpPr>
        <p:spPr>
          <a:xfrm>
            <a:off x="1021257" y="5133577"/>
            <a:ext cx="1603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/>
              <a:t>A way out:</a:t>
            </a:r>
            <a:endParaRPr lang="zh-CN" altLang="en-US" sz="24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CE5FA0-CC78-D3DB-DD12-CBF46D960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1940" y="2060714"/>
            <a:ext cx="2156845" cy="2500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22">
            <a:extLst>
              <a:ext uri="{FF2B5EF4-FFF2-40B4-BE49-F238E27FC236}">
                <a16:creationId xmlns:a16="http://schemas.microsoft.com/office/drawing/2014/main" id="{24D9688B-9613-BD17-2584-9CC0B4334391}"/>
              </a:ext>
            </a:extLst>
          </p:cNvPr>
          <p:cNvSpPr txBox="1"/>
          <p:nvPr/>
        </p:nvSpPr>
        <p:spPr>
          <a:xfrm>
            <a:off x="7988049" y="1208995"/>
            <a:ext cx="3831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Hmm … No third kind </a:t>
            </a:r>
          </a:p>
          <a:p>
            <a:r>
              <a:rPr lang="en-US" sz="2400" b="1">
                <a:solidFill>
                  <a:srgbClr val="0070C0"/>
                </a:solidFill>
              </a:rPr>
              <a:t>of nucleon … No...</a:t>
            </a:r>
          </a:p>
        </p:txBody>
      </p:sp>
    </p:spTree>
    <p:extLst>
      <p:ext uri="{BB962C8B-B14F-4D97-AF65-F5344CB8AC3E}">
        <p14:creationId xmlns:p14="http://schemas.microsoft.com/office/powerpoint/2010/main" val="11267446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866179-8093-6423-4899-3049826460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06" r="12837"/>
          <a:stretch/>
        </p:blipFill>
        <p:spPr>
          <a:xfrm>
            <a:off x="7068418" y="2688425"/>
            <a:ext cx="4285382" cy="41513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4EABE4-727E-B436-1A2F-68B459660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Probing gluon distributions</a:t>
            </a:r>
            <a:endParaRPr lang="en-CN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A61A3-80D8-67EE-3AFA-A9BE0F200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898" y="3585353"/>
            <a:ext cx="6279006" cy="2953559"/>
          </a:xfrm>
        </p:spPr>
        <p:txBody>
          <a:bodyPr>
            <a:normAutofit/>
          </a:bodyPr>
          <a:lstStyle/>
          <a:p>
            <a:r>
              <a:rPr lang="en-US" sz="2000" dirty="0"/>
              <a:t>Heavy-flavor quarks produced at leading-order via boson-gluon fusion </a:t>
            </a:r>
          </a:p>
          <a:p>
            <a:r>
              <a:rPr lang="en-US" sz="2000" dirty="0"/>
              <a:t>Investigate charm production + constraints to gluon (n)PDF </a:t>
            </a:r>
          </a:p>
          <a:p>
            <a:pPr marL="457200" lvl="1" indent="0">
              <a:buNone/>
            </a:pPr>
            <a:r>
              <a:rPr lang="en-US" sz="2000" dirty="0"/>
              <a:t>- High-</a:t>
            </a:r>
            <a:r>
              <a:rPr lang="en-US" sz="2000" dirty="0" err="1"/>
              <a:t>x</a:t>
            </a:r>
            <a:r>
              <a:rPr lang="en-US" sz="2000" baseline="-25000" dirty="0" err="1"/>
              <a:t>B</a:t>
            </a:r>
            <a:r>
              <a:rPr lang="en-US" sz="2000" dirty="0"/>
              <a:t> charm production offers more constraint </a:t>
            </a:r>
            <a:r>
              <a:rPr lang="en-US" sz="2000" dirty="0" err="1"/>
              <a:t>w.r.t.</a:t>
            </a:r>
            <a:r>
              <a:rPr lang="en-US" sz="2000" dirty="0"/>
              <a:t> inclusive-only measurements 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FA1EAEE5-21EB-1A69-C724-7FF471A33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CE1C058-A50B-4074-BDFB-3CEFDFCB3DA3}" type="slidenum">
              <a:rPr lang="zh-CN" altLang="en-US" smtClean="0"/>
              <a:t>54</a:t>
            </a:fld>
            <a:endParaRPr lang="zh-CN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A77759-BAA1-F85F-DB2B-6F3717A12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044" y="1393615"/>
            <a:ext cx="4792134" cy="81359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8743956-F75C-5123-2E67-52CB38016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4518" y="1053641"/>
            <a:ext cx="2035565" cy="23071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416B11-E941-3BF4-8A16-42766406E9FC}"/>
              </a:ext>
            </a:extLst>
          </p:cNvPr>
          <p:cNvSpPr txBox="1"/>
          <p:nvPr/>
        </p:nvSpPr>
        <p:spPr>
          <a:xfrm>
            <a:off x="5409357" y="2431789"/>
            <a:ext cx="810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/>
              <a:t>quarks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98283E-6911-6D76-55B9-E24224716690}"/>
              </a:ext>
            </a:extLst>
          </p:cNvPr>
          <p:cNvSpPr txBox="1"/>
          <p:nvPr/>
        </p:nvSpPr>
        <p:spPr>
          <a:xfrm>
            <a:off x="6846860" y="2431789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/>
              <a:t>gluon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BB3311-951C-7EBF-25B1-E69577E5C9DA}"/>
              </a:ext>
            </a:extLst>
          </p:cNvPr>
          <p:cNvSpPr txBox="1"/>
          <p:nvPr/>
        </p:nvSpPr>
        <p:spPr>
          <a:xfrm>
            <a:off x="7936398" y="2416763"/>
            <a:ext cx="2522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﻿orbital angular momenta</a:t>
            </a:r>
            <a:endParaRPr lang="en-CN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5AA3F0-2235-8CBB-46A1-8C79520233E4}"/>
              </a:ext>
            </a:extLst>
          </p:cNvPr>
          <p:cNvSpPr/>
          <p:nvPr/>
        </p:nvSpPr>
        <p:spPr>
          <a:xfrm>
            <a:off x="6743313" y="1275871"/>
            <a:ext cx="1180129" cy="11408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3827731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F2C6-4D9B-45C9-2649-D5E86A2A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en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mpact on the proton gluon PDF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ADD9AA-E212-2EE7-4308-9A381153F70A}"/>
              </a:ext>
            </a:extLst>
          </p:cNvPr>
          <p:cNvSpPr txBox="1"/>
          <p:nvPr/>
        </p:nvSpPr>
        <p:spPr>
          <a:xfrm>
            <a:off x="2389756" y="6256843"/>
            <a:ext cx="83008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>
                <a:effectLst/>
                <a:latin typeface="Arial" panose="020B0604020202020204" pitchFamily="34" charset="0"/>
              </a:rPr>
              <a:t>Impact on CTEQ singlet </a:t>
            </a:r>
            <a:r>
              <a:rPr lang="el-GR" sz="2000" b="0" i="0">
                <a:effectLst/>
                <a:latin typeface="Arial" panose="020B0604020202020204" pitchFamily="34" charset="0"/>
              </a:rPr>
              <a:t>Σ </a:t>
            </a:r>
            <a:r>
              <a:rPr lang="en-US" sz="2000" b="0" i="0">
                <a:effectLst/>
                <a:latin typeface="Arial" panose="020B0604020202020204" pitchFamily="34" charset="0"/>
              </a:rPr>
              <a:t>and gluon g PDFs using a NLO computation. </a:t>
            </a:r>
            <a:endParaRPr lang="en-CN" sz="2000"/>
          </a:p>
        </p:txBody>
      </p:sp>
      <p:sp>
        <p:nvSpPr>
          <p:cNvPr id="10" name="灯片编号占位符 7">
            <a:extLst>
              <a:ext uri="{FF2B5EF4-FFF2-40B4-BE49-F238E27FC236}">
                <a16:creationId xmlns:a16="http://schemas.microsoft.com/office/drawing/2014/main" id="{9014AAE0-717C-FFD3-FF31-DDBC3F9D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CE1C058-A50B-4074-BDFB-3CEFDFCB3DA3}" type="slidenum">
              <a:rPr lang="zh-CN" altLang="en-US" smtClean="0"/>
              <a:t>55</a:t>
            </a:fld>
            <a:endParaRPr lang="zh-CN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BB762C-D88F-BB72-CF1B-DB4BBFFF5D1A}"/>
              </a:ext>
            </a:extLst>
          </p:cNvPr>
          <p:cNvSpPr txBox="1"/>
          <p:nvPr/>
        </p:nvSpPr>
        <p:spPr>
          <a:xfrm>
            <a:off x="688063" y="1327515"/>
            <a:ext cx="489750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i="0">
                <a:effectLst/>
                <a:latin typeface="Arial" panose="020B0604020202020204" pitchFamily="34" charset="0"/>
              </a:rPr>
              <a:t>Impact on the unpolarized proton gluon PDF g(x, Q2) using reweighting techniques.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latin typeface="Arial" panose="020B0604020202020204" pitchFamily="34" charset="0"/>
              </a:rPr>
              <a:t>W</a:t>
            </a:r>
            <a:r>
              <a:rPr lang="en-US" sz="2000" b="0" i="0">
                <a:effectLst/>
                <a:latin typeface="Arial" panose="020B0604020202020204" pitchFamily="34" charset="0"/>
              </a:rPr>
              <a:t>e focus on the most recent CTEQ PDF set .</a:t>
            </a:r>
            <a:br>
              <a:rPr lang="en-US" sz="2000"/>
            </a:br>
            <a:endParaRPr lang="en-CN" sz="20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BB7354E-1619-21B4-3606-33F53CC61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1309" y="981261"/>
            <a:ext cx="4976653" cy="52110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1320CA-604A-178F-87B3-ABC76DCD9B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9524"/>
          <a:stretch/>
        </p:blipFill>
        <p:spPr>
          <a:xfrm>
            <a:off x="979882" y="3429000"/>
            <a:ext cx="4524205" cy="224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8913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F2C6-4D9B-45C9-2649-D5E86A2A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3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Gluon helicity distribution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4BAD5F-D6DA-71A0-70A3-B19F05BE745B}"/>
              </a:ext>
            </a:extLst>
          </p:cNvPr>
          <p:cNvSpPr txBox="1"/>
          <p:nvPr/>
        </p:nvSpPr>
        <p:spPr>
          <a:xfrm>
            <a:off x="467438" y="1759448"/>
            <a:ext cx="51916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latin typeface="Arial" panose="020B0604020202020204" pitchFamily="34" charset="0"/>
              </a:rPr>
              <a:t>O</a:t>
            </a:r>
            <a:r>
              <a:rPr lang="en-US" sz="2000" b="0" i="0">
                <a:effectLst/>
                <a:latin typeface="Arial" panose="020B0604020202020204" pitchFamily="34" charset="0"/>
              </a:rPr>
              <a:t>ne can perform double spin asymmetry ALL measurements in the </a:t>
            </a:r>
            <a:r>
              <a:rPr lang="en-US" sz="2000" b="0" i="0" err="1">
                <a:effectLst/>
                <a:latin typeface="Arial" panose="020B0604020202020204" pitchFamily="34" charset="0"/>
              </a:rPr>
              <a:t>e+p</a:t>
            </a:r>
            <a:r>
              <a:rPr lang="en-US" sz="2000" b="0" i="0">
                <a:effectLst/>
                <a:latin typeface="Arial" panose="020B0604020202020204" pitchFamily="34" charset="0"/>
              </a:rPr>
              <a:t> → e′ +D</a:t>
            </a:r>
            <a:r>
              <a:rPr lang="en-US" sz="2000" b="0" i="0" baseline="30000">
                <a:effectLst/>
                <a:latin typeface="Arial" panose="020B0604020202020204" pitchFamily="34" charset="0"/>
              </a:rPr>
              <a:t>0</a:t>
            </a:r>
            <a:r>
              <a:rPr lang="en-US" sz="2000" b="0" i="0">
                <a:effectLst/>
                <a:latin typeface="Arial" panose="020B0604020202020204" pitchFamily="34" charset="0"/>
              </a:rPr>
              <a:t> +X process to access the gluon helicity distribution:</a:t>
            </a:r>
            <a:endParaRPr lang="en-CN" sz="2000"/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C8FFE9A-7EBA-FC62-9187-7094C861D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649" y="3067565"/>
            <a:ext cx="4304353" cy="8493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79CB64B-2DF3-533A-6F6B-22FC1B92C6A2}"/>
              </a:ext>
            </a:extLst>
          </p:cNvPr>
          <p:cNvSpPr txBox="1"/>
          <p:nvPr/>
        </p:nvSpPr>
        <p:spPr>
          <a:xfrm>
            <a:off x="489623" y="4922953"/>
            <a:ext cx="53354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effectLst/>
                <a:latin typeface="Arial" panose="020B0604020202020204" pitchFamily="34" charset="0"/>
              </a:rPr>
              <a:t>With</a:t>
            </a:r>
            <a:r>
              <a:rPr lang="en-US" sz="2000" dirty="0">
                <a:latin typeface="Courier New" panose="02070309020205020404" pitchFamily="49" charset="0"/>
              </a:rPr>
              <a:t> 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lower center-of-mass energy, the </a:t>
            </a:r>
            <a:r>
              <a:rPr lang="en-US" sz="2000" b="0" i="0" dirty="0" err="1">
                <a:effectLst/>
                <a:latin typeface="Arial" panose="020B0604020202020204" pitchFamily="34" charset="0"/>
              </a:rPr>
              <a:t>EicC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 will push the measurement in the relatively high-x region, where ∆g/g is supposed to be larger compared to the small-x region.</a:t>
            </a:r>
            <a:endParaRPr lang="en-CN" sz="2000" dirty="0"/>
          </a:p>
        </p:txBody>
      </p:sp>
      <p:sp>
        <p:nvSpPr>
          <p:cNvPr id="10" name="灯片编号占位符 7">
            <a:extLst>
              <a:ext uri="{FF2B5EF4-FFF2-40B4-BE49-F238E27FC236}">
                <a16:creationId xmlns:a16="http://schemas.microsoft.com/office/drawing/2014/main" id="{FFDD6BCF-EF00-76D4-7036-AD6ED7E3F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CE1C058-A50B-4074-BDFB-3CEFDFCB3DA3}" type="slidenum">
              <a:rPr lang="zh-CN" altLang="en-US" smtClean="0"/>
              <a:t>56</a:t>
            </a:fld>
            <a:endParaRPr lang="zh-CN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F6999F-A4AA-03FB-EB73-6A13DF79A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5061" y="1179591"/>
            <a:ext cx="5191654" cy="56259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10">
                <a:extLst>
                  <a:ext uri="{FF2B5EF4-FFF2-40B4-BE49-F238E27FC236}">
                    <a16:creationId xmlns:a16="http://schemas.microsoft.com/office/drawing/2014/main" id="{CB255BEC-E083-2DE5-BEFC-55F27BE21B5E}"/>
                  </a:ext>
                </a:extLst>
              </p:cNvPr>
              <p:cNvSpPr txBox="1"/>
              <p:nvPr/>
            </p:nvSpPr>
            <p:spPr>
              <a:xfrm>
                <a:off x="1821173" y="4011180"/>
                <a:ext cx="4794780" cy="6690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indent="2667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kern="100" smtClean="0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∆</m:t>
                          </m:r>
                          <m:r>
                            <a:rPr lang="en-US" altLang="zh-CN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𝑔</m:t>
                          </m:r>
                          <m:r>
                            <a:rPr lang="en-US" altLang="zh-CN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  <m:r>
                            <a:rPr lang="en-US" altLang="zh-CN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)∗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𝑓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𝑔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^0 )</m:t>
                          </m:r>
                        </m:num>
                        <m:den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𝑔</m:t>
                          </m:r>
                          <m:r>
                            <a:rPr lang="en-US" altLang="zh-CN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𝑄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∗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𝑓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𝑔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^0 )</m:t>
                          </m:r>
                        </m:den>
                      </m:f>
                      <m:r>
                        <a:rPr lang="en-US" altLang="zh-CN" b="0" i="1" kern="10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=∆</m:t>
                      </m:r>
                      <m:r>
                        <a:rPr lang="en-US" altLang="zh-CN" i="1" kern="10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𝑔</m:t>
                      </m:r>
                      <m:r>
                        <a:rPr lang="en-US" altLang="zh-CN" i="1" kern="1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/</m:t>
                      </m:r>
                      <m:r>
                        <a:rPr lang="en-US" altLang="zh-CN" i="1" kern="10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𝑔</m:t>
                      </m:r>
                    </m:oMath>
                  </m:oMathPara>
                </a14:m>
                <a:endParaRPr lang="zh-CN" altLang="zh-CN" kern="100" dirty="0">
                  <a:effectLst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文本框 10">
                <a:extLst>
                  <a:ext uri="{FF2B5EF4-FFF2-40B4-BE49-F238E27FC236}">
                    <a16:creationId xmlns:a16="http://schemas.microsoft.com/office/drawing/2014/main" id="{CB255BEC-E083-2DE5-BEFC-55F27BE21B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173" y="4011180"/>
                <a:ext cx="4794780" cy="669094"/>
              </a:xfrm>
              <a:prstGeom prst="rect">
                <a:avLst/>
              </a:prstGeom>
              <a:blipFill>
                <a:blip r:embed="rId4"/>
                <a:stretch>
                  <a:fillRect b="-9259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43617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9">
            <a:extLst>
              <a:ext uri="{FF2B5EF4-FFF2-40B4-BE49-F238E27FC236}">
                <a16:creationId xmlns:a16="http://schemas.microsoft.com/office/drawing/2014/main" id="{2E86EDA3-F2B7-77EF-22D6-874B8B8AC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00" y="3376871"/>
            <a:ext cx="8357019" cy="323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068" y="101221"/>
            <a:ext cx="9973893" cy="929972"/>
          </a:xfrm>
        </p:spPr>
        <p:txBody>
          <a:bodyPr>
            <a:normAutofit/>
          </a:bodyPr>
          <a:lstStyle/>
          <a:p>
            <a:pPr algn="ctr"/>
            <a:r>
              <a:rPr 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The TMDs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57</a:t>
            </a:fld>
            <a:endParaRPr lang="en-US"/>
          </a:p>
        </p:txBody>
      </p:sp>
      <p:pic>
        <p:nvPicPr>
          <p:cNvPr id="29" name="图片 2">
            <a:extLst>
              <a:ext uri="{FF2B5EF4-FFF2-40B4-BE49-F238E27FC236}">
                <a16:creationId xmlns:a16="http://schemas.microsoft.com/office/drawing/2014/main" id="{7003D0F4-85D2-04B5-4E30-04AC93D25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540" y="1612218"/>
            <a:ext cx="2595562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文本框 4">
            <a:extLst>
              <a:ext uri="{FF2B5EF4-FFF2-40B4-BE49-F238E27FC236}">
                <a16:creationId xmlns:a16="http://schemas.microsoft.com/office/drawing/2014/main" id="{267CD8A8-67B5-8E14-74A2-0DB07B8DE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215" y="1031193"/>
            <a:ext cx="21161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/>
              <a:t>TMD PDF  3D</a:t>
            </a:r>
            <a:endParaRPr lang="zh-CN" altLang="en-US" sz="2400"/>
          </a:p>
        </p:txBody>
      </p:sp>
      <p:pic>
        <p:nvPicPr>
          <p:cNvPr id="32" name="图片 6">
            <a:extLst>
              <a:ext uri="{FF2B5EF4-FFF2-40B4-BE49-F238E27FC236}">
                <a16:creationId xmlns:a16="http://schemas.microsoft.com/office/drawing/2014/main" id="{238EF64E-5523-AB5C-B3D5-72381E2BC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102" y="1468549"/>
            <a:ext cx="3052763" cy="208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文本框 8">
            <a:extLst>
              <a:ext uri="{FF2B5EF4-FFF2-40B4-BE49-F238E27FC236}">
                <a16:creationId xmlns:a16="http://schemas.microsoft.com/office/drawing/2014/main" id="{BB9020FA-9B9E-3532-A672-31E368114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215" y="1031193"/>
            <a:ext cx="1449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/>
              <a:t> PDF  1D</a:t>
            </a:r>
          </a:p>
        </p:txBody>
      </p:sp>
      <p:sp>
        <p:nvSpPr>
          <p:cNvPr id="35" name="矩形 10">
            <a:extLst>
              <a:ext uri="{FF2B5EF4-FFF2-40B4-BE49-F238E27FC236}">
                <a16:creationId xmlns:a16="http://schemas.microsoft.com/office/drawing/2014/main" id="{FF100021-8F9D-5AF8-F8F2-17F4AE362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2867" y="6431868"/>
            <a:ext cx="603438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zh-CN" sz="1600"/>
              <a:t>A. Bacchetta, F. Conti, M. Radici, </a:t>
            </a:r>
            <a:r>
              <a:rPr lang="en-US" altLang="zh-CN" sz="1600" err="1">
                <a:solidFill>
                  <a:srgbClr val="000000"/>
                </a:solidFill>
              </a:rPr>
              <a:t>Phys.Rev</a:t>
            </a:r>
            <a:r>
              <a:rPr lang="en-US" altLang="zh-CN" sz="1600">
                <a:solidFill>
                  <a:srgbClr val="000000"/>
                </a:solidFill>
              </a:rPr>
              <a:t>. D78 074010 (2008) </a:t>
            </a:r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37053183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36" y="1329339"/>
            <a:ext cx="5701047" cy="409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968" y="91342"/>
            <a:ext cx="11749548" cy="1186879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Separation of Collins, </a:t>
            </a:r>
            <a:r>
              <a:rPr lang="en-US" sz="36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Sivers</a:t>
            </a:r>
            <a:r>
              <a:rPr 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and </a:t>
            </a:r>
            <a:r>
              <a:rPr lang="en-US" sz="36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Pretzelosity</a:t>
            </a:r>
            <a:r>
              <a:rPr 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through azimuthal angular dependence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58</a:t>
            </a:fld>
            <a:endParaRPr lang="en-US"/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627380" y="1549234"/>
          <a:ext cx="5332413" cy="208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438400" imgH="952500" progId="">
                  <p:embed/>
                </p:oleObj>
              </mc:Choice>
              <mc:Fallback>
                <p:oleObj r:id="rId3" imgW="2438400" imgH="952500" progId="">
                  <p:embed/>
                  <p:pic>
                    <p:nvPicPr>
                      <p:cNvPr id="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380" y="1549234"/>
                        <a:ext cx="5332413" cy="208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174773" y="4313212"/>
          <a:ext cx="6048375" cy="198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2476500" imgH="812800" progId="">
                  <p:embed/>
                </p:oleObj>
              </mc:Choice>
              <mc:Fallback>
                <p:oleObj r:id="rId5" imgW="2476500" imgH="812800" progId="">
                  <p:embed/>
                  <p:pic>
                    <p:nvPicPr>
                      <p:cNvPr id="7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773" y="4313212"/>
                        <a:ext cx="6048375" cy="198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6"/>
          <p:cNvSpPr>
            <a:spLocks noChangeArrowheads="1"/>
          </p:cNvSpPr>
          <p:nvPr/>
        </p:nvSpPr>
        <p:spPr bwMode="auto">
          <a:xfrm>
            <a:off x="7359798" y="5935379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Clr>
                <a:srgbClr val="045C75"/>
              </a:buClr>
              <a:buFont typeface="Constantia" panose="02030602050306030303" pitchFamily="18" charset="0"/>
              <a:buNone/>
            </a:pPr>
            <a:endParaRPr lang="zh-CN" altLang="zh-CN" sz="1200" b="1" i="1">
              <a:solidFill>
                <a:srgbClr val="045C75"/>
              </a:solidFill>
              <a:latin typeface="Constantia" panose="02030602050306030303" pitchFamily="18" charset="0"/>
              <a:sym typeface="Constantia" panose="02030602050306030303" pitchFamily="18" charset="0"/>
            </a:endParaRPr>
          </a:p>
        </p:txBody>
      </p:sp>
      <p:sp>
        <p:nvSpPr>
          <p:cNvPr id="9" name="TextBox 2"/>
          <p:cNvSpPr>
            <a:spLocks noChangeArrowheads="1"/>
          </p:cNvSpPr>
          <p:nvPr/>
        </p:nvSpPr>
        <p:spPr bwMode="auto">
          <a:xfrm>
            <a:off x="6223148" y="4459004"/>
            <a:ext cx="27225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dirty="0">
                <a:solidFill>
                  <a:srgbClr val="000000"/>
                </a:solidFill>
                <a:sym typeface="Wingdings" panose="05000000000000000000" pitchFamily="2" charset="2"/>
              </a:rPr>
              <a:t>TMD: </a:t>
            </a:r>
            <a:r>
              <a:rPr lang="en-US" altLang="zh-CN" sz="2400" dirty="0" err="1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Transversity</a:t>
            </a:r>
            <a:endParaRPr lang="zh-CN" altLang="en-US" sz="2400" dirty="0">
              <a:solidFill>
                <a:srgbClr val="000000"/>
              </a:solidFill>
              <a:latin typeface="Calibri" panose="020F0502020204030204" pitchFamily="34" charset="0"/>
              <a:sym typeface="SimSun" panose="02010600030101010101" pitchFamily="2" charset="-122"/>
            </a:endParaRPr>
          </a:p>
        </p:txBody>
      </p:sp>
      <p:sp>
        <p:nvSpPr>
          <p:cNvPr id="10" name="TextBox 3"/>
          <p:cNvSpPr>
            <a:spLocks noChangeArrowheads="1"/>
          </p:cNvSpPr>
          <p:nvPr/>
        </p:nvSpPr>
        <p:spPr bwMode="auto">
          <a:xfrm>
            <a:off x="6224735" y="5117817"/>
            <a:ext cx="19637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dirty="0">
                <a:solidFill>
                  <a:srgbClr val="000000"/>
                </a:solidFill>
                <a:sym typeface="Wingdings" panose="05000000000000000000" pitchFamily="2" charset="2"/>
              </a:rPr>
              <a:t>TMD: </a:t>
            </a:r>
            <a:r>
              <a:rPr lang="en-US" altLang="zh-CN" sz="2400" dirty="0" err="1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Sivers</a:t>
            </a:r>
            <a:endParaRPr lang="zh-CN" altLang="en-US" sz="2400" dirty="0">
              <a:solidFill>
                <a:srgbClr val="000000"/>
              </a:solidFill>
              <a:latin typeface="Calibri" panose="020F0502020204030204" pitchFamily="34" charset="0"/>
              <a:sym typeface="SimSun" panose="02010600030101010101" pitchFamily="2" charset="-122"/>
            </a:endParaRPr>
          </a:p>
        </p:txBody>
      </p:sp>
      <p:sp>
        <p:nvSpPr>
          <p:cNvPr id="11" name="TextBox 4"/>
          <p:cNvSpPr>
            <a:spLocks noChangeArrowheads="1"/>
          </p:cNvSpPr>
          <p:nvPr/>
        </p:nvSpPr>
        <p:spPr bwMode="auto">
          <a:xfrm>
            <a:off x="6224735" y="5748054"/>
            <a:ext cx="27733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dirty="0">
                <a:solidFill>
                  <a:srgbClr val="000000"/>
                </a:solidFill>
                <a:sym typeface="Wingdings" panose="05000000000000000000" pitchFamily="2" charset="2"/>
              </a:rPr>
              <a:t>TMD: </a:t>
            </a:r>
            <a:r>
              <a:rPr lang="en-US" altLang="zh-CN" sz="2400" dirty="0" err="1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Pretzelosity</a:t>
            </a:r>
            <a:endParaRPr lang="zh-CN" altLang="en-US" sz="2400" dirty="0">
              <a:solidFill>
                <a:srgbClr val="000000"/>
              </a:solidFill>
              <a:latin typeface="Calibri" panose="020F0502020204030204" pitchFamily="34" charset="0"/>
              <a:sym typeface="SimSun" panose="02010600030101010101" pitchFamily="2" charset="-122"/>
            </a:endParaRPr>
          </a:p>
        </p:txBody>
      </p:sp>
      <p:sp>
        <p:nvSpPr>
          <p:cNvPr id="12" name="TextBox 1"/>
          <p:cNvSpPr>
            <a:spLocks noChangeArrowheads="1"/>
          </p:cNvSpPr>
          <p:nvPr/>
        </p:nvSpPr>
        <p:spPr bwMode="auto">
          <a:xfrm>
            <a:off x="208904" y="3681399"/>
            <a:ext cx="6997700" cy="4619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 dirty="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UT</a:t>
            </a:r>
            <a:r>
              <a:rPr lang="en-US" altLang="zh-CN" sz="2400" dirty="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: </a:t>
            </a:r>
            <a:r>
              <a:rPr lang="en-US" altLang="zh-CN" sz="2400" b="1" dirty="0" err="1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U</a:t>
            </a:r>
            <a:r>
              <a:rPr lang="en-US" altLang="zh-CN" sz="2400" dirty="0" err="1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npolarized</a:t>
            </a:r>
            <a:r>
              <a:rPr lang="en-US" altLang="zh-CN" sz="2400" dirty="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 beam  +  </a:t>
            </a:r>
            <a:r>
              <a:rPr lang="en-US" altLang="zh-CN" sz="2400" b="1" dirty="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T</a:t>
            </a:r>
            <a:r>
              <a:rPr lang="en-US" altLang="zh-CN" sz="2400" dirty="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ransversely polarized target</a:t>
            </a:r>
            <a:endParaRPr lang="zh-CN" altLang="en-US" sz="2400" dirty="0">
              <a:solidFill>
                <a:srgbClr val="000000"/>
              </a:solidFill>
              <a:latin typeface="Calibri" panose="020F0502020204030204" pitchFamily="34" charset="0"/>
              <a:sym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49055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26D2E1-495E-4BBB-A823-324E11A0A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13" y="0"/>
            <a:ext cx="10058400" cy="1266662"/>
          </a:xfrm>
        </p:spPr>
        <p:txBody>
          <a:bodyPr/>
          <a:lstStyle/>
          <a:p>
            <a:pPr algn="ctr"/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J/Psi production at </a:t>
            </a:r>
            <a:r>
              <a:rPr lang="en-US" altLang="zh-CN" sz="3600" b="1" err="1">
                <a:latin typeface="微软雅黑" panose="020B0503020204020204" pitchFamily="34" charset="-122"/>
                <a:ea typeface="微软雅黑" panose="020B0503020204020204" pitchFamily="34" charset="-122"/>
              </a:rPr>
              <a:t>EicC</a:t>
            </a:r>
            <a:endParaRPr lang="zh-CN" altLang="en-US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5752A5E-852C-459F-A9CA-90C6D5DA3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59</a:t>
            </a:fld>
            <a:endParaRPr lang="en-US"/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D1D66870-BB3D-40BB-8A1F-66A2F4E10C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53276" y="1216639"/>
          <a:ext cx="8535851" cy="5461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MP 图像" r:id="rId2" imgW="11449080" imgH="7324560" progId="Paint.Picture">
                  <p:embed/>
                </p:oleObj>
              </mc:Choice>
              <mc:Fallback>
                <p:oleObj name="BMP 图像" r:id="rId2" imgW="11449080" imgH="7324560" progId="Paint.Picture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D1D66870-BB3D-40BB-8A1F-66A2F4E10C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53276" y="1216639"/>
                        <a:ext cx="8535851" cy="54616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0901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4E4066D-9C3C-48FB-A4EB-2BFE76DC7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5" name="表格 12">
            <a:extLst>
              <a:ext uri="{FF2B5EF4-FFF2-40B4-BE49-F238E27FC236}">
                <a16:creationId xmlns:a16="http://schemas.microsoft.com/office/drawing/2014/main" id="{BC8B1148-D6AC-4B9A-9E2F-F9BB92AA216F}"/>
              </a:ext>
            </a:extLst>
          </p:cNvPr>
          <p:cNvGraphicFramePr>
            <a:graphicFrameLocks noGrp="1"/>
          </p:cNvGraphicFramePr>
          <p:nvPr/>
        </p:nvGraphicFramePr>
        <p:xfrm>
          <a:off x="611413" y="1612900"/>
          <a:ext cx="10737669" cy="4659576"/>
        </p:xfrm>
        <a:graphic>
          <a:graphicData uri="http://schemas.openxmlformats.org/drawingml/2006/table">
            <a:tbl>
              <a:tblPr firstRow="1" firstCol="1" bandRow="1" bandCol="1">
                <a:tableStyleId>{5940675A-B579-460E-94D1-54222C63F5DA}</a:tableStyleId>
              </a:tblPr>
              <a:tblGrid>
                <a:gridCol w="32338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59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7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5489"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000" kern="100" dirty="0">
                          <a:effectLst/>
                        </a:rPr>
                        <a:t>Ion 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Intensity</a:t>
                      </a:r>
                    </a:p>
                    <a:p>
                      <a:pPr indent="0" algn="ctr" font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(</a:t>
                      </a:r>
                      <a:r>
                        <a:rPr lang="en-US" sz="2000" kern="100" dirty="0" err="1">
                          <a:effectLst/>
                        </a:rPr>
                        <a:t>ppp</a:t>
                      </a:r>
                      <a:r>
                        <a:rPr lang="en-US" sz="2000" kern="100" dirty="0">
                          <a:effectLst/>
                        </a:rPr>
                        <a:t>)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font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000" kern="100" dirty="0" err="1">
                          <a:solidFill>
                            <a:srgbClr val="C00000"/>
                          </a:solidFill>
                          <a:effectLst/>
                        </a:rPr>
                        <a:t>Kine_Energy</a:t>
                      </a:r>
                      <a:r>
                        <a:rPr lang="en-US" altLang="zh-CN" sz="2000" kern="100" dirty="0">
                          <a:solidFill>
                            <a:srgbClr val="C00000"/>
                          </a:solidFill>
                          <a:effectLst/>
                        </a:rPr>
                        <a:t> (G</a:t>
                      </a:r>
                      <a:r>
                        <a:rPr lang="en-US" sz="2000" kern="100" dirty="0">
                          <a:solidFill>
                            <a:srgbClr val="C00000"/>
                          </a:solidFill>
                          <a:effectLst/>
                        </a:rPr>
                        <a:t>eV/u)</a:t>
                      </a:r>
                      <a:endParaRPr lang="zh-CN" sz="200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441"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baseline="30000">
                          <a:effectLst/>
                        </a:rPr>
                        <a:t>238</a:t>
                      </a:r>
                      <a:r>
                        <a:rPr lang="en-US" sz="2000" kern="100">
                          <a:effectLst/>
                        </a:rPr>
                        <a:t>U</a:t>
                      </a:r>
                      <a:r>
                        <a:rPr lang="en-US" sz="2000" kern="100" baseline="30000">
                          <a:effectLst/>
                        </a:rPr>
                        <a:t>35+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  <a:sym typeface="Symbol" panose="05050102010706020507" pitchFamily="18" charset="2"/>
                        </a:rPr>
                        <a:t>2.0</a:t>
                      </a:r>
                      <a:r>
                        <a:rPr lang="en-US" sz="2000" kern="0" dirty="0">
                          <a:effectLst/>
                        </a:rPr>
                        <a:t>10</a:t>
                      </a:r>
                      <a:r>
                        <a:rPr lang="en-US" sz="2000" kern="0" baseline="30000" dirty="0">
                          <a:effectLst/>
                        </a:rPr>
                        <a:t>11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000" kern="100" dirty="0">
                          <a:effectLst/>
                        </a:rPr>
                        <a:t>0.84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441"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baseline="30000">
                          <a:effectLst/>
                        </a:rPr>
                        <a:t>238</a:t>
                      </a:r>
                      <a:r>
                        <a:rPr lang="en-US" sz="2000" kern="100">
                          <a:effectLst/>
                        </a:rPr>
                        <a:t>U</a:t>
                      </a:r>
                      <a:r>
                        <a:rPr lang="en-US" sz="2000" kern="100" baseline="30000">
                          <a:effectLst/>
                        </a:rPr>
                        <a:t>76+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5.0</a:t>
                      </a:r>
                      <a:r>
                        <a:rPr lang="en-US" sz="2000" kern="0" dirty="0">
                          <a:effectLst/>
                          <a:sym typeface="Symbol" panose="05050102010706020507" pitchFamily="18" charset="2"/>
                        </a:rPr>
                        <a:t></a:t>
                      </a:r>
                      <a:r>
                        <a:rPr lang="en-US" sz="2000" kern="0" dirty="0">
                          <a:effectLst/>
                        </a:rPr>
                        <a:t>10</a:t>
                      </a:r>
                      <a:r>
                        <a:rPr lang="en-US" sz="2000" kern="0" baseline="30000" dirty="0">
                          <a:effectLst/>
                        </a:rPr>
                        <a:t>10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000" kern="100" dirty="0">
                          <a:effectLst/>
                        </a:rPr>
                        <a:t>2.5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441"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baseline="30000">
                          <a:effectLst/>
                        </a:rPr>
                        <a:t>129</a:t>
                      </a:r>
                      <a:r>
                        <a:rPr lang="en-US" sz="2000" kern="100">
                          <a:effectLst/>
                        </a:rPr>
                        <a:t>Xe</a:t>
                      </a:r>
                      <a:r>
                        <a:rPr lang="en-US" sz="2000" kern="100" baseline="30000">
                          <a:effectLst/>
                        </a:rPr>
                        <a:t>27+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3.6</a:t>
                      </a:r>
                      <a:r>
                        <a:rPr lang="en-US" sz="2000" kern="0" dirty="0">
                          <a:effectLst/>
                          <a:sym typeface="Symbol" panose="05050102010706020507" pitchFamily="18" charset="2"/>
                        </a:rPr>
                        <a:t></a:t>
                      </a:r>
                      <a:r>
                        <a:rPr lang="en-US" sz="2000" kern="0" dirty="0">
                          <a:effectLst/>
                        </a:rPr>
                        <a:t>10</a:t>
                      </a:r>
                      <a:r>
                        <a:rPr lang="en-US" sz="2000" kern="0" baseline="30000" dirty="0">
                          <a:effectLst/>
                        </a:rPr>
                        <a:t>11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000" kern="100" dirty="0">
                          <a:effectLst/>
                        </a:rPr>
                        <a:t>1.4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441"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baseline="30000">
                          <a:effectLst/>
                        </a:rPr>
                        <a:t>78</a:t>
                      </a:r>
                      <a:r>
                        <a:rPr lang="en-US" sz="2000" kern="100">
                          <a:effectLst/>
                        </a:rPr>
                        <a:t>Kr</a:t>
                      </a:r>
                      <a:r>
                        <a:rPr lang="en-US" sz="2000" kern="100" baseline="30000">
                          <a:effectLst/>
                        </a:rPr>
                        <a:t>19+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5.0</a:t>
                      </a:r>
                      <a:r>
                        <a:rPr lang="en-US" sz="2000" kern="0" dirty="0">
                          <a:effectLst/>
                          <a:sym typeface="Symbol" panose="05050102010706020507" pitchFamily="18" charset="2"/>
                        </a:rPr>
                        <a:t></a:t>
                      </a:r>
                      <a:r>
                        <a:rPr lang="en-US" sz="2000" kern="0" dirty="0">
                          <a:effectLst/>
                        </a:rPr>
                        <a:t>10</a:t>
                      </a:r>
                      <a:r>
                        <a:rPr lang="en-US" sz="2000" kern="0" baseline="30000" dirty="0">
                          <a:effectLst/>
                        </a:rPr>
                        <a:t>11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000" kern="100" dirty="0">
                          <a:effectLst/>
                        </a:rPr>
                        <a:t>1.7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441"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baseline="30000">
                          <a:effectLst/>
                        </a:rPr>
                        <a:t>40</a:t>
                      </a:r>
                      <a:r>
                        <a:rPr lang="en-US" sz="2000" kern="100">
                          <a:effectLst/>
                        </a:rPr>
                        <a:t>Ar</a:t>
                      </a:r>
                      <a:r>
                        <a:rPr lang="en-US" sz="2000" kern="100" baseline="30000">
                          <a:effectLst/>
                        </a:rPr>
                        <a:t>12+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0">
                          <a:effectLst/>
                        </a:rPr>
                        <a:t>7.0</a:t>
                      </a:r>
                      <a:r>
                        <a:rPr lang="en-US" sz="2000" kern="0">
                          <a:effectLst/>
                          <a:sym typeface="Symbol" panose="05050102010706020507" pitchFamily="18" charset="2"/>
                        </a:rPr>
                        <a:t></a:t>
                      </a:r>
                      <a:r>
                        <a:rPr lang="en-US" sz="2000" kern="0">
                          <a:effectLst/>
                        </a:rPr>
                        <a:t>10</a:t>
                      </a:r>
                      <a:r>
                        <a:rPr lang="en-US" sz="2000" kern="0" baseline="30000">
                          <a:effectLst/>
                        </a:rPr>
                        <a:t>11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000" kern="100" dirty="0">
                          <a:effectLst/>
                        </a:rPr>
                        <a:t>2.3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441"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baseline="30000">
                          <a:effectLst/>
                        </a:rPr>
                        <a:t>18</a:t>
                      </a:r>
                      <a:r>
                        <a:rPr lang="en-US" sz="2000" kern="100">
                          <a:effectLst/>
                        </a:rPr>
                        <a:t>O</a:t>
                      </a:r>
                      <a:r>
                        <a:rPr lang="en-US" sz="2000" kern="100" baseline="30000">
                          <a:effectLst/>
                        </a:rPr>
                        <a:t>6+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0">
                          <a:effectLst/>
                        </a:rPr>
                        <a:t>8.0</a:t>
                      </a:r>
                      <a:r>
                        <a:rPr lang="en-US" sz="2000" kern="0">
                          <a:effectLst/>
                          <a:sym typeface="Symbol" panose="05050102010706020507" pitchFamily="18" charset="2"/>
                        </a:rPr>
                        <a:t></a:t>
                      </a:r>
                      <a:r>
                        <a:rPr lang="en-US" sz="2000" kern="0">
                          <a:effectLst/>
                        </a:rPr>
                        <a:t>10</a:t>
                      </a:r>
                      <a:r>
                        <a:rPr lang="en-US" sz="2000" kern="0" baseline="30000">
                          <a:effectLst/>
                        </a:rPr>
                        <a:t>11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000" kern="100" dirty="0">
                          <a:effectLst/>
                        </a:rPr>
                        <a:t>2.6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3441"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000" kern="100" dirty="0">
                          <a:solidFill>
                            <a:srgbClr val="C00000"/>
                          </a:solidFill>
                          <a:effectLst/>
                        </a:rPr>
                        <a:t>p</a:t>
                      </a:r>
                      <a:endParaRPr lang="zh-CN" sz="200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C00000"/>
                          </a:solidFill>
                          <a:effectLst/>
                        </a:rPr>
                        <a:t>5.0</a:t>
                      </a:r>
                      <a:r>
                        <a:rPr lang="en-US" sz="2000" kern="0" dirty="0">
                          <a:solidFill>
                            <a:srgbClr val="C00000"/>
                          </a:solidFill>
                          <a:effectLst/>
                          <a:sym typeface="Symbol" panose="05050102010706020507" pitchFamily="18" charset="2"/>
                        </a:rPr>
                        <a:t></a:t>
                      </a:r>
                      <a:r>
                        <a:rPr lang="en-US" sz="2000" kern="0" dirty="0">
                          <a:solidFill>
                            <a:srgbClr val="C00000"/>
                          </a:solidFill>
                          <a:effectLst/>
                        </a:rPr>
                        <a:t>10</a:t>
                      </a:r>
                      <a:r>
                        <a:rPr lang="en-US" sz="2000" kern="0" baseline="30000" dirty="0">
                          <a:solidFill>
                            <a:srgbClr val="C00000"/>
                          </a:solidFill>
                          <a:effectLst/>
                        </a:rPr>
                        <a:t>12</a:t>
                      </a:r>
                      <a:endParaRPr lang="zh-CN" sz="200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 font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rgbClr val="C00000"/>
                          </a:solidFill>
                          <a:effectLst/>
                        </a:rPr>
                        <a:t>9.3</a:t>
                      </a:r>
                      <a:endParaRPr lang="zh-CN" sz="200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标题 1">
            <a:extLst>
              <a:ext uri="{FF2B5EF4-FFF2-40B4-BE49-F238E27FC236}">
                <a16:creationId xmlns:a16="http://schemas.microsoft.com/office/drawing/2014/main" id="{5CF86454-1987-3062-589B-5807FA82F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350520"/>
            <a:ext cx="10058400" cy="970570"/>
          </a:xfrm>
        </p:spPr>
        <p:txBody>
          <a:bodyPr>
            <a:normAutofit/>
          </a:bodyPr>
          <a:lstStyle/>
          <a:p>
            <a:pPr indent="127000" fontAlgn="ctr">
              <a:lnSpc>
                <a:spcPts val="2400"/>
              </a:lnSpc>
            </a:pPr>
            <a:r>
              <a:rPr lang="en-US" altLang="zh-CN" sz="4000" b="1" dirty="0"/>
              <a:t>HIAF beam parameters</a:t>
            </a:r>
            <a:endParaRPr lang="zh-CN" altLang="en-US" sz="4000" b="1" kern="100" dirty="0"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3243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94D0934-C0DD-D235-2EB6-6D0FB9F09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078" y="4431404"/>
            <a:ext cx="3190272" cy="22023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216848-3BB2-2A89-A83A-2BECFBD5F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078" y="2019300"/>
            <a:ext cx="3069370" cy="22537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F4C3BB-984D-D8B0-7BE9-79D32CB69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en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J/</a:t>
            </a:r>
            <a:r>
              <a:rPr lang="el-GR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ψ</a:t>
            </a:r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 production at </a:t>
            </a:r>
            <a:r>
              <a:rPr lang="en-US" altLang="zh-CN" sz="3600" b="1" err="1">
                <a:latin typeface="微软雅黑" panose="020B0503020204020204" pitchFamily="34" charset="-122"/>
                <a:ea typeface="微软雅黑" panose="020B0503020204020204" pitchFamily="34" charset="-122"/>
              </a:rPr>
              <a:t>EicC</a:t>
            </a:r>
            <a:endParaRPr lang="zh-CN" altLang="en-US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3BAA6-9B0C-AD9E-FBF9-1EE3E6EB3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400" y="1350168"/>
            <a:ext cx="6102285" cy="4754563"/>
          </a:xfrm>
        </p:spPr>
        <p:txBody>
          <a:bodyPr/>
          <a:lstStyle/>
          <a:p>
            <a:r>
              <a:rPr lang="en" altLang="zh-CN" sz="280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J/</a:t>
            </a:r>
            <a:r>
              <a:rPr lang="el-GR" altLang="zh-CN" sz="280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en-US" altLang="zh-CN"/>
              <a:t> production is important to study</a:t>
            </a:r>
          </a:p>
          <a:p>
            <a:pPr lvl="1"/>
            <a:r>
              <a:rPr lang="en-US" altLang="zh-CN"/>
              <a:t>Multi-quark states (Pc)</a:t>
            </a:r>
          </a:p>
          <a:p>
            <a:pPr lvl="1"/>
            <a:endParaRPr lang="en-US" altLang="zh-CN"/>
          </a:p>
          <a:p>
            <a:pPr lvl="1"/>
            <a:endParaRPr lang="en-US" altLang="zh-CN"/>
          </a:p>
          <a:p>
            <a:pPr lvl="1"/>
            <a:endParaRPr lang="en-US" altLang="zh-CN"/>
          </a:p>
          <a:p>
            <a:pPr lvl="1"/>
            <a:endParaRPr lang="en-US" altLang="zh-CN"/>
          </a:p>
          <a:p>
            <a:pPr lvl="1"/>
            <a:endParaRPr lang="en-US" altLang="zh-CN"/>
          </a:p>
          <a:p>
            <a:pPr lvl="1"/>
            <a:r>
              <a:rPr lang="en-US" altLang="zh-CN"/>
              <a:t>Kinematic effect (CUSP)  </a:t>
            </a:r>
            <a:endParaRPr lang="zh-CN" altLang="en-US"/>
          </a:p>
        </p:txBody>
      </p:sp>
      <p:pic>
        <p:nvPicPr>
          <p:cNvPr id="4" name="图片 9">
            <a:extLst>
              <a:ext uri="{FF2B5EF4-FFF2-40B4-BE49-F238E27FC236}">
                <a16:creationId xmlns:a16="http://schemas.microsoft.com/office/drawing/2014/main" id="{352B7057-54FF-92A1-80DB-E0A5D6AABB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185" y="1602604"/>
            <a:ext cx="3788925" cy="3332783"/>
          </a:xfrm>
          <a:prstGeom prst="rect">
            <a:avLst/>
          </a:prstGeom>
        </p:spPr>
      </p:pic>
      <p:sp>
        <p:nvSpPr>
          <p:cNvPr id="5" name="文本框 28">
            <a:extLst>
              <a:ext uri="{FF2B5EF4-FFF2-40B4-BE49-F238E27FC236}">
                <a16:creationId xmlns:a16="http://schemas.microsoft.com/office/drawing/2014/main" id="{7F54ACF6-578B-BC1E-AB4A-6E234103C748}"/>
              </a:ext>
            </a:extLst>
          </p:cNvPr>
          <p:cNvSpPr txBox="1"/>
          <p:nvPr/>
        </p:nvSpPr>
        <p:spPr>
          <a:xfrm>
            <a:off x="6686577" y="5276999"/>
            <a:ext cx="42735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240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 →</a:t>
            </a:r>
            <a:r>
              <a:rPr lang="en" altLang="zh-CN" sz="240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epJ</a:t>
            </a:r>
            <a:r>
              <a:rPr lang="en" altLang="zh-CN" sz="240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altLang="zh-CN" sz="240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 → </a:t>
            </a:r>
            <a:r>
              <a:rPr lang="en" altLang="zh-CN" sz="240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" altLang="zh-CN" sz="2400" baseline="3000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" altLang="zh-CN" sz="240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" altLang="zh-CN" sz="2400" baseline="3000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</a:t>
            </a:r>
            <a:r>
              <a:rPr lang="en" altLang="zh-CN" sz="240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(</a:t>
            </a:r>
            <a:r>
              <a:rPr lang="el-GR" altLang="zh-CN" sz="240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l-GR" altLang="zh-CN" sz="2400" baseline="3000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l-GR" altLang="zh-CN" sz="240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l-GR" altLang="zh-CN" sz="2400" baseline="3000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</a:t>
            </a:r>
            <a:r>
              <a:rPr lang="en-US" altLang="zh-CN" sz="240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en-US" sz="2400" baseline="3000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240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F0EABEB-5694-188E-EC6E-C16373FD1FBD}"/>
              </a:ext>
            </a:extLst>
          </p:cNvPr>
          <p:cNvSpPr/>
          <p:nvPr/>
        </p:nvSpPr>
        <p:spPr>
          <a:xfrm>
            <a:off x="7943850" y="3143250"/>
            <a:ext cx="1162050" cy="1403350"/>
          </a:xfrm>
          <a:prstGeom prst="ellipse">
            <a:avLst/>
          </a:prstGeom>
          <a:solidFill>
            <a:srgbClr val="FF0000">
              <a:alpha val="15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灯片编号占位符 7">
            <a:extLst>
              <a:ext uri="{FF2B5EF4-FFF2-40B4-BE49-F238E27FC236}">
                <a16:creationId xmlns:a16="http://schemas.microsoft.com/office/drawing/2014/main" id="{6E2EC770-B3A8-E183-7924-580861B17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CE1C058-A50B-4074-BDFB-3CEFDFCB3DA3}" type="slidenum">
              <a:rPr lang="zh-CN" altLang="en-US" smtClean="0"/>
              <a:t>60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66726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4DC58-2975-328B-F1BB-CE66FBCC4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Simulation setup</a:t>
            </a:r>
            <a:endParaRPr lang="zh-CN" altLang="en-US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3E07B-A02C-B7CB-5E8F-E352B8AE06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2850"/>
            <a:ext cx="5534026" cy="4964113"/>
          </a:xfrm>
        </p:spPr>
        <p:txBody>
          <a:bodyPr/>
          <a:lstStyle/>
          <a:p>
            <a:r>
              <a:rPr lang="en" altLang="zh-CN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 adopt eSTARLight event </a:t>
            </a:r>
            <a:r>
              <a:rPr lang="en" altLang="zh-CN" sz="1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generator </a:t>
            </a:r>
            <a:r>
              <a:rPr lang="en" altLang="zh-CN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 two improvements at near-threshold</a:t>
            </a:r>
            <a:endParaRPr lang="en" altLang="zh-CN" sz="180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" altLang="zh-CN" sz="180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 the input of </a:t>
            </a:r>
            <a:r>
              <a:rPr lang="en" altLang="zh-CN" sz="1800" i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" altLang="zh-CN" sz="180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-dependent photoproduction cross sections, the differential cross section of exclusive meson electroproduction:</a:t>
            </a:r>
            <a:endParaRPr lang="en" altLang="zh-CN" sz="180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AF93A6E-E7F7-6CF2-70B6-5163B6AD7737}"/>
                  </a:ext>
                </a:extLst>
              </p:cNvPr>
              <p:cNvSpPr txBox="1"/>
              <p:nvPr/>
            </p:nvSpPr>
            <p:spPr>
              <a:xfrm>
                <a:off x="1213187" y="2725744"/>
                <a:ext cx="3879175" cy="58105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zh-CN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kumimoji="1" lang="en-US" altLang="zh-CN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𝑒𝑝</m:t>
                              </m:r>
                              <m:r>
                                <a:rPr kumimoji="1" lang="en-US" altLang="zh-CN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kumimoji="1" lang="en-US" altLang="zh-CN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𝑒𝑉𝑝</m:t>
                              </m:r>
                            </m:sub>
                          </m:sSub>
                        </m:num>
                        <m:den>
                          <m:r>
                            <a:rPr kumimoji="1" lang="en-US" altLang="zh-CN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kumimoji="1" lang="en-US" altLang="zh-CN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CN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𝑑𝑦𝑑𝑡</m:t>
                          </m:r>
                        </m:den>
                      </m:f>
                      <m:r>
                        <a:rPr kumimoji="1" lang="en-US" altLang="zh-CN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zh-CN" b="0" i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Γ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kumimoji="1" lang="en-US" altLang="zh-CN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kumimoji="1" lang="zh-CN" alt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𝜖</m:t>
                          </m:r>
                          <m:sSub>
                            <m:sSubPr>
                              <m:ctrlPr>
                                <a:rPr kumimoji="1" lang="en-US" altLang="zh-CN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CN" b="0" i="0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zh-CN" b="0" i="0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kumimoji="1" lang="en-US" altLang="zh-CN" b="0" i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kumimoji="1" lang="en-US" altLang="zh-CN" b="0" i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kumimoji="1" lang="en-US" altLang="zh-CN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1" lang="en-US" altLang="zh-CN" b="0" i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p>
                          <m:r>
                            <a:rPr kumimoji="1" lang="en-US" altLang="zh-CN" b="0" i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zh-CN" b="0" i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kumimoji="1" lang="en-US" altLang="zh-CN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kumimoji="1" lang="en-US" altLang="zh-CN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r>
                                <a:rPr kumimoji="1" lang="en-US" altLang="zh-CN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kumimoji="1" lang="en-US" altLang="zh-CN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kumimoji="1" lang="en-US" altLang="zh-CN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𝑒𝑉𝑝</m:t>
                              </m:r>
                            </m:sub>
                          </m:sSub>
                        </m:num>
                        <m:den>
                          <m:r>
                            <a:rPr kumimoji="1" lang="en-US" altLang="zh-CN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kumimoji="1" lang="zh-CN" altLang="en-US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AF93A6E-E7F7-6CF2-70B6-5163B6AD7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3187" y="2725744"/>
                <a:ext cx="3879175" cy="581057"/>
              </a:xfrm>
              <a:prstGeom prst="rect">
                <a:avLst/>
              </a:prstGeom>
              <a:blipFill>
                <a:blip r:embed="rId2"/>
                <a:stretch>
                  <a:fillRect l="-1961" r="-1634" b="-17021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3" descr="图表, 折线图&#10;&#10;描述已自动生成">
            <a:extLst>
              <a:ext uri="{FF2B5EF4-FFF2-40B4-BE49-F238E27FC236}">
                <a16:creationId xmlns:a16="http://schemas.microsoft.com/office/drawing/2014/main" id="{31138FB1-07F4-59F9-A43A-B15EDB33ED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099" y="1032721"/>
            <a:ext cx="3292906" cy="2511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47D24D-CA34-A104-837F-FD32181E6B56}"/>
              </a:ext>
            </a:extLst>
          </p:cNvPr>
          <p:cNvSpPr txBox="1"/>
          <p:nvPr/>
        </p:nvSpPr>
        <p:spPr>
          <a:xfrm>
            <a:off x="6372226" y="3429000"/>
            <a:ext cx="4445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800" i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" altLang="zh-CN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dependence of the </a:t>
            </a:r>
            <a:r>
              <a:rPr lang="el-GR" altLang="zh-CN" sz="1800" i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n" altLang="zh-CN" sz="1800" i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 → </a:t>
            </a:r>
            <a:r>
              <a:rPr lang="en" altLang="zh-CN" sz="180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J/</a:t>
            </a:r>
            <a:r>
              <a:rPr lang="el-GR" altLang="zh-CN" sz="180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en" altLang="zh-CN" sz="1800" i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" altLang="zh-CN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differential cross section as indicated on the figure. </a:t>
            </a:r>
            <a:endParaRPr lang="zh-CN" altLang="en-US"/>
          </a:p>
        </p:txBody>
      </p:sp>
      <p:pic>
        <p:nvPicPr>
          <p:cNvPr id="9" name="图片 1">
            <a:extLst>
              <a:ext uri="{FF2B5EF4-FFF2-40B4-BE49-F238E27FC236}">
                <a16:creationId xmlns:a16="http://schemas.microsoft.com/office/drawing/2014/main" id="{77B24E3F-C21B-D824-8F1F-6311290AEE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075" y="4126932"/>
            <a:ext cx="3266728" cy="27310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BC8A24-EF6D-71FD-1009-B99F2732B11C}"/>
              </a:ext>
            </a:extLst>
          </p:cNvPr>
          <p:cNvSpPr txBox="1"/>
          <p:nvPr/>
        </p:nvSpPr>
        <p:spPr>
          <a:xfrm>
            <a:off x="8400523" y="511093"/>
            <a:ext cx="2050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Detection efficiency</a:t>
            </a:r>
            <a:endParaRPr lang="zh-CN" altLang="en-US"/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01E9BEA2-74C2-FB9A-25A1-EB8C694DC5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0" y="3429000"/>
            <a:ext cx="4559035" cy="3347814"/>
          </a:xfrm>
          <a:prstGeom prst="rect">
            <a:avLst/>
          </a:prstGeom>
        </p:spPr>
      </p:pic>
      <p:sp>
        <p:nvSpPr>
          <p:cNvPr id="6" name="灯片编号占位符 7">
            <a:extLst>
              <a:ext uri="{FF2B5EF4-FFF2-40B4-BE49-F238E27FC236}">
                <a16:creationId xmlns:a16="http://schemas.microsoft.com/office/drawing/2014/main" id="{4F600C90-740C-59A4-8D3A-ECD9FEB70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CE1C058-A50B-4074-BDFB-3CEFDFCB3DA3}" type="slidenum">
              <a:rPr lang="zh-CN" altLang="en-US" smtClean="0"/>
              <a:t>61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272849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26D2E1-495E-4BBB-A823-324E11A0A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964" y="12957"/>
            <a:ext cx="10058400" cy="1027965"/>
          </a:xfrm>
        </p:spPr>
        <p:txBody>
          <a:bodyPr/>
          <a:lstStyle/>
          <a:p>
            <a:pPr algn="ctr"/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Upsilon production at </a:t>
            </a:r>
            <a:r>
              <a:rPr lang="en-US" altLang="zh-CN" sz="3600" b="1" err="1">
                <a:latin typeface="微软雅黑" panose="020B0503020204020204" pitchFamily="34" charset="-122"/>
                <a:ea typeface="微软雅黑" panose="020B0503020204020204" pitchFamily="34" charset="-122"/>
              </a:rPr>
              <a:t>EicC</a:t>
            </a:r>
            <a:endParaRPr lang="zh-CN" altLang="en-US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5752A5E-852C-459F-A9CA-90C6D5DA3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62</a:t>
            </a:fld>
            <a:endParaRPr lang="en-US"/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EA0D6C6E-2779-49CA-A23F-57713DD41F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8091" y="979491"/>
          <a:ext cx="9501052" cy="567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MP 图像" r:id="rId2" imgW="11325240" imgH="6762600" progId="Paint.Picture">
                  <p:embed/>
                </p:oleObj>
              </mc:Choice>
              <mc:Fallback>
                <p:oleObj name="BMP 图像" r:id="rId2" imgW="11325240" imgH="6762600" progId="Paint.Picture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EA0D6C6E-2779-49CA-A23F-57713DD41F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58091" y="979491"/>
                        <a:ext cx="9501052" cy="5673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45905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42571A-287A-454D-9792-9B309E7C7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31" y="0"/>
            <a:ext cx="10058400" cy="988541"/>
          </a:xfrm>
        </p:spPr>
        <p:txBody>
          <a:bodyPr/>
          <a:lstStyle/>
          <a:p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Exotic states production at </a:t>
            </a:r>
            <a:r>
              <a:rPr lang="en-US" altLang="zh-CN" sz="3600" b="1" err="1">
                <a:latin typeface="微软雅黑" panose="020B0503020204020204" pitchFamily="34" charset="-122"/>
                <a:ea typeface="微软雅黑" panose="020B0503020204020204" pitchFamily="34" charset="-122"/>
              </a:rPr>
              <a:t>EicC</a:t>
            </a:r>
            <a:endParaRPr lang="zh-CN" altLang="en-US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C0E398-CA95-44AB-B471-E50147DEA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63</a:t>
            </a:fld>
            <a:endParaRPr lang="en-US"/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E6B8845B-E00B-43CA-90C2-69793A427B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55542" y="804257"/>
          <a:ext cx="8971799" cy="5921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MP 图像" r:id="rId2" imgW="11444400" imgH="7658280" progId="Paint.Picture">
                  <p:embed/>
                </p:oleObj>
              </mc:Choice>
              <mc:Fallback>
                <p:oleObj name="BMP 图像" r:id="rId2" imgW="11444400" imgH="7658280" progId="Paint.Picture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E6B8845B-E00B-43CA-90C2-69793A427B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55542" y="804257"/>
                        <a:ext cx="8971799" cy="59218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13199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16E349-1354-4FF2-996E-32F0E5860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671" y="130456"/>
            <a:ext cx="10058400" cy="966216"/>
          </a:xfrm>
        </p:spPr>
        <p:txBody>
          <a:bodyPr/>
          <a:lstStyle/>
          <a:p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Proton mass study</a:t>
            </a:r>
            <a:endParaRPr lang="zh-CN" altLang="en-US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A70CBD0-E18C-4DCD-99DD-F5D60DCDD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64</a:t>
            </a:fld>
            <a:endParaRPr 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9A7D485-EB0E-44F8-AA31-A11195761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1075" y="1596890"/>
            <a:ext cx="6997807" cy="474617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761896F-E467-488F-B023-B0DED19F9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08" y="1121664"/>
            <a:ext cx="3980688" cy="5373021"/>
          </a:xfrm>
          <a:prstGeom prst="rect">
            <a:avLst/>
          </a:prstGeom>
        </p:spPr>
      </p:pic>
      <p:sp>
        <p:nvSpPr>
          <p:cNvPr id="9" name="箭头: 下 8">
            <a:extLst>
              <a:ext uri="{FF2B5EF4-FFF2-40B4-BE49-F238E27FC236}">
                <a16:creationId xmlns:a16="http://schemas.microsoft.com/office/drawing/2014/main" id="{403B939A-C4CF-44F3-8DA5-C6E0E7690E9C}"/>
              </a:ext>
            </a:extLst>
          </p:cNvPr>
          <p:cNvSpPr/>
          <p:nvPr/>
        </p:nvSpPr>
        <p:spPr>
          <a:xfrm>
            <a:off x="6300598" y="5504375"/>
            <a:ext cx="460213" cy="804985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1304A23-DDA3-4308-A445-AC7A50BD38AA}"/>
              </a:ext>
            </a:extLst>
          </p:cNvPr>
          <p:cNvSpPr txBox="1"/>
          <p:nvPr/>
        </p:nvSpPr>
        <p:spPr>
          <a:xfrm>
            <a:off x="5487069" y="6272784"/>
            <a:ext cx="1818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err="1">
                <a:solidFill>
                  <a:srgbClr val="FF0000"/>
                </a:solidFill>
              </a:rPr>
              <a:t>EicC</a:t>
            </a:r>
            <a:r>
              <a:rPr lang="en-US" altLang="zh-CN" b="1">
                <a:solidFill>
                  <a:srgbClr val="FF0000"/>
                </a:solidFill>
              </a:rPr>
              <a:t> coverage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61226565-8265-4D2E-8E18-FE1B1A265B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354" y="56582"/>
            <a:ext cx="2727843" cy="151531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E39164EA-C776-495B-B6FB-BE9F1186646F}"/>
              </a:ext>
            </a:extLst>
          </p:cNvPr>
          <p:cNvSpPr txBox="1"/>
          <p:nvPr/>
        </p:nvSpPr>
        <p:spPr>
          <a:xfrm>
            <a:off x="9663466" y="377285"/>
            <a:ext cx="22877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C00000"/>
                </a:solidFill>
              </a:rPr>
              <a:t>Lattice QCD calculation by Yang et al, 2018</a:t>
            </a:r>
            <a:endParaRPr lang="zh-CN" altLang="en-US" b="1">
              <a:solidFill>
                <a:srgbClr val="C00000"/>
              </a:solidFill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1DC9A1D2-560F-45B7-83AA-EF6592A6000D}"/>
              </a:ext>
            </a:extLst>
          </p:cNvPr>
          <p:cNvSpPr/>
          <p:nvPr/>
        </p:nvSpPr>
        <p:spPr>
          <a:xfrm>
            <a:off x="506186" y="4620986"/>
            <a:ext cx="3845378" cy="665389"/>
          </a:xfrm>
          <a:prstGeom prst="round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DAA2834-11C6-4ACA-B7C7-226032AEEF77}"/>
              </a:ext>
            </a:extLst>
          </p:cNvPr>
          <p:cNvSpPr txBox="1"/>
          <p:nvPr/>
        </p:nvSpPr>
        <p:spPr>
          <a:xfrm rot="1273729">
            <a:off x="4358165" y="4251163"/>
            <a:ext cx="7617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b="1">
                <a:solidFill>
                  <a:srgbClr val="C00000"/>
                </a:solidFill>
              </a:rPr>
              <a:t>?</a:t>
            </a:r>
            <a:endParaRPr lang="zh-CN" altLang="en-US" sz="80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0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AF4708C4-ABA0-BA9E-A48A-53524B850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57D5708C-5E1A-E207-7E93-4E994E9BF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FAF9D6F-072D-80AE-A801-96D8A5096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172F10CA-6986-DF9B-E018-A55AE8DCF911}"/>
              </a:ext>
            </a:extLst>
          </p:cNvPr>
          <p:cNvSpPr txBox="1">
            <a:spLocks/>
          </p:cNvSpPr>
          <p:nvPr/>
        </p:nvSpPr>
        <p:spPr>
          <a:xfrm>
            <a:off x="154713" y="124456"/>
            <a:ext cx="10519281" cy="6405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  <a:reflection stA="50000" endPos="50000" dist="5080" dir="5400000" sy="-100000" algn="bl" rotWithShape="0"/>
                </a:effectLst>
                <a:latin typeface="Comic Sans MS"/>
                <a:ea typeface="Arial" charset="0"/>
                <a:cs typeface="Comic Sans MS"/>
              </a:defRPr>
            </a:lvl1pPr>
          </a:lstStyle>
          <a:p>
            <a:pPr algn="l"/>
            <a:r>
              <a:rPr lang="en-US" altLang="zh-CN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Development in </a:t>
            </a:r>
            <a:r>
              <a:rPr lang="en-US" altLang="zh-CN" sz="4000" b="1" err="1">
                <a:latin typeface="微软雅黑" panose="020B0503020204020204" pitchFamily="34" charset="-122"/>
                <a:ea typeface="微软雅黑" panose="020B0503020204020204" pitchFamily="34" charset="-122"/>
              </a:rPr>
              <a:t>China-HIAF&amp;EicC</a:t>
            </a:r>
            <a:endParaRPr lang="zh-CN" altLang="en-US" sz="4000" b="1"/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F9694C96-E3DD-C00E-5530-33BF7DCB1678}"/>
              </a:ext>
            </a:extLst>
          </p:cNvPr>
          <p:cNvGrpSpPr/>
          <p:nvPr/>
        </p:nvGrpSpPr>
        <p:grpSpPr>
          <a:xfrm>
            <a:off x="297616" y="1036010"/>
            <a:ext cx="5442798" cy="5580122"/>
            <a:chOff x="5021688" y="1045138"/>
            <a:chExt cx="5927324" cy="5438226"/>
          </a:xfrm>
        </p:grpSpPr>
        <p:sp>
          <p:nvSpPr>
            <p:cNvPr id="8" name="Rounded Rectangle 29">
              <a:extLst>
                <a:ext uri="{FF2B5EF4-FFF2-40B4-BE49-F238E27FC236}">
                  <a16:creationId xmlns:a16="http://schemas.microsoft.com/office/drawing/2014/main" id="{746B4ADE-463F-6790-BEB6-DA8DC76748AA}"/>
                </a:ext>
              </a:extLst>
            </p:cNvPr>
            <p:cNvSpPr/>
            <p:nvPr/>
          </p:nvSpPr>
          <p:spPr>
            <a:xfrm>
              <a:off x="5021688" y="1045138"/>
              <a:ext cx="5927324" cy="5438226"/>
            </a:xfrm>
            <a:prstGeom prst="roundRect">
              <a:avLst>
                <a:gd name="adj" fmla="val 3562"/>
              </a:avLst>
            </a:prstGeom>
            <a:solidFill>
              <a:srgbClr val="FFFF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indent="114300"/>
              <a:endParaRPr lang="en-US" altLang="zh-CN" sz="900" b="1">
                <a:solidFill>
                  <a:schemeClr val="tx1"/>
                </a:solidFill>
                <a:latin typeface="Times" pitchFamily="2" charset="0"/>
              </a:endParaRPr>
            </a:p>
            <a:p>
              <a:pPr indent="114300"/>
              <a:r>
                <a:rPr lang="zh-CN" altLang="en-US"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中国电子</a:t>
              </a:r>
              <a:r>
                <a:rPr lang="en-US" altLang="zh-CN"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–</a:t>
              </a:r>
              <a:r>
                <a:rPr lang="zh-CN" altLang="en-US"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离子对撞机</a:t>
              </a:r>
              <a:r>
                <a:rPr lang="en-US" altLang="zh-CN"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(</a:t>
              </a:r>
              <a:r>
                <a:rPr lang="en-US" altLang="zh-CN" sz="2800" b="1" err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EicC</a:t>
              </a:r>
              <a:r>
                <a:rPr lang="en-US" altLang="zh-CN"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)</a:t>
              </a:r>
              <a:endParaRPr lang="en-US" altLang="zh-CN" sz="2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indent="230188"/>
              <a:r>
                <a:rPr lang="en-US" altLang="zh-CN" sz="2400">
                  <a:solidFill>
                    <a:schemeClr val="tx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2012:Discussion in community</a:t>
              </a:r>
            </a:p>
            <a:p>
              <a:pPr indent="230188"/>
              <a:r>
                <a:rPr lang="en-US" altLang="zh-CN" sz="2400">
                  <a:solidFill>
                    <a:schemeClr val="tx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2020.2,</a:t>
              </a:r>
              <a:r>
                <a:rPr lang="en-US" altLang="zh-CN" sz="2400">
                  <a:solidFill>
                    <a:srgbClr val="C000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2021.6:</a:t>
              </a:r>
              <a:r>
                <a:rPr lang="en-US" altLang="zh-CN" sz="2400">
                  <a:solidFill>
                    <a:schemeClr val="tx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white paper(CN,EN)</a:t>
              </a:r>
            </a:p>
            <a:p>
              <a:pPr indent="230188"/>
              <a:r>
                <a:rPr lang="en-US" altLang="zh-CN" sz="2400">
                  <a:solidFill>
                    <a:srgbClr val="C000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2021-2023</a:t>
              </a:r>
              <a:r>
                <a:rPr lang="en-US" altLang="zh-CN" sz="2400">
                  <a:solidFill>
                    <a:schemeClr val="tx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:CDR</a:t>
              </a:r>
              <a:endParaRPr lang="en-US" altLang="zh-CN" sz="900">
                <a:solidFill>
                  <a:schemeClr val="bg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  <a:p>
              <a:pPr indent="230188"/>
              <a:r>
                <a:rPr lang="en-US" altLang="zh-CN" sz="2400">
                  <a:solidFill>
                    <a:schemeClr val="tx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Institutes</a:t>
              </a:r>
              <a:r>
                <a:rPr lang="zh-CN" altLang="en-US" sz="2400">
                  <a:solidFill>
                    <a:schemeClr val="tx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：</a:t>
              </a:r>
              <a:r>
                <a:rPr lang="en-US" altLang="zh-CN" sz="2400">
                  <a:solidFill>
                    <a:schemeClr val="tx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~45</a:t>
              </a:r>
              <a:endParaRPr lang="en-US" altLang="zh-CN" sz="2400">
                <a:solidFill>
                  <a:schemeClr val="bg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  <a:p>
              <a:pPr indent="230188"/>
              <a:endParaRPr lang="en-US" altLang="zh-CN" sz="2400">
                <a:solidFill>
                  <a:schemeClr val="bg2">
                    <a:lumMod val="50000"/>
                  </a:schemeClr>
                </a:solidFill>
                <a:latin typeface="Times" pitchFamily="2" charset="0"/>
              </a:endParaRPr>
            </a:p>
            <a:p>
              <a:pPr indent="230188"/>
              <a:endParaRPr lang="en-US" altLang="zh-CN" sz="2400">
                <a:solidFill>
                  <a:schemeClr val="bg2">
                    <a:lumMod val="50000"/>
                  </a:schemeClr>
                </a:solidFill>
                <a:latin typeface="Times" pitchFamily="2" charset="0"/>
              </a:endParaRPr>
            </a:p>
            <a:p>
              <a:r>
                <a:rPr lang="zh-CN" altLang="en-US" b="1">
                  <a:solidFill>
                    <a:schemeClr val="bg1"/>
                  </a:solidFill>
                  <a:latin typeface="Times" pitchFamily="2" charset="0"/>
                </a:rPr>
                <a:t> </a:t>
              </a:r>
              <a:endParaRPr lang="en-US" b="1">
                <a:solidFill>
                  <a:schemeClr val="bg1"/>
                </a:solidFill>
                <a:latin typeface="Times" pitchFamily="2" charset="0"/>
              </a:endParaRPr>
            </a:p>
          </p:txBody>
        </p:sp>
        <p:pic>
          <p:nvPicPr>
            <p:cNvPr id="9" name="图片 4">
              <a:extLst>
                <a:ext uri="{FF2B5EF4-FFF2-40B4-BE49-F238E27FC236}">
                  <a16:creationId xmlns:a16="http://schemas.microsoft.com/office/drawing/2014/main" id="{C057D3D9-7F6A-FAF8-2CE5-C9B52D959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862944" y="4350949"/>
              <a:ext cx="2564233" cy="1663280"/>
            </a:xfrm>
            <a:prstGeom prst="rect">
              <a:avLst/>
            </a:prstGeom>
          </p:spPr>
        </p:pic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373F377D-067D-8CA5-4793-43EAFEF7D66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9415" y="4596081"/>
            <a:ext cx="1478949" cy="130115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3FEA353-F1FC-5847-80BF-EB62E85CE4B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51203" y="2015095"/>
            <a:ext cx="6060885" cy="2877904"/>
          </a:xfrm>
          <a:prstGeom prst="rect">
            <a:avLst/>
          </a:prstGeom>
        </p:spPr>
      </p:pic>
      <p:sp>
        <p:nvSpPr>
          <p:cNvPr id="12" name="椭圆 11">
            <a:extLst>
              <a:ext uri="{FF2B5EF4-FFF2-40B4-BE49-F238E27FC236}">
                <a16:creationId xmlns:a16="http://schemas.microsoft.com/office/drawing/2014/main" id="{082161C7-224B-B652-0EF4-BD4E11DBE876}"/>
              </a:ext>
            </a:extLst>
          </p:cNvPr>
          <p:cNvSpPr/>
          <p:nvPr/>
        </p:nvSpPr>
        <p:spPr>
          <a:xfrm>
            <a:off x="11839128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55558763-E913-6176-95D7-FD72767BEA65}"/>
              </a:ext>
            </a:extLst>
          </p:cNvPr>
          <p:cNvSpPr/>
          <p:nvPr/>
        </p:nvSpPr>
        <p:spPr>
          <a:xfrm>
            <a:off x="11839128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0C87219A-208E-AE67-74F2-83F04A0CEF86}"/>
              </a:ext>
            </a:extLst>
          </p:cNvPr>
          <p:cNvSpPr/>
          <p:nvPr/>
        </p:nvSpPr>
        <p:spPr>
          <a:xfrm>
            <a:off x="11839128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74BF3108-D67C-F779-B178-A7301842E13C}"/>
              </a:ext>
            </a:extLst>
          </p:cNvPr>
          <p:cNvSpPr/>
          <p:nvPr/>
        </p:nvSpPr>
        <p:spPr>
          <a:xfrm>
            <a:off x="11839128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1A090D27-0677-4192-71CC-828D71A592C4}"/>
              </a:ext>
            </a:extLst>
          </p:cNvPr>
          <p:cNvSpPr/>
          <p:nvPr/>
        </p:nvSpPr>
        <p:spPr>
          <a:xfrm>
            <a:off x="11839128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9BA5C97D-B714-6AFE-71F7-0359AAD924C9}"/>
              </a:ext>
            </a:extLst>
          </p:cNvPr>
          <p:cNvSpPr/>
          <p:nvPr/>
        </p:nvSpPr>
        <p:spPr>
          <a:xfrm>
            <a:off x="7840131" y="4576000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3A324F49-BEB5-9DBF-8233-D793539C7EA3}"/>
              </a:ext>
            </a:extLst>
          </p:cNvPr>
          <p:cNvSpPr/>
          <p:nvPr/>
        </p:nvSpPr>
        <p:spPr>
          <a:xfrm>
            <a:off x="7833274" y="4567533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E563D717-E2C8-D76A-52C2-17F13ABF60C7}"/>
              </a:ext>
            </a:extLst>
          </p:cNvPr>
          <p:cNvSpPr/>
          <p:nvPr/>
        </p:nvSpPr>
        <p:spPr>
          <a:xfrm>
            <a:off x="7833274" y="4567533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2A283E45-6B16-2594-537A-90598D7DFFC0}"/>
              </a:ext>
            </a:extLst>
          </p:cNvPr>
          <p:cNvSpPr/>
          <p:nvPr/>
        </p:nvSpPr>
        <p:spPr>
          <a:xfrm>
            <a:off x="7833274" y="4567533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674A9269-546C-892D-9D5A-92A9C77105AF}"/>
              </a:ext>
            </a:extLst>
          </p:cNvPr>
          <p:cNvSpPr/>
          <p:nvPr/>
        </p:nvSpPr>
        <p:spPr>
          <a:xfrm>
            <a:off x="7833274" y="4567533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85DBC3AD-A869-254B-D22A-C3EDF51C8DD8}"/>
              </a:ext>
            </a:extLst>
          </p:cNvPr>
          <p:cNvSpPr/>
          <p:nvPr/>
        </p:nvSpPr>
        <p:spPr>
          <a:xfrm>
            <a:off x="7823198" y="4567533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2FE38859-43BA-3ADB-29C1-335098B4838D}"/>
              </a:ext>
            </a:extLst>
          </p:cNvPr>
          <p:cNvSpPr/>
          <p:nvPr/>
        </p:nvSpPr>
        <p:spPr>
          <a:xfrm>
            <a:off x="7831594" y="4567533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AD795F0C-9C96-DD02-0794-D508F6F1ADAF}"/>
              </a:ext>
            </a:extLst>
          </p:cNvPr>
          <p:cNvSpPr/>
          <p:nvPr/>
        </p:nvSpPr>
        <p:spPr>
          <a:xfrm>
            <a:off x="7833274" y="4567533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E1B57A4C-5FC7-956C-C5BB-F81DD502D692}"/>
              </a:ext>
            </a:extLst>
          </p:cNvPr>
          <p:cNvSpPr/>
          <p:nvPr/>
        </p:nvSpPr>
        <p:spPr>
          <a:xfrm>
            <a:off x="7833274" y="4586005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1762A049-C1CB-CB93-AEA0-D62C22A1AEAE}"/>
              </a:ext>
            </a:extLst>
          </p:cNvPr>
          <p:cNvSpPr/>
          <p:nvPr/>
        </p:nvSpPr>
        <p:spPr>
          <a:xfrm>
            <a:off x="7833274" y="4567533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7" name="爆炸形 1 22">
            <a:extLst>
              <a:ext uri="{FF2B5EF4-FFF2-40B4-BE49-F238E27FC236}">
                <a16:creationId xmlns:a16="http://schemas.microsoft.com/office/drawing/2014/main" id="{01443235-4826-C7B5-790D-4C8CE9E7F5A9}"/>
              </a:ext>
            </a:extLst>
          </p:cNvPr>
          <p:cNvSpPr/>
          <p:nvPr/>
        </p:nvSpPr>
        <p:spPr>
          <a:xfrm>
            <a:off x="7144589" y="2192219"/>
            <a:ext cx="578630" cy="614293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8" name="爆炸形 1 23">
            <a:extLst>
              <a:ext uri="{FF2B5EF4-FFF2-40B4-BE49-F238E27FC236}">
                <a16:creationId xmlns:a16="http://schemas.microsoft.com/office/drawing/2014/main" id="{6A23EC3D-4BAF-B42B-4FF5-0ED3C7855160}"/>
              </a:ext>
            </a:extLst>
          </p:cNvPr>
          <p:cNvSpPr/>
          <p:nvPr/>
        </p:nvSpPr>
        <p:spPr>
          <a:xfrm>
            <a:off x="7144589" y="2191004"/>
            <a:ext cx="578630" cy="614293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9" name="爆炸形 1 24">
            <a:extLst>
              <a:ext uri="{FF2B5EF4-FFF2-40B4-BE49-F238E27FC236}">
                <a16:creationId xmlns:a16="http://schemas.microsoft.com/office/drawing/2014/main" id="{F198244A-A4AA-21EA-ACFD-FA4B689501A2}"/>
              </a:ext>
            </a:extLst>
          </p:cNvPr>
          <p:cNvSpPr/>
          <p:nvPr/>
        </p:nvSpPr>
        <p:spPr>
          <a:xfrm>
            <a:off x="7144589" y="2184004"/>
            <a:ext cx="578630" cy="614293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0" name="爆炸形 1 26">
            <a:extLst>
              <a:ext uri="{FF2B5EF4-FFF2-40B4-BE49-F238E27FC236}">
                <a16:creationId xmlns:a16="http://schemas.microsoft.com/office/drawing/2014/main" id="{B64315FF-134C-C58C-3E2F-1169D35510BA}"/>
              </a:ext>
            </a:extLst>
          </p:cNvPr>
          <p:cNvSpPr/>
          <p:nvPr/>
        </p:nvSpPr>
        <p:spPr>
          <a:xfrm>
            <a:off x="7144589" y="2191004"/>
            <a:ext cx="578630" cy="614293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1" name="爆炸形 1 27">
            <a:extLst>
              <a:ext uri="{FF2B5EF4-FFF2-40B4-BE49-F238E27FC236}">
                <a16:creationId xmlns:a16="http://schemas.microsoft.com/office/drawing/2014/main" id="{896BF3E1-FB63-3B58-36F9-23BF71E66F4F}"/>
              </a:ext>
            </a:extLst>
          </p:cNvPr>
          <p:cNvSpPr/>
          <p:nvPr/>
        </p:nvSpPr>
        <p:spPr>
          <a:xfrm>
            <a:off x="7144589" y="2177291"/>
            <a:ext cx="578630" cy="614293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2" name="爆炸形 1 29">
            <a:extLst>
              <a:ext uri="{FF2B5EF4-FFF2-40B4-BE49-F238E27FC236}">
                <a16:creationId xmlns:a16="http://schemas.microsoft.com/office/drawing/2014/main" id="{E22B8CA1-5CB1-7A90-87D7-6B1404972E0E}"/>
              </a:ext>
            </a:extLst>
          </p:cNvPr>
          <p:cNvSpPr/>
          <p:nvPr/>
        </p:nvSpPr>
        <p:spPr>
          <a:xfrm>
            <a:off x="7144589" y="2177291"/>
            <a:ext cx="578630" cy="614293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3" name="爆炸形 1 31">
            <a:extLst>
              <a:ext uri="{FF2B5EF4-FFF2-40B4-BE49-F238E27FC236}">
                <a16:creationId xmlns:a16="http://schemas.microsoft.com/office/drawing/2014/main" id="{C7F1EBCD-4B7A-DFC6-FFC9-B224A76DAB5C}"/>
              </a:ext>
            </a:extLst>
          </p:cNvPr>
          <p:cNvSpPr/>
          <p:nvPr/>
        </p:nvSpPr>
        <p:spPr>
          <a:xfrm>
            <a:off x="7144588" y="2177004"/>
            <a:ext cx="578630" cy="614293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64DB478D-F0D3-B06F-5809-D5B4E6935104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05A179FC-D77F-F1A6-B4AE-661E03FCC4F0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6F165094-B1C2-90E2-D50F-9BE197DBB6A4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01F5FB1C-2641-200D-B0DD-BA8D17591FF9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C50BCC1A-B1F8-D77A-0A96-1E5FBC445A83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9" name="椭圆 38">
            <a:extLst>
              <a:ext uri="{FF2B5EF4-FFF2-40B4-BE49-F238E27FC236}">
                <a16:creationId xmlns:a16="http://schemas.microsoft.com/office/drawing/2014/main" id="{0D6E58C1-D9FA-699A-337D-857D8CEE05DC}"/>
              </a:ext>
            </a:extLst>
          </p:cNvPr>
          <p:cNvSpPr/>
          <p:nvPr/>
        </p:nvSpPr>
        <p:spPr>
          <a:xfrm>
            <a:off x="7840131" y="4586076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ACBF4E48-1A6C-BE34-BE59-2556313CDA41}"/>
              </a:ext>
            </a:extLst>
          </p:cNvPr>
          <p:cNvSpPr/>
          <p:nvPr/>
        </p:nvSpPr>
        <p:spPr>
          <a:xfrm>
            <a:off x="7833274" y="4577609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5F09BA64-BAEB-87DF-A99F-81200AF8A707}"/>
              </a:ext>
            </a:extLst>
          </p:cNvPr>
          <p:cNvSpPr/>
          <p:nvPr/>
        </p:nvSpPr>
        <p:spPr>
          <a:xfrm>
            <a:off x="7833274" y="4577609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2" name="椭圆 41">
            <a:extLst>
              <a:ext uri="{FF2B5EF4-FFF2-40B4-BE49-F238E27FC236}">
                <a16:creationId xmlns:a16="http://schemas.microsoft.com/office/drawing/2014/main" id="{39A66FF5-57B4-3F7F-36EE-8BE129E3E7AA}"/>
              </a:ext>
            </a:extLst>
          </p:cNvPr>
          <p:cNvSpPr/>
          <p:nvPr/>
        </p:nvSpPr>
        <p:spPr>
          <a:xfrm>
            <a:off x="7833274" y="4577609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3" name="椭圆 42">
            <a:extLst>
              <a:ext uri="{FF2B5EF4-FFF2-40B4-BE49-F238E27FC236}">
                <a16:creationId xmlns:a16="http://schemas.microsoft.com/office/drawing/2014/main" id="{7DF90C80-A8FD-A3E2-7625-4F63E1E83E06}"/>
              </a:ext>
            </a:extLst>
          </p:cNvPr>
          <p:cNvSpPr/>
          <p:nvPr/>
        </p:nvSpPr>
        <p:spPr>
          <a:xfrm>
            <a:off x="7833274" y="4577609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4" name="椭圆 43">
            <a:extLst>
              <a:ext uri="{FF2B5EF4-FFF2-40B4-BE49-F238E27FC236}">
                <a16:creationId xmlns:a16="http://schemas.microsoft.com/office/drawing/2014/main" id="{4A8FE35E-86E3-420A-4F67-0CC4B2ED3601}"/>
              </a:ext>
            </a:extLst>
          </p:cNvPr>
          <p:cNvSpPr/>
          <p:nvPr/>
        </p:nvSpPr>
        <p:spPr>
          <a:xfrm>
            <a:off x="7823198" y="4577609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267E7FBB-DCCD-06CF-7DCA-FEEEFB3461CB}"/>
              </a:ext>
            </a:extLst>
          </p:cNvPr>
          <p:cNvSpPr/>
          <p:nvPr/>
        </p:nvSpPr>
        <p:spPr>
          <a:xfrm>
            <a:off x="7831594" y="4577609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35B6699F-B2BD-0D34-D659-B4EF367B6070}"/>
              </a:ext>
            </a:extLst>
          </p:cNvPr>
          <p:cNvSpPr/>
          <p:nvPr/>
        </p:nvSpPr>
        <p:spPr>
          <a:xfrm>
            <a:off x="7833274" y="4577609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DAB1225C-37AB-06D3-3E86-72BA09B065FB}"/>
              </a:ext>
            </a:extLst>
          </p:cNvPr>
          <p:cNvSpPr/>
          <p:nvPr/>
        </p:nvSpPr>
        <p:spPr>
          <a:xfrm>
            <a:off x="7833274" y="4596081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8" name="椭圆 47">
            <a:extLst>
              <a:ext uri="{FF2B5EF4-FFF2-40B4-BE49-F238E27FC236}">
                <a16:creationId xmlns:a16="http://schemas.microsoft.com/office/drawing/2014/main" id="{68C77FA2-8FA5-6357-50E6-752CE4B81797}"/>
              </a:ext>
            </a:extLst>
          </p:cNvPr>
          <p:cNvSpPr/>
          <p:nvPr/>
        </p:nvSpPr>
        <p:spPr>
          <a:xfrm>
            <a:off x="7833274" y="4577609"/>
            <a:ext cx="77539" cy="7753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52E42ECE-A46F-72D1-8955-250C1F4A42CC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95FFA6A5-DA92-1C23-F2E5-ED2BB8517432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660F39AB-B205-7E9A-B532-6DC95CF834CE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2" name="椭圆 51">
            <a:extLst>
              <a:ext uri="{FF2B5EF4-FFF2-40B4-BE49-F238E27FC236}">
                <a16:creationId xmlns:a16="http://schemas.microsoft.com/office/drawing/2014/main" id="{7790FC90-14D2-8D40-0370-B73E61492404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5C25FD1A-E099-241C-9A45-8479C54C7FD0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4" name="椭圆 53">
            <a:extLst>
              <a:ext uri="{FF2B5EF4-FFF2-40B4-BE49-F238E27FC236}">
                <a16:creationId xmlns:a16="http://schemas.microsoft.com/office/drawing/2014/main" id="{7A44CF64-4491-96B9-B42A-F0F8DCCB8A4F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46FF8590-23FE-1E2C-2540-DD932446696F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6" name="椭圆 55">
            <a:extLst>
              <a:ext uri="{FF2B5EF4-FFF2-40B4-BE49-F238E27FC236}">
                <a16:creationId xmlns:a16="http://schemas.microsoft.com/office/drawing/2014/main" id="{FA137A47-1EF8-8DC7-9F8E-48123A49167A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7" name="椭圆 56">
            <a:extLst>
              <a:ext uri="{FF2B5EF4-FFF2-40B4-BE49-F238E27FC236}">
                <a16:creationId xmlns:a16="http://schemas.microsoft.com/office/drawing/2014/main" id="{E3AEF654-0214-B91F-4A8E-53E6837AA865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8" name="椭圆 57">
            <a:extLst>
              <a:ext uri="{FF2B5EF4-FFF2-40B4-BE49-F238E27FC236}">
                <a16:creationId xmlns:a16="http://schemas.microsoft.com/office/drawing/2014/main" id="{0F4BA35C-608F-F94C-3454-7A26221F5232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C9F54353-DABE-91DF-5162-93157AEBE4A0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60" name="椭圆 59">
            <a:extLst>
              <a:ext uri="{FF2B5EF4-FFF2-40B4-BE49-F238E27FC236}">
                <a16:creationId xmlns:a16="http://schemas.microsoft.com/office/drawing/2014/main" id="{11761E71-7069-67AB-A9E8-40CCCB9F7C09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61" name="椭圆 60">
            <a:extLst>
              <a:ext uri="{FF2B5EF4-FFF2-40B4-BE49-F238E27FC236}">
                <a16:creationId xmlns:a16="http://schemas.microsoft.com/office/drawing/2014/main" id="{CB539F79-F449-BA52-E677-9D83881B7C6D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62" name="椭圆 61">
            <a:extLst>
              <a:ext uri="{FF2B5EF4-FFF2-40B4-BE49-F238E27FC236}">
                <a16:creationId xmlns:a16="http://schemas.microsoft.com/office/drawing/2014/main" id="{C0584FAA-8BFD-B029-899A-A7FBAB1A4C5F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63" name="椭圆 62">
            <a:extLst>
              <a:ext uri="{FF2B5EF4-FFF2-40B4-BE49-F238E27FC236}">
                <a16:creationId xmlns:a16="http://schemas.microsoft.com/office/drawing/2014/main" id="{3BA56445-904F-249F-CF14-6869DB3B19E7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64" name="椭圆 63">
            <a:extLst>
              <a:ext uri="{FF2B5EF4-FFF2-40B4-BE49-F238E27FC236}">
                <a16:creationId xmlns:a16="http://schemas.microsoft.com/office/drawing/2014/main" id="{60AC84F3-B7C2-33C0-B944-AA629906EED6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65" name="椭圆 64">
            <a:extLst>
              <a:ext uri="{FF2B5EF4-FFF2-40B4-BE49-F238E27FC236}">
                <a16:creationId xmlns:a16="http://schemas.microsoft.com/office/drawing/2014/main" id="{DF82F508-0F93-9146-3B2D-720DDA1EEF69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66" name="椭圆 65">
            <a:extLst>
              <a:ext uri="{FF2B5EF4-FFF2-40B4-BE49-F238E27FC236}">
                <a16:creationId xmlns:a16="http://schemas.microsoft.com/office/drawing/2014/main" id="{8E3EBD94-B7A5-9213-B253-42DDA060AD82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67" name="椭圆 66">
            <a:extLst>
              <a:ext uri="{FF2B5EF4-FFF2-40B4-BE49-F238E27FC236}">
                <a16:creationId xmlns:a16="http://schemas.microsoft.com/office/drawing/2014/main" id="{0D957311-C0CC-881F-BB50-A9BDB976AE8F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68" name="椭圆 67">
            <a:extLst>
              <a:ext uri="{FF2B5EF4-FFF2-40B4-BE49-F238E27FC236}">
                <a16:creationId xmlns:a16="http://schemas.microsoft.com/office/drawing/2014/main" id="{AF721797-A984-F0B5-77D7-15A2DFEE32EF}"/>
              </a:ext>
            </a:extLst>
          </p:cNvPr>
          <p:cNvSpPr/>
          <p:nvPr/>
        </p:nvSpPr>
        <p:spPr>
          <a:xfrm>
            <a:off x="11846036" y="4574897"/>
            <a:ext cx="89103" cy="987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69" name="圆角矩形 140">
            <a:extLst>
              <a:ext uri="{FF2B5EF4-FFF2-40B4-BE49-F238E27FC236}">
                <a16:creationId xmlns:a16="http://schemas.microsoft.com/office/drawing/2014/main" id="{6E141ABA-23E7-CF43-78F3-601209F6D660}"/>
              </a:ext>
            </a:extLst>
          </p:cNvPr>
          <p:cNvSpPr/>
          <p:nvPr/>
        </p:nvSpPr>
        <p:spPr>
          <a:xfrm>
            <a:off x="10795584" y="3693110"/>
            <a:ext cx="1228829" cy="597175"/>
          </a:xfrm>
          <a:prstGeom prst="roundRect">
            <a:avLst/>
          </a:prstGeom>
          <a:solidFill>
            <a:srgbClr val="FFFF66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en-US" altLang="zh-CN" sz="3200" b="1" ker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HIAF</a:t>
            </a:r>
            <a:endParaRPr lang="zh-CN" altLang="en-US" sz="2400" b="1" ker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圆角矩形 141">
            <a:extLst>
              <a:ext uri="{FF2B5EF4-FFF2-40B4-BE49-F238E27FC236}">
                <a16:creationId xmlns:a16="http://schemas.microsoft.com/office/drawing/2014/main" id="{FD437E2E-0EA1-5C2F-87F2-27B747BEF643}"/>
              </a:ext>
            </a:extLst>
          </p:cNvPr>
          <p:cNvSpPr/>
          <p:nvPr/>
        </p:nvSpPr>
        <p:spPr>
          <a:xfrm>
            <a:off x="7088226" y="1409746"/>
            <a:ext cx="1366362" cy="551873"/>
          </a:xfrm>
          <a:prstGeom prst="roundRect">
            <a:avLst>
              <a:gd name="adj" fmla="val 0"/>
            </a:avLst>
          </a:prstGeom>
          <a:solidFill>
            <a:srgbClr val="FFFF66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en-US" altLang="zh-CN" sz="4000" b="1" ker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EicC</a:t>
            </a:r>
            <a:endParaRPr lang="zh-CN" altLang="en-US" sz="4000" b="1" ker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F7076F08-FD43-8B9D-0FA2-A8B536DB6DAA}"/>
              </a:ext>
            </a:extLst>
          </p:cNvPr>
          <p:cNvSpPr txBox="1"/>
          <p:nvPr/>
        </p:nvSpPr>
        <p:spPr>
          <a:xfrm>
            <a:off x="9706808" y="3805705"/>
            <a:ext cx="673581" cy="3768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4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BRing</a:t>
            </a: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867EEDE4-C659-BC66-BD2D-5054D28854C6}"/>
              </a:ext>
            </a:extLst>
          </p:cNvPr>
          <p:cNvSpPr txBox="1"/>
          <p:nvPr/>
        </p:nvSpPr>
        <p:spPr>
          <a:xfrm>
            <a:off x="10335378" y="3097355"/>
            <a:ext cx="561372" cy="3158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1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HFRS</a:t>
            </a: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2A4B3DB4-76A4-A0AB-9808-09860BA980F7}"/>
              </a:ext>
            </a:extLst>
          </p:cNvPr>
          <p:cNvSpPr txBox="1"/>
          <p:nvPr/>
        </p:nvSpPr>
        <p:spPr>
          <a:xfrm>
            <a:off x="11154422" y="3182938"/>
            <a:ext cx="5533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zh-CN" sz="105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SRing</a:t>
            </a: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2F62CA23-1A97-6EB9-D473-E9056B930C46}"/>
              </a:ext>
            </a:extLst>
          </p:cNvPr>
          <p:cNvSpPr txBox="1"/>
          <p:nvPr/>
        </p:nvSpPr>
        <p:spPr>
          <a:xfrm>
            <a:off x="7638184" y="3274711"/>
            <a:ext cx="1010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zh-CN" sz="1200" b="1">
                <a:solidFill>
                  <a:srgbClr val="00FF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EicC </a:t>
            </a:r>
            <a:r>
              <a:rPr lang="zh-CN" altLang="en-US" sz="1200" b="1">
                <a:solidFill>
                  <a:srgbClr val="00FF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电子环</a:t>
            </a:r>
            <a:endParaRPr lang="en-US" altLang="zh-CN" sz="1200" b="1">
              <a:solidFill>
                <a:srgbClr val="00FF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E4F188F1-DFA1-C312-132A-A0CE2B04A037}"/>
              </a:ext>
            </a:extLst>
          </p:cNvPr>
          <p:cNvSpPr txBox="1"/>
          <p:nvPr/>
        </p:nvSpPr>
        <p:spPr>
          <a:xfrm>
            <a:off x="10743307" y="4287490"/>
            <a:ext cx="567783" cy="3158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100" b="1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iLinac</a:t>
            </a:r>
            <a:endParaRPr lang="en-US" altLang="zh-CN" sz="1100" b="1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74A9AE0B-1F5C-0037-C7E3-2CBF3582EFF3}"/>
              </a:ext>
            </a:extLst>
          </p:cNvPr>
          <p:cNvSpPr txBox="1"/>
          <p:nvPr/>
        </p:nvSpPr>
        <p:spPr>
          <a:xfrm>
            <a:off x="11508907" y="4270149"/>
            <a:ext cx="562975" cy="3158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1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SECR</a:t>
            </a: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DEEE25F7-15D8-57F8-5BF2-3D836B124FB5}"/>
              </a:ext>
            </a:extLst>
          </p:cNvPr>
          <p:cNvSpPr txBox="1"/>
          <p:nvPr/>
        </p:nvSpPr>
        <p:spPr>
          <a:xfrm>
            <a:off x="8252407" y="2367904"/>
            <a:ext cx="1010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zh-CN" sz="12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EicC </a:t>
            </a:r>
            <a:r>
              <a:rPr lang="zh-CN" altLang="en-US" sz="12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离子环</a:t>
            </a:r>
            <a:endParaRPr lang="en-US" altLang="zh-CN" sz="1200" b="1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FCC64C54-25DA-A2FE-C86C-4C7BB7B2C6FD}"/>
              </a:ext>
            </a:extLst>
          </p:cNvPr>
          <p:cNvSpPr txBox="1"/>
          <p:nvPr/>
        </p:nvSpPr>
        <p:spPr>
          <a:xfrm>
            <a:off x="7978575" y="4577801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zh-CN" altLang="en-US" sz="11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电子注入器</a:t>
            </a:r>
            <a:endParaRPr lang="en-US" altLang="zh-CN" sz="110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3930B640-5B8E-125A-667F-6DC62825E2FE}"/>
              </a:ext>
            </a:extLst>
          </p:cNvPr>
          <p:cNvGrpSpPr/>
          <p:nvPr/>
        </p:nvGrpSpPr>
        <p:grpSpPr>
          <a:xfrm>
            <a:off x="5739791" y="4203224"/>
            <a:ext cx="1269067" cy="702178"/>
            <a:chOff x="9386975" y="442035"/>
            <a:chExt cx="2431226" cy="814716"/>
          </a:xfrm>
        </p:grpSpPr>
        <p:sp>
          <p:nvSpPr>
            <p:cNvPr id="80" name="Rounded Rectangle 116">
              <a:extLst>
                <a:ext uri="{FF2B5EF4-FFF2-40B4-BE49-F238E27FC236}">
                  <a16:creationId xmlns:a16="http://schemas.microsoft.com/office/drawing/2014/main" id="{A9B783A0-8EF8-9B2D-5900-DA75892AFDD6}"/>
                </a:ext>
              </a:extLst>
            </p:cNvPr>
            <p:cNvSpPr/>
            <p:nvPr/>
          </p:nvSpPr>
          <p:spPr>
            <a:xfrm>
              <a:off x="9394523" y="455774"/>
              <a:ext cx="2423678" cy="776789"/>
            </a:xfrm>
            <a:prstGeom prst="roundRect">
              <a:avLst>
                <a:gd name="adj" fmla="val 5898"/>
              </a:avLst>
            </a:prstGeom>
            <a:solidFill>
              <a:srgbClr val="FFC0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1" name="Oval 78">
              <a:extLst>
                <a:ext uri="{FF2B5EF4-FFF2-40B4-BE49-F238E27FC236}">
                  <a16:creationId xmlns:a16="http://schemas.microsoft.com/office/drawing/2014/main" id="{D81F5443-D373-B2E4-7840-BE1133344F62}"/>
                </a:ext>
              </a:extLst>
            </p:cNvPr>
            <p:cNvSpPr/>
            <p:nvPr/>
          </p:nvSpPr>
          <p:spPr>
            <a:xfrm>
              <a:off x="9615247" y="771194"/>
              <a:ext cx="184307" cy="1266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2" name="Oval 168">
              <a:extLst>
                <a:ext uri="{FF2B5EF4-FFF2-40B4-BE49-F238E27FC236}">
                  <a16:creationId xmlns:a16="http://schemas.microsoft.com/office/drawing/2014/main" id="{08F29C52-ABFC-D408-A5D6-F04AC9887C8E}"/>
                </a:ext>
              </a:extLst>
            </p:cNvPr>
            <p:cNvSpPr/>
            <p:nvPr/>
          </p:nvSpPr>
          <p:spPr>
            <a:xfrm>
              <a:off x="9621878" y="983007"/>
              <a:ext cx="186016" cy="11609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3" name="TextBox 115">
              <a:extLst>
                <a:ext uri="{FF2B5EF4-FFF2-40B4-BE49-F238E27FC236}">
                  <a16:creationId xmlns:a16="http://schemas.microsoft.com/office/drawing/2014/main" id="{2FCD5703-3210-6354-41C6-86F5BD43F459}"/>
                </a:ext>
              </a:extLst>
            </p:cNvPr>
            <p:cNvSpPr txBox="1"/>
            <p:nvPr/>
          </p:nvSpPr>
          <p:spPr>
            <a:xfrm>
              <a:off x="9905752" y="721094"/>
              <a:ext cx="1325535" cy="53565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120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Proton &amp; ion</a:t>
              </a:r>
            </a:p>
            <a:p>
              <a:r>
                <a:rPr lang="en-US" altLang="zh-CN" sz="120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Electron</a:t>
              </a:r>
            </a:p>
            <a:p>
              <a:endParaRPr lang="en-US" altLang="zh-CN" sz="600">
                <a:latin typeface="SimHei" panose="02010609060101010101" pitchFamily="49" charset="-122"/>
                <a:ea typeface="SimHei" panose="02010609060101010101" pitchFamily="49" charset="-122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文本框 83">
                  <a:extLst>
                    <a:ext uri="{FF2B5EF4-FFF2-40B4-BE49-F238E27FC236}">
                      <a16:creationId xmlns:a16="http://schemas.microsoft.com/office/drawing/2014/main" id="{F4813B1E-C4EC-8465-A62A-10113D03B288}"/>
                    </a:ext>
                  </a:extLst>
                </p:cNvPr>
                <p:cNvSpPr txBox="1"/>
                <p:nvPr/>
              </p:nvSpPr>
              <p:spPr>
                <a:xfrm>
                  <a:off x="9386975" y="442035"/>
                  <a:ext cx="2227956" cy="62709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en-US" sz="1200" i="1" dirty="0" smtClean="0">
                              <a:latin typeface="Cambria Math" panose="02040503050406030204" pitchFamily="18" charset="0"/>
                              <a:ea typeface="SimHei" panose="02010609060101010101" pitchFamily="49" charset="-122"/>
                            </a:rPr>
                          </m:ctrlPr>
                        </m:radPr>
                        <m:deg/>
                        <m:e>
                          <m:r>
                            <a:rPr lang="en-US" altLang="zh-CN" sz="1200" b="0" i="1" dirty="0" smtClean="0">
                              <a:latin typeface="Cambria Math" panose="02040503050406030204" pitchFamily="18" charset="0"/>
                              <a:ea typeface="SimHei" panose="02010609060101010101" pitchFamily="49" charset="-122"/>
                            </a:rPr>
                            <m:t>𝑠</m:t>
                          </m:r>
                        </m:e>
                      </m:rad>
                      <m:r>
                        <a:rPr lang="en-US" altLang="zh-CN" sz="1200" b="0" i="1" dirty="0" smtClean="0">
                          <a:latin typeface="Cambria Math" panose="02040503050406030204" pitchFamily="18" charset="0"/>
                          <a:ea typeface="SimHei" panose="02010609060101010101" pitchFamily="49" charset="-122"/>
                        </a:rPr>
                        <m:t> </m:t>
                      </m:r>
                    </m:oMath>
                  </a14:m>
                  <a:r>
                    <a:rPr lang="en-US" altLang="zh-CN" sz="1200">
                      <a:latin typeface="SimHei" panose="02010609060101010101" pitchFamily="49" charset="-122"/>
                      <a:ea typeface="SimHei" panose="02010609060101010101" pitchFamily="49" charset="-122"/>
                    </a:rPr>
                    <a:t>: 16.7 GeV</a:t>
                  </a:r>
                </a:p>
              </p:txBody>
            </p:sp>
          </mc:Choice>
          <mc:Fallback xmlns="">
            <p:sp>
              <p:nvSpPr>
                <p:cNvPr id="84" name="文本框 83">
                  <a:extLst>
                    <a:ext uri="{FF2B5EF4-FFF2-40B4-BE49-F238E27FC236}">
                      <a16:creationId xmlns:a16="http://schemas.microsoft.com/office/drawing/2014/main" id="{F4813B1E-C4EC-8465-A62A-10113D03B28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86975" y="442035"/>
                  <a:ext cx="2227956" cy="627095"/>
                </a:xfrm>
                <a:prstGeom prst="rect">
                  <a:avLst/>
                </a:prstGeom>
                <a:blipFill>
                  <a:blip r:embed="rId6"/>
                  <a:stretch>
                    <a:fillRect t="-2326"/>
                  </a:stretch>
                </a:blipFill>
              </p:spPr>
              <p:txBody>
                <a:bodyPr/>
                <a:lstStyle/>
                <a:p>
                  <a:r>
                    <a:rPr lang="en-CN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5" name="Rounded Rectangle 116">
            <a:extLst>
              <a:ext uri="{FF2B5EF4-FFF2-40B4-BE49-F238E27FC236}">
                <a16:creationId xmlns:a16="http://schemas.microsoft.com/office/drawing/2014/main" id="{C827EA70-379C-B61F-A798-4870F6943388}"/>
              </a:ext>
            </a:extLst>
          </p:cNvPr>
          <p:cNvSpPr/>
          <p:nvPr/>
        </p:nvSpPr>
        <p:spPr>
          <a:xfrm>
            <a:off x="5934601" y="4949024"/>
            <a:ext cx="6060885" cy="1820157"/>
          </a:xfrm>
          <a:prstGeom prst="roundRect">
            <a:avLst>
              <a:gd name="adj" fmla="val 5898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b="1" dirty="0" err="1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EicC’s</a:t>
            </a:r>
            <a:r>
              <a:rPr lang="en-US" altLang="zh-CN" b="1" dirty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advantages (to EIC-US)</a:t>
            </a:r>
            <a:r>
              <a:rPr lang="zh-CN" altLang="en-US" b="1" dirty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：</a:t>
            </a:r>
            <a:endParaRPr lang="en-US" altLang="zh-CN" b="1" dirty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rabicParenR"/>
            </a:pPr>
            <a:r>
              <a:rPr lang="en-US" sz="1600" b="0" i="0" dirty="0">
                <a:solidFill>
                  <a:schemeClr val="tx1"/>
                </a:solidFill>
                <a:effectLst/>
                <a:latin typeface="Noto Sans SC"/>
              </a:rPr>
              <a:t>The energy is in the sea quark region, closer to nuclear physics</a:t>
            </a:r>
          </a:p>
          <a:p>
            <a:pPr marL="457200" indent="-457200">
              <a:buClr>
                <a:schemeClr val="tx1"/>
              </a:buClr>
              <a:buFont typeface="+mj-lt"/>
              <a:buAutoNum type="arabicParenR"/>
            </a:pPr>
            <a:r>
              <a:rPr lang="en-US" sz="1600" dirty="0">
                <a:solidFill>
                  <a:schemeClr val="tx1"/>
                </a:solidFill>
                <a:latin typeface="Noto Sans SC"/>
              </a:rPr>
              <a:t>N</a:t>
            </a:r>
            <a:r>
              <a:rPr lang="en-US" sz="1600" b="0" i="0" dirty="0">
                <a:solidFill>
                  <a:schemeClr val="tx1"/>
                </a:solidFill>
                <a:effectLst/>
                <a:latin typeface="Noto Sans SC"/>
              </a:rPr>
              <a:t>earer to the threshold for the production of heavy quarkonium</a:t>
            </a:r>
          </a:p>
          <a:p>
            <a:pPr>
              <a:buClr>
                <a:schemeClr val="tx1"/>
              </a:buClr>
            </a:pPr>
            <a:r>
              <a:rPr lang="en-US" altLang="zh-CN" b="1" dirty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HIAF</a:t>
            </a:r>
            <a:r>
              <a:rPr lang="zh-CN" altLang="en-US" b="1" dirty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：</a:t>
            </a:r>
            <a:endParaRPr lang="en-US" altLang="zh-CN" b="1" dirty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buClr>
                <a:schemeClr val="tx1"/>
              </a:buClr>
            </a:pP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Completed by the end of 2025, it will provide the world's highest-intensity pulsed heavy ion beams, creating unique conditions for the construction of the </a:t>
            </a:r>
            <a:r>
              <a:rPr lang="en-US" altLang="zh-CN" sz="14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EicC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" name="爆炸形 1 31">
            <a:extLst>
              <a:ext uri="{FF2B5EF4-FFF2-40B4-BE49-F238E27FC236}">
                <a16:creationId xmlns:a16="http://schemas.microsoft.com/office/drawing/2014/main" id="{8A927F1E-639C-001F-4704-D9647C45685F}"/>
              </a:ext>
            </a:extLst>
          </p:cNvPr>
          <p:cNvSpPr/>
          <p:nvPr/>
        </p:nvSpPr>
        <p:spPr>
          <a:xfrm>
            <a:off x="7144588" y="2191004"/>
            <a:ext cx="578630" cy="614293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7" name="爆炸形 1 31">
            <a:extLst>
              <a:ext uri="{FF2B5EF4-FFF2-40B4-BE49-F238E27FC236}">
                <a16:creationId xmlns:a16="http://schemas.microsoft.com/office/drawing/2014/main" id="{6624E965-6EA5-61FA-1049-7E287C9D08DA}"/>
              </a:ext>
            </a:extLst>
          </p:cNvPr>
          <p:cNvSpPr/>
          <p:nvPr/>
        </p:nvSpPr>
        <p:spPr>
          <a:xfrm>
            <a:off x="7144588" y="2170004"/>
            <a:ext cx="578630" cy="614293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8" name="爆炸形 1 31">
            <a:extLst>
              <a:ext uri="{FF2B5EF4-FFF2-40B4-BE49-F238E27FC236}">
                <a16:creationId xmlns:a16="http://schemas.microsoft.com/office/drawing/2014/main" id="{DA1C5B55-1A46-2C12-411E-5BEDC7C019FB}"/>
              </a:ext>
            </a:extLst>
          </p:cNvPr>
          <p:cNvSpPr/>
          <p:nvPr/>
        </p:nvSpPr>
        <p:spPr>
          <a:xfrm>
            <a:off x="7143814" y="2197717"/>
            <a:ext cx="578630" cy="614293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9" name="爆炸形 1 31">
            <a:extLst>
              <a:ext uri="{FF2B5EF4-FFF2-40B4-BE49-F238E27FC236}">
                <a16:creationId xmlns:a16="http://schemas.microsoft.com/office/drawing/2014/main" id="{94138A2E-38AB-2AB6-A44B-0F146AADE056}"/>
              </a:ext>
            </a:extLst>
          </p:cNvPr>
          <p:cNvSpPr/>
          <p:nvPr/>
        </p:nvSpPr>
        <p:spPr>
          <a:xfrm>
            <a:off x="7143814" y="2156004"/>
            <a:ext cx="578630" cy="614293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90" name="爆炸形 1 31">
            <a:extLst>
              <a:ext uri="{FF2B5EF4-FFF2-40B4-BE49-F238E27FC236}">
                <a16:creationId xmlns:a16="http://schemas.microsoft.com/office/drawing/2014/main" id="{DB4B0147-9F04-42F4-9872-AC4A766FBE2F}"/>
              </a:ext>
            </a:extLst>
          </p:cNvPr>
          <p:cNvSpPr/>
          <p:nvPr/>
        </p:nvSpPr>
        <p:spPr>
          <a:xfrm>
            <a:off x="7143041" y="2193830"/>
            <a:ext cx="578630" cy="614293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91" name="爆炸形 1 31">
            <a:extLst>
              <a:ext uri="{FF2B5EF4-FFF2-40B4-BE49-F238E27FC236}">
                <a16:creationId xmlns:a16="http://schemas.microsoft.com/office/drawing/2014/main" id="{5F5CB375-1122-8475-1470-C4D764A8B162}"/>
              </a:ext>
            </a:extLst>
          </p:cNvPr>
          <p:cNvSpPr/>
          <p:nvPr/>
        </p:nvSpPr>
        <p:spPr>
          <a:xfrm>
            <a:off x="7143041" y="2189077"/>
            <a:ext cx="578630" cy="614293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92" name="爆炸形 1 31">
            <a:extLst>
              <a:ext uri="{FF2B5EF4-FFF2-40B4-BE49-F238E27FC236}">
                <a16:creationId xmlns:a16="http://schemas.microsoft.com/office/drawing/2014/main" id="{D477EDD4-491F-73AE-87B1-48E8C546EE2C}"/>
              </a:ext>
            </a:extLst>
          </p:cNvPr>
          <p:cNvSpPr/>
          <p:nvPr/>
        </p:nvSpPr>
        <p:spPr>
          <a:xfrm>
            <a:off x="7136904" y="2170004"/>
            <a:ext cx="578630" cy="614293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93" name="爆炸形 1 31">
            <a:extLst>
              <a:ext uri="{FF2B5EF4-FFF2-40B4-BE49-F238E27FC236}">
                <a16:creationId xmlns:a16="http://schemas.microsoft.com/office/drawing/2014/main" id="{9B889F35-106C-3789-D624-43FAFEE1B7F3}"/>
              </a:ext>
            </a:extLst>
          </p:cNvPr>
          <p:cNvSpPr/>
          <p:nvPr/>
        </p:nvSpPr>
        <p:spPr>
          <a:xfrm>
            <a:off x="7133785" y="2183717"/>
            <a:ext cx="578630" cy="614293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F31CBA77-8B2B-7D2B-2FAD-5900BBE663BE}"/>
              </a:ext>
            </a:extLst>
          </p:cNvPr>
          <p:cNvSpPr txBox="1"/>
          <p:nvPr/>
        </p:nvSpPr>
        <p:spPr>
          <a:xfrm>
            <a:off x="321408" y="5970372"/>
            <a:ext cx="541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/>
              <a:t>http://www.j.sinap.ac.cn/hjs/CN/Y2020/V43/I2/20001</a:t>
            </a:r>
          </a:p>
          <a:p>
            <a:r>
              <a:rPr lang="en-US" altLang="zh-CN" sz="1400"/>
              <a:t>https://journal.hep.com.cn/fop/EN/10.1007/s11467-021-1062-0</a:t>
            </a:r>
            <a:endParaRPr lang="zh-CN" altLang="en-US" sz="1400"/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AD755414-84A3-4933-AD2E-79437D091492}"/>
              </a:ext>
            </a:extLst>
          </p:cNvPr>
          <p:cNvSpPr txBox="1"/>
          <p:nvPr/>
        </p:nvSpPr>
        <p:spPr>
          <a:xfrm>
            <a:off x="400693" y="3291024"/>
            <a:ext cx="513531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As part of </a:t>
            </a:r>
            <a:r>
              <a:rPr lang="en-US" altLang="zh-CN" sz="14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long-term planning project for major scientific and technological infrastructure in particle physics and nuclear physics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, the project has undergone two international expert reviews and one domestic expert review.</a:t>
            </a:r>
            <a:endParaRPr lang="zh-CN" altLang="en-US" sz="1400"/>
          </a:p>
        </p:txBody>
      </p:sp>
      <p:sp>
        <p:nvSpPr>
          <p:cNvPr id="96" name="圆角矩形 33">
            <a:extLst>
              <a:ext uri="{FF2B5EF4-FFF2-40B4-BE49-F238E27FC236}">
                <a16:creationId xmlns:a16="http://schemas.microsoft.com/office/drawing/2014/main" id="{35AEED6B-0B7F-4D89-8EA5-2E164846A666}"/>
              </a:ext>
            </a:extLst>
          </p:cNvPr>
          <p:cNvSpPr/>
          <p:nvPr/>
        </p:nvSpPr>
        <p:spPr>
          <a:xfrm>
            <a:off x="9352105" y="2722001"/>
            <a:ext cx="2739946" cy="2170998"/>
          </a:xfrm>
          <a:prstGeom prst="roundRect">
            <a:avLst>
              <a:gd name="adj" fmla="val 5901"/>
            </a:avLst>
          </a:prstGeom>
          <a:solidFill>
            <a:schemeClr val="accent5">
              <a:lumMod val="20000"/>
              <a:lumOff val="80000"/>
              <a:alpha val="28000"/>
            </a:schemeClr>
          </a:solidFill>
          <a:ln w="1905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0" name="灯片编号占位符 3">
            <a:extLst>
              <a:ext uri="{FF2B5EF4-FFF2-40B4-BE49-F238E27FC236}">
                <a16:creationId xmlns:a16="http://schemas.microsoft.com/office/drawing/2014/main" id="{079BAD56-631B-C04D-FFDF-CCB3FB25F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7527" y="6356350"/>
            <a:ext cx="2743200" cy="365125"/>
          </a:xfrm>
        </p:spPr>
        <p:txBody>
          <a:bodyPr/>
          <a:lstStyle/>
          <a:p>
            <a:fld id="{6B6F415A-146C-4031-B7DF-DA5827ED46C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48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9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3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4 -0.37223 L -0.2444 -0.37223 L -0.25234 -0.36806 L -0.41536 -0.20232 L -0.42917 -0.19815 L -0.4431 -0.20973 L -0.45104 -0.225 L -0.45534 -0.2463 L -0.45469 -0.33241 L -0.44675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4 -0.20093 L -0.22591 -0.20787 L -0.21432 -0.225 L -0.20951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6" dur="2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remove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9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3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4 -0.37223 L -0.2444 -0.37223 L -0.25234 -0.36806 L -0.41536 -0.20232 L -0.42917 -0.19815 L -0.4431 -0.20973 L -0.45104 -0.225 L -0.45534 -0.2463 L -0.45469 -0.33241 L -0.44675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4 -0.20093 L -0.22591 -0.20787 L -0.21432 -0.225 L -0.20951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8" dur="2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remove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9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3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4 -0.37223 L -0.2444 -0.37223 L -0.25234 -0.36806 L -0.41536 -0.20232 L -0.42917 -0.19815 L -0.4431 -0.20973 L -0.45104 -0.225 L -0.45534 -0.2463 L -0.45469 -0.33241 L -0.44675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4 -0.20093 L -0.22591 -0.20787 L -0.21432 -0.225 L -0.20951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0" dur="2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fill="remove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9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3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4 -0.37223 L -0.2444 -0.37223 L -0.25234 -0.36806 L -0.41536 -0.20232 L -0.42917 -0.19815 L -0.4431 -0.20973 L -0.45104 -0.225 L -0.45534 -0.2463 L -0.45469 -0.33241 L -0.44675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4 -0.20093 L -0.22591 -0.20787 L -0.21432 -0.225 L -0.20951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2" dur="2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fill="remove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9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3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4 -0.37223 L -0.2444 -0.37223 L -0.25234 -0.36806 L -0.41536 -0.20232 L -0.42917 -0.19815 L -0.4431 -0.20973 L -0.45104 -0.225 L -0.45534 -0.2463 L -0.45469 -0.33241 L -0.44675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4 -0.20093 L -0.22591 -0.20787 L -0.21432 -0.225 L -0.20951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4" dur="2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fill="remove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-0.01536 -0.01829 L -0.10651 -0.11227 L -0.10794 -0.12315 L -0.10533 -0.1294 L -0.10104 -0.13148 L -0.02174 -0.04954 L -0.0177 -0.03797 L -0.01979 -0.0294 L -0.02812 -0.03056 L -0.10703 -0.11227 L -0.10768 -0.12315 L -0.10703 -0.1294 L -0.10039 -0.13148 L -0.02096 -0.05093 L -0.0177 -0.04213 L -0.01849 -0.0338 L -0.0263 -0.0294 L -0.10703 -0.11227 L -0.10703 -0.12732 L -0.10286 -0.12848 L -0.09609 -0.12848 L -0.01614 -0.04653 L -0.00586 -0.04561 L 0.00209 -0.05718 L 0.00261 -0.07408 L -0.00299 -0.10093 L -0.00403 -0.11875 L 0.00261 -0.12732 L 0.01472 -0.13033 L 0.03282 -0.11227 L 0.04922 -0.10949 L 0.05873 -0.11459 L 0.06758 -0.12431 L 0.07552 -0.14422 L 0.07618 -0.1625 L 0.07383 -0.18241 L 0.06758 -0.19653 L 0.06185 -0.21019 L -0.05716 -0.33264 L -0.07408 -0.34005 L -0.08711 -0.33357 L -0.09557 -0.32061 L -0.10533 -0.29491 L -0.10338 -0.26968 L -0.09609 -0.2419 L 0.03151 -0.11227 L 0.05079 -0.10834 L 0.06654 -0.12223 L 0.07513 -0.1463 L 0.07552 -0.1794 L 0.06302 -0.20695 L -0.06184 -0.33357 L -0.07643 -0.34051 L -0.08893 -0.33172 L -0.09856 -0.31574 L -0.10468 -0.29422 L -0.10468 -0.27385 L -0.09987 -0.25023 L -0.09088 -0.23658 L 0.02982 -0.11227 L 0.04792 -0.10834 L 0.06237 -0.11783 L 0.07383 -0.13565 L 0.0767 -0.15394 L 0.07435 -0.18125 L 0.06485 -0.20371 L -0.05872 -0.33033 L -0.07148 -0.3382 L -0.08424 -0.33473 L -0.0944 -0.32292 L -0.10234 -0.30486 L -0.10416 -0.28588 L -0.10338 -0.26111 L -0.09687 -0.2419 L -0.09088 -0.23773 L 0.03347 -0.11227 L 0.05013 -0.10834 L 0.06524 -0.11875 L 0.07201 -0.13426 L 0.07618 -0.15162 L 0.07618 -0.17107 L 0.07266 -0.19098 L 0.06407 -0.20695 L -0.0608 -0.33264 L -0.07747 -0.3382 L -0.09336 -0.32616 L -0.09987 -0.31644 L -0.10533 -0.29838 L -0.10573 -0.28125 L -0.10286 -0.26111 L -0.09739 -0.24746 L -0.09218 -0.23889 L 0.03086 -0.11135 L 0.04128 -0.10718 L 0.05391 -0.10718 L 0.06524 -0.12084 L 0.07201 -0.13264 L 0.07618 -0.15162 L 0.07618 -0.16991 L 0.07305 -0.18565 L 0.06823 -0.19769 L 0.0612 -0.20695 L -0.05768 -0.3294 L -0.0651 -0.33357 L -0.07343 -0.33588 L -0.08893 -0.32801 L -0.09791 -0.31783 L -0.10286 -0.30047 L -0.10416 -0.28357 L -0.10416 -0.26459 L -0.09934 -0.24838 L -0.09088 -0.23889 L 0.03217 -0.11227 L 0.04623 -0.10625 L 0.05925 -0.11135 L 0.06967 -0.12084 L 0.07552 -0.14422 L 0.07748 -0.16898 L 0.07305 -0.19445 L 0.06654 -0.20811 L 0.05443 -0.21574 L -0.05833 -0.33357 L -0.07812 -0.3382 L -0.09557 -0.32176 L -0.10416 -0.30579 L -0.10573 -0.28588 L -0.10338 -0.26019 L -0.09739 -0.24537 L -0.08893 -0.23588 L 0.03086 -0.11227 L 0.04792 -0.10625 L 0.05743 -0.11135 L 0.06654 -0.11991 L 0.07513 -0.13426 L 0.0767 -0.15301 L 0.0767 -0.17431 L 0.07305 -0.19098 L 0.06302 -0.21019 L -0.05872 -0.33172 L -0.07513 -0.34005 L -0.08711 -0.33264 L -0.0944 -0.32176 L -0.10416 -0.29699 L -0.10416 -0.27732 L -0.10234 -0.25903 L -0.09609 -0.24746 L -0.09218 -0.23773 L 0.03282 -0.11366 L 0.05079 -0.10718 L 0.06823 -0.11991 L 0.07552 -0.13797 L 0.07826 -0.15625 L 0.07826 -0.17431 L 0.07305 -0.18797 L 0.06758 -0.20579 L 0.06237 -0.2088 L -0.0608 -0.33264 L -0.0608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16" dur="27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fill="remove" grpId="0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-0.01536 -0.01829 L -0.10651 -0.11227 L -0.10794 -0.12315 L -0.10534 -0.1294 L -0.10104 -0.13148 L -0.02174 -0.04954 L -0.01771 -0.03797 L -0.01979 -0.0294 L -0.02812 -0.03056 L -0.10703 -0.11227 L -0.10768 -0.12315 L -0.10703 -0.1294 L -0.10039 -0.13148 L -0.02096 -0.05093 L -0.01771 -0.04213 L -0.01849 -0.0338 L -0.0263 -0.0294 L -0.10703 -0.11227 L -0.10703 -0.12732 L -0.10286 -0.12847 L -0.09609 -0.12847 L -0.01614 -0.04653 L -0.00586 -0.0456 L 0.00209 -0.05718 L 0.00261 -0.07408 L -0.00299 -0.10093 L -0.00403 -0.11875 L 0.00261 -0.12732 L 0.01472 -0.13033 L 0.03282 -0.11227 L 0.04922 -0.10949 L 0.05873 -0.11459 L 0.06758 -0.12431 L 0.07552 -0.14422 L 0.07617 -0.1625 L 0.07383 -0.18241 L 0.06758 -0.19653 L 0.06185 -0.21019 L -0.05716 -0.33264 L -0.07409 -0.34005 L -0.08711 -0.33357 L -0.09557 -0.3206 L -0.10534 -0.29491 L -0.10338 -0.26968 L -0.09609 -0.2419 L 0.03151 -0.11227 L 0.05078 -0.10834 L 0.06654 -0.12222 L 0.07513 -0.1463 L 0.07552 -0.1794 L 0.06302 -0.20695 L -0.06185 -0.33357 L -0.07643 -0.34051 L -0.08893 -0.33172 L -0.09856 -0.31574 L -0.10468 -0.29422 L -0.10468 -0.27384 L -0.09987 -0.25023 L -0.09088 -0.23658 L 0.02982 -0.11227 L 0.04792 -0.10834 L 0.06237 -0.11783 L 0.07383 -0.13565 L 0.0767 -0.15394 L 0.07435 -0.18125 L 0.06485 -0.20371 L -0.05872 -0.33033 L -0.07148 -0.3382 L -0.08424 -0.33472 L -0.0944 -0.32292 L -0.10234 -0.30486 L -0.10416 -0.28588 L -0.10338 -0.26111 L -0.09687 -0.2419 L -0.09088 -0.23773 L 0.03347 -0.11227 L 0.05013 -0.10834 L 0.06524 -0.11875 L 0.07201 -0.13426 L 0.07617 -0.15162 L 0.07617 -0.17107 L 0.07266 -0.19097 L 0.06407 -0.20695 L -0.0608 -0.33264 L -0.07747 -0.3382 L -0.09336 -0.32616 L -0.09987 -0.31644 L -0.10534 -0.29838 L -0.10573 -0.28125 L -0.10286 -0.26111 L -0.09739 -0.24746 L -0.09218 -0.23889 L 0.03086 -0.11134 L 0.04128 -0.10718 L 0.05391 -0.10718 L 0.06524 -0.12084 L 0.07201 -0.13264 L 0.07617 -0.15162 L 0.07617 -0.16991 L 0.07305 -0.18565 L 0.06823 -0.19769 L 0.0612 -0.20695 L -0.05768 -0.3294 L -0.0651 -0.33357 L -0.07343 -0.33588 L -0.08893 -0.32801 L -0.09791 -0.31783 L -0.10286 -0.30047 L -0.10416 -0.28357 L -0.10416 -0.26459 L -0.09935 -0.24838 L -0.09088 -0.23889 L 0.03216 -0.11227 L 0.04623 -0.10625 L 0.05925 -0.11134 L 0.06966 -0.12084 L 0.07552 -0.14422 L 0.07748 -0.16898 L 0.07305 -0.19445 L 0.06654 -0.2081 L 0.05443 -0.21574 L -0.05833 -0.33357 L -0.07812 -0.3382 L -0.09557 -0.32176 L -0.10416 -0.30579 L -0.10573 -0.28588 L -0.10338 -0.26019 L -0.09739 -0.24537 L -0.08893 -0.23588 L 0.03086 -0.11227 L 0.04792 -0.10625 L 0.05742 -0.11134 L 0.06654 -0.11991 L 0.07513 -0.13426 L 0.0767 -0.15301 L 0.0767 -0.17431 L 0.07305 -0.19097 L 0.06302 -0.21019 L -0.05872 -0.33172 L -0.07513 -0.34005 L -0.08711 -0.33264 L -0.0944 -0.32176 L -0.10416 -0.29699 L -0.10416 -0.27732 L -0.10234 -0.25903 L -0.09609 -0.24746 L -0.09218 -0.23773 L 0.03282 -0.11366 L 0.05078 -0.10718 L 0.06823 -0.11991 L 0.07552 -0.13797 L 0.07826 -0.15625 L 0.07826 -0.17431 L 0.07305 -0.18797 L 0.06758 -0.20579 L 0.06237 -0.2088 L -0.0608 -0.33264 L -0.0608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18" dur="27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fill="remove" grpId="0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1536 -0.01829 L -0.10651 -0.11227 L -0.10794 -0.12315 L -0.10534 -0.1294 L -0.10104 -0.13148 L -0.02174 -0.04954 L -0.01771 -0.03797 L -0.01979 -0.0294 L -0.02812 -0.03056 L -0.10703 -0.11227 L -0.10768 -0.12315 L -0.10703 -0.1294 L -0.10039 -0.13148 L -0.02096 -0.05093 L -0.01771 -0.04213 L -0.01849 -0.0338 L -0.0263 -0.0294 L -0.10703 -0.11227 L -0.10703 -0.12732 L -0.10286 -0.12847 L -0.09609 -0.12847 L -0.01614 -0.04653 L -0.00586 -0.0456 L 0.00209 -0.05718 L 0.00261 -0.07408 L -0.00299 -0.10093 L -0.00403 -0.11875 L 0.00261 -0.12732 L 0.01472 -0.13033 L 0.03282 -0.11227 L 0.04922 -0.10949 L 0.05873 -0.11459 L 0.06758 -0.12431 L 0.07552 -0.14422 L 0.07617 -0.1625 L 0.07383 -0.18241 L 0.06758 -0.19653 L 0.06185 -0.21019 L -0.05716 -0.33264 L -0.07409 -0.34005 L -0.08711 -0.33357 L -0.09557 -0.3206 L -0.10534 -0.29491 L -0.10338 -0.26968 L -0.09609 -0.2419 L 0.03151 -0.11227 L 0.05078 -0.10834 L 0.06654 -0.12222 L 0.07513 -0.1463 L 0.07552 -0.1794 L 0.06302 -0.20695 L -0.06185 -0.33357 L -0.07643 -0.34051 L -0.08893 -0.33172 L -0.09856 -0.31574 L -0.10468 -0.29422 L -0.10468 -0.27384 L -0.09987 -0.25023 L -0.09088 -0.23658 L 0.02982 -0.11227 L 0.04792 -0.10834 L 0.06237 -0.11783 L 0.07383 -0.13565 L 0.0767 -0.15394 L 0.07435 -0.18125 L 0.06485 -0.20371 L -0.05872 -0.33033 L -0.07148 -0.3382 L -0.08424 -0.33472 L -0.0944 -0.32292 L -0.10234 -0.30486 L -0.10416 -0.28588 L -0.10338 -0.26111 L -0.09687 -0.2419 L -0.09088 -0.23773 L 0.03347 -0.11227 L 0.05013 -0.10834 L 0.06524 -0.11875 L 0.07201 -0.13426 L 0.07617 -0.15162 L 0.07617 -0.17107 L 0.07266 -0.19097 L 0.06407 -0.20695 L -0.0608 -0.33264 L -0.07747 -0.3382 L -0.09336 -0.32616 L -0.09987 -0.31644 L -0.10534 -0.29838 L -0.10573 -0.28125 L -0.10286 -0.26111 L -0.09739 -0.24746 L -0.09218 -0.23889 L 0.03086 -0.11134 L 0.04128 -0.10718 L 0.05391 -0.10718 L 0.06524 -0.12084 L 0.07201 -0.13264 L 0.07617 -0.15162 L 0.07617 -0.16991 L 0.07305 -0.18565 L 0.06823 -0.19769 L 0.0612 -0.20695 L -0.05768 -0.3294 L -0.0651 -0.33357 L -0.07343 -0.33588 L -0.08893 -0.32801 L -0.09791 -0.31783 L -0.10286 -0.30047 L -0.10416 -0.28357 L -0.10416 -0.26459 L -0.09935 -0.24838 L -0.09088 -0.23889 L 0.03216 -0.11227 L 0.04623 -0.10625 L 0.05925 -0.11134 L 0.06966 -0.12084 L 0.07552 -0.14422 L 0.07748 -0.16898 L 0.07305 -0.19445 L 0.06654 -0.2081 L 0.05443 -0.21574 L -0.05833 -0.33357 L -0.07812 -0.3382 L -0.09557 -0.32176 L -0.10416 -0.30579 L -0.10573 -0.28588 L -0.10338 -0.26019 L -0.09739 -0.24537 L -0.08893 -0.23588 L 0.03086 -0.11227 L 0.04792 -0.10625 L 0.05742 -0.11134 L 0.06654 -0.11991 L 0.07513 -0.13426 L 0.0767 -0.15301 L 0.0767 -0.17431 L 0.07305 -0.19097 L 0.06302 -0.21019 L -0.05872 -0.33172 L -0.07513 -0.34005 L -0.08711 -0.33264 L -0.0944 -0.32176 L -0.10416 -0.29699 L -0.10416 -0.27732 L -0.10234 -0.25903 L -0.09609 -0.24746 L -0.09218 -0.23773 L 0.03282 -0.11366 L 0.05078 -0.10718 L 0.06823 -0.11991 L 0.07552 -0.13797 L 0.07826 -0.15625 L 0.07826 -0.17431 L 0.07305 -0.18797 L 0.06758 -0.20579 L 0.06237 -0.2088 L -0.0608 -0.33264 L -0.0608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20" dur="27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fill="remove" grpId="0" nodeType="withEffect">
                                  <p:stCondLst>
                                    <p:cond delay="3800"/>
                                  </p:stCondLst>
                                  <p:childTnLst>
                                    <p:animMotion origin="layout" path="M -0.01536 -0.01829 L -0.10651 -0.11227 L -0.10794 -0.12315 L -0.10534 -0.1294 L -0.10104 -0.13148 L -0.02174 -0.04954 L -0.01771 -0.03797 L -0.01979 -0.0294 L -0.02812 -0.03056 L -0.10703 -0.11227 L -0.10768 -0.12315 L -0.10703 -0.1294 L -0.10039 -0.13148 L -0.02096 -0.05093 L -0.01771 -0.04213 L -0.01849 -0.0338 L -0.0263 -0.0294 L -0.10703 -0.11227 L -0.10703 -0.12732 L -0.10286 -0.12847 L -0.09609 -0.12847 L -0.01614 -0.04653 L -0.00586 -0.0456 L 0.00209 -0.05718 L 0.00261 -0.07408 L -0.00299 -0.10093 L -0.00403 -0.11875 L 0.00261 -0.12732 L 0.01472 -0.13033 L 0.03282 -0.11227 L 0.04922 -0.10949 L 0.05873 -0.11459 L 0.06758 -0.12431 L 0.07552 -0.14422 L 0.07617 -0.1625 L 0.07383 -0.18241 L 0.06758 -0.19653 L 0.06185 -0.21019 L -0.05716 -0.33264 L -0.07409 -0.34005 L -0.08711 -0.33357 L -0.09557 -0.3206 L -0.10534 -0.29491 L -0.10338 -0.26968 L -0.09609 -0.2419 L 0.03151 -0.11227 L 0.05078 -0.10834 L 0.06654 -0.12222 L 0.07513 -0.1463 L 0.07552 -0.1794 L 0.06302 -0.20695 L -0.06185 -0.33357 L -0.07643 -0.34051 L -0.08893 -0.33172 L -0.09856 -0.31574 L -0.10468 -0.29422 L -0.10468 -0.27384 L -0.09987 -0.25023 L -0.09088 -0.23658 L 0.02982 -0.11227 L 0.04792 -0.10834 L 0.06237 -0.11783 L 0.07383 -0.13565 L 0.0767 -0.15394 L 0.07435 -0.18125 L 0.06485 -0.20371 L -0.05872 -0.33033 L -0.07148 -0.3382 L -0.08424 -0.33472 L -0.0944 -0.32292 L -0.10234 -0.30486 L -0.10416 -0.28588 L -0.10338 -0.26111 L -0.09687 -0.2419 L -0.09088 -0.23773 L 0.03347 -0.11227 L 0.05013 -0.10834 L 0.06524 -0.11875 L 0.07201 -0.13426 L 0.07617 -0.15162 L 0.07617 -0.17107 L 0.07266 -0.19097 L 0.06407 -0.20695 L -0.0608 -0.33264 L -0.07747 -0.3382 L -0.09336 -0.32616 L -0.09987 -0.31644 L -0.10534 -0.29838 L -0.10573 -0.28125 L -0.10286 -0.26111 L -0.09739 -0.24746 L -0.09218 -0.23889 L 0.03086 -0.11134 L 0.04128 -0.10718 L 0.05391 -0.10718 L 0.06524 -0.12084 L 0.07201 -0.13264 L 0.07617 -0.15162 L 0.07617 -0.16991 L 0.07305 -0.18565 L 0.06823 -0.19769 L 0.0612 -0.20695 L -0.05768 -0.3294 L -0.0651 -0.33357 L -0.07343 -0.33588 L -0.08893 -0.32801 L -0.09791 -0.31783 L -0.10286 -0.30047 L -0.10416 -0.28357 L -0.10416 -0.26459 L -0.09935 -0.24838 L -0.09088 -0.23889 L 0.03216 -0.11227 L 0.04623 -0.10625 L 0.05925 -0.11134 L 0.06966 -0.12084 L 0.07552 -0.14422 L 0.07748 -0.16898 L 0.07305 -0.19445 L 0.06654 -0.2081 L 0.05443 -0.21574 L -0.05833 -0.33357 L -0.07812 -0.3382 L -0.09557 -0.32176 L -0.10416 -0.30579 L -0.10573 -0.28588 L -0.10338 -0.26019 L -0.09739 -0.24537 L -0.08893 -0.23588 L 0.03086 -0.11227 L 0.04792 -0.10625 L 0.05742 -0.11134 L 0.06654 -0.11991 L 0.07513 -0.13426 L 0.0767 -0.15301 L 0.0767 -0.17431 L 0.07305 -0.19097 L 0.06302 -0.21019 L -0.05872 -0.33172 L -0.07513 -0.34005 L -0.08711 -0.33264 L -0.0944 -0.32176 L -0.10416 -0.29699 L -0.10416 -0.27732 L -0.10234 -0.25903 L -0.09609 -0.24746 L -0.09218 -0.23773 L 0.03282 -0.11366 L 0.05078 -0.10718 L 0.06823 -0.11991 L 0.07552 -0.13797 L 0.07826 -0.15625 L 0.07826 -0.17431 L 0.07305 -0.18797 L 0.06758 -0.20579 L 0.06237 -0.2088 L -0.0608 -0.33264 L -0.0608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22" dur="27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fill="remove" grpId="0" nodeType="withEffect">
                                  <p:stCondLst>
                                    <p:cond delay="3900"/>
                                  </p:stCondLst>
                                  <p:childTnLst>
                                    <p:animMotion origin="layout" path="M -0.01536 -0.01829 L -0.10651 -0.11227 L -0.10794 -0.12315 L -0.10534 -0.1294 L -0.10104 -0.13148 L -0.02174 -0.04954 L -0.01771 -0.03797 L -0.01979 -0.0294 L -0.02812 -0.03056 L -0.10703 -0.11227 L -0.10768 -0.12315 L -0.10703 -0.1294 L -0.10039 -0.13148 L -0.02096 -0.05093 L -0.01771 -0.04213 L -0.01849 -0.0338 L -0.0263 -0.0294 L -0.10703 -0.11227 L -0.10703 -0.12732 L -0.10286 -0.12847 L -0.09609 -0.12847 L -0.01614 -0.04653 L -0.00586 -0.0456 L 0.00209 -0.05718 L 0.00261 -0.07408 L -0.00299 -0.10093 L -0.00403 -0.11875 L 0.00261 -0.12732 L 0.01472 -0.13033 L 0.03282 -0.11227 L 0.04922 -0.10949 L 0.05873 -0.11459 L 0.06758 -0.12431 L 0.07552 -0.14422 L 0.07617 -0.1625 L 0.07383 -0.18241 L 0.06758 -0.19653 L 0.06185 -0.21019 L -0.05716 -0.33264 L -0.07409 -0.34005 L -0.08711 -0.33357 L -0.09557 -0.3206 L -0.10534 -0.29491 L -0.10338 -0.26968 L -0.09609 -0.2419 L 0.03151 -0.11227 L 0.05078 -0.10834 L 0.06654 -0.12222 L 0.07513 -0.1463 L 0.07552 -0.1794 L 0.06302 -0.20695 L -0.06185 -0.33357 L -0.07643 -0.34051 L -0.08893 -0.33172 L -0.09856 -0.31574 L -0.10468 -0.29422 L -0.10468 -0.27384 L -0.09987 -0.25023 L -0.09088 -0.23658 L 0.02982 -0.11227 L 0.04792 -0.10834 L 0.06237 -0.11783 L 0.07383 -0.13565 L 0.0767 -0.15394 L 0.07435 -0.18125 L 0.06485 -0.20371 L -0.05872 -0.33033 L -0.07148 -0.3382 L -0.08424 -0.33472 L -0.0944 -0.32292 L -0.10234 -0.30486 L -0.10416 -0.28588 L -0.10338 -0.26111 L -0.09687 -0.2419 L -0.09088 -0.23773 L 0.03347 -0.11227 L 0.05013 -0.10834 L 0.06524 -0.11875 L 0.07201 -0.13426 L 0.07617 -0.15162 L 0.07617 -0.17107 L 0.07266 -0.19097 L 0.06407 -0.20695 L -0.0608 -0.33264 L -0.07747 -0.3382 L -0.09336 -0.32616 L -0.09987 -0.31644 L -0.10534 -0.29838 L -0.10573 -0.28125 L -0.10286 -0.26111 L -0.09739 -0.24746 L -0.09218 -0.23889 L 0.03086 -0.11134 L 0.04128 -0.10718 L 0.05391 -0.10718 L 0.06524 -0.12084 L 0.07201 -0.13264 L 0.07617 -0.15162 L 0.07617 -0.16991 L 0.07305 -0.18565 L 0.06823 -0.19769 L 0.0612 -0.20695 L -0.05768 -0.3294 L -0.0651 -0.33357 L -0.07343 -0.33588 L -0.08893 -0.32801 L -0.09791 -0.31783 L -0.10286 -0.30047 L -0.10416 -0.28357 L -0.10416 -0.26459 L -0.09935 -0.24838 L -0.09088 -0.23889 L 0.03216 -0.11227 L 0.04623 -0.10625 L 0.05925 -0.11134 L 0.06966 -0.12084 L 0.07552 -0.14422 L 0.07748 -0.16898 L 0.07305 -0.19445 L 0.06654 -0.2081 L 0.05443 -0.21574 L -0.05833 -0.33357 L -0.07812 -0.3382 L -0.09557 -0.32176 L -0.10416 -0.30579 L -0.10573 -0.28588 L -0.10338 -0.26019 L -0.09739 -0.24537 L -0.08893 -0.23588 L 0.03086 -0.11227 L 0.04792 -0.10625 L 0.05742 -0.11134 L 0.06654 -0.11991 L 0.07513 -0.13426 L 0.0767 -0.15301 L 0.0767 -0.17431 L 0.07305 -0.19097 L 0.06302 -0.21019 L -0.05872 -0.33172 L -0.07513 -0.34005 L -0.08711 -0.33264 L -0.0944 -0.32176 L -0.10416 -0.29699 L -0.10416 -0.27732 L -0.10234 -0.25903 L -0.09609 -0.24746 L -0.09218 -0.23773 L 0.03282 -0.11366 L 0.05078 -0.10718 L 0.06823 -0.11991 L 0.07552 -0.13797 L 0.07826 -0.15625 L 0.07826 -0.17431 L 0.07305 -0.18797 L 0.06758 -0.20579 L 0.06237 -0.2088 L -0.0608 -0.33264 L -0.0608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24" dur="27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fill="remove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Motion origin="layout" path="M -0.01536 -0.01829 L -0.10651 -0.11227 L -0.10794 -0.12315 L -0.10534 -0.1294 L -0.10104 -0.13148 L -0.02174 -0.04954 L -0.01771 -0.03797 L -0.01979 -0.0294 L -0.02812 -0.03056 L -0.10703 -0.11227 L -0.10768 -0.12315 L -0.10703 -0.1294 L -0.10039 -0.13148 L -0.02096 -0.05093 L -0.01771 -0.04213 L -0.01849 -0.0338 L -0.0263 -0.0294 L -0.10703 -0.11227 L -0.10703 -0.12732 L -0.10286 -0.12847 L -0.09609 -0.12847 L -0.01614 -0.04653 L -0.00586 -0.0456 L 0.00209 -0.05718 L 0.00261 -0.07408 L -0.00299 -0.10093 L -0.00403 -0.11875 L 0.00261 -0.12732 L 0.01472 -0.13033 L 0.03281 -0.11227 L 0.04922 -0.10949 L 0.05873 -0.11459 L 0.06758 -0.12431 L 0.07552 -0.14422 L 0.07617 -0.1625 L 0.07383 -0.18241 L 0.06758 -0.19653 L 0.06185 -0.21019 L -0.05716 -0.33264 L -0.07409 -0.34005 L -0.08711 -0.33357 L -0.09557 -0.3206 L -0.10534 -0.29491 L -0.10338 -0.26968 L -0.09609 -0.2419 L 0.03151 -0.11227 L 0.05078 -0.10834 L 0.06654 -0.12222 L 0.07513 -0.1463 L 0.07552 -0.1794 L 0.06302 -0.20695 L -0.06185 -0.33357 L -0.07643 -0.34051 L -0.08893 -0.33172 L -0.09857 -0.31574 L -0.10469 -0.29422 L -0.10469 -0.27384 L -0.09987 -0.25023 L -0.09088 -0.23658 L 0.02982 -0.11227 L 0.04792 -0.10834 L 0.06237 -0.11783 L 0.07383 -0.13565 L 0.07669 -0.15394 L 0.07435 -0.18125 L 0.06485 -0.20371 L -0.05872 -0.33033 L -0.07148 -0.3382 L -0.08424 -0.33472 L -0.0944 -0.32292 L -0.10234 -0.30486 L -0.10416 -0.28588 L -0.10338 -0.26111 L -0.09687 -0.2419 L -0.09088 -0.23773 L 0.03347 -0.11227 L 0.05013 -0.10834 L 0.06524 -0.11875 L 0.07201 -0.13426 L 0.07617 -0.15162 L 0.07617 -0.17107 L 0.07266 -0.19097 L 0.06406 -0.20695 L -0.06081 -0.33264 L -0.07747 -0.3382 L -0.09336 -0.32616 L -0.09987 -0.31644 L -0.10534 -0.29838 L -0.10573 -0.28125 L -0.10286 -0.26111 L -0.09739 -0.24746 L -0.09219 -0.23889 L 0.03086 -0.11134 L 0.04128 -0.10718 L 0.05391 -0.10718 L 0.06524 -0.12084 L 0.07201 -0.13264 L 0.07617 -0.15162 L 0.07617 -0.16991 L 0.07305 -0.18565 L 0.06823 -0.19769 L 0.0612 -0.20695 L -0.05768 -0.3294 L -0.0651 -0.33357 L -0.07344 -0.33588 L -0.08893 -0.32801 L -0.09791 -0.31783 L -0.10286 -0.30047 L -0.10416 -0.28357 L -0.10416 -0.26459 L -0.09935 -0.24838 L -0.09088 -0.23889 L 0.03216 -0.11227 L 0.04623 -0.10625 L 0.05925 -0.11134 L 0.06966 -0.12084 L 0.07552 -0.14422 L 0.07748 -0.16898 L 0.07305 -0.19445 L 0.06654 -0.2081 L 0.05443 -0.21574 L -0.05833 -0.33357 L -0.07812 -0.3382 L -0.09557 -0.32176 L -0.10416 -0.30579 L -0.10573 -0.28588 L -0.10338 -0.26019 L -0.09739 -0.24537 L -0.08893 -0.23588 L 0.03086 -0.11227 L 0.04792 -0.10625 L 0.05742 -0.11134 L 0.06654 -0.11991 L 0.07513 -0.13426 L 0.07669 -0.15301 L 0.07669 -0.17431 L 0.07305 -0.19097 L 0.06302 -0.21019 L -0.05872 -0.33172 L -0.07513 -0.34005 L -0.08711 -0.33264 L -0.0944 -0.32176 L -0.10416 -0.29699 L -0.10416 -0.27732 L -0.10234 -0.25903 L -0.09609 -0.24746 L -0.09219 -0.23773 L 0.03281 -0.11366 L 0.05078 -0.10718 L 0.06823 -0.11991 L 0.07552 -0.13797 L 0.07826 -0.15625 L 0.07826 -0.17431 L 0.07305 -0.18797 L 0.06758 -0.20579 L 0.06237 -0.2088 L -0.06081 -0.33264 L -0.06081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26" dur="27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fill="remove" grpId="0" nodeType="withEffect">
                                  <p:stCondLst>
                                    <p:cond delay="11100"/>
                                  </p:stCondLst>
                                  <p:childTnLst>
                                    <p:animMotion origin="layout" path="M -0.01536 -0.01829 L -0.10651 -0.11227 L -0.10794 -0.12315 L -0.10534 -0.1294 L -0.10104 -0.13148 L -0.02174 -0.04954 L -0.01771 -0.03797 L -0.01979 -0.0294 L -0.02812 -0.03056 L -0.10703 -0.11227 L -0.10768 -0.12315 L -0.10703 -0.1294 L -0.10039 -0.13148 L -0.02096 -0.05093 L -0.01771 -0.04213 L -0.01849 -0.0338 L -0.0263 -0.0294 L -0.10703 -0.11227 L -0.10703 -0.12732 L -0.10286 -0.12847 L -0.09609 -0.12847 L -0.01614 -0.04653 L -0.00586 -0.0456 L 0.00209 -0.05718 L 0.00261 -0.07408 L -0.00299 -0.10093 L -0.00403 -0.11875 L 0.00261 -0.12732 L 0.01472 -0.13033 L 0.03282 -0.11227 L 0.04922 -0.10949 L 0.05873 -0.11459 L 0.06758 -0.12431 L 0.07552 -0.14422 L 0.07617 -0.1625 L 0.07383 -0.18241 L 0.06758 -0.19653 L 0.06185 -0.21019 L -0.05716 -0.33264 L -0.07409 -0.34005 L -0.08711 -0.33357 L -0.09557 -0.3206 L -0.10534 -0.29491 L -0.10338 -0.26968 L -0.09609 -0.2419 L 0.03151 -0.11227 L 0.05078 -0.10834 L 0.06654 -0.12222 L 0.07513 -0.1463 L 0.07552 -0.1794 L 0.06302 -0.20695 L -0.06185 -0.33357 L -0.07643 -0.34051 L -0.08893 -0.33172 L -0.09856 -0.31574 L -0.10468 -0.29422 L -0.10468 -0.27384 L -0.09987 -0.25023 L -0.09088 -0.23658 L 0.02982 -0.11227 L 0.04792 -0.10834 L 0.06237 -0.11783 L 0.07383 -0.13565 L 0.0767 -0.15394 L 0.07435 -0.18125 L 0.06485 -0.20371 L -0.05872 -0.33033 L -0.07148 -0.3382 L -0.08424 -0.33472 L -0.0944 -0.32292 L -0.10234 -0.30486 L -0.10416 -0.28588 L -0.10338 -0.26111 L -0.09687 -0.2419 L -0.09088 -0.23773 L 0.03347 -0.11227 L 0.05013 -0.10834 L 0.06524 -0.11875 L 0.07201 -0.13426 L 0.07617 -0.15162 L 0.07617 -0.17107 L 0.07266 -0.19097 L 0.06407 -0.20695 L -0.0608 -0.33264 L -0.07747 -0.3382 L -0.09336 -0.32616 L -0.09987 -0.31644 L -0.10534 -0.29838 L -0.10573 -0.28125 L -0.10286 -0.26111 L -0.09739 -0.24746 L -0.09218 -0.23889 L 0.03086 -0.11134 L 0.04128 -0.10718 L 0.05391 -0.10718 L 0.06524 -0.12084 L 0.07201 -0.13264 L 0.07617 -0.15162 L 0.07617 -0.16991 L 0.07305 -0.18565 L 0.06823 -0.19769 L 0.0612 -0.20695 L -0.05768 -0.3294 L -0.0651 -0.33357 L -0.07343 -0.33588 L -0.08893 -0.32801 L -0.09791 -0.31783 L -0.10286 -0.30047 L -0.10416 -0.28357 L -0.10416 -0.26459 L -0.09935 -0.24838 L -0.09088 -0.23889 L 0.03216 -0.11227 L 0.04623 -0.10625 L 0.05925 -0.11134 L 0.06966 -0.12084 L 0.07552 -0.14422 L 0.07748 -0.16898 L 0.07305 -0.19445 L 0.06654 -0.2081 L 0.05443 -0.21574 L -0.05833 -0.33357 L -0.07812 -0.3382 L -0.09557 -0.32176 L -0.10416 -0.30579 L -0.10573 -0.28588 L -0.10338 -0.26019 L -0.09739 -0.24537 L -0.08893 -0.23588 L 0.03086 -0.11227 L 0.04792 -0.10625 L 0.05742 -0.11134 L 0.06654 -0.11991 L 0.07513 -0.13426 L 0.0767 -0.15301 L 0.0767 -0.17431 L 0.07305 -0.19097 L 0.06302 -0.21019 L -0.05872 -0.33172 L -0.07513 -0.34005 L -0.08711 -0.33264 L -0.0944 -0.32176 L -0.10416 -0.29699 L -0.10416 -0.27732 L -0.10234 -0.25903 L -0.09609 -0.24746 L -0.09218 -0.23773 L 0.03282 -0.11366 L 0.05078 -0.10718 L 0.06823 -0.11991 L 0.07552 -0.13797 L 0.07826 -0.15625 L 0.07826 -0.17431 L 0.07305 -0.18797 L 0.06758 -0.20579 L 0.06237 -0.2088 L -0.0608 -0.33264 L -0.0608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28" dur="27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fill="remove" grpId="0" nodeType="withEffect">
                                  <p:stCondLst>
                                    <p:cond delay="11200"/>
                                  </p:stCondLst>
                                  <p:childTnLst>
                                    <p:animMotion origin="layout" path="M -0.01536 -0.01829 L -0.10651 -0.11227 L -0.10794 -0.12315 L -0.10534 -0.1294 L -0.10104 -0.13148 L -0.02174 -0.04954 L -0.01771 -0.03797 L -0.01979 -0.0294 L -0.02812 -0.03056 L -0.10703 -0.11227 L -0.10768 -0.12315 L -0.10703 -0.1294 L -0.10039 -0.13148 L -0.02096 -0.05093 L -0.01771 -0.04213 L -0.01849 -0.0338 L -0.0263 -0.0294 L -0.10703 -0.11227 L -0.10703 -0.12732 L -0.10286 -0.12847 L -0.09609 -0.12847 L -0.01614 -0.04653 L -0.00586 -0.0456 L 0.00209 -0.05718 L 0.00261 -0.07408 L -0.00299 -0.10093 L -0.00403 -0.11875 L 0.00261 -0.12732 L 0.01472 -0.13033 L 0.03282 -0.11227 L 0.04922 -0.10949 L 0.05873 -0.11459 L 0.06758 -0.12431 L 0.07552 -0.14422 L 0.07617 -0.1625 L 0.07383 -0.18241 L 0.06758 -0.19653 L 0.06185 -0.21019 L -0.05716 -0.33264 L -0.07409 -0.34005 L -0.08711 -0.33357 L -0.09557 -0.3206 L -0.10534 -0.29491 L -0.10338 -0.26968 L -0.09609 -0.2419 L 0.03151 -0.11227 L 0.05078 -0.10834 L 0.06654 -0.12222 L 0.07513 -0.1463 L 0.07552 -0.1794 L 0.06302 -0.20695 L -0.06185 -0.33357 L -0.07643 -0.34051 L -0.08893 -0.33172 L -0.09856 -0.31574 L -0.10468 -0.29422 L -0.10468 -0.27384 L -0.09987 -0.25023 L -0.09088 -0.23658 L 0.02982 -0.11227 L 0.04792 -0.10834 L 0.06237 -0.11783 L 0.07383 -0.13565 L 0.0767 -0.15394 L 0.07435 -0.18125 L 0.06485 -0.20371 L -0.05872 -0.33033 L -0.07148 -0.3382 L -0.08424 -0.33472 L -0.0944 -0.32292 L -0.10234 -0.30486 L -0.10416 -0.28588 L -0.10338 -0.26111 L -0.09687 -0.2419 L -0.09088 -0.23773 L 0.03347 -0.11227 L 0.05013 -0.10834 L 0.06524 -0.11875 L 0.07201 -0.13426 L 0.07617 -0.15162 L 0.07617 -0.17107 L 0.07266 -0.19097 L 0.06407 -0.20695 L -0.0608 -0.33264 L -0.07747 -0.3382 L -0.09336 -0.32616 L -0.09987 -0.31644 L -0.10534 -0.29838 L -0.10573 -0.28125 L -0.10286 -0.26111 L -0.09739 -0.24746 L -0.09218 -0.23889 L 0.03086 -0.11134 L 0.04128 -0.10718 L 0.05391 -0.10718 L 0.06524 -0.12084 L 0.07201 -0.13264 L 0.07617 -0.15162 L 0.07617 -0.16991 L 0.07305 -0.18565 L 0.06823 -0.19769 L 0.0612 -0.20695 L -0.05768 -0.3294 L -0.0651 -0.33357 L -0.07343 -0.33588 L -0.08893 -0.32801 L -0.09791 -0.31783 L -0.10286 -0.30047 L -0.10416 -0.28357 L -0.10416 -0.26459 L -0.09935 -0.24838 L -0.09088 -0.23889 L 0.03216 -0.11227 L 0.04623 -0.10625 L 0.05925 -0.11134 L 0.06966 -0.12084 L 0.07552 -0.14422 L 0.07748 -0.16898 L 0.07305 -0.19445 L 0.06654 -0.2081 L 0.05443 -0.21574 L -0.05833 -0.33357 L -0.07812 -0.3382 L -0.09557 -0.32176 L -0.10416 -0.30579 L -0.10573 -0.28588 L -0.10338 -0.26019 L -0.09739 -0.24537 L -0.08893 -0.23588 L 0.03086 -0.11227 L 0.04792 -0.10625 L 0.05742 -0.11134 L 0.06654 -0.11991 L 0.07513 -0.13426 L 0.0767 -0.15301 L 0.0767 -0.17431 L 0.07305 -0.19097 L 0.06302 -0.21019 L -0.05872 -0.33172 L -0.07513 -0.34005 L -0.08711 -0.33264 L -0.0944 -0.32176 L -0.10416 -0.29699 L -0.10416 -0.27732 L -0.10234 -0.25903 L -0.09609 -0.24746 L -0.09218 -0.23773 L 0.03282 -0.11366 L 0.05078 -0.10718 L 0.06823 -0.11991 L 0.07552 -0.13797 L 0.07826 -0.15625 L 0.07826 -0.17431 L 0.07305 -0.18797 L 0.06758 -0.20579 L 0.06237 -0.2088 L -0.0608 -0.33264 L -0.0608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30" dur="27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fill="remove" grpId="0" nodeType="withEffect">
                                  <p:stCondLst>
                                    <p:cond delay="11300"/>
                                  </p:stCondLst>
                                  <p:childTnLst>
                                    <p:animMotion origin="layout" path="M -0.01536 -0.01829 L -0.10651 -0.11227 L -0.10794 -0.12315 L -0.10534 -0.1294 L -0.10104 -0.13149 L -0.02174 -0.04954 L -0.01771 -0.03797 L -0.01979 -0.0294 L -0.02812 -0.03056 L -0.10703 -0.11227 L -0.10768 -0.12315 L -0.10703 -0.1294 L -0.10039 -0.13149 L -0.02096 -0.05093 L -0.01771 -0.04213 L -0.01849 -0.0338 L -0.0263 -0.0294 L -0.10703 -0.11227 L -0.10703 -0.12732 L -0.10286 -0.12848 L -0.09609 -0.12848 L -0.01614 -0.04653 L -0.00586 -0.04561 L 0.00209 -0.05718 L 0.00261 -0.07408 L -0.00299 -0.10093 L -0.00403 -0.11875 L 0.00261 -0.12732 L 0.01472 -0.13033 L 0.03282 -0.11227 L 0.04922 -0.1095 L 0.05873 -0.11459 L 0.06758 -0.12431 L 0.07552 -0.14422 L 0.07617 -0.1625 L 0.07383 -0.18241 L 0.06758 -0.19653 L 0.06185 -0.21019 L -0.05716 -0.33264 L -0.07409 -0.34005 L -0.08711 -0.33357 L -0.09557 -0.32061 L -0.10534 -0.29491 L -0.10338 -0.26968 L -0.09609 -0.2419 L 0.03151 -0.11227 L 0.05078 -0.10834 L 0.06654 -0.12223 L 0.07513 -0.1463 L 0.07552 -0.1794 L 0.06302 -0.20695 L -0.06185 -0.33357 L -0.07643 -0.34051 L -0.08893 -0.33172 L -0.09856 -0.31575 L -0.10468 -0.29422 L -0.10468 -0.27385 L -0.09987 -0.25024 L -0.09088 -0.23658 L 0.02982 -0.11227 L 0.04792 -0.10834 L 0.06237 -0.11783 L 0.07383 -0.13565 L 0.0767 -0.15394 L 0.07435 -0.18125 L 0.06485 -0.20371 L -0.05872 -0.33033 L -0.07148 -0.3382 L -0.08424 -0.33473 L -0.0944 -0.32292 L -0.10234 -0.30487 L -0.10416 -0.28588 L -0.10338 -0.26112 L -0.09687 -0.2419 L -0.09088 -0.23774 L 0.03347 -0.11227 L 0.05013 -0.10834 L 0.06524 -0.11875 L 0.07201 -0.13426 L 0.07617 -0.15162 L 0.07617 -0.17107 L 0.07266 -0.19098 L 0.06407 -0.20695 L -0.0608 -0.33264 L -0.07747 -0.3382 L -0.09336 -0.32616 L -0.09987 -0.31644 L -0.10534 -0.29838 L -0.10573 -0.28125 L -0.10286 -0.26112 L -0.09739 -0.24746 L -0.09218 -0.23889 L 0.03086 -0.11135 L 0.04128 -0.10718 L 0.05391 -0.10718 L 0.06524 -0.12084 L 0.07201 -0.13264 L 0.07617 -0.15162 L 0.07617 -0.16991 L 0.07305 -0.18565 L 0.06823 -0.19769 L 0.0612 -0.20695 L -0.05768 -0.3294 L -0.0651 -0.33357 L -0.07343 -0.33588 L -0.08893 -0.32801 L -0.09791 -0.31783 L -0.10286 -0.30047 L -0.10416 -0.28357 L -0.10416 -0.26459 L -0.09935 -0.24838 L -0.09088 -0.23889 L 0.03216 -0.11227 L 0.04623 -0.10625 L 0.05925 -0.11135 L 0.06966 -0.12084 L 0.07552 -0.14422 L 0.07748 -0.16899 L 0.07305 -0.19445 L 0.06654 -0.20811 L 0.05443 -0.21575 L -0.05833 -0.33357 L -0.07812 -0.3382 L -0.09557 -0.32176 L -0.10416 -0.30579 L -0.10573 -0.28588 L -0.10338 -0.26019 L -0.09739 -0.24537 L -0.08893 -0.23588 L 0.03086 -0.11227 L 0.04792 -0.10625 L 0.05742 -0.11135 L 0.06654 -0.11991 L 0.07513 -0.13426 L 0.0767 -0.15301 L 0.0767 -0.17431 L 0.07305 -0.19098 L 0.06302 -0.21019 L -0.05872 -0.33172 L -0.07513 -0.34005 L -0.08711 -0.33264 L -0.0944 -0.32176 L -0.10416 -0.297 L -0.10416 -0.27732 L -0.10234 -0.25903 L -0.09609 -0.24746 L -0.09218 -0.23774 L 0.03282 -0.11366 L 0.05078 -0.10718 L 0.06823 -0.11991 L 0.07552 -0.13797 L 0.07826 -0.15625 L 0.07826 -0.17431 L 0.07305 -0.18797 L 0.06758 -0.20579 L 0.06237 -0.2088 L -0.0608 -0.33264 L -0.0608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32" dur="27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fill="remove" grpId="0" nodeType="withEffect">
                                  <p:stCondLst>
                                    <p:cond delay="11400"/>
                                  </p:stCondLst>
                                  <p:childTnLst>
                                    <p:animMotion origin="layout" path="M -0.01536 -0.01829 L -0.10651 -0.11227 L -0.10794 -0.12315 L -0.10534 -0.1294 L -0.10104 -0.13148 L -0.02174 -0.04954 L -0.01771 -0.03797 L -0.01979 -0.0294 L -0.02812 -0.03056 L -0.10703 -0.11227 L -0.10768 -0.12315 L -0.10703 -0.1294 L -0.10039 -0.13148 L -0.02096 -0.05093 L -0.01771 -0.04213 L -0.01849 -0.0338 L -0.0263 -0.0294 L -0.10703 -0.11227 L -0.10703 -0.12732 L -0.10286 -0.12847 L -0.09609 -0.12847 L -0.01614 -0.04653 L -0.00586 -0.0456 L 0.00209 -0.05718 L 0.00261 -0.07408 L -0.00299 -0.10093 L -0.00403 -0.11875 L 0.00261 -0.12732 L 0.01472 -0.13033 L 0.03282 -0.11227 L 0.04922 -0.10949 L 0.05873 -0.11459 L 0.06758 -0.12431 L 0.07552 -0.14422 L 0.07617 -0.1625 L 0.07383 -0.18241 L 0.06758 -0.19653 L 0.06185 -0.21019 L -0.05716 -0.33264 L -0.07409 -0.34005 L -0.08711 -0.33357 L -0.09557 -0.3206 L -0.10534 -0.29491 L -0.10338 -0.26968 L -0.09609 -0.2419 L 0.03151 -0.11227 L 0.05078 -0.10834 L 0.06654 -0.12222 L 0.07513 -0.1463 L 0.07552 -0.1794 L 0.06302 -0.20695 L -0.06185 -0.33357 L -0.07643 -0.34051 L -0.08893 -0.33172 L -0.09856 -0.31574 L -0.10468 -0.29422 L -0.10468 -0.27384 L -0.09987 -0.25023 L -0.09088 -0.23658 L 0.02982 -0.11227 L 0.04792 -0.10834 L 0.06237 -0.11783 L 0.07383 -0.13565 L 0.0767 -0.15394 L 0.07435 -0.18125 L 0.06485 -0.20371 L -0.05872 -0.33033 L -0.07148 -0.3382 L -0.08424 -0.33472 L -0.0944 -0.32292 L -0.10234 -0.30486 L -0.10416 -0.28588 L -0.10338 -0.26111 L -0.09687 -0.2419 L -0.09088 -0.23773 L 0.03347 -0.11227 L 0.05013 -0.10834 L 0.06524 -0.11875 L 0.07201 -0.13426 L 0.07617 -0.15162 L 0.07617 -0.17107 L 0.07266 -0.19097 L 0.06407 -0.20695 L -0.0608 -0.33264 L -0.07747 -0.3382 L -0.09336 -0.32616 L -0.09987 -0.31644 L -0.10534 -0.29838 L -0.10573 -0.28125 L -0.10286 -0.26111 L -0.09739 -0.24746 L -0.09218 -0.23889 L 0.03086 -0.11134 L 0.04128 -0.10718 L 0.05391 -0.10718 L 0.06524 -0.12084 L 0.07201 -0.13264 L 0.07617 -0.15162 L 0.07617 -0.16991 L 0.07305 -0.18565 L 0.06823 -0.19769 L 0.0612 -0.20695 L -0.05768 -0.3294 L -0.0651 -0.33357 L -0.07343 -0.33588 L -0.08893 -0.32801 L -0.09791 -0.31783 L -0.10286 -0.30047 L -0.10416 -0.28357 L -0.10416 -0.26459 L -0.09935 -0.24838 L -0.09088 -0.23889 L 0.03216 -0.11227 L 0.04623 -0.10625 L 0.05925 -0.11134 L 0.06966 -0.12084 L 0.07552 -0.14422 L 0.07748 -0.16898 L 0.07305 -0.19445 L 0.06654 -0.2081 L 0.05443 -0.21574 L -0.05833 -0.33357 L -0.07812 -0.3382 L -0.09557 -0.32176 L -0.10416 -0.30579 L -0.10573 -0.28588 L -0.10338 -0.26019 L -0.09739 -0.24537 L -0.08893 -0.23588 L 0.03086 -0.11227 L 0.04792 -0.10625 L 0.05742 -0.11134 L 0.06654 -0.11991 L 0.07513 -0.13426 L 0.0767 -0.15301 L 0.0767 -0.17431 L 0.07305 -0.19097 L 0.06302 -0.21019 L -0.05872 -0.33172 L -0.07513 -0.34005 L -0.08711 -0.33264 L -0.0944 -0.32176 L -0.10416 -0.29699 L -0.10416 -0.27732 L -0.10234 -0.25903 L -0.09609 -0.24746 L -0.09218 -0.23773 L 0.03282 -0.11366 L 0.05078 -0.10718 L 0.06823 -0.11991 L 0.07552 -0.13797 L 0.07826 -0.15625 L 0.07826 -0.17431 L 0.07305 -0.18797 L 0.06758 -0.20579 L 0.06237 -0.2088 L -0.0608 -0.33264 L -0.0608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34" dur="27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53" presetClass="entr" presetSubtype="16" repeatCount="5000" fill="remove" grpId="0" nodeType="withEffect">
                                  <p:stCondLst>
                                    <p:cond delay="9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0" presetID="53" presetClass="entr" presetSubtype="16" repeatCount="5000" fill="remove" grpId="0" nodeType="withEffect">
                                  <p:stCondLst>
                                    <p:cond delay="12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5" presetID="53" presetClass="entr" presetSubtype="16" repeatCount="5000" fill="remove" grpId="0" nodeType="withEffect">
                                  <p:stCondLst>
                                    <p:cond delay="154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0" presetID="53" presetClass="entr" presetSubtype="16" repeatCount="5000" fill="remove" grpId="0" nodeType="withEffect">
                                  <p:stCondLst>
                                    <p:cond delay="18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0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5" presetID="53" presetClass="entr" presetSubtype="16" repeatCount="5000" fill="remove" grpId="0" nodeType="withEffect">
                                  <p:stCondLst>
                                    <p:cond delay="214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5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0" presetID="53" presetClass="entr" presetSubtype="16" repeatCount="5000" fill="remove" grpId="0" nodeType="withEffect">
                                  <p:stCondLst>
                                    <p:cond delay="244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5" presetID="53" presetClass="entr" presetSubtype="16" repeatCount="5000" fill="remove" grpId="0" nodeType="withEffect">
                                  <p:stCondLst>
                                    <p:cond delay="274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0" presetID="0" presetClass="path" presetSubtype="0" fill="remove" grpId="0" nodeType="withEffect">
                                  <p:stCondLst>
                                    <p:cond delay="1810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71" dur="2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fill="remove" grpId="0" nodeType="withEffect">
                                  <p:stCondLst>
                                    <p:cond delay="1820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73" dur="2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0" presetClass="path" presetSubtype="0" fill="remove" grpId="0" nodeType="withEffect">
                                  <p:stCondLst>
                                    <p:cond delay="1830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75" dur="2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fill="remove" grpId="0" nodeType="withEffect">
                                  <p:stCondLst>
                                    <p:cond delay="1840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77" dur="2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fill="remove" grpId="0" nodeType="withEffect">
                                  <p:stCondLst>
                                    <p:cond delay="1850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79" dur="2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fill="remove" grpId="0" nodeType="withEffect">
                                  <p:stCondLst>
                                    <p:cond delay="24700"/>
                                  </p:stCondLst>
                                  <p:childTnLst>
                                    <p:animMotion origin="layout" path="M -0.01536 -0.01829 L -0.10651 -0.11227 L -0.10794 -0.12315 L -0.10533 -0.1294 L -0.10104 -0.13149 L -0.02174 -0.04954 L -0.0177 -0.03797 L -0.01979 -0.0294 L -0.02812 -0.03056 L -0.10703 -0.11227 L -0.10768 -0.12315 L -0.10703 -0.1294 L -0.10039 -0.13149 L -0.02096 -0.05093 L -0.0177 -0.04213 L -0.01849 -0.0338 L -0.0263 -0.0294 L -0.10703 -0.11227 L -0.10703 -0.12732 L -0.10286 -0.12848 L -0.09609 -0.12848 L -0.01614 -0.04653 L -0.00586 -0.04561 L 0.00209 -0.05718 L 0.00261 -0.07408 L -0.00299 -0.10093 L -0.00403 -0.11875 L 0.00261 -0.12732 L 0.01472 -0.13033 L 0.03282 -0.11227 L 0.04922 -0.1095 L 0.05873 -0.11459 L 0.06758 -0.12431 L 0.07552 -0.14422 L 0.07618 -0.1625 L 0.07383 -0.18241 L 0.06758 -0.19653 L 0.06185 -0.21019 L -0.05716 -0.33264 L -0.07408 -0.34005 L -0.08711 -0.33357 L -0.09557 -0.32061 L -0.10533 -0.29491 L -0.10338 -0.26968 L -0.09609 -0.2419 L 0.03151 -0.11227 L 0.05079 -0.10834 L 0.06654 -0.12223 L 0.07513 -0.1463 L 0.07552 -0.1794 L 0.06302 -0.20695 L -0.06184 -0.33357 L -0.07643 -0.34051 L -0.08893 -0.33172 L -0.09856 -0.31575 L -0.10468 -0.29422 L -0.10468 -0.27385 L -0.09987 -0.25024 L -0.09088 -0.23658 L 0.02982 -0.11227 L 0.04792 -0.10834 L 0.06237 -0.11783 L 0.07383 -0.13565 L 0.0767 -0.15394 L 0.07435 -0.18125 L 0.06485 -0.20371 L -0.05872 -0.33033 L -0.07148 -0.3382 L -0.08424 -0.33473 L -0.0944 -0.32292 L -0.10234 -0.30487 L -0.10416 -0.28588 L -0.10338 -0.26112 L -0.09687 -0.2419 L -0.09088 -0.23774 L 0.03347 -0.11227 L 0.05013 -0.10834 L 0.06524 -0.11875 L 0.07201 -0.13426 L 0.07618 -0.15162 L 0.07618 -0.17107 L 0.07266 -0.19098 L 0.06407 -0.20695 L -0.0608 -0.33264 L -0.07747 -0.3382 L -0.09336 -0.32616 L -0.09987 -0.31644 L -0.10533 -0.29838 L -0.10573 -0.28125 L -0.10286 -0.26112 L -0.09739 -0.24746 L -0.09218 -0.23889 L 0.03086 -0.11135 L 0.04128 -0.10718 L 0.05391 -0.10718 L 0.06524 -0.12084 L 0.07201 -0.13264 L 0.07618 -0.15162 L 0.07618 -0.16991 L 0.07305 -0.18565 L 0.06823 -0.19769 L 0.0612 -0.20695 L -0.05768 -0.3294 L -0.0651 -0.33357 L -0.07343 -0.33588 L -0.08893 -0.32801 L -0.09791 -0.31783 L -0.10286 -0.30047 L -0.10416 -0.28357 L -0.10416 -0.26459 L -0.09934 -0.24838 L -0.09088 -0.23889 L 0.03217 -0.11227 L 0.04623 -0.10625 L 0.05925 -0.11135 L 0.06967 -0.12084 L 0.07552 -0.14422 L 0.07748 -0.16899 L 0.07305 -0.19445 L 0.06654 -0.20811 L 0.05443 -0.21575 L -0.05833 -0.33357 L -0.07812 -0.3382 L -0.09557 -0.32176 L -0.10416 -0.30579 L -0.10573 -0.28588 L -0.10338 -0.26019 L -0.09739 -0.24537 L -0.08893 -0.23588 L 0.03086 -0.11227 L 0.04792 -0.10625 L 0.05743 -0.11135 L 0.06654 -0.11991 L 0.07513 -0.13426 L 0.0767 -0.15301 L 0.0767 -0.17431 L 0.07305 -0.19098 L 0.06302 -0.21019 L -0.05872 -0.33172 L -0.07513 -0.34005 L -0.08711 -0.33264 L -0.0944 -0.32176 L -0.10416 -0.297 L -0.10416 -0.27732 L -0.10234 -0.25903 L -0.09609 -0.24746 L -0.09218 -0.23774 L 0.03282 -0.11366 L 0.05079 -0.10718 L 0.06823 -0.11991 L 0.07552 -0.13797 L 0.07826 -0.15625 L 0.07826 -0.17431 L 0.07305 -0.18797 L 0.06758 -0.20579 L 0.06237 -0.2088 L -0.0608 -0.33264 L -0.0608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81" dur="27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fill="remove" grpId="0" nodeType="withEffect">
                                  <p:stCondLst>
                                    <p:cond delay="24800"/>
                                  </p:stCondLst>
                                  <p:childTnLst>
                                    <p:animMotion origin="layout" path="M -0.01536 -0.01829 L -0.10651 -0.11227 L -0.10794 -0.12315 L -0.10534 -0.1294 L -0.10104 -0.13148 L -0.02174 -0.04954 L -0.01771 -0.03796 L -0.01979 -0.0294 L -0.02812 -0.03056 L -0.10703 -0.11227 L -0.10768 -0.12315 L -0.10703 -0.1294 L -0.10039 -0.13148 L -0.02096 -0.05093 L -0.01771 -0.04213 L -0.01849 -0.0338 L -0.0263 -0.0294 L -0.10703 -0.11227 L -0.10703 -0.12732 L -0.10286 -0.12847 L -0.09609 -0.12847 L -0.01614 -0.04653 L -0.00586 -0.0456 L 0.00209 -0.05718 L 0.00261 -0.07408 L -0.00299 -0.10093 L -0.00403 -0.11875 L 0.00261 -0.12732 L 0.01472 -0.13033 L 0.03282 -0.11227 L 0.04922 -0.10949 L 0.05873 -0.11459 L 0.06758 -0.12431 L 0.07552 -0.14421 L 0.07617 -0.1625 L 0.07383 -0.18241 L 0.06758 -0.19653 L 0.06185 -0.21019 L -0.05716 -0.33264 L -0.07409 -0.34005 L -0.08711 -0.33357 L -0.09557 -0.3206 L -0.10534 -0.29491 L -0.10338 -0.26968 L -0.09609 -0.2419 L 0.03151 -0.11227 L 0.05078 -0.10834 L 0.06654 -0.12222 L 0.07513 -0.1463 L 0.07552 -0.1794 L 0.06302 -0.20695 L -0.06185 -0.33357 L -0.07643 -0.34051 L -0.08893 -0.33171 L -0.09856 -0.31574 L -0.10468 -0.29421 L -0.10468 -0.27384 L -0.09987 -0.25023 L -0.09088 -0.23658 L 0.02982 -0.11227 L 0.04792 -0.10834 L 0.06237 -0.11783 L 0.07383 -0.13565 L 0.0767 -0.15394 L 0.07435 -0.18125 L 0.06485 -0.20371 L -0.05872 -0.33033 L -0.07148 -0.3382 L -0.08424 -0.33472 L -0.0944 -0.32292 L -0.10234 -0.30486 L -0.10416 -0.28588 L -0.10338 -0.26111 L -0.09687 -0.2419 L -0.09088 -0.23773 L 0.03347 -0.11227 L 0.05013 -0.10834 L 0.06524 -0.11875 L 0.07201 -0.13426 L 0.07617 -0.15162 L 0.07617 -0.17107 L 0.07266 -0.19097 L 0.06407 -0.20695 L -0.0608 -0.33264 L -0.07747 -0.3382 L -0.09336 -0.32616 L -0.09987 -0.31644 L -0.10534 -0.29838 L -0.10573 -0.28125 L -0.10286 -0.26111 L -0.09739 -0.24746 L -0.09218 -0.23889 L 0.03086 -0.11134 L 0.04128 -0.10718 L 0.05391 -0.10718 L 0.06524 -0.12084 L 0.07201 -0.13264 L 0.07617 -0.15162 L 0.07617 -0.16991 L 0.07305 -0.18565 L 0.06823 -0.19769 L 0.0612 -0.20695 L -0.05768 -0.3294 L -0.0651 -0.33357 L -0.07343 -0.33588 L -0.08893 -0.32801 L -0.09791 -0.31783 L -0.10286 -0.30046 L -0.10416 -0.28357 L -0.10416 -0.26459 L -0.09935 -0.24838 L -0.09088 -0.23889 L 0.03216 -0.11227 L 0.04623 -0.10625 L 0.05925 -0.11134 L 0.06966 -0.12084 L 0.07552 -0.14421 L 0.07748 -0.16898 L 0.07305 -0.19445 L 0.06654 -0.2081 L 0.05443 -0.21574 L -0.05833 -0.33357 L -0.07812 -0.3382 L -0.09557 -0.32176 L -0.10416 -0.30579 L -0.10573 -0.28588 L -0.10338 -0.26019 L -0.09739 -0.24537 L -0.08893 -0.23588 L 0.03086 -0.11227 L 0.04792 -0.10625 L 0.05742 -0.11134 L 0.06654 -0.11991 L 0.07513 -0.13426 L 0.0767 -0.15301 L 0.0767 -0.17431 L 0.07305 -0.19097 L 0.06302 -0.21019 L -0.05872 -0.33171 L -0.07513 -0.34005 L -0.08711 -0.33264 L -0.0944 -0.32176 L -0.10416 -0.29699 L -0.10416 -0.27732 L -0.10234 -0.25903 L -0.09609 -0.24746 L -0.09218 -0.23773 L 0.03282 -0.11366 L 0.05078 -0.10718 L 0.06823 -0.11991 L 0.07552 -0.13796 L 0.07826 -0.15625 L 0.07826 -0.17431 L 0.07305 -0.18796 L 0.06758 -0.20579 L 0.06237 -0.2088 L -0.0608 -0.33264 L -0.0608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83" dur="27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fill="remove" grpId="0" nodeType="withEffect">
                                  <p:stCondLst>
                                    <p:cond delay="24900"/>
                                  </p:stCondLst>
                                  <p:childTnLst>
                                    <p:animMotion origin="layout" path="M -0.01536 -0.01829 L -0.10651 -0.11227 L -0.10794 -0.12315 L -0.10534 -0.1294 L -0.10104 -0.13148 L -0.02174 -0.04954 L -0.01771 -0.03796 L -0.01979 -0.0294 L -0.02812 -0.03056 L -0.10703 -0.11227 L -0.10768 -0.12315 L -0.10703 -0.1294 L -0.10039 -0.13148 L -0.02096 -0.05093 L -0.01771 -0.04213 L -0.01849 -0.0338 L -0.0263 -0.0294 L -0.10703 -0.11227 L -0.10703 -0.12732 L -0.10286 -0.12847 L -0.09609 -0.12847 L -0.01614 -0.04653 L -0.00586 -0.0456 L 0.00209 -0.05718 L 0.00261 -0.07408 L -0.00299 -0.10093 L -0.00403 -0.11875 L 0.00261 -0.12732 L 0.01472 -0.13033 L 0.03282 -0.11227 L 0.04922 -0.10949 L 0.05873 -0.11459 L 0.06758 -0.12431 L 0.07552 -0.14421 L 0.07617 -0.1625 L 0.07383 -0.18241 L 0.06758 -0.19653 L 0.06185 -0.21019 L -0.05716 -0.33264 L -0.07409 -0.34005 L -0.08711 -0.33357 L -0.09557 -0.3206 L -0.10534 -0.29491 L -0.10338 -0.26968 L -0.09609 -0.2419 L 0.03151 -0.11227 L 0.05078 -0.10834 L 0.06654 -0.12222 L 0.07513 -0.1463 L 0.07552 -0.1794 L 0.06302 -0.20695 L -0.06185 -0.33357 L -0.07643 -0.34051 L -0.08893 -0.33171 L -0.09856 -0.31574 L -0.10468 -0.29421 L -0.10468 -0.27384 L -0.09987 -0.25023 L -0.09088 -0.23658 L 0.02982 -0.11227 L 0.04792 -0.10834 L 0.06237 -0.11783 L 0.07383 -0.13565 L 0.0767 -0.15394 L 0.07435 -0.18125 L 0.06485 -0.20371 L -0.05872 -0.33033 L -0.07148 -0.3382 L -0.08424 -0.33472 L -0.0944 -0.32292 L -0.10234 -0.30486 L -0.10416 -0.28588 L -0.10338 -0.26111 L -0.09687 -0.2419 L -0.09088 -0.23773 L 0.03347 -0.11227 L 0.05013 -0.10834 L 0.06524 -0.11875 L 0.07201 -0.13426 L 0.07617 -0.15162 L 0.07617 -0.17107 L 0.07266 -0.19097 L 0.06407 -0.20695 L -0.0608 -0.33264 L -0.07747 -0.3382 L -0.09336 -0.32616 L -0.09987 -0.31644 L -0.10534 -0.29838 L -0.10573 -0.28125 L -0.10286 -0.26111 L -0.09739 -0.24746 L -0.09218 -0.23889 L 0.03086 -0.11134 L 0.04128 -0.10718 L 0.05391 -0.10718 L 0.06524 -0.12084 L 0.07201 -0.13264 L 0.07617 -0.15162 L 0.07617 -0.16991 L 0.07305 -0.18565 L 0.06823 -0.19769 L 0.0612 -0.20695 L -0.05768 -0.3294 L -0.0651 -0.33357 L -0.07343 -0.33588 L -0.08893 -0.32801 L -0.09791 -0.31783 L -0.10286 -0.30046 L -0.10416 -0.28357 L -0.10416 -0.26459 L -0.09935 -0.24838 L -0.09088 -0.23889 L 0.03216 -0.11227 L 0.04623 -0.10625 L 0.05925 -0.11134 L 0.06966 -0.12084 L 0.07552 -0.14421 L 0.07748 -0.16898 L 0.07305 -0.19445 L 0.06654 -0.2081 L 0.05443 -0.21574 L -0.05833 -0.33357 L -0.07812 -0.3382 L -0.09557 -0.32176 L -0.10416 -0.30579 L -0.10573 -0.28588 L -0.10338 -0.26019 L -0.09739 -0.24537 L -0.08893 -0.23588 L 0.03086 -0.11227 L 0.04792 -0.10625 L 0.05742 -0.11134 L 0.06654 -0.11991 L 0.07513 -0.13426 L 0.0767 -0.15301 L 0.0767 -0.17431 L 0.07305 -0.19097 L 0.06302 -0.21019 L -0.05872 -0.33171 L -0.07513 -0.34005 L -0.08711 -0.33264 L -0.0944 -0.32176 L -0.10416 -0.29699 L -0.10416 -0.27732 L -0.10234 -0.25903 L -0.09609 -0.24746 L -0.09218 -0.23773 L 0.03282 -0.11366 L 0.05078 -0.10718 L 0.06823 -0.11991 L 0.07552 -0.13796 L 0.07826 -0.15625 L 0.07826 -0.17431 L 0.07305 -0.18796 L 0.06758 -0.20579 L 0.06237 -0.2088 L -0.0608 -0.33264 L -0.0608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85" dur="27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0" presetClass="path" presetSubtype="0" fill="remove" grpId="0" nodeType="withEffect">
                                  <p:stCondLst>
                                    <p:cond delay="25000"/>
                                  </p:stCondLst>
                                  <p:childTnLst>
                                    <p:animMotion origin="layout" path="M -0.01536 -0.01829 L -0.10651 -0.11227 L -0.10794 -0.12315 L -0.10534 -0.1294 L -0.10104 -0.13148 L -0.02174 -0.04954 L -0.01771 -0.03796 L -0.01979 -0.0294 L -0.02812 -0.03056 L -0.10703 -0.11227 L -0.10768 -0.12315 L -0.10703 -0.1294 L -0.10039 -0.13148 L -0.02096 -0.05093 L -0.01771 -0.04213 L -0.01849 -0.0338 L -0.0263 -0.0294 L -0.10703 -0.11227 L -0.10703 -0.12732 L -0.10286 -0.12847 L -0.09609 -0.12847 L -0.01614 -0.04653 L -0.00586 -0.0456 L 0.00209 -0.05718 L 0.00261 -0.07408 L -0.00299 -0.10093 L -0.00403 -0.11875 L 0.00261 -0.12732 L 0.01472 -0.13033 L 0.03282 -0.11227 L 0.04922 -0.10949 L 0.05873 -0.11459 L 0.06758 -0.12431 L 0.07552 -0.14421 L 0.07617 -0.1625 L 0.07383 -0.18241 L 0.06758 -0.19653 L 0.06185 -0.21019 L -0.05716 -0.33264 L -0.07409 -0.34005 L -0.08711 -0.33357 L -0.09557 -0.3206 L -0.10534 -0.29491 L -0.10338 -0.26968 L -0.09609 -0.2419 L 0.03151 -0.11227 L 0.05078 -0.10834 L 0.06654 -0.12222 L 0.07513 -0.1463 L 0.07552 -0.1794 L 0.06302 -0.20695 L -0.06185 -0.33357 L -0.07643 -0.34051 L -0.08893 -0.33171 L -0.09856 -0.31574 L -0.10468 -0.29421 L -0.10468 -0.27384 L -0.09987 -0.25023 L -0.09088 -0.23658 L 0.02982 -0.11227 L 0.04792 -0.10834 L 0.06237 -0.11783 L 0.07383 -0.13565 L 0.0767 -0.15394 L 0.07435 -0.18125 L 0.06485 -0.20371 L -0.05872 -0.33033 L -0.07148 -0.3382 L -0.08424 -0.33472 L -0.0944 -0.32292 L -0.10234 -0.30486 L -0.10416 -0.28588 L -0.10338 -0.26111 L -0.09687 -0.2419 L -0.09088 -0.23773 L 0.03347 -0.11227 L 0.05013 -0.10834 L 0.06524 -0.11875 L 0.07201 -0.13426 L 0.07617 -0.15162 L 0.07617 -0.17107 L 0.07266 -0.19097 L 0.06407 -0.20695 L -0.0608 -0.33264 L -0.07747 -0.3382 L -0.09336 -0.32616 L -0.09987 -0.31644 L -0.10534 -0.29838 L -0.10573 -0.28125 L -0.10286 -0.26111 L -0.09739 -0.24746 L -0.09218 -0.23889 L 0.03086 -0.11134 L 0.04128 -0.10718 L 0.05391 -0.10718 L 0.06524 -0.12084 L 0.07201 -0.13264 L 0.07617 -0.15162 L 0.07617 -0.16991 L 0.07305 -0.18565 L 0.06823 -0.19769 L 0.0612 -0.20695 L -0.05768 -0.3294 L -0.0651 -0.33357 L -0.07343 -0.33588 L -0.08893 -0.32801 L -0.09791 -0.31783 L -0.10286 -0.30046 L -0.10416 -0.28357 L -0.10416 -0.26459 L -0.09935 -0.24838 L -0.09088 -0.23889 L 0.03216 -0.11227 L 0.04623 -0.10625 L 0.05925 -0.11134 L 0.06966 -0.12084 L 0.07552 -0.14421 L 0.07748 -0.16898 L 0.07305 -0.19445 L 0.06654 -0.2081 L 0.05443 -0.21574 L -0.05833 -0.33357 L -0.07812 -0.3382 L -0.09557 -0.32176 L -0.10416 -0.30579 L -0.10573 -0.28588 L -0.10338 -0.26019 L -0.09739 -0.24537 L -0.08893 -0.23588 L 0.03086 -0.11227 L 0.04792 -0.10625 L 0.05742 -0.11134 L 0.06654 -0.11991 L 0.07513 -0.13426 L 0.0767 -0.15301 L 0.0767 -0.17431 L 0.07305 -0.19097 L 0.06302 -0.21019 L -0.05872 -0.33171 L -0.07513 -0.34005 L -0.08711 -0.33264 L -0.0944 -0.32176 L -0.10416 -0.29699 L -0.10416 -0.27732 L -0.10234 -0.25903 L -0.09609 -0.24746 L -0.09218 -0.23773 L 0.03282 -0.11366 L 0.05078 -0.10718 L 0.06823 -0.11991 L 0.07552 -0.13796 L 0.07826 -0.15625 L 0.07826 -0.17431 L 0.07305 -0.18796 L 0.06758 -0.20579 L 0.06237 -0.2088 L -0.0608 -0.33264 L -0.0608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87" dur="27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fill="remove" grpId="0" nodeType="withEffect">
                                  <p:stCondLst>
                                    <p:cond delay="25100"/>
                                  </p:stCondLst>
                                  <p:childTnLst>
                                    <p:animMotion origin="layout" path="M -0.01536 -0.01829 L -0.10651 -0.11227 L -0.10794 -0.12315 L -0.10534 -0.1294 L -0.10104 -0.13148 L -0.02174 -0.04954 L -0.01771 -0.03796 L -0.01979 -0.0294 L -0.02812 -0.03056 L -0.10703 -0.11227 L -0.10768 -0.12315 L -0.10703 -0.1294 L -0.10039 -0.13148 L -0.02096 -0.05093 L -0.01771 -0.04213 L -0.01849 -0.0338 L -0.0263 -0.0294 L -0.10703 -0.11227 L -0.10703 -0.12732 L -0.10286 -0.12847 L -0.09609 -0.12847 L -0.01614 -0.04653 L -0.00586 -0.0456 L 0.00209 -0.05718 L 0.00261 -0.07408 L -0.00299 -0.10093 L -0.00403 -0.11875 L 0.00261 -0.12732 L 0.01472 -0.13033 L 0.03282 -0.11227 L 0.04922 -0.10949 L 0.05873 -0.11459 L 0.06758 -0.12431 L 0.07552 -0.14421 L 0.07617 -0.1625 L 0.07383 -0.18241 L 0.06758 -0.19653 L 0.06185 -0.21019 L -0.05716 -0.33264 L -0.07409 -0.34005 L -0.08711 -0.33357 L -0.09557 -0.3206 L -0.10534 -0.29491 L -0.10338 -0.26968 L -0.09609 -0.2419 L 0.03151 -0.11227 L 0.05078 -0.10834 L 0.06654 -0.12222 L 0.07513 -0.1463 L 0.07552 -0.1794 L 0.06302 -0.20695 L -0.06185 -0.33357 L -0.07643 -0.34051 L -0.08893 -0.33171 L -0.09856 -0.31574 L -0.10468 -0.29421 L -0.10468 -0.27384 L -0.09987 -0.25023 L -0.09088 -0.23658 L 0.02982 -0.11227 L 0.04792 -0.10834 L 0.06237 -0.11783 L 0.07383 -0.13565 L 0.0767 -0.15394 L 0.07435 -0.18125 L 0.06485 -0.20371 L -0.05872 -0.33033 L -0.07148 -0.3382 L -0.08424 -0.33472 L -0.0944 -0.32292 L -0.10234 -0.30486 L -0.10416 -0.28588 L -0.10338 -0.26111 L -0.09687 -0.2419 L -0.09088 -0.23773 L 0.03347 -0.11227 L 0.05013 -0.10834 L 0.06524 -0.11875 L 0.07201 -0.13426 L 0.07617 -0.15162 L 0.07617 -0.17107 L 0.07266 -0.19097 L 0.06407 -0.20695 L -0.0608 -0.33264 L -0.07747 -0.3382 L -0.09336 -0.32616 L -0.09987 -0.31644 L -0.10534 -0.29838 L -0.10573 -0.28125 L -0.10286 -0.26111 L -0.09739 -0.24746 L -0.09218 -0.23889 L 0.03086 -0.11134 L 0.04128 -0.10718 L 0.05391 -0.10718 L 0.06524 -0.12084 L 0.07201 -0.13264 L 0.07617 -0.15162 L 0.07617 -0.16991 L 0.07305 -0.18565 L 0.06823 -0.19769 L 0.0612 -0.20695 L -0.05768 -0.3294 L -0.0651 -0.33357 L -0.07343 -0.33588 L -0.08893 -0.32801 L -0.09791 -0.31783 L -0.10286 -0.30046 L -0.10416 -0.28357 L -0.10416 -0.26459 L -0.09935 -0.24838 L -0.09088 -0.23889 L 0.03216 -0.11227 L 0.04623 -0.10625 L 0.05925 -0.11134 L 0.06966 -0.12084 L 0.07552 -0.14421 L 0.07748 -0.16898 L 0.07305 -0.19445 L 0.06654 -0.2081 L 0.05443 -0.21574 L -0.05833 -0.33357 L -0.07812 -0.3382 L -0.09557 -0.32176 L -0.10416 -0.30579 L -0.10573 -0.28588 L -0.10338 -0.26019 L -0.09739 -0.24537 L -0.08893 -0.23588 L 0.03086 -0.11227 L 0.04792 -0.10625 L 0.05742 -0.11134 L 0.06654 -0.11991 L 0.07513 -0.13426 L 0.0767 -0.15301 L 0.0767 -0.17431 L 0.07305 -0.19097 L 0.06302 -0.21019 L -0.05872 -0.33171 L -0.07513 -0.34005 L -0.08711 -0.33264 L -0.0944 -0.32176 L -0.10416 -0.29699 L -0.10416 -0.27732 L -0.10234 -0.25903 L -0.09609 -0.24746 L -0.09218 -0.23773 L 0.03282 -0.11366 L 0.05078 -0.10718 L 0.06823 -0.11991 L 0.07552 -0.13796 L 0.07826 -0.15625 L 0.07826 -0.17431 L 0.07305 -0.18796 L 0.06758 -0.20579 L 0.06237 -0.2088 L -0.0608 -0.33264 L -0.0608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89" dur="27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fill="remove" grpId="0" nodeType="withEffect">
                                  <p:stCondLst>
                                    <p:cond delay="26200"/>
                                  </p:stCondLst>
                                  <p:childTnLst>
                                    <p:animMotion origin="layout" path="M -0.01536 -0.01829 L -0.10651 -0.11227 L -0.10794 -0.12315 L -0.10534 -0.1294 L -0.10104 -0.13148 L -0.02174 -0.04954 L -0.01771 -0.03796 L -0.01979 -0.0294 L -0.02812 -0.03056 L -0.10703 -0.11227 L -0.10768 -0.12315 L -0.10703 -0.1294 L -0.10039 -0.13148 L -0.02096 -0.05093 L -0.01771 -0.04213 L -0.01849 -0.0338 L -0.0263 -0.0294 L -0.10703 -0.11227 L -0.10703 -0.12732 L -0.10286 -0.12847 L -0.09609 -0.12847 L -0.01614 -0.04653 L -0.00586 -0.0456 L 0.00209 -0.05718 L 0.00261 -0.07408 L -0.00299 -0.10093 L -0.00403 -0.11875 L 0.00261 -0.12732 L 0.01472 -0.13033 L 0.03281 -0.11227 L 0.04922 -0.10949 L 0.05873 -0.11459 L 0.06758 -0.12431 L 0.07552 -0.14421 L 0.07617 -0.1625 L 0.07383 -0.18241 L 0.06758 -0.19653 L 0.06185 -0.21019 L -0.05716 -0.33264 L -0.07409 -0.34005 L -0.08711 -0.33357 L -0.09557 -0.3206 L -0.10534 -0.29491 L -0.10338 -0.26968 L -0.09609 -0.2419 L 0.03151 -0.11227 L 0.05078 -0.10834 L 0.06654 -0.12222 L 0.07513 -0.1463 L 0.07552 -0.1794 L 0.06302 -0.20695 L -0.06185 -0.33357 L -0.07643 -0.34051 L -0.08893 -0.33171 L -0.09857 -0.31574 L -0.10469 -0.29421 L -0.10469 -0.27384 L -0.09987 -0.25023 L -0.09088 -0.23658 L 0.02982 -0.11227 L 0.04792 -0.10834 L 0.06237 -0.11783 L 0.07383 -0.13565 L 0.07669 -0.15394 L 0.07435 -0.18125 L 0.06485 -0.20371 L -0.05872 -0.33033 L -0.07148 -0.3382 L -0.08424 -0.33472 L -0.0944 -0.32292 L -0.10234 -0.30486 L -0.10416 -0.28588 L -0.10338 -0.26111 L -0.09687 -0.2419 L -0.09088 -0.23773 L 0.03347 -0.11227 L 0.05013 -0.10834 L 0.06524 -0.11875 L 0.07201 -0.13426 L 0.07617 -0.15162 L 0.07617 -0.17107 L 0.07266 -0.19097 L 0.06406 -0.20695 L -0.06081 -0.33264 L -0.07747 -0.3382 L -0.09336 -0.32616 L -0.09987 -0.31644 L -0.10534 -0.29838 L -0.10573 -0.28125 L -0.10286 -0.26111 L -0.09739 -0.24746 L -0.09219 -0.23889 L 0.03086 -0.11134 L 0.04128 -0.10718 L 0.05391 -0.10718 L 0.06524 -0.12084 L 0.07201 -0.13264 L 0.07617 -0.15162 L 0.07617 -0.16991 L 0.07305 -0.18565 L 0.06823 -0.19769 L 0.0612 -0.20695 L -0.05768 -0.3294 L -0.0651 -0.33357 L -0.07344 -0.33588 L -0.08893 -0.32801 L -0.09791 -0.31783 L -0.10286 -0.30046 L -0.10416 -0.28357 L -0.10416 -0.26459 L -0.09935 -0.24838 L -0.09088 -0.23889 L 0.03216 -0.11227 L 0.04623 -0.10625 L 0.05925 -0.11134 L 0.06966 -0.12084 L 0.07552 -0.14421 L 0.07748 -0.16898 L 0.07305 -0.19445 L 0.06654 -0.2081 L 0.05443 -0.21574 L -0.05833 -0.33357 L -0.07812 -0.3382 L -0.09557 -0.32176 L -0.10416 -0.30579 L -0.10573 -0.28588 L -0.10338 -0.26019 L -0.09739 -0.24537 L -0.08893 -0.23588 L 0.03086 -0.11227 L 0.04792 -0.10625 L 0.05742 -0.11134 L 0.06654 -0.11991 L 0.07513 -0.13426 L 0.07669 -0.15301 L 0.07669 -0.17431 L 0.07305 -0.19097 L 0.06302 -0.21019 L -0.05872 -0.33171 L -0.07513 -0.34005 L -0.08711 -0.33264 L -0.0944 -0.32176 L -0.10416 -0.29699 L -0.10416 -0.27732 L -0.10234 -0.25903 L -0.09609 -0.24746 L -0.09219 -0.23773 L 0.03281 -0.11366 L 0.05078 -0.10718 L 0.06823 -0.11991 L 0.07552 -0.13796 L 0.07826 -0.15625 L 0.07826 -0.17431 L 0.07305 -0.18796 L 0.06758 -0.20579 L 0.06237 -0.2088 L -0.06081 -0.33264 L -0.06081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91" dur="27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fill="remove" grpId="0" nodeType="withEffect">
                                  <p:stCondLst>
                                    <p:cond delay="26300"/>
                                  </p:stCondLst>
                                  <p:childTnLst>
                                    <p:animMotion origin="layout" path="M -0.01536 -0.01829 L -0.10651 -0.11227 L -0.10794 -0.12315 L -0.10534 -0.1294 L -0.10104 -0.13148 L -0.02174 -0.04954 L -0.01771 -0.03796 L -0.01979 -0.0294 L -0.02812 -0.03056 L -0.10703 -0.11227 L -0.10768 -0.12315 L -0.10703 -0.1294 L -0.10039 -0.13148 L -0.02096 -0.05093 L -0.01771 -0.04213 L -0.01849 -0.0338 L -0.0263 -0.0294 L -0.10703 -0.11227 L -0.10703 -0.12732 L -0.10286 -0.12847 L -0.09609 -0.12847 L -0.01614 -0.04653 L -0.00586 -0.0456 L 0.00209 -0.05718 L 0.00261 -0.07408 L -0.00299 -0.10093 L -0.00403 -0.11875 L 0.00261 -0.12732 L 0.01472 -0.13033 L 0.03282 -0.11227 L 0.04922 -0.10949 L 0.05873 -0.11459 L 0.06758 -0.12431 L 0.07552 -0.14421 L 0.07617 -0.1625 L 0.07383 -0.18241 L 0.06758 -0.19653 L 0.06185 -0.21019 L -0.05716 -0.33264 L -0.07409 -0.34005 L -0.08711 -0.33357 L -0.09557 -0.3206 L -0.10534 -0.29491 L -0.10338 -0.26968 L -0.09609 -0.2419 L 0.03151 -0.11227 L 0.05078 -0.10834 L 0.06654 -0.12222 L 0.07513 -0.1463 L 0.07552 -0.1794 L 0.06302 -0.20695 L -0.06185 -0.33357 L -0.07643 -0.34051 L -0.08893 -0.33171 L -0.09856 -0.31574 L -0.10468 -0.29421 L -0.10468 -0.27384 L -0.09987 -0.25023 L -0.09088 -0.23658 L 0.02982 -0.11227 L 0.04792 -0.10834 L 0.06237 -0.11783 L 0.07383 -0.13565 L 0.0767 -0.15394 L 0.07435 -0.18125 L 0.06485 -0.20371 L -0.05872 -0.33033 L -0.07148 -0.3382 L -0.08424 -0.33472 L -0.0944 -0.32292 L -0.10234 -0.30486 L -0.10416 -0.28588 L -0.10338 -0.26111 L -0.09687 -0.2419 L -0.09088 -0.23773 L 0.03347 -0.11227 L 0.05013 -0.10834 L 0.06524 -0.11875 L 0.07201 -0.13426 L 0.07617 -0.15162 L 0.07617 -0.17107 L 0.07266 -0.19097 L 0.06407 -0.20695 L -0.0608 -0.33264 L -0.07747 -0.3382 L -0.09336 -0.32616 L -0.09987 -0.31644 L -0.10534 -0.29838 L -0.10573 -0.28125 L -0.10286 -0.26111 L -0.09739 -0.24746 L -0.09218 -0.23889 L 0.03086 -0.11134 L 0.04128 -0.10718 L 0.05391 -0.10718 L 0.06524 -0.12084 L 0.07201 -0.13264 L 0.07617 -0.15162 L 0.07617 -0.16991 L 0.07305 -0.18565 L 0.06823 -0.19769 L 0.0612 -0.20695 L -0.05768 -0.3294 L -0.0651 -0.33357 L -0.07343 -0.33588 L -0.08893 -0.32801 L -0.09791 -0.31783 L -0.10286 -0.30046 L -0.10416 -0.28357 L -0.10416 -0.26459 L -0.09935 -0.24838 L -0.09088 -0.23889 L 0.03216 -0.11227 L 0.04623 -0.10625 L 0.05925 -0.11134 L 0.06966 -0.12084 L 0.07552 -0.14421 L 0.07748 -0.16898 L 0.07305 -0.19445 L 0.06654 -0.2081 L 0.05443 -0.21574 L -0.05833 -0.33357 L -0.07812 -0.3382 L -0.09557 -0.32176 L -0.10416 -0.30579 L -0.10573 -0.28588 L -0.10338 -0.26019 L -0.09739 -0.24537 L -0.08893 -0.23588 L 0.03086 -0.11227 L 0.04792 -0.10625 L 0.05742 -0.11134 L 0.06654 -0.11991 L 0.07513 -0.13426 L 0.0767 -0.15301 L 0.0767 -0.17431 L 0.07305 -0.19097 L 0.06302 -0.21019 L -0.05872 -0.33171 L -0.07513 -0.34005 L -0.08711 -0.33264 L -0.0944 -0.32176 L -0.10416 -0.29699 L -0.10416 -0.27732 L -0.10234 -0.25903 L -0.09609 -0.24746 L -0.09218 -0.23773 L 0.03282 -0.11366 L 0.05078 -0.10718 L 0.06823 -0.11991 L 0.07552 -0.13796 L 0.07826 -0.15625 L 0.07826 -0.17431 L 0.07305 -0.18796 L 0.06758 -0.20579 L 0.06237 -0.2088 L -0.0608 -0.33264 L -0.0608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93" dur="27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fill="remove" grpId="0" nodeType="withEffect">
                                  <p:stCondLst>
                                    <p:cond delay="26400"/>
                                  </p:stCondLst>
                                  <p:childTnLst>
                                    <p:animMotion origin="layout" path="M -0.01536 -0.01829 L -0.10651 -0.11227 L -0.10794 -0.12315 L -0.10534 -0.1294 L -0.10104 -0.13148 L -0.02174 -0.04954 L -0.01771 -0.03796 L -0.01979 -0.0294 L -0.02812 -0.03056 L -0.10703 -0.11227 L -0.10768 -0.12315 L -0.10703 -0.1294 L -0.10039 -0.13148 L -0.02096 -0.05093 L -0.01771 -0.04213 L -0.01849 -0.0338 L -0.0263 -0.0294 L -0.10703 -0.11227 L -0.10703 -0.12732 L -0.10286 -0.12847 L -0.09609 -0.12847 L -0.01614 -0.04653 L -0.00586 -0.0456 L 0.00209 -0.05718 L 0.00261 -0.07408 L -0.00299 -0.10093 L -0.00403 -0.11875 L 0.00261 -0.12732 L 0.01472 -0.13033 L 0.03282 -0.11227 L 0.04922 -0.10949 L 0.05873 -0.11459 L 0.06758 -0.12431 L 0.07552 -0.14421 L 0.07617 -0.1625 L 0.07383 -0.18241 L 0.06758 -0.19653 L 0.06185 -0.21019 L -0.05716 -0.33264 L -0.07409 -0.34005 L -0.08711 -0.33357 L -0.09557 -0.3206 L -0.10534 -0.29491 L -0.10338 -0.26968 L -0.09609 -0.2419 L 0.03151 -0.11227 L 0.05078 -0.10834 L 0.06654 -0.12222 L 0.07513 -0.1463 L 0.07552 -0.1794 L 0.06302 -0.20695 L -0.06185 -0.33357 L -0.07643 -0.34051 L -0.08893 -0.33171 L -0.09856 -0.31574 L -0.10468 -0.29421 L -0.10468 -0.27384 L -0.09987 -0.25023 L -0.09088 -0.23658 L 0.02982 -0.11227 L 0.04792 -0.10834 L 0.06237 -0.11783 L 0.07383 -0.13565 L 0.0767 -0.15394 L 0.07435 -0.18125 L 0.06485 -0.20371 L -0.05872 -0.33033 L -0.07148 -0.3382 L -0.08424 -0.33472 L -0.0944 -0.32292 L -0.10234 -0.30486 L -0.10416 -0.28588 L -0.10338 -0.26111 L -0.09687 -0.2419 L -0.09088 -0.23773 L 0.03347 -0.11227 L 0.05013 -0.10834 L 0.06524 -0.11875 L 0.07201 -0.13426 L 0.07617 -0.15162 L 0.07617 -0.17107 L 0.07266 -0.19097 L 0.06407 -0.20695 L -0.0608 -0.33264 L -0.07747 -0.3382 L -0.09336 -0.32616 L -0.09987 -0.31644 L -0.10534 -0.29838 L -0.10573 -0.28125 L -0.10286 -0.26111 L -0.09739 -0.24746 L -0.09218 -0.23889 L 0.03086 -0.11134 L 0.04128 -0.10718 L 0.05391 -0.10718 L 0.06524 -0.12084 L 0.07201 -0.13264 L 0.07617 -0.15162 L 0.07617 -0.16991 L 0.07305 -0.18565 L 0.06823 -0.19769 L 0.0612 -0.20695 L -0.05768 -0.3294 L -0.0651 -0.33357 L -0.07343 -0.33588 L -0.08893 -0.32801 L -0.09791 -0.31783 L -0.10286 -0.30046 L -0.10416 -0.28357 L -0.10416 -0.26459 L -0.09935 -0.24838 L -0.09088 -0.23889 L 0.03216 -0.11227 L 0.04623 -0.10625 L 0.05925 -0.11134 L 0.06966 -0.12084 L 0.07552 -0.14421 L 0.07748 -0.16898 L 0.07305 -0.19445 L 0.06654 -0.2081 L 0.05443 -0.21574 L -0.05833 -0.33357 L -0.07812 -0.3382 L -0.09557 -0.32176 L -0.10416 -0.30579 L -0.10573 -0.28588 L -0.10338 -0.26019 L -0.09739 -0.24537 L -0.08893 -0.23588 L 0.03086 -0.11227 L 0.04792 -0.10625 L 0.05742 -0.11134 L 0.06654 -0.11991 L 0.07513 -0.13426 L 0.0767 -0.15301 L 0.0767 -0.17431 L 0.07305 -0.19097 L 0.06302 -0.21019 L -0.05872 -0.33171 L -0.07513 -0.34005 L -0.08711 -0.33264 L -0.0944 -0.32176 L -0.10416 -0.29699 L -0.10416 -0.27732 L -0.10234 -0.25903 L -0.09609 -0.24746 L -0.09218 -0.23773 L 0.03282 -0.11366 L 0.05078 -0.10718 L 0.06823 -0.11991 L 0.07552 -0.13796 L 0.07826 -0.15625 L 0.07826 -0.17431 L 0.07305 -0.18796 L 0.06758 -0.20579 L 0.06237 -0.2088 L -0.0608 -0.33264 L -0.0608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95" dur="27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0" presetClass="path" presetSubtype="0" fill="remove" grpId="0" nodeType="withEffect">
                                  <p:stCondLst>
                                    <p:cond delay="26500"/>
                                  </p:stCondLst>
                                  <p:childTnLst>
                                    <p:animMotion origin="layout" path="M -0.01536 -0.01828 L -0.10651 -0.11226 L -0.10794 -0.12314 L -0.10534 -0.12939 L -0.10104 -0.13148 L -0.02174 -0.04953 L -0.01771 -0.03796 L -0.01979 -0.02939 L -0.02812 -0.03055 L -0.10703 -0.11226 L -0.10768 -0.12314 L -0.10703 -0.12939 L -0.10039 -0.13148 L -0.02096 -0.05092 L -0.01771 -0.04213 L -0.01849 -0.03379 L -0.0263 -0.02939 L -0.10703 -0.11226 L -0.10703 -0.12731 L -0.10286 -0.12847 L -0.09609 -0.12847 L -0.01614 -0.04652 L -0.00586 -0.0456 L 0.00209 -0.05717 L 0.00261 -0.07407 L -0.00299 -0.10092 L -0.00403 -0.11875 L 0.00261 -0.12731 L 0.01472 -0.13032 L 0.03282 -0.11226 L 0.04922 -0.10949 L 0.05873 -0.11458 L 0.06758 -0.1243 L 0.07552 -0.14421 L 0.07617 -0.1625 L 0.07383 -0.1824 L 0.06758 -0.19652 L 0.06185 -0.21018 L -0.05716 -0.33263 L -0.07409 -0.34004 L -0.08711 -0.33356 L -0.09557 -0.3206 L -0.10534 -0.2949 L -0.10338 -0.26967 L -0.09609 -0.24189 L 0.03151 -0.11226 L 0.05078 -0.10833 L 0.06654 -0.12222 L 0.07513 -0.14629 L 0.07552 -0.17939 L 0.06302 -0.20694 L -0.06185 -0.33356 L -0.07643 -0.3405 L -0.08893 -0.33171 L -0.09856 -0.31574 L -0.10468 -0.29421 L -0.10468 -0.27384 L -0.09987 -0.25023 L -0.09088 -0.23657 L 0.02982 -0.11226 L 0.04792 -0.10833 L 0.06237 -0.11782 L 0.07383 -0.13564 L 0.0767 -0.15393 L 0.07435 -0.18125 L 0.06485 -0.2037 L -0.05872 -0.33032 L -0.07148 -0.33819 L -0.08424 -0.33472 L -0.0944 -0.32291 L -0.10234 -0.30486 L -0.10416 -0.28588 L -0.10338 -0.26111 L -0.09687 -0.24189 L -0.09088 -0.23773 L 0.03347 -0.11226 L 0.05013 -0.10833 L 0.06524 -0.11875 L 0.07201 -0.13425 L 0.07617 -0.15162 L 0.07617 -0.17106 L 0.07266 -0.19097 L 0.06407 -0.20694 L -0.0608 -0.33263 L -0.07747 -0.33819 L -0.09336 -0.32615 L -0.09987 -0.31643 L -0.10534 -0.29838 L -0.10573 -0.28125 L -0.10286 -0.26111 L -0.09739 -0.24745 L -0.09218 -0.23888 L 0.03086 -0.11134 L 0.04128 -0.10717 L 0.05391 -0.10717 L 0.06524 -0.12083 L 0.07201 -0.13263 L 0.07617 -0.15162 L 0.07617 -0.1699 L 0.07305 -0.18564 L 0.06823 -0.19768 L 0.0612 -0.20694 L -0.05768 -0.32939 L -0.0651 -0.33356 L -0.07343 -0.33588 L -0.08893 -0.328 L -0.09791 -0.31782 L -0.10286 -0.30046 L -0.10416 -0.28356 L -0.10416 -0.26458 L -0.09935 -0.24838 L -0.09088 -0.23888 L 0.03216 -0.11226 L 0.04623 -0.10625 L 0.05925 -0.11134 L 0.06966 -0.12083 L 0.07552 -0.14421 L 0.07748 -0.16898 L 0.07305 -0.19444 L 0.06654 -0.2081 L 0.05443 -0.21574 L -0.05833 -0.33356 L -0.07812 -0.33819 L -0.09557 -0.32175 L -0.10416 -0.30578 L -0.10573 -0.28588 L -0.10338 -0.26018 L -0.09739 -0.24537 L -0.08893 -0.23588 L 0.03086 -0.11226 L 0.04792 -0.10625 L 0.05742 -0.11134 L 0.06654 -0.1199 L 0.07513 -0.13425 L 0.0767 -0.153 L 0.0767 -0.1743 L 0.07305 -0.19097 L 0.06302 -0.21018 L -0.05872 -0.33171 L -0.07513 -0.34004 L -0.08711 -0.33263 L -0.0944 -0.32175 L -0.10416 -0.29699 L -0.10416 -0.27731 L -0.10234 -0.25902 L -0.09609 -0.24745 L -0.09218 -0.23773 L 0.03282 -0.11365 L 0.05078 -0.10717 L 0.06823 -0.1199 L 0.07552 -0.13796 L 0.07826 -0.15625 L 0.07826 -0.1743 L 0.07305 -0.18796 L 0.06758 -0.20578 L 0.06237 -0.20879 L -0.0608 -0.33263 L -0.0608 -0.3324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97" dur="27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0" presetClass="path" presetSubtype="0" fill="remove" grpId="0" nodeType="withEffect">
                                  <p:stCondLst>
                                    <p:cond delay="26600"/>
                                  </p:stCondLst>
                                  <p:childTnLst>
                                    <p:animMotion origin="layout" path="M -0.01536 -0.01829 L -0.10651 -0.11227 L -0.10794 -0.12315 L -0.10534 -0.1294 L -0.10104 -0.13148 L -0.02174 -0.04954 L -0.01771 -0.03796 L -0.01979 -0.0294 L -0.02812 -0.03056 L -0.10703 -0.11227 L -0.10768 -0.12315 L -0.10703 -0.1294 L -0.10039 -0.13148 L -0.02096 -0.05093 L -0.01771 -0.04213 L -0.01849 -0.0338 L -0.0263 -0.0294 L -0.10703 -0.11227 L -0.10703 -0.12732 L -0.10286 -0.12847 L -0.09609 -0.12847 L -0.01614 -0.04653 L -0.00586 -0.0456 L 0.00209 -0.05718 L 0.00261 -0.07408 L -0.00299 -0.10093 L -0.00403 -0.11875 L 0.00261 -0.12732 L 0.01472 -0.13033 L 0.03282 -0.11227 L 0.04922 -0.10949 L 0.05873 -0.11459 L 0.06758 -0.12431 L 0.07552 -0.14421 L 0.07617 -0.1625 L 0.07383 -0.18241 L 0.06758 -0.19653 L 0.06185 -0.21019 L -0.05716 -0.33264 L -0.07409 -0.34005 L -0.08711 -0.33357 L -0.09557 -0.3206 L -0.10534 -0.29491 L -0.10338 -0.26968 L -0.09609 -0.2419 L 0.03151 -0.11227 L 0.05078 -0.10834 L 0.06654 -0.12222 L 0.07513 -0.1463 L 0.07552 -0.1794 L 0.06302 -0.20695 L -0.06185 -0.33357 L -0.07643 -0.34051 L -0.08893 -0.33171 L -0.09856 -0.31574 L -0.10468 -0.29421 L -0.10468 -0.27384 L -0.09987 -0.25023 L -0.09088 -0.23658 L 0.02982 -0.11227 L 0.04792 -0.10834 L 0.06237 -0.11783 L 0.07383 -0.13565 L 0.0767 -0.15394 L 0.07435 -0.18125 L 0.06485 -0.20371 L -0.05872 -0.33033 L -0.07148 -0.3382 L -0.08424 -0.33472 L -0.0944 -0.32292 L -0.10234 -0.30486 L -0.10416 -0.28588 L -0.10338 -0.26111 L -0.09687 -0.2419 L -0.09088 -0.23773 L 0.03347 -0.11227 L 0.05013 -0.10834 L 0.06524 -0.11875 L 0.07201 -0.13426 L 0.07617 -0.15162 L 0.07617 -0.17107 L 0.07266 -0.19097 L 0.06407 -0.20695 L -0.0608 -0.33264 L -0.07747 -0.3382 L -0.09336 -0.32616 L -0.09987 -0.31644 L -0.10534 -0.29838 L -0.10573 -0.28125 L -0.10286 -0.26111 L -0.09739 -0.24746 L -0.09218 -0.23889 L 0.03086 -0.11134 L 0.04128 -0.10718 L 0.05391 -0.10718 L 0.06524 -0.12084 L 0.07201 -0.13264 L 0.07617 -0.15162 L 0.07617 -0.16991 L 0.07305 -0.18565 L 0.06823 -0.19769 L 0.0612 -0.20695 L -0.05768 -0.3294 L -0.0651 -0.33357 L -0.07343 -0.33588 L -0.08893 -0.32801 L -0.09791 -0.31783 L -0.10286 -0.30046 L -0.10416 -0.28357 L -0.10416 -0.26459 L -0.09935 -0.24838 L -0.09088 -0.23889 L 0.03216 -0.11227 L 0.04623 -0.10625 L 0.05925 -0.11134 L 0.06966 -0.12084 L 0.07552 -0.14421 L 0.07748 -0.16898 L 0.07305 -0.19445 L 0.06654 -0.2081 L 0.05443 -0.21574 L -0.05833 -0.33357 L -0.07812 -0.3382 L -0.09557 -0.32176 L -0.10416 -0.30579 L -0.10573 -0.28588 L -0.10338 -0.26019 L -0.09739 -0.24537 L -0.08893 -0.23588 L 0.03086 -0.11227 L 0.04792 -0.10625 L 0.05742 -0.11134 L 0.06654 -0.11991 L 0.07513 -0.13426 L 0.0767 -0.15301 L 0.0767 -0.17431 L 0.07305 -0.19097 L 0.06302 -0.21019 L -0.05872 -0.33171 L -0.07513 -0.34005 L -0.08711 -0.33264 L -0.0944 -0.32176 L -0.10416 -0.29699 L -0.10416 -0.27732 L -0.10234 -0.25903 L -0.09609 -0.24746 L -0.09218 -0.23773 L 0.03282 -0.11366 L 0.05078 -0.10718 L 0.06823 -0.11991 L 0.07552 -0.13796 L 0.07826 -0.15625 L 0.07826 -0.17431 L 0.07305 -0.18796 L 0.06758 -0.20579 L 0.06237 -0.2088 L -0.0608 -0.33264 L -0.0608 -0.33241 " pathEditMode="relative" rAng="0" ptsTypes="AAAAAAAAAAAAAAAAAAAAAAAAAAAAAAAAAAAAAAAAAAAAAAAAAAAAAAAAAAAAAAAAAAAAAAAAAAAAAAAAAAAAAAAAAAAAAAAAAAAAAAAAAAAAAAAAAAAAAAAAAAAAAAAAAAAAAAAAAAAAAAAAAAAAAAAAAAAAAA">
                                      <p:cBhvr>
                                        <p:cTn id="99" dur="27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111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0" presetClass="path" presetSubtype="0" fill="remove" grpId="0" nodeType="withEffect">
                                  <p:stCondLst>
                                    <p:cond delay="3620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01" dur="2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0" presetClass="path" presetSubtype="0" fill="remove" grpId="0" nodeType="withEffect">
                                  <p:stCondLst>
                                    <p:cond delay="3630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03" dur="2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0" presetClass="path" presetSubtype="0" fill="remove" grpId="0" nodeType="withEffect">
                                  <p:stCondLst>
                                    <p:cond delay="3640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05" dur="2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0" presetClass="path" presetSubtype="0" fill="remove" grpId="0" nodeType="withEffect">
                                  <p:stCondLst>
                                    <p:cond delay="3650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07" dur="2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0" presetClass="path" presetSubtype="0" fill="remove" grpId="0" nodeType="withEffect">
                                  <p:stCondLst>
                                    <p:cond delay="3660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09" dur="2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0" presetClass="path" presetSubtype="0" fill="remove" grpId="0" nodeType="withEffect">
                                  <p:stCondLst>
                                    <p:cond delay="1055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11" dur="2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0" presetClass="path" presetSubtype="0" fill="remove" grpId="0" nodeType="withEffect">
                                  <p:stCondLst>
                                    <p:cond delay="1065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13" dur="2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0" presetClass="path" presetSubtype="0" fill="remove" grpId="0" nodeType="withEffect">
                                  <p:stCondLst>
                                    <p:cond delay="1075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15" dur="2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0" presetClass="path" presetSubtype="0" fill="remove" grpId="0" nodeType="withEffect">
                                  <p:stCondLst>
                                    <p:cond delay="1085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17" dur="2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0" presetClass="path" presetSubtype="0" fill="remove" grpId="0" nodeType="withEffect">
                                  <p:stCondLst>
                                    <p:cond delay="1095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19" dur="2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0" presetClass="path" presetSubtype="0" fill="remove" grpId="0" nodeType="withEffect">
                                  <p:stCondLst>
                                    <p:cond delay="2865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21" dur="2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0" presetClass="path" presetSubtype="0" fill="remove" grpId="0" nodeType="withEffect">
                                  <p:stCondLst>
                                    <p:cond delay="2875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23" dur="2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0" presetClass="path" presetSubtype="0" fill="remove" grpId="0" nodeType="withEffect">
                                  <p:stCondLst>
                                    <p:cond delay="2885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25" dur="2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0" presetClass="path" presetSubtype="0" fill="remove" grpId="0" nodeType="withEffect">
                                  <p:stCondLst>
                                    <p:cond delay="2895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27" dur="2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0" presetClass="path" presetSubtype="0" fill="remove" grpId="0" nodeType="withEffect">
                                  <p:stCondLst>
                                    <p:cond delay="2905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29" dur="2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0" presetClass="path" presetSubtype="0" fill="remove" grpId="0" nodeType="withEffect">
                                  <p:stCondLst>
                                    <p:cond delay="4675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31" dur="2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0" presetClass="path" presetSubtype="0" fill="remove" grpId="0" nodeType="withEffect">
                                  <p:stCondLst>
                                    <p:cond delay="4685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33" dur="2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0" presetClass="path" presetSubtype="0" fill="remove" grpId="0" nodeType="withEffect">
                                  <p:stCondLst>
                                    <p:cond delay="4695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35" dur="2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36" presetID="0" presetClass="path" presetSubtype="0" fill="remove" grpId="0" nodeType="withEffect">
                                  <p:stCondLst>
                                    <p:cond delay="4705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37" dur="2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0" presetClass="path" presetSubtype="0" fill="remove" grpId="0" nodeType="withEffect">
                                  <p:stCondLst>
                                    <p:cond delay="47150"/>
                                  </p:stCondLst>
                                  <p:childTnLst>
                                    <p:animMotion origin="layout" path="M -4.16667E-7 4.44444E-6 L -0.13958 0.00463 L -0.14909 -0.01551 L -0.18659 -0.03334 L -0.19609 -0.05625 L -0.20052 -0.08334 L -0.19492 -0.11204 L -0.16172 -0.16968 L -0.14323 -0.17894 L -0.12852 -0.16968 L -0.1194 -0.15672 L -0.10573 -0.06274 L -0.10573 -0.04676 L -0.11042 -0.03102 L -0.11758 -0.01852 L -0.12904 -0.01088 L -0.13997 -0.01088 L -0.18477 -0.03287 L -0.19492 -0.04862 L -0.19987 -0.07454 L -0.19792 -0.10325 L -0.19245 -0.11436 L -0.16471 -0.16829 L -0.15338 -0.1757 L -0.13841 -0.1757 L -0.12617 -0.16482 L -0.11875 -0.14885 L -0.10573 -0.06274 L -0.10977 -0.03473 L -0.11758 -0.022 L -0.12904 -0.01227 L -0.13958 -0.01088 L -0.18659 -0.03588 L -0.19661 -0.05903 L -0.19987 -0.08519 L -0.19544 -0.11343 L -0.16432 -0.1676 L -0.15807 -0.19815 L -0.16432 -0.22061 L -0.18594 -0.25093 L -0.19844 -0.25672 L -0.20651 -0.26783 L -0.20885 -0.29676 L -0.21068 -0.33334 L -0.21732 -0.35394 L -0.22656 -0.36459 L -0.23776 -0.3713 L -0.24987 -0.37014 L -0.27526 -0.34514 L -0.31094 -0.30556 L -0.41654 -0.20093 L -0.43646 -0.20232 L -0.4474 -0.21436 L -0.45299 -0.22686 L -0.45534 -0.24862 L -0.45534 -0.32686 L -0.44792 -0.35602 L -0.43281 -0.37014 L -0.41654 -0.3713 L -0.40794 -0.36459 L -0.27357 -0.225 L -0.24258 -0.19931 L -0.22786 -0.2044 L -0.21966 -0.21181 L -0.2125 -0.23125 L -0.21068 -0.24445 L -0.21068 -0.33149 L -0.21836 -0.35487 L -0.22708 -0.36806 L -0.23463 -0.37223 L -0.2444 -0.37223 L -0.25234 -0.36806 L -0.41536 -0.20232 L -0.42917 -0.19815 L -0.4431 -0.20973 L -0.45104 -0.225 L -0.45534 -0.2463 L -0.45469 -0.33241 L -0.44674 -0.35487 L -0.43346 -0.3713 L -0.41419 -0.37014 L -0.24505 -0.19931 L -0.22461 -0.2044 L -0.21432 -0.22408 L -0.21068 -0.24537 L -0.2112 -0.33149 L -0.21732 -0.35487 L -0.22708 -0.36713 L -0.24193 -0.3713 L -0.25039 -0.36899 L -0.41419 -0.20093 L -0.43047 -0.19815 L -0.44427 -0.20903 L -0.45221 -0.22593 L -0.45534 -0.25093 L -0.45404 -0.33334 L -0.44271 -0.3625 L -0.43164 -0.37014 L -0.41602 -0.3713 L -0.41042 -0.36713 L -0.25404 -0.20325 L -0.23463 -0.20093 L -0.22591 -0.20787 L -0.21432 -0.225 L -0.2095 -0.2463 L -0.2112 -0.2926 L -0.2138 -0.34121 L -0.21836 -0.35834 L -0.22591 -0.36575 L -0.23971 -0.37246 L -0.25104 -0.36713 L -0.41536 -0.20093 L -0.43346 -0.19931 L -0.44427 -0.20903 L -0.45469 -0.23334 L -0.45534 -0.25857 L -0.45469 -0.33033 L -0.44427 -0.35834 L -0.43477 -0.36713 L -0.41966 -0.3713 L -0.26016 -0.20903 L -0.23893 -0.19931 L -0.22031 -0.21065 L -0.21003 -0.2419 L -0.21003 -0.33334 L -0.21914 -0.35834 L -0.22708 -0.36806 L -0.23659 -0.37223 L -0.2487 -0.36899 L -0.25911 -0.36181 L -0.41536 -0.20232 L -0.4263 -0.19607 L -0.44362 -0.21065 L -0.45534 -0.25093 L -0.45534 -0.32269 L -0.44857 -0.35394 L -0.43711 -0.36806 L -0.4237 -0.37246 L -0.41237 -0.36899 L -0.26328 -0.21621 L -0.24622 -0.20024 L -0.23346 -0.20093 L -0.21966 -0.21065 L -0.21068 -0.23218 L -0.21003 -0.25718 L -0.21003 -0.33033 L -0.22331 -0.36459 L -0.23346 -0.3713 L -0.24805 -0.3713 L -0.41654 -0.19931 L -0.43711 -0.20325 L -0.4474 -0.21621 L -0.45534 -0.23588 L -0.45469 -0.25857 L -0.45534 -0.33473 L -0.44922 -0.35186 L -0.43398 -0.36713 L -0.41471 -0.37014 L -0.25781 -0.20973 L -0.25781 -0.2095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39" dur="2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-18403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53" presetClass="entr" presetSubtype="16" repeatCount="5000" fill="remove" grpId="0" nodeType="withEffect">
                                  <p:stCondLst>
                                    <p:cond delay="304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0"/>
                                            </p:cond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5" presetID="53" presetClass="entr" presetSubtype="16" repeatCount="5000" fill="remove" grpId="0" nodeType="withEffect">
                                  <p:stCondLst>
                                    <p:cond delay="334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5"/>
                                            </p:cond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0" presetID="53" presetClass="entr" presetSubtype="16" repeatCount="5000" fill="remove" grpId="0" nodeType="withEffect">
                                  <p:stCondLst>
                                    <p:cond delay="364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0"/>
                                            </p:cond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5" presetID="53" presetClass="entr" presetSubtype="16" repeatCount="5000" fill="remove" grpId="0" nodeType="withEffect">
                                  <p:stCondLst>
                                    <p:cond delay="394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5"/>
                                            </p:cond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0" presetID="53" presetClass="entr" presetSubtype="16" repeatCount="5000" fill="remove" grpId="0" nodeType="withEffect">
                                  <p:stCondLst>
                                    <p:cond delay="424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0"/>
                                            </p:cond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5" presetID="53" presetClass="entr" presetSubtype="16" repeatCount="5000" fill="remove" grpId="0" nodeType="withEffect">
                                  <p:stCondLst>
                                    <p:cond delay="454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5"/>
                                            </p:cond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0" presetID="53" presetClass="entr" presetSubtype="16" repeatCount="5000" fill="remove" grpId="0" nodeType="withEffect">
                                  <p:stCondLst>
                                    <p:cond delay="484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0"/>
                                            </p:cond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5" presetID="53" presetClass="entr" presetSubtype="16" repeatCount="5000" fill="remove" grpId="0" nodeType="withEffect">
                                  <p:stCondLst>
                                    <p:cond delay="514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1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5"/>
                                            </p:cond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B0DC4C-1843-4D4F-837F-77F9CF46F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46444"/>
          </a:xfrm>
        </p:spPr>
        <p:txBody>
          <a:bodyPr>
            <a:normAutofit/>
          </a:bodyPr>
          <a:lstStyle/>
          <a:p>
            <a:pPr algn="ctr"/>
            <a:r>
              <a:rPr lang="en-US" altLang="zh-CN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Relation between </a:t>
            </a:r>
            <a:r>
              <a:rPr lang="en-US" altLang="zh-CN" sz="4000" b="1" err="1">
                <a:latin typeface="微软雅黑" panose="020B0503020204020204" pitchFamily="34" charset="-122"/>
                <a:ea typeface="微软雅黑" panose="020B0503020204020204" pitchFamily="34" charset="-122"/>
              </a:rPr>
              <a:t>EicC</a:t>
            </a:r>
            <a:r>
              <a:rPr lang="en-US" altLang="zh-CN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 and EIC</a:t>
            </a:r>
            <a:endParaRPr lang="zh-CN" altLang="en-US" sz="4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B4E50C-79E7-4A72-98B9-ED5CAE868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F2994-5EA8-45AA-8250-C6B3F896D5AF}" type="slidenum">
              <a:rPr lang="zh-CN" altLang="en-US" smtClean="0"/>
              <a:t>8</a:t>
            </a:fld>
            <a:endParaRPr lang="zh-CN" altLang="en-US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DC0B1FB9-7AAE-40E7-8C54-85DE75B43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47" y="1002514"/>
            <a:ext cx="4107028" cy="2999768"/>
          </a:xfrm>
          <a:prstGeom prst="rect">
            <a:avLst/>
          </a:prstGeom>
        </p:spPr>
      </p:pic>
      <p:sp>
        <p:nvSpPr>
          <p:cNvPr id="8" name="箭头: 右 7">
            <a:extLst>
              <a:ext uri="{FF2B5EF4-FFF2-40B4-BE49-F238E27FC236}">
                <a16:creationId xmlns:a16="http://schemas.microsoft.com/office/drawing/2014/main" id="{1A453EF4-C030-42F1-AF09-30C79F120F5D}"/>
              </a:ext>
            </a:extLst>
          </p:cNvPr>
          <p:cNvSpPr/>
          <p:nvPr/>
        </p:nvSpPr>
        <p:spPr>
          <a:xfrm>
            <a:off x="702859" y="3968674"/>
            <a:ext cx="8527740" cy="319033"/>
          </a:xfrm>
          <a:prstGeom prst="rightArrow">
            <a:avLst>
              <a:gd name="adj1" fmla="val 50000"/>
              <a:gd name="adj2" fmla="val 225421"/>
            </a:avLst>
          </a:prstGeom>
          <a:solidFill>
            <a:srgbClr val="E2BF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D877CB0-C168-44BD-94A2-0A67E33032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409" t="23713" r="11201" b="43003"/>
          <a:stretch/>
        </p:blipFill>
        <p:spPr>
          <a:xfrm>
            <a:off x="672808" y="4371614"/>
            <a:ext cx="2315551" cy="169025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628C080-A3C2-4B3E-884A-F8FF88A45D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303" t="23344" r="11372" b="41928"/>
          <a:stretch/>
        </p:blipFill>
        <p:spPr>
          <a:xfrm>
            <a:off x="3681939" y="4385821"/>
            <a:ext cx="2228093" cy="170411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4B860A1-BA70-407F-BFA0-EA434581D1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3294" t="23128" r="11127" b="39962"/>
          <a:stretch/>
        </p:blipFill>
        <p:spPr>
          <a:xfrm>
            <a:off x="6811878" y="4374886"/>
            <a:ext cx="2144919" cy="171504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AEE398E1-336F-4F38-9817-FBAD844CB9E3}"/>
              </a:ext>
            </a:extLst>
          </p:cNvPr>
          <p:cNvSpPr txBox="1"/>
          <p:nvPr/>
        </p:nvSpPr>
        <p:spPr>
          <a:xfrm>
            <a:off x="831273" y="6138077"/>
            <a:ext cx="2156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Gluon-dominated</a:t>
            </a:r>
            <a:endParaRPr lang="zh-CN" alt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834D140-10B1-4586-B0EB-232687AC877E}"/>
              </a:ext>
            </a:extLst>
          </p:cNvPr>
          <p:cNvSpPr txBox="1"/>
          <p:nvPr/>
        </p:nvSpPr>
        <p:spPr>
          <a:xfrm>
            <a:off x="3683140" y="6130378"/>
            <a:ext cx="2226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Gluon + sea quark</a:t>
            </a:r>
            <a:endParaRPr lang="zh-CN" alt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F5F6C0E-84D8-4047-8D9D-9F2B15387C6A}"/>
              </a:ext>
            </a:extLst>
          </p:cNvPr>
          <p:cNvSpPr txBox="1"/>
          <p:nvPr/>
        </p:nvSpPr>
        <p:spPr>
          <a:xfrm>
            <a:off x="7212145" y="6130378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Flavor quark</a:t>
            </a:r>
            <a:endParaRPr lang="zh-CN" alt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5" name="箭头: 下 14">
            <a:extLst>
              <a:ext uri="{FF2B5EF4-FFF2-40B4-BE49-F238E27FC236}">
                <a16:creationId xmlns:a16="http://schemas.microsoft.com/office/drawing/2014/main" id="{FDBE12AB-3068-42BD-AC9C-70D356E15BF3}"/>
              </a:ext>
            </a:extLst>
          </p:cNvPr>
          <p:cNvSpPr/>
          <p:nvPr/>
        </p:nvSpPr>
        <p:spPr>
          <a:xfrm flipV="1">
            <a:off x="4728069" y="988516"/>
            <a:ext cx="321806" cy="2872707"/>
          </a:xfrm>
          <a:prstGeom prst="downArrow">
            <a:avLst>
              <a:gd name="adj1" fmla="val 50000"/>
              <a:gd name="adj2" fmla="val 157117"/>
            </a:avLst>
          </a:prstGeom>
          <a:solidFill>
            <a:srgbClr val="E2BF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7FBE04D6-9246-4F07-957D-AB34B7A7DDF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3623" t="22812" r="11037" b="41117"/>
          <a:stretch/>
        </p:blipFill>
        <p:spPr>
          <a:xfrm>
            <a:off x="5446676" y="1163883"/>
            <a:ext cx="3165886" cy="247908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B77B6A8-232B-411B-8411-C17FAC1F20E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3587" t="23505" r="11087" b="40579"/>
          <a:stretch/>
        </p:blipFill>
        <p:spPr>
          <a:xfrm>
            <a:off x="8781805" y="1163882"/>
            <a:ext cx="3134499" cy="2479087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AFAD902C-CF26-49C8-A004-A85DAFA345E9}"/>
              </a:ext>
            </a:extLst>
          </p:cNvPr>
          <p:cNvSpPr txBox="1"/>
          <p:nvPr/>
        </p:nvSpPr>
        <p:spPr>
          <a:xfrm>
            <a:off x="8965675" y="4301101"/>
            <a:ext cx="31344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Different x, different inner plot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Wild Q</a:t>
            </a:r>
            <a:r>
              <a:rPr lang="en-US" altLang="zh-CN" sz="1600" baseline="30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coverage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：</a:t>
            </a:r>
            <a:endParaRPr lang="en-US" altLang="zh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QCD evolution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  <a:sym typeface="Wingdings" panose="05000000000000000000" pitchFamily="2" charset="2"/>
              </a:rPr>
              <a:t>Non-perturbative perturbative</a:t>
            </a:r>
            <a:endParaRPr lang="en-US" altLang="zh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9" name="箭头: 右 18">
            <a:extLst>
              <a:ext uri="{FF2B5EF4-FFF2-40B4-BE49-F238E27FC236}">
                <a16:creationId xmlns:a16="http://schemas.microsoft.com/office/drawing/2014/main" id="{17441D9B-37A8-4777-9567-13260C37C699}"/>
              </a:ext>
            </a:extLst>
          </p:cNvPr>
          <p:cNvSpPr/>
          <p:nvPr/>
        </p:nvSpPr>
        <p:spPr>
          <a:xfrm>
            <a:off x="194397" y="4570904"/>
            <a:ext cx="351650" cy="265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箭头: 右 19">
            <a:extLst>
              <a:ext uri="{FF2B5EF4-FFF2-40B4-BE49-F238E27FC236}">
                <a16:creationId xmlns:a16="http://schemas.microsoft.com/office/drawing/2014/main" id="{BCF00A1F-3ACB-442F-BFD9-F8DC163FC29D}"/>
              </a:ext>
            </a:extLst>
          </p:cNvPr>
          <p:cNvSpPr/>
          <p:nvPr/>
        </p:nvSpPr>
        <p:spPr>
          <a:xfrm>
            <a:off x="3263457" y="5111174"/>
            <a:ext cx="351650" cy="265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箭头: 右 20">
            <a:extLst>
              <a:ext uri="{FF2B5EF4-FFF2-40B4-BE49-F238E27FC236}">
                <a16:creationId xmlns:a16="http://schemas.microsoft.com/office/drawing/2014/main" id="{45D77129-7DDC-429E-9D9A-220AEF328175}"/>
              </a:ext>
            </a:extLst>
          </p:cNvPr>
          <p:cNvSpPr/>
          <p:nvPr/>
        </p:nvSpPr>
        <p:spPr>
          <a:xfrm>
            <a:off x="6277914" y="5537452"/>
            <a:ext cx="351650" cy="265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箭头: 下 21">
            <a:extLst>
              <a:ext uri="{FF2B5EF4-FFF2-40B4-BE49-F238E27FC236}">
                <a16:creationId xmlns:a16="http://schemas.microsoft.com/office/drawing/2014/main" id="{26DF4982-48D4-487B-AEB6-BE84C06B0DC8}"/>
              </a:ext>
            </a:extLst>
          </p:cNvPr>
          <p:cNvSpPr/>
          <p:nvPr/>
        </p:nvSpPr>
        <p:spPr>
          <a:xfrm>
            <a:off x="5560886" y="1003285"/>
            <a:ext cx="282244" cy="4090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箭头: 下 22">
            <a:extLst>
              <a:ext uri="{FF2B5EF4-FFF2-40B4-BE49-F238E27FC236}">
                <a16:creationId xmlns:a16="http://schemas.microsoft.com/office/drawing/2014/main" id="{FE58D7CC-D2FE-4CF7-BD0A-12F303217BCF}"/>
              </a:ext>
            </a:extLst>
          </p:cNvPr>
          <p:cNvSpPr/>
          <p:nvPr/>
        </p:nvSpPr>
        <p:spPr>
          <a:xfrm>
            <a:off x="10330274" y="1046444"/>
            <a:ext cx="282244" cy="4090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3086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068" y="101221"/>
            <a:ext cx="9973893" cy="929972"/>
          </a:xfrm>
        </p:spPr>
        <p:txBody>
          <a:bodyPr>
            <a:normAutofit/>
          </a:bodyPr>
          <a:lstStyle/>
          <a:p>
            <a:r>
              <a:rPr 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Unified view of nucleon 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415A-146C-4031-B7DF-DA5827ED46CC}" type="slidenum">
              <a:rPr lang="en-US" smtClean="0"/>
              <a:t>9</a:t>
            </a:fld>
            <a:endParaRPr lang="en-U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035493" y="891858"/>
            <a:ext cx="5818187" cy="4953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FontTx/>
              <a:buNone/>
            </a:pPr>
            <a:r>
              <a:rPr lang="zh-CN" altLang="en-GB" sz="2400" b="1" i="1">
                <a:solidFill>
                  <a:srgbClr val="000000"/>
                </a:solidFill>
                <a:latin typeface="Times New Roman" panose="02020603050405020304" pitchFamily="18" charset="0"/>
              </a:rPr>
              <a:t>    </a:t>
            </a:r>
            <a:r>
              <a:rPr lang="en-GB" altLang="zh-CN" sz="2400" b="1" i="1">
                <a:solidFill>
                  <a:srgbClr val="000000"/>
                </a:solidFill>
                <a:latin typeface="Times New Roman" panose="02020603050405020304" pitchFamily="18" charset="0"/>
              </a:rPr>
              <a:t>W</a:t>
            </a:r>
            <a:r>
              <a:rPr lang="en-GB" altLang="zh-CN" sz="2400" b="1" i="1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GB" altLang="zh-CN" sz="2400" b="1" i="1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u</a:t>
            </a:r>
            <a:r>
              <a:rPr lang="en-GB" altLang="zh-CN" sz="2400" b="1" i="1">
                <a:solidFill>
                  <a:srgbClr val="000000"/>
                </a:solidFill>
                <a:latin typeface="Times New Roman" panose="02020603050405020304" pitchFamily="18" charset="0"/>
              </a:rPr>
              <a:t>(x,k</a:t>
            </a:r>
            <a:r>
              <a:rPr lang="en-GB" altLang="zh-CN" sz="2400" b="1" i="1" baseline="-3300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en-GB" altLang="zh-CN" sz="2400" b="1" i="1">
                <a:solidFill>
                  <a:srgbClr val="000000"/>
                </a:solidFill>
                <a:latin typeface="Times New Roman" panose="02020603050405020304" pitchFamily="18" charset="0"/>
              </a:rPr>
              <a:t>,r )  Wigner distributions  </a:t>
            </a:r>
            <a:r>
              <a:rPr lang="en-GB" altLang="zh-CN" sz="2800" b="1">
                <a:solidFill>
                  <a:srgbClr val="C00000"/>
                </a:solidFill>
                <a:latin typeface="Times New Roman" panose="02020603050405020304" pitchFamily="18" charset="0"/>
              </a:rPr>
              <a:t>(X. Ji)</a:t>
            </a:r>
          </a:p>
        </p:txBody>
      </p:sp>
      <p:grpSp>
        <p:nvGrpSpPr>
          <p:cNvPr id="6" name="Group 36"/>
          <p:cNvGrpSpPr>
            <a:grpSpLocks/>
          </p:cNvGrpSpPr>
          <p:nvPr/>
        </p:nvGrpSpPr>
        <p:grpSpPr bwMode="auto">
          <a:xfrm>
            <a:off x="4072255" y="3916045"/>
            <a:ext cx="985073" cy="1528763"/>
            <a:chOff x="2770808" y="3844153"/>
            <a:chExt cx="987010" cy="1529535"/>
          </a:xfrm>
        </p:grpSpPr>
        <p:sp>
          <p:nvSpPr>
            <p:cNvPr id="7" name="Text Box 8"/>
            <p:cNvSpPr txBox="1">
              <a:spLocks noChangeArrowheads="1"/>
            </p:cNvSpPr>
            <p:nvPr/>
          </p:nvSpPr>
          <p:spPr bwMode="auto">
            <a:xfrm>
              <a:off x="2860649" y="4202591"/>
              <a:ext cx="897169" cy="552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lnSpc>
                  <a:spcPct val="93000"/>
                </a:lnSpc>
                <a:spcBef>
                  <a:spcPct val="0"/>
                </a:spcBef>
                <a:buFontTx/>
                <a:buNone/>
              </a:pPr>
              <a:r>
                <a:rPr lang="en-GB" altLang="zh-CN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d</a:t>
              </a:r>
              <a:r>
                <a:rPr lang="en-GB" altLang="zh-CN" b="1" i="1" baseline="30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GB" altLang="zh-CN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k</a:t>
              </a:r>
              <a:r>
                <a:rPr lang="en-GB" altLang="zh-CN" b="1" i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8" name="Line 10"/>
            <p:cNvSpPr>
              <a:spLocks noChangeShapeType="1"/>
            </p:cNvSpPr>
            <p:nvPr/>
          </p:nvSpPr>
          <p:spPr bwMode="auto">
            <a:xfrm>
              <a:off x="2770808" y="3844153"/>
              <a:ext cx="0" cy="1529535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483168" y="5511483"/>
            <a:ext cx="2897187" cy="112553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FontTx/>
              <a:buNone/>
            </a:pPr>
            <a:r>
              <a:rPr lang="en-GB" altLang="zh-CN" sz="3600" b="1" i="1">
                <a:solidFill>
                  <a:srgbClr val="000000"/>
                </a:solidFill>
                <a:latin typeface="Times New Roman" panose="02020603050405020304" pitchFamily="18" charset="0"/>
              </a:rPr>
              <a:t>PDFs</a:t>
            </a:r>
            <a:r>
              <a:rPr lang="en-GB" altLang="zh-CN" sz="3600" b="1" i="1">
                <a:solidFill>
                  <a:srgbClr val="0066FF"/>
                </a:solidFill>
                <a:latin typeface="Times New Roman" panose="02020603050405020304" pitchFamily="18" charset="0"/>
              </a:rPr>
              <a:t> </a:t>
            </a:r>
          </a:p>
          <a:p>
            <a:pPr>
              <a:lnSpc>
                <a:spcPct val="93000"/>
              </a:lnSpc>
              <a:spcBef>
                <a:spcPct val="0"/>
              </a:spcBef>
              <a:buFontTx/>
              <a:buNone/>
            </a:pPr>
            <a:r>
              <a:rPr lang="en-GB" altLang="zh-CN" sz="3600" b="1" i="1">
                <a:latin typeface="Times New Roman" panose="02020603050405020304" pitchFamily="18" charset="0"/>
              </a:rPr>
              <a:t>f</a:t>
            </a:r>
            <a:r>
              <a:rPr lang="en-GB" altLang="zh-CN" sz="3600" b="1" i="1" baseline="-25000">
                <a:latin typeface="Times New Roman" panose="02020603050405020304" pitchFamily="18" charset="0"/>
              </a:rPr>
              <a:t>1</a:t>
            </a:r>
            <a:r>
              <a:rPr lang="en-GB" altLang="zh-CN" sz="3600" b="1" i="1" baseline="30000">
                <a:latin typeface="Times New Roman" panose="02020603050405020304" pitchFamily="18" charset="0"/>
              </a:rPr>
              <a:t>u</a:t>
            </a:r>
            <a:r>
              <a:rPr lang="en-GB" altLang="zh-CN" sz="3600" b="1" i="1">
                <a:latin typeface="Times New Roman" panose="02020603050405020304" pitchFamily="18" charset="0"/>
              </a:rPr>
              <a:t>(x), .. h</a:t>
            </a:r>
            <a:r>
              <a:rPr lang="en-GB" altLang="zh-CN" sz="3600" b="1" i="1" baseline="-25000">
                <a:latin typeface="Times New Roman" panose="02020603050405020304" pitchFamily="18" charset="0"/>
              </a:rPr>
              <a:t>1</a:t>
            </a:r>
            <a:r>
              <a:rPr lang="en-GB" altLang="zh-CN" sz="3600" b="1" i="1" baseline="30000">
                <a:latin typeface="Times New Roman" panose="02020603050405020304" pitchFamily="18" charset="0"/>
              </a:rPr>
              <a:t>u</a:t>
            </a:r>
            <a:r>
              <a:rPr lang="en-GB" altLang="zh-CN" sz="3600" b="1" i="1">
                <a:latin typeface="Times New Roman" panose="02020603050405020304" pitchFamily="18" charset="0"/>
              </a:rPr>
              <a:t>(x)</a:t>
            </a:r>
            <a:r>
              <a:rPr lang="ar-SA" altLang="zh-CN" sz="3600" b="1" i="1">
                <a:solidFill>
                  <a:srgbClr val="000000"/>
                </a:solidFill>
                <a:latin typeface="Times New Roman" panose="02020603050405020304" pitchFamily="18" charset="0"/>
              </a:rPr>
              <a:t>‏</a:t>
            </a:r>
            <a:endParaRPr lang="en-GB" altLang="zh-CN" sz="3600" b="1" i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0" name="Group 29"/>
          <p:cNvGrpSpPr>
            <a:grpSpLocks/>
          </p:cNvGrpSpPr>
          <p:nvPr/>
        </p:nvGrpSpPr>
        <p:grpSpPr bwMode="auto">
          <a:xfrm>
            <a:off x="5893118" y="1398270"/>
            <a:ext cx="2344737" cy="1458913"/>
            <a:chOff x="2789" y="845"/>
            <a:chExt cx="1477" cy="919"/>
          </a:xfrm>
        </p:grpSpPr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2911" y="1452"/>
              <a:ext cx="1208" cy="312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lnSpc>
                  <a:spcPct val="93000"/>
                </a:lnSpc>
                <a:spcBef>
                  <a:spcPct val="0"/>
                </a:spcBef>
                <a:buFontTx/>
                <a:buNone/>
              </a:pPr>
              <a:r>
                <a:rPr lang="en-GB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GPDs/IPDs</a:t>
              </a:r>
            </a:p>
          </p:txBody>
        </p:sp>
        <p:sp>
          <p:nvSpPr>
            <p:cNvPr id="12" name="Line 6"/>
            <p:cNvSpPr>
              <a:spLocks noChangeShapeType="1"/>
            </p:cNvSpPr>
            <p:nvPr/>
          </p:nvSpPr>
          <p:spPr bwMode="auto">
            <a:xfrm>
              <a:off x="2789" y="845"/>
              <a:ext cx="726" cy="589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 Box 7"/>
            <p:cNvSpPr txBox="1">
              <a:spLocks noChangeArrowheads="1"/>
            </p:cNvSpPr>
            <p:nvPr/>
          </p:nvSpPr>
          <p:spPr bwMode="auto">
            <a:xfrm>
              <a:off x="3263" y="919"/>
              <a:ext cx="1003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lnSpc>
                  <a:spcPct val="93000"/>
                </a:lnSpc>
                <a:spcBef>
                  <a:spcPct val="0"/>
                </a:spcBef>
                <a:buFontTx/>
                <a:buNone/>
              </a:pPr>
              <a:r>
                <a:rPr lang="en-GB" altLang="zh-CN" sz="36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d</a:t>
              </a:r>
              <a:r>
                <a:rPr lang="en-GB" altLang="zh-CN" sz="3600" b="1" i="1" baseline="30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GB" altLang="zh-CN" sz="36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k</a:t>
              </a:r>
              <a:r>
                <a:rPr lang="en-GB" altLang="zh-CN" sz="3600" b="1" i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T </a:t>
              </a:r>
              <a:r>
                <a:rPr lang="en-GB" altLang="zh-CN" sz="36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dr</a:t>
              </a:r>
              <a:r>
                <a:rPr lang="en-GB" altLang="zh-CN" sz="3600" b="1" i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z</a:t>
              </a:r>
            </a:p>
          </p:txBody>
        </p:sp>
      </p:grpSp>
      <p:grpSp>
        <p:nvGrpSpPr>
          <p:cNvPr id="14" name="Group 28"/>
          <p:cNvGrpSpPr>
            <a:grpSpLocks/>
          </p:cNvGrpSpPr>
          <p:nvPr/>
        </p:nvGrpSpPr>
        <p:grpSpPr bwMode="auto">
          <a:xfrm>
            <a:off x="914400" y="1453833"/>
            <a:ext cx="4827905" cy="2462212"/>
            <a:chOff x="46" y="860"/>
            <a:chExt cx="2687" cy="1572"/>
          </a:xfrm>
        </p:grpSpPr>
        <p:sp>
          <p:nvSpPr>
            <p:cNvPr id="15" name="Line 3"/>
            <p:cNvSpPr>
              <a:spLocks noChangeShapeType="1"/>
            </p:cNvSpPr>
            <p:nvPr/>
          </p:nvSpPr>
          <p:spPr bwMode="auto">
            <a:xfrm flipH="1">
              <a:off x="2106" y="860"/>
              <a:ext cx="627" cy="574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1858" y="899"/>
              <a:ext cx="726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lnSpc>
                  <a:spcPct val="93000"/>
                </a:lnSpc>
                <a:spcBef>
                  <a:spcPct val="0"/>
                </a:spcBef>
                <a:buFontTx/>
                <a:buNone/>
              </a:pPr>
              <a:r>
                <a:rPr lang="en-GB" altLang="zh-CN" sz="36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d</a:t>
              </a:r>
              <a:r>
                <a:rPr lang="en-GB" altLang="zh-CN" sz="3600" b="1" i="1" baseline="30000">
                  <a:solidFill>
                    <a:srgbClr val="000000"/>
                  </a:solidFill>
                  <a:latin typeface="Times New Roman" panose="02020603050405020304" pitchFamily="18" charset="0"/>
                </a:rPr>
                <a:t>3</a:t>
              </a:r>
              <a:r>
                <a:rPr lang="en-GB" altLang="zh-CN" sz="36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r   </a:t>
              </a:r>
            </a:p>
          </p:txBody>
        </p:sp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1296" y="1480"/>
              <a:ext cx="1288" cy="937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lnSpc>
                  <a:spcPct val="93000"/>
                </a:lnSpc>
                <a:spcBef>
                  <a:spcPct val="0"/>
                </a:spcBef>
                <a:buFontTx/>
                <a:buNone/>
              </a:pPr>
              <a:r>
                <a:rPr lang="en-GB" altLang="zh-CN" b="1" i="1">
                  <a:latin typeface="Times New Roman" panose="02020603050405020304" pitchFamily="18" charset="0"/>
                </a:rPr>
                <a:t>TMD PDFs f</a:t>
              </a:r>
              <a:r>
                <a:rPr lang="en-GB" altLang="zh-CN" b="1" i="1" baseline="-25000">
                  <a:latin typeface="Times New Roman" panose="02020603050405020304" pitchFamily="18" charset="0"/>
                </a:rPr>
                <a:t>1</a:t>
              </a:r>
              <a:r>
                <a:rPr lang="en-GB" altLang="zh-CN" b="1" i="1" baseline="30000">
                  <a:latin typeface="Times New Roman" panose="02020603050405020304" pitchFamily="18" charset="0"/>
                </a:rPr>
                <a:t>u</a:t>
              </a:r>
              <a:r>
                <a:rPr lang="en-GB" altLang="zh-CN" b="1" i="1">
                  <a:latin typeface="Times New Roman" panose="02020603050405020304" pitchFamily="18" charset="0"/>
                </a:rPr>
                <a:t>(</a:t>
              </a:r>
              <a:r>
                <a:rPr lang="en-GB" altLang="zh-CN" b="1" i="1" err="1">
                  <a:latin typeface="Times New Roman" panose="02020603050405020304" pitchFamily="18" charset="0"/>
                </a:rPr>
                <a:t>x,k</a:t>
              </a:r>
              <a:r>
                <a:rPr lang="en-GB" altLang="zh-CN" b="1" i="1" baseline="-25000" err="1">
                  <a:latin typeface="Times New Roman" panose="02020603050405020304" pitchFamily="18" charset="0"/>
                </a:rPr>
                <a:t>T</a:t>
              </a:r>
              <a:r>
                <a:rPr lang="en-GB" altLang="zh-CN" b="1" i="1">
                  <a:latin typeface="Times New Roman" panose="02020603050405020304" pitchFamily="18" charset="0"/>
                </a:rPr>
                <a:t>), .. h</a:t>
              </a:r>
              <a:r>
                <a:rPr lang="en-GB" altLang="zh-CN" b="1" i="1" baseline="-25000">
                  <a:latin typeface="Times New Roman" panose="02020603050405020304" pitchFamily="18" charset="0"/>
                </a:rPr>
                <a:t>1</a:t>
              </a:r>
              <a:r>
                <a:rPr lang="en-GB" altLang="zh-CN" b="1" i="1" baseline="30000">
                  <a:latin typeface="Times New Roman" panose="02020603050405020304" pitchFamily="18" charset="0"/>
                </a:rPr>
                <a:t>u</a:t>
              </a:r>
              <a:r>
                <a:rPr lang="en-GB" altLang="zh-CN" b="1" i="1">
                  <a:latin typeface="Times New Roman" panose="02020603050405020304" pitchFamily="18" charset="0"/>
                </a:rPr>
                <a:t>(</a:t>
              </a:r>
              <a:r>
                <a:rPr lang="en-GB" altLang="zh-CN" b="1" i="1" err="1">
                  <a:latin typeface="Times New Roman" panose="02020603050405020304" pitchFamily="18" charset="0"/>
                </a:rPr>
                <a:t>x,k</a:t>
              </a:r>
              <a:r>
                <a:rPr lang="en-GB" altLang="zh-CN" b="1" i="1" baseline="-25000" err="1">
                  <a:latin typeface="Times New Roman" panose="02020603050405020304" pitchFamily="18" charset="0"/>
                </a:rPr>
                <a:t>T</a:t>
              </a:r>
              <a:r>
                <a:rPr lang="en-GB" altLang="zh-CN" b="1" i="1">
                  <a:latin typeface="Times New Roman" panose="02020603050405020304" pitchFamily="18" charset="0"/>
                </a:rPr>
                <a:t>)</a:t>
              </a:r>
              <a:r>
                <a:rPr lang="ar-SA" altLang="zh-CN" b="1" i="1">
                  <a:latin typeface="Times New Roman" panose="02020603050405020304" pitchFamily="18" charset="0"/>
                </a:rPr>
                <a:t>‏</a:t>
              </a:r>
              <a:endParaRPr lang="en-GB" altLang="zh-CN" b="1" i="1">
                <a:latin typeface="Times New Roman" panose="02020603050405020304" pitchFamily="18" charset="0"/>
              </a:endParaRPr>
            </a:p>
          </p:txBody>
        </p:sp>
        <p:pic>
          <p:nvPicPr>
            <p:cNvPr id="18" name="Picture 1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" y="976"/>
              <a:ext cx="1250" cy="1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19" name="Text Box 24"/>
          <p:cNvSpPr txBox="1">
            <a:spLocks noChangeArrowheads="1"/>
          </p:cNvSpPr>
          <p:nvPr/>
        </p:nvSpPr>
        <p:spPr bwMode="auto">
          <a:xfrm>
            <a:off x="7916386" y="2868295"/>
            <a:ext cx="18827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76000"/>
              </a:lnSpc>
              <a:spcBef>
                <a:spcPct val="0"/>
              </a:spcBef>
              <a:buFontTx/>
              <a:buNone/>
            </a:pPr>
            <a:r>
              <a:rPr lang="en-GB" altLang="zh-CN" sz="4400" b="1" i="1" u="sng">
                <a:solidFill>
                  <a:srgbClr val="FF0000"/>
                </a:solidFill>
                <a:latin typeface="+mn-lt"/>
              </a:rPr>
              <a:t>3D imaging</a:t>
            </a:r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6691630" y="5230495"/>
            <a:ext cx="2449513" cy="12954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FontTx/>
              <a:buNone/>
            </a:pPr>
            <a:r>
              <a:rPr lang="en-GB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Form Factors</a:t>
            </a:r>
          </a:p>
          <a:p>
            <a:pPr>
              <a:lnSpc>
                <a:spcPct val="93000"/>
              </a:lnSpc>
              <a:spcBef>
                <a:spcPct val="0"/>
              </a:spcBef>
              <a:buFontTx/>
              <a:buNone/>
            </a:pPr>
            <a:r>
              <a:rPr lang="en-GB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G</a:t>
            </a:r>
            <a:r>
              <a:rPr lang="en-GB" altLang="zh-CN" sz="2800" b="1" i="1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E</a:t>
            </a:r>
            <a:r>
              <a:rPr lang="en-GB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(Q</a:t>
            </a:r>
            <a:r>
              <a:rPr lang="en-GB" altLang="zh-CN" sz="2800" b="1" i="1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en-GB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), </a:t>
            </a:r>
          </a:p>
          <a:p>
            <a:pPr>
              <a:lnSpc>
                <a:spcPct val="93000"/>
              </a:lnSpc>
              <a:spcBef>
                <a:spcPct val="0"/>
              </a:spcBef>
              <a:buFontTx/>
              <a:buNone/>
            </a:pPr>
            <a:r>
              <a:rPr lang="en-GB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G</a:t>
            </a:r>
            <a:r>
              <a:rPr lang="en-GB" altLang="zh-CN" sz="2800" b="1" i="1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M</a:t>
            </a:r>
            <a:r>
              <a:rPr lang="en-GB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(Q</a:t>
            </a:r>
            <a:r>
              <a:rPr lang="en-GB" altLang="zh-CN" sz="2800" b="1" i="1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en-GB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ar-SA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‏</a:t>
            </a:r>
            <a:endParaRPr lang="en-GB" altLang="zh-CN" sz="2800" b="1" i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2" name="Group 37"/>
          <p:cNvGrpSpPr>
            <a:grpSpLocks/>
          </p:cNvGrpSpPr>
          <p:nvPr/>
        </p:nvGrpSpPr>
        <p:grpSpPr bwMode="auto">
          <a:xfrm>
            <a:off x="5146993" y="2923858"/>
            <a:ext cx="5267325" cy="2520950"/>
            <a:chOff x="3846513" y="2852738"/>
            <a:chExt cx="5267324" cy="2520967"/>
          </a:xfrm>
        </p:grpSpPr>
        <p:sp>
          <p:nvSpPr>
            <p:cNvPr id="23" name="Line 17"/>
            <p:cNvSpPr>
              <a:spLocks noChangeShapeType="1"/>
            </p:cNvSpPr>
            <p:nvPr/>
          </p:nvSpPr>
          <p:spPr bwMode="auto">
            <a:xfrm flipH="1">
              <a:off x="3846513" y="2852738"/>
              <a:ext cx="1860550" cy="2520967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 Box 18"/>
            <p:cNvSpPr txBox="1">
              <a:spLocks noChangeArrowheads="1"/>
            </p:cNvSpPr>
            <p:nvPr/>
          </p:nvSpPr>
          <p:spPr bwMode="auto">
            <a:xfrm>
              <a:off x="4572000" y="4149734"/>
              <a:ext cx="865074" cy="552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lnSpc>
                  <a:spcPct val="93000"/>
                </a:lnSpc>
                <a:spcBef>
                  <a:spcPct val="0"/>
                </a:spcBef>
                <a:buFontTx/>
                <a:buNone/>
              </a:pPr>
              <a:r>
                <a:rPr lang="en-GB" altLang="zh-CN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d</a:t>
              </a:r>
              <a:r>
                <a:rPr lang="en-GB" altLang="zh-CN" b="1" i="1" baseline="30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GB" altLang="zh-CN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r</a:t>
              </a:r>
              <a:r>
                <a:rPr lang="en-GB" altLang="zh-CN" b="1" i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r>
                <a:rPr lang="en-GB" altLang="zh-CN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   </a:t>
              </a:r>
            </a:p>
          </p:txBody>
        </p:sp>
        <p:sp>
          <p:nvSpPr>
            <p:cNvPr id="25" name="Line 19"/>
            <p:cNvSpPr>
              <a:spLocks noChangeShapeType="1"/>
            </p:cNvSpPr>
            <p:nvPr/>
          </p:nvSpPr>
          <p:spPr bwMode="auto">
            <a:xfrm flipH="1">
              <a:off x="6030913" y="2852738"/>
              <a:ext cx="36512" cy="202407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 Box 22"/>
            <p:cNvSpPr txBox="1">
              <a:spLocks noChangeArrowheads="1"/>
            </p:cNvSpPr>
            <p:nvPr/>
          </p:nvSpPr>
          <p:spPr bwMode="auto">
            <a:xfrm>
              <a:off x="6126162" y="3405960"/>
              <a:ext cx="2987675" cy="1124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lnSpc>
                  <a:spcPct val="93000"/>
                </a:lnSpc>
                <a:spcBef>
                  <a:spcPct val="0"/>
                </a:spcBef>
                <a:buFontTx/>
                <a:buNone/>
              </a:pPr>
              <a:r>
                <a:rPr lang="en-GB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dx &amp;</a:t>
              </a:r>
            </a:p>
            <a:p>
              <a:pPr>
                <a:lnSpc>
                  <a:spcPct val="93000"/>
                </a:lnSpc>
                <a:spcBef>
                  <a:spcPct val="0"/>
                </a:spcBef>
                <a:buFontTx/>
                <a:buNone/>
              </a:pPr>
              <a:r>
                <a:rPr lang="en-GB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Fourier Transformation    </a:t>
              </a:r>
            </a:p>
          </p:txBody>
        </p:sp>
      </p:grp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5505768" y="5706745"/>
            <a:ext cx="8286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76000"/>
              </a:lnSpc>
              <a:spcBef>
                <a:spcPct val="0"/>
              </a:spcBef>
              <a:buFontTx/>
              <a:buNone/>
            </a:pPr>
            <a:r>
              <a:rPr lang="en-GB" altLang="zh-CN" sz="4400" b="1" i="1" u="sng">
                <a:solidFill>
                  <a:srgbClr val="FF0000"/>
                </a:solidFill>
                <a:latin typeface="+mn-lt"/>
              </a:rPr>
              <a:t>1D</a:t>
            </a:r>
          </a:p>
        </p:txBody>
      </p:sp>
      <p:sp>
        <p:nvSpPr>
          <p:cNvPr id="28" name="文本框 1"/>
          <p:cNvSpPr txBox="1">
            <a:spLocks noChangeArrowheads="1"/>
          </p:cNvSpPr>
          <p:nvPr/>
        </p:nvSpPr>
        <p:spPr bwMode="auto">
          <a:xfrm>
            <a:off x="8775359" y="758309"/>
            <a:ext cx="2010294" cy="76944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4400" b="1" i="1" u="sng">
                <a:solidFill>
                  <a:srgbClr val="FF0000"/>
                </a:solidFill>
                <a:latin typeface="+mn-lt"/>
              </a:rPr>
              <a:t>5D Dist.</a:t>
            </a:r>
            <a:endParaRPr lang="zh-CN" altLang="en-US" sz="4400" b="1" i="1" u="sng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650709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TM02892315[[fn=丝状]]</Template>
  <TotalTime>4803</TotalTime>
  <Words>3334</Words>
  <Application>Microsoft Macintosh PowerPoint</Application>
  <PresentationFormat>Widescreen</PresentationFormat>
  <Paragraphs>677</Paragraphs>
  <Slides>64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28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96" baseType="lpstr">
      <vt:lpstr>AAAAAD+HelveticaNeue</vt:lpstr>
      <vt:lpstr>Adobe Devanagari</vt:lpstr>
      <vt:lpstr>Arial Unicode MS</vt:lpstr>
      <vt:lpstr>等线</vt:lpstr>
      <vt:lpstr>仿宋_GB2312</vt:lpstr>
      <vt:lpstr>微软雅黑</vt:lpstr>
      <vt:lpstr>Microsoft YaHei UI</vt:lpstr>
      <vt:lpstr>MS PGothic</vt:lpstr>
      <vt:lpstr>Noto Sans SC</vt:lpstr>
      <vt:lpstr>黑体</vt:lpstr>
      <vt:lpstr>黑体</vt:lpstr>
      <vt:lpstr>宋体</vt:lpstr>
      <vt:lpstr>华文细黑</vt:lpstr>
      <vt:lpstr>TeXGyreTermesX</vt:lpstr>
      <vt:lpstr>Times</vt:lpstr>
      <vt:lpstr>Arial</vt:lpstr>
      <vt:lpstr>Arial Rounded MT Bold</vt:lpstr>
      <vt:lpstr>Calibri</vt:lpstr>
      <vt:lpstr>Calibri Light</vt:lpstr>
      <vt:lpstr>Cambria Math</vt:lpstr>
      <vt:lpstr>Constantia</vt:lpstr>
      <vt:lpstr>Courier New</vt:lpstr>
      <vt:lpstr>Imprint MT Shadow</vt:lpstr>
      <vt:lpstr>Lucida Sans Unicode</vt:lpstr>
      <vt:lpstr>Symbol</vt:lpstr>
      <vt:lpstr>Times New Roman</vt:lpstr>
      <vt:lpstr>Wingdings</vt:lpstr>
      <vt:lpstr>Wingdings 2</vt:lpstr>
      <vt:lpstr>HDOfficeLightV0</vt:lpstr>
      <vt:lpstr>1_HDOfficeLightV0</vt:lpstr>
      <vt:lpstr>2_HDOfficeLightV0</vt:lpstr>
      <vt:lpstr>BMP 图像</vt:lpstr>
      <vt:lpstr> Introduction of Polarized Electron ion Collider in China-EicC</vt:lpstr>
      <vt:lpstr>Nucleon spin crisis</vt:lpstr>
      <vt:lpstr>Lepton-Nucleon Scatterings</vt:lpstr>
      <vt:lpstr>PowerPoint Presentation</vt:lpstr>
      <vt:lpstr>High Intensity heavy-ion Accelerator Facility (HIAF)</vt:lpstr>
      <vt:lpstr>HIAF beam parameters</vt:lpstr>
      <vt:lpstr>PowerPoint Presentation</vt:lpstr>
      <vt:lpstr>Relation between EicC and EIC</vt:lpstr>
      <vt:lpstr>Unified view of nucleon structure</vt:lpstr>
      <vt:lpstr>Unified view of nucleon structure</vt:lpstr>
      <vt:lpstr>Highlighted physics topics</vt:lpstr>
      <vt:lpstr>Highlighted physics topics</vt:lpstr>
      <vt:lpstr>SIDIS processes for flavor decompositions</vt:lpstr>
      <vt:lpstr>Spin of the nucleon-helicity distribution</vt:lpstr>
      <vt:lpstr>Gluon helicity distribution</vt:lpstr>
      <vt:lpstr>Spin-dependent TMDs (Leading-Twist )</vt:lpstr>
      <vt:lpstr>TMDs in SIDIS Cross Section</vt:lpstr>
      <vt:lpstr>Spin structure of the nucleon-TMDs</vt:lpstr>
      <vt:lpstr>Highlighted physics topics</vt:lpstr>
      <vt:lpstr>Problems for cold nuclear matter effect</vt:lpstr>
      <vt:lpstr>Problems for cold nuclear matter effect</vt:lpstr>
      <vt:lpstr>Nuclear PDFs study with ion beam</vt:lpstr>
      <vt:lpstr>Charm in-medium modification and hadronization at the EicC</vt:lpstr>
      <vt:lpstr>Highlighted physics topics</vt:lpstr>
      <vt:lpstr>Study of quarkonium at EicC</vt:lpstr>
      <vt:lpstr>Physical projection at EicC</vt:lpstr>
      <vt:lpstr>Detector Requirements</vt:lpstr>
      <vt:lpstr>Detector Requirements</vt:lpstr>
      <vt:lpstr>The EicC detector</vt:lpstr>
      <vt:lpstr>The EicC detector</vt:lpstr>
      <vt:lpstr>EicC vertex&amp;tracking detector design</vt:lpstr>
      <vt:lpstr>PowerPoint Presentation</vt:lpstr>
      <vt:lpstr>PowerPoint Presentation</vt:lpstr>
      <vt:lpstr>Micromegas detector</vt:lpstr>
      <vt:lpstr>The performance</vt:lpstr>
      <vt:lpstr>The EicC detector</vt:lpstr>
      <vt:lpstr>Barrel DIRC for PID</vt:lpstr>
      <vt:lpstr>mRICH: Lens-based Focusing Aerogel Detector Design </vt:lpstr>
      <vt:lpstr>The EicC detector</vt:lpstr>
      <vt:lpstr>Ecal Design in Simulation</vt:lpstr>
      <vt:lpstr>Module (7x7) array simulation result</vt:lpstr>
      <vt:lpstr>PowerPoint Presentation</vt:lpstr>
      <vt:lpstr>The Far forward detector</vt:lpstr>
      <vt:lpstr>PowerPoint Presentation</vt:lpstr>
      <vt:lpstr>PowerPoint Presentation</vt:lpstr>
      <vt:lpstr>PowerPoint Presentation</vt:lpstr>
      <vt:lpstr>Lab developement</vt:lpstr>
      <vt:lpstr>Timeline</vt:lpstr>
      <vt:lpstr>Summary</vt:lpstr>
      <vt:lpstr>PowerPoint Presentation</vt:lpstr>
      <vt:lpstr>Backup</vt:lpstr>
      <vt:lpstr>Structure functions and PDFs : Polarized case </vt:lpstr>
      <vt:lpstr>Flavor decompositions</vt:lpstr>
      <vt:lpstr>Probing gluon distributions</vt:lpstr>
      <vt:lpstr>Impact on the proton gluon PDF</vt:lpstr>
      <vt:lpstr>Gluon helicity distribution</vt:lpstr>
      <vt:lpstr>The TMDs</vt:lpstr>
      <vt:lpstr>Separation of Collins, Sivers and Pretzelosity through azimuthal angular dependence</vt:lpstr>
      <vt:lpstr>J/Psi production at EicC</vt:lpstr>
      <vt:lpstr>J/ψ production at EicC</vt:lpstr>
      <vt:lpstr>Simulation setup</vt:lpstr>
      <vt:lpstr>Upsilon production at EicC</vt:lpstr>
      <vt:lpstr>Exotic states production at EicC</vt:lpstr>
      <vt:lpstr>Proton mass study</vt:lpstr>
    </vt:vector>
  </TitlesOfParts>
  <Company>Sezione di Trieste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Yuxiang Zhao</dc:creator>
  <cp:lastModifiedBy>爱强 郭</cp:lastModifiedBy>
  <cp:revision>1</cp:revision>
  <dcterms:created xsi:type="dcterms:W3CDTF">2018-10-22T08:11:13Z</dcterms:created>
  <dcterms:modified xsi:type="dcterms:W3CDTF">2026-07-03T03:19:34Z</dcterms:modified>
</cp:coreProperties>
</file>