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42"/>
  </p:notesMasterIdLst>
  <p:sldIdLst>
    <p:sldId id="256" r:id="rId2"/>
    <p:sldId id="740" r:id="rId3"/>
    <p:sldId id="745" r:id="rId4"/>
    <p:sldId id="744" r:id="rId5"/>
    <p:sldId id="528" r:id="rId6"/>
    <p:sldId id="766" r:id="rId7"/>
    <p:sldId id="769" r:id="rId8"/>
    <p:sldId id="746" r:id="rId9"/>
    <p:sldId id="391" r:id="rId10"/>
    <p:sldId id="772" r:id="rId11"/>
    <p:sldId id="780" r:id="rId12"/>
    <p:sldId id="781" r:id="rId13"/>
    <p:sldId id="773" r:id="rId14"/>
    <p:sldId id="752" r:id="rId15"/>
    <p:sldId id="765" r:id="rId16"/>
    <p:sldId id="764" r:id="rId17"/>
    <p:sldId id="774" r:id="rId18"/>
    <p:sldId id="753" r:id="rId19"/>
    <p:sldId id="754" r:id="rId20"/>
    <p:sldId id="770" r:id="rId21"/>
    <p:sldId id="750" r:id="rId22"/>
    <p:sldId id="755" r:id="rId23"/>
    <p:sldId id="767" r:id="rId24"/>
    <p:sldId id="768" r:id="rId25"/>
    <p:sldId id="771" r:id="rId26"/>
    <p:sldId id="363" r:id="rId27"/>
    <p:sldId id="362" r:id="rId28"/>
    <p:sldId id="361" r:id="rId29"/>
    <p:sldId id="420" r:id="rId30"/>
    <p:sldId id="749" r:id="rId31"/>
    <p:sldId id="726" r:id="rId32"/>
    <p:sldId id="381" r:id="rId33"/>
    <p:sldId id="593" r:id="rId34"/>
    <p:sldId id="778" r:id="rId35"/>
    <p:sldId id="751" r:id="rId36"/>
    <p:sldId id="779" r:id="rId37"/>
    <p:sldId id="382" r:id="rId38"/>
    <p:sldId id="409" r:id="rId39"/>
    <p:sldId id="743" r:id="rId40"/>
    <p:sldId id="761" r:id="rId41"/>
  </p:sldIdLst>
  <p:sldSz cx="9144000" cy="5143500" type="screen16x9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9300"/>
    <a:srgbClr val="7A81FF"/>
    <a:srgbClr val="EDE136"/>
    <a:srgbClr val="ED7D31"/>
    <a:srgbClr val="FAFFCD"/>
    <a:srgbClr val="F2F60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088"/>
    <p:restoredTop sz="90153"/>
  </p:normalViewPr>
  <p:slideViewPr>
    <p:cSldViewPr snapToGrid="0" snapToObjects="1">
      <p:cViewPr varScale="1">
        <p:scale>
          <a:sx n="142" d="100"/>
          <a:sy n="142" d="100"/>
        </p:scale>
        <p:origin x="184" y="10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0ABC16-0D80-CB46-8A96-F86D2AC543FB}" type="datetimeFigureOut">
              <a:rPr kumimoji="1" lang="zh-CN" altLang="en-US" smtClean="0"/>
              <a:t>2026/6/30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2E185D-4925-AB45-B214-0DFB12B15FC6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161498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2E185D-4925-AB45-B214-0DFB12B15FC6}" type="slidenum">
              <a:rPr kumimoji="1" lang="zh-CN" altLang="en-US" smtClean="0"/>
              <a:t>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0866311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7111F7-11F3-7D9C-90A4-99D63DC4FF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5BBBCE12-722B-EFDE-F6F0-690CD2CAE7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48B4AD53-F205-E51F-978E-5A62AA07B5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>
            <a:extLst>
              <a:ext uri="{FF2B5EF4-FFF2-40B4-BE49-F238E27FC236}">
                <a16:creationId xmlns:a16="http://schemas.microsoft.com/office/drawing/2014/main" id="{49DF7ABB-D4DC-589D-2343-42178E1EC9B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2E185D-4925-AB45-B214-0DFB12B15FC6}" type="slidenum">
              <a:rPr kumimoji="1" lang="zh-CN" altLang="en-US" smtClean="0"/>
              <a:t>10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9486461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223D67-EB86-14EB-5B30-16F5C9CB61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550635C8-A7EA-B5CA-4DA4-49AA74E565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691222C6-CA8E-5077-3FB1-3EBD126DF0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>
            <a:extLst>
              <a:ext uri="{FF2B5EF4-FFF2-40B4-BE49-F238E27FC236}">
                <a16:creationId xmlns:a16="http://schemas.microsoft.com/office/drawing/2014/main" id="{967DC540-9591-AE8B-8599-20C75FD08A5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2E185D-4925-AB45-B214-0DFB12B15FC6}" type="slidenum">
              <a:rPr kumimoji="1" lang="zh-CN" altLang="en-US" smtClean="0"/>
              <a:t>11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8388829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B12411-2E44-855A-B2E1-089658946E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5DFCB4FB-3605-48D5-B5A6-7767E7F74E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E87BB7FE-1EE0-C402-330C-8D2E0911B9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>
            <a:extLst>
              <a:ext uri="{FF2B5EF4-FFF2-40B4-BE49-F238E27FC236}">
                <a16:creationId xmlns:a16="http://schemas.microsoft.com/office/drawing/2014/main" id="{42AC5E1A-714B-27FE-926C-4CDCAA86F80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2E185D-4925-AB45-B214-0DFB12B15FC6}" type="slidenum">
              <a:rPr kumimoji="1" lang="zh-CN" altLang="en-US" smtClean="0"/>
              <a:t>12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0925330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62AC6B-748C-CC01-70BF-2DD0175894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CCE73523-76D9-6755-520C-A7F3275E5C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1CAE62C1-9D38-6F53-5ABF-5D0CDB3FAB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>
            <a:extLst>
              <a:ext uri="{FF2B5EF4-FFF2-40B4-BE49-F238E27FC236}">
                <a16:creationId xmlns:a16="http://schemas.microsoft.com/office/drawing/2014/main" id="{E71D751E-2215-78BC-457B-EEC3068DFF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2E185D-4925-AB45-B214-0DFB12B15FC6}" type="slidenum">
              <a:rPr kumimoji="1" lang="zh-CN" altLang="en-US" smtClean="0"/>
              <a:t>13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5763343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57E53F-59C1-CFDF-71E8-192D2EA98E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39669444-9E2D-2448-A59D-EC218AA9D8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A0A5DDA9-1FBB-0FA1-CE42-B34A004A89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>
            <a:extLst>
              <a:ext uri="{FF2B5EF4-FFF2-40B4-BE49-F238E27FC236}">
                <a16:creationId xmlns:a16="http://schemas.microsoft.com/office/drawing/2014/main" id="{636F0ACE-5BDF-9349-2011-170D531833C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2E185D-4925-AB45-B214-0DFB12B15FC6}" type="slidenum">
              <a:rPr kumimoji="1" lang="zh-CN" altLang="en-US" smtClean="0"/>
              <a:t>14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6998235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2E185D-4925-AB45-B214-0DFB12B15FC6}" type="slidenum">
              <a:rPr kumimoji="1" lang="zh-CN" altLang="en-US" smtClean="0"/>
              <a:t>15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75587187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ADA374-8FBC-6529-C83A-7F5FE94135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D4731923-E449-91E7-E891-A9B4FF8666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6A351764-4BCF-3FF3-A355-4DB1CF74FC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>
            <a:extLst>
              <a:ext uri="{FF2B5EF4-FFF2-40B4-BE49-F238E27FC236}">
                <a16:creationId xmlns:a16="http://schemas.microsoft.com/office/drawing/2014/main" id="{8AB328B8-25E5-5938-9E4C-DCC3D5986F2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2E185D-4925-AB45-B214-0DFB12B15FC6}" type="slidenum">
              <a:rPr kumimoji="1" lang="zh-CN" altLang="en-US" smtClean="0"/>
              <a:t>16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73624086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85032-3FA6-92A4-84FB-A699BB1C8F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51D00C32-1257-EA8E-727E-2AF636F09D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F9AD6B58-423D-3609-0EFC-B7C97AD331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>
            <a:extLst>
              <a:ext uri="{FF2B5EF4-FFF2-40B4-BE49-F238E27FC236}">
                <a16:creationId xmlns:a16="http://schemas.microsoft.com/office/drawing/2014/main" id="{64BC3408-8504-6400-28F0-7CAC5F8988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2E185D-4925-AB45-B214-0DFB12B15FC6}" type="slidenum">
              <a:rPr kumimoji="1" lang="zh-CN" altLang="en-US" smtClean="0"/>
              <a:t>17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65504231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CEEDC9-85FA-F34E-BA3C-F73EEC6AAA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0914F42A-D466-1FC7-33BD-48CEA8C21B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625C1B3C-DD28-CD25-C7CF-33BE99BC69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>
            <a:extLst>
              <a:ext uri="{FF2B5EF4-FFF2-40B4-BE49-F238E27FC236}">
                <a16:creationId xmlns:a16="http://schemas.microsoft.com/office/drawing/2014/main" id="{3B6A74C9-0466-8F28-6B72-25163F6148E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2E185D-4925-AB45-B214-0DFB12B15FC6}" type="slidenum">
              <a:rPr kumimoji="1" lang="zh-CN" altLang="en-US" smtClean="0"/>
              <a:t>18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69976908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5729E1-A497-62CA-41FA-F5109F52C4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38ED9DF8-2BAC-01A7-DFAB-CFB7779252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6BE5A9FE-03CC-C7C5-3837-608037FCF3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>
            <a:extLst>
              <a:ext uri="{FF2B5EF4-FFF2-40B4-BE49-F238E27FC236}">
                <a16:creationId xmlns:a16="http://schemas.microsoft.com/office/drawing/2014/main" id="{71BA1AA1-EE6F-6301-45FC-E5E8382BC99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2E185D-4925-AB45-B214-0DFB12B15FC6}" type="slidenum">
              <a:rPr kumimoji="1" lang="zh-CN" altLang="en-US" smtClean="0"/>
              <a:t>19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3067111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E06FDD-A7C8-1BE5-A636-5D43AB8D4A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29BFD839-6CDC-2ECD-049A-0959F80467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39BAB0ED-E4AE-89EB-F61B-8A4F810A72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>
            <a:extLst>
              <a:ext uri="{FF2B5EF4-FFF2-40B4-BE49-F238E27FC236}">
                <a16:creationId xmlns:a16="http://schemas.microsoft.com/office/drawing/2014/main" id="{D0A0F771-044A-83B3-467D-0EA3079BA91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2E185D-4925-AB45-B214-0DFB12B15FC6}" type="slidenum">
              <a:rPr kumimoji="1" lang="zh-CN" altLang="en-US" smtClean="0"/>
              <a:t>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3240656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48BEF7-B562-6587-E17C-28513CBEB4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F6903F0F-4001-24F8-3D3E-AF4C679CF3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5F37AA4D-5D8C-8494-602B-6C2B9057FA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>
            <a:extLst>
              <a:ext uri="{FF2B5EF4-FFF2-40B4-BE49-F238E27FC236}">
                <a16:creationId xmlns:a16="http://schemas.microsoft.com/office/drawing/2014/main" id="{15BF1355-686C-0715-69A8-08CC26C4D0E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2E185D-4925-AB45-B214-0DFB12B15FC6}" type="slidenum">
              <a:rPr kumimoji="1" lang="zh-CN" altLang="en-US" smtClean="0"/>
              <a:t>20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46402515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D2C839-3121-DE1D-F1D6-2F65F3AEDB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F1CCAA3E-E31F-8073-B809-F9D22095F7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D362A65C-4808-6465-5FA8-C16E759436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>
            <a:extLst>
              <a:ext uri="{FF2B5EF4-FFF2-40B4-BE49-F238E27FC236}">
                <a16:creationId xmlns:a16="http://schemas.microsoft.com/office/drawing/2014/main" id="{5C87CA86-FC89-6338-63C2-E5518509C37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2E185D-4925-AB45-B214-0DFB12B15FC6}" type="slidenum">
              <a:rPr kumimoji="1" lang="zh-CN" altLang="en-US" smtClean="0"/>
              <a:t>21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69699734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B998AE-225B-E257-8E7C-7D99B510C0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6447DABC-687E-6E2B-E74C-7234302EF2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F0DDD744-F9FA-D34D-624F-193E54F9D6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>
            <a:extLst>
              <a:ext uri="{FF2B5EF4-FFF2-40B4-BE49-F238E27FC236}">
                <a16:creationId xmlns:a16="http://schemas.microsoft.com/office/drawing/2014/main" id="{87F1BC66-869F-2375-B1ED-6E8ABC6CE15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2E185D-4925-AB45-B214-0DFB12B15FC6}" type="slidenum">
              <a:rPr kumimoji="1" lang="zh-CN" altLang="en-US" smtClean="0"/>
              <a:t>22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05522830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DBE4A6-48EA-1953-43AF-853F41587B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C9842D8A-0436-F654-F1A0-13D60FB2BA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259A7432-E99F-8539-91ED-C4DDB191EB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>
            <a:extLst>
              <a:ext uri="{FF2B5EF4-FFF2-40B4-BE49-F238E27FC236}">
                <a16:creationId xmlns:a16="http://schemas.microsoft.com/office/drawing/2014/main" id="{36B7839E-4D34-F1B9-E289-A6D8D9E1B7C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2E185D-4925-AB45-B214-0DFB12B15FC6}" type="slidenum">
              <a:rPr kumimoji="1" lang="zh-CN" altLang="en-US" smtClean="0"/>
              <a:t>23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13302140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D22ABD-80D1-1F01-DE00-3AADEDEDD0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34022662-D30F-1C84-AC48-4BE2BC8CCB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FBD2E4BD-31CD-B1DD-8452-D2F6A9CAED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>
            <a:extLst>
              <a:ext uri="{FF2B5EF4-FFF2-40B4-BE49-F238E27FC236}">
                <a16:creationId xmlns:a16="http://schemas.microsoft.com/office/drawing/2014/main" id="{8691D873-AB4A-73FE-EC89-1829E7A747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2E185D-4925-AB45-B214-0DFB12B15FC6}" type="slidenum">
              <a:rPr kumimoji="1" lang="zh-CN" altLang="en-US" smtClean="0"/>
              <a:t>24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1667214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3B8236-54FF-6222-351B-381A2DB053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6C3DBF57-91FE-1FA1-6C6D-5F7D2CB748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E6CE5089-FE1D-8E1B-8A57-29B05DF1F4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>
            <a:extLst>
              <a:ext uri="{FF2B5EF4-FFF2-40B4-BE49-F238E27FC236}">
                <a16:creationId xmlns:a16="http://schemas.microsoft.com/office/drawing/2014/main" id="{2D9B73F1-4A5C-7331-D399-573DA534C34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2E185D-4925-AB45-B214-0DFB12B15FC6}" type="slidenum">
              <a:rPr kumimoji="1" lang="zh-CN" altLang="en-US" smtClean="0"/>
              <a:t>25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54581558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2E185D-4925-AB45-B214-0DFB12B15FC6}" type="slidenum">
              <a:rPr kumimoji="1" lang="zh-CN" altLang="en-US" smtClean="0"/>
              <a:t>26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35268922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2E185D-4925-AB45-B214-0DFB12B15FC6}" type="slidenum">
              <a:rPr kumimoji="1" lang="zh-CN" altLang="en-US" smtClean="0"/>
              <a:t>27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21415616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2E185D-4925-AB45-B214-0DFB12B15FC6}" type="slidenum">
              <a:rPr kumimoji="1" lang="zh-CN" altLang="en-US" smtClean="0"/>
              <a:t>28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61908516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2E185D-4925-AB45-B214-0DFB12B15FC6}" type="slidenum">
              <a:rPr kumimoji="1" lang="zh-CN" altLang="en-US" smtClean="0"/>
              <a:t>29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580430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2E185D-4925-AB45-B214-0DFB12B15FC6}" type="slidenum">
              <a:rPr kumimoji="1" lang="zh-CN" altLang="en-US" smtClean="0"/>
              <a:t>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31961643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5F035E-F4BF-4382-90FE-C9DB53E02C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D1FF13E9-4CA7-8FFC-2911-1D086D783E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325ABD8D-BF55-1FC7-2392-8BFA49FF4F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>
            <a:extLst>
              <a:ext uri="{FF2B5EF4-FFF2-40B4-BE49-F238E27FC236}">
                <a16:creationId xmlns:a16="http://schemas.microsoft.com/office/drawing/2014/main" id="{C473C33D-89CD-284A-4FF5-54B2E1DB6E8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2E185D-4925-AB45-B214-0DFB12B15FC6}" type="slidenum">
              <a:rPr kumimoji="1" lang="zh-CN" altLang="en-US" smtClean="0"/>
              <a:t>30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23261239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3F021A-47EF-64EB-F878-9F7EC84A93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75451D34-FBF0-4E12-C399-2391D7B312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1BE075AF-E02B-74C6-8307-8744C84658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>
            <a:extLst>
              <a:ext uri="{FF2B5EF4-FFF2-40B4-BE49-F238E27FC236}">
                <a16:creationId xmlns:a16="http://schemas.microsoft.com/office/drawing/2014/main" id="{2A6A9CD8-5900-A0C5-8A4C-FE4C43006E8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2E185D-4925-AB45-B214-0DFB12B15FC6}" type="slidenum">
              <a:rPr kumimoji="1" lang="zh-CN" altLang="en-US" smtClean="0"/>
              <a:t>31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03803247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2E185D-4925-AB45-B214-0DFB12B15FC6}" type="slidenum">
              <a:rPr kumimoji="1" lang="zh-CN" altLang="en-US" smtClean="0"/>
              <a:t>32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95132201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AC911A-8029-009F-2A71-D047B06736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26A86385-D35D-6A9D-BD36-55B3AD6737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7052C865-5869-CD93-B0C4-468D1A85B3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>
            <a:extLst>
              <a:ext uri="{FF2B5EF4-FFF2-40B4-BE49-F238E27FC236}">
                <a16:creationId xmlns:a16="http://schemas.microsoft.com/office/drawing/2014/main" id="{68974E36-A04B-70A1-3C66-2E1F1DF28ED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2E185D-4925-AB45-B214-0DFB12B15FC6}" type="slidenum">
              <a:rPr kumimoji="1" lang="zh-CN" altLang="en-US" smtClean="0"/>
              <a:t>33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65882191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869CF0-A097-AF0A-F863-9917923155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FA5EBF7C-0B14-9EC5-3A7F-39917E1760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B57C025B-6F2F-3F4E-5E14-8A58F52F90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>
            <a:extLst>
              <a:ext uri="{FF2B5EF4-FFF2-40B4-BE49-F238E27FC236}">
                <a16:creationId xmlns:a16="http://schemas.microsoft.com/office/drawing/2014/main" id="{0E6A3531-D266-4D63-75DD-244D7B20264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2E185D-4925-AB45-B214-0DFB12B15FC6}" type="slidenum">
              <a:rPr kumimoji="1" lang="zh-CN" altLang="en-US" smtClean="0"/>
              <a:t>34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85859348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A3D3FD-7134-658F-F8FF-418ED3360F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29C7DAA1-C655-2D72-20B2-279B31D5BE4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297F8CB5-22E3-FA96-18D7-BB36D52A0D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>
            <a:extLst>
              <a:ext uri="{FF2B5EF4-FFF2-40B4-BE49-F238E27FC236}">
                <a16:creationId xmlns:a16="http://schemas.microsoft.com/office/drawing/2014/main" id="{2333781A-86A2-7974-A189-CAE244F8DFA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2E185D-4925-AB45-B214-0DFB12B15FC6}" type="slidenum">
              <a:rPr kumimoji="1" lang="zh-CN" altLang="en-US" smtClean="0"/>
              <a:t>35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69813530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62553-6AAC-B1CE-161F-845E53C9EF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64E0EB8F-EC4F-8EB3-5CDD-CA9FC4D509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8AEA3611-EB07-2F52-C6C8-30C2D01828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>
            <a:extLst>
              <a:ext uri="{FF2B5EF4-FFF2-40B4-BE49-F238E27FC236}">
                <a16:creationId xmlns:a16="http://schemas.microsoft.com/office/drawing/2014/main" id="{19BBF7F8-4FA8-3281-CBFB-8C44F62E10D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2E185D-4925-AB45-B214-0DFB12B15FC6}" type="slidenum">
              <a:rPr kumimoji="1" lang="zh-CN" altLang="en-US" smtClean="0"/>
              <a:t>36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09429235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2E185D-4925-AB45-B214-0DFB12B15FC6}" type="slidenum">
              <a:rPr kumimoji="1" lang="zh-CN" altLang="en-US" smtClean="0"/>
              <a:t>37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6301515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2E185D-4925-AB45-B214-0DFB12B15FC6}" type="slidenum">
              <a:rPr kumimoji="1" lang="zh-CN" altLang="en-US" smtClean="0"/>
              <a:t>38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41967797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F24035-9B07-3792-CF4F-472313FA3B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0DB1C1F5-0693-C270-FD92-11F57F26B5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22A0E488-D803-0BD2-53A6-57C6FD2062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>
            <a:extLst>
              <a:ext uri="{FF2B5EF4-FFF2-40B4-BE49-F238E27FC236}">
                <a16:creationId xmlns:a16="http://schemas.microsoft.com/office/drawing/2014/main" id="{1FBF3E13-E291-ACFA-9060-68C2584312D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2E185D-4925-AB45-B214-0DFB12B15FC6}" type="slidenum">
              <a:rPr kumimoji="1" lang="zh-CN" altLang="en-US" smtClean="0"/>
              <a:t>39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7190026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EBC21C-5923-CEED-2F35-465D8F5672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CB645A2B-2FA5-4CEC-4CC5-01299BAD7D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336C1E93-8249-7C3A-05CD-44644F766A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>
            <a:extLst>
              <a:ext uri="{FF2B5EF4-FFF2-40B4-BE49-F238E27FC236}">
                <a16:creationId xmlns:a16="http://schemas.microsoft.com/office/drawing/2014/main" id="{A98AC483-4925-98AA-67F4-BB5E785A888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2E185D-4925-AB45-B214-0DFB12B15FC6}" type="slidenum">
              <a:rPr kumimoji="1" lang="zh-CN" altLang="en-US" smtClean="0"/>
              <a:t>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5753348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4CB38B-38D3-6F50-CB40-EC1B287B33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A13D322A-2A81-6AE6-CA63-B30B0A057C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4DEFB8DF-AE6A-8832-BEE7-53B72D9DFF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>
            <a:extLst>
              <a:ext uri="{FF2B5EF4-FFF2-40B4-BE49-F238E27FC236}">
                <a16:creationId xmlns:a16="http://schemas.microsoft.com/office/drawing/2014/main" id="{AFC23626-959F-F496-C7ED-E8D18B4F972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2E185D-4925-AB45-B214-0DFB12B15FC6}" type="slidenum">
              <a:rPr kumimoji="1" lang="zh-CN" altLang="en-US" smtClean="0"/>
              <a:t>40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3883377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9F7D9A-9C58-630E-822E-EE898A9949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0200CBBB-3A8C-0113-FBA0-A8C203A44D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D0F1991F-4B84-34A8-4DCD-1128739196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>
            <a:extLst>
              <a:ext uri="{FF2B5EF4-FFF2-40B4-BE49-F238E27FC236}">
                <a16:creationId xmlns:a16="http://schemas.microsoft.com/office/drawing/2014/main" id="{EE6A8A3F-F9F3-77AF-A1E2-6AABEF17D55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2E185D-4925-AB45-B214-0DFB12B15FC6}" type="slidenum">
              <a:rPr kumimoji="1" lang="zh-CN" altLang="en-US" smtClean="0"/>
              <a:t>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2311749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BE2EA9-6EDB-1342-22C0-CEA9C69AF1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AEE57452-6FD1-C637-DB14-A4134178C9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D7D9F2FD-3A51-C9E3-B53E-D54A6680EA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>
            <a:extLst>
              <a:ext uri="{FF2B5EF4-FFF2-40B4-BE49-F238E27FC236}">
                <a16:creationId xmlns:a16="http://schemas.microsoft.com/office/drawing/2014/main" id="{AF04585B-0ED0-074F-EEAF-728655365F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2E185D-4925-AB45-B214-0DFB12B15FC6}" type="slidenum">
              <a:rPr kumimoji="1" lang="zh-CN" altLang="en-US" smtClean="0"/>
              <a:t>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7331533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A0D4E5-12C6-A372-DE5A-FBBD08DBD3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111E55C1-B643-D466-436D-2621C3B5B3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8D1C5E44-3A0F-E94F-2E2F-0AF4006EDE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>
            <a:extLst>
              <a:ext uri="{FF2B5EF4-FFF2-40B4-BE49-F238E27FC236}">
                <a16:creationId xmlns:a16="http://schemas.microsoft.com/office/drawing/2014/main" id="{9867ED36-8BC9-8947-18E6-3A200BAAB56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2E185D-4925-AB45-B214-0DFB12B15FC6}" type="slidenum">
              <a:rPr kumimoji="1" lang="zh-CN" altLang="en-US" smtClean="0"/>
              <a:t>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7865970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FE554-65FD-55D8-CC7A-3C282C7686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3CD66DF6-EAA6-9DE6-B34D-B9BDF5B230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9D82D7CA-CADC-5E27-5DE5-0FE8A63214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>
            <a:extLst>
              <a:ext uri="{FF2B5EF4-FFF2-40B4-BE49-F238E27FC236}">
                <a16:creationId xmlns:a16="http://schemas.microsoft.com/office/drawing/2014/main" id="{DC45541C-2FC1-302F-9C75-D9D6531B6A0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2E185D-4925-AB45-B214-0DFB12B15FC6}" type="slidenum">
              <a:rPr kumimoji="1" lang="zh-CN" altLang="en-US" smtClean="0"/>
              <a:t>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4336024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2E185D-4925-AB45-B214-0DFB12B15FC6}" type="slidenum">
              <a:rPr kumimoji="1" lang="zh-CN" altLang="en-US" smtClean="0"/>
              <a:t>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8629452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9AED-6544-834B-854B-40FD7BF6857F}" type="datetime1">
              <a:rPr kumimoji="1" lang="zh-CN" altLang="en-US" smtClean="0"/>
              <a:t>2026/6/30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75A48-9D91-AD42-8FEF-0106549F2306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5079256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495E5-8EBD-B54F-82A6-A6A524C7B0FB}" type="datetime1">
              <a:rPr kumimoji="1" lang="zh-CN" altLang="en-US" smtClean="0"/>
              <a:t>2026/6/30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75A48-9D91-AD42-8FEF-0106549F2306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926151354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495E5-8EBD-B54F-82A6-A6A524C7B0FB}" type="datetime1">
              <a:rPr kumimoji="1" lang="zh-CN" altLang="en-US" smtClean="0"/>
              <a:t>2026/6/30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75A48-9D91-AD42-8FEF-0106549F2306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261005887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C498F-AACD-7A48-9216-47DEC598978F}" type="datetime1">
              <a:rPr kumimoji="1" lang="zh-CN" altLang="en-US" smtClean="0"/>
              <a:t>2026/6/30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75A48-9D91-AD42-8FEF-0106549F2306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471544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3D452-78F2-5748-A795-838FD923726A}" type="datetime1">
              <a:rPr kumimoji="1" lang="zh-CN" altLang="en-US" smtClean="0"/>
              <a:t>2026/6/30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75A48-9D91-AD42-8FEF-0106549F2306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510718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495E5-8EBD-B54F-82A6-A6A524C7B0FB}" type="datetime1">
              <a:rPr kumimoji="1" lang="zh-CN" altLang="en-US" smtClean="0"/>
              <a:t>2026/6/30</a:t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75A48-9D91-AD42-8FEF-0106549F2306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074361820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6D609-B725-CB42-8374-0E49802B79EB}" type="datetime1">
              <a:rPr kumimoji="1" lang="zh-CN" altLang="en-US" smtClean="0"/>
              <a:t>2026/6/30</a:t>
            </a:fld>
            <a:endParaRPr kumimoji="1"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75A48-9D91-AD42-8FEF-0106549F2306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780331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FA72B-D20B-454E-96C1-4CA463F4554A}" type="datetime1">
              <a:rPr kumimoji="1" lang="zh-CN" altLang="en-US" smtClean="0"/>
              <a:t>2026/6/30</a:t>
            </a:fld>
            <a:endParaRPr kumimoji="1"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75A48-9D91-AD42-8FEF-0106549F2306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175962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B2E65-2CB6-7249-AE79-58724D0890D3}" type="datetime1">
              <a:rPr kumimoji="1" lang="zh-CN" altLang="en-US" smtClean="0"/>
              <a:t>2026/6/30</a:t>
            </a:fld>
            <a:endParaRPr kumimoji="1"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75A48-9D91-AD42-8FEF-0106549F2306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6970895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01E21-24F1-4442-8275-97417D50D406}" type="datetime1">
              <a:rPr kumimoji="1" lang="zh-CN" altLang="en-US" smtClean="0"/>
              <a:t>2026/6/30</a:t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75A48-9D91-AD42-8FEF-0106549F2306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866839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25BD7-404D-0244-B7CD-E51BD80478D5}" type="datetime1">
              <a:rPr kumimoji="1" lang="zh-CN" altLang="en-US" smtClean="0"/>
              <a:t>2026/6/30</a:t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75A48-9D91-AD42-8FEF-0106549F2306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6638083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D495E5-8EBD-B54F-82A6-A6A524C7B0FB}" type="datetime1">
              <a:rPr kumimoji="1" lang="zh-CN" altLang="en-US" smtClean="0"/>
              <a:t>2026/6/30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B75A48-9D91-AD42-8FEF-0106549F2306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086439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1.png"/><Relationship Id="rId13" Type="http://schemas.openxmlformats.org/officeDocument/2006/relationships/image" Target="../media/image24.png"/><Relationship Id="rId3" Type="http://schemas.openxmlformats.org/officeDocument/2006/relationships/image" Target="../media/image17.png"/><Relationship Id="rId7" Type="http://schemas.openxmlformats.org/officeDocument/2006/relationships/image" Target="../media/image111.png"/><Relationship Id="rId12" Type="http://schemas.openxmlformats.org/officeDocument/2006/relationships/image" Target="../media/image22.png"/><Relationship Id="rId17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11" Type="http://schemas.openxmlformats.org/officeDocument/2006/relationships/image" Target="../media/image23.png"/><Relationship Id="rId5" Type="http://schemas.openxmlformats.org/officeDocument/2006/relationships/image" Target="../media/image109.png"/><Relationship Id="rId15" Type="http://schemas.openxmlformats.org/officeDocument/2006/relationships/image" Target="../media/image115.png"/><Relationship Id="rId10" Type="http://schemas.openxmlformats.org/officeDocument/2006/relationships/image" Target="../media/image571.png"/><Relationship Id="rId9" Type="http://schemas.openxmlformats.org/officeDocument/2006/relationships/image" Target="../media/image77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1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32.png"/><Relationship Id="rId4" Type="http://schemas.openxmlformats.org/officeDocument/2006/relationships/image" Target="../media/image39.png"/><Relationship Id="rId9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10" Type="http://schemas.openxmlformats.org/officeDocument/2006/relationships/image" Target="../media/image48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0.pn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231.png"/><Relationship Id="rId3" Type="http://schemas.openxmlformats.org/officeDocument/2006/relationships/image" Target="../media/image57.png"/><Relationship Id="rId7" Type="http://schemas.openxmlformats.org/officeDocument/2006/relationships/image" Target="../media/image59.png"/><Relationship Id="rId12" Type="http://schemas.openxmlformats.org/officeDocument/2006/relationships/image" Target="../media/image23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11" Type="http://schemas.openxmlformats.org/officeDocument/2006/relationships/image" Target="../media/image227.png"/><Relationship Id="rId5" Type="http://schemas.openxmlformats.org/officeDocument/2006/relationships/image" Target="../media/image224.png"/><Relationship Id="rId10" Type="http://schemas.openxmlformats.org/officeDocument/2006/relationships/image" Target="../media/image62.png"/><Relationship Id="rId9" Type="http://schemas.openxmlformats.org/officeDocument/2006/relationships/image" Target="../media/image61.png"/><Relationship Id="rId14" Type="http://schemas.openxmlformats.org/officeDocument/2006/relationships/image" Target="../media/image6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8" Type="http://schemas.openxmlformats.org/officeDocument/2006/relationships/image" Target="../media/image2100.png"/><Relationship Id="rId3" Type="http://schemas.openxmlformats.org/officeDocument/2006/relationships/image" Target="../media/image64.png"/><Relationship Id="rId21" Type="http://schemas.openxmlformats.org/officeDocument/2006/relationships/image" Target="../media/image2130.png"/><Relationship Id="rId7" Type="http://schemas.openxmlformats.org/officeDocument/2006/relationships/image" Target="../media/image2010.png"/><Relationship Id="rId17" Type="http://schemas.openxmlformats.org/officeDocument/2006/relationships/image" Target="../media/image2071.pn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2050.png"/><Relationship Id="rId20" Type="http://schemas.openxmlformats.org/officeDocument/2006/relationships/image" Target="../media/image21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00.png"/><Relationship Id="rId5" Type="http://schemas.openxmlformats.org/officeDocument/2006/relationships/image" Target="../media/image1990.png"/><Relationship Id="rId15" Type="http://schemas.openxmlformats.org/officeDocument/2006/relationships/image" Target="../media/image2030.png"/><Relationship Id="rId19" Type="http://schemas.openxmlformats.org/officeDocument/2006/relationships/image" Target="../media/image211.png"/><Relationship Id="rId4" Type="http://schemas.openxmlformats.org/officeDocument/2006/relationships/image" Target="../media/image1980.png"/><Relationship Id="rId14" Type="http://schemas.openxmlformats.org/officeDocument/2006/relationships/image" Target="../media/image202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0.png"/><Relationship Id="rId7" Type="http://schemas.openxmlformats.org/officeDocument/2006/relationships/image" Target="../media/image6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10" Type="http://schemas.openxmlformats.org/officeDocument/2006/relationships/image" Target="../media/image72.png"/><Relationship Id="rId4" Type="http://schemas.openxmlformats.org/officeDocument/2006/relationships/image" Target="../media/image66.png"/><Relationship Id="rId9" Type="http://schemas.openxmlformats.org/officeDocument/2006/relationships/image" Target="../media/image71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0.png"/><Relationship Id="rId3" Type="http://schemas.openxmlformats.org/officeDocument/2006/relationships/image" Target="../media/image590.png"/><Relationship Id="rId7" Type="http://schemas.openxmlformats.org/officeDocument/2006/relationships/image" Target="../media/image63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650.png"/><Relationship Id="rId7" Type="http://schemas.openxmlformats.org/officeDocument/2006/relationships/image" Target="../media/image7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10" Type="http://schemas.openxmlformats.org/officeDocument/2006/relationships/image" Target="../media/image80.png"/><Relationship Id="rId4" Type="http://schemas.openxmlformats.org/officeDocument/2006/relationships/image" Target="../media/image75.png"/><Relationship Id="rId9" Type="http://schemas.openxmlformats.org/officeDocument/2006/relationships/image" Target="../media/image71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1.png"/><Relationship Id="rId3" Type="http://schemas.openxmlformats.org/officeDocument/2006/relationships/image" Target="../media/image720.png"/><Relationship Id="rId7" Type="http://schemas.openxmlformats.org/officeDocument/2006/relationships/image" Target="../media/image8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0.png"/><Relationship Id="rId5" Type="http://schemas.openxmlformats.org/officeDocument/2006/relationships/image" Target="../media/image82.png"/><Relationship Id="rId10" Type="http://schemas.openxmlformats.org/officeDocument/2006/relationships/image" Target="../media/image85.png"/><Relationship Id="rId4" Type="http://schemas.openxmlformats.org/officeDocument/2006/relationships/image" Target="../media/image81.png"/><Relationship Id="rId9" Type="http://schemas.openxmlformats.org/officeDocument/2006/relationships/image" Target="../media/image84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7.png"/><Relationship Id="rId5" Type="http://schemas.openxmlformats.org/officeDocument/2006/relationships/image" Target="../media/image850.png"/><Relationship Id="rId4" Type="http://schemas.openxmlformats.org/officeDocument/2006/relationships/image" Target="../media/image86.png"/></Relationships>
</file>

<file path=ppt/slides/_rels/slide2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09.png"/><Relationship Id="rId12" Type="http://schemas.openxmlformats.org/officeDocument/2006/relationships/image" Target="../media/image208.png"/><Relationship Id="rId2" Type="http://schemas.openxmlformats.org/officeDocument/2006/relationships/notesSlide" Target="../notesSlides/notesSlide27.xml"/><Relationship Id="rId16" Type="http://schemas.openxmlformats.org/officeDocument/2006/relationships/image" Target="../media/image881.png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207.png"/><Relationship Id="rId5" Type="http://schemas.openxmlformats.org/officeDocument/2006/relationships/image" Target="../media/image270.png"/><Relationship Id="rId15" Type="http://schemas.openxmlformats.org/officeDocument/2006/relationships/image" Target="../media/image88.png"/><Relationship Id="rId10" Type="http://schemas.openxmlformats.org/officeDocument/2006/relationships/image" Target="../media/image206.png"/><Relationship Id="rId4" Type="http://schemas.openxmlformats.org/officeDocument/2006/relationships/image" Target="../media/image261.png"/><Relationship Id="rId14" Type="http://schemas.openxmlformats.org/officeDocument/2006/relationships/image" Target="../media/image280.png"/></Relationships>
</file>

<file path=ppt/slides/_rels/slide2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09.png"/><Relationship Id="rId3" Type="http://schemas.openxmlformats.org/officeDocument/2006/relationships/image" Target="../media/image99.png"/><Relationship Id="rId7" Type="http://schemas.openxmlformats.org/officeDocument/2006/relationships/image" Target="../media/image320.png"/><Relationship Id="rId12" Type="http://schemas.openxmlformats.org/officeDocument/2006/relationships/image" Target="../media/image20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1.png"/><Relationship Id="rId11" Type="http://schemas.openxmlformats.org/officeDocument/2006/relationships/image" Target="../media/image207.png"/><Relationship Id="rId5" Type="http://schemas.openxmlformats.org/officeDocument/2006/relationships/image" Target="../media/image302.png"/><Relationship Id="rId10" Type="http://schemas.openxmlformats.org/officeDocument/2006/relationships/image" Target="../media/image206.png"/><Relationship Id="rId4" Type="http://schemas.openxmlformats.org/officeDocument/2006/relationships/image" Target="../media/image250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0.png"/><Relationship Id="rId13" Type="http://schemas.openxmlformats.org/officeDocument/2006/relationships/image" Target="../media/image92.png"/><Relationship Id="rId18" Type="http://schemas.openxmlformats.org/officeDocument/2006/relationships/image" Target="../media/image450.png"/><Relationship Id="rId3" Type="http://schemas.openxmlformats.org/officeDocument/2006/relationships/image" Target="../media/image290.png"/><Relationship Id="rId7" Type="http://schemas.openxmlformats.org/officeDocument/2006/relationships/image" Target="../media/image360.png"/><Relationship Id="rId12" Type="http://schemas.openxmlformats.org/officeDocument/2006/relationships/image" Target="../media/image91.png"/><Relationship Id="rId17" Type="http://schemas.openxmlformats.org/officeDocument/2006/relationships/image" Target="../media/image440.png"/><Relationship Id="rId2" Type="http://schemas.openxmlformats.org/officeDocument/2006/relationships/notesSlide" Target="../notesSlides/notesSlide29.xml"/><Relationship Id="rId16" Type="http://schemas.openxmlformats.org/officeDocument/2006/relationships/image" Target="../media/image4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0.png"/><Relationship Id="rId11" Type="http://schemas.openxmlformats.org/officeDocument/2006/relationships/image" Target="../media/image22.png"/><Relationship Id="rId5" Type="http://schemas.openxmlformats.org/officeDocument/2006/relationships/image" Target="../media/image340.png"/><Relationship Id="rId15" Type="http://schemas.openxmlformats.org/officeDocument/2006/relationships/image" Target="../media/image94.png"/><Relationship Id="rId10" Type="http://schemas.openxmlformats.org/officeDocument/2006/relationships/image" Target="../media/image90.png"/><Relationship Id="rId4" Type="http://schemas.openxmlformats.org/officeDocument/2006/relationships/image" Target="../media/image89.png"/><Relationship Id="rId9" Type="http://schemas.openxmlformats.org/officeDocument/2006/relationships/image" Target="../media/image380.png"/><Relationship Id="rId14" Type="http://schemas.openxmlformats.org/officeDocument/2006/relationships/image" Target="../media/image9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106.png"/><Relationship Id="rId7" Type="http://schemas.openxmlformats.org/officeDocument/2006/relationships/image" Target="../media/image9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4.png"/><Relationship Id="rId5" Type="http://schemas.openxmlformats.org/officeDocument/2006/relationships/image" Target="../media/image95.png"/><Relationship Id="rId4" Type="http://schemas.openxmlformats.org/officeDocument/2006/relationships/image" Target="../media/image108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3" Type="http://schemas.openxmlformats.org/officeDocument/2006/relationships/image" Target="NULL"/><Relationship Id="rId7" Type="http://schemas.openxmlformats.org/officeDocument/2006/relationships/image" Target="NUL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NULL"/><Relationship Id="rId11" Type="http://schemas.openxmlformats.org/officeDocument/2006/relationships/image" Target="../media/image103.png"/><Relationship Id="rId5" Type="http://schemas.openxmlformats.org/officeDocument/2006/relationships/image" Target="../media/image100.png"/><Relationship Id="rId10" Type="http://schemas.openxmlformats.org/officeDocument/2006/relationships/image" Target="NULL"/><Relationship Id="rId4" Type="http://schemas.openxmlformats.org/officeDocument/2006/relationships/image" Target="../media/image98.png"/><Relationship Id="rId9" Type="http://schemas.openxmlformats.org/officeDocument/2006/relationships/image" Target="../media/image102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3" Type="http://schemas.openxmlformats.org/officeDocument/2006/relationships/image" Target="../media/image104.png"/><Relationship Id="rId7" Type="http://schemas.openxmlformats.org/officeDocument/2006/relationships/image" Target="../media/image114.tif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3.png"/><Relationship Id="rId5" Type="http://schemas.openxmlformats.org/officeDocument/2006/relationships/image" Target="../media/image112.png"/><Relationship Id="rId4" Type="http://schemas.openxmlformats.org/officeDocument/2006/relationships/image" Target="../media/image10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0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0.png"/><Relationship Id="rId5" Type="http://schemas.openxmlformats.org/officeDocument/2006/relationships/image" Target="../media/image118.png"/><Relationship Id="rId4" Type="http://schemas.openxmlformats.org/officeDocument/2006/relationships/image" Target="../media/image480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png"/><Relationship Id="rId3" Type="http://schemas.openxmlformats.org/officeDocument/2006/relationships/image" Target="../media/image820.png"/><Relationship Id="rId7" Type="http://schemas.openxmlformats.org/officeDocument/2006/relationships/image" Target="../media/image860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0.png"/><Relationship Id="rId5" Type="http://schemas.openxmlformats.org/officeDocument/2006/relationships/image" Target="../media/image840.png"/><Relationship Id="rId4" Type="http://schemas.openxmlformats.org/officeDocument/2006/relationships/image" Target="../media/image11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0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1.png"/><Relationship Id="rId5" Type="http://schemas.openxmlformats.org/officeDocument/2006/relationships/image" Target="../media/image900.png"/><Relationship Id="rId4" Type="http://schemas.openxmlformats.org/officeDocument/2006/relationships/image" Target="../media/image89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0.png"/><Relationship Id="rId7" Type="http://schemas.openxmlformats.org/officeDocument/2006/relationships/image" Target="../media/image12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0.png"/><Relationship Id="rId5" Type="http://schemas.openxmlformats.org/officeDocument/2006/relationships/image" Target="../media/image940.png"/><Relationship Id="rId4" Type="http://schemas.openxmlformats.org/officeDocument/2006/relationships/image" Target="../media/image93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NUL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1.png"/><Relationship Id="rId3" Type="http://schemas.openxmlformats.org/officeDocument/2006/relationships/image" Target="../media/image123.png"/><Relationship Id="rId7" Type="http://schemas.openxmlformats.org/officeDocument/2006/relationships/image" Target="../media/image126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5.png"/><Relationship Id="rId5" Type="http://schemas.openxmlformats.org/officeDocument/2006/relationships/image" Target="../media/image124.png"/><Relationship Id="rId4" Type="http://schemas.openxmlformats.org/officeDocument/2006/relationships/image" Target="../media/image33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7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png"/><Relationship Id="rId3" Type="http://schemas.openxmlformats.org/officeDocument/2006/relationships/image" Target="../media/image882.png"/><Relationship Id="rId7" Type="http://schemas.openxmlformats.org/officeDocument/2006/relationships/image" Target="../media/image127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1.png"/><Relationship Id="rId5" Type="http://schemas.openxmlformats.org/officeDocument/2006/relationships/image" Target="../media/image121.png"/><Relationship Id="rId10" Type="http://schemas.openxmlformats.org/officeDocument/2006/relationships/image" Target="../media/image930.png"/><Relationship Id="rId4" Type="http://schemas.openxmlformats.org/officeDocument/2006/relationships/image" Target="../media/image120.png"/><Relationship Id="rId9" Type="http://schemas.openxmlformats.org/officeDocument/2006/relationships/image" Target="../media/image12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07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2111" y="186857"/>
            <a:ext cx="2548385" cy="657300"/>
          </a:xfrm>
          <a:prstGeom prst="rect">
            <a:avLst/>
          </a:prstGeom>
        </p:spPr>
      </p:pic>
      <p:sp>
        <p:nvSpPr>
          <p:cNvPr id="9" name="标题 1"/>
          <p:cNvSpPr>
            <a:spLocks noGrp="1"/>
          </p:cNvSpPr>
          <p:nvPr>
            <p:ph type="ctrTitle"/>
          </p:nvPr>
        </p:nvSpPr>
        <p:spPr>
          <a:xfrm>
            <a:off x="903475" y="1121043"/>
            <a:ext cx="7337048" cy="1283776"/>
          </a:xfrm>
        </p:spPr>
        <p:txBody>
          <a:bodyPr>
            <a:noAutofit/>
          </a:bodyPr>
          <a:lstStyle/>
          <a:p>
            <a:r>
              <a:rPr kumimoji="1" lang="en-US" altLang="zh-CN" sz="3600" b="1" dirty="0">
                <a:solidFill>
                  <a:srgbClr val="0070C0"/>
                </a:solidFill>
                <a:latin typeface="Comic Sans MS" panose="030F0902030302020204" pitchFamily="66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Synergy</a:t>
            </a:r>
            <a:r>
              <a:rPr kumimoji="1" lang="zh-CN" altLang="en-US" sz="3600" b="1" dirty="0">
                <a:solidFill>
                  <a:srgbClr val="0070C0"/>
                </a:solidFill>
                <a:latin typeface="Comic Sans MS" panose="030F0902030302020204" pitchFamily="66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3600" b="1" dirty="0">
                <a:solidFill>
                  <a:srgbClr val="0070C0"/>
                </a:solidFill>
                <a:latin typeface="Comic Sans MS" panose="030F0902030302020204" pitchFamily="66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between</a:t>
            </a:r>
            <a:r>
              <a:rPr kumimoji="1" lang="zh-CN" altLang="en-US" sz="3600" b="1" dirty="0">
                <a:solidFill>
                  <a:srgbClr val="0070C0"/>
                </a:solidFill>
                <a:latin typeface="Comic Sans MS" panose="030F0902030302020204" pitchFamily="66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3600" b="1" dirty="0">
                <a:solidFill>
                  <a:srgbClr val="0070C0"/>
                </a:solidFill>
                <a:latin typeface="Comic Sans MS" panose="030F0902030302020204" pitchFamily="66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LHCb</a:t>
            </a:r>
            <a:r>
              <a:rPr kumimoji="1" lang="zh-CN" altLang="en-US" sz="3600" b="1" dirty="0">
                <a:solidFill>
                  <a:srgbClr val="0070C0"/>
                </a:solidFill>
                <a:latin typeface="Comic Sans MS" panose="030F0902030302020204" pitchFamily="66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3600" b="1" dirty="0">
                <a:solidFill>
                  <a:srgbClr val="0070C0"/>
                </a:solidFill>
                <a:latin typeface="Comic Sans MS" panose="030F0902030302020204" pitchFamily="66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and</a:t>
            </a:r>
            <a:r>
              <a:rPr kumimoji="1" lang="zh-CN" altLang="en-US" sz="3600" b="1" dirty="0">
                <a:solidFill>
                  <a:srgbClr val="0070C0"/>
                </a:solidFill>
                <a:latin typeface="Comic Sans MS" panose="030F0902030302020204" pitchFamily="66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3600" b="1" dirty="0">
                <a:solidFill>
                  <a:srgbClr val="0070C0"/>
                </a:solidFill>
                <a:latin typeface="Comic Sans MS" panose="030F0902030302020204" pitchFamily="66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STCF</a:t>
            </a:r>
            <a:r>
              <a:rPr kumimoji="1" lang="zh-CN" altLang="en-US" sz="3600" b="1" dirty="0">
                <a:solidFill>
                  <a:srgbClr val="0070C0"/>
                </a:solidFill>
                <a:latin typeface="Comic Sans MS" panose="030F0902030302020204" pitchFamily="66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3600" b="1" dirty="0">
                <a:solidFill>
                  <a:srgbClr val="0070C0"/>
                </a:solidFill>
                <a:latin typeface="Comic Sans MS" panose="030F0902030302020204" pitchFamily="66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programs</a:t>
            </a:r>
            <a:endParaRPr kumimoji="1" lang="zh-CN" altLang="en-US" sz="3600" b="1" dirty="0">
              <a:solidFill>
                <a:srgbClr val="0070C0"/>
              </a:solidFill>
              <a:latin typeface="Comic Sans MS" panose="030F0902030302020204" pitchFamily="66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4" name="副标题 2"/>
          <p:cNvSpPr>
            <a:spLocks noGrp="1"/>
          </p:cNvSpPr>
          <p:nvPr>
            <p:ph type="subTitle" idx="1"/>
          </p:nvPr>
        </p:nvSpPr>
        <p:spPr>
          <a:xfrm>
            <a:off x="496072" y="2872738"/>
            <a:ext cx="8151853" cy="1609497"/>
          </a:xfrm>
        </p:spPr>
        <p:txBody>
          <a:bodyPr>
            <a:noAutofit/>
          </a:bodyPr>
          <a:lstStyle/>
          <a:p>
            <a:pPr algn="ctr"/>
            <a:r>
              <a:rPr kumimoji="1" lang="en-US" altLang="zh-CN" sz="1600" b="1" dirty="0">
                <a:solidFill>
                  <a:srgbClr val="002060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Wenbin</a:t>
            </a:r>
            <a:r>
              <a:rPr kumimoji="1" lang="zh-CN" altLang="en-US" sz="1600" b="1" dirty="0">
                <a:solidFill>
                  <a:srgbClr val="002060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600" b="1" dirty="0">
                <a:solidFill>
                  <a:srgbClr val="002060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Qian</a:t>
            </a:r>
          </a:p>
          <a:p>
            <a:pPr algn="ctr"/>
            <a:r>
              <a:rPr kumimoji="1" lang="en-US" altLang="zh-CN" sz="1600" b="1" dirty="0">
                <a:solidFill>
                  <a:srgbClr val="002060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University</a:t>
            </a:r>
            <a:r>
              <a:rPr kumimoji="1" lang="zh-CN" altLang="en-US" sz="1600" b="1" dirty="0">
                <a:solidFill>
                  <a:srgbClr val="002060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600" b="1" dirty="0">
                <a:solidFill>
                  <a:srgbClr val="002060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of</a:t>
            </a:r>
            <a:r>
              <a:rPr kumimoji="1" lang="zh-CN" altLang="en-US" sz="1600" b="1" dirty="0">
                <a:solidFill>
                  <a:srgbClr val="002060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600" b="1" dirty="0">
                <a:solidFill>
                  <a:srgbClr val="002060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Chinese</a:t>
            </a:r>
            <a:r>
              <a:rPr kumimoji="1" lang="zh-CN" altLang="en-US" sz="1600" b="1" dirty="0">
                <a:solidFill>
                  <a:srgbClr val="002060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600" b="1" dirty="0">
                <a:solidFill>
                  <a:srgbClr val="002060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Academic</a:t>
            </a:r>
            <a:r>
              <a:rPr kumimoji="1" lang="zh-CN" altLang="en-US" sz="1600" b="1" dirty="0">
                <a:solidFill>
                  <a:srgbClr val="002060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600" b="1" dirty="0">
                <a:solidFill>
                  <a:srgbClr val="002060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of</a:t>
            </a:r>
            <a:r>
              <a:rPr kumimoji="1" lang="zh-CN" altLang="en-US" sz="1600" b="1" dirty="0">
                <a:solidFill>
                  <a:srgbClr val="002060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600" b="1" dirty="0">
                <a:solidFill>
                  <a:srgbClr val="002060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Sciences</a:t>
            </a:r>
          </a:p>
          <a:p>
            <a:pPr algn="ctr"/>
            <a:r>
              <a:rPr kumimoji="1" lang="en-US" altLang="zh-CN" sz="1600" b="1" dirty="0">
                <a:solidFill>
                  <a:srgbClr val="002060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2026/07/03</a:t>
            </a:r>
          </a:p>
          <a:p>
            <a:pPr algn="ctr"/>
            <a:r>
              <a:rPr kumimoji="1" lang="en-US" altLang="zh-CN" sz="1600" b="1" dirty="0">
                <a:solidFill>
                  <a:srgbClr val="002060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On</a:t>
            </a:r>
            <a:r>
              <a:rPr kumimoji="1" lang="zh-CN" altLang="en-US" sz="1600" b="1" dirty="0">
                <a:solidFill>
                  <a:srgbClr val="002060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600" b="1" dirty="0">
                <a:solidFill>
                  <a:srgbClr val="002060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behalf</a:t>
            </a:r>
            <a:r>
              <a:rPr kumimoji="1" lang="zh-CN" altLang="en-US" sz="1600" b="1" dirty="0">
                <a:solidFill>
                  <a:srgbClr val="002060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600" b="1" dirty="0">
                <a:solidFill>
                  <a:srgbClr val="002060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of</a:t>
            </a:r>
            <a:r>
              <a:rPr kumimoji="1" lang="zh-CN" altLang="en-US" sz="1600" b="1" dirty="0">
                <a:solidFill>
                  <a:srgbClr val="002060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600" b="1" dirty="0">
                <a:solidFill>
                  <a:srgbClr val="002060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LHCb</a:t>
            </a:r>
            <a:r>
              <a:rPr kumimoji="1" lang="zh-CN" altLang="en-US" sz="1600" b="1" dirty="0">
                <a:solidFill>
                  <a:srgbClr val="002060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600" b="1" dirty="0">
                <a:solidFill>
                  <a:srgbClr val="002060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Collaboration</a:t>
            </a:r>
          </a:p>
          <a:p>
            <a:pPr algn="ctr"/>
            <a:endParaRPr kumimoji="1" lang="en-US" altLang="zh-CN" sz="1600" b="1" dirty="0">
              <a:solidFill>
                <a:srgbClr val="002060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  <a:p>
            <a:pPr algn="ctr"/>
            <a:r>
              <a:rPr kumimoji="1" lang="zh-CN" altLang="en-US" sz="1600" b="1" dirty="0">
                <a:solidFill>
                  <a:srgbClr val="002060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超级陶粲装置研讨会</a:t>
            </a:r>
            <a:r>
              <a:rPr kumimoji="1" lang="en-US" altLang="zh-CN" sz="1600" b="1" dirty="0">
                <a:solidFill>
                  <a:srgbClr val="002060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kumimoji="1" lang="zh-CN" altLang="en-US" sz="1600" b="1" dirty="0">
                <a:solidFill>
                  <a:srgbClr val="002060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600" b="1" dirty="0">
                <a:solidFill>
                  <a:srgbClr val="002060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2026,</a:t>
            </a:r>
            <a:r>
              <a:rPr kumimoji="1" lang="zh-CN" altLang="en-US" sz="1600" b="1" dirty="0">
                <a:solidFill>
                  <a:srgbClr val="002060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西安</a:t>
            </a: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74B9AE12-D236-DF44-AA17-7EC5A5DF7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75A48-9D91-AD42-8FEF-0106549F2306}" type="slidenum">
              <a:rPr kumimoji="1" lang="zh-CN" altLang="en-US" smtClean="0"/>
              <a:t>1</a:t>
            </a:fld>
            <a:endParaRPr kumimoji="1" lang="zh-CN" altLang="en-US"/>
          </a:p>
        </p:txBody>
      </p:sp>
      <p:cxnSp>
        <p:nvCxnSpPr>
          <p:cNvPr id="12" name="直线连接符 11"/>
          <p:cNvCxnSpPr>
            <a:cxnSpLocks/>
          </p:cNvCxnSpPr>
          <p:nvPr/>
        </p:nvCxnSpPr>
        <p:spPr>
          <a:xfrm>
            <a:off x="0" y="2738681"/>
            <a:ext cx="9144000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 7"/>
          <p:cNvGrpSpPr/>
          <p:nvPr/>
        </p:nvGrpSpPr>
        <p:grpSpPr>
          <a:xfrm>
            <a:off x="0" y="4835058"/>
            <a:ext cx="9144000" cy="331897"/>
            <a:chOff x="0" y="6446733"/>
            <a:chExt cx="9144000" cy="442528"/>
          </a:xfrm>
        </p:grpSpPr>
        <p:sp>
          <p:nvSpPr>
            <p:cNvPr id="16" name="Rectangle 6"/>
            <p:cNvSpPr/>
            <p:nvPr/>
          </p:nvSpPr>
          <p:spPr>
            <a:xfrm>
              <a:off x="0" y="6488821"/>
              <a:ext cx="9144000" cy="36918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CN" altLang="en-US"/>
            </a:p>
          </p:txBody>
        </p:sp>
        <p:sp>
          <p:nvSpPr>
            <p:cNvPr id="18" name="Rectangle 7"/>
            <p:cNvSpPr/>
            <p:nvPr/>
          </p:nvSpPr>
          <p:spPr>
            <a:xfrm>
              <a:off x="0" y="6446733"/>
              <a:ext cx="9144000" cy="457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CN" altLang="en-US"/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240031" y="6458376"/>
              <a:ext cx="246308" cy="4308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kumimoji="1" lang="zh-CN" altLang="en-US" sz="1500" b="1" dirty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endParaRPr>
            </a:p>
          </p:txBody>
        </p:sp>
        <p:sp>
          <p:nvSpPr>
            <p:cNvPr id="21" name="文本框 20"/>
            <p:cNvSpPr txBox="1"/>
            <p:nvPr/>
          </p:nvSpPr>
          <p:spPr>
            <a:xfrm flipH="1">
              <a:off x="8275320" y="6458376"/>
              <a:ext cx="308611" cy="4308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kumimoji="1" lang="zh-CN" altLang="en-US" sz="1500" b="1" dirty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endParaRPr>
            </a:p>
          </p:txBody>
        </p:sp>
      </p:grpSp>
      <p:sp>
        <p:nvSpPr>
          <p:cNvPr id="13" name="文本框 12">
            <a:extLst>
              <a:ext uri="{FF2B5EF4-FFF2-40B4-BE49-F238E27FC236}">
                <a16:creationId xmlns:a16="http://schemas.microsoft.com/office/drawing/2014/main" id="{7CA31A6D-2A9D-6045-8DB2-BD578BAA060F}"/>
              </a:ext>
            </a:extLst>
          </p:cNvPr>
          <p:cNvSpPr txBox="1"/>
          <p:nvPr/>
        </p:nvSpPr>
        <p:spPr>
          <a:xfrm>
            <a:off x="363185" y="4843790"/>
            <a:ext cx="1059906" cy="3225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496" b="1" dirty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rPr>
              <a:t>2026/07/03</a:t>
            </a:r>
            <a:endParaRPr kumimoji="1" lang="zh-CN" altLang="en-US" sz="1496" b="1" dirty="0">
              <a:solidFill>
                <a:schemeClr val="bg1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5" name="灯片编号占位符 1">
            <a:extLst>
              <a:ext uri="{FF2B5EF4-FFF2-40B4-BE49-F238E27FC236}">
                <a16:creationId xmlns:a16="http://schemas.microsoft.com/office/drawing/2014/main" id="{9AEE5495-F511-5646-BA0B-5C62CD21ABE3}"/>
              </a:ext>
            </a:extLst>
          </p:cNvPr>
          <p:cNvSpPr txBox="1">
            <a:spLocks/>
          </p:cNvSpPr>
          <p:nvPr/>
        </p:nvSpPr>
        <p:spPr>
          <a:xfrm>
            <a:off x="6889711" y="4870359"/>
            <a:ext cx="15430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9B75A48-9D91-AD42-8FEF-0106549F2306}" type="slidenum">
              <a:rPr kumimoji="1" lang="zh-CN" altLang="en-US" sz="15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</a:t>
            </a:fld>
            <a:endParaRPr kumimoji="1" lang="zh-CN" altLang="en-US" sz="1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D4EA274E-112E-C19D-27ED-9DF1010805F4}"/>
              </a:ext>
            </a:extLst>
          </p:cNvPr>
          <p:cNvSpPr txBox="1"/>
          <p:nvPr/>
        </p:nvSpPr>
        <p:spPr>
          <a:xfrm>
            <a:off x="3959406" y="4835058"/>
            <a:ext cx="1893852" cy="3225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496" b="1" dirty="0">
                <a:solidFill>
                  <a:schemeClr val="bg1"/>
                </a:solidFill>
                <a:latin typeface="Times New Roman" charset="0"/>
                <a:ea typeface="SimSun" panose="02010600030101010101" pitchFamily="2" charset="-122"/>
                <a:cs typeface="Times New Roman" charset="0"/>
              </a:rPr>
              <a:t>UCAS,</a:t>
            </a:r>
            <a:r>
              <a:rPr kumimoji="1" lang="zh-CN" altLang="en-US" sz="1496" b="1" dirty="0">
                <a:solidFill>
                  <a:schemeClr val="bg1"/>
                </a:solidFill>
                <a:latin typeface="Times New Roman" charset="0"/>
                <a:ea typeface="SimSun" panose="02010600030101010101" pitchFamily="2" charset="-122"/>
                <a:cs typeface="Times New Roman" charset="0"/>
              </a:rPr>
              <a:t> </a:t>
            </a:r>
            <a:r>
              <a:rPr kumimoji="1" lang="en-US" altLang="zh-CN" sz="1496" b="1" dirty="0">
                <a:solidFill>
                  <a:schemeClr val="bg1"/>
                </a:solidFill>
                <a:latin typeface="Times New Roman" charset="0"/>
                <a:ea typeface="SimSun" panose="02010600030101010101" pitchFamily="2" charset="-122"/>
                <a:cs typeface="Times New Roman" charset="0"/>
              </a:rPr>
              <a:t>Wenbin</a:t>
            </a:r>
            <a:r>
              <a:rPr kumimoji="1" lang="zh-CN" altLang="en-US" sz="1496" b="1" dirty="0">
                <a:solidFill>
                  <a:schemeClr val="bg1"/>
                </a:solidFill>
                <a:latin typeface="Times New Roman" charset="0"/>
                <a:ea typeface="SimSun" panose="02010600030101010101" pitchFamily="2" charset="-122"/>
                <a:cs typeface="Times New Roman" charset="0"/>
              </a:rPr>
              <a:t> </a:t>
            </a:r>
            <a:r>
              <a:rPr kumimoji="1" lang="en-US" altLang="zh-CN" sz="1496" b="1" dirty="0">
                <a:solidFill>
                  <a:schemeClr val="bg1"/>
                </a:solidFill>
                <a:latin typeface="Times New Roman" charset="0"/>
                <a:ea typeface="SimSun" panose="02010600030101010101" pitchFamily="2" charset="-122"/>
                <a:cs typeface="Times New Roman" charset="0"/>
              </a:rPr>
              <a:t>Qian</a:t>
            </a:r>
            <a:endParaRPr kumimoji="1" lang="zh-CN" altLang="en-US" sz="1496" b="1" dirty="0">
              <a:solidFill>
                <a:schemeClr val="bg1"/>
              </a:solidFill>
              <a:latin typeface="Times New Roman" charset="0"/>
              <a:ea typeface="SimSun" panose="02010600030101010101" pitchFamily="2" charset="-122"/>
              <a:cs typeface="Times New Roman" charset="0"/>
            </a:endParaRPr>
          </a:p>
        </p:txBody>
      </p:sp>
      <p:pic>
        <p:nvPicPr>
          <p:cNvPr id="1026" name="Picture 2" descr="LHCb logo 的图像结果">
            <a:extLst>
              <a:ext uri="{FF2B5EF4-FFF2-40B4-BE49-F238E27FC236}">
                <a16:creationId xmlns:a16="http://schemas.microsoft.com/office/drawing/2014/main" id="{906230FD-3776-F76E-891F-EBDD27C4BE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512" y="53738"/>
            <a:ext cx="1094839" cy="663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5615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190"/>
    </mc:Choice>
    <mc:Fallback xmlns="">
      <p:transition spd="slow" advTm="1619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56F27C-D182-4AF7-0A3C-055D2655B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 22">
            <a:extLst>
              <a:ext uri="{FF2B5EF4-FFF2-40B4-BE49-F238E27FC236}">
                <a16:creationId xmlns:a16="http://schemas.microsoft.com/office/drawing/2014/main" id="{462129DB-CD0B-AD54-CC2A-FB97B07EC86F}"/>
              </a:ext>
            </a:extLst>
          </p:cNvPr>
          <p:cNvGrpSpPr/>
          <p:nvPr/>
        </p:nvGrpSpPr>
        <p:grpSpPr>
          <a:xfrm>
            <a:off x="0" y="46858"/>
            <a:ext cx="9144000" cy="5107114"/>
            <a:chOff x="0" y="48516"/>
            <a:chExt cx="9144000" cy="6809485"/>
          </a:xfrm>
        </p:grpSpPr>
        <p:grpSp>
          <p:nvGrpSpPr>
            <p:cNvPr id="22" name="组 21">
              <a:extLst>
                <a:ext uri="{FF2B5EF4-FFF2-40B4-BE49-F238E27FC236}">
                  <a16:creationId xmlns:a16="http://schemas.microsoft.com/office/drawing/2014/main" id="{BE471255-A959-FB78-34D5-489EAA291B94}"/>
                </a:ext>
              </a:extLst>
            </p:cNvPr>
            <p:cNvGrpSpPr/>
            <p:nvPr/>
          </p:nvGrpSpPr>
          <p:grpSpPr>
            <a:xfrm>
              <a:off x="110103" y="48516"/>
              <a:ext cx="8885307" cy="677108"/>
              <a:chOff x="110103" y="48516"/>
              <a:chExt cx="8885307" cy="677108"/>
            </a:xfrm>
          </p:grpSpPr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id="{B28B6CF3-50E4-DB90-E623-C82F4440EFF7}"/>
                  </a:ext>
                </a:extLst>
              </p:cNvPr>
              <p:cNvSpPr/>
              <p:nvPr/>
            </p:nvSpPr>
            <p:spPr>
              <a:xfrm>
                <a:off x="231515" y="48516"/>
                <a:ext cx="7667484" cy="67710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Joint</a:t>
                </a:r>
                <a:r>
                  <a:rPr lang="zh-CN" altLang="en-US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measurement</a:t>
                </a:r>
                <a:r>
                  <a:rPr lang="zh-CN" altLang="en-US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between</a:t>
                </a:r>
                <a:r>
                  <a:rPr lang="zh-CN" altLang="en-US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LHCb</a:t>
                </a:r>
                <a:r>
                  <a:rPr lang="zh-CN" altLang="en-US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and</a:t>
                </a:r>
                <a:r>
                  <a:rPr lang="zh-CN" altLang="en-US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BESIII</a:t>
                </a:r>
                <a:endParaRPr lang="zh-CN" altLang="en-US" sz="27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12" name="直线连接符 11">
                <a:extLst>
                  <a:ext uri="{FF2B5EF4-FFF2-40B4-BE49-F238E27FC236}">
                    <a16:creationId xmlns:a16="http://schemas.microsoft.com/office/drawing/2014/main" id="{52777CCA-03F7-03CA-2456-C4B0A5737930}"/>
                  </a:ext>
                </a:extLst>
              </p:cNvPr>
              <p:cNvCxnSpPr/>
              <p:nvPr/>
            </p:nvCxnSpPr>
            <p:spPr>
              <a:xfrm>
                <a:off x="110103" y="694847"/>
                <a:ext cx="8885307" cy="0"/>
              </a:xfrm>
              <a:prstGeom prst="line">
                <a:avLst/>
              </a:prstGeom>
              <a:ln w="1905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组 15">
              <a:extLst>
                <a:ext uri="{FF2B5EF4-FFF2-40B4-BE49-F238E27FC236}">
                  <a16:creationId xmlns:a16="http://schemas.microsoft.com/office/drawing/2014/main" id="{32388631-C0BC-4A4F-1D2C-4CC52C9E16CA}"/>
                </a:ext>
              </a:extLst>
            </p:cNvPr>
            <p:cNvGrpSpPr/>
            <p:nvPr/>
          </p:nvGrpSpPr>
          <p:grpSpPr>
            <a:xfrm>
              <a:off x="0" y="6446733"/>
              <a:ext cx="9144000" cy="411268"/>
              <a:chOff x="0" y="6446733"/>
              <a:chExt cx="9144000" cy="411268"/>
            </a:xfrm>
          </p:grpSpPr>
          <p:sp>
            <p:nvSpPr>
              <p:cNvPr id="17" name="Rectangle 6">
                <a:extLst>
                  <a:ext uri="{FF2B5EF4-FFF2-40B4-BE49-F238E27FC236}">
                    <a16:creationId xmlns:a16="http://schemas.microsoft.com/office/drawing/2014/main" id="{6872CBF2-C028-D0CA-D8A1-05FC6E232602}"/>
                  </a:ext>
                </a:extLst>
              </p:cNvPr>
              <p:cNvSpPr/>
              <p:nvPr/>
            </p:nvSpPr>
            <p:spPr>
              <a:xfrm>
                <a:off x="0" y="6488821"/>
                <a:ext cx="9144000" cy="36918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8" name="Rectangle 7">
                <a:extLst>
                  <a:ext uri="{FF2B5EF4-FFF2-40B4-BE49-F238E27FC236}">
                    <a16:creationId xmlns:a16="http://schemas.microsoft.com/office/drawing/2014/main" id="{467A799A-C7FB-CDF7-3E42-8283F01793B1}"/>
                  </a:ext>
                </a:extLst>
              </p:cNvPr>
              <p:cNvSpPr/>
              <p:nvPr/>
            </p:nvSpPr>
            <p:spPr>
              <a:xfrm>
                <a:off x="0" y="6446733"/>
                <a:ext cx="9144000" cy="45719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14" name="文本框 13">
            <a:extLst>
              <a:ext uri="{FF2B5EF4-FFF2-40B4-BE49-F238E27FC236}">
                <a16:creationId xmlns:a16="http://schemas.microsoft.com/office/drawing/2014/main" id="{8C2EAC54-5E42-F075-9845-6E295FF71E56}"/>
              </a:ext>
            </a:extLst>
          </p:cNvPr>
          <p:cNvSpPr txBox="1"/>
          <p:nvPr/>
        </p:nvSpPr>
        <p:spPr>
          <a:xfrm>
            <a:off x="363185" y="4843790"/>
            <a:ext cx="1059906" cy="3225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496" b="1" dirty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rPr>
              <a:t>2026/07/03</a:t>
            </a:r>
            <a:endParaRPr kumimoji="1" lang="zh-CN" altLang="en-US" sz="1496" b="1" dirty="0">
              <a:solidFill>
                <a:schemeClr val="bg1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5" name="灯片编号占位符 1">
            <a:extLst>
              <a:ext uri="{FF2B5EF4-FFF2-40B4-BE49-F238E27FC236}">
                <a16:creationId xmlns:a16="http://schemas.microsoft.com/office/drawing/2014/main" id="{659CFF70-8D65-327A-D8D2-BE99FCF35E38}"/>
              </a:ext>
            </a:extLst>
          </p:cNvPr>
          <p:cNvSpPr txBox="1">
            <a:spLocks/>
          </p:cNvSpPr>
          <p:nvPr/>
        </p:nvSpPr>
        <p:spPr>
          <a:xfrm>
            <a:off x="6889711" y="4870359"/>
            <a:ext cx="15430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9B75A48-9D91-AD42-8FEF-0106549F2306}" type="slidenum">
              <a:rPr kumimoji="1" lang="zh-CN" altLang="en-US" sz="15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10</a:t>
            </a:fld>
            <a:endParaRPr kumimoji="1" lang="zh-CN" altLang="en-US" sz="1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D492C987-FFF5-364F-3B51-1610D7938F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599" y="771840"/>
            <a:ext cx="3051002" cy="1536636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935CDF42-3D16-FE9C-B864-419CDBE7F4DC}"/>
              </a:ext>
            </a:extLst>
          </p:cNvPr>
          <p:cNvSpPr/>
          <p:nvPr/>
        </p:nvSpPr>
        <p:spPr>
          <a:xfrm>
            <a:off x="2590244" y="670910"/>
            <a:ext cx="1144973" cy="1637563"/>
          </a:xfrm>
          <a:prstGeom prst="rect">
            <a:avLst/>
          </a:prstGeom>
          <a:noFill/>
          <a:ln w="4127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A1FFCEF9-5CA9-A909-71A6-94F06D1D0BD4}"/>
                  </a:ext>
                </a:extLst>
              </p:cNvPr>
              <p:cNvSpPr txBox="1"/>
              <p:nvPr/>
            </p:nvSpPr>
            <p:spPr>
              <a:xfrm>
                <a:off x="3777432" y="1966808"/>
                <a:ext cx="1388969" cy="21544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sz="1400" b="0" i="1" smtClean="0"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kumimoji="1" lang="en-US" altLang="zh-CN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CN" sz="1400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</m:d>
                      <m:r>
                        <a:rPr kumimoji="1" lang="en-US" altLang="zh-CN" sz="1400" b="0" i="1" smtClean="0">
                          <a:latin typeface="Cambria Math" panose="02040503050406030204" pitchFamily="18" charset="0"/>
                        </a:rPr>
                        <m:t>:</m:t>
                      </m:r>
                      <m:sSup>
                        <m:sSupPr>
                          <m:ctrlPr>
                            <a:rPr kumimoji="1" lang="en-US" altLang="zh-CN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sz="1400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p>
                          <m:r>
                            <a:rPr kumimoji="1" lang="en-US" altLang="zh-CN" sz="1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kumimoji="1" lang="en-US" altLang="zh-CN" sz="1400" b="0" i="1" smtClean="0"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kumimoji="1" lang="en-US" altLang="zh-CN" sz="1400" b="0" i="1" smtClean="0">
                          <a:latin typeface="Cambria Math" panose="02040503050406030204" pitchFamily="18" charset="0"/>
                        </a:rPr>
                        <m:t>𝑓</m:t>
                      </m:r>
                    </m:oMath>
                  </m:oMathPara>
                </a14:m>
                <a:endParaRPr kumimoji="1" lang="zh-CN" altLang="en-US" sz="1400" dirty="0"/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C6949192-4258-55DD-D67E-33D67686E6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7432" y="1966808"/>
                <a:ext cx="1388969" cy="215444"/>
              </a:xfrm>
              <a:prstGeom prst="rect">
                <a:avLst/>
              </a:prstGeom>
              <a:blipFill>
                <a:blip r:embed="rId5"/>
                <a:stretch>
                  <a:fillRect t="-5882" b="-3529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917AA455-93EE-71CF-3F86-9D2C283787AE}"/>
                  </a:ext>
                </a:extLst>
              </p:cNvPr>
              <p:cNvSpPr txBox="1"/>
              <p:nvPr/>
            </p:nvSpPr>
            <p:spPr>
              <a:xfrm>
                <a:off x="3931353" y="873904"/>
                <a:ext cx="1081129" cy="21589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kumimoji="1" lang="en-US" altLang="zh-CN" sz="14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kumimoji="1" lang="en-US" altLang="zh-CN" sz="1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acc>
                      <m:d>
                        <m:dPr>
                          <m:ctrlPr>
                            <a:rPr kumimoji="1" lang="en-US" altLang="zh-CN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CN" sz="1400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</m:d>
                      <m:r>
                        <a:rPr kumimoji="1" lang="en-US" altLang="zh-CN" sz="1400" b="0" i="1" smtClean="0">
                          <a:latin typeface="Cambria Math" panose="02040503050406030204" pitchFamily="18" charset="0"/>
                        </a:rPr>
                        <m:t>:</m:t>
                      </m:r>
                      <m:sSup>
                        <m:sSupPr>
                          <m:ctrlPr>
                            <a:rPr kumimoji="1" lang="en-US" altLang="zh-CN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̅"/>
                              <m:ctrlPr>
                                <a:rPr kumimoji="1" lang="en-US" altLang="zh-CN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kumimoji="1" lang="en-US" altLang="zh-CN" sz="1400" b="0" i="1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</m:acc>
                        </m:e>
                        <m:sup>
                          <m:r>
                            <a:rPr kumimoji="1" lang="en-US" altLang="zh-CN" sz="1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kumimoji="1" lang="en-US" altLang="zh-CN" sz="1400" b="0" i="1" smtClean="0"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kumimoji="1" lang="en-US" altLang="zh-CN" sz="1400" b="0" i="1" smtClean="0">
                          <a:latin typeface="Cambria Math" panose="02040503050406030204" pitchFamily="18" charset="0"/>
                        </a:rPr>
                        <m:t>𝑓</m:t>
                      </m:r>
                    </m:oMath>
                  </m:oMathPara>
                </a14:m>
                <a:endParaRPr kumimoji="1" lang="zh-CN" altLang="en-US" sz="1400" dirty="0"/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F674C699-80BF-CFB9-0B9F-11DCA90376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1353" y="873904"/>
                <a:ext cx="1081129" cy="215893"/>
              </a:xfrm>
              <a:prstGeom prst="rect">
                <a:avLst/>
              </a:prstGeom>
              <a:blipFill>
                <a:blip r:embed="rId6"/>
                <a:stretch>
                  <a:fillRect l="-3488" t="-5556" r="-4651" b="-33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直线箭头连接符 12">
            <a:extLst>
              <a:ext uri="{FF2B5EF4-FFF2-40B4-BE49-F238E27FC236}">
                <a16:creationId xmlns:a16="http://schemas.microsoft.com/office/drawing/2014/main" id="{350F2472-E125-CED8-6120-D52721BB66E1}"/>
              </a:ext>
            </a:extLst>
          </p:cNvPr>
          <p:cNvCxnSpPr>
            <a:cxnSpLocks/>
          </p:cNvCxnSpPr>
          <p:nvPr/>
        </p:nvCxnSpPr>
        <p:spPr>
          <a:xfrm>
            <a:off x="5124981" y="1014637"/>
            <a:ext cx="699582" cy="3595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线箭头连接符 19">
            <a:extLst>
              <a:ext uri="{FF2B5EF4-FFF2-40B4-BE49-F238E27FC236}">
                <a16:creationId xmlns:a16="http://schemas.microsoft.com/office/drawing/2014/main" id="{A5DA646E-4282-27FC-42A0-17C3AEF1CEDF}"/>
              </a:ext>
            </a:extLst>
          </p:cNvPr>
          <p:cNvCxnSpPr>
            <a:cxnSpLocks/>
          </p:cNvCxnSpPr>
          <p:nvPr/>
        </p:nvCxnSpPr>
        <p:spPr>
          <a:xfrm flipV="1">
            <a:off x="5186421" y="1561853"/>
            <a:ext cx="638142" cy="4749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A32EB557-BDB8-D8C8-9354-97E106F5DCA3}"/>
                  </a:ext>
                </a:extLst>
              </p:cNvPr>
              <p:cNvSpPr txBox="1"/>
              <p:nvPr/>
            </p:nvSpPr>
            <p:spPr>
              <a:xfrm>
                <a:off x="6165723" y="1205197"/>
                <a:ext cx="1428660" cy="57470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sub>
                      </m:sSub>
                      <m:sSup>
                        <m:sSup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m:rPr>
                              <m:sty m:val="p"/>
                            </m:rPr>
                            <a:rPr kumimoji="1" lang="en-US" altLang="zh-CN" b="0" i="0" smtClean="0">
                              <a:latin typeface="Cambria Math" panose="02040503050406030204" pitchFamily="18" charset="0"/>
                            </a:rPr>
                            <m:t>Δ</m:t>
                          </m:r>
                          <m:sSub>
                            <m:sSubPr>
                              <m:ctrlP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𝛿</m:t>
                              </m:r>
                            </m:e>
                            <m:sub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sub>
                          </m:sSub>
                        </m:sup>
                      </m:sSup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kumimoji="1" lang="en-US" altLang="zh-CN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kumimoji="1" lang="en-US" altLang="zh-CN" b="0" i="1" smtClean="0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</m:acc>
                            </m:e>
                            <m:sub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52640814-D98D-8AC9-CCCE-5448A2E57E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5723" y="1205197"/>
                <a:ext cx="1428660" cy="574709"/>
              </a:xfrm>
              <a:prstGeom prst="rect">
                <a:avLst/>
              </a:prstGeom>
              <a:blipFill>
                <a:blip r:embed="rId7"/>
                <a:stretch>
                  <a:fillRect l="-1754" t="-6522" r="-877" b="-652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椭圆 27">
            <a:extLst>
              <a:ext uri="{FF2B5EF4-FFF2-40B4-BE49-F238E27FC236}">
                <a16:creationId xmlns:a16="http://schemas.microsoft.com/office/drawing/2014/main" id="{9E9094C0-21DF-DF37-040E-3526CD42DD2E}"/>
              </a:ext>
            </a:extLst>
          </p:cNvPr>
          <p:cNvSpPr/>
          <p:nvPr/>
        </p:nvSpPr>
        <p:spPr>
          <a:xfrm>
            <a:off x="7142452" y="3071941"/>
            <a:ext cx="315315" cy="29838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矩形 28">
                <a:extLst>
                  <a:ext uri="{FF2B5EF4-FFF2-40B4-BE49-F238E27FC236}">
                    <a16:creationId xmlns:a16="http://schemas.microsoft.com/office/drawing/2014/main" id="{B2CA9895-EB4E-A0B5-7BD4-0E2C5F6BE573}"/>
                  </a:ext>
                </a:extLst>
              </p:cNvPr>
              <p:cNvSpPr/>
              <p:nvPr/>
            </p:nvSpPr>
            <p:spPr>
              <a:xfrm>
                <a:off x="7457767" y="3071941"/>
                <a:ext cx="110741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i="1">
                          <a:latin typeface="Cambria Math" panose="02040503050406030204" pitchFamily="18" charset="0"/>
                          <a:ea typeface="SimHei" charset="-122"/>
                          <a:cs typeface="Times New Roman" panose="02020603050405020304" pitchFamily="18" charset="0"/>
                        </a:rPr>
                        <m:t>𝜓</m:t>
                      </m:r>
                      <m:d>
                        <m:dPr>
                          <m:ctrlPr>
                            <a:rPr lang="en-US" altLang="zh-CN" i="1">
                              <a:latin typeface="Cambria Math" panose="02040503050406030204" pitchFamily="18" charset="0"/>
                              <a:ea typeface="SimHei" charset="-122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ea typeface="SimHei" charset="-122"/>
                              <a:cs typeface="Times New Roman" panose="02020603050405020304" pitchFamily="18" charset="0"/>
                            </a:rPr>
                            <m:t>3770</m:t>
                          </m:r>
                        </m:e>
                      </m:d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9" name="矩形 28">
                <a:extLst>
                  <a:ext uri="{FF2B5EF4-FFF2-40B4-BE49-F238E27FC236}">
                    <a16:creationId xmlns:a16="http://schemas.microsoft.com/office/drawing/2014/main" id="{177C67C5-B7E1-3A16-B73F-8B7A4E53BCC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7767" y="3071941"/>
                <a:ext cx="1107418" cy="369332"/>
              </a:xfrm>
              <a:prstGeom prst="rect">
                <a:avLst/>
              </a:prstGeom>
              <a:blipFill>
                <a:blip r:embed="rId8"/>
                <a:stretch>
                  <a:fillRect b="-967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直线箭头连接符 29">
            <a:extLst>
              <a:ext uri="{FF2B5EF4-FFF2-40B4-BE49-F238E27FC236}">
                <a16:creationId xmlns:a16="http://schemas.microsoft.com/office/drawing/2014/main" id="{D7F8E5F1-E69B-3B08-C840-4C9A5312EAB0}"/>
              </a:ext>
            </a:extLst>
          </p:cNvPr>
          <p:cNvCxnSpPr>
            <a:cxnSpLocks/>
          </p:cNvCxnSpPr>
          <p:nvPr/>
        </p:nvCxnSpPr>
        <p:spPr>
          <a:xfrm flipV="1">
            <a:off x="7517114" y="2224314"/>
            <a:ext cx="741302" cy="799969"/>
          </a:xfrm>
          <a:prstGeom prst="straightConnector1">
            <a:avLst/>
          </a:prstGeom>
          <a:ln w="635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线箭头连接符 30">
            <a:extLst>
              <a:ext uri="{FF2B5EF4-FFF2-40B4-BE49-F238E27FC236}">
                <a16:creationId xmlns:a16="http://schemas.microsoft.com/office/drawing/2014/main" id="{73C94070-0FD2-DD65-805C-A4A58CE5570F}"/>
              </a:ext>
            </a:extLst>
          </p:cNvPr>
          <p:cNvCxnSpPr>
            <a:cxnSpLocks/>
          </p:cNvCxnSpPr>
          <p:nvPr/>
        </p:nvCxnSpPr>
        <p:spPr>
          <a:xfrm flipH="1">
            <a:off x="6319386" y="3448404"/>
            <a:ext cx="813441" cy="845946"/>
          </a:xfrm>
          <a:prstGeom prst="straightConnector1">
            <a:avLst/>
          </a:prstGeom>
          <a:ln w="635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矩形 31">
                <a:extLst>
                  <a:ext uri="{FF2B5EF4-FFF2-40B4-BE49-F238E27FC236}">
                    <a16:creationId xmlns:a16="http://schemas.microsoft.com/office/drawing/2014/main" id="{13D595D2-1DE8-0240-F184-D59DAF20540C}"/>
                  </a:ext>
                </a:extLst>
              </p:cNvPr>
              <p:cNvSpPr/>
              <p:nvPr/>
            </p:nvSpPr>
            <p:spPr>
              <a:xfrm>
                <a:off x="8254614" y="1902966"/>
                <a:ext cx="83535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i="1" smtClean="0">
                              <a:latin typeface="Cambria Math" panose="02040503050406030204" pitchFamily="18" charset="0"/>
                              <a:ea typeface="SimHei" charset="-122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ea typeface="SimHei" charset="-122"/>
                              <a:cs typeface="Times New Roman" panose="02020603050405020304" pitchFamily="18" charset="0"/>
                            </a:rPr>
                            <m:t>𝐷</m:t>
                          </m:r>
                        </m:e>
                        <m:sup>
                          <m:r>
                            <a:rPr lang="en-US" altLang="zh-CN" i="1">
                              <a:latin typeface="Cambria Math" panose="02040503050406030204" pitchFamily="18" charset="0"/>
                              <a:ea typeface="SimHei" charset="-122"/>
                              <a:cs typeface="Times New Roman" panose="02020603050405020304" pitchFamily="18" charset="0"/>
                            </a:rPr>
                            <m:t>0</m:t>
                          </m:r>
                        </m:sup>
                      </m:sSup>
                      <m:r>
                        <a:rPr lang="en-US" altLang="zh-CN" b="0" i="1" smtClean="0">
                          <a:latin typeface="Cambria Math" panose="02040503050406030204" pitchFamily="18" charset="0"/>
                          <a:ea typeface="SimHei" charset="-122"/>
                          <a:cs typeface="Times New Roman" panose="02020603050405020304" pitchFamily="18" charset="0"/>
                        </a:rPr>
                        <m:t>(</m:t>
                      </m:r>
                      <m:acc>
                        <m:accPr>
                          <m:chr m:val="⃗"/>
                          <m:ctrlPr>
                            <a:rPr lang="en-US" altLang="zh-CN" i="1" smtClean="0">
                              <a:latin typeface="Cambria Math" panose="02040503050406030204" pitchFamily="18" charset="0"/>
                              <a:ea typeface="SimHei" charset="-122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ea typeface="SimHei" charset="-122"/>
                              <a:cs typeface="Times New Roman" panose="02020603050405020304" pitchFamily="18" charset="0"/>
                            </a:rPr>
                            <m:t>𝑝</m:t>
                          </m:r>
                        </m:e>
                      </m:acc>
                      <m:r>
                        <a:rPr lang="en-US" altLang="zh-CN" b="0" i="1" smtClean="0">
                          <a:latin typeface="Cambria Math" panose="02040503050406030204" pitchFamily="18" charset="0"/>
                          <a:ea typeface="SimHei" charset="-122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32" name="矩形 31">
                <a:extLst>
                  <a:ext uri="{FF2B5EF4-FFF2-40B4-BE49-F238E27FC236}">
                    <a16:creationId xmlns:a16="http://schemas.microsoft.com/office/drawing/2014/main" id="{C78AF9FD-60F3-8846-7F4C-69957C88D21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4614" y="1902966"/>
                <a:ext cx="835357" cy="369332"/>
              </a:xfrm>
              <a:prstGeom prst="rect">
                <a:avLst/>
              </a:prstGeom>
              <a:blipFill>
                <a:blip r:embed="rId9"/>
                <a:stretch>
                  <a:fillRect t="-9677" b="-1290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矩形 32">
                <a:extLst>
                  <a:ext uri="{FF2B5EF4-FFF2-40B4-BE49-F238E27FC236}">
                    <a16:creationId xmlns:a16="http://schemas.microsoft.com/office/drawing/2014/main" id="{99A25987-71CE-27CC-AB30-FFF078A2E59E}"/>
                  </a:ext>
                </a:extLst>
              </p:cNvPr>
              <p:cNvSpPr/>
              <p:nvPr/>
            </p:nvSpPr>
            <p:spPr>
              <a:xfrm>
                <a:off x="5790800" y="4336331"/>
                <a:ext cx="1008481" cy="3901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  <a:ea typeface="SimHei" charset="-122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sSup>
                            <m:sSupPr>
                              <m:ctrlPr>
                                <a:rPr lang="en-US" altLang="zh-CN" i="1" smtClean="0">
                                  <a:latin typeface="Cambria Math" panose="02040503050406030204" pitchFamily="18" charset="0"/>
                                  <a:ea typeface="SimHei" charset="-122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  <a:ea typeface="SimHei" charset="-122"/>
                                  <a:cs typeface="Times New Roman" panose="02020603050405020304" pitchFamily="18" charset="0"/>
                                </a:rPr>
                                <m:t>𝐷</m:t>
                              </m:r>
                            </m:e>
                            <m:sup>
                              <m:r>
                                <a:rPr lang="en-US" altLang="zh-CN" i="1">
                                  <a:latin typeface="Cambria Math" panose="02040503050406030204" pitchFamily="18" charset="0"/>
                                  <a:ea typeface="SimHei" charset="-122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sup>
                          </m:sSup>
                        </m:e>
                      </m:acc>
                      <m:r>
                        <a:rPr lang="en-US" altLang="zh-CN" b="0" i="1" smtClean="0">
                          <a:latin typeface="Cambria Math" panose="02040503050406030204" pitchFamily="18" charset="0"/>
                          <a:ea typeface="SimHei" charset="-122"/>
                          <a:cs typeface="Times New Roman" panose="02020603050405020304" pitchFamily="18" charset="0"/>
                        </a:rPr>
                        <m:t>(−</m:t>
                      </m:r>
                      <m:acc>
                        <m:accPr>
                          <m:chr m:val="⃗"/>
                          <m:ctrlPr>
                            <a:rPr lang="en-US" altLang="zh-CN" i="1" smtClean="0">
                              <a:latin typeface="Cambria Math" panose="02040503050406030204" pitchFamily="18" charset="0"/>
                              <a:ea typeface="SimHei" charset="-122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ea typeface="SimHei" charset="-122"/>
                              <a:cs typeface="Times New Roman" panose="02020603050405020304" pitchFamily="18" charset="0"/>
                            </a:rPr>
                            <m:t>𝑝</m:t>
                          </m:r>
                        </m:e>
                      </m:acc>
                      <m:r>
                        <a:rPr lang="en-US" altLang="zh-CN" b="0" i="1" smtClean="0">
                          <a:latin typeface="Cambria Math" panose="02040503050406030204" pitchFamily="18" charset="0"/>
                          <a:ea typeface="SimHei" charset="-122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33" name="矩形 32">
                <a:extLst>
                  <a:ext uri="{FF2B5EF4-FFF2-40B4-BE49-F238E27FC236}">
                    <a16:creationId xmlns:a16="http://schemas.microsoft.com/office/drawing/2014/main" id="{79031B45-2D67-456F-5075-8DF33AF4A75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0800" y="4336331"/>
                <a:ext cx="1008481" cy="390107"/>
              </a:xfrm>
              <a:prstGeom prst="rect">
                <a:avLst/>
              </a:prstGeom>
              <a:blipFill>
                <a:blip r:embed="rId10"/>
                <a:stretch>
                  <a:fillRect t="-6452" b="-161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上箭头 34">
            <a:extLst>
              <a:ext uri="{FF2B5EF4-FFF2-40B4-BE49-F238E27FC236}">
                <a16:creationId xmlns:a16="http://schemas.microsoft.com/office/drawing/2014/main" id="{3638B205-1738-E80A-BDFB-8FEE21CBA939}"/>
              </a:ext>
            </a:extLst>
          </p:cNvPr>
          <p:cNvSpPr/>
          <p:nvPr/>
        </p:nvSpPr>
        <p:spPr>
          <a:xfrm>
            <a:off x="6697166" y="1998063"/>
            <a:ext cx="365774" cy="811599"/>
          </a:xfrm>
          <a:prstGeom prst="up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F98A19D8-4A21-521F-AF51-CD4C1A8DDD91}"/>
              </a:ext>
            </a:extLst>
          </p:cNvPr>
          <p:cNvSpPr txBox="1"/>
          <p:nvPr/>
        </p:nvSpPr>
        <p:spPr>
          <a:xfrm>
            <a:off x="7377375" y="4009432"/>
            <a:ext cx="103511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b="1" dirty="0">
                <a:solidFill>
                  <a:srgbClr val="FF000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QC</a:t>
            </a:r>
            <a:r>
              <a:rPr lang="zh-CN" altLang="en-US" sz="1400" b="1" dirty="0">
                <a:solidFill>
                  <a:srgbClr val="FF000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FF000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data</a:t>
            </a:r>
            <a:endParaRPr lang="zh-CN" altLang="en-US" sz="1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文本框 39">
                <a:extLst>
                  <a:ext uri="{FF2B5EF4-FFF2-40B4-BE49-F238E27FC236}">
                    <a16:creationId xmlns:a16="http://schemas.microsoft.com/office/drawing/2014/main" id="{D595D2B7-98F7-137A-4825-392A8423426F}"/>
                  </a:ext>
                </a:extLst>
              </p:cNvPr>
              <p:cNvSpPr txBox="1"/>
              <p:nvPr/>
            </p:nvSpPr>
            <p:spPr>
              <a:xfrm>
                <a:off x="786339" y="2397681"/>
                <a:ext cx="1660496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CN" sz="1400" b="1" i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𝛄</m:t>
                    </m:r>
                  </m:oMath>
                </a14:m>
                <a:r>
                  <a:rPr lang="zh-CN" altLang="en-US" sz="1400" b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measurements</a:t>
                </a:r>
                <a:endParaRPr lang="zh-CN" altLang="en-US" sz="1400" b="1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0" name="文本框 39">
                <a:extLst>
                  <a:ext uri="{FF2B5EF4-FFF2-40B4-BE49-F238E27FC236}">
                    <a16:creationId xmlns:a16="http://schemas.microsoft.com/office/drawing/2014/main" id="{D595D2B7-98F7-137A-4825-392A842342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339" y="2397681"/>
                <a:ext cx="1660496" cy="307777"/>
              </a:xfrm>
              <a:prstGeom prst="rect">
                <a:avLst/>
              </a:prstGeom>
              <a:blipFill>
                <a:blip r:embed="rId11"/>
                <a:stretch>
                  <a:fillRect t="-3846" b="-1538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上箭头 40">
            <a:extLst>
              <a:ext uri="{FF2B5EF4-FFF2-40B4-BE49-F238E27FC236}">
                <a16:creationId xmlns:a16="http://schemas.microsoft.com/office/drawing/2014/main" id="{1F1E62B8-CC88-4664-E1CC-31ABB8C15F26}"/>
              </a:ext>
            </a:extLst>
          </p:cNvPr>
          <p:cNvSpPr/>
          <p:nvPr/>
        </p:nvSpPr>
        <p:spPr>
          <a:xfrm rot="16200000">
            <a:off x="5486152" y="3420745"/>
            <a:ext cx="365774" cy="811599"/>
          </a:xfrm>
          <a:prstGeom prst="up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2" name="上下箭头 41">
            <a:extLst>
              <a:ext uri="{FF2B5EF4-FFF2-40B4-BE49-F238E27FC236}">
                <a16:creationId xmlns:a16="http://schemas.microsoft.com/office/drawing/2014/main" id="{97D87F58-98B5-E18C-4BBB-1F7E809D3837}"/>
              </a:ext>
            </a:extLst>
          </p:cNvPr>
          <p:cNvSpPr/>
          <p:nvPr/>
        </p:nvSpPr>
        <p:spPr>
          <a:xfrm>
            <a:off x="2956372" y="2590221"/>
            <a:ext cx="331028" cy="638742"/>
          </a:xfrm>
          <a:prstGeom prst="upDown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A0DD1784-02FE-F0E7-E492-182C87FA55C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457767" y="3648548"/>
            <a:ext cx="741303" cy="314800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4116FDE3-0363-3E4D-5199-B0C44EBE67E3}"/>
              </a:ext>
            </a:extLst>
          </p:cNvPr>
          <p:cNvSpPr txBox="1"/>
          <p:nvPr/>
        </p:nvSpPr>
        <p:spPr>
          <a:xfrm>
            <a:off x="3959406" y="4835058"/>
            <a:ext cx="1845762" cy="3225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496" b="1" dirty="0">
                <a:solidFill>
                  <a:schemeClr val="bg1"/>
                </a:solidFill>
                <a:latin typeface="Times New Roman" charset="0"/>
                <a:ea typeface="SimSun" panose="02010600030101010101" pitchFamily="2" charset="-122"/>
                <a:cs typeface="Times New Roman" charset="0"/>
              </a:rPr>
              <a:t>UCAS</a:t>
            </a:r>
            <a:r>
              <a:rPr kumimoji="1" lang="zh-CN" altLang="en-US" sz="1496" b="1" dirty="0">
                <a:solidFill>
                  <a:schemeClr val="bg1"/>
                </a:solidFill>
                <a:latin typeface="Times New Roman" charset="0"/>
                <a:ea typeface="SimSun" panose="02010600030101010101" pitchFamily="2" charset="-122"/>
                <a:cs typeface="Times New Roman" charset="0"/>
              </a:rPr>
              <a:t> </a:t>
            </a:r>
            <a:r>
              <a:rPr kumimoji="1" lang="en-US" altLang="zh-CN" sz="1496" b="1" dirty="0">
                <a:solidFill>
                  <a:schemeClr val="bg1"/>
                </a:solidFill>
                <a:latin typeface="Times New Roman" charset="0"/>
                <a:ea typeface="SimSun" panose="02010600030101010101" pitchFamily="2" charset="-122"/>
                <a:cs typeface="Times New Roman" charset="0"/>
              </a:rPr>
              <a:t>Wenbin</a:t>
            </a:r>
            <a:r>
              <a:rPr kumimoji="1" lang="zh-CN" altLang="en-US" sz="1496" b="1" dirty="0">
                <a:solidFill>
                  <a:schemeClr val="bg1"/>
                </a:solidFill>
                <a:latin typeface="Times New Roman" charset="0"/>
                <a:ea typeface="SimSun" panose="02010600030101010101" pitchFamily="2" charset="-122"/>
                <a:cs typeface="Times New Roman" charset="0"/>
              </a:rPr>
              <a:t> </a:t>
            </a:r>
            <a:r>
              <a:rPr kumimoji="1" lang="en-US" altLang="zh-CN" sz="1496" b="1" dirty="0">
                <a:solidFill>
                  <a:schemeClr val="bg1"/>
                </a:solidFill>
                <a:latin typeface="Times New Roman" charset="0"/>
                <a:ea typeface="SimSun" panose="02010600030101010101" pitchFamily="2" charset="-122"/>
                <a:cs typeface="Times New Roman" charset="0"/>
              </a:rPr>
              <a:t>Qian</a:t>
            </a:r>
            <a:endParaRPr kumimoji="1" lang="zh-CN" altLang="en-US" sz="1496" b="1" dirty="0">
              <a:solidFill>
                <a:schemeClr val="bg1"/>
              </a:solidFill>
              <a:latin typeface="Times New Roman" charset="0"/>
              <a:ea typeface="SimSun" panose="02010600030101010101" pitchFamily="2" charset="-122"/>
              <a:cs typeface="Times New Roman" charset="0"/>
            </a:endParaRP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04134313-B236-2E4B-1907-CD95284AEE6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342381" y="610399"/>
            <a:ext cx="1512143" cy="523850"/>
          </a:xfrm>
          <a:prstGeom prst="rect">
            <a:avLst/>
          </a:prstGeom>
        </p:spPr>
      </p:pic>
      <p:sp>
        <p:nvSpPr>
          <p:cNvPr id="21" name="矩形 20">
            <a:extLst>
              <a:ext uri="{FF2B5EF4-FFF2-40B4-BE49-F238E27FC236}">
                <a16:creationId xmlns:a16="http://schemas.microsoft.com/office/drawing/2014/main" id="{1334DD02-A4E0-AE06-1C4F-AE902D623B6E}"/>
              </a:ext>
            </a:extLst>
          </p:cNvPr>
          <p:cNvSpPr/>
          <p:nvPr/>
        </p:nvSpPr>
        <p:spPr>
          <a:xfrm>
            <a:off x="1183310" y="1963947"/>
            <a:ext cx="285135" cy="34452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89C859E6-97AC-730D-60CF-D17029F6B283}"/>
                  </a:ext>
                </a:extLst>
              </p:cNvPr>
              <p:cNvSpPr txBox="1"/>
              <p:nvPr/>
            </p:nvSpPr>
            <p:spPr>
              <a:xfrm>
                <a:off x="67303" y="2025657"/>
                <a:ext cx="733375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SimHei" charset="-122"/>
                        <a:cs typeface="Times New Roman" panose="02020603050405020304" pitchFamily="18" charset="0"/>
                      </a:rPr>
                      <m:t>𝒃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SimHei" charset="-122"/>
                        <a:cs typeface="Times New Roman" panose="02020603050405020304" pitchFamily="18" charset="0"/>
                      </a:rPr>
                      <m:t>→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SimHei" charset="-122"/>
                        <a:cs typeface="Times New Roman" panose="02020603050405020304" pitchFamily="18" charset="0"/>
                      </a:rPr>
                      <m:t>𝒖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SimHei" charset="-122"/>
                        <a:cs typeface="Times New Roman" panose="02020603050405020304" pitchFamily="18" charset="0"/>
                      </a:rPr>
                      <m:t>:</m:t>
                    </m:r>
                  </m:oMath>
                </a14:m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SimHei" charset="-122"/>
                    <a:cs typeface="Times New Roman" panose="02020603050405020304" pitchFamily="18" charset="0"/>
                  </a:rPr>
                  <a:t> </a:t>
                </a:r>
                <a:endParaRPr lang="zh-CN" altLang="en-US" sz="1400" dirty="0"/>
              </a:p>
            </p:txBody>
          </p:sp>
        </mc:Choice>
        <mc:Fallback xmlns=""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58EE5C24-5756-6239-31F9-C401C0867D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03" y="2025657"/>
                <a:ext cx="733375" cy="307777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AAA763AC-BEC7-9522-93B3-80EA74309E7E}"/>
                  </a:ext>
                </a:extLst>
              </p:cNvPr>
              <p:cNvSpPr txBox="1"/>
              <p:nvPr/>
            </p:nvSpPr>
            <p:spPr>
              <a:xfrm>
                <a:off x="54938" y="837572"/>
                <a:ext cx="838200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SimHei" charset="-122"/>
                        <a:cs typeface="Times New Roman" panose="02020603050405020304" pitchFamily="18" charset="0"/>
                      </a:rPr>
                      <m:t>𝒃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SimHei" charset="-122"/>
                        <a:cs typeface="Times New Roman" panose="02020603050405020304" pitchFamily="18" charset="0"/>
                      </a:rPr>
                      <m:t>→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SimHei" charset="-122"/>
                        <a:cs typeface="Times New Roman" panose="02020603050405020304" pitchFamily="18" charset="0"/>
                      </a:rPr>
                      <m:t>𝒄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SimHei" charset="-122"/>
                        <a:cs typeface="Times New Roman" panose="02020603050405020304" pitchFamily="18" charset="0"/>
                      </a:rPr>
                      <m:t>:</m:t>
                    </m:r>
                  </m:oMath>
                </a14:m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SimHei" charset="-122"/>
                    <a:cs typeface="Times New Roman" panose="02020603050405020304" pitchFamily="18" charset="0"/>
                  </a:rPr>
                  <a:t> </a:t>
                </a:r>
                <a:endParaRPr lang="zh-CN" altLang="en-US" sz="1400" dirty="0"/>
              </a:p>
            </p:txBody>
          </p:sp>
        </mc:Choice>
        <mc:Fallback xmlns="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FF7EF15F-3392-D23C-78FB-AE43C92379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38" y="837572"/>
                <a:ext cx="838200" cy="307777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 descr="lhcb logo 的图像结果">
            <a:extLst>
              <a:ext uri="{FF2B5EF4-FFF2-40B4-BE49-F238E27FC236}">
                <a16:creationId xmlns:a16="http://schemas.microsoft.com/office/drawing/2014/main" id="{2FD24CD3-77BD-2668-99C2-AD5DED98A7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017" y="2761336"/>
            <a:ext cx="1202643" cy="720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D6B9F4D5-2812-A641-CF53-F78EB5A54DCC}"/>
              </a:ext>
            </a:extLst>
          </p:cNvPr>
          <p:cNvSpPr txBox="1"/>
          <p:nvPr/>
        </p:nvSpPr>
        <p:spPr>
          <a:xfrm>
            <a:off x="1325877" y="3488067"/>
            <a:ext cx="348386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</a:t>
            </a:r>
            <a:r>
              <a:rPr lang="zh-CN" altLang="en-US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joint</a:t>
            </a:r>
            <a:r>
              <a:rPr lang="zh-CN" altLang="en-US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analyses</a:t>
            </a:r>
            <a:r>
              <a:rPr lang="zh-CN" altLang="en-US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between</a:t>
            </a:r>
            <a:r>
              <a:rPr lang="zh-CN" altLang="en-US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LHCb</a:t>
            </a:r>
            <a:r>
              <a:rPr lang="zh-CN" altLang="en-US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zh-CN" altLang="en-US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BESIII</a:t>
            </a:r>
            <a:r>
              <a:rPr lang="zh-CN" altLang="en-US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collaborations</a:t>
            </a:r>
            <a:endParaRPr lang="zh-CN" altLang="en-US" sz="14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1151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164"/>
    </mc:Choice>
    <mc:Fallback xmlns="">
      <p:transition spd="slow" advTm="67164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741D11-EF75-9DE4-490F-0A32E3A8BB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 22">
            <a:extLst>
              <a:ext uri="{FF2B5EF4-FFF2-40B4-BE49-F238E27FC236}">
                <a16:creationId xmlns:a16="http://schemas.microsoft.com/office/drawing/2014/main" id="{E3CBA10F-808A-1C06-9629-44702407C581}"/>
              </a:ext>
            </a:extLst>
          </p:cNvPr>
          <p:cNvGrpSpPr/>
          <p:nvPr/>
        </p:nvGrpSpPr>
        <p:grpSpPr>
          <a:xfrm>
            <a:off x="0" y="46858"/>
            <a:ext cx="9144000" cy="5107114"/>
            <a:chOff x="0" y="48516"/>
            <a:chExt cx="9144000" cy="6809485"/>
          </a:xfrm>
        </p:grpSpPr>
        <p:grpSp>
          <p:nvGrpSpPr>
            <p:cNvPr id="22" name="组 21">
              <a:extLst>
                <a:ext uri="{FF2B5EF4-FFF2-40B4-BE49-F238E27FC236}">
                  <a16:creationId xmlns:a16="http://schemas.microsoft.com/office/drawing/2014/main" id="{48D01A80-9F17-EE34-C490-9D740F6CF55C}"/>
                </a:ext>
              </a:extLst>
            </p:cNvPr>
            <p:cNvGrpSpPr/>
            <p:nvPr/>
          </p:nvGrpSpPr>
          <p:grpSpPr>
            <a:xfrm>
              <a:off x="110103" y="48516"/>
              <a:ext cx="8885307" cy="677108"/>
              <a:chOff x="110103" y="48516"/>
              <a:chExt cx="8885307" cy="677108"/>
            </a:xfrm>
          </p:grpSpPr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id="{BAFA972E-E969-566F-0D47-B2174F02AF3F}"/>
                  </a:ext>
                </a:extLst>
              </p:cNvPr>
              <p:cNvSpPr/>
              <p:nvPr/>
            </p:nvSpPr>
            <p:spPr>
              <a:xfrm>
                <a:off x="231515" y="48516"/>
                <a:ext cx="4782078" cy="67710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Logic</a:t>
                </a:r>
                <a:r>
                  <a:rPr lang="zh-CN" altLang="en-US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of</a:t>
                </a:r>
                <a:r>
                  <a:rPr lang="zh-CN" altLang="en-US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the</a:t>
                </a:r>
                <a:r>
                  <a:rPr lang="zh-CN" altLang="en-US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new</a:t>
                </a:r>
                <a:r>
                  <a:rPr lang="zh-CN" altLang="en-US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method</a:t>
                </a:r>
                <a:r>
                  <a:rPr lang="zh-CN" altLang="en-US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(1)</a:t>
                </a:r>
                <a:endParaRPr lang="zh-CN" altLang="en-US" sz="27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12" name="直线连接符 11">
                <a:extLst>
                  <a:ext uri="{FF2B5EF4-FFF2-40B4-BE49-F238E27FC236}">
                    <a16:creationId xmlns:a16="http://schemas.microsoft.com/office/drawing/2014/main" id="{623F2FC5-CD75-6287-B1B4-96103CADABD4}"/>
                  </a:ext>
                </a:extLst>
              </p:cNvPr>
              <p:cNvCxnSpPr/>
              <p:nvPr/>
            </p:nvCxnSpPr>
            <p:spPr>
              <a:xfrm>
                <a:off x="110103" y="694847"/>
                <a:ext cx="8885307" cy="0"/>
              </a:xfrm>
              <a:prstGeom prst="line">
                <a:avLst/>
              </a:prstGeom>
              <a:ln w="1905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组 15">
              <a:extLst>
                <a:ext uri="{FF2B5EF4-FFF2-40B4-BE49-F238E27FC236}">
                  <a16:creationId xmlns:a16="http://schemas.microsoft.com/office/drawing/2014/main" id="{A05CB4BB-C03D-B9FF-F553-5923FA930095}"/>
                </a:ext>
              </a:extLst>
            </p:cNvPr>
            <p:cNvGrpSpPr/>
            <p:nvPr/>
          </p:nvGrpSpPr>
          <p:grpSpPr>
            <a:xfrm>
              <a:off x="0" y="6446733"/>
              <a:ext cx="9144000" cy="411268"/>
              <a:chOff x="0" y="6446733"/>
              <a:chExt cx="9144000" cy="411268"/>
            </a:xfrm>
          </p:grpSpPr>
          <p:sp>
            <p:nvSpPr>
              <p:cNvPr id="17" name="Rectangle 6">
                <a:extLst>
                  <a:ext uri="{FF2B5EF4-FFF2-40B4-BE49-F238E27FC236}">
                    <a16:creationId xmlns:a16="http://schemas.microsoft.com/office/drawing/2014/main" id="{3F71CBBC-B6FA-9B75-E949-A05AE5C5B26A}"/>
                  </a:ext>
                </a:extLst>
              </p:cNvPr>
              <p:cNvSpPr/>
              <p:nvPr/>
            </p:nvSpPr>
            <p:spPr>
              <a:xfrm>
                <a:off x="0" y="6488821"/>
                <a:ext cx="9144000" cy="36918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8" name="Rectangle 7">
                <a:extLst>
                  <a:ext uri="{FF2B5EF4-FFF2-40B4-BE49-F238E27FC236}">
                    <a16:creationId xmlns:a16="http://schemas.microsoft.com/office/drawing/2014/main" id="{D84E87C4-935C-8C0B-6BD3-49749E9E2DF6}"/>
                  </a:ext>
                </a:extLst>
              </p:cNvPr>
              <p:cNvSpPr/>
              <p:nvPr/>
            </p:nvSpPr>
            <p:spPr>
              <a:xfrm>
                <a:off x="0" y="6446733"/>
                <a:ext cx="9144000" cy="45719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14" name="文本框 13">
            <a:extLst>
              <a:ext uri="{FF2B5EF4-FFF2-40B4-BE49-F238E27FC236}">
                <a16:creationId xmlns:a16="http://schemas.microsoft.com/office/drawing/2014/main" id="{34920EDA-E7F8-8D2B-F52D-06837A30962E}"/>
              </a:ext>
            </a:extLst>
          </p:cNvPr>
          <p:cNvSpPr txBox="1"/>
          <p:nvPr/>
        </p:nvSpPr>
        <p:spPr>
          <a:xfrm>
            <a:off x="363185" y="4843790"/>
            <a:ext cx="1059906" cy="3225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496" b="1" dirty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rPr>
              <a:t>2026/07/03</a:t>
            </a:r>
            <a:endParaRPr kumimoji="1" lang="zh-CN" altLang="en-US" sz="1496" b="1" dirty="0">
              <a:solidFill>
                <a:schemeClr val="bg1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5" name="灯片编号占位符 1">
            <a:extLst>
              <a:ext uri="{FF2B5EF4-FFF2-40B4-BE49-F238E27FC236}">
                <a16:creationId xmlns:a16="http://schemas.microsoft.com/office/drawing/2014/main" id="{256F4723-4BB2-5230-0386-6809CE9AF11C}"/>
              </a:ext>
            </a:extLst>
          </p:cNvPr>
          <p:cNvSpPr txBox="1">
            <a:spLocks/>
          </p:cNvSpPr>
          <p:nvPr/>
        </p:nvSpPr>
        <p:spPr>
          <a:xfrm>
            <a:off x="6889711" y="4870359"/>
            <a:ext cx="15430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9B75A48-9D91-AD42-8FEF-0106549F2306}" type="slidenum">
              <a:rPr kumimoji="1" lang="zh-CN" altLang="en-US" sz="15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11</a:t>
            </a:fld>
            <a:endParaRPr kumimoji="1" lang="zh-CN" altLang="en-US" sz="1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0F9C78AE-117C-EBEE-15FE-15799C1B7FC8}"/>
              </a:ext>
            </a:extLst>
          </p:cNvPr>
          <p:cNvSpPr txBox="1"/>
          <p:nvPr/>
        </p:nvSpPr>
        <p:spPr>
          <a:xfrm>
            <a:off x="3959406" y="4835058"/>
            <a:ext cx="1845762" cy="3225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496" b="1" dirty="0">
                <a:solidFill>
                  <a:schemeClr val="bg1"/>
                </a:solidFill>
                <a:latin typeface="Times New Roman" charset="0"/>
                <a:ea typeface="SimSun" panose="02010600030101010101" pitchFamily="2" charset="-122"/>
                <a:cs typeface="Times New Roman" charset="0"/>
              </a:rPr>
              <a:t>UCAS</a:t>
            </a:r>
            <a:r>
              <a:rPr kumimoji="1" lang="zh-CN" altLang="en-US" sz="1496" b="1" dirty="0">
                <a:solidFill>
                  <a:schemeClr val="bg1"/>
                </a:solidFill>
                <a:latin typeface="Times New Roman" charset="0"/>
                <a:ea typeface="SimSun" panose="02010600030101010101" pitchFamily="2" charset="-122"/>
                <a:cs typeface="Times New Roman" charset="0"/>
              </a:rPr>
              <a:t> </a:t>
            </a:r>
            <a:r>
              <a:rPr kumimoji="1" lang="en-US" altLang="zh-CN" sz="1496" b="1" dirty="0">
                <a:solidFill>
                  <a:schemeClr val="bg1"/>
                </a:solidFill>
                <a:latin typeface="Times New Roman" charset="0"/>
                <a:ea typeface="SimSun" panose="02010600030101010101" pitchFamily="2" charset="-122"/>
                <a:cs typeface="Times New Roman" charset="0"/>
              </a:rPr>
              <a:t>Wenbin</a:t>
            </a:r>
            <a:r>
              <a:rPr kumimoji="1" lang="zh-CN" altLang="en-US" sz="1496" b="1" dirty="0">
                <a:solidFill>
                  <a:schemeClr val="bg1"/>
                </a:solidFill>
                <a:latin typeface="Times New Roman" charset="0"/>
                <a:ea typeface="SimSun" panose="02010600030101010101" pitchFamily="2" charset="-122"/>
                <a:cs typeface="Times New Roman" charset="0"/>
              </a:rPr>
              <a:t> </a:t>
            </a:r>
            <a:r>
              <a:rPr kumimoji="1" lang="en-US" altLang="zh-CN" sz="1496" b="1" dirty="0">
                <a:solidFill>
                  <a:schemeClr val="bg1"/>
                </a:solidFill>
                <a:latin typeface="Times New Roman" charset="0"/>
                <a:ea typeface="SimSun" panose="02010600030101010101" pitchFamily="2" charset="-122"/>
                <a:cs typeface="Times New Roman" charset="0"/>
              </a:rPr>
              <a:t>Qian</a:t>
            </a:r>
            <a:endParaRPr kumimoji="1" lang="zh-CN" altLang="en-US" sz="1496" b="1" dirty="0">
              <a:solidFill>
                <a:schemeClr val="bg1"/>
              </a:solidFill>
              <a:latin typeface="Times New Roman" charset="0"/>
              <a:ea typeface="SimSun" panose="02010600030101010101" pitchFamily="2" charset="-122"/>
              <a:cs typeface="Times New Roman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6F2C52C8-FB96-2FA6-2063-113468E4C4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103" y="2571750"/>
            <a:ext cx="5010912" cy="2185156"/>
          </a:xfrm>
          <a:prstGeom prst="rect">
            <a:avLst/>
          </a:prstGeom>
        </p:spPr>
      </p:pic>
      <p:grpSp>
        <p:nvGrpSpPr>
          <p:cNvPr id="36" name="组合 35">
            <a:extLst>
              <a:ext uri="{FF2B5EF4-FFF2-40B4-BE49-F238E27FC236}">
                <a16:creationId xmlns:a16="http://schemas.microsoft.com/office/drawing/2014/main" id="{C150ECC3-D704-8AF1-87F3-D2277EB16CD3}"/>
              </a:ext>
            </a:extLst>
          </p:cNvPr>
          <p:cNvGrpSpPr/>
          <p:nvPr/>
        </p:nvGrpSpPr>
        <p:grpSpPr>
          <a:xfrm>
            <a:off x="110103" y="586255"/>
            <a:ext cx="4882521" cy="1641512"/>
            <a:chOff x="482374" y="2548668"/>
            <a:chExt cx="7797462" cy="2471082"/>
          </a:xfrm>
        </p:grpSpPr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2A053B62-889A-D255-F2C1-7E5570E27AA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07436" y="2571750"/>
              <a:ext cx="7772400" cy="2448000"/>
            </a:xfrm>
            <a:prstGeom prst="rect">
              <a:avLst/>
            </a:prstGeom>
          </p:spPr>
        </p:pic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FD1A7B67-338F-0884-6032-FAB476B05C46}"/>
                </a:ext>
              </a:extLst>
            </p:cNvPr>
            <p:cNvSpPr/>
            <p:nvPr/>
          </p:nvSpPr>
          <p:spPr>
            <a:xfrm>
              <a:off x="482374" y="2548668"/>
              <a:ext cx="2130552" cy="46246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sp>
        <p:nvSpPr>
          <p:cNvPr id="38" name="文本框 37">
            <a:extLst>
              <a:ext uri="{FF2B5EF4-FFF2-40B4-BE49-F238E27FC236}">
                <a16:creationId xmlns:a16="http://schemas.microsoft.com/office/drawing/2014/main" id="{A01FF103-0BB0-7280-E7C5-BD1718EAADBF}"/>
              </a:ext>
            </a:extLst>
          </p:cNvPr>
          <p:cNvSpPr txBox="1"/>
          <p:nvPr/>
        </p:nvSpPr>
        <p:spPr>
          <a:xfrm>
            <a:off x="938912" y="2297588"/>
            <a:ext cx="373075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Density</a:t>
            </a:r>
            <a:r>
              <a:rPr lang="zh-CN" altLang="en-US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difference</a:t>
            </a:r>
            <a:r>
              <a:rPr lang="zh-CN" altLang="en-US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indicates</a:t>
            </a:r>
            <a:r>
              <a:rPr lang="zh-CN" altLang="en-US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CP</a:t>
            </a:r>
            <a:r>
              <a:rPr lang="zh-CN" altLang="en-US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violation</a:t>
            </a:r>
            <a:endParaRPr lang="zh-CN" altLang="en-US" sz="1400" dirty="0">
              <a:solidFill>
                <a:srgbClr val="7030A0"/>
              </a:solidFill>
            </a:endParaRPr>
          </a:p>
        </p:txBody>
      </p:sp>
      <p:pic>
        <p:nvPicPr>
          <p:cNvPr id="43" name="图片 42">
            <a:extLst>
              <a:ext uri="{FF2B5EF4-FFF2-40B4-BE49-F238E27FC236}">
                <a16:creationId xmlns:a16="http://schemas.microsoft.com/office/drawing/2014/main" id="{DFAA3CF5-39E7-6570-F440-D1659235CB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23314" y="2548786"/>
            <a:ext cx="2633867" cy="2208119"/>
          </a:xfrm>
          <a:prstGeom prst="rect">
            <a:avLst/>
          </a:prstGeom>
        </p:spPr>
      </p:pic>
      <p:sp>
        <p:nvSpPr>
          <p:cNvPr id="45" name="上箭头 44">
            <a:extLst>
              <a:ext uri="{FF2B5EF4-FFF2-40B4-BE49-F238E27FC236}">
                <a16:creationId xmlns:a16="http://schemas.microsoft.com/office/drawing/2014/main" id="{43C70AA4-592E-3A6B-4D2F-49B09857C613}"/>
              </a:ext>
            </a:extLst>
          </p:cNvPr>
          <p:cNvSpPr/>
          <p:nvPr/>
        </p:nvSpPr>
        <p:spPr>
          <a:xfrm rot="5400000">
            <a:off x="5489277" y="3145616"/>
            <a:ext cx="365774" cy="811599"/>
          </a:xfrm>
          <a:prstGeom prst="up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6" name="文本框 45">
            <a:extLst>
              <a:ext uri="{FF2B5EF4-FFF2-40B4-BE49-F238E27FC236}">
                <a16:creationId xmlns:a16="http://schemas.microsoft.com/office/drawing/2014/main" id="{26EA7570-524F-5340-AF63-B4DBE8FE7BB4}"/>
              </a:ext>
            </a:extLst>
          </p:cNvPr>
          <p:cNvSpPr txBox="1"/>
          <p:nvPr/>
        </p:nvSpPr>
        <p:spPr>
          <a:xfrm>
            <a:off x="5056820" y="2665383"/>
            <a:ext cx="123069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Traditional</a:t>
            </a:r>
            <a:r>
              <a:rPr lang="zh-CN" altLang="en-US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method:</a:t>
            </a:r>
            <a:r>
              <a:rPr lang="zh-CN" altLang="en-US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binning</a:t>
            </a:r>
            <a:endParaRPr lang="zh-CN" altLang="en-US" sz="1400" dirty="0">
              <a:solidFill>
                <a:srgbClr val="7030A0"/>
              </a:solidFill>
            </a:endParaRPr>
          </a:p>
        </p:txBody>
      </p:sp>
      <p:pic>
        <p:nvPicPr>
          <p:cNvPr id="48" name="图片 47">
            <a:extLst>
              <a:ext uri="{FF2B5EF4-FFF2-40B4-BE49-F238E27FC236}">
                <a16:creationId xmlns:a16="http://schemas.microsoft.com/office/drawing/2014/main" id="{6AE53A98-EF00-6C68-E42A-D12CAE30B2C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98473" y="902891"/>
            <a:ext cx="3358708" cy="1633553"/>
          </a:xfrm>
          <a:prstGeom prst="rect">
            <a:avLst/>
          </a:prstGeom>
        </p:spPr>
      </p:pic>
      <p:sp>
        <p:nvSpPr>
          <p:cNvPr id="49" name="文本框 48">
            <a:extLst>
              <a:ext uri="{FF2B5EF4-FFF2-40B4-BE49-F238E27FC236}">
                <a16:creationId xmlns:a16="http://schemas.microsoft.com/office/drawing/2014/main" id="{E9F38793-C387-CB4F-ADC5-3E85F9789438}"/>
              </a:ext>
            </a:extLst>
          </p:cNvPr>
          <p:cNvSpPr txBox="1"/>
          <p:nvPr/>
        </p:nvSpPr>
        <p:spPr>
          <a:xfrm>
            <a:off x="5444936" y="594248"/>
            <a:ext cx="355047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Novel</a:t>
            </a:r>
            <a:r>
              <a:rPr lang="zh-CN" altLang="en-US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approach:</a:t>
            </a:r>
            <a:r>
              <a:rPr lang="zh-CN" altLang="en-US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fourier</a:t>
            </a:r>
            <a:r>
              <a:rPr lang="zh-CN" altLang="en-US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transformation</a:t>
            </a:r>
            <a:endParaRPr lang="zh-CN" altLang="en-US" sz="1400" dirty="0">
              <a:solidFill>
                <a:srgbClr val="7030A0"/>
              </a:solidFill>
            </a:endParaRPr>
          </a:p>
        </p:txBody>
      </p:sp>
      <p:sp>
        <p:nvSpPr>
          <p:cNvPr id="50" name="文本框 49">
            <a:extLst>
              <a:ext uri="{FF2B5EF4-FFF2-40B4-BE49-F238E27FC236}">
                <a16:creationId xmlns:a16="http://schemas.microsoft.com/office/drawing/2014/main" id="{7D15E5AB-8A75-31D7-1BA9-136A814384DD}"/>
              </a:ext>
            </a:extLst>
          </p:cNvPr>
          <p:cNvSpPr txBox="1"/>
          <p:nvPr/>
        </p:nvSpPr>
        <p:spPr>
          <a:xfrm>
            <a:off x="6659012" y="716016"/>
            <a:ext cx="1762469" cy="3003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[EPJC78</a:t>
            </a:r>
            <a:r>
              <a:rPr lang="zh-CN" altLang="en-US" sz="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(2018)</a:t>
            </a:r>
            <a:r>
              <a:rPr lang="zh-CN" altLang="en-US" sz="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2,</a:t>
            </a:r>
            <a:r>
              <a:rPr lang="zh-CN" altLang="en-US" sz="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121]</a:t>
            </a:r>
          </a:p>
        </p:txBody>
      </p:sp>
      <p:sp>
        <p:nvSpPr>
          <p:cNvPr id="52" name="文本框 51">
            <a:extLst>
              <a:ext uri="{FF2B5EF4-FFF2-40B4-BE49-F238E27FC236}">
                <a16:creationId xmlns:a16="http://schemas.microsoft.com/office/drawing/2014/main" id="{AAF720E7-2F98-07A6-CC09-AE8012680525}"/>
              </a:ext>
            </a:extLst>
          </p:cNvPr>
          <p:cNvSpPr txBox="1"/>
          <p:nvPr/>
        </p:nvSpPr>
        <p:spPr>
          <a:xfrm>
            <a:off x="5000175" y="3845582"/>
            <a:ext cx="13439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~10%</a:t>
            </a:r>
            <a:r>
              <a:rPr lang="zh-CN" altLang="en-US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loss</a:t>
            </a:r>
            <a:r>
              <a:rPr lang="zh-CN" altLang="en-US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zh-CN" altLang="en-US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sensitivity</a:t>
            </a:r>
            <a:endParaRPr lang="zh-CN" altLang="en-US" sz="14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5238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164"/>
    </mc:Choice>
    <mc:Fallback xmlns="">
      <p:transition spd="slow" advTm="67164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3AFD30-1218-5B30-50C4-3B61394745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 22">
            <a:extLst>
              <a:ext uri="{FF2B5EF4-FFF2-40B4-BE49-F238E27FC236}">
                <a16:creationId xmlns:a16="http://schemas.microsoft.com/office/drawing/2014/main" id="{8D82090A-E3D8-A812-81BC-90CA2D86DC17}"/>
              </a:ext>
            </a:extLst>
          </p:cNvPr>
          <p:cNvGrpSpPr/>
          <p:nvPr/>
        </p:nvGrpSpPr>
        <p:grpSpPr>
          <a:xfrm>
            <a:off x="0" y="46858"/>
            <a:ext cx="9144000" cy="5107114"/>
            <a:chOff x="0" y="48516"/>
            <a:chExt cx="9144000" cy="6809485"/>
          </a:xfrm>
        </p:grpSpPr>
        <p:grpSp>
          <p:nvGrpSpPr>
            <p:cNvPr id="22" name="组 21">
              <a:extLst>
                <a:ext uri="{FF2B5EF4-FFF2-40B4-BE49-F238E27FC236}">
                  <a16:creationId xmlns:a16="http://schemas.microsoft.com/office/drawing/2014/main" id="{3AFAC8ED-4BA3-B6BD-C543-18B64B0052D9}"/>
                </a:ext>
              </a:extLst>
            </p:cNvPr>
            <p:cNvGrpSpPr/>
            <p:nvPr/>
          </p:nvGrpSpPr>
          <p:grpSpPr>
            <a:xfrm>
              <a:off x="110103" y="48516"/>
              <a:ext cx="8885307" cy="677108"/>
              <a:chOff x="110103" y="48516"/>
              <a:chExt cx="8885307" cy="677108"/>
            </a:xfrm>
          </p:grpSpPr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id="{99B26366-FBD0-2994-8B6C-BD370A9A514E}"/>
                  </a:ext>
                </a:extLst>
              </p:cNvPr>
              <p:cNvSpPr/>
              <p:nvPr/>
            </p:nvSpPr>
            <p:spPr>
              <a:xfrm>
                <a:off x="231515" y="48516"/>
                <a:ext cx="4782078" cy="67710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Logic</a:t>
                </a:r>
                <a:r>
                  <a:rPr lang="zh-CN" altLang="en-US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of</a:t>
                </a:r>
                <a:r>
                  <a:rPr lang="zh-CN" altLang="en-US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the</a:t>
                </a:r>
                <a:r>
                  <a:rPr lang="zh-CN" altLang="en-US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new</a:t>
                </a:r>
                <a:r>
                  <a:rPr lang="zh-CN" altLang="en-US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method</a:t>
                </a:r>
                <a:r>
                  <a:rPr lang="zh-CN" altLang="en-US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(2)</a:t>
                </a:r>
                <a:endParaRPr lang="zh-CN" altLang="en-US" sz="27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12" name="直线连接符 11">
                <a:extLst>
                  <a:ext uri="{FF2B5EF4-FFF2-40B4-BE49-F238E27FC236}">
                    <a16:creationId xmlns:a16="http://schemas.microsoft.com/office/drawing/2014/main" id="{2563B47E-AEB1-AD14-824E-6351D7C46492}"/>
                  </a:ext>
                </a:extLst>
              </p:cNvPr>
              <p:cNvCxnSpPr/>
              <p:nvPr/>
            </p:nvCxnSpPr>
            <p:spPr>
              <a:xfrm>
                <a:off x="110103" y="694847"/>
                <a:ext cx="8885307" cy="0"/>
              </a:xfrm>
              <a:prstGeom prst="line">
                <a:avLst/>
              </a:prstGeom>
              <a:ln w="1905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组 15">
              <a:extLst>
                <a:ext uri="{FF2B5EF4-FFF2-40B4-BE49-F238E27FC236}">
                  <a16:creationId xmlns:a16="http://schemas.microsoft.com/office/drawing/2014/main" id="{0B599954-53AC-0575-769E-5969E84461FA}"/>
                </a:ext>
              </a:extLst>
            </p:cNvPr>
            <p:cNvGrpSpPr/>
            <p:nvPr/>
          </p:nvGrpSpPr>
          <p:grpSpPr>
            <a:xfrm>
              <a:off x="0" y="6446733"/>
              <a:ext cx="9144000" cy="411268"/>
              <a:chOff x="0" y="6446733"/>
              <a:chExt cx="9144000" cy="411268"/>
            </a:xfrm>
          </p:grpSpPr>
          <p:sp>
            <p:nvSpPr>
              <p:cNvPr id="17" name="Rectangle 6">
                <a:extLst>
                  <a:ext uri="{FF2B5EF4-FFF2-40B4-BE49-F238E27FC236}">
                    <a16:creationId xmlns:a16="http://schemas.microsoft.com/office/drawing/2014/main" id="{240799B8-B040-1B78-2D9E-A4A05E31B684}"/>
                  </a:ext>
                </a:extLst>
              </p:cNvPr>
              <p:cNvSpPr/>
              <p:nvPr/>
            </p:nvSpPr>
            <p:spPr>
              <a:xfrm>
                <a:off x="0" y="6488821"/>
                <a:ext cx="9144000" cy="36918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8" name="Rectangle 7">
                <a:extLst>
                  <a:ext uri="{FF2B5EF4-FFF2-40B4-BE49-F238E27FC236}">
                    <a16:creationId xmlns:a16="http://schemas.microsoft.com/office/drawing/2014/main" id="{03F62B40-0A0D-775E-24B4-9CAF4874F84E}"/>
                  </a:ext>
                </a:extLst>
              </p:cNvPr>
              <p:cNvSpPr/>
              <p:nvPr/>
            </p:nvSpPr>
            <p:spPr>
              <a:xfrm>
                <a:off x="0" y="6446733"/>
                <a:ext cx="9144000" cy="45719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14" name="文本框 13">
            <a:extLst>
              <a:ext uri="{FF2B5EF4-FFF2-40B4-BE49-F238E27FC236}">
                <a16:creationId xmlns:a16="http://schemas.microsoft.com/office/drawing/2014/main" id="{2015EA46-2073-1650-1DF9-C9051082F2F1}"/>
              </a:ext>
            </a:extLst>
          </p:cNvPr>
          <p:cNvSpPr txBox="1"/>
          <p:nvPr/>
        </p:nvSpPr>
        <p:spPr>
          <a:xfrm>
            <a:off x="363185" y="4843790"/>
            <a:ext cx="1059906" cy="3225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496" b="1" dirty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rPr>
              <a:t>2026/07/03</a:t>
            </a:r>
            <a:endParaRPr kumimoji="1" lang="zh-CN" altLang="en-US" sz="1496" b="1" dirty="0">
              <a:solidFill>
                <a:schemeClr val="bg1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5" name="灯片编号占位符 1">
            <a:extLst>
              <a:ext uri="{FF2B5EF4-FFF2-40B4-BE49-F238E27FC236}">
                <a16:creationId xmlns:a16="http://schemas.microsoft.com/office/drawing/2014/main" id="{57503CE6-28C5-8DD7-27E4-22128ABFAA0D}"/>
              </a:ext>
            </a:extLst>
          </p:cNvPr>
          <p:cNvSpPr txBox="1">
            <a:spLocks/>
          </p:cNvSpPr>
          <p:nvPr/>
        </p:nvSpPr>
        <p:spPr>
          <a:xfrm>
            <a:off x="6889711" y="4870359"/>
            <a:ext cx="15430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9B75A48-9D91-AD42-8FEF-0106549F2306}" type="slidenum">
              <a:rPr kumimoji="1" lang="zh-CN" altLang="en-US" sz="15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12</a:t>
            </a:fld>
            <a:endParaRPr kumimoji="1" lang="zh-CN" altLang="en-US" sz="1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3EFDD022-A203-4B42-ECFE-4A9ECB3DF737}"/>
              </a:ext>
            </a:extLst>
          </p:cNvPr>
          <p:cNvSpPr txBox="1"/>
          <p:nvPr/>
        </p:nvSpPr>
        <p:spPr>
          <a:xfrm>
            <a:off x="3959406" y="4835058"/>
            <a:ext cx="1845762" cy="3225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496" b="1" dirty="0">
                <a:solidFill>
                  <a:schemeClr val="bg1"/>
                </a:solidFill>
                <a:latin typeface="Times New Roman" charset="0"/>
                <a:ea typeface="SimSun" panose="02010600030101010101" pitchFamily="2" charset="-122"/>
                <a:cs typeface="Times New Roman" charset="0"/>
              </a:rPr>
              <a:t>UCAS</a:t>
            </a:r>
            <a:r>
              <a:rPr kumimoji="1" lang="zh-CN" altLang="en-US" sz="1496" b="1" dirty="0">
                <a:solidFill>
                  <a:schemeClr val="bg1"/>
                </a:solidFill>
                <a:latin typeface="Times New Roman" charset="0"/>
                <a:ea typeface="SimSun" panose="02010600030101010101" pitchFamily="2" charset="-122"/>
                <a:cs typeface="Times New Roman" charset="0"/>
              </a:rPr>
              <a:t> </a:t>
            </a:r>
            <a:r>
              <a:rPr kumimoji="1" lang="en-US" altLang="zh-CN" sz="1496" b="1" dirty="0">
                <a:solidFill>
                  <a:schemeClr val="bg1"/>
                </a:solidFill>
                <a:latin typeface="Times New Roman" charset="0"/>
                <a:ea typeface="SimSun" panose="02010600030101010101" pitchFamily="2" charset="-122"/>
                <a:cs typeface="Times New Roman" charset="0"/>
              </a:rPr>
              <a:t>Wenbin</a:t>
            </a:r>
            <a:r>
              <a:rPr kumimoji="1" lang="zh-CN" altLang="en-US" sz="1496" b="1" dirty="0">
                <a:solidFill>
                  <a:schemeClr val="bg1"/>
                </a:solidFill>
                <a:latin typeface="Times New Roman" charset="0"/>
                <a:ea typeface="SimSun" panose="02010600030101010101" pitchFamily="2" charset="-122"/>
                <a:cs typeface="Times New Roman" charset="0"/>
              </a:rPr>
              <a:t> </a:t>
            </a:r>
            <a:r>
              <a:rPr kumimoji="1" lang="en-US" altLang="zh-CN" sz="1496" b="1" dirty="0">
                <a:solidFill>
                  <a:schemeClr val="bg1"/>
                </a:solidFill>
                <a:latin typeface="Times New Roman" charset="0"/>
                <a:ea typeface="SimSun" panose="02010600030101010101" pitchFamily="2" charset="-122"/>
                <a:cs typeface="Times New Roman" charset="0"/>
              </a:rPr>
              <a:t>Qian</a:t>
            </a:r>
            <a:endParaRPr kumimoji="1" lang="zh-CN" altLang="en-US" sz="1496" b="1" dirty="0">
              <a:solidFill>
                <a:schemeClr val="bg1"/>
              </a:solidFill>
              <a:latin typeface="Times New Roman" charset="0"/>
              <a:ea typeface="SimSun" panose="02010600030101010101" pitchFamily="2" charset="-122"/>
              <a:cs typeface="Times New Roman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7E0640A2-18B3-CDF5-F6BC-EFFA9F5852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103" y="2571750"/>
            <a:ext cx="5010912" cy="2185156"/>
          </a:xfrm>
          <a:prstGeom prst="rect">
            <a:avLst/>
          </a:prstGeom>
        </p:spPr>
      </p:pic>
      <p:grpSp>
        <p:nvGrpSpPr>
          <p:cNvPr id="36" name="组合 35">
            <a:extLst>
              <a:ext uri="{FF2B5EF4-FFF2-40B4-BE49-F238E27FC236}">
                <a16:creationId xmlns:a16="http://schemas.microsoft.com/office/drawing/2014/main" id="{261E960A-0DD8-514A-DD4A-99FE9E180A3C}"/>
              </a:ext>
            </a:extLst>
          </p:cNvPr>
          <p:cNvGrpSpPr/>
          <p:nvPr/>
        </p:nvGrpSpPr>
        <p:grpSpPr>
          <a:xfrm>
            <a:off x="110103" y="586255"/>
            <a:ext cx="4882521" cy="1641512"/>
            <a:chOff x="482374" y="2548668"/>
            <a:chExt cx="7797462" cy="2471082"/>
          </a:xfrm>
        </p:grpSpPr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A524A7A2-B54C-6B51-B2BE-EE79DAD1E82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07436" y="2571750"/>
              <a:ext cx="7772400" cy="2448000"/>
            </a:xfrm>
            <a:prstGeom prst="rect">
              <a:avLst/>
            </a:prstGeom>
          </p:spPr>
        </p:pic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00880B26-AE8E-BCD9-6AB2-F52726D91DC5}"/>
                </a:ext>
              </a:extLst>
            </p:cNvPr>
            <p:cNvSpPr/>
            <p:nvPr/>
          </p:nvSpPr>
          <p:spPr>
            <a:xfrm>
              <a:off x="482374" y="2548668"/>
              <a:ext cx="2130552" cy="46246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sp>
        <p:nvSpPr>
          <p:cNvPr id="38" name="文本框 37">
            <a:extLst>
              <a:ext uri="{FF2B5EF4-FFF2-40B4-BE49-F238E27FC236}">
                <a16:creationId xmlns:a16="http://schemas.microsoft.com/office/drawing/2014/main" id="{4DF8377B-BA81-63DC-2D0C-0CB8DBEA7709}"/>
              </a:ext>
            </a:extLst>
          </p:cNvPr>
          <p:cNvSpPr txBox="1"/>
          <p:nvPr/>
        </p:nvSpPr>
        <p:spPr>
          <a:xfrm>
            <a:off x="938912" y="2297588"/>
            <a:ext cx="373075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Density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difference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indicates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CP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violation</a:t>
            </a:r>
            <a:endParaRPr lang="zh-CN" altLang="en-US" sz="1400" dirty="0">
              <a:solidFill>
                <a:srgbClr val="002060"/>
              </a:solidFill>
            </a:endParaRPr>
          </a:p>
        </p:txBody>
      </p:sp>
      <p:pic>
        <p:nvPicPr>
          <p:cNvPr id="48" name="图片 47">
            <a:extLst>
              <a:ext uri="{FF2B5EF4-FFF2-40B4-BE49-F238E27FC236}">
                <a16:creationId xmlns:a16="http://schemas.microsoft.com/office/drawing/2014/main" id="{B10D2EE1-F08A-957C-5960-312E9121D2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98473" y="902891"/>
            <a:ext cx="3358708" cy="1633553"/>
          </a:xfrm>
          <a:prstGeom prst="rect">
            <a:avLst/>
          </a:prstGeom>
        </p:spPr>
      </p:pic>
      <p:sp>
        <p:nvSpPr>
          <p:cNvPr id="49" name="文本框 48">
            <a:extLst>
              <a:ext uri="{FF2B5EF4-FFF2-40B4-BE49-F238E27FC236}">
                <a16:creationId xmlns:a16="http://schemas.microsoft.com/office/drawing/2014/main" id="{F63E0E1A-301A-24E1-CA5C-C158DAA1B3C3}"/>
              </a:ext>
            </a:extLst>
          </p:cNvPr>
          <p:cNvSpPr txBox="1"/>
          <p:nvPr/>
        </p:nvSpPr>
        <p:spPr>
          <a:xfrm>
            <a:off x="5444936" y="594248"/>
            <a:ext cx="355047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Novel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approach: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fourier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transformation</a:t>
            </a:r>
            <a:endParaRPr lang="zh-CN" altLang="en-US" sz="1400" dirty="0">
              <a:solidFill>
                <a:srgbClr val="002060"/>
              </a:solidFill>
            </a:endParaRPr>
          </a:p>
        </p:txBody>
      </p:sp>
      <p:sp>
        <p:nvSpPr>
          <p:cNvPr id="50" name="文本框 49">
            <a:extLst>
              <a:ext uri="{FF2B5EF4-FFF2-40B4-BE49-F238E27FC236}">
                <a16:creationId xmlns:a16="http://schemas.microsoft.com/office/drawing/2014/main" id="{F9E7EDDD-D98C-A91E-9972-0F023440BB93}"/>
              </a:ext>
            </a:extLst>
          </p:cNvPr>
          <p:cNvSpPr txBox="1"/>
          <p:nvPr/>
        </p:nvSpPr>
        <p:spPr>
          <a:xfrm>
            <a:off x="6659012" y="716016"/>
            <a:ext cx="1762469" cy="3003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[EPJC78</a:t>
            </a:r>
            <a:r>
              <a:rPr lang="zh-CN" altLang="en-US" sz="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(2018)</a:t>
            </a:r>
            <a:r>
              <a:rPr lang="zh-CN" altLang="en-US" sz="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2,</a:t>
            </a:r>
            <a:r>
              <a:rPr lang="zh-CN" altLang="en-US" sz="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121]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5B465C4D-984A-34F3-5BDE-86FD30D35B20}"/>
              </a:ext>
            </a:extLst>
          </p:cNvPr>
          <p:cNvSpPr txBox="1"/>
          <p:nvPr/>
        </p:nvSpPr>
        <p:spPr>
          <a:xfrm>
            <a:off x="5593526" y="2471170"/>
            <a:ext cx="355047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Only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considering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phase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information</a:t>
            </a:r>
            <a:endParaRPr lang="zh-CN" altLang="en-US" sz="1400" dirty="0">
              <a:solidFill>
                <a:srgbClr val="002060"/>
              </a:solidFill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0A721090-7DD5-0324-F37E-E302D9A737E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21015" y="2770170"/>
            <a:ext cx="2424505" cy="2090420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F245F09C-0543-F9FE-27FA-F1E210318AA3}"/>
              </a:ext>
            </a:extLst>
          </p:cNvPr>
          <p:cNvSpPr txBox="1"/>
          <p:nvPr/>
        </p:nvSpPr>
        <p:spPr>
          <a:xfrm>
            <a:off x="7540246" y="2962231"/>
            <a:ext cx="159848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zh-CN" altLang="en-US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further</a:t>
            </a:r>
            <a:r>
              <a:rPr lang="zh-CN" altLang="en-US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weight</a:t>
            </a:r>
            <a:r>
              <a:rPr lang="zh-CN" altLang="en-US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added</a:t>
            </a:r>
            <a:r>
              <a:rPr lang="zh-CN" altLang="en-US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zh-CN" altLang="en-US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take</a:t>
            </a:r>
            <a:r>
              <a:rPr lang="zh-CN" altLang="en-US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into</a:t>
            </a:r>
            <a:r>
              <a:rPr lang="zh-CN" altLang="en-US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account</a:t>
            </a:r>
            <a:r>
              <a:rPr lang="zh-CN" altLang="en-US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amplitude,</a:t>
            </a:r>
            <a:r>
              <a:rPr lang="zh-CN" altLang="en-US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purity,</a:t>
            </a:r>
            <a:r>
              <a:rPr lang="zh-CN" altLang="en-US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efficiency</a:t>
            </a:r>
            <a:r>
              <a:rPr lang="zh-CN" altLang="en-US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information</a:t>
            </a:r>
            <a:endParaRPr lang="zh-CN" altLang="en-US" sz="14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779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164"/>
    </mc:Choice>
    <mc:Fallback xmlns="">
      <p:transition spd="slow" advTm="67164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58729A-4603-36C9-9B9C-26F070C9C5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 22">
            <a:extLst>
              <a:ext uri="{FF2B5EF4-FFF2-40B4-BE49-F238E27FC236}">
                <a16:creationId xmlns:a16="http://schemas.microsoft.com/office/drawing/2014/main" id="{0A154247-A55C-96CE-DBB8-159C3868E4A1}"/>
              </a:ext>
            </a:extLst>
          </p:cNvPr>
          <p:cNvGrpSpPr/>
          <p:nvPr/>
        </p:nvGrpSpPr>
        <p:grpSpPr>
          <a:xfrm>
            <a:off x="0" y="46858"/>
            <a:ext cx="9144000" cy="5107114"/>
            <a:chOff x="0" y="48516"/>
            <a:chExt cx="9144000" cy="6809485"/>
          </a:xfrm>
        </p:grpSpPr>
        <p:grpSp>
          <p:nvGrpSpPr>
            <p:cNvPr id="22" name="组 21">
              <a:extLst>
                <a:ext uri="{FF2B5EF4-FFF2-40B4-BE49-F238E27FC236}">
                  <a16:creationId xmlns:a16="http://schemas.microsoft.com/office/drawing/2014/main" id="{E1DE9F33-087B-6880-8AD8-25A11374D20D}"/>
                </a:ext>
              </a:extLst>
            </p:cNvPr>
            <p:cNvGrpSpPr/>
            <p:nvPr/>
          </p:nvGrpSpPr>
          <p:grpSpPr>
            <a:xfrm>
              <a:off x="110103" y="48516"/>
              <a:ext cx="8885307" cy="677108"/>
              <a:chOff x="110103" y="48516"/>
              <a:chExt cx="8885307" cy="677108"/>
            </a:xfrm>
          </p:grpSpPr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id="{377DEBC1-E40D-F041-35F2-2F99C61DBAB8}"/>
                  </a:ext>
                </a:extLst>
              </p:cNvPr>
              <p:cNvSpPr/>
              <p:nvPr/>
            </p:nvSpPr>
            <p:spPr>
              <a:xfrm>
                <a:off x="231515" y="48516"/>
                <a:ext cx="4718086" cy="67710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CP</a:t>
                </a:r>
                <a:r>
                  <a:rPr lang="zh-CN" altLang="en-US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observables</a:t>
                </a:r>
                <a:r>
                  <a:rPr lang="zh-CN" altLang="en-US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and</a:t>
                </a:r>
                <a:r>
                  <a:rPr lang="zh-CN" altLang="en-US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results</a:t>
                </a:r>
                <a:endParaRPr lang="zh-CN" altLang="en-US" sz="27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12" name="直线连接符 11">
                <a:extLst>
                  <a:ext uri="{FF2B5EF4-FFF2-40B4-BE49-F238E27FC236}">
                    <a16:creationId xmlns:a16="http://schemas.microsoft.com/office/drawing/2014/main" id="{4B4055E0-4E32-B218-104F-630B41047F62}"/>
                  </a:ext>
                </a:extLst>
              </p:cNvPr>
              <p:cNvCxnSpPr/>
              <p:nvPr/>
            </p:nvCxnSpPr>
            <p:spPr>
              <a:xfrm>
                <a:off x="110103" y="694847"/>
                <a:ext cx="8885307" cy="0"/>
              </a:xfrm>
              <a:prstGeom prst="line">
                <a:avLst/>
              </a:prstGeom>
              <a:ln w="1905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组 15">
              <a:extLst>
                <a:ext uri="{FF2B5EF4-FFF2-40B4-BE49-F238E27FC236}">
                  <a16:creationId xmlns:a16="http://schemas.microsoft.com/office/drawing/2014/main" id="{950D13A0-2FDB-1E86-D5CE-292D8E3C8295}"/>
                </a:ext>
              </a:extLst>
            </p:cNvPr>
            <p:cNvGrpSpPr/>
            <p:nvPr/>
          </p:nvGrpSpPr>
          <p:grpSpPr>
            <a:xfrm>
              <a:off x="0" y="6446733"/>
              <a:ext cx="9144000" cy="411268"/>
              <a:chOff x="0" y="6446733"/>
              <a:chExt cx="9144000" cy="411268"/>
            </a:xfrm>
          </p:grpSpPr>
          <p:sp>
            <p:nvSpPr>
              <p:cNvPr id="17" name="Rectangle 6">
                <a:extLst>
                  <a:ext uri="{FF2B5EF4-FFF2-40B4-BE49-F238E27FC236}">
                    <a16:creationId xmlns:a16="http://schemas.microsoft.com/office/drawing/2014/main" id="{C0258DAE-20BD-8113-0976-BB62607975AC}"/>
                  </a:ext>
                </a:extLst>
              </p:cNvPr>
              <p:cNvSpPr/>
              <p:nvPr/>
            </p:nvSpPr>
            <p:spPr>
              <a:xfrm>
                <a:off x="0" y="6488821"/>
                <a:ext cx="9144000" cy="36918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8" name="Rectangle 7">
                <a:extLst>
                  <a:ext uri="{FF2B5EF4-FFF2-40B4-BE49-F238E27FC236}">
                    <a16:creationId xmlns:a16="http://schemas.microsoft.com/office/drawing/2014/main" id="{1BB4FA08-C405-9412-62B8-1F43E82BA83B}"/>
                  </a:ext>
                </a:extLst>
              </p:cNvPr>
              <p:cNvSpPr/>
              <p:nvPr/>
            </p:nvSpPr>
            <p:spPr>
              <a:xfrm>
                <a:off x="0" y="6446733"/>
                <a:ext cx="9144000" cy="45719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14" name="文本框 13">
            <a:extLst>
              <a:ext uri="{FF2B5EF4-FFF2-40B4-BE49-F238E27FC236}">
                <a16:creationId xmlns:a16="http://schemas.microsoft.com/office/drawing/2014/main" id="{5DB0AE57-B4AD-25C3-5A6A-9618B7C674AF}"/>
              </a:ext>
            </a:extLst>
          </p:cNvPr>
          <p:cNvSpPr txBox="1"/>
          <p:nvPr/>
        </p:nvSpPr>
        <p:spPr>
          <a:xfrm>
            <a:off x="363185" y="4843790"/>
            <a:ext cx="1059906" cy="3225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496" b="1" dirty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rPr>
              <a:t>2026/07/03</a:t>
            </a:r>
            <a:endParaRPr kumimoji="1" lang="zh-CN" altLang="en-US" sz="1496" b="1" dirty="0">
              <a:solidFill>
                <a:schemeClr val="bg1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5" name="灯片编号占位符 1">
            <a:extLst>
              <a:ext uri="{FF2B5EF4-FFF2-40B4-BE49-F238E27FC236}">
                <a16:creationId xmlns:a16="http://schemas.microsoft.com/office/drawing/2014/main" id="{02377312-ABE6-7056-ECA5-16F2AFC9B2B3}"/>
              </a:ext>
            </a:extLst>
          </p:cNvPr>
          <p:cNvSpPr txBox="1">
            <a:spLocks/>
          </p:cNvSpPr>
          <p:nvPr/>
        </p:nvSpPr>
        <p:spPr>
          <a:xfrm>
            <a:off x="6889711" y="4870359"/>
            <a:ext cx="15430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9B75A48-9D91-AD42-8FEF-0106549F2306}" type="slidenum">
              <a:rPr kumimoji="1" lang="zh-CN" altLang="en-US" sz="15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13</a:t>
            </a:fld>
            <a:endParaRPr kumimoji="1" lang="zh-CN" altLang="en-US" sz="1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D6E3AA61-113F-9384-59B8-81BF58AFC7B5}"/>
              </a:ext>
            </a:extLst>
          </p:cNvPr>
          <p:cNvSpPr txBox="1"/>
          <p:nvPr/>
        </p:nvSpPr>
        <p:spPr>
          <a:xfrm>
            <a:off x="3959406" y="4835058"/>
            <a:ext cx="1845762" cy="3225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496" b="1" dirty="0">
                <a:solidFill>
                  <a:schemeClr val="bg1"/>
                </a:solidFill>
                <a:latin typeface="Times New Roman" charset="0"/>
                <a:ea typeface="SimSun" panose="02010600030101010101" pitchFamily="2" charset="-122"/>
                <a:cs typeface="Times New Roman" charset="0"/>
              </a:rPr>
              <a:t>UCAS</a:t>
            </a:r>
            <a:r>
              <a:rPr kumimoji="1" lang="zh-CN" altLang="en-US" sz="1496" b="1" dirty="0">
                <a:solidFill>
                  <a:schemeClr val="bg1"/>
                </a:solidFill>
                <a:latin typeface="Times New Roman" charset="0"/>
                <a:ea typeface="SimSun" panose="02010600030101010101" pitchFamily="2" charset="-122"/>
                <a:cs typeface="Times New Roman" charset="0"/>
              </a:rPr>
              <a:t> </a:t>
            </a:r>
            <a:r>
              <a:rPr kumimoji="1" lang="en-US" altLang="zh-CN" sz="1496" b="1" dirty="0">
                <a:solidFill>
                  <a:schemeClr val="bg1"/>
                </a:solidFill>
                <a:latin typeface="Times New Roman" charset="0"/>
                <a:ea typeface="SimSun" panose="02010600030101010101" pitchFamily="2" charset="-122"/>
                <a:cs typeface="Times New Roman" charset="0"/>
              </a:rPr>
              <a:t>Wenbin</a:t>
            </a:r>
            <a:r>
              <a:rPr kumimoji="1" lang="zh-CN" altLang="en-US" sz="1496" b="1" dirty="0">
                <a:solidFill>
                  <a:schemeClr val="bg1"/>
                </a:solidFill>
                <a:latin typeface="Times New Roman" charset="0"/>
                <a:ea typeface="SimSun" panose="02010600030101010101" pitchFamily="2" charset="-122"/>
                <a:cs typeface="Times New Roman" charset="0"/>
              </a:rPr>
              <a:t> </a:t>
            </a:r>
            <a:r>
              <a:rPr kumimoji="1" lang="en-US" altLang="zh-CN" sz="1496" b="1" dirty="0">
                <a:solidFill>
                  <a:schemeClr val="bg1"/>
                </a:solidFill>
                <a:latin typeface="Times New Roman" charset="0"/>
                <a:ea typeface="SimSun" panose="02010600030101010101" pitchFamily="2" charset="-122"/>
                <a:cs typeface="Times New Roman" charset="0"/>
              </a:rPr>
              <a:t>Qian</a:t>
            </a:r>
            <a:endParaRPr kumimoji="1" lang="zh-CN" altLang="en-US" sz="1496" b="1" dirty="0">
              <a:solidFill>
                <a:schemeClr val="bg1"/>
              </a:solidFill>
              <a:latin typeface="Times New Roman" charset="0"/>
              <a:ea typeface="SimSun" panose="02010600030101010101" pitchFamily="2" charset="-122"/>
              <a:cs typeface="Times New Roman" charset="0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1AD0D2D9-A4F7-8420-0F08-8620A44C10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656" y="861568"/>
            <a:ext cx="4461897" cy="2159254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8ED80235-C858-B847-45CD-4D9967D5EA09}"/>
              </a:ext>
            </a:extLst>
          </p:cNvPr>
          <p:cNvSpPr/>
          <p:nvPr/>
        </p:nvSpPr>
        <p:spPr>
          <a:xfrm>
            <a:off x="77656" y="519264"/>
            <a:ext cx="9066344" cy="4160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en-US" altLang="zh-CN" sz="16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Observables</a:t>
            </a:r>
            <a:r>
              <a:rPr kumimoji="1" lang="zh-CN" altLang="en-US" sz="16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 </a:t>
            </a:r>
            <a:r>
              <a:rPr kumimoji="1" lang="en-US" altLang="zh-CN" sz="16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from</a:t>
            </a:r>
            <a:r>
              <a:rPr kumimoji="1" lang="zh-CN" altLang="en-US" sz="16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 </a:t>
            </a:r>
            <a:r>
              <a:rPr kumimoji="1" lang="en-US" altLang="zh-CN" sz="16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B</a:t>
            </a:r>
            <a:r>
              <a:rPr kumimoji="1" lang="zh-CN" altLang="en-US" sz="16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 </a:t>
            </a:r>
            <a:r>
              <a:rPr kumimoji="1" lang="en-US" altLang="zh-CN" sz="16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decays,</a:t>
            </a:r>
            <a:r>
              <a:rPr kumimoji="1" lang="zh-CN" altLang="en-US" sz="16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 </a:t>
            </a:r>
            <a:r>
              <a:rPr kumimoji="1" lang="en-US" altLang="zh-CN" sz="16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indicating</a:t>
            </a:r>
            <a:r>
              <a:rPr kumimoji="1" lang="zh-CN" altLang="en-US" sz="16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 </a:t>
            </a:r>
            <a:r>
              <a:rPr kumimoji="1" lang="en-US" altLang="zh-CN" sz="16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CP</a:t>
            </a:r>
            <a:r>
              <a:rPr kumimoji="1" lang="zh-CN" altLang="en-US" sz="16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 </a:t>
            </a:r>
            <a:r>
              <a:rPr kumimoji="1" lang="en-US" altLang="zh-CN" sz="16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violation</a:t>
            </a:r>
            <a:r>
              <a:rPr kumimoji="1" lang="zh-CN" altLang="en-US" sz="16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 </a:t>
            </a:r>
            <a:r>
              <a:rPr kumimoji="1" lang="en-US" altLang="zh-CN" sz="16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effects</a:t>
            </a:r>
            <a:endParaRPr lang="zh-CN" altLang="en-US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>
                <a:extLst>
                  <a:ext uri="{FF2B5EF4-FFF2-40B4-BE49-F238E27FC236}">
                    <a16:creationId xmlns:a16="http://schemas.microsoft.com/office/drawing/2014/main" id="{DADC470B-BC57-F669-2AEB-344D498B500E}"/>
                  </a:ext>
                </a:extLst>
              </p:cNvPr>
              <p:cNvSpPr/>
              <p:nvPr/>
            </p:nvSpPr>
            <p:spPr>
              <a:xfrm>
                <a:off x="190111" y="2844382"/>
                <a:ext cx="9066344" cy="41601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kumimoji="1" lang="en-US" altLang="zh-CN" sz="16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Results</a:t>
                </a:r>
                <a:r>
                  <a:rPr kumimoji="1" lang="zh-CN" altLang="en-US" sz="16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 </a:t>
                </a:r>
                <a:r>
                  <a:rPr kumimoji="1" lang="en-US" altLang="zh-CN" sz="16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on</a:t>
                </a:r>
                <a:r>
                  <a:rPr kumimoji="1" lang="zh-CN" altLang="en-US" sz="16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1" lang="en-US" altLang="zh-CN" sz="16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SimHei" charset="-122"/>
                        <a:cs typeface="Arial" panose="020B0604020202020204" pitchFamily="34" charset="0"/>
                      </a:rPr>
                      <m:t>𝜸</m:t>
                    </m:r>
                  </m:oMath>
                </a14:m>
                <a:r>
                  <a:rPr lang="zh-CN" altLang="en-US" sz="1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and</a:t>
                </a:r>
                <a:r>
                  <a:rPr lang="zh-CN" altLang="en-US" sz="1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strong</a:t>
                </a:r>
                <a:r>
                  <a:rPr lang="zh-CN" altLang="en-US" sz="1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parameters</a:t>
                </a:r>
                <a:endParaRPr lang="zh-CN" altLang="en-US" sz="16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矩形 3">
                <a:extLst>
                  <a:ext uri="{FF2B5EF4-FFF2-40B4-BE49-F238E27FC236}">
                    <a16:creationId xmlns:a16="http://schemas.microsoft.com/office/drawing/2014/main" id="{DADC470B-BC57-F669-2AEB-344D498B500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111" y="2844382"/>
                <a:ext cx="9066344" cy="416011"/>
              </a:xfrm>
              <a:prstGeom prst="rect">
                <a:avLst/>
              </a:prstGeom>
              <a:blipFill>
                <a:blip r:embed="rId4"/>
                <a:stretch>
                  <a:fillRect l="-280" b="-2121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图片 4">
            <a:extLst>
              <a:ext uri="{FF2B5EF4-FFF2-40B4-BE49-F238E27FC236}">
                <a16:creationId xmlns:a16="http://schemas.microsoft.com/office/drawing/2014/main" id="{2132E235-D1EA-D795-A01C-634268FCF1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3212" y="3259116"/>
            <a:ext cx="4247388" cy="116859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5E59B7FF-929B-14EA-9988-4FCC05C84FCB}"/>
                  </a:ext>
                </a:extLst>
              </p:cNvPr>
              <p:cNvSpPr txBox="1"/>
              <p:nvPr/>
            </p:nvSpPr>
            <p:spPr>
              <a:xfrm>
                <a:off x="5262163" y="3168002"/>
                <a:ext cx="3532729" cy="116955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Improved</a:t>
                </a:r>
                <a:r>
                  <a:rPr lang="zh-CN" altLang="en-US" sz="1400" b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about</a:t>
                </a:r>
                <a:r>
                  <a:rPr lang="zh-CN" altLang="en-US" sz="1400" b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5%</a:t>
                </a:r>
                <a:r>
                  <a:rPr lang="zh-CN" altLang="en-US" sz="1400" b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compared</a:t>
                </a:r>
                <a:r>
                  <a:rPr lang="zh-CN" altLang="en-US" sz="1400" b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</a:t>
                </a:r>
                <a:r>
                  <a:rPr lang="zh-CN" altLang="en-US" sz="1400" b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the</a:t>
                </a:r>
                <a:r>
                  <a:rPr lang="zh-CN" altLang="en-US" sz="1400" b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binned</a:t>
                </a:r>
                <a:r>
                  <a:rPr lang="zh-CN" altLang="en-US" sz="1400" b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method</a:t>
                </a:r>
              </a:p>
              <a:p>
                <a:pPr algn="ctr"/>
                <a:endParaRPr lang="en-US" altLang="zh-CN" sz="1400" b="1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en-US" altLang="zh-CN" sz="1400" b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Most</a:t>
                </a:r>
                <a:r>
                  <a:rPr lang="zh-CN" altLang="en-US" sz="1400" b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precise</a:t>
                </a:r>
                <a:r>
                  <a:rPr lang="zh-CN" altLang="en-US" sz="1400" b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single</a:t>
                </a:r>
                <a:r>
                  <a:rPr lang="zh-CN" altLang="en-US" sz="1400" b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measurement</a:t>
                </a:r>
                <a:r>
                  <a:rPr lang="zh-CN" altLang="en-US" sz="1400" b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</a:t>
                </a:r>
                <a:r>
                  <a:rPr lang="zh-CN" altLang="en-US" sz="1400" b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date</a:t>
                </a:r>
                <a:r>
                  <a:rPr lang="zh-CN" altLang="en-US" sz="1400" b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on</a:t>
                </a:r>
                <a:r>
                  <a:rPr lang="zh-CN" altLang="en-US" sz="1400" b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1400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𝜸</m:t>
                    </m:r>
                  </m:oMath>
                </a14:m>
                <a:endParaRPr lang="zh-CN" altLang="en-US" sz="14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5E59B7FF-929B-14EA-9988-4FCC05C84F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2163" y="3168002"/>
                <a:ext cx="3532729" cy="1169551"/>
              </a:xfrm>
              <a:prstGeom prst="rect">
                <a:avLst/>
              </a:prstGeom>
              <a:blipFill>
                <a:blip r:embed="rId6"/>
                <a:stretch>
                  <a:fillRect t="-1075" b="-322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8" name="图片 27">
            <a:extLst>
              <a:ext uri="{FF2B5EF4-FFF2-40B4-BE49-F238E27FC236}">
                <a16:creationId xmlns:a16="http://schemas.microsoft.com/office/drawing/2014/main" id="{2CAD9097-26EF-0B93-96F5-B5E424F6CF3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39553" y="969423"/>
            <a:ext cx="2029968" cy="189116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EE4ACC6C-1E6A-BF51-18A8-EF48A329EE91}"/>
                  </a:ext>
                </a:extLst>
              </p:cNvPr>
              <p:cNvSpPr txBox="1"/>
              <p:nvPr/>
            </p:nvSpPr>
            <p:spPr>
              <a:xfrm>
                <a:off x="1822088" y="4482355"/>
                <a:ext cx="6255026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Opens</a:t>
                </a:r>
                <a:r>
                  <a:rPr lang="zh-CN" altLang="en-US" sz="1400" b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new</a:t>
                </a:r>
                <a:r>
                  <a:rPr lang="zh-CN" altLang="en-US" sz="1400" b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possibilities</a:t>
                </a:r>
                <a:r>
                  <a:rPr lang="zh-CN" altLang="en-US" sz="1400" b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</a:t>
                </a:r>
                <a:r>
                  <a:rPr lang="zh-CN" altLang="en-US" sz="1400" b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1400" b="1" i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𝛄</m:t>
                    </m:r>
                  </m:oMath>
                </a14:m>
                <a:r>
                  <a:rPr lang="zh-CN" altLang="en-US" sz="1400" b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measurements</a:t>
                </a:r>
                <a:r>
                  <a:rPr lang="zh-CN" altLang="en-US" sz="1400" b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in</a:t>
                </a:r>
                <a:r>
                  <a:rPr lang="zh-CN" altLang="en-US" sz="1400" b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other</a:t>
                </a:r>
                <a:r>
                  <a:rPr lang="zh-CN" altLang="en-US" sz="1400" b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multibody</a:t>
                </a:r>
                <a:r>
                  <a:rPr lang="zh-CN" altLang="en-US" sz="1400" b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decays</a:t>
                </a:r>
                <a:endParaRPr lang="zh-CN" altLang="en-US" sz="1400" b="1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EE4ACC6C-1E6A-BF51-18A8-EF48A329EE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2088" y="4482355"/>
                <a:ext cx="6255026" cy="307777"/>
              </a:xfrm>
              <a:prstGeom prst="rect">
                <a:avLst/>
              </a:prstGeom>
              <a:blipFill>
                <a:blip r:embed="rId8"/>
                <a:stretch>
                  <a:fillRect t="-3846" b="-1923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" name="图片 29">
            <a:extLst>
              <a:ext uri="{FF2B5EF4-FFF2-40B4-BE49-F238E27FC236}">
                <a16:creationId xmlns:a16="http://schemas.microsoft.com/office/drawing/2014/main" id="{D0606915-76B2-9567-A137-7DAEB721D62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21424" y="965066"/>
            <a:ext cx="2322576" cy="1732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355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164"/>
    </mc:Choice>
    <mc:Fallback xmlns="">
      <p:transition spd="slow" advTm="67164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17C0AC-F03F-BC2B-5A51-5AF652E452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 22">
            <a:extLst>
              <a:ext uri="{FF2B5EF4-FFF2-40B4-BE49-F238E27FC236}">
                <a16:creationId xmlns:a16="http://schemas.microsoft.com/office/drawing/2014/main" id="{332D0B10-91EA-BE0C-FE0E-11C9892A9223}"/>
              </a:ext>
            </a:extLst>
          </p:cNvPr>
          <p:cNvGrpSpPr/>
          <p:nvPr/>
        </p:nvGrpSpPr>
        <p:grpSpPr>
          <a:xfrm>
            <a:off x="0" y="46858"/>
            <a:ext cx="9144000" cy="5107114"/>
            <a:chOff x="0" y="48516"/>
            <a:chExt cx="9144000" cy="6809485"/>
          </a:xfrm>
        </p:grpSpPr>
        <p:grpSp>
          <p:nvGrpSpPr>
            <p:cNvPr id="22" name="组 21">
              <a:extLst>
                <a:ext uri="{FF2B5EF4-FFF2-40B4-BE49-F238E27FC236}">
                  <a16:creationId xmlns:a16="http://schemas.microsoft.com/office/drawing/2014/main" id="{43BB88B5-C3CE-0DEE-1695-89F2C1096CAD}"/>
                </a:ext>
              </a:extLst>
            </p:cNvPr>
            <p:cNvGrpSpPr/>
            <p:nvPr/>
          </p:nvGrpSpPr>
          <p:grpSpPr>
            <a:xfrm>
              <a:off x="110103" y="48516"/>
              <a:ext cx="8885307" cy="677108"/>
              <a:chOff x="110103" y="48516"/>
              <a:chExt cx="8885307" cy="677108"/>
            </a:xfrm>
          </p:grpSpPr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id="{665927DE-78EA-744A-0EF7-5AAC302E661A}"/>
                  </a:ext>
                </a:extLst>
              </p:cNvPr>
              <p:cNvSpPr/>
              <p:nvPr/>
            </p:nvSpPr>
            <p:spPr>
              <a:xfrm>
                <a:off x="231515" y="48516"/>
                <a:ext cx="3608680" cy="67710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</a:t>
                </a:r>
                <a:r>
                  <a:rPr lang="zh-CN" altLang="en-US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mixing</a:t>
                </a:r>
                <a:r>
                  <a:rPr lang="zh-CN" altLang="en-US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parameters</a:t>
                </a:r>
                <a:endParaRPr lang="zh-CN" altLang="en-US" sz="27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12" name="直线连接符 11">
                <a:extLst>
                  <a:ext uri="{FF2B5EF4-FFF2-40B4-BE49-F238E27FC236}">
                    <a16:creationId xmlns:a16="http://schemas.microsoft.com/office/drawing/2014/main" id="{C8158A9C-C8BC-71E9-7C18-237EC9DA52EB}"/>
                  </a:ext>
                </a:extLst>
              </p:cNvPr>
              <p:cNvCxnSpPr/>
              <p:nvPr/>
            </p:nvCxnSpPr>
            <p:spPr>
              <a:xfrm>
                <a:off x="110103" y="694847"/>
                <a:ext cx="8885307" cy="0"/>
              </a:xfrm>
              <a:prstGeom prst="line">
                <a:avLst/>
              </a:prstGeom>
              <a:ln w="1905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组 15">
              <a:extLst>
                <a:ext uri="{FF2B5EF4-FFF2-40B4-BE49-F238E27FC236}">
                  <a16:creationId xmlns:a16="http://schemas.microsoft.com/office/drawing/2014/main" id="{046526CC-9D7D-C988-E2DD-3B48A456B558}"/>
                </a:ext>
              </a:extLst>
            </p:cNvPr>
            <p:cNvGrpSpPr/>
            <p:nvPr/>
          </p:nvGrpSpPr>
          <p:grpSpPr>
            <a:xfrm>
              <a:off x="0" y="6446733"/>
              <a:ext cx="9144000" cy="411268"/>
              <a:chOff x="0" y="6446733"/>
              <a:chExt cx="9144000" cy="411268"/>
            </a:xfrm>
          </p:grpSpPr>
          <p:sp>
            <p:nvSpPr>
              <p:cNvPr id="17" name="Rectangle 6">
                <a:extLst>
                  <a:ext uri="{FF2B5EF4-FFF2-40B4-BE49-F238E27FC236}">
                    <a16:creationId xmlns:a16="http://schemas.microsoft.com/office/drawing/2014/main" id="{CF7F0FFB-75AD-3ACE-83AA-36AB05EDF119}"/>
                  </a:ext>
                </a:extLst>
              </p:cNvPr>
              <p:cNvSpPr/>
              <p:nvPr/>
            </p:nvSpPr>
            <p:spPr>
              <a:xfrm>
                <a:off x="0" y="6488821"/>
                <a:ext cx="9144000" cy="36918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8" name="Rectangle 7">
                <a:extLst>
                  <a:ext uri="{FF2B5EF4-FFF2-40B4-BE49-F238E27FC236}">
                    <a16:creationId xmlns:a16="http://schemas.microsoft.com/office/drawing/2014/main" id="{CE3E04AE-3BF1-580D-3D34-F148B235667B}"/>
                  </a:ext>
                </a:extLst>
              </p:cNvPr>
              <p:cNvSpPr/>
              <p:nvPr/>
            </p:nvSpPr>
            <p:spPr>
              <a:xfrm>
                <a:off x="0" y="6446733"/>
                <a:ext cx="9144000" cy="45719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14" name="文本框 13">
            <a:extLst>
              <a:ext uri="{FF2B5EF4-FFF2-40B4-BE49-F238E27FC236}">
                <a16:creationId xmlns:a16="http://schemas.microsoft.com/office/drawing/2014/main" id="{F284F3FE-5EDD-5D90-1F8D-1C067DB2CC26}"/>
              </a:ext>
            </a:extLst>
          </p:cNvPr>
          <p:cNvSpPr txBox="1"/>
          <p:nvPr/>
        </p:nvSpPr>
        <p:spPr>
          <a:xfrm>
            <a:off x="363185" y="4843790"/>
            <a:ext cx="1059906" cy="3225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496" b="1" dirty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rPr>
              <a:t>2026/07/03</a:t>
            </a:r>
            <a:endParaRPr kumimoji="1" lang="zh-CN" altLang="en-US" sz="1496" b="1" dirty="0">
              <a:solidFill>
                <a:schemeClr val="bg1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5" name="灯片编号占位符 1">
            <a:extLst>
              <a:ext uri="{FF2B5EF4-FFF2-40B4-BE49-F238E27FC236}">
                <a16:creationId xmlns:a16="http://schemas.microsoft.com/office/drawing/2014/main" id="{E3B16CE3-A797-80C0-89DA-18AD1927692E}"/>
              </a:ext>
            </a:extLst>
          </p:cNvPr>
          <p:cNvSpPr txBox="1">
            <a:spLocks/>
          </p:cNvSpPr>
          <p:nvPr/>
        </p:nvSpPr>
        <p:spPr>
          <a:xfrm>
            <a:off x="6889711" y="4870359"/>
            <a:ext cx="15430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9B75A48-9D91-AD42-8FEF-0106549F2306}" type="slidenum">
              <a:rPr kumimoji="1" lang="zh-CN" altLang="en-US" sz="15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</a:t>
            </a:fld>
            <a:endParaRPr kumimoji="1" lang="zh-CN" altLang="en-US" sz="1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E6894BED-15F4-F139-1098-8A44C16EA97D}"/>
              </a:ext>
            </a:extLst>
          </p:cNvPr>
          <p:cNvSpPr txBox="1"/>
          <p:nvPr/>
        </p:nvSpPr>
        <p:spPr>
          <a:xfrm>
            <a:off x="3959406" y="4835058"/>
            <a:ext cx="1845762" cy="3225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496" b="1" dirty="0">
                <a:solidFill>
                  <a:schemeClr val="bg1"/>
                </a:solidFill>
                <a:latin typeface="Times New Roman" charset="0"/>
                <a:ea typeface="SimSun" panose="02010600030101010101" pitchFamily="2" charset="-122"/>
                <a:cs typeface="Times New Roman" charset="0"/>
              </a:rPr>
              <a:t>UCAS</a:t>
            </a:r>
            <a:r>
              <a:rPr kumimoji="1" lang="zh-CN" altLang="en-US" sz="1496" b="1" dirty="0">
                <a:solidFill>
                  <a:schemeClr val="bg1"/>
                </a:solidFill>
                <a:latin typeface="Times New Roman" charset="0"/>
                <a:ea typeface="SimSun" panose="02010600030101010101" pitchFamily="2" charset="-122"/>
                <a:cs typeface="Times New Roman" charset="0"/>
              </a:rPr>
              <a:t> </a:t>
            </a:r>
            <a:r>
              <a:rPr kumimoji="1" lang="en-US" altLang="zh-CN" sz="1496" b="1" dirty="0">
                <a:solidFill>
                  <a:schemeClr val="bg1"/>
                </a:solidFill>
                <a:latin typeface="Times New Roman" charset="0"/>
                <a:ea typeface="SimSun" panose="02010600030101010101" pitchFamily="2" charset="-122"/>
                <a:cs typeface="Times New Roman" charset="0"/>
              </a:rPr>
              <a:t>Wenbin</a:t>
            </a:r>
            <a:r>
              <a:rPr kumimoji="1" lang="zh-CN" altLang="en-US" sz="1496" b="1" dirty="0">
                <a:solidFill>
                  <a:schemeClr val="bg1"/>
                </a:solidFill>
                <a:latin typeface="Times New Roman" charset="0"/>
                <a:ea typeface="SimSun" panose="02010600030101010101" pitchFamily="2" charset="-122"/>
                <a:cs typeface="Times New Roman" charset="0"/>
              </a:rPr>
              <a:t> </a:t>
            </a:r>
            <a:r>
              <a:rPr kumimoji="1" lang="en-US" altLang="zh-CN" sz="1496" b="1" dirty="0">
                <a:solidFill>
                  <a:schemeClr val="bg1"/>
                </a:solidFill>
                <a:latin typeface="Times New Roman" charset="0"/>
                <a:ea typeface="SimSun" panose="02010600030101010101" pitchFamily="2" charset="-122"/>
                <a:cs typeface="Times New Roman" charset="0"/>
              </a:rPr>
              <a:t>Qian</a:t>
            </a:r>
            <a:endParaRPr kumimoji="1" lang="zh-CN" altLang="en-US" sz="1496" b="1" dirty="0">
              <a:solidFill>
                <a:schemeClr val="bg1"/>
              </a:solidFill>
              <a:latin typeface="Times New Roman" charset="0"/>
              <a:ea typeface="SimSun" panose="02010600030101010101" pitchFamily="2" charset="-122"/>
              <a:cs typeface="Times New Roman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BF3D6761-14D2-0D55-E7F1-68B4A6D5CB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4097" y="1018645"/>
            <a:ext cx="6461969" cy="2458450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2D208FC0-BAD7-D7FB-BA4F-F9797BB1106A}"/>
              </a:ext>
            </a:extLst>
          </p:cNvPr>
          <p:cNvSpPr/>
          <p:nvPr/>
        </p:nvSpPr>
        <p:spPr>
          <a:xfrm>
            <a:off x="324503" y="630470"/>
            <a:ext cx="8456506" cy="698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44" indent="-285744">
              <a:lnSpc>
                <a:spcPct val="150000"/>
              </a:lnSpc>
              <a:buFont typeface="Arial" charset="0"/>
              <a:buChar char="•"/>
            </a:pP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Strong parameters also essential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for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determine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charm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mixing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parameters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and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CP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violation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quantities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矩形 8">
                <a:extLst>
                  <a:ext uri="{FF2B5EF4-FFF2-40B4-BE49-F238E27FC236}">
                    <a16:creationId xmlns:a16="http://schemas.microsoft.com/office/drawing/2014/main" id="{C37517CB-A71B-8A43-D07B-849B4B226CAB}"/>
                  </a:ext>
                </a:extLst>
              </p:cNvPr>
              <p:cNvSpPr/>
              <p:nvPr/>
            </p:nvSpPr>
            <p:spPr>
              <a:xfrm>
                <a:off x="324309" y="3341217"/>
                <a:ext cx="8456506" cy="153587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44" indent="-285744">
                  <a:lnSpc>
                    <a:spcPct val="150000"/>
                  </a:lnSpc>
                  <a:buFont typeface="Arial" charset="0"/>
                  <a:buChar char="•"/>
                </a:pP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Current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best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results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from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LHCb: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SimHei" charset="-122"/>
                        <a:cs typeface="Arial" panose="020B0604020202020204" pitchFamily="34" charset="0"/>
                      </a:rPr>
                      <m:t>𝒙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SimHei" charset="-122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ctrlP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SimHei" charset="-122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SimHei" charset="-122"/>
                            <a:cs typeface="Arial" panose="020B0604020202020204" pitchFamily="34" charset="0"/>
                          </a:rPr>
                          <m:t>𝟎</m:t>
                        </m:r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SimHei" charset="-122"/>
                            <a:cs typeface="Arial" panose="020B0604020202020204" pitchFamily="34" charset="0"/>
                          </a:rPr>
                          <m:t>.</m:t>
                        </m:r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SimHei" charset="-122"/>
                            <a:cs typeface="Arial" panose="020B0604020202020204" pitchFamily="34" charset="0"/>
                          </a:rPr>
                          <m:t>𝟑𝟗𝟏</m:t>
                        </m:r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SimHei" charset="-122"/>
                            <a:cs typeface="Arial" panose="020B0604020202020204" pitchFamily="34" charset="0"/>
                          </a:rPr>
                          <m:t>±</m:t>
                        </m:r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SimHei" charset="-122"/>
                            <a:cs typeface="Arial" panose="020B0604020202020204" pitchFamily="34" charset="0"/>
                          </a:rPr>
                          <m:t>𝟎</m:t>
                        </m:r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SimHei" charset="-122"/>
                            <a:cs typeface="Arial" panose="020B0604020202020204" pitchFamily="34" charset="0"/>
                          </a:rPr>
                          <m:t>.</m:t>
                        </m:r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SimHei" charset="-122"/>
                            <a:cs typeface="Arial" panose="020B0604020202020204" pitchFamily="34" charset="0"/>
                          </a:rPr>
                          <m:t>𝟎𝟒𝟐</m:t>
                        </m:r>
                      </m:e>
                    </m:d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SimHei" charset="-122"/>
                        <a:cs typeface="Arial" panose="020B0604020202020204" pitchFamily="34" charset="0"/>
                      </a:rPr>
                      <m:t>%</m:t>
                    </m:r>
                  </m:oMath>
                </a14:m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and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14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SimHei" charset="-122"/>
                        <a:cs typeface="Arial" panose="020B0604020202020204" pitchFamily="34" charset="0"/>
                      </a:rPr>
                      <m:t>𝐲</m:t>
                    </m:r>
                    <m:r>
                      <a:rPr lang="en-US" altLang="zh-CN" sz="1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SimHei" charset="-122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ctrlPr>
                          <a:rPr lang="en-US" altLang="zh-CN" sz="1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SimHei" charset="-122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altLang="zh-CN" sz="1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SimHei" charset="-122"/>
                            <a:cs typeface="Arial" panose="020B0604020202020204" pitchFamily="34" charset="0"/>
                          </a:rPr>
                          <m:t>𝟎</m:t>
                        </m:r>
                        <m:r>
                          <a:rPr lang="en-US" altLang="zh-CN" sz="1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SimHei" charset="-122"/>
                            <a:cs typeface="Arial" panose="020B0604020202020204" pitchFamily="34" charset="0"/>
                          </a:rPr>
                          <m:t>.</m:t>
                        </m:r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SimHei" charset="-122"/>
                            <a:cs typeface="Arial" panose="020B0604020202020204" pitchFamily="34" charset="0"/>
                          </a:rPr>
                          <m:t>𝟔𝟐𝟓</m:t>
                        </m:r>
                        <m:r>
                          <a:rPr lang="en-US" altLang="zh-CN" sz="1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SimHei" charset="-122"/>
                            <a:cs typeface="Arial" panose="020B0604020202020204" pitchFamily="34" charset="0"/>
                          </a:rPr>
                          <m:t>±</m:t>
                        </m:r>
                        <m:r>
                          <a:rPr lang="en-US" altLang="zh-CN" sz="1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SimHei" charset="-122"/>
                            <a:cs typeface="Arial" panose="020B0604020202020204" pitchFamily="34" charset="0"/>
                          </a:rPr>
                          <m:t>𝟎</m:t>
                        </m:r>
                        <m:r>
                          <a:rPr lang="en-US" altLang="zh-CN" sz="1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SimHei" charset="-122"/>
                            <a:cs typeface="Arial" panose="020B0604020202020204" pitchFamily="34" charset="0"/>
                          </a:rPr>
                          <m:t>.</m:t>
                        </m:r>
                        <m:r>
                          <a:rPr lang="en-US" altLang="zh-CN" sz="1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SimHei" charset="-122"/>
                            <a:cs typeface="Arial" panose="020B0604020202020204" pitchFamily="34" charset="0"/>
                          </a:rPr>
                          <m:t>𝟎𝟐𝟎</m:t>
                        </m:r>
                      </m:e>
                    </m:d>
                    <m:r>
                      <a:rPr lang="en-US" altLang="zh-CN" sz="1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SimHei" charset="-122"/>
                        <a:cs typeface="Arial" panose="020B0604020202020204" pitchFamily="34" charset="0"/>
                      </a:rPr>
                      <m:t>%</m:t>
                    </m:r>
                  </m:oMath>
                </a14:m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 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with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 </a:t>
                </a:r>
                <a:b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</a:b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SimHei" charset="-122"/>
                            <a:cs typeface="Arial" panose="020B0604020202020204" pitchFamily="34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altLang="zh-CN" sz="14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SimHei" charset="-122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altLang="zh-CN" sz="14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SimHei" charset="-122"/>
                                <a:cs typeface="Arial" panose="020B0604020202020204" pitchFamily="34" charset="0"/>
                              </a:rPr>
                              <m:t>𝒒</m:t>
                            </m:r>
                          </m:num>
                          <m:den>
                            <m:r>
                              <a:rPr lang="en-US" altLang="zh-CN" sz="14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SimHei" charset="-122"/>
                                <a:cs typeface="Arial" panose="020B0604020202020204" pitchFamily="34" charset="0"/>
                              </a:rPr>
                              <m:t>𝒑</m:t>
                            </m:r>
                          </m:den>
                        </m:f>
                      </m:e>
                    </m:d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SimHei" charset="-122"/>
                        <a:cs typeface="Arial" panose="020B0604020202020204" pitchFamily="34" charset="0"/>
                      </a:rPr>
                      <m:t>=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SimHei" charset="-122"/>
                        <a:cs typeface="Arial" panose="020B0604020202020204" pitchFamily="34" charset="0"/>
                      </a:rPr>
                      <m:t>𝟎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SimHei" charset="-122"/>
                        <a:cs typeface="Arial" panose="020B0604020202020204" pitchFamily="34" charset="0"/>
                      </a:rPr>
                      <m:t>.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SimHei" charset="-122"/>
                        <a:cs typeface="Arial" panose="020B0604020202020204" pitchFamily="34" charset="0"/>
                      </a:rPr>
                      <m:t>𝟗𝟗</m:t>
                    </m:r>
                    <m:sSubSup>
                      <m:sSubSupPr>
                        <m:ctrlP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SimHei" charset="-122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SimHei" charset="-122"/>
                            <a:cs typeface="Arial" panose="020B0604020202020204" pitchFamily="34" charset="0"/>
                          </a:rPr>
                          <m:t>𝟎</m:t>
                        </m:r>
                      </m:e>
                      <m:sub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SimHei" charset="-122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SimHei" charset="-122"/>
                            <a:cs typeface="Arial" panose="020B0604020202020204" pitchFamily="34" charset="0"/>
                          </a:rPr>
                          <m:t>𝟎</m:t>
                        </m:r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SimHei" charset="-122"/>
                            <a:cs typeface="Arial" panose="020B0604020202020204" pitchFamily="34" charset="0"/>
                          </a:rPr>
                          <m:t>.</m:t>
                        </m:r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SimHei" charset="-122"/>
                            <a:cs typeface="Arial" panose="020B0604020202020204" pitchFamily="34" charset="0"/>
                          </a:rPr>
                          <m:t>𝟎𝟏𝟐</m:t>
                        </m:r>
                      </m:sub>
                      <m:sup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SimHei" charset="-122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SimHei" charset="-122"/>
                            <a:cs typeface="Arial" panose="020B0604020202020204" pitchFamily="34" charset="0"/>
                          </a:rPr>
                          <m:t>𝟎</m:t>
                        </m:r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SimHei" charset="-122"/>
                            <a:cs typeface="Arial" panose="020B0604020202020204" pitchFamily="34" charset="0"/>
                          </a:rPr>
                          <m:t>.</m:t>
                        </m:r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SimHei" charset="-122"/>
                            <a:cs typeface="Arial" panose="020B0604020202020204" pitchFamily="34" charset="0"/>
                          </a:rPr>
                          <m:t>𝟎𝟏𝟏</m:t>
                        </m:r>
                      </m:sup>
                    </m:sSubSup>
                  </m:oMath>
                </a14:m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and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SimHei" charset="-122"/>
                        <a:cs typeface="Arial" panose="020B0604020202020204" pitchFamily="34" charset="0"/>
                      </a:rPr>
                      <m:t>𝝓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SimHei" charset="-122"/>
                        <a:cs typeface="Arial" panose="020B0604020202020204" pitchFamily="34" charset="0"/>
                      </a:rPr>
                      <m:t>=(−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SimHei" charset="-122"/>
                        <a:cs typeface="Arial" panose="020B0604020202020204" pitchFamily="34" charset="0"/>
                      </a:rPr>
                      <m:t>𝟏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SimHei" charset="-122"/>
                        <a:cs typeface="Arial" panose="020B0604020202020204" pitchFamily="34" charset="0"/>
                      </a:rPr>
                      <m:t>.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SimHei" charset="-122"/>
                        <a:cs typeface="Arial" panose="020B0604020202020204" pitchFamily="34" charset="0"/>
                      </a:rPr>
                      <m:t>𝟐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SimHei" charset="-122"/>
                        <a:cs typeface="Arial" panose="020B0604020202020204" pitchFamily="34" charset="0"/>
                      </a:rPr>
                      <m:t>±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SimHei" charset="-122"/>
                        <a:cs typeface="Arial" panose="020B0604020202020204" pitchFamily="34" charset="0"/>
                      </a:rPr>
                      <m:t>𝟎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SimHei" charset="-122"/>
                        <a:cs typeface="Arial" panose="020B0604020202020204" pitchFamily="34" charset="0"/>
                      </a:rPr>
                      <m:t>.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SimHei" charset="-122"/>
                        <a:cs typeface="Arial" panose="020B0604020202020204" pitchFamily="34" charset="0"/>
                      </a:rPr>
                      <m:t>𝟗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SimHei" charset="-122"/>
                        <a:cs typeface="Arial" panose="020B0604020202020204" pitchFamily="34" charset="0"/>
                      </a:rPr>
                      <m:t>)°</m:t>
                    </m:r>
                  </m:oMath>
                </a14:m>
                <a:r>
                  <a:rPr lang="zh-CN" altLang="en-US" sz="1400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(next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breakthrough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event,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if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CPV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in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cham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mixing?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Equally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important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for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NP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searches)</a:t>
                </a:r>
              </a:p>
              <a:p>
                <a:pPr marL="285744" indent="-285744">
                  <a:lnSpc>
                    <a:spcPct val="150000"/>
                  </a:lnSpc>
                  <a:buFont typeface="Arial" charset="0"/>
                  <a:buChar char="•"/>
                </a:pP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STCF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may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possibly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offer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constraints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to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the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above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parameters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using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QC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data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 </a:t>
                </a:r>
                <a:endParaRPr lang="en-US" altLang="zh-CN" sz="1400" b="1" dirty="0">
                  <a:solidFill>
                    <a:srgbClr val="002060"/>
                  </a:solidFill>
                  <a:latin typeface="Arial" panose="020B0604020202020204" pitchFamily="34" charset="0"/>
                  <a:ea typeface="SimHei" charset="-122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9" name="矩形 8">
                <a:extLst>
                  <a:ext uri="{FF2B5EF4-FFF2-40B4-BE49-F238E27FC236}">
                    <a16:creationId xmlns:a16="http://schemas.microsoft.com/office/drawing/2014/main" id="{C37517CB-A71B-8A43-D07B-849B4B226CA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309" y="3341217"/>
                <a:ext cx="8456506" cy="1535870"/>
              </a:xfrm>
              <a:prstGeom prst="rect">
                <a:avLst/>
              </a:prstGeom>
              <a:blipFill>
                <a:blip r:embed="rId4"/>
                <a:stretch>
                  <a:fillRect l="-150" b="-330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矩形 1">
            <a:extLst>
              <a:ext uri="{FF2B5EF4-FFF2-40B4-BE49-F238E27FC236}">
                <a16:creationId xmlns:a16="http://schemas.microsoft.com/office/drawing/2014/main" id="{DC340D35-467B-A6D1-FF68-0B21495DCE95}"/>
              </a:ext>
            </a:extLst>
          </p:cNvPr>
          <p:cNvSpPr/>
          <p:nvPr/>
        </p:nvSpPr>
        <p:spPr>
          <a:xfrm>
            <a:off x="7551215" y="201650"/>
            <a:ext cx="147508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1000" b="1" dirty="0">
                <a:solidFill>
                  <a:srgbClr val="0070C0"/>
                </a:solidFill>
                <a:latin typeface="Times New Roman" charset="0"/>
                <a:ea typeface="Times New Roman" charset="0"/>
                <a:cs typeface="Times New Roman" charset="0"/>
              </a:rPr>
              <a:t>LHCb-CONF-2025-003</a:t>
            </a:r>
          </a:p>
        </p:txBody>
      </p:sp>
    </p:spTree>
    <p:extLst>
      <p:ext uri="{BB962C8B-B14F-4D97-AF65-F5344CB8AC3E}">
        <p14:creationId xmlns:p14="http://schemas.microsoft.com/office/powerpoint/2010/main" val="51952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821"/>
    </mc:Choice>
    <mc:Fallback xmlns="">
      <p:transition spd="slow" advTm="39821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 22"/>
          <p:cNvGrpSpPr/>
          <p:nvPr/>
        </p:nvGrpSpPr>
        <p:grpSpPr>
          <a:xfrm>
            <a:off x="0" y="46858"/>
            <a:ext cx="9144000" cy="5107114"/>
            <a:chOff x="0" y="48516"/>
            <a:chExt cx="9144000" cy="6809485"/>
          </a:xfrm>
        </p:grpSpPr>
        <p:grpSp>
          <p:nvGrpSpPr>
            <p:cNvPr id="22" name="组 21"/>
            <p:cNvGrpSpPr/>
            <p:nvPr/>
          </p:nvGrpSpPr>
          <p:grpSpPr>
            <a:xfrm>
              <a:off x="110103" y="48516"/>
              <a:ext cx="8885307" cy="677108"/>
              <a:chOff x="110103" y="48516"/>
              <a:chExt cx="8885307" cy="677108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" name="矩形 9"/>
                  <p:cNvSpPr/>
                  <p:nvPr/>
                </p:nvSpPr>
                <p:spPr>
                  <a:xfrm>
                    <a:off x="231515" y="48516"/>
                    <a:ext cx="1913729" cy="677108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d>
                            <m:dPr>
                              <m:begChr m:val="|"/>
                              <m:endChr m:val="|"/>
                              <m:ctrlPr>
                                <a:rPr lang="en-US" altLang="zh-CN" sz="27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CN" sz="2700" b="1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700" b="1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𝑽</m:t>
                                  </m:r>
                                </m:e>
                                <m:sub>
                                  <m:r>
                                    <a:rPr lang="en-US" altLang="zh-CN" sz="2700" b="1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𝒖𝒃</m:t>
                                  </m:r>
                                </m:sub>
                              </m:sSub>
                            </m:e>
                          </m:d>
                          <m:r>
                            <a:rPr lang="en-US" altLang="zh-CN" sz="27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zh-CN" altLang="en-US" sz="27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a:rPr lang="en-US" altLang="zh-CN" sz="27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|</m:t>
                          </m:r>
                          <m:sSub>
                            <m:sSubPr>
                              <m:ctrlPr>
                                <a:rPr lang="en-US" altLang="zh-CN" sz="27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7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𝑽</m:t>
                              </m:r>
                            </m:e>
                            <m:sub>
                              <m:r>
                                <a:rPr lang="en-US" altLang="zh-CN" sz="27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𝒄𝒃</m:t>
                              </m:r>
                            </m:sub>
                          </m:sSub>
                          <m:r>
                            <a:rPr lang="en-US" altLang="zh-CN" sz="27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|</m:t>
                          </m:r>
                        </m:oMath>
                      </m:oMathPara>
                    </a14:m>
                    <a:endParaRPr lang="zh-CN" altLang="en-US" sz="2700" b="1" dirty="0">
                      <a:solidFill>
                        <a:srgbClr val="0070C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10" name="矩形 9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31515" y="48516"/>
                    <a:ext cx="1913729" cy="677108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r="-1325" b="-19512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12" name="直线连接符 11"/>
              <p:cNvCxnSpPr/>
              <p:nvPr/>
            </p:nvCxnSpPr>
            <p:spPr>
              <a:xfrm>
                <a:off x="110103" y="694847"/>
                <a:ext cx="8885307" cy="0"/>
              </a:xfrm>
              <a:prstGeom prst="line">
                <a:avLst/>
              </a:prstGeom>
              <a:ln w="1905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组 15"/>
            <p:cNvGrpSpPr/>
            <p:nvPr/>
          </p:nvGrpSpPr>
          <p:grpSpPr>
            <a:xfrm>
              <a:off x="0" y="6446733"/>
              <a:ext cx="9144000" cy="411268"/>
              <a:chOff x="0" y="6446733"/>
              <a:chExt cx="9144000" cy="411268"/>
            </a:xfrm>
          </p:grpSpPr>
          <p:sp>
            <p:nvSpPr>
              <p:cNvPr id="17" name="Rectangle 6"/>
              <p:cNvSpPr/>
              <p:nvPr/>
            </p:nvSpPr>
            <p:spPr>
              <a:xfrm>
                <a:off x="0" y="6488821"/>
                <a:ext cx="9144000" cy="36918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8" name="Rectangle 7"/>
              <p:cNvSpPr/>
              <p:nvPr/>
            </p:nvSpPr>
            <p:spPr>
              <a:xfrm>
                <a:off x="0" y="6446733"/>
                <a:ext cx="9144000" cy="45719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14" name="文本框 13">
            <a:extLst>
              <a:ext uri="{FF2B5EF4-FFF2-40B4-BE49-F238E27FC236}">
                <a16:creationId xmlns:a16="http://schemas.microsoft.com/office/drawing/2014/main" id="{6250E61F-F921-9846-849A-1D6CC2DD7FDB}"/>
              </a:ext>
            </a:extLst>
          </p:cNvPr>
          <p:cNvSpPr txBox="1"/>
          <p:nvPr/>
        </p:nvSpPr>
        <p:spPr>
          <a:xfrm>
            <a:off x="363185" y="4843790"/>
            <a:ext cx="1059906" cy="3225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496" b="1" dirty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rPr>
              <a:t>2026/07/03</a:t>
            </a:r>
            <a:endParaRPr kumimoji="1" lang="zh-CN" altLang="en-US" sz="1496" b="1" dirty="0">
              <a:solidFill>
                <a:schemeClr val="bg1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5" name="灯片编号占位符 1">
            <a:extLst>
              <a:ext uri="{FF2B5EF4-FFF2-40B4-BE49-F238E27FC236}">
                <a16:creationId xmlns:a16="http://schemas.microsoft.com/office/drawing/2014/main" id="{071B2A2C-8B20-B347-BF13-CB9F0BF35B34}"/>
              </a:ext>
            </a:extLst>
          </p:cNvPr>
          <p:cNvSpPr txBox="1">
            <a:spLocks/>
          </p:cNvSpPr>
          <p:nvPr/>
        </p:nvSpPr>
        <p:spPr>
          <a:xfrm>
            <a:off x="6889711" y="4870359"/>
            <a:ext cx="15430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9B75A48-9D91-AD42-8FEF-0106549F2306}" type="slidenum">
              <a:rPr kumimoji="1" lang="zh-CN" altLang="en-US" sz="15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15</a:t>
            </a:fld>
            <a:endParaRPr kumimoji="1" lang="zh-CN" altLang="en-US" sz="1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8D006A1A-5C45-D4C6-5D4A-5CBF6E799FE9}"/>
              </a:ext>
            </a:extLst>
          </p:cNvPr>
          <p:cNvGrpSpPr/>
          <p:nvPr/>
        </p:nvGrpSpPr>
        <p:grpSpPr>
          <a:xfrm>
            <a:off x="110103" y="846055"/>
            <a:ext cx="3295448" cy="2873148"/>
            <a:chOff x="68004" y="586256"/>
            <a:chExt cx="3295448" cy="2873148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B6BA5B88-9C4E-60FB-504D-5E509E4D0E4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8004" y="586256"/>
              <a:ext cx="3295448" cy="2873148"/>
            </a:xfrm>
            <a:prstGeom prst="rect">
              <a:avLst/>
            </a:prstGeom>
          </p:spPr>
        </p:pic>
        <p:sp>
          <p:nvSpPr>
            <p:cNvPr id="8" name="五角星 7">
              <a:extLst>
                <a:ext uri="{FF2B5EF4-FFF2-40B4-BE49-F238E27FC236}">
                  <a16:creationId xmlns:a16="http://schemas.microsoft.com/office/drawing/2014/main" id="{DF29686A-B66B-18FA-8281-5910C9DA4FB4}"/>
                </a:ext>
              </a:extLst>
            </p:cNvPr>
            <p:cNvSpPr/>
            <p:nvPr/>
          </p:nvSpPr>
          <p:spPr>
            <a:xfrm>
              <a:off x="1944947" y="1602378"/>
              <a:ext cx="293156" cy="296092"/>
            </a:xfrm>
            <a:prstGeom prst="star5">
              <a:avLst/>
            </a:prstGeom>
            <a:solidFill>
              <a:srgbClr val="FF0000">
                <a:alpha val="43933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9" name="文本框 18">
              <a:extLst>
                <a:ext uri="{FF2B5EF4-FFF2-40B4-BE49-F238E27FC236}">
                  <a16:creationId xmlns:a16="http://schemas.microsoft.com/office/drawing/2014/main" id="{E25B019E-0A0C-F5C5-F9B2-0E75A279AC00}"/>
                </a:ext>
              </a:extLst>
            </p:cNvPr>
            <p:cNvSpPr txBox="1"/>
            <p:nvPr/>
          </p:nvSpPr>
          <p:spPr>
            <a:xfrm>
              <a:off x="1944947" y="1263824"/>
              <a:ext cx="972424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16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inclusive</a:t>
              </a:r>
              <a:endParaRPr lang="zh-CN" altLang="en-US" sz="1600" dirty="0">
                <a:solidFill>
                  <a:srgbClr val="FF0000"/>
                </a:solidFill>
              </a:endParaRPr>
            </a:p>
          </p:txBody>
        </p:sp>
        <p:sp>
          <p:nvSpPr>
            <p:cNvPr id="20" name="五角星 19">
              <a:extLst>
                <a:ext uri="{FF2B5EF4-FFF2-40B4-BE49-F238E27FC236}">
                  <a16:creationId xmlns:a16="http://schemas.microsoft.com/office/drawing/2014/main" id="{36586711-08C4-F785-F175-231E73806FE5}"/>
                </a:ext>
              </a:extLst>
            </p:cNvPr>
            <p:cNvSpPr/>
            <p:nvPr/>
          </p:nvSpPr>
          <p:spPr>
            <a:xfrm>
              <a:off x="1505164" y="2022830"/>
              <a:ext cx="293156" cy="296092"/>
            </a:xfrm>
            <a:prstGeom prst="star5">
              <a:avLst/>
            </a:prstGeom>
            <a:solidFill>
              <a:srgbClr val="0070C0">
                <a:alpha val="43933"/>
              </a:srgbClr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21" name="文本框 20">
              <a:extLst>
                <a:ext uri="{FF2B5EF4-FFF2-40B4-BE49-F238E27FC236}">
                  <a16:creationId xmlns:a16="http://schemas.microsoft.com/office/drawing/2014/main" id="{D6DEB881-C78C-80C5-4787-FA900F97AE2B}"/>
                </a:ext>
              </a:extLst>
            </p:cNvPr>
            <p:cNvSpPr txBox="1"/>
            <p:nvPr/>
          </p:nvSpPr>
          <p:spPr>
            <a:xfrm>
              <a:off x="972523" y="2279946"/>
              <a:ext cx="972424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16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exclusive</a:t>
              </a:r>
              <a:endParaRPr lang="zh-CN" altLang="en-US" sz="1600" dirty="0">
                <a:solidFill>
                  <a:srgbClr val="0070C0"/>
                </a:solidFill>
              </a:endParaRPr>
            </a:p>
          </p:txBody>
        </p:sp>
      </p:grpSp>
      <p:sp>
        <p:nvSpPr>
          <p:cNvPr id="2" name="文本框 1">
            <a:extLst>
              <a:ext uri="{FF2B5EF4-FFF2-40B4-BE49-F238E27FC236}">
                <a16:creationId xmlns:a16="http://schemas.microsoft.com/office/drawing/2014/main" id="{4BD9C818-822A-CDD8-7D30-8643BC0B0A9F}"/>
              </a:ext>
            </a:extLst>
          </p:cNvPr>
          <p:cNvSpPr txBox="1"/>
          <p:nvPr/>
        </p:nvSpPr>
        <p:spPr>
          <a:xfrm>
            <a:off x="3959406" y="4835058"/>
            <a:ext cx="1893852" cy="7829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zh-CN" sz="1496" b="1" dirty="0">
                <a:solidFill>
                  <a:schemeClr val="bg1"/>
                </a:solidFill>
                <a:latin typeface="Times New Roman" charset="0"/>
                <a:ea typeface="SimSun" panose="02010600030101010101" pitchFamily="2" charset="-122"/>
                <a:cs typeface="Times New Roman" charset="0"/>
              </a:rPr>
              <a:t>UCAS, Wenbin Qian</a:t>
            </a:r>
          </a:p>
          <a:p>
            <a:r>
              <a:rPr kumimoji="1" lang="en" altLang="zh-CN" sz="1496" b="1" dirty="0">
                <a:solidFill>
                  <a:schemeClr val="bg1"/>
                </a:solidFill>
                <a:latin typeface="Times New Roman" charset="0"/>
                <a:ea typeface="SimSun" panose="02010600030101010101" pitchFamily="2" charset="-122"/>
                <a:cs typeface="Times New Roman" charset="0"/>
              </a:rPr>
              <a:t>
</a:t>
            </a:r>
            <a:endParaRPr kumimoji="1" lang="zh-CN" altLang="en-US" sz="1496" b="1" dirty="0">
              <a:solidFill>
                <a:schemeClr val="bg1"/>
              </a:solidFill>
              <a:latin typeface="Times New Roman" charset="0"/>
              <a:ea typeface="SimSun" panose="02010600030101010101" pitchFamily="2" charset="-122"/>
              <a:cs typeface="Times New Roman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矩形 3">
                <a:extLst>
                  <a:ext uri="{FF2B5EF4-FFF2-40B4-BE49-F238E27FC236}">
                    <a16:creationId xmlns:a16="http://schemas.microsoft.com/office/drawing/2014/main" id="{A5AC2BDE-11A0-62FA-BF2C-3A6DF0B9DAB1}"/>
                  </a:ext>
                </a:extLst>
              </p:cNvPr>
              <p:cNvSpPr/>
              <p:nvPr/>
            </p:nvSpPr>
            <p:spPr>
              <a:xfrm>
                <a:off x="3405551" y="630470"/>
                <a:ext cx="5375458" cy="134504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44" indent="-285744">
                  <a:lnSpc>
                    <a:spcPct val="150000"/>
                  </a:lnSpc>
                  <a:buFont typeface="Arial" charset="0"/>
                  <a:buChar char="•"/>
                </a:pPr>
                <a14:m>
                  <m:oMath xmlns:m="http://schemas.openxmlformats.org/officeDocument/2006/math"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SimHei" charset="-122"/>
                        <a:cs typeface="Arial" panose="020B0604020202020204" pitchFamily="34" charset="0"/>
                      </a:rPr>
                      <m:t>|</m:t>
                    </m:r>
                    <m:sSub>
                      <m:sSubPr>
                        <m:ctrlP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SimHei" charset="-122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SimHei" charset="-122"/>
                            <a:cs typeface="Arial" panose="020B0604020202020204" pitchFamily="34" charset="0"/>
                          </a:rPr>
                          <m:t>𝑽</m:t>
                        </m:r>
                      </m:e>
                      <m:sub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SimHei" charset="-122"/>
                            <a:cs typeface="Arial" panose="020B0604020202020204" pitchFamily="34" charset="0"/>
                          </a:rPr>
                          <m:t>𝒖𝒃</m:t>
                        </m:r>
                      </m:sub>
                    </m:sSub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SimHei" charset="-122"/>
                        <a:cs typeface="Arial" panose="020B0604020202020204" pitchFamily="34" charset="0"/>
                      </a:rPr>
                      <m:t>|</m:t>
                    </m:r>
                  </m:oMath>
                </a14:m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and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1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SimHei" charset="-122"/>
                        <a:cs typeface="Arial" panose="020B0604020202020204" pitchFamily="34" charset="0"/>
                      </a:rPr>
                      <m:t>|</m:t>
                    </m:r>
                    <m:sSub>
                      <m:sSubPr>
                        <m:ctrlPr>
                          <a:rPr lang="en-US" altLang="zh-CN" sz="1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SimHei" charset="-122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zh-CN" sz="1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SimHei" charset="-122"/>
                            <a:cs typeface="Arial" panose="020B0604020202020204" pitchFamily="34" charset="0"/>
                          </a:rPr>
                          <m:t>𝑽</m:t>
                        </m:r>
                      </m:e>
                      <m:sub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SimHei" charset="-122"/>
                            <a:cs typeface="Arial" panose="020B0604020202020204" pitchFamily="34" charset="0"/>
                          </a:rPr>
                          <m:t>𝒄</m:t>
                        </m:r>
                        <m:r>
                          <a:rPr lang="en-US" altLang="zh-CN" sz="1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SimHei" charset="-122"/>
                            <a:cs typeface="Arial" panose="020B0604020202020204" pitchFamily="34" charset="0"/>
                          </a:rPr>
                          <m:t>𝒃</m:t>
                        </m:r>
                      </m:sub>
                    </m:sSub>
                    <m:r>
                      <a:rPr lang="en-US" altLang="zh-CN" sz="1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SimHei" charset="-122"/>
                        <a:cs typeface="Arial" panose="020B0604020202020204" pitchFamily="34" charset="0"/>
                      </a:rPr>
                      <m:t>|</m:t>
                    </m:r>
                  </m:oMath>
                </a14:m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remains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one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of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the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main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limitations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in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CKM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global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fit</a:t>
                </a:r>
              </a:p>
              <a:p>
                <a:pPr marL="285744" indent="-285744">
                  <a:lnSpc>
                    <a:spcPct val="150000"/>
                  </a:lnSpc>
                  <a:buFont typeface="Arial" charset="0"/>
                  <a:buChar char="•"/>
                </a:pP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Long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standing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tension: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inclusive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vs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exclusive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(possible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inclusive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measurements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of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SimHei" charset="-122"/>
                        <a:cs typeface="Arial" panose="020B0604020202020204" pitchFamily="34" charset="0"/>
                      </a:rPr>
                      <m:t>|</m:t>
                    </m:r>
                    <m:sSub>
                      <m:sSubPr>
                        <m:ctrlP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SimHei" charset="-122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SimHei" charset="-122"/>
                            <a:cs typeface="Arial" panose="020B0604020202020204" pitchFamily="34" charset="0"/>
                          </a:rPr>
                          <m:t>𝑽</m:t>
                        </m:r>
                      </m:e>
                      <m:sub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SimHei" charset="-122"/>
                            <a:cs typeface="Arial" panose="020B0604020202020204" pitchFamily="34" charset="0"/>
                          </a:rPr>
                          <m:t>𝒄𝒔</m:t>
                        </m:r>
                      </m:sub>
                    </m:sSub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SimHei" charset="-122"/>
                        <a:cs typeface="Arial" panose="020B0604020202020204" pitchFamily="34" charset="0"/>
                      </a:rPr>
                      <m:t>|</m:t>
                    </m:r>
                  </m:oMath>
                </a14:m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and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SimHei" charset="-122"/>
                        <a:cs typeface="Arial" panose="020B0604020202020204" pitchFamily="34" charset="0"/>
                      </a:rPr>
                      <m:t>|</m:t>
                    </m:r>
                    <m:sSub>
                      <m:sSubPr>
                        <m:ctrlP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SimHei" charset="-122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SimHei" charset="-122"/>
                            <a:cs typeface="Arial" panose="020B0604020202020204" pitchFamily="34" charset="0"/>
                          </a:rPr>
                          <m:t>𝑽</m:t>
                        </m:r>
                      </m:e>
                      <m:sub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SimHei" charset="-122"/>
                            <a:cs typeface="Arial" panose="020B0604020202020204" pitchFamily="34" charset="0"/>
                          </a:rPr>
                          <m:t>𝒄𝒅</m:t>
                        </m:r>
                      </m:sub>
                    </m:sSub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SimHei" charset="-122"/>
                        <a:cs typeface="Arial" panose="020B0604020202020204" pitchFamily="34" charset="0"/>
                      </a:rPr>
                      <m:t>|</m:t>
                    </m:r>
                  </m:oMath>
                </a14:m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from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STCF?)</a:t>
                </a:r>
              </a:p>
            </p:txBody>
          </p:sp>
        </mc:Choice>
        <mc:Fallback>
          <p:sp>
            <p:nvSpPr>
              <p:cNvPr id="4" name="矩形 3">
                <a:extLst>
                  <a:ext uri="{FF2B5EF4-FFF2-40B4-BE49-F238E27FC236}">
                    <a16:creationId xmlns:a16="http://schemas.microsoft.com/office/drawing/2014/main" id="{A5AC2BDE-11A0-62FA-BF2C-3A6DF0B9DAB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5551" y="630470"/>
                <a:ext cx="5375458" cy="1345048"/>
              </a:xfrm>
              <a:prstGeom prst="rect">
                <a:avLst/>
              </a:prstGeom>
              <a:blipFill>
                <a:blip r:embed="rId5"/>
                <a:stretch>
                  <a:fillRect l="-472" b="-373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图片 8">
            <a:extLst>
              <a:ext uri="{FF2B5EF4-FFF2-40B4-BE49-F238E27FC236}">
                <a16:creationId xmlns:a16="http://schemas.microsoft.com/office/drawing/2014/main" id="{24F95A14-5867-39E6-9B2D-C52101C5973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40668" y="2784079"/>
            <a:ext cx="3158267" cy="1022921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DEA4B76A-141E-4E78-ECA8-B81C39AEA015}"/>
              </a:ext>
            </a:extLst>
          </p:cNvPr>
          <p:cNvSpPr/>
          <p:nvPr/>
        </p:nvSpPr>
        <p:spPr>
          <a:xfrm>
            <a:off x="6541696" y="3706283"/>
            <a:ext cx="116089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200" b="1" dirty="0">
                <a:solidFill>
                  <a:srgbClr val="FF0000"/>
                </a:solidFill>
                <a:latin typeface="Times New Roman" panose="02020603050405020304" pitchFamily="18" charset="0"/>
                <a:ea typeface="SimHei" charset="-122"/>
                <a:cs typeface="Times New Roman" panose="02020603050405020304" pitchFamily="18" charset="0"/>
              </a:rPr>
              <a:t>From</a:t>
            </a:r>
            <a:r>
              <a:rPr lang="zh-CN" altLang="en-US" sz="1200" b="1" dirty="0">
                <a:solidFill>
                  <a:srgbClr val="FF0000"/>
                </a:solidFill>
                <a:latin typeface="Times New Roman" panose="02020603050405020304" pitchFamily="18" charset="0"/>
                <a:ea typeface="SimHei" charset="-122"/>
                <a:cs typeface="Times New Roman" panose="02020603050405020304" pitchFamily="18" charset="0"/>
              </a:rPr>
              <a:t> </a:t>
            </a:r>
            <a:r>
              <a:rPr lang="en-US" altLang="zh-CN" sz="1200" b="1" dirty="0">
                <a:solidFill>
                  <a:srgbClr val="FF0000"/>
                </a:solidFill>
                <a:latin typeface="Times New Roman" panose="02020603050405020304" pitchFamily="18" charset="0"/>
                <a:ea typeface="SimHei" charset="-122"/>
                <a:cs typeface="Times New Roman" panose="02020603050405020304" pitchFamily="18" charset="0"/>
              </a:rPr>
              <a:t>A.</a:t>
            </a:r>
            <a:r>
              <a:rPr lang="zh-CN" altLang="en-US" sz="1200" b="1" dirty="0">
                <a:solidFill>
                  <a:srgbClr val="FF0000"/>
                </a:solidFill>
                <a:latin typeface="Times New Roman" panose="02020603050405020304" pitchFamily="18" charset="0"/>
                <a:ea typeface="SimHei" charset="-122"/>
                <a:cs typeface="Times New Roman" panose="02020603050405020304" pitchFamily="18" charset="0"/>
              </a:rPr>
              <a:t> </a:t>
            </a:r>
            <a:r>
              <a:rPr lang="en-US" altLang="zh-CN" sz="1200" b="1" dirty="0">
                <a:solidFill>
                  <a:srgbClr val="FF0000"/>
                </a:solidFill>
                <a:latin typeface="Times New Roman" panose="02020603050405020304" pitchFamily="18" charset="0"/>
                <a:ea typeface="SimHei" charset="-122"/>
                <a:cs typeface="Times New Roman" panose="02020603050405020304" pitchFamily="18" charset="0"/>
              </a:rPr>
              <a:t>Buras</a:t>
            </a:r>
            <a:endParaRPr lang="zh-CN" altLang="en-US" sz="1200" dirty="0">
              <a:solidFill>
                <a:srgbClr val="FF0000"/>
              </a:solidFill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D6FDB712-6BFF-B5FD-D8C5-6909FA1A9785}"/>
              </a:ext>
            </a:extLst>
          </p:cNvPr>
          <p:cNvSpPr/>
          <p:nvPr/>
        </p:nvSpPr>
        <p:spPr>
          <a:xfrm>
            <a:off x="4483969" y="2188984"/>
            <a:ext cx="31582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Disaster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for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new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physics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searches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if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CKM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elements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not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precise</a:t>
            </a:r>
            <a:endParaRPr lang="zh-CN" alt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A420DD83-65EB-77A7-E31E-FB59B42CD897}"/>
              </a:ext>
            </a:extLst>
          </p:cNvPr>
          <p:cNvSpPr/>
          <p:nvPr/>
        </p:nvSpPr>
        <p:spPr>
          <a:xfrm>
            <a:off x="4503374" y="2103243"/>
            <a:ext cx="3181044" cy="1946558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41341446-CE97-6632-80CA-9C22A609C857}"/>
              </a:ext>
            </a:extLst>
          </p:cNvPr>
          <p:cNvSpPr/>
          <p:nvPr/>
        </p:nvSpPr>
        <p:spPr>
          <a:xfrm>
            <a:off x="208606" y="4053411"/>
            <a:ext cx="8549494" cy="698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44" indent="-285744">
              <a:lnSpc>
                <a:spcPct val="150000"/>
              </a:lnSpc>
              <a:buFont typeface="Arial" charset="0"/>
              <a:buChar char="•"/>
            </a:pP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LHCb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also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plays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a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leading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role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despite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difficulties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in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reconstructing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missing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particles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and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more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precise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in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measuring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ratios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 </a:t>
            </a:r>
            <a:endParaRPr lang="en-US" altLang="zh-CN" sz="1400" b="1" dirty="0">
              <a:solidFill>
                <a:srgbClr val="002060"/>
              </a:solidFill>
              <a:latin typeface="Arial" panose="020B0604020202020204" pitchFamily="34" charset="0"/>
              <a:ea typeface="SimHei" charset="-122"/>
              <a:cs typeface="Arial" panose="020B0604020202020204" pitchFamily="34" charset="0"/>
            </a:endParaRP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1D81BF0C-4991-FB15-3E3D-E40039F3BC45}"/>
              </a:ext>
            </a:extLst>
          </p:cNvPr>
          <p:cNvSpPr/>
          <p:nvPr/>
        </p:nvSpPr>
        <p:spPr>
          <a:xfrm>
            <a:off x="3292947" y="4449301"/>
            <a:ext cx="577335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zh-CN" sz="1000" b="1" dirty="0">
                <a:solidFill>
                  <a:srgbClr val="0070C0"/>
                </a:solidFill>
                <a:latin typeface="Times New Roman" charset="0"/>
                <a:ea typeface="Times New Roman" charset="0"/>
                <a:cs typeface="Times New Roman" charset="0"/>
              </a:rPr>
              <a:t>PRL 126 (2021) 081804, JHEP 12 (2020) 124, PRD 101 (2020) 072004, NP 11 (2015) 743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AECC72DA-1531-3356-7D1C-8FDB9518AEB3}"/>
              </a:ext>
            </a:extLst>
          </p:cNvPr>
          <p:cNvSpPr txBox="1"/>
          <p:nvPr/>
        </p:nvSpPr>
        <p:spPr>
          <a:xfrm>
            <a:off x="381272" y="3663719"/>
            <a:ext cx="262513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000" b="1" dirty="0">
                <a:solidFill>
                  <a:srgbClr val="0070C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CKMfitter</a:t>
            </a:r>
            <a:r>
              <a:rPr lang="zh-CN" altLang="en-US" sz="1000" b="1" dirty="0">
                <a:solidFill>
                  <a:srgbClr val="0070C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 </a:t>
            </a:r>
            <a:r>
              <a:rPr lang="en-US" altLang="zh-CN" sz="1000" b="1" dirty="0">
                <a:solidFill>
                  <a:srgbClr val="0070C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group</a:t>
            </a:r>
            <a:r>
              <a:rPr lang="zh-CN" altLang="en-US" sz="1000" b="1" dirty="0">
                <a:solidFill>
                  <a:srgbClr val="0070C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 </a:t>
            </a:r>
            <a:r>
              <a:rPr lang="en-US" altLang="zh-CN" sz="1000" b="1" dirty="0">
                <a:solidFill>
                  <a:srgbClr val="0070C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(http://ckmfitter.in2p3.fr)</a:t>
            </a:r>
            <a:endParaRPr lang="zh-CN" altLang="en-US" sz="1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7782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"/>
    </mc:Choice>
    <mc:Fallback xmlns="">
      <p:transition spd="slow" advTm="10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EE422C-273A-AD63-D9EB-0BA73ED6CB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 22">
            <a:extLst>
              <a:ext uri="{FF2B5EF4-FFF2-40B4-BE49-F238E27FC236}">
                <a16:creationId xmlns:a16="http://schemas.microsoft.com/office/drawing/2014/main" id="{BD4C1710-40F0-B488-8D18-56CBBDB84314}"/>
              </a:ext>
            </a:extLst>
          </p:cNvPr>
          <p:cNvGrpSpPr/>
          <p:nvPr/>
        </p:nvGrpSpPr>
        <p:grpSpPr>
          <a:xfrm>
            <a:off x="0" y="46858"/>
            <a:ext cx="9144000" cy="5107114"/>
            <a:chOff x="0" y="48516"/>
            <a:chExt cx="9144000" cy="6809485"/>
          </a:xfrm>
        </p:grpSpPr>
        <p:grpSp>
          <p:nvGrpSpPr>
            <p:cNvPr id="22" name="组 21">
              <a:extLst>
                <a:ext uri="{FF2B5EF4-FFF2-40B4-BE49-F238E27FC236}">
                  <a16:creationId xmlns:a16="http://schemas.microsoft.com/office/drawing/2014/main" id="{647FD6D3-D030-0DE3-B8BB-A8D0134587AE}"/>
                </a:ext>
              </a:extLst>
            </p:cNvPr>
            <p:cNvGrpSpPr/>
            <p:nvPr/>
          </p:nvGrpSpPr>
          <p:grpSpPr>
            <a:xfrm>
              <a:off x="110103" y="48516"/>
              <a:ext cx="8885307" cy="677108"/>
              <a:chOff x="110103" y="48516"/>
              <a:chExt cx="8885307" cy="677108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10" name="矩形 9">
                    <a:extLst>
                      <a:ext uri="{FF2B5EF4-FFF2-40B4-BE49-F238E27FC236}">
                        <a16:creationId xmlns:a16="http://schemas.microsoft.com/office/drawing/2014/main" id="{BC17B324-5659-F0F6-47E5-A2AADF22D436}"/>
                      </a:ext>
                    </a:extLst>
                  </p:cNvPr>
                  <p:cNvSpPr/>
                  <p:nvPr/>
                </p:nvSpPr>
                <p:spPr>
                  <a:xfrm>
                    <a:off x="231515" y="48516"/>
                    <a:ext cx="4754378" cy="677108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14:m>
                      <m:oMath xmlns:m="http://schemas.openxmlformats.org/officeDocument/2006/math">
                        <m:d>
                          <m:dPr>
                            <m:begChr m:val="|"/>
                            <m:endChr m:val="|"/>
                            <m:ctrlPr>
                              <a:rPr lang="en-US" altLang="zh-CN" sz="27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CN" sz="2700" b="1" i="1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700" b="1" i="1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𝑽</m:t>
                                </m:r>
                              </m:e>
                              <m:sub>
                                <m:r>
                                  <a:rPr lang="en-US" altLang="zh-CN" sz="2700" b="1" i="1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𝒖𝒃</m:t>
                                </m:r>
                              </m:sub>
                            </m:sSub>
                          </m:e>
                        </m:d>
                        <m:r>
                          <a:rPr lang="en-US" altLang="zh-CN" sz="27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zh-CN" altLang="en-US" sz="27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altLang="zh-CN" sz="27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|</m:t>
                        </m:r>
                        <m:sSub>
                          <m:sSubPr>
                            <m:ctrlPr>
                              <a:rPr lang="en-US" altLang="zh-CN" sz="27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7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en-US" altLang="zh-CN" sz="27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𝒄𝒃</m:t>
                            </m:r>
                          </m:sub>
                        </m:sSub>
                        <m:r>
                          <a:rPr lang="en-US" altLang="zh-CN" sz="27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|</m:t>
                        </m:r>
                      </m:oMath>
                    </a14:m>
                    <a:r>
                      <a:rPr lang="en-US" altLang="zh-CN" sz="2700" b="1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:</a:t>
                    </a:r>
                    <a:r>
                      <a:rPr lang="zh-CN" altLang="en-US" sz="2700" b="1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  <a:r>
                      <a:rPr lang="en-US" altLang="zh-CN" sz="2700" b="1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inputs</a:t>
                    </a:r>
                    <a:r>
                      <a:rPr lang="zh-CN" altLang="en-US" sz="2700" b="1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  <a:r>
                      <a:rPr lang="en-US" altLang="zh-CN" sz="2700" b="1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from</a:t>
                    </a:r>
                    <a:r>
                      <a:rPr lang="zh-CN" altLang="en-US" sz="2700" b="1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  <a:r>
                      <a:rPr lang="en-US" altLang="zh-CN" sz="2700" b="1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STCF</a:t>
                    </a:r>
                    <a:endParaRPr lang="zh-CN" altLang="en-US" sz="2700" b="1" dirty="0">
                      <a:solidFill>
                        <a:srgbClr val="0070C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>
              <p:sp>
                <p:nvSpPr>
                  <p:cNvPr id="10" name="矩形 9">
                    <a:extLst>
                      <a:ext uri="{FF2B5EF4-FFF2-40B4-BE49-F238E27FC236}">
                        <a16:creationId xmlns:a16="http://schemas.microsoft.com/office/drawing/2014/main" id="{BC17B324-5659-F0F6-47E5-A2AADF22D436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31515" y="48516"/>
                    <a:ext cx="4754378" cy="677108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t="-9756" r="-1067" b="-29268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12" name="直线连接符 11">
                <a:extLst>
                  <a:ext uri="{FF2B5EF4-FFF2-40B4-BE49-F238E27FC236}">
                    <a16:creationId xmlns:a16="http://schemas.microsoft.com/office/drawing/2014/main" id="{7AD14CD9-5AE6-59A1-0A5B-7E77572C3A81}"/>
                  </a:ext>
                </a:extLst>
              </p:cNvPr>
              <p:cNvCxnSpPr/>
              <p:nvPr/>
            </p:nvCxnSpPr>
            <p:spPr>
              <a:xfrm>
                <a:off x="110103" y="694847"/>
                <a:ext cx="8885307" cy="0"/>
              </a:xfrm>
              <a:prstGeom prst="line">
                <a:avLst/>
              </a:prstGeom>
              <a:ln w="1905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组 15">
              <a:extLst>
                <a:ext uri="{FF2B5EF4-FFF2-40B4-BE49-F238E27FC236}">
                  <a16:creationId xmlns:a16="http://schemas.microsoft.com/office/drawing/2014/main" id="{1F9A9334-DC5B-FCFB-8728-30523928A1D9}"/>
                </a:ext>
              </a:extLst>
            </p:cNvPr>
            <p:cNvGrpSpPr/>
            <p:nvPr/>
          </p:nvGrpSpPr>
          <p:grpSpPr>
            <a:xfrm>
              <a:off x="0" y="6446733"/>
              <a:ext cx="9144000" cy="411268"/>
              <a:chOff x="0" y="6446733"/>
              <a:chExt cx="9144000" cy="411268"/>
            </a:xfrm>
          </p:grpSpPr>
          <p:sp>
            <p:nvSpPr>
              <p:cNvPr id="17" name="Rectangle 6">
                <a:extLst>
                  <a:ext uri="{FF2B5EF4-FFF2-40B4-BE49-F238E27FC236}">
                    <a16:creationId xmlns:a16="http://schemas.microsoft.com/office/drawing/2014/main" id="{FC6AB71C-F90D-32FF-46DD-ED8542320BE1}"/>
                  </a:ext>
                </a:extLst>
              </p:cNvPr>
              <p:cNvSpPr/>
              <p:nvPr/>
            </p:nvSpPr>
            <p:spPr>
              <a:xfrm>
                <a:off x="0" y="6488821"/>
                <a:ext cx="9144000" cy="36918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8" name="Rectangle 7">
                <a:extLst>
                  <a:ext uri="{FF2B5EF4-FFF2-40B4-BE49-F238E27FC236}">
                    <a16:creationId xmlns:a16="http://schemas.microsoft.com/office/drawing/2014/main" id="{E262A9EE-2F97-C262-0252-EA3409E8DD18}"/>
                  </a:ext>
                </a:extLst>
              </p:cNvPr>
              <p:cNvSpPr/>
              <p:nvPr/>
            </p:nvSpPr>
            <p:spPr>
              <a:xfrm>
                <a:off x="0" y="6446733"/>
                <a:ext cx="9144000" cy="45719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14" name="文本框 13">
            <a:extLst>
              <a:ext uri="{FF2B5EF4-FFF2-40B4-BE49-F238E27FC236}">
                <a16:creationId xmlns:a16="http://schemas.microsoft.com/office/drawing/2014/main" id="{53EFCD73-781B-DCDD-E998-65B5E4219FB1}"/>
              </a:ext>
            </a:extLst>
          </p:cNvPr>
          <p:cNvSpPr txBox="1"/>
          <p:nvPr/>
        </p:nvSpPr>
        <p:spPr>
          <a:xfrm>
            <a:off x="363185" y="4843790"/>
            <a:ext cx="1059906" cy="3225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496" b="1" dirty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rPr>
              <a:t>2026/07/03</a:t>
            </a:r>
            <a:endParaRPr kumimoji="1" lang="zh-CN" altLang="en-US" sz="1496" b="1" dirty="0">
              <a:solidFill>
                <a:schemeClr val="bg1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5" name="灯片编号占位符 1">
            <a:extLst>
              <a:ext uri="{FF2B5EF4-FFF2-40B4-BE49-F238E27FC236}">
                <a16:creationId xmlns:a16="http://schemas.microsoft.com/office/drawing/2014/main" id="{1F52BA1C-1E45-F9F3-F4A8-BE58A8D1EFAC}"/>
              </a:ext>
            </a:extLst>
          </p:cNvPr>
          <p:cNvSpPr txBox="1">
            <a:spLocks/>
          </p:cNvSpPr>
          <p:nvPr/>
        </p:nvSpPr>
        <p:spPr>
          <a:xfrm>
            <a:off x="6889711" y="4870359"/>
            <a:ext cx="15430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9B75A48-9D91-AD42-8FEF-0106549F2306}" type="slidenum">
              <a:rPr kumimoji="1" lang="zh-CN" altLang="en-US" sz="15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16</a:t>
            </a:fld>
            <a:endParaRPr kumimoji="1" lang="zh-CN" altLang="en-US" sz="1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41B2CF90-B95C-BE24-85C5-27B0AAAE4AF6}"/>
              </a:ext>
            </a:extLst>
          </p:cNvPr>
          <p:cNvSpPr txBox="1"/>
          <p:nvPr/>
        </p:nvSpPr>
        <p:spPr>
          <a:xfrm>
            <a:off x="3959406" y="4835058"/>
            <a:ext cx="1893852" cy="7829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zh-CN" sz="1496" b="1" dirty="0">
                <a:solidFill>
                  <a:schemeClr val="bg1"/>
                </a:solidFill>
                <a:latin typeface="Times New Roman" charset="0"/>
                <a:ea typeface="SimSun" panose="02010600030101010101" pitchFamily="2" charset="-122"/>
                <a:cs typeface="Times New Roman" charset="0"/>
              </a:rPr>
              <a:t>UCAS, Wenbin Qian</a:t>
            </a:r>
          </a:p>
          <a:p>
            <a:r>
              <a:rPr kumimoji="1" lang="en" altLang="zh-CN" sz="1496" b="1" dirty="0">
                <a:solidFill>
                  <a:schemeClr val="bg1"/>
                </a:solidFill>
                <a:latin typeface="Times New Roman" charset="0"/>
                <a:ea typeface="SimSun" panose="02010600030101010101" pitchFamily="2" charset="-122"/>
                <a:cs typeface="Times New Roman" charset="0"/>
              </a:rPr>
              <a:t>
</a:t>
            </a:r>
            <a:endParaRPr kumimoji="1" lang="zh-CN" altLang="en-US" sz="1496" b="1" dirty="0">
              <a:solidFill>
                <a:schemeClr val="bg1"/>
              </a:solidFill>
              <a:latin typeface="Times New Roman" charset="0"/>
              <a:ea typeface="SimSun" panose="02010600030101010101" pitchFamily="2" charset="-122"/>
              <a:cs typeface="Times New Roman" charset="0"/>
            </a:endParaRPr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B18663E6-3384-3590-D321-55E0A01EE631}"/>
              </a:ext>
            </a:extLst>
          </p:cNvPr>
          <p:cNvSpPr/>
          <p:nvPr/>
        </p:nvSpPr>
        <p:spPr>
          <a:xfrm>
            <a:off x="7226977" y="243252"/>
            <a:ext cx="176843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1000" b="1" dirty="0">
                <a:solidFill>
                  <a:srgbClr val="0070C0"/>
                </a:solidFill>
                <a:latin typeface="Times New Roman" charset="0"/>
                <a:ea typeface="Times New Roman" charset="0"/>
                <a:cs typeface="Times New Roman" charset="0"/>
              </a:rPr>
              <a:t>Nature Physics 11 (2015) 743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F3475EA4-832C-2797-81CD-A68BA4E78688}"/>
                  </a:ext>
                </a:extLst>
              </p:cNvPr>
              <p:cNvSpPr txBox="1"/>
              <p:nvPr/>
            </p:nvSpPr>
            <p:spPr>
              <a:xfrm>
                <a:off x="363185" y="586255"/>
                <a:ext cx="8359474" cy="43691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sz="1400" b="1" dirty="0">
                    <a:solidFill>
                      <a:srgbClr val="002060"/>
                    </a:solidFill>
                    <a:cs typeface="Times New Roman" panose="02020603050405020304" pitchFamily="18" charset="0"/>
                  </a:rPr>
                  <a:t>Ratio</a:t>
                </a:r>
                <a:r>
                  <a:rPr lang="zh-CN" altLang="en-US" sz="1400" b="1" dirty="0">
                    <a:solidFill>
                      <a:srgbClr val="002060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cs typeface="Times New Roman" panose="02020603050405020304" pitchFamily="18" charset="0"/>
                  </a:rPr>
                  <a:t>between</a:t>
                </a:r>
                <a:r>
                  <a:rPr lang="zh-CN" altLang="en-US" sz="1400" b="1" dirty="0">
                    <a:solidFill>
                      <a:srgbClr val="002060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14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4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en-US" altLang="zh-CN" sz="14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𝒄𝒃</m:t>
                            </m:r>
                          </m:sub>
                        </m:sSub>
                      </m:e>
                    </m:d>
                  </m:oMath>
                </a14:m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and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|</m:t>
                    </m:r>
                    <m:sSub>
                      <m:sSubPr>
                        <m:ctrlP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𝑽</m:t>
                        </m:r>
                      </m:e>
                      <m:sub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𝒖𝒃</m:t>
                        </m:r>
                      </m:sub>
                    </m:sSub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|</m:t>
                    </m:r>
                  </m:oMath>
                </a14:m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determined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using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altLang="zh-CN" sz="14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𝚲</m:t>
                        </m:r>
                      </m:e>
                      <m:sub>
                        <m:r>
                          <a:rPr lang="en-US" altLang="zh-CN" sz="14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𝐛</m:t>
                        </m:r>
                      </m:sub>
                      <m:sup>
                        <m:r>
                          <a:rPr lang="en-US" altLang="zh-CN" sz="14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𝟎</m:t>
                        </m:r>
                      </m:sup>
                    </m:sSubSup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𝒑</m:t>
                    </m:r>
                    <m:sSup>
                      <m:sSupPr>
                        <m:ctrlP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𝝁</m:t>
                        </m:r>
                      </m:e>
                      <m:sup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</m:sup>
                    </m:sSup>
                    <m:sSub>
                      <m:sSubPr>
                        <m:ctrlP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altLang="zh-CN" sz="14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14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𝝂</m:t>
                            </m:r>
                          </m:e>
                        </m:acc>
                      </m:e>
                      <m:sub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𝝁</m:t>
                        </m:r>
                      </m:sub>
                    </m:sSub>
                  </m:oMath>
                </a14:m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and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1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altLang="zh-CN" sz="14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𝚲</m:t>
                        </m:r>
                      </m:e>
                      <m:sub>
                        <m:r>
                          <a:rPr lang="en-US" altLang="zh-CN" sz="14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𝐛</m:t>
                        </m:r>
                      </m:sub>
                      <m:sup>
                        <m:r>
                          <a:rPr lang="en-US" altLang="zh-CN" sz="14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𝟎</m:t>
                        </m:r>
                      </m:sup>
                    </m:sSubSup>
                    <m:r>
                      <a:rPr lang="en-US" altLang="zh-CN" sz="1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sSubSup>
                      <m:sSubSupPr>
                        <m:ctrlP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altLang="zh-CN" sz="14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𝚲</m:t>
                        </m:r>
                      </m:e>
                      <m:sub>
                        <m:r>
                          <a:rPr lang="en-US" altLang="zh-CN" sz="14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𝐜</m:t>
                        </m:r>
                      </m:sub>
                      <m:sup>
                        <m:r>
                          <a:rPr lang="en-US" altLang="zh-CN" sz="14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</m:sup>
                    </m:sSubSup>
                    <m:sSup>
                      <m:sSupPr>
                        <m:ctrlPr>
                          <a:rPr lang="en-US" altLang="zh-CN" sz="1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1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𝝁</m:t>
                        </m:r>
                      </m:e>
                      <m:sup>
                        <m:r>
                          <a:rPr lang="en-US" altLang="zh-CN" sz="1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</m:sup>
                    </m:sSup>
                    <m:sSub>
                      <m:sSubPr>
                        <m:ctrlPr>
                          <a:rPr lang="en-US" altLang="zh-CN" sz="1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altLang="zh-CN" sz="1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1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𝝂</m:t>
                            </m:r>
                          </m:e>
                        </m:acc>
                      </m:e>
                      <m:sub>
                        <m:r>
                          <a:rPr lang="en-US" altLang="zh-CN" sz="1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𝝁</m:t>
                        </m:r>
                      </m:sub>
                    </m:sSub>
                  </m:oMath>
                </a14:m>
                <a:endParaRPr lang="en-US" altLang="zh-CN" sz="1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F3475EA4-832C-2797-81CD-A68BA4E786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185" y="586255"/>
                <a:ext cx="8359474" cy="436914"/>
              </a:xfrm>
              <a:prstGeom prst="rect">
                <a:avLst/>
              </a:prstGeom>
              <a:blipFill>
                <a:blip r:embed="rId4"/>
                <a:stretch>
                  <a:fillRect l="-152" b="-114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4" name="组合 23">
            <a:extLst>
              <a:ext uri="{FF2B5EF4-FFF2-40B4-BE49-F238E27FC236}">
                <a16:creationId xmlns:a16="http://schemas.microsoft.com/office/drawing/2014/main" id="{8B968AF3-9DD1-270A-724E-90B0BB184342}"/>
              </a:ext>
            </a:extLst>
          </p:cNvPr>
          <p:cNvGrpSpPr/>
          <p:nvPr/>
        </p:nvGrpSpPr>
        <p:grpSpPr>
          <a:xfrm>
            <a:off x="2894105" y="1016355"/>
            <a:ext cx="4570501" cy="590335"/>
            <a:chOff x="2903070" y="1082067"/>
            <a:chExt cx="4570501" cy="590335"/>
          </a:xfrm>
        </p:grpSpPr>
        <p:pic>
          <p:nvPicPr>
            <p:cNvPr id="25" name="图片 24">
              <a:extLst>
                <a:ext uri="{FF2B5EF4-FFF2-40B4-BE49-F238E27FC236}">
                  <a16:creationId xmlns:a16="http://schemas.microsoft.com/office/drawing/2014/main" id="{28408EE9-CCA8-CB85-81F8-1DA71ACE96D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903070" y="1082067"/>
              <a:ext cx="2395071" cy="590335"/>
            </a:xfrm>
            <a:prstGeom prst="rect">
              <a:avLst/>
            </a:prstGeom>
          </p:spPr>
        </p:pic>
        <p:sp>
          <p:nvSpPr>
            <p:cNvPr id="26" name="矩形 25">
              <a:extLst>
                <a:ext uri="{FF2B5EF4-FFF2-40B4-BE49-F238E27FC236}">
                  <a16:creationId xmlns:a16="http://schemas.microsoft.com/office/drawing/2014/main" id="{6F3661B5-A6D0-0778-F699-82366805E0C8}"/>
                </a:ext>
              </a:extLst>
            </p:cNvPr>
            <p:cNvSpPr/>
            <p:nvPr/>
          </p:nvSpPr>
          <p:spPr>
            <a:xfrm>
              <a:off x="4867835" y="1228165"/>
              <a:ext cx="340659" cy="331694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cxnSp>
          <p:nvCxnSpPr>
            <p:cNvPr id="27" name="直线箭头连接符 26">
              <a:extLst>
                <a:ext uri="{FF2B5EF4-FFF2-40B4-BE49-F238E27FC236}">
                  <a16:creationId xmlns:a16="http://schemas.microsoft.com/office/drawing/2014/main" id="{7ECBFF61-7EC4-D033-55F0-2CD9D96392FE}"/>
                </a:ext>
              </a:extLst>
            </p:cNvPr>
            <p:cNvCxnSpPr>
              <a:cxnSpLocks/>
              <a:stCxn id="25" idx="3"/>
            </p:cNvCxnSpPr>
            <p:nvPr/>
          </p:nvCxnSpPr>
          <p:spPr>
            <a:xfrm>
              <a:off x="5298141" y="1377235"/>
              <a:ext cx="502024" cy="0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文本框 27">
              <a:extLst>
                <a:ext uri="{FF2B5EF4-FFF2-40B4-BE49-F238E27FC236}">
                  <a16:creationId xmlns:a16="http://schemas.microsoft.com/office/drawing/2014/main" id="{4F2BC785-B049-CEFF-D508-CACA059786F7}"/>
                </a:ext>
              </a:extLst>
            </p:cNvPr>
            <p:cNvSpPr txBox="1"/>
            <p:nvPr/>
          </p:nvSpPr>
          <p:spPr>
            <a:xfrm>
              <a:off x="5800165" y="1223345"/>
              <a:ext cx="1673406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1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Inputs</a:t>
              </a:r>
              <a:r>
                <a:rPr lang="zh-CN" altLang="en-US" sz="1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1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from</a:t>
              </a:r>
              <a:r>
                <a:rPr lang="zh-CN" altLang="en-US" sz="1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1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LQCD</a:t>
              </a:r>
              <a:endParaRPr lang="zh-CN" altLang="en-US" sz="1400" dirty="0"/>
            </a:p>
          </p:txBody>
        </p:sp>
      </p:grpSp>
      <p:pic>
        <p:nvPicPr>
          <p:cNvPr id="29" name="图片 28">
            <a:extLst>
              <a:ext uri="{FF2B5EF4-FFF2-40B4-BE49-F238E27FC236}">
                <a16:creationId xmlns:a16="http://schemas.microsoft.com/office/drawing/2014/main" id="{36807C48-1C92-0DBD-B9AC-2010F4A2F53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1102" y="1326173"/>
            <a:ext cx="2502322" cy="3345141"/>
          </a:xfrm>
          <a:prstGeom prst="rect">
            <a:avLst/>
          </a:prstGeom>
        </p:spPr>
      </p:pic>
      <p:sp>
        <p:nvSpPr>
          <p:cNvPr id="30" name="矩形 29">
            <a:extLst>
              <a:ext uri="{FF2B5EF4-FFF2-40B4-BE49-F238E27FC236}">
                <a16:creationId xmlns:a16="http://schemas.microsoft.com/office/drawing/2014/main" id="{4FEB669B-1723-60CA-386E-4431051A1419}"/>
              </a:ext>
            </a:extLst>
          </p:cNvPr>
          <p:cNvSpPr/>
          <p:nvPr/>
        </p:nvSpPr>
        <p:spPr>
          <a:xfrm>
            <a:off x="1712259" y="3648635"/>
            <a:ext cx="1264023" cy="102267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文本框 30">
                <a:extLst>
                  <a:ext uri="{FF2B5EF4-FFF2-40B4-BE49-F238E27FC236}">
                    <a16:creationId xmlns:a16="http://schemas.microsoft.com/office/drawing/2014/main" id="{EBE61FB4-8BCE-6BE7-9BBC-C838F76BB7F3}"/>
                  </a:ext>
                </a:extLst>
              </p:cNvPr>
              <p:cNvSpPr txBox="1"/>
              <p:nvPr/>
            </p:nvSpPr>
            <p:spPr>
              <a:xfrm>
                <a:off x="2528856" y="1611966"/>
                <a:ext cx="6615144" cy="3813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altLang="zh-CN" sz="14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𝚲</m:t>
                        </m:r>
                      </m:e>
                      <m:sub>
                        <m:r>
                          <a:rPr lang="en-US" altLang="zh-CN" sz="14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𝐜</m:t>
                        </m:r>
                      </m:sub>
                      <m:sup>
                        <m:r>
                          <a:rPr lang="en-US" altLang="zh-CN" sz="14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</m:sup>
                    </m:sSubSup>
                  </m:oMath>
                </a14:m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reconstructed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𝒑</m:t>
                    </m:r>
                    <m:sSup>
                      <m:sSupPr>
                        <m:ctrlP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𝑲</m:t>
                        </m:r>
                      </m:e>
                      <m:sup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𝝅</m:t>
                        </m:r>
                      </m:e>
                      <m:sup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final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states,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thus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branching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fraction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essential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inputs</a:t>
                </a:r>
              </a:p>
            </p:txBody>
          </p:sp>
        </mc:Choice>
        <mc:Fallback xmlns="">
          <p:sp>
            <p:nvSpPr>
              <p:cNvPr id="31" name="文本框 30">
                <a:extLst>
                  <a:ext uri="{FF2B5EF4-FFF2-40B4-BE49-F238E27FC236}">
                    <a16:creationId xmlns:a16="http://schemas.microsoft.com/office/drawing/2014/main" id="{EBE61FB4-8BCE-6BE7-9BBC-C838F76BB7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8856" y="1611966"/>
                <a:ext cx="6615144" cy="381386"/>
              </a:xfrm>
              <a:prstGeom prst="rect">
                <a:avLst/>
              </a:prstGeom>
              <a:blipFill>
                <a:blip r:embed="rId7"/>
                <a:stretch>
                  <a:fillRect l="-192" b="-161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2" name="图片 31">
            <a:extLst>
              <a:ext uri="{FF2B5EF4-FFF2-40B4-BE49-F238E27FC236}">
                <a16:creationId xmlns:a16="http://schemas.microsoft.com/office/drawing/2014/main" id="{B315285D-CDE3-0BEE-B4A5-36711842B51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10164" y="1969295"/>
            <a:ext cx="5985246" cy="1711052"/>
          </a:xfrm>
          <a:prstGeom prst="rect">
            <a:avLst/>
          </a:prstGeom>
        </p:spPr>
      </p:pic>
      <p:sp>
        <p:nvSpPr>
          <p:cNvPr id="33" name="矩形 32">
            <a:extLst>
              <a:ext uri="{FF2B5EF4-FFF2-40B4-BE49-F238E27FC236}">
                <a16:creationId xmlns:a16="http://schemas.microsoft.com/office/drawing/2014/main" id="{50AFB38E-64C2-CCC4-F9D2-EDB5548DADEE}"/>
              </a:ext>
            </a:extLst>
          </p:cNvPr>
          <p:cNvSpPr/>
          <p:nvPr/>
        </p:nvSpPr>
        <p:spPr>
          <a:xfrm>
            <a:off x="3010165" y="3415553"/>
            <a:ext cx="539860" cy="340659"/>
          </a:xfrm>
          <a:prstGeom prst="rect">
            <a:avLst/>
          </a:prstGeom>
          <a:noFill/>
          <a:ln w="158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A3FA8B1D-B5F6-F655-61A9-5144A0AAD09F}"/>
                  </a:ext>
                </a:extLst>
              </p:cNvPr>
              <p:cNvSpPr txBox="1"/>
              <p:nvPr/>
            </p:nvSpPr>
            <p:spPr>
              <a:xfrm>
                <a:off x="3583908" y="3431993"/>
                <a:ext cx="1066800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1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𝟓</m:t>
                      </m:r>
                      <m:r>
                        <a:rPr lang="en-US" altLang="zh-CN" sz="1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.</m:t>
                      </m:r>
                      <m:r>
                        <a:rPr lang="en-US" altLang="zh-CN" sz="1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𝟎</m:t>
                      </m:r>
                      <m:r>
                        <a:rPr lang="en-US" altLang="zh-CN" sz="1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±</m:t>
                      </m:r>
                      <m:r>
                        <a:rPr lang="en-US" altLang="zh-CN" sz="1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𝟏</m:t>
                      </m:r>
                      <m:r>
                        <a:rPr lang="en-US" altLang="zh-CN" sz="1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.</m:t>
                      </m:r>
                      <m:r>
                        <a:rPr lang="en-US" altLang="zh-CN" sz="1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𝟑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A3FA8B1D-B5F6-F655-61A9-5144A0AAD0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3908" y="3431993"/>
                <a:ext cx="1066800" cy="307777"/>
              </a:xfrm>
              <a:prstGeom prst="rect">
                <a:avLst/>
              </a:prstGeom>
              <a:blipFill>
                <a:blip r:embed="rId9"/>
                <a:stretch>
                  <a:fillRect t="-4000" b="-20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文本框 35">
            <a:extLst>
              <a:ext uri="{FF2B5EF4-FFF2-40B4-BE49-F238E27FC236}">
                <a16:creationId xmlns:a16="http://schemas.microsoft.com/office/drawing/2014/main" id="{F0C186B7-C188-B75B-0CC7-BF3C0D6C3CBC}"/>
              </a:ext>
            </a:extLst>
          </p:cNvPr>
          <p:cNvSpPr txBox="1"/>
          <p:nvPr/>
        </p:nvSpPr>
        <p:spPr>
          <a:xfrm>
            <a:off x="3159302" y="3750506"/>
            <a:ext cx="5836108" cy="6999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Tension</a:t>
            </a:r>
            <a:r>
              <a:rPr lang="zh-CN" altLang="en-US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seen</a:t>
            </a:r>
            <a:r>
              <a:rPr lang="zh-CN" altLang="en-US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between</a:t>
            </a:r>
            <a:r>
              <a:rPr lang="zh-CN" altLang="en-US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BESIII</a:t>
            </a:r>
            <a:r>
              <a:rPr lang="zh-CN" altLang="en-US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zh-CN" altLang="en-US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Belle</a:t>
            </a:r>
            <a:r>
              <a:rPr lang="zh-CN" altLang="en-US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measurements</a:t>
            </a:r>
            <a:r>
              <a:rPr lang="zh-CN" altLang="en-US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zh-CN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Uncertainties</a:t>
            </a:r>
            <a:r>
              <a:rPr lang="zh-CN" altLang="en-US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still</a:t>
            </a:r>
            <a:r>
              <a:rPr lang="zh-CN" altLang="en-US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large</a:t>
            </a:r>
          </a:p>
        </p:txBody>
      </p:sp>
      <p:pic>
        <p:nvPicPr>
          <p:cNvPr id="37" name="图片 36">
            <a:extLst>
              <a:ext uri="{FF2B5EF4-FFF2-40B4-BE49-F238E27FC236}">
                <a16:creationId xmlns:a16="http://schemas.microsoft.com/office/drawing/2014/main" id="{5DE04CD6-56B5-0FB1-6B6A-1670CA402FE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33456" y="4055278"/>
            <a:ext cx="2098285" cy="733666"/>
          </a:xfrm>
          <a:prstGeom prst="rect">
            <a:avLst/>
          </a:prstGeom>
        </p:spPr>
      </p:pic>
      <p:sp>
        <p:nvSpPr>
          <p:cNvPr id="41" name="文本框 40">
            <a:extLst>
              <a:ext uri="{FF2B5EF4-FFF2-40B4-BE49-F238E27FC236}">
                <a16:creationId xmlns:a16="http://schemas.microsoft.com/office/drawing/2014/main" id="{C2FDCBE2-4385-8A73-7920-0B4AFA05ADAF}"/>
              </a:ext>
            </a:extLst>
          </p:cNvPr>
          <p:cNvSpPr txBox="1"/>
          <p:nvPr/>
        </p:nvSpPr>
        <p:spPr>
          <a:xfrm>
            <a:off x="7144327" y="4188831"/>
            <a:ext cx="21566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Contributing</a:t>
            </a:r>
            <a:r>
              <a:rPr lang="zh-CN" altLang="en-US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half</a:t>
            </a:r>
            <a:r>
              <a:rPr lang="zh-CN" altLang="en-US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zh-CN" altLang="en-US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systematic</a:t>
            </a:r>
            <a:r>
              <a:rPr lang="zh-CN" altLang="en-US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uncertainties</a:t>
            </a:r>
            <a:endParaRPr lang="zh-CN" alt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5617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"/>
    </mc:Choice>
    <mc:Fallback xmlns="">
      <p:transition spd="slow" advTm="1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A53015-4DBF-DF82-F7BE-E17AE662F9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 22">
            <a:extLst>
              <a:ext uri="{FF2B5EF4-FFF2-40B4-BE49-F238E27FC236}">
                <a16:creationId xmlns:a16="http://schemas.microsoft.com/office/drawing/2014/main" id="{A90EF748-6EE4-7DC1-79D9-F20A0B3B0942}"/>
              </a:ext>
            </a:extLst>
          </p:cNvPr>
          <p:cNvGrpSpPr/>
          <p:nvPr/>
        </p:nvGrpSpPr>
        <p:grpSpPr>
          <a:xfrm>
            <a:off x="0" y="36387"/>
            <a:ext cx="9144000" cy="5107114"/>
            <a:chOff x="0" y="48516"/>
            <a:chExt cx="9144000" cy="6809485"/>
          </a:xfrm>
        </p:grpSpPr>
        <p:grpSp>
          <p:nvGrpSpPr>
            <p:cNvPr id="22" name="组 21">
              <a:extLst>
                <a:ext uri="{FF2B5EF4-FFF2-40B4-BE49-F238E27FC236}">
                  <a16:creationId xmlns:a16="http://schemas.microsoft.com/office/drawing/2014/main" id="{C17E81BA-A632-1FE1-E42C-DC53F71C29A2}"/>
                </a:ext>
              </a:extLst>
            </p:cNvPr>
            <p:cNvGrpSpPr/>
            <p:nvPr/>
          </p:nvGrpSpPr>
          <p:grpSpPr>
            <a:xfrm>
              <a:off x="110103" y="48516"/>
              <a:ext cx="8885307" cy="677108"/>
              <a:chOff x="110103" y="48516"/>
              <a:chExt cx="8885307" cy="677108"/>
            </a:xfrm>
          </p:grpSpPr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id="{D51755B2-CE52-10D9-2282-15EAFB0EFFAA}"/>
                  </a:ext>
                </a:extLst>
              </p:cNvPr>
              <p:cNvSpPr/>
              <p:nvPr/>
            </p:nvSpPr>
            <p:spPr>
              <a:xfrm>
                <a:off x="231515" y="48516"/>
                <a:ext cx="4224233" cy="67710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LHCb:</a:t>
                </a:r>
                <a:r>
                  <a:rPr lang="zh-CN" altLang="en-US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zh-CN" altLang="en-US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hyperon</a:t>
                </a:r>
                <a:r>
                  <a:rPr lang="zh-CN" altLang="en-US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factory</a:t>
                </a:r>
                <a:endParaRPr lang="zh-CN" altLang="en-US" sz="27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2" name="直线连接符 11">
                <a:extLst>
                  <a:ext uri="{FF2B5EF4-FFF2-40B4-BE49-F238E27FC236}">
                    <a16:creationId xmlns:a16="http://schemas.microsoft.com/office/drawing/2014/main" id="{CF8A9A4B-2410-31A1-AC25-ED229CC544EE}"/>
                  </a:ext>
                </a:extLst>
              </p:cNvPr>
              <p:cNvCxnSpPr/>
              <p:nvPr/>
            </p:nvCxnSpPr>
            <p:spPr>
              <a:xfrm>
                <a:off x="110103" y="694847"/>
                <a:ext cx="8885307" cy="0"/>
              </a:xfrm>
              <a:prstGeom prst="line">
                <a:avLst/>
              </a:prstGeom>
              <a:ln w="1905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组 15">
              <a:extLst>
                <a:ext uri="{FF2B5EF4-FFF2-40B4-BE49-F238E27FC236}">
                  <a16:creationId xmlns:a16="http://schemas.microsoft.com/office/drawing/2014/main" id="{23A8DA72-6410-87B0-F9EC-CF952BA143DB}"/>
                </a:ext>
              </a:extLst>
            </p:cNvPr>
            <p:cNvGrpSpPr/>
            <p:nvPr/>
          </p:nvGrpSpPr>
          <p:grpSpPr>
            <a:xfrm>
              <a:off x="0" y="6446733"/>
              <a:ext cx="9144000" cy="411268"/>
              <a:chOff x="0" y="6446733"/>
              <a:chExt cx="9144000" cy="411268"/>
            </a:xfrm>
          </p:grpSpPr>
          <p:sp>
            <p:nvSpPr>
              <p:cNvPr id="17" name="Rectangle 6">
                <a:extLst>
                  <a:ext uri="{FF2B5EF4-FFF2-40B4-BE49-F238E27FC236}">
                    <a16:creationId xmlns:a16="http://schemas.microsoft.com/office/drawing/2014/main" id="{1E1FC95E-B79F-A96A-48D0-09BBD4AFA52A}"/>
                  </a:ext>
                </a:extLst>
              </p:cNvPr>
              <p:cNvSpPr/>
              <p:nvPr/>
            </p:nvSpPr>
            <p:spPr>
              <a:xfrm>
                <a:off x="0" y="6488821"/>
                <a:ext cx="9144000" cy="36918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8" name="Rectangle 7">
                <a:extLst>
                  <a:ext uri="{FF2B5EF4-FFF2-40B4-BE49-F238E27FC236}">
                    <a16:creationId xmlns:a16="http://schemas.microsoft.com/office/drawing/2014/main" id="{D04B1F9E-479A-0194-A75F-ACF221B72A79}"/>
                  </a:ext>
                </a:extLst>
              </p:cNvPr>
              <p:cNvSpPr/>
              <p:nvPr/>
            </p:nvSpPr>
            <p:spPr>
              <a:xfrm>
                <a:off x="0" y="6446733"/>
                <a:ext cx="9144000" cy="45719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13" name="文本框 12">
            <a:extLst>
              <a:ext uri="{FF2B5EF4-FFF2-40B4-BE49-F238E27FC236}">
                <a16:creationId xmlns:a16="http://schemas.microsoft.com/office/drawing/2014/main" id="{8DE06A5D-D61A-3A3C-E7D5-ECD669DDFF24}"/>
              </a:ext>
            </a:extLst>
          </p:cNvPr>
          <p:cNvSpPr txBox="1"/>
          <p:nvPr/>
        </p:nvSpPr>
        <p:spPr>
          <a:xfrm>
            <a:off x="363185" y="4843790"/>
            <a:ext cx="1059906" cy="3225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496" b="1" dirty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rPr>
              <a:t>2026/07/03</a:t>
            </a:r>
            <a:endParaRPr kumimoji="1" lang="zh-CN" altLang="en-US" sz="1496" b="1" dirty="0">
              <a:solidFill>
                <a:schemeClr val="bg1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4" name="灯片编号占位符 1">
            <a:extLst>
              <a:ext uri="{FF2B5EF4-FFF2-40B4-BE49-F238E27FC236}">
                <a16:creationId xmlns:a16="http://schemas.microsoft.com/office/drawing/2014/main" id="{6B966F30-9CFC-E625-9003-3166829493D2}"/>
              </a:ext>
            </a:extLst>
          </p:cNvPr>
          <p:cNvSpPr txBox="1">
            <a:spLocks/>
          </p:cNvSpPr>
          <p:nvPr/>
        </p:nvSpPr>
        <p:spPr>
          <a:xfrm>
            <a:off x="6889711" y="4870359"/>
            <a:ext cx="15430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9B75A48-9D91-AD42-8FEF-0106549F2306}" type="slidenum">
              <a:rPr kumimoji="1" lang="zh-CN" altLang="en-US" sz="15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</a:t>
            </a:fld>
            <a:endParaRPr kumimoji="1" lang="zh-CN" altLang="en-US" sz="1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文本框 41">
            <a:extLst>
              <a:ext uri="{FF2B5EF4-FFF2-40B4-BE49-F238E27FC236}">
                <a16:creationId xmlns:a16="http://schemas.microsoft.com/office/drawing/2014/main" id="{83D28C4F-1DB4-7A49-E989-11A5F715E8A5}"/>
              </a:ext>
            </a:extLst>
          </p:cNvPr>
          <p:cNvSpPr txBox="1"/>
          <p:nvPr/>
        </p:nvSpPr>
        <p:spPr>
          <a:xfrm>
            <a:off x="3959406" y="4835058"/>
            <a:ext cx="1845762" cy="3225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zh-CN" sz="1496" b="1" dirty="0">
                <a:solidFill>
                  <a:schemeClr val="bg1"/>
                </a:solidFill>
                <a:latin typeface="Times New Roman" charset="0"/>
                <a:ea typeface="SimSun" panose="02010600030101010101" pitchFamily="2" charset="-122"/>
                <a:cs typeface="Times New Roman" charset="0"/>
              </a:rPr>
              <a:t>UCAS Wenbin Qian</a:t>
            </a:r>
            <a:endParaRPr kumimoji="1" lang="zh-CN" altLang="en-US" sz="1496" b="1" dirty="0">
              <a:solidFill>
                <a:schemeClr val="bg1"/>
              </a:solidFill>
              <a:latin typeface="Times New Roman" charset="0"/>
              <a:ea typeface="SimSun" panose="02010600030101010101" pitchFamily="2" charset="-122"/>
              <a:cs typeface="Times New Roman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E4091695-D165-CB71-BEAD-72CE89E3BF00}"/>
                  </a:ext>
                </a:extLst>
              </p:cNvPr>
              <p:cNvSpPr txBox="1"/>
              <p:nvPr/>
            </p:nvSpPr>
            <p:spPr>
              <a:xfrm>
                <a:off x="109066" y="576929"/>
                <a:ext cx="6537277" cy="10291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Massive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production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of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hyperon: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around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1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14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altLang="zh-CN" sz="14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𝚲</m:t>
                        </m:r>
                      </m:e>
                      <m:sup>
                        <m:r>
                          <a:rPr lang="en-US" altLang="zh-CN" sz="14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per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pp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collision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(10</a:t>
                </a:r>
                <a:r>
                  <a:rPr lang="en-US" altLang="zh-CN" sz="1400" b="1" baseline="30000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14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/fb)</a:t>
                </a: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Main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limitation: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trigger;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Run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1,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only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around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1%,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Run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2,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~10%,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Run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3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and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beyond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~100%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for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rare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decay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channels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endParaRPr lang="en-US" altLang="zh-CN" sz="1400" b="1" dirty="0">
                  <a:solidFill>
                    <a:srgbClr val="002060"/>
                  </a:solidFill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E4091695-D165-CB71-BEAD-72CE89E3BF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066" y="576929"/>
                <a:ext cx="6537277" cy="1029128"/>
              </a:xfrm>
              <a:prstGeom prst="rect">
                <a:avLst/>
              </a:prstGeom>
              <a:blipFill>
                <a:blip r:embed="rId3"/>
                <a:stretch>
                  <a:fillRect l="-194" b="-487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图片 2">
            <a:extLst>
              <a:ext uri="{FF2B5EF4-FFF2-40B4-BE49-F238E27FC236}">
                <a16:creationId xmlns:a16="http://schemas.microsoft.com/office/drawing/2014/main" id="{87FFABA9-4636-F483-5346-849ADFB4A6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2877" y="651620"/>
            <a:ext cx="2247938" cy="4181165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EAA523A1-B032-45C4-C13D-B80B82675BC8}"/>
              </a:ext>
            </a:extLst>
          </p:cNvPr>
          <p:cNvSpPr txBox="1"/>
          <p:nvPr/>
        </p:nvSpPr>
        <p:spPr>
          <a:xfrm>
            <a:off x="6789180" y="455929"/>
            <a:ext cx="220623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b="1" dirty="0">
                <a:solidFill>
                  <a:srgbClr val="00206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Multiplicity per pp collision</a:t>
            </a:r>
            <a:endParaRPr lang="zh-CN" altLang="en-US" sz="12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6235EBE2-AAE1-5E27-142C-B9A0AB373814}"/>
                  </a:ext>
                </a:extLst>
              </p:cNvPr>
              <p:cNvSpPr txBox="1"/>
              <p:nvPr/>
            </p:nvSpPr>
            <p:spPr>
              <a:xfrm>
                <a:off x="363184" y="1761758"/>
                <a:ext cx="5133489" cy="3125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CN" sz="14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𝐬</m:t>
                    </m:r>
                    <m:r>
                      <a:rPr lang="en-US" altLang="zh-CN" sz="14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altLang="zh-CN" sz="14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𝐮</m:t>
                    </m:r>
                  </m:oMath>
                </a14:m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FCNC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process: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SM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~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𝟏</m:t>
                    </m:r>
                    <m:sSup>
                      <m:sSupPr>
                        <m:ctrlP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𝟎</m:t>
                        </m:r>
                      </m:e>
                      <m:sup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𝟖</m:t>
                        </m:r>
                      </m:sup>
                    </m:sSup>
                  </m:oMath>
                </a14:m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(dominantly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by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long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distance)</a:t>
                </a:r>
                <a:endParaRPr lang="zh-CN" altLang="en-US" sz="1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6235EBE2-AAE1-5E27-142C-B9A0AB3738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184" y="1761758"/>
                <a:ext cx="5133489" cy="312586"/>
              </a:xfrm>
              <a:prstGeom prst="rect">
                <a:avLst/>
              </a:prstGeom>
              <a:blipFill>
                <a:blip r:embed="rId5"/>
                <a:stretch>
                  <a:fillRect t="-3846" b="-1538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图片 19">
            <a:extLst>
              <a:ext uri="{FF2B5EF4-FFF2-40B4-BE49-F238E27FC236}">
                <a16:creationId xmlns:a16="http://schemas.microsoft.com/office/drawing/2014/main" id="{E1DF10FF-862A-EC6F-B2FD-A2167AF0782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6001" y="2168550"/>
            <a:ext cx="2866474" cy="1920350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912EB03E-7498-237B-9058-75444D62C44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75175" y="2132034"/>
            <a:ext cx="2866474" cy="192335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A0214562-7176-66B0-E18B-218598F9B238}"/>
                  </a:ext>
                </a:extLst>
              </p:cNvPr>
              <p:cNvSpPr txBox="1"/>
              <p:nvPr/>
            </p:nvSpPr>
            <p:spPr>
              <a:xfrm>
                <a:off x="222532" y="4055536"/>
                <a:ext cx="6565500" cy="74347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Most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rare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hyperon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decays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observed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ℬ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𝟎𝟖</m:t>
                        </m:r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±</m:t>
                        </m:r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𝟎</m:t>
                        </m:r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𝟏𝟕</m:t>
                        </m:r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e>
                    </m:d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𝟏</m:t>
                    </m:r>
                    <m:sSup>
                      <m:sSupPr>
                        <m:ctrlP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𝟎</m:t>
                        </m:r>
                      </m:e>
                      <m:sup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𝟖</m:t>
                        </m:r>
                      </m:sup>
                    </m:sSup>
                  </m:oMath>
                </a14:m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;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no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significant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excess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around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214.3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MeV</a:t>
                </a:r>
              </a:p>
              <a:p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BESIII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(and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STCF)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also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(can)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pursue(s)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14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𝚺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𝒑</m:t>
                    </m:r>
                    <m:sSup>
                      <m:sSupPr>
                        <m:ctrlP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𝒆</m:t>
                        </m:r>
                      </m:e>
                      <m:sup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𝒆</m:t>
                        </m:r>
                      </m:e>
                      <m:sup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</m:sup>
                    </m:sSup>
                  </m:oMath>
                </a14:m>
                <a:endParaRPr lang="zh-CN" altLang="en-US" sz="1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A0214562-7176-66B0-E18B-218598F9B2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532" y="4055536"/>
                <a:ext cx="6565500" cy="743473"/>
              </a:xfrm>
              <a:prstGeom prst="rect">
                <a:avLst/>
              </a:prstGeom>
              <a:blipFill>
                <a:blip r:embed="rId8"/>
                <a:stretch>
                  <a:fillRect l="-386" t="-1695" b="-678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8" name="直线连接符 27">
            <a:extLst>
              <a:ext uri="{FF2B5EF4-FFF2-40B4-BE49-F238E27FC236}">
                <a16:creationId xmlns:a16="http://schemas.microsoft.com/office/drawing/2014/main" id="{E3E03998-6BD0-0D1C-7970-6801D6EEC2B1}"/>
              </a:ext>
            </a:extLst>
          </p:cNvPr>
          <p:cNvCxnSpPr/>
          <p:nvPr/>
        </p:nvCxnSpPr>
        <p:spPr>
          <a:xfrm flipV="1">
            <a:off x="3729519" y="2301411"/>
            <a:ext cx="0" cy="1397286"/>
          </a:xfrm>
          <a:prstGeom prst="line">
            <a:avLst/>
          </a:prstGeom>
          <a:ln w="254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文本框 29">
            <a:extLst>
              <a:ext uri="{FF2B5EF4-FFF2-40B4-BE49-F238E27FC236}">
                <a16:creationId xmlns:a16="http://schemas.microsoft.com/office/drawing/2014/main" id="{C6FDA45D-3F4C-7195-E42C-1AED2EAB628A}"/>
              </a:ext>
            </a:extLst>
          </p:cNvPr>
          <p:cNvSpPr txBox="1"/>
          <p:nvPr/>
        </p:nvSpPr>
        <p:spPr>
          <a:xfrm>
            <a:off x="7539644" y="212417"/>
            <a:ext cx="1582665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0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PRL</a:t>
            </a:r>
            <a:r>
              <a:rPr lang="zh-CN" altLang="en-US" sz="10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 </a:t>
            </a:r>
            <a:r>
              <a:rPr lang="en-US" altLang="zh-CN" sz="10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135</a:t>
            </a:r>
            <a:r>
              <a:rPr lang="zh-CN" altLang="en-US" sz="10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 </a:t>
            </a:r>
            <a:r>
              <a:rPr lang="en-US" altLang="zh-CN" sz="10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(2025)</a:t>
            </a:r>
            <a:r>
              <a:rPr lang="zh-CN" altLang="en-US" sz="10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 </a:t>
            </a:r>
            <a:r>
              <a:rPr lang="en-US" altLang="zh-CN" sz="10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051801</a:t>
            </a:r>
            <a:endParaRPr lang="zh-CN" altLang="en-US" sz="1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3711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951"/>
    </mc:Choice>
    <mc:Fallback xmlns="">
      <p:transition spd="slow" advTm="48951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83BA94-9D72-3307-9B9F-C4022BC8FF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 22">
            <a:extLst>
              <a:ext uri="{FF2B5EF4-FFF2-40B4-BE49-F238E27FC236}">
                <a16:creationId xmlns:a16="http://schemas.microsoft.com/office/drawing/2014/main" id="{4071E585-EB43-5CBB-C176-AE2333918287}"/>
              </a:ext>
            </a:extLst>
          </p:cNvPr>
          <p:cNvGrpSpPr/>
          <p:nvPr/>
        </p:nvGrpSpPr>
        <p:grpSpPr>
          <a:xfrm>
            <a:off x="0" y="36387"/>
            <a:ext cx="9144000" cy="5107114"/>
            <a:chOff x="0" y="48516"/>
            <a:chExt cx="9144000" cy="6809485"/>
          </a:xfrm>
        </p:grpSpPr>
        <p:grpSp>
          <p:nvGrpSpPr>
            <p:cNvPr id="22" name="组 21">
              <a:extLst>
                <a:ext uri="{FF2B5EF4-FFF2-40B4-BE49-F238E27FC236}">
                  <a16:creationId xmlns:a16="http://schemas.microsoft.com/office/drawing/2014/main" id="{F5E9DFB8-C37D-36DB-5EE9-161EDAD20224}"/>
                </a:ext>
              </a:extLst>
            </p:cNvPr>
            <p:cNvGrpSpPr/>
            <p:nvPr/>
          </p:nvGrpSpPr>
          <p:grpSpPr>
            <a:xfrm>
              <a:off x="110103" y="48516"/>
              <a:ext cx="8885307" cy="677108"/>
              <a:chOff x="110103" y="48516"/>
              <a:chExt cx="8885307" cy="677108"/>
            </a:xfrm>
          </p:grpSpPr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id="{F9FE926B-E38A-EE53-A9CE-E5C1CA025296}"/>
                  </a:ext>
                </a:extLst>
              </p:cNvPr>
              <p:cNvSpPr/>
              <p:nvPr/>
            </p:nvSpPr>
            <p:spPr>
              <a:xfrm>
                <a:off x="231515" y="48516"/>
                <a:ext cx="5513048" cy="67710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Decay</a:t>
                </a:r>
                <a:r>
                  <a:rPr lang="zh-CN" altLang="en-US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parameter</a:t>
                </a:r>
                <a:r>
                  <a:rPr lang="zh-CN" altLang="en-US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measurements</a:t>
                </a:r>
                <a:endParaRPr lang="zh-CN" altLang="en-US" sz="27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2" name="直线连接符 11">
                <a:extLst>
                  <a:ext uri="{FF2B5EF4-FFF2-40B4-BE49-F238E27FC236}">
                    <a16:creationId xmlns:a16="http://schemas.microsoft.com/office/drawing/2014/main" id="{EE04727A-B40B-2117-C3D7-20C44D60BA25}"/>
                  </a:ext>
                </a:extLst>
              </p:cNvPr>
              <p:cNvCxnSpPr/>
              <p:nvPr/>
            </p:nvCxnSpPr>
            <p:spPr>
              <a:xfrm>
                <a:off x="110103" y="694847"/>
                <a:ext cx="8885307" cy="0"/>
              </a:xfrm>
              <a:prstGeom prst="line">
                <a:avLst/>
              </a:prstGeom>
              <a:ln w="1905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组 15">
              <a:extLst>
                <a:ext uri="{FF2B5EF4-FFF2-40B4-BE49-F238E27FC236}">
                  <a16:creationId xmlns:a16="http://schemas.microsoft.com/office/drawing/2014/main" id="{A442B8F6-6831-4BA6-0D4D-697EABF7EB8B}"/>
                </a:ext>
              </a:extLst>
            </p:cNvPr>
            <p:cNvGrpSpPr/>
            <p:nvPr/>
          </p:nvGrpSpPr>
          <p:grpSpPr>
            <a:xfrm>
              <a:off x="0" y="6446733"/>
              <a:ext cx="9144000" cy="411268"/>
              <a:chOff x="0" y="6446733"/>
              <a:chExt cx="9144000" cy="411268"/>
            </a:xfrm>
          </p:grpSpPr>
          <p:sp>
            <p:nvSpPr>
              <p:cNvPr id="17" name="Rectangle 6">
                <a:extLst>
                  <a:ext uri="{FF2B5EF4-FFF2-40B4-BE49-F238E27FC236}">
                    <a16:creationId xmlns:a16="http://schemas.microsoft.com/office/drawing/2014/main" id="{C20803D6-2C40-D00A-F515-303F0BF1B158}"/>
                  </a:ext>
                </a:extLst>
              </p:cNvPr>
              <p:cNvSpPr/>
              <p:nvPr/>
            </p:nvSpPr>
            <p:spPr>
              <a:xfrm>
                <a:off x="0" y="6488821"/>
                <a:ext cx="9144000" cy="36918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8" name="Rectangle 7">
                <a:extLst>
                  <a:ext uri="{FF2B5EF4-FFF2-40B4-BE49-F238E27FC236}">
                    <a16:creationId xmlns:a16="http://schemas.microsoft.com/office/drawing/2014/main" id="{6A811764-D21F-C5DB-75E4-777047BCA4B0}"/>
                  </a:ext>
                </a:extLst>
              </p:cNvPr>
              <p:cNvSpPr/>
              <p:nvPr/>
            </p:nvSpPr>
            <p:spPr>
              <a:xfrm>
                <a:off x="0" y="6446733"/>
                <a:ext cx="9144000" cy="45719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13" name="文本框 12">
            <a:extLst>
              <a:ext uri="{FF2B5EF4-FFF2-40B4-BE49-F238E27FC236}">
                <a16:creationId xmlns:a16="http://schemas.microsoft.com/office/drawing/2014/main" id="{00C98A76-20B4-5AD3-E9B3-A806E327120A}"/>
              </a:ext>
            </a:extLst>
          </p:cNvPr>
          <p:cNvSpPr txBox="1"/>
          <p:nvPr/>
        </p:nvSpPr>
        <p:spPr>
          <a:xfrm>
            <a:off x="363185" y="4843790"/>
            <a:ext cx="1059906" cy="3225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496" b="1" dirty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rPr>
              <a:t>2026/07/03</a:t>
            </a:r>
            <a:endParaRPr kumimoji="1" lang="zh-CN" altLang="en-US" sz="1496" b="1" dirty="0">
              <a:solidFill>
                <a:schemeClr val="bg1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4" name="灯片编号占位符 1">
            <a:extLst>
              <a:ext uri="{FF2B5EF4-FFF2-40B4-BE49-F238E27FC236}">
                <a16:creationId xmlns:a16="http://schemas.microsoft.com/office/drawing/2014/main" id="{934EEEE3-2040-BB82-0F77-AE2883A18EA6}"/>
              </a:ext>
            </a:extLst>
          </p:cNvPr>
          <p:cNvSpPr txBox="1">
            <a:spLocks/>
          </p:cNvSpPr>
          <p:nvPr/>
        </p:nvSpPr>
        <p:spPr>
          <a:xfrm>
            <a:off x="6889711" y="4870359"/>
            <a:ext cx="15430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9B75A48-9D91-AD42-8FEF-0106549F2306}" type="slidenum">
              <a:rPr kumimoji="1" lang="zh-CN" altLang="en-US" sz="15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18</a:t>
            </a:fld>
            <a:endParaRPr kumimoji="1" lang="zh-CN" altLang="en-US" sz="1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文本框 41">
            <a:extLst>
              <a:ext uri="{FF2B5EF4-FFF2-40B4-BE49-F238E27FC236}">
                <a16:creationId xmlns:a16="http://schemas.microsoft.com/office/drawing/2014/main" id="{61E76316-0B64-22A2-E085-334D7A206F43}"/>
              </a:ext>
            </a:extLst>
          </p:cNvPr>
          <p:cNvSpPr txBox="1"/>
          <p:nvPr/>
        </p:nvSpPr>
        <p:spPr>
          <a:xfrm>
            <a:off x="3959406" y="4835058"/>
            <a:ext cx="1845762" cy="3225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zh-CN" sz="1496" b="1" dirty="0">
                <a:solidFill>
                  <a:schemeClr val="bg1"/>
                </a:solidFill>
                <a:latin typeface="Times New Roman" charset="0"/>
                <a:ea typeface="SimSun" panose="02010600030101010101" pitchFamily="2" charset="-122"/>
                <a:cs typeface="Times New Roman" charset="0"/>
              </a:rPr>
              <a:t>UCAS Wenbin Qian</a:t>
            </a:r>
            <a:endParaRPr kumimoji="1" lang="zh-CN" altLang="en-US" sz="1496" b="1" dirty="0">
              <a:solidFill>
                <a:schemeClr val="bg1"/>
              </a:solidFill>
              <a:latin typeface="Times New Roman" charset="0"/>
              <a:ea typeface="SimSun" panose="02010600030101010101" pitchFamily="2" charset="-122"/>
              <a:cs typeface="Times New Roman" charset="0"/>
            </a:endParaRP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52C95298-1481-7F32-410C-B83B00D344C0}"/>
              </a:ext>
            </a:extLst>
          </p:cNvPr>
          <p:cNvSpPr txBox="1"/>
          <p:nvPr/>
        </p:nvSpPr>
        <p:spPr>
          <a:xfrm>
            <a:off x="7539644" y="212417"/>
            <a:ext cx="1582665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0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PRL</a:t>
            </a:r>
            <a:r>
              <a:rPr lang="zh-CN" altLang="en-US" sz="10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 </a:t>
            </a:r>
            <a:r>
              <a:rPr lang="en-US" altLang="zh-CN" sz="10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133</a:t>
            </a:r>
            <a:r>
              <a:rPr lang="zh-CN" altLang="en-US" sz="10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 </a:t>
            </a:r>
            <a:r>
              <a:rPr lang="en-US" altLang="zh-CN" sz="10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(2024)</a:t>
            </a:r>
            <a:r>
              <a:rPr lang="zh-CN" altLang="en-US" sz="10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 </a:t>
            </a:r>
            <a:r>
              <a:rPr lang="en-US" altLang="zh-CN" sz="10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261804</a:t>
            </a:r>
            <a:endParaRPr lang="zh-CN" altLang="en-US" sz="1000" b="1" dirty="0">
              <a:solidFill>
                <a:srgbClr val="002060"/>
              </a:solidFill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1D3D41FD-6DC0-D483-3C53-CDE97CD4BFF9}"/>
              </a:ext>
            </a:extLst>
          </p:cNvPr>
          <p:cNvSpPr txBox="1"/>
          <p:nvPr/>
        </p:nvSpPr>
        <p:spPr>
          <a:xfrm>
            <a:off x="363185" y="559713"/>
            <a:ext cx="8378881" cy="6987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Massive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hyperons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can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also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be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used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to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measure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CP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violation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Various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sources: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from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b,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from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c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and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prompt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produced</a:t>
            </a:r>
          </a:p>
        </p:txBody>
      </p:sp>
      <p:cxnSp>
        <p:nvCxnSpPr>
          <p:cNvPr id="29" name="直线连接符 28">
            <a:extLst>
              <a:ext uri="{FF2B5EF4-FFF2-40B4-BE49-F238E27FC236}">
                <a16:creationId xmlns:a16="http://schemas.microsoft.com/office/drawing/2014/main" id="{78590483-DDC4-12FB-9AAA-314FFBABFB8A}"/>
              </a:ext>
            </a:extLst>
          </p:cNvPr>
          <p:cNvCxnSpPr>
            <a:cxnSpLocks/>
            <a:stCxn id="27" idx="2"/>
          </p:cNvCxnSpPr>
          <p:nvPr/>
        </p:nvCxnSpPr>
        <p:spPr>
          <a:xfrm flipH="1">
            <a:off x="4552625" y="1258430"/>
            <a:ext cx="1" cy="3348900"/>
          </a:xfrm>
          <a:prstGeom prst="line">
            <a:avLst/>
          </a:prstGeom>
          <a:ln w="28575"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1" name="文本框 30">
                <a:extLst>
                  <a:ext uri="{FF2B5EF4-FFF2-40B4-BE49-F238E27FC236}">
                    <a16:creationId xmlns:a16="http://schemas.microsoft.com/office/drawing/2014/main" id="{BB28FBE9-D5B3-BC7A-C87A-1FB91AF88DDE}"/>
                  </a:ext>
                </a:extLst>
              </p:cNvPr>
              <p:cNvSpPr txBox="1"/>
              <p:nvPr/>
            </p:nvSpPr>
            <p:spPr>
              <a:xfrm>
                <a:off x="940216" y="1546104"/>
                <a:ext cx="2025683" cy="28969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kumimoji="1" lang="en-US" altLang="zh-CN" b="0" i="0" smtClean="0">
                              <a:latin typeface="Cambria Math" panose="02040503050406030204" pitchFamily="18" charset="0"/>
                            </a:rPr>
                            <m:t>Λ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  <m:sup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bSup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→</m:t>
                      </m:r>
                      <m:sSubSup>
                        <m:sSubSup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kumimoji="1" lang="en-US" altLang="zh-CN" b="0" i="0" smtClean="0">
                              <a:latin typeface="Cambria Math" panose="02040503050406030204" pitchFamily="18" charset="0"/>
                            </a:rPr>
                            <m:t>Λ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  <m:sup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bSup>
                      <m:sSup>
                        <m:sSup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(→</m:t>
                          </m:r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sSubSup>
                            <m:sSubSupPr>
                              <m:ctrlP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e>
                            <m:sub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sub>
                            <m:sup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p>
                          </m:sSubSup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p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</m:oMath>
                  </m:oMathPara>
                </a14:m>
                <a:endParaRPr kumimoji="1" lang="zh-CN" altLang="en-US" dirty="0"/>
              </a:p>
            </p:txBody>
          </p:sp>
        </mc:Choice>
        <mc:Fallback>
          <p:sp>
            <p:nvSpPr>
              <p:cNvPr id="31" name="文本框 30">
                <a:extLst>
                  <a:ext uri="{FF2B5EF4-FFF2-40B4-BE49-F238E27FC236}">
                    <a16:creationId xmlns:a16="http://schemas.microsoft.com/office/drawing/2014/main" id="{BB28FBE9-D5B3-BC7A-C87A-1FB91AF88D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0216" y="1546104"/>
                <a:ext cx="2025683" cy="289695"/>
              </a:xfrm>
              <a:prstGeom prst="rect">
                <a:avLst/>
              </a:prstGeom>
              <a:blipFill>
                <a:blip r:embed="rId3"/>
                <a:stretch>
                  <a:fillRect l="-1863" b="-33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4EB31BBA-4C08-37C0-CE42-0D07355ED946}"/>
                  </a:ext>
                </a:extLst>
              </p:cNvPr>
              <p:cNvSpPr txBox="1"/>
              <p:nvPr/>
            </p:nvSpPr>
            <p:spPr>
              <a:xfrm>
                <a:off x="5570548" y="961636"/>
                <a:ext cx="2976136" cy="28969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kumimoji="1" lang="en-US" altLang="zh-CN" b="0" i="0" smtClean="0">
                              <a:latin typeface="Cambria Math" panose="02040503050406030204" pitchFamily="18" charset="0"/>
                            </a:rPr>
                            <m:t>Λ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  <m:sup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bSup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→</m:t>
                      </m:r>
                      <m:sSubSup>
                        <m:sSubSup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kumimoji="1" lang="en-US" altLang="zh-CN" b="0" i="0" smtClean="0">
                              <a:latin typeface="Cambria Math" panose="02040503050406030204" pitchFamily="18" charset="0"/>
                            </a:rPr>
                            <m:t>Λ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  <m:sup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bSup>
                      <m:sSup>
                        <m:sSup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(→</m:t>
                          </m:r>
                          <m:r>
                            <m:rPr>
                              <m:sty m:val="p"/>
                            </m:rPr>
                            <a:rPr kumimoji="1" lang="en-US" altLang="zh-CN" b="0" i="0" smtClean="0">
                              <a:latin typeface="Cambria Math" panose="02040503050406030204" pitchFamily="18" charset="0"/>
                            </a:rPr>
                            <m:t>Λ</m:t>
                          </m:r>
                          <m:sSup>
                            <m:sSupPr>
                              <m:ctrlP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p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</m:sup>
                          </m:sSup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p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kumimoji="1" lang="zh-CN" alt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kumimoji="1" lang="en-US" altLang="zh-CN" b="0" i="0" smtClean="0">
                          <a:latin typeface="Cambria Math" panose="02040503050406030204" pitchFamily="18" charset="0"/>
                        </a:rPr>
                        <m:t>Λ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𝑝</m:t>
                      </m:r>
                      <m:sSup>
                        <m:sSup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p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46B17E56-E1CC-C800-2A88-0CE44B3769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0548" y="961636"/>
                <a:ext cx="2976136" cy="289695"/>
              </a:xfrm>
              <a:prstGeom prst="rect">
                <a:avLst/>
              </a:prstGeom>
              <a:blipFill>
                <a:blip r:embed="rId5"/>
                <a:stretch>
                  <a:fillRect l="-1277" b="-33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3" name="图片 32">
            <a:extLst>
              <a:ext uri="{FF2B5EF4-FFF2-40B4-BE49-F238E27FC236}">
                <a16:creationId xmlns:a16="http://schemas.microsoft.com/office/drawing/2014/main" id="{890156C8-7E3D-1AB0-6644-D235A76415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1320" y="2438872"/>
            <a:ext cx="3489012" cy="2358151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E47CFFFF-6426-B70F-6B27-C042DBD3BF8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50898" y="3500033"/>
            <a:ext cx="2108504" cy="633324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1ECC822F-EE49-CB9D-CD66-14765FE57441}"/>
                  </a:ext>
                </a:extLst>
              </p:cNvPr>
              <p:cNvSpPr txBox="1"/>
              <p:nvPr/>
            </p:nvSpPr>
            <p:spPr>
              <a:xfrm>
                <a:off x="335740" y="1996429"/>
                <a:ext cx="1515158" cy="28969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:</m:t>
                      </m:r>
                      <m:sSubSup>
                        <m:sSubSup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kumimoji="1" lang="en-US" altLang="zh-CN" b="0" i="0" smtClean="0">
                              <a:latin typeface="Cambria Math" panose="02040503050406030204" pitchFamily="18" charset="0"/>
                            </a:rPr>
                            <m:t>Λ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  <m:sup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bSup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→</m:t>
                      </m:r>
                      <m:sSubSup>
                        <m:sSubSup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kumimoji="1" lang="en-US" altLang="zh-CN" b="0" i="0" smtClean="0">
                              <a:latin typeface="Cambria Math" panose="02040503050406030204" pitchFamily="18" charset="0"/>
                            </a:rPr>
                            <m:t>Λ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  <m:sup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bSup>
                      <m:sSup>
                        <m:sSup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p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</m:oMath>
                  </m:oMathPara>
                </a14:m>
                <a:endParaRPr kumimoji="1" lang="zh-CN" altLang="en-US" dirty="0"/>
              </a:p>
            </p:txBody>
          </p:sp>
        </mc:Choice>
        <mc:Fallback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1ECC822F-EE49-CB9D-CD66-14765FE574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740" y="1996429"/>
                <a:ext cx="1515158" cy="289695"/>
              </a:xfrm>
              <a:prstGeom prst="rect">
                <a:avLst/>
              </a:prstGeom>
              <a:blipFill>
                <a:blip r:embed="rId8"/>
                <a:stretch>
                  <a:fillRect l="-1667" b="-208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6" name="文本框 35">
                <a:extLst>
                  <a:ext uri="{FF2B5EF4-FFF2-40B4-BE49-F238E27FC236}">
                    <a16:creationId xmlns:a16="http://schemas.microsoft.com/office/drawing/2014/main" id="{2B2517BC-667F-B032-E4D5-A343FE2AC4E3}"/>
                  </a:ext>
                </a:extLst>
              </p:cNvPr>
              <p:cNvSpPr txBox="1"/>
              <p:nvPr/>
            </p:nvSpPr>
            <p:spPr>
              <a:xfrm>
                <a:off x="2300436" y="1987705"/>
                <a:ext cx="1387496" cy="2859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:</m:t>
                      </m:r>
                      <m:sSubSup>
                        <m:sSubSup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kumimoji="1" lang="en-US" altLang="zh-CN" b="0" i="0" smtClean="0">
                              <a:latin typeface="Cambria Math" panose="02040503050406030204" pitchFamily="18" charset="0"/>
                            </a:rPr>
                            <m:t>Λ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  <m:sup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bSup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𝑝</m:t>
                      </m:r>
                      <m:sSubSup>
                        <m:sSubSup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sub>
                        <m:sup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kumimoji="1" lang="zh-CN" altLang="en-US" dirty="0"/>
              </a:p>
            </p:txBody>
          </p:sp>
        </mc:Choice>
        <mc:Fallback>
          <p:sp>
            <p:nvSpPr>
              <p:cNvPr id="36" name="文本框 35">
                <a:extLst>
                  <a:ext uri="{FF2B5EF4-FFF2-40B4-BE49-F238E27FC236}">
                    <a16:creationId xmlns:a16="http://schemas.microsoft.com/office/drawing/2014/main" id="{2B2517BC-667F-B032-E4D5-A343FE2AC4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0436" y="1987705"/>
                <a:ext cx="1387496" cy="285976"/>
              </a:xfrm>
              <a:prstGeom prst="rect">
                <a:avLst/>
              </a:prstGeom>
              <a:blipFill>
                <a:blip r:embed="rId9"/>
                <a:stretch>
                  <a:fillRect l="-901" r="-901" b="-25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7" name="图片 36">
            <a:extLst>
              <a:ext uri="{FF2B5EF4-FFF2-40B4-BE49-F238E27FC236}">
                <a16:creationId xmlns:a16="http://schemas.microsoft.com/office/drawing/2014/main" id="{E58A5FE5-94BA-B2A2-DDF3-6706CE448DC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885056" y="2239760"/>
            <a:ext cx="3977603" cy="25635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8" name="文本框 37">
                <a:extLst>
                  <a:ext uri="{FF2B5EF4-FFF2-40B4-BE49-F238E27FC236}">
                    <a16:creationId xmlns:a16="http://schemas.microsoft.com/office/drawing/2014/main" id="{B1C4C360-22C4-8F71-0F3F-C08ACAD92DED}"/>
                  </a:ext>
                </a:extLst>
              </p:cNvPr>
              <p:cNvSpPr txBox="1"/>
              <p:nvPr/>
            </p:nvSpPr>
            <p:spPr>
              <a:xfrm>
                <a:off x="4615127" y="2076481"/>
                <a:ext cx="1515158" cy="28969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:</m:t>
                      </m:r>
                      <m:sSubSup>
                        <m:sSubSup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kumimoji="1" lang="en-US" altLang="zh-CN" b="0" i="0" smtClean="0">
                              <a:latin typeface="Cambria Math" panose="02040503050406030204" pitchFamily="18" charset="0"/>
                            </a:rPr>
                            <m:t>Λ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  <m:sup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bSup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→</m:t>
                      </m:r>
                      <m:sSubSup>
                        <m:sSubSup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kumimoji="1" lang="en-US" altLang="zh-CN" b="0" i="0" smtClean="0">
                              <a:latin typeface="Cambria Math" panose="02040503050406030204" pitchFamily="18" charset="0"/>
                            </a:rPr>
                            <m:t>Λ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  <m:sup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bSup>
                      <m:sSup>
                        <m:sSup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p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38" name="文本框 37">
                <a:extLst>
                  <a:ext uri="{FF2B5EF4-FFF2-40B4-BE49-F238E27FC236}">
                    <a16:creationId xmlns:a16="http://schemas.microsoft.com/office/drawing/2014/main" id="{6691E275-4E73-CF26-EA7F-433D0CE955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5127" y="2076481"/>
                <a:ext cx="1515158" cy="289695"/>
              </a:xfrm>
              <a:prstGeom prst="rect">
                <a:avLst/>
              </a:prstGeom>
              <a:blipFill>
                <a:blip r:embed="rId11"/>
                <a:stretch>
                  <a:fillRect l="-1667" b="-1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文本框 38">
                <a:extLst>
                  <a:ext uri="{FF2B5EF4-FFF2-40B4-BE49-F238E27FC236}">
                    <a16:creationId xmlns:a16="http://schemas.microsoft.com/office/drawing/2014/main" id="{5F9988BF-495B-073E-2EE1-16C639B30F2B}"/>
                  </a:ext>
                </a:extLst>
              </p:cNvPr>
              <p:cNvSpPr txBox="1"/>
              <p:nvPr/>
            </p:nvSpPr>
            <p:spPr>
              <a:xfrm>
                <a:off x="7054079" y="2024543"/>
                <a:ext cx="197547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𝛾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:</m:t>
                      </m:r>
                      <m:sSubSup>
                        <m:sSubSup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kumimoji="1" lang="en-US" altLang="zh-CN" b="0" i="0" smtClean="0">
                              <a:latin typeface="Cambria Math" panose="02040503050406030204" pitchFamily="18" charset="0"/>
                            </a:rPr>
                            <m:t>Λ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  <m:sup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bSup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→</m:t>
                      </m:r>
                      <m:r>
                        <m:rPr>
                          <m:sty m:val="p"/>
                        </m:rPr>
                        <a:rPr kumimoji="1" lang="en-US" altLang="zh-CN" b="0" i="0" smtClean="0">
                          <a:latin typeface="Cambria Math" panose="02040503050406030204" pitchFamily="18" charset="0"/>
                        </a:rPr>
                        <m:t>Λ</m:t>
                      </m:r>
                      <m:sSup>
                        <m:sSup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p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39" name="文本框 38">
                <a:extLst>
                  <a:ext uri="{FF2B5EF4-FFF2-40B4-BE49-F238E27FC236}">
                    <a16:creationId xmlns:a16="http://schemas.microsoft.com/office/drawing/2014/main" id="{BD30C006-A836-4F7B-7F05-A3B2BC2A32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4079" y="2024543"/>
                <a:ext cx="1975476" cy="276999"/>
              </a:xfrm>
              <a:prstGeom prst="rect">
                <a:avLst/>
              </a:prstGeom>
              <a:blipFill>
                <a:blip r:embed="rId12"/>
                <a:stretch>
                  <a:fillRect l="-1282" t="-4348" r="-641" b="-3478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文本框 39">
                <a:extLst>
                  <a:ext uri="{FF2B5EF4-FFF2-40B4-BE49-F238E27FC236}">
                    <a16:creationId xmlns:a16="http://schemas.microsoft.com/office/drawing/2014/main" id="{93522E04-AC5B-187E-1C8B-821C9160F637}"/>
                  </a:ext>
                </a:extLst>
              </p:cNvPr>
              <p:cNvSpPr txBox="1"/>
              <p:nvPr/>
            </p:nvSpPr>
            <p:spPr>
              <a:xfrm>
                <a:off x="7803711" y="4422388"/>
                <a:ext cx="125810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:</m:t>
                      </m:r>
                      <m:r>
                        <m:rPr>
                          <m:sty m:val="p"/>
                        </m:rPr>
                        <a:rPr kumimoji="1" lang="en-US" altLang="zh-CN" b="0" i="0" smtClean="0">
                          <a:latin typeface="Cambria Math" panose="02040503050406030204" pitchFamily="18" charset="0"/>
                        </a:rPr>
                        <m:t>Λ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𝑝</m:t>
                      </m:r>
                      <m:sSup>
                        <m:sSup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p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40" name="文本框 39">
                <a:extLst>
                  <a:ext uri="{FF2B5EF4-FFF2-40B4-BE49-F238E27FC236}">
                    <a16:creationId xmlns:a16="http://schemas.microsoft.com/office/drawing/2014/main" id="{AD232858-2D7B-5EA8-7AA2-A41FA23EE2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03711" y="4422388"/>
                <a:ext cx="1258100" cy="276999"/>
              </a:xfrm>
              <a:prstGeom prst="rect">
                <a:avLst/>
              </a:prstGeom>
              <a:blipFill>
                <a:blip r:embed="rId13"/>
                <a:stretch>
                  <a:fillRect l="-2000" b="-2173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1" name="图片 40">
            <a:extLst>
              <a:ext uri="{FF2B5EF4-FFF2-40B4-BE49-F238E27FC236}">
                <a16:creationId xmlns:a16="http://schemas.microsoft.com/office/drawing/2014/main" id="{B31318D4-A5FC-04A1-6354-D6E831AD620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00350" y="1275894"/>
            <a:ext cx="4344670" cy="710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278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951"/>
    </mc:Choice>
    <mc:Fallback xmlns="">
      <p:transition spd="slow" advTm="48951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A4DF03-E8CB-798D-4760-2FB018C773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 22">
            <a:extLst>
              <a:ext uri="{FF2B5EF4-FFF2-40B4-BE49-F238E27FC236}">
                <a16:creationId xmlns:a16="http://schemas.microsoft.com/office/drawing/2014/main" id="{96248C80-4DA6-3AE8-78BC-5A6B5E32CBF4}"/>
              </a:ext>
            </a:extLst>
          </p:cNvPr>
          <p:cNvGrpSpPr/>
          <p:nvPr/>
        </p:nvGrpSpPr>
        <p:grpSpPr>
          <a:xfrm>
            <a:off x="0" y="36387"/>
            <a:ext cx="9144000" cy="5107114"/>
            <a:chOff x="0" y="48516"/>
            <a:chExt cx="9144000" cy="6809485"/>
          </a:xfrm>
        </p:grpSpPr>
        <p:grpSp>
          <p:nvGrpSpPr>
            <p:cNvPr id="22" name="组 21">
              <a:extLst>
                <a:ext uri="{FF2B5EF4-FFF2-40B4-BE49-F238E27FC236}">
                  <a16:creationId xmlns:a16="http://schemas.microsoft.com/office/drawing/2014/main" id="{8A7EEEC2-9079-E26A-B1C4-A76371AE2FF4}"/>
                </a:ext>
              </a:extLst>
            </p:cNvPr>
            <p:cNvGrpSpPr/>
            <p:nvPr/>
          </p:nvGrpSpPr>
          <p:grpSpPr>
            <a:xfrm>
              <a:off x="110103" y="48516"/>
              <a:ext cx="8885307" cy="677108"/>
              <a:chOff x="110103" y="48516"/>
              <a:chExt cx="8885307" cy="677108"/>
            </a:xfrm>
          </p:grpSpPr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id="{2217A9CC-6421-F10A-006E-465EE981E10F}"/>
                  </a:ext>
                </a:extLst>
              </p:cNvPr>
              <p:cNvSpPr/>
              <p:nvPr/>
            </p:nvSpPr>
            <p:spPr>
              <a:xfrm>
                <a:off x="231515" y="48516"/>
                <a:ext cx="4897495" cy="67710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Results</a:t>
                </a:r>
                <a:r>
                  <a:rPr lang="zh-CN" altLang="en-US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of</a:t>
                </a:r>
                <a:r>
                  <a:rPr lang="zh-CN" altLang="en-US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decay</a:t>
                </a:r>
                <a:r>
                  <a:rPr lang="zh-CN" altLang="en-US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parameters</a:t>
                </a:r>
                <a:endParaRPr lang="zh-CN" altLang="en-US" sz="27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2" name="直线连接符 11">
                <a:extLst>
                  <a:ext uri="{FF2B5EF4-FFF2-40B4-BE49-F238E27FC236}">
                    <a16:creationId xmlns:a16="http://schemas.microsoft.com/office/drawing/2014/main" id="{33C5C1EB-33F7-A6C7-C854-4E0E9E2E4689}"/>
                  </a:ext>
                </a:extLst>
              </p:cNvPr>
              <p:cNvCxnSpPr/>
              <p:nvPr/>
            </p:nvCxnSpPr>
            <p:spPr>
              <a:xfrm>
                <a:off x="110103" y="694847"/>
                <a:ext cx="8885307" cy="0"/>
              </a:xfrm>
              <a:prstGeom prst="line">
                <a:avLst/>
              </a:prstGeom>
              <a:ln w="1905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组 15">
              <a:extLst>
                <a:ext uri="{FF2B5EF4-FFF2-40B4-BE49-F238E27FC236}">
                  <a16:creationId xmlns:a16="http://schemas.microsoft.com/office/drawing/2014/main" id="{EA62853C-101D-B729-9F79-C1CC9DA99027}"/>
                </a:ext>
              </a:extLst>
            </p:cNvPr>
            <p:cNvGrpSpPr/>
            <p:nvPr/>
          </p:nvGrpSpPr>
          <p:grpSpPr>
            <a:xfrm>
              <a:off x="0" y="6446733"/>
              <a:ext cx="9144000" cy="411268"/>
              <a:chOff x="0" y="6446733"/>
              <a:chExt cx="9144000" cy="411268"/>
            </a:xfrm>
          </p:grpSpPr>
          <p:sp>
            <p:nvSpPr>
              <p:cNvPr id="17" name="Rectangle 6">
                <a:extLst>
                  <a:ext uri="{FF2B5EF4-FFF2-40B4-BE49-F238E27FC236}">
                    <a16:creationId xmlns:a16="http://schemas.microsoft.com/office/drawing/2014/main" id="{09FB5B3A-1484-E5C7-750C-61AD462F9CAA}"/>
                  </a:ext>
                </a:extLst>
              </p:cNvPr>
              <p:cNvSpPr/>
              <p:nvPr/>
            </p:nvSpPr>
            <p:spPr>
              <a:xfrm>
                <a:off x="0" y="6488821"/>
                <a:ext cx="9144000" cy="36918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8" name="Rectangle 7">
                <a:extLst>
                  <a:ext uri="{FF2B5EF4-FFF2-40B4-BE49-F238E27FC236}">
                    <a16:creationId xmlns:a16="http://schemas.microsoft.com/office/drawing/2014/main" id="{94FB0EB1-2D13-AE36-7193-D26DECB9D43B}"/>
                  </a:ext>
                </a:extLst>
              </p:cNvPr>
              <p:cNvSpPr/>
              <p:nvPr/>
            </p:nvSpPr>
            <p:spPr>
              <a:xfrm>
                <a:off x="0" y="6446733"/>
                <a:ext cx="9144000" cy="45719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13" name="文本框 12">
            <a:extLst>
              <a:ext uri="{FF2B5EF4-FFF2-40B4-BE49-F238E27FC236}">
                <a16:creationId xmlns:a16="http://schemas.microsoft.com/office/drawing/2014/main" id="{5610C858-9CC2-B436-EF6B-11581F87E52F}"/>
              </a:ext>
            </a:extLst>
          </p:cNvPr>
          <p:cNvSpPr txBox="1"/>
          <p:nvPr/>
        </p:nvSpPr>
        <p:spPr>
          <a:xfrm>
            <a:off x="363185" y="4843790"/>
            <a:ext cx="1059906" cy="3225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496" b="1" dirty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rPr>
              <a:t>2026/07/03</a:t>
            </a:r>
            <a:endParaRPr kumimoji="1" lang="zh-CN" altLang="en-US" sz="1496" b="1" dirty="0">
              <a:solidFill>
                <a:schemeClr val="bg1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4" name="灯片编号占位符 1">
            <a:extLst>
              <a:ext uri="{FF2B5EF4-FFF2-40B4-BE49-F238E27FC236}">
                <a16:creationId xmlns:a16="http://schemas.microsoft.com/office/drawing/2014/main" id="{9EE9EAE3-6608-A474-2EA9-849F599289BE}"/>
              </a:ext>
            </a:extLst>
          </p:cNvPr>
          <p:cNvSpPr txBox="1">
            <a:spLocks/>
          </p:cNvSpPr>
          <p:nvPr/>
        </p:nvSpPr>
        <p:spPr>
          <a:xfrm>
            <a:off x="6889711" y="4870359"/>
            <a:ext cx="15430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9B75A48-9D91-AD42-8FEF-0106549F2306}" type="slidenum">
              <a:rPr kumimoji="1" lang="zh-CN" altLang="en-US" sz="15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19</a:t>
            </a:fld>
            <a:endParaRPr kumimoji="1" lang="zh-CN" altLang="en-US" sz="1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文本框 41">
            <a:extLst>
              <a:ext uri="{FF2B5EF4-FFF2-40B4-BE49-F238E27FC236}">
                <a16:creationId xmlns:a16="http://schemas.microsoft.com/office/drawing/2014/main" id="{4A00AC46-E5FC-70E1-E0B7-5CA13DA4AF52}"/>
              </a:ext>
            </a:extLst>
          </p:cNvPr>
          <p:cNvSpPr txBox="1"/>
          <p:nvPr/>
        </p:nvSpPr>
        <p:spPr>
          <a:xfrm>
            <a:off x="3959406" y="4835058"/>
            <a:ext cx="1845762" cy="3225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zh-CN" sz="1496" b="1" dirty="0">
                <a:solidFill>
                  <a:schemeClr val="bg1"/>
                </a:solidFill>
                <a:latin typeface="Times New Roman" charset="0"/>
                <a:ea typeface="SimSun" panose="02010600030101010101" pitchFamily="2" charset="-122"/>
                <a:cs typeface="Times New Roman" charset="0"/>
              </a:rPr>
              <a:t>UCAS Wenbin Qian</a:t>
            </a:r>
            <a:endParaRPr kumimoji="1" lang="zh-CN" altLang="en-US" sz="1496" b="1" dirty="0">
              <a:solidFill>
                <a:schemeClr val="bg1"/>
              </a:solidFill>
              <a:latin typeface="Times New Roman" charset="0"/>
              <a:ea typeface="SimSun" panose="02010600030101010101" pitchFamily="2" charset="-122"/>
              <a:cs typeface="Times New Roman" charset="0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43E21039-1688-6242-BD9D-9510D317E0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53911"/>
            <a:ext cx="5042387" cy="389815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D5057A66-C5D1-3EEE-BE55-45BCEDAFCD4B}"/>
                  </a:ext>
                </a:extLst>
              </p:cNvPr>
              <p:cNvSpPr txBox="1"/>
              <p:nvPr/>
            </p:nvSpPr>
            <p:spPr>
              <a:xfrm>
                <a:off x="1285231" y="827757"/>
                <a:ext cx="806246" cy="20120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1" lang="en-US" altLang="zh-CN" sz="1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CN" sz="12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𝚲</m:t>
                          </m:r>
                        </m:e>
                        <m:sub>
                          <m:r>
                            <a:rPr kumimoji="1" lang="en-US" altLang="zh-CN" sz="1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sub>
                        <m:sup>
                          <m:r>
                            <a:rPr kumimoji="1" lang="en-US" altLang="zh-CN" sz="1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p>
                      </m:sSubSup>
                      <m:r>
                        <a:rPr kumimoji="1" lang="en-US" altLang="zh-CN" sz="12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→</m:t>
                      </m:r>
                      <m:sSubSup>
                        <m:sSubSupPr>
                          <m:ctrlPr>
                            <a:rPr kumimoji="1" lang="en-US" altLang="zh-CN" sz="1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CN" sz="12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𝚲</m:t>
                          </m:r>
                        </m:e>
                        <m:sub>
                          <m:r>
                            <a:rPr kumimoji="1" lang="en-US" altLang="zh-CN" sz="1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</m:sub>
                        <m:sup>
                          <m:r>
                            <a:rPr kumimoji="1" lang="en-US" altLang="zh-CN" sz="1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bSup>
                      <m:sSup>
                        <m:sSupPr>
                          <m:ctrlPr>
                            <a:rPr kumimoji="1" lang="en-US" altLang="zh-CN" sz="1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sz="1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</m:e>
                        <m:sup>
                          <m:r>
                            <a:rPr kumimoji="1" lang="en-US" altLang="zh-CN" sz="1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</m:oMath>
                  </m:oMathPara>
                </a14:m>
                <a:endParaRPr kumimoji="1" lang="zh-CN" altLang="en-US" sz="12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C2E31C49-D7E6-1AED-E4E6-978743297F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5231" y="827757"/>
                <a:ext cx="806246" cy="201209"/>
              </a:xfrm>
              <a:prstGeom prst="rect">
                <a:avLst/>
              </a:prstGeom>
              <a:blipFill>
                <a:blip r:embed="rId4"/>
                <a:stretch>
                  <a:fillRect l="-4688" b="-1764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6C5B5364-51F3-E22C-F37F-F5002D2B17F5}"/>
                  </a:ext>
                </a:extLst>
              </p:cNvPr>
              <p:cNvSpPr txBox="1"/>
              <p:nvPr/>
            </p:nvSpPr>
            <p:spPr>
              <a:xfrm>
                <a:off x="1202941" y="1969337"/>
                <a:ext cx="1416863" cy="20120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1" lang="en-US" altLang="zh-CN" sz="1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CN" sz="1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𝚲</m:t>
                          </m:r>
                        </m:e>
                        <m:sub>
                          <m:r>
                            <a:rPr kumimoji="1" lang="en-US" altLang="zh-CN" sz="1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sub>
                        <m:sup>
                          <m:r>
                            <a:rPr kumimoji="1" lang="en-US" altLang="zh-CN" sz="1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p>
                      </m:sSubSup>
                      <m:r>
                        <a:rPr kumimoji="1" lang="en-US" altLang="zh-CN" sz="1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→</m:t>
                      </m:r>
                      <m:sSubSup>
                        <m:sSubSupPr>
                          <m:ctrlPr>
                            <a:rPr kumimoji="1" lang="en-US" altLang="zh-CN" sz="1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CN" sz="1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𝚲</m:t>
                          </m:r>
                        </m:e>
                        <m:sub>
                          <m:r>
                            <a:rPr kumimoji="1" lang="en-US" altLang="zh-CN" sz="1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</m:sub>
                        <m:sup>
                          <m:r>
                            <a:rPr kumimoji="1" lang="en-US" altLang="zh-CN" sz="1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bSup>
                      <m:sSup>
                        <m:sSupPr>
                          <m:ctrlPr>
                            <a:rPr kumimoji="1" lang="en-US" altLang="zh-CN" sz="1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sz="1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𝑲</m:t>
                          </m:r>
                        </m:e>
                        <m:sup>
                          <m:r>
                            <a:rPr kumimoji="1" lang="en-US" altLang="zh-CN" sz="1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</m:oMath>
                  </m:oMathPara>
                </a14:m>
                <a:endParaRPr kumimoji="1" lang="zh-CN" altLang="en-US" sz="1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3D9E5824-BF87-0439-5239-BB43B17F39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2941" y="1969337"/>
                <a:ext cx="1416863" cy="201209"/>
              </a:xfrm>
              <a:prstGeom prst="rect">
                <a:avLst/>
              </a:prstGeom>
              <a:blipFill>
                <a:blip r:embed="rId5"/>
                <a:stretch>
                  <a:fillRect b="-25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DF37B1CC-FB7D-5976-2281-1D206FD9668B}"/>
                  </a:ext>
                </a:extLst>
              </p:cNvPr>
              <p:cNvSpPr txBox="1"/>
              <p:nvPr/>
            </p:nvSpPr>
            <p:spPr>
              <a:xfrm>
                <a:off x="3376580" y="543962"/>
                <a:ext cx="1391920" cy="20120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1" lang="en-US" altLang="zh-CN" sz="1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CN" sz="12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𝚲</m:t>
                          </m:r>
                        </m:e>
                        <m:sub>
                          <m:r>
                            <a:rPr kumimoji="1" lang="en-US" altLang="zh-CN" sz="1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sub>
                        <m:sup>
                          <m:r>
                            <a:rPr kumimoji="1" lang="en-US" altLang="zh-CN" sz="1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p>
                      </m:sSubSup>
                      <m:r>
                        <a:rPr kumimoji="1" lang="en-US" altLang="zh-CN" sz="12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→</m:t>
                      </m:r>
                      <m:sSubSup>
                        <m:sSubSupPr>
                          <m:ctrlPr>
                            <a:rPr kumimoji="1" lang="en-US" altLang="zh-CN" sz="1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CN" sz="12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𝚲</m:t>
                          </m:r>
                        </m:e>
                        <m:sub>
                          <m:r>
                            <a:rPr kumimoji="1" lang="en-US" altLang="zh-CN" sz="1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</m:sub>
                        <m:sup>
                          <m:r>
                            <a:rPr kumimoji="1" lang="en-US" altLang="zh-CN" sz="1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bSup>
                      <m:sSup>
                        <m:sSupPr>
                          <m:ctrlPr>
                            <a:rPr kumimoji="1" lang="en-US" altLang="zh-CN" sz="1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1" lang="en-US" altLang="zh-CN" sz="12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CN" sz="12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→</m:t>
                              </m:r>
                              <m:r>
                                <a:rPr kumimoji="1" lang="en-US" altLang="zh-CN" sz="1200" b="1" i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𝚲</m:t>
                              </m:r>
                              <m:sSup>
                                <m:sSupPr>
                                  <m:ctrlPr>
                                    <a:rPr kumimoji="1" lang="en-US" altLang="zh-CN" sz="1200" b="1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kumimoji="1" lang="en-US" altLang="zh-CN" sz="1200" b="1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𝒉</m:t>
                                  </m:r>
                                </m:e>
                                <m:sup>
                                  <m:r>
                                    <a:rPr kumimoji="1" lang="en-US" altLang="zh-CN" sz="1200" b="1" i="0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</m:sup>
                              </m:sSup>
                            </m:e>
                          </m:d>
                          <m:r>
                            <a:rPr kumimoji="1" lang="en-US" altLang="zh-CN" sz="1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</m:e>
                        <m:sup>
                          <m:r>
                            <a:rPr kumimoji="1" lang="en-US" altLang="zh-CN" sz="1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</m:oMath>
                  </m:oMathPara>
                </a14:m>
                <a:endParaRPr kumimoji="1" lang="zh-CN" altLang="en-US" sz="12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0AC7F16C-2D60-5CBD-81D0-5C46B3C458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6580" y="543962"/>
                <a:ext cx="1391920" cy="201209"/>
              </a:xfrm>
              <a:prstGeom prst="rect">
                <a:avLst/>
              </a:prstGeom>
              <a:blipFill>
                <a:blip r:embed="rId6"/>
                <a:stretch>
                  <a:fillRect l="-1802" b="-1764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D9F5243F-8DB3-3965-EF21-5178ED50A83A}"/>
                  </a:ext>
                </a:extLst>
              </p:cNvPr>
              <p:cNvSpPr txBox="1"/>
              <p:nvPr/>
            </p:nvSpPr>
            <p:spPr>
              <a:xfrm>
                <a:off x="3836479" y="2062569"/>
                <a:ext cx="735521" cy="1846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1" lang="en-US" altLang="zh-CN" sz="1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CN" sz="1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𝚲</m:t>
                          </m:r>
                        </m:e>
                        <m:sub>
                          <m:r>
                            <a:rPr kumimoji="1" lang="en-US" altLang="zh-CN" sz="1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</m:sub>
                        <m:sup>
                          <m:r>
                            <a:rPr kumimoji="1" lang="en-US" altLang="zh-CN" sz="1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bSup>
                      <m:r>
                        <a:rPr kumimoji="1" lang="en-US" altLang="zh-CN" sz="1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kumimoji="1" lang="en-US" altLang="zh-CN" sz="12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𝚲</m:t>
                      </m:r>
                      <m:sSup>
                        <m:sSupPr>
                          <m:ctrlPr>
                            <a:rPr kumimoji="1" lang="en-US" altLang="zh-CN" sz="1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sz="1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𝐊</m:t>
                          </m:r>
                        </m:e>
                        <m:sup>
                          <m:r>
                            <a:rPr kumimoji="1" lang="en-US" altLang="zh-CN" sz="1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</m:oMath>
                  </m:oMathPara>
                </a14:m>
                <a:endParaRPr kumimoji="1" lang="zh-CN" altLang="en-US" sz="1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5F431EF3-2C6B-FAD5-0329-140B1F2C78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6479" y="2062569"/>
                <a:ext cx="735521" cy="184666"/>
              </a:xfrm>
              <a:prstGeom prst="rect">
                <a:avLst/>
              </a:prstGeom>
              <a:blipFill>
                <a:blip r:embed="rId7"/>
                <a:stretch>
                  <a:fillRect l="-3390" r="-1695" b="-625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BB47C3AF-03EE-468C-942F-3DA146F9918E}"/>
                  </a:ext>
                </a:extLst>
              </p:cNvPr>
              <p:cNvSpPr txBox="1"/>
              <p:nvPr/>
            </p:nvSpPr>
            <p:spPr>
              <a:xfrm>
                <a:off x="4800095" y="520115"/>
                <a:ext cx="4476308" cy="401218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First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determination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of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14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𝛂</m:t>
                    </m:r>
                  </m:oMath>
                </a14:m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in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𝜦</m:t>
                        </m:r>
                      </m:e>
                      <m:sub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𝒃</m:t>
                        </m:r>
                      </m:sub>
                      <m:sup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p>
                    </m:sSubSup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→</m:t>
                    </m:r>
                    <m:sSubSup>
                      <m:sSubSupPr>
                        <m:ctrlP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𝜦</m:t>
                        </m:r>
                      </m:e>
                      <m:sub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𝒄</m:t>
                        </m:r>
                      </m:sub>
                      <m:sup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</m:sup>
                    </m:sSubSup>
                    <m:sSup>
                      <m:sSupPr>
                        <m:ctrlP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𝒉</m:t>
                        </m:r>
                      </m:e>
                      <m:sup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zh-CN" altLang="en-US" sz="1400" b="1" i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decays (precision </a:t>
                </a:r>
                <a14:m>
                  <m:oMath xmlns:m="http://schemas.openxmlformats.org/officeDocument/2006/math">
                    <m:r>
                      <a:rPr lang="en-US" altLang="zh-CN" sz="14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~</m:t>
                    </m:r>
                    <m:r>
                      <a:rPr lang="en-US" altLang="zh-CN" sz="14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en-US" altLang="zh-CN" sz="14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  <m:r>
                      <a:rPr lang="en-US" altLang="zh-CN" sz="14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𝟗</m:t>
                    </m:r>
                    <m:r>
                      <a:rPr lang="en-US" altLang="zh-CN" sz="14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%</m:t>
                    </m:r>
                  </m:oMath>
                </a14:m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for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1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altLang="zh-CN" sz="1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𝜦</m:t>
                        </m:r>
                      </m:e>
                      <m:sub>
                        <m:r>
                          <a:rPr lang="en-US" altLang="zh-CN" sz="1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𝒄</m:t>
                        </m:r>
                      </m:sub>
                      <m:sup>
                        <m:r>
                          <a:rPr lang="en-US" altLang="zh-CN" sz="1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</m:sup>
                    </m:sSubSup>
                    <m:sSup>
                      <m:sSupPr>
                        <m:ctrlPr>
                          <a:rPr lang="en-US" altLang="zh-CN" sz="1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𝝅</m:t>
                        </m:r>
                      </m:e>
                      <m:sup>
                        <m:r>
                          <a:rPr lang="en-US" altLang="zh-CN" sz="1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)</a:t>
                </a: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Most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precise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determinations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of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𝜶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,(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𝜷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𝜸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zh-CN" altLang="en-US" sz="1400" b="1" i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in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𝜦</m:t>
                        </m:r>
                      </m:e>
                      <m:sub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𝒄</m:t>
                        </m:r>
                      </m:sub>
                      <m:sup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</m:sup>
                    </m:sSubSup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→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𝒑</m:t>
                    </m:r>
                    <m:sSubSup>
                      <m:sSubSupPr>
                        <m:ctrlP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𝑲</m:t>
                        </m:r>
                      </m:e>
                      <m:sub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𝑺</m:t>
                        </m:r>
                      </m:sub>
                      <m:sup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p>
                    </m:sSubSup>
                  </m:oMath>
                </a14:m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(precision </a:t>
                </a:r>
                <a14:m>
                  <m:oMath xmlns:m="http://schemas.openxmlformats.org/officeDocument/2006/math">
                    <m:r>
                      <a:rPr lang="en-US" altLang="zh-CN" sz="1400" b="1" i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~</m:t>
                    </m:r>
                    <m:r>
                      <a:rPr lang="en-US" altLang="zh-CN" sz="14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US" altLang="zh-CN" sz="14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  <m:r>
                      <a:rPr lang="en-US" altLang="zh-CN" sz="14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  <m:r>
                      <a:rPr lang="en-US" altLang="zh-CN" sz="1400" b="1" i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%</m:t>
                    </m:r>
                  </m:oMath>
                </a14:m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)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and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𝜦</m:t>
                        </m:r>
                      </m:e>
                      <m:sub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𝒄</m:t>
                        </m:r>
                      </m:sub>
                      <m:sup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</m:sup>
                    </m:sSubSup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→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𝜦</m:t>
                    </m:r>
                    <m:sSup>
                      <m:sSupPr>
                        <m:ctrlP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𝒉</m:t>
                        </m:r>
                      </m:e>
                      <m:sup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zh-CN" altLang="en-US" sz="1400" b="1" i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decays</a:t>
                </a: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Confirmation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of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14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𝛂</m:t>
                    </m:r>
                    <m:r>
                      <a:rPr lang="en-US" altLang="zh-CN" sz="14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US" altLang="zh-CN" sz="14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𝚲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→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𝒑</m:t>
                    </m:r>
                    <m:sSup>
                      <m:sSupPr>
                        <m:ctrlP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𝝅</m:t>
                        </m:r>
                      </m:e>
                      <m:sup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</m:sup>
                    </m:sSup>
                    <m:r>
                      <a:rPr lang="en-US" altLang="zh-CN" sz="14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from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BESIII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(significantly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higher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than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previous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measurements)</a:t>
                </a: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Results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consistent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with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no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CP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violation in both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𝑨</m:t>
                        </m:r>
                      </m:e>
                      <m:sub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𝜶</m:t>
                        </m:r>
                      </m:sub>
                    </m:sSub>
                  </m:oMath>
                </a14:m>
                <a:r>
                  <a:rPr lang="en-US" altLang="zh-CN" sz="1400" b="1" i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𝑹</m:t>
                        </m:r>
                      </m:e>
                      <m:sub>
                        <m:sSub>
                          <m:sSubPr>
                            <m:ctrlPr>
                              <a:rPr lang="en-US" altLang="zh-CN" sz="14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altLang="zh-CN" sz="14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𝜷</m:t>
                            </m:r>
                          </m:e>
                          <m:sub>
                            <m:r>
                              <a:rPr lang="en-US" altLang="zh-CN" sz="14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sub>
                        </m:sSub>
                      </m:sub>
                    </m:sSub>
                    <m:r>
                      <a:rPr lang="en-US" altLang="zh-CN" sz="14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(</m:t>
                    </m:r>
                    <m:r>
                      <m:rPr>
                        <m:nor/>
                      </m:rPr>
                      <a:rPr lang="en-US" altLang="zh-CN" sz="1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precision</m:t>
                    </m:r>
                    <m:r>
                      <m:rPr>
                        <m:nor/>
                      </m:rPr>
                      <a:rPr lang="en-US" altLang="zh-CN" sz="1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altLang="zh-CN" sz="1400" b="1" i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~</m:t>
                    </m:r>
                    <m:r>
                      <a:rPr lang="en-US" altLang="zh-CN" sz="14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US" altLang="zh-CN" sz="1400" b="1" i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%</m:t>
                    </m:r>
                    <m:r>
                      <m:rPr>
                        <m:nor/>
                      </m:rPr>
                      <a:rPr lang="en-US" altLang="zh-CN" sz="1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altLang="zh-CN" sz="1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for</m:t>
                    </m:r>
                    <m:r>
                      <m:rPr>
                        <m:nor/>
                      </m:rPr>
                      <a:rPr lang="en-US" altLang="zh-CN" sz="1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bSup>
                      <m:sSubSupPr>
                        <m:ctrlPr>
                          <a:rPr lang="en-US" altLang="zh-CN" sz="1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altLang="zh-CN" sz="1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𝜦</m:t>
                        </m:r>
                      </m:e>
                      <m:sub>
                        <m:r>
                          <a:rPr lang="en-US" altLang="zh-CN" sz="1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𝒄</m:t>
                        </m:r>
                      </m:sub>
                      <m:sup>
                        <m:r>
                          <a:rPr lang="en-US" altLang="zh-CN" sz="1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</m:sup>
                    </m:sSubSup>
                    <m:sSup>
                      <m:sSupPr>
                        <m:ctrlPr>
                          <a:rPr lang="en-US" altLang="zh-CN" sz="1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altLang="zh-CN" sz="1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𝝅</m:t>
                        </m:r>
                      </m:e>
                      <m:sup>
                        <m:r>
                          <a:rPr lang="en-US" altLang="zh-CN" sz="1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</m:sup>
                    </m:sSup>
                    <m:r>
                      <a:rPr lang="en-US" altLang="zh-CN" sz="14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endParaRPr lang="en-US" altLang="zh-CN" sz="1400" b="1" dirty="0">
                  <a:solidFill>
                    <a:srgbClr val="002060"/>
                  </a:solidFill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Currently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for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hyperon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from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b-hadrons,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also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many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from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charm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and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from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directly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production</a:t>
                </a: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Complementary programs in hyperon studies</a:t>
                </a:r>
              </a:p>
            </p:txBody>
          </p:sp>
        </mc:Choice>
        <mc:Fallback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BB47C3AF-03EE-468C-942F-3DA146F991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0095" y="520115"/>
                <a:ext cx="4476308" cy="4012189"/>
              </a:xfrm>
              <a:prstGeom prst="rect">
                <a:avLst/>
              </a:prstGeom>
              <a:blipFill>
                <a:blip r:embed="rId8"/>
                <a:stretch>
                  <a:fillRect l="-282" r="-282" b="-63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F5A772E1-F7A2-FAE3-7BD3-02E4516BC617}"/>
                  </a:ext>
                </a:extLst>
              </p:cNvPr>
              <p:cNvSpPr txBox="1"/>
              <p:nvPr/>
            </p:nvSpPr>
            <p:spPr>
              <a:xfrm>
                <a:off x="674614" y="529876"/>
                <a:ext cx="1416863" cy="20120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1" lang="en-US" altLang="zh-CN" sz="1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CN" sz="1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𝚲</m:t>
                          </m:r>
                        </m:e>
                        <m:sub>
                          <m:r>
                            <a:rPr kumimoji="1" lang="en-US" altLang="zh-CN" sz="1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sub>
                        <m:sup>
                          <m:r>
                            <a:rPr kumimoji="1" lang="en-US" altLang="zh-CN" sz="1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p>
                      </m:sSubSup>
                      <m:r>
                        <a:rPr kumimoji="1" lang="en-US" altLang="zh-CN" sz="1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→</m:t>
                      </m:r>
                      <m:sSubSup>
                        <m:sSubSupPr>
                          <m:ctrlPr>
                            <a:rPr kumimoji="1" lang="en-US" altLang="zh-CN" sz="1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CN" sz="1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𝚲</m:t>
                          </m:r>
                        </m:e>
                        <m:sub>
                          <m:r>
                            <a:rPr kumimoji="1" lang="en-US" altLang="zh-CN" sz="1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</m:sub>
                        <m:sup>
                          <m:r>
                            <a:rPr kumimoji="1" lang="en-US" altLang="zh-CN" sz="1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bSup>
                      <m:r>
                        <a:rPr kumimoji="1" lang="en-US" altLang="zh-CN" sz="1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(→</m:t>
                      </m:r>
                      <m:r>
                        <a:rPr kumimoji="1" lang="en-US" altLang="zh-CN" sz="1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𝒑</m:t>
                      </m:r>
                      <m:sSubSup>
                        <m:sSubSupPr>
                          <m:ctrlPr>
                            <a:rPr kumimoji="1" lang="en-US" altLang="zh-CN" sz="1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CN" sz="1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𝑲</m:t>
                          </m:r>
                        </m:e>
                        <m:sub>
                          <m:r>
                            <a:rPr kumimoji="1" lang="en-US" altLang="zh-CN" sz="1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</m:sub>
                        <m:sup>
                          <m:r>
                            <a:rPr kumimoji="1" lang="en-US" altLang="zh-CN" sz="1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p>
                      </m:sSubSup>
                      <m:r>
                        <a:rPr kumimoji="1" lang="en-US" altLang="zh-CN" sz="1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sSup>
                        <m:sSupPr>
                          <m:ctrlPr>
                            <a:rPr kumimoji="1" lang="en-US" altLang="zh-CN" sz="1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sz="1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p>
                          <m:r>
                            <a:rPr kumimoji="1" lang="en-US" altLang="zh-CN" sz="1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</m:oMath>
                  </m:oMathPara>
                </a14:m>
                <a:endParaRPr kumimoji="1" lang="zh-CN" altLang="en-US" sz="1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BDE6D35F-A9DB-3355-6773-877C726249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614" y="529876"/>
                <a:ext cx="1416863" cy="201209"/>
              </a:xfrm>
              <a:prstGeom prst="rect">
                <a:avLst/>
              </a:prstGeom>
              <a:blipFill>
                <a:blip r:embed="rId14"/>
                <a:stretch>
                  <a:fillRect l="-1786" b="-3529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78CDF858-EC7D-06B6-6037-373A9AA3B40D}"/>
                  </a:ext>
                </a:extLst>
              </p:cNvPr>
              <p:cNvSpPr txBox="1"/>
              <p:nvPr/>
            </p:nvSpPr>
            <p:spPr>
              <a:xfrm>
                <a:off x="3708594" y="1440381"/>
                <a:ext cx="727892" cy="1846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1" lang="en-US" altLang="zh-CN" sz="1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CN" sz="12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𝚲</m:t>
                          </m:r>
                        </m:e>
                        <m:sub>
                          <m:r>
                            <a:rPr kumimoji="1" lang="en-US" altLang="zh-CN" sz="1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</m:sub>
                        <m:sup>
                          <m:r>
                            <a:rPr kumimoji="1" lang="en-US" altLang="zh-CN" sz="1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bSup>
                      <m:r>
                        <a:rPr kumimoji="1" lang="en-US" altLang="zh-CN" sz="12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kumimoji="1" lang="en-US" altLang="zh-CN" sz="1200" b="1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𝚲</m:t>
                      </m:r>
                      <m:sSup>
                        <m:sSupPr>
                          <m:ctrlPr>
                            <a:rPr kumimoji="1" lang="en-US" altLang="zh-CN" sz="1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sz="1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</m:e>
                        <m:sup>
                          <m:r>
                            <a:rPr kumimoji="1" lang="en-US" altLang="zh-CN" sz="1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</m:oMath>
                  </m:oMathPara>
                </a14:m>
                <a:endParaRPr kumimoji="1" lang="zh-CN" altLang="en-US" sz="12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6081C29D-B3B0-03BD-2F3A-13023B4148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8594" y="1440381"/>
                <a:ext cx="727892" cy="184666"/>
              </a:xfrm>
              <a:prstGeom prst="rect">
                <a:avLst/>
              </a:prstGeom>
              <a:blipFill>
                <a:blip r:embed="rId15"/>
                <a:stretch>
                  <a:fillRect l="-3390" b="-625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BE31767F-BD8C-4A14-6AA7-82FE889A6168}"/>
                  </a:ext>
                </a:extLst>
              </p:cNvPr>
              <p:cNvSpPr txBox="1"/>
              <p:nvPr/>
            </p:nvSpPr>
            <p:spPr>
              <a:xfrm>
                <a:off x="557339" y="3368871"/>
                <a:ext cx="727892" cy="1846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1" lang="en-US" altLang="zh-CN" sz="1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CN" sz="12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𝚲</m:t>
                          </m:r>
                        </m:e>
                        <m:sub>
                          <m:r>
                            <a:rPr kumimoji="1" lang="en-US" altLang="zh-CN" sz="1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</m:sub>
                        <m:sup>
                          <m:r>
                            <a:rPr kumimoji="1" lang="en-US" altLang="zh-CN" sz="1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bSup>
                      <m:r>
                        <a:rPr kumimoji="1" lang="en-US" altLang="zh-CN" sz="12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kumimoji="1" lang="en-US" altLang="zh-CN" sz="1200" b="1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𝚲</m:t>
                      </m:r>
                      <m:sSup>
                        <m:sSupPr>
                          <m:ctrlPr>
                            <a:rPr kumimoji="1" lang="en-US" altLang="zh-CN" sz="1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sz="1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</m:e>
                        <m:sup>
                          <m:r>
                            <a:rPr kumimoji="1" lang="en-US" altLang="zh-CN" sz="1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</m:oMath>
                  </m:oMathPara>
                </a14:m>
                <a:endParaRPr kumimoji="1" lang="zh-CN" altLang="en-US" sz="12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7A91E282-0A03-1DAB-6F77-9E09E15602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339" y="3368871"/>
                <a:ext cx="727892" cy="184666"/>
              </a:xfrm>
              <a:prstGeom prst="rect">
                <a:avLst/>
              </a:prstGeom>
              <a:blipFill>
                <a:blip r:embed="rId16"/>
                <a:stretch>
                  <a:fillRect l="-3390" b="-13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AFA2C4FC-7D1A-1FD4-359A-E3FF9F67829C}"/>
                  </a:ext>
                </a:extLst>
              </p:cNvPr>
              <p:cNvSpPr txBox="1"/>
              <p:nvPr/>
            </p:nvSpPr>
            <p:spPr>
              <a:xfrm>
                <a:off x="835180" y="4011092"/>
                <a:ext cx="735521" cy="1846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1" lang="en-US" altLang="zh-CN" sz="1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CN" sz="1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𝚲</m:t>
                          </m:r>
                        </m:e>
                        <m:sub>
                          <m:r>
                            <a:rPr kumimoji="1" lang="en-US" altLang="zh-CN" sz="1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</m:sub>
                        <m:sup>
                          <m:r>
                            <a:rPr kumimoji="1" lang="en-US" altLang="zh-CN" sz="1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bSup>
                      <m:r>
                        <a:rPr kumimoji="1" lang="en-US" altLang="zh-CN" sz="1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kumimoji="1" lang="en-US" altLang="zh-CN" sz="12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𝚲</m:t>
                      </m:r>
                      <m:sSup>
                        <m:sSupPr>
                          <m:ctrlPr>
                            <a:rPr kumimoji="1" lang="en-US" altLang="zh-CN" sz="1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sz="1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𝐊</m:t>
                          </m:r>
                        </m:e>
                        <m:sup>
                          <m:r>
                            <a:rPr kumimoji="1" lang="en-US" altLang="zh-CN" sz="1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</m:oMath>
                  </m:oMathPara>
                </a14:m>
                <a:endParaRPr kumimoji="1" lang="zh-CN" altLang="en-US" sz="1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A039BCE4-C23B-72A0-1F42-2879CC57FB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180" y="4011092"/>
                <a:ext cx="735521" cy="184666"/>
              </a:xfrm>
              <a:prstGeom prst="rect">
                <a:avLst/>
              </a:prstGeom>
              <a:blipFill>
                <a:blip r:embed="rId17"/>
                <a:stretch>
                  <a:fillRect l="-3390" r="-1695" b="-125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EF3AA1B4-B7AE-D4E7-9246-F72614365EA4}"/>
                  </a:ext>
                </a:extLst>
              </p:cNvPr>
              <p:cNvSpPr txBox="1"/>
              <p:nvPr/>
            </p:nvSpPr>
            <p:spPr>
              <a:xfrm>
                <a:off x="3072244" y="4011092"/>
                <a:ext cx="735521" cy="1846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1" lang="en-US" altLang="zh-CN" sz="1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CN" sz="1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𝚲</m:t>
                          </m:r>
                        </m:e>
                        <m:sub>
                          <m:r>
                            <a:rPr kumimoji="1" lang="en-US" altLang="zh-CN" sz="1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</m:sub>
                        <m:sup>
                          <m:r>
                            <a:rPr kumimoji="1" lang="en-US" altLang="zh-CN" sz="1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bSup>
                      <m:r>
                        <a:rPr kumimoji="1" lang="en-US" altLang="zh-CN" sz="1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kumimoji="1" lang="en-US" altLang="zh-CN" sz="12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𝚲</m:t>
                      </m:r>
                      <m:sSup>
                        <m:sSupPr>
                          <m:ctrlPr>
                            <a:rPr kumimoji="1" lang="en-US" altLang="zh-CN" sz="1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sz="1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𝐊</m:t>
                          </m:r>
                        </m:e>
                        <m:sup>
                          <m:r>
                            <a:rPr kumimoji="1" lang="en-US" altLang="zh-CN" sz="1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</m:oMath>
                  </m:oMathPara>
                </a14:m>
                <a:endParaRPr kumimoji="1" lang="zh-CN" altLang="en-US" sz="1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261A5997-A11E-BCDD-A500-BCDBC2B8B2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2244" y="4011092"/>
                <a:ext cx="735521" cy="184666"/>
              </a:xfrm>
              <a:prstGeom prst="rect">
                <a:avLst/>
              </a:prstGeom>
              <a:blipFill>
                <a:blip r:embed="rId18"/>
                <a:stretch>
                  <a:fillRect l="-3390" r="-1695" b="-125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17B7C690-FFA1-8B75-9CFD-6460CA749412}"/>
                  </a:ext>
                </a:extLst>
              </p:cNvPr>
              <p:cNvSpPr txBox="1"/>
              <p:nvPr/>
            </p:nvSpPr>
            <p:spPr>
              <a:xfrm>
                <a:off x="3455062" y="3368871"/>
                <a:ext cx="727892" cy="1846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1" lang="en-US" altLang="zh-CN" sz="1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CN" sz="12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𝚲</m:t>
                          </m:r>
                        </m:e>
                        <m:sub>
                          <m:r>
                            <a:rPr kumimoji="1" lang="en-US" altLang="zh-CN" sz="1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</m:sub>
                        <m:sup>
                          <m:r>
                            <a:rPr kumimoji="1" lang="en-US" altLang="zh-CN" sz="1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bSup>
                      <m:r>
                        <a:rPr kumimoji="1" lang="en-US" altLang="zh-CN" sz="12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kumimoji="1" lang="en-US" altLang="zh-CN" sz="1200" b="1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𝚲</m:t>
                      </m:r>
                      <m:sSup>
                        <m:sSupPr>
                          <m:ctrlPr>
                            <a:rPr kumimoji="1" lang="en-US" altLang="zh-CN" sz="1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sz="1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</m:e>
                        <m:sup>
                          <m:r>
                            <a:rPr kumimoji="1" lang="en-US" altLang="zh-CN" sz="1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</m:oMath>
                  </m:oMathPara>
                </a14:m>
                <a:endParaRPr kumimoji="1" lang="zh-CN" altLang="en-US" sz="12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45250110-EAD6-F10A-350D-164221F986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5062" y="3368871"/>
                <a:ext cx="727892" cy="184666"/>
              </a:xfrm>
              <a:prstGeom prst="rect">
                <a:avLst/>
              </a:prstGeom>
              <a:blipFill>
                <a:blip r:embed="rId19"/>
                <a:stretch>
                  <a:fillRect l="-5172" b="-13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5BEA1B5B-BC65-C14E-CA24-4BE65B0E406B}"/>
                  </a:ext>
                </a:extLst>
              </p:cNvPr>
              <p:cNvSpPr txBox="1"/>
              <p:nvPr/>
            </p:nvSpPr>
            <p:spPr>
              <a:xfrm>
                <a:off x="727131" y="4526194"/>
                <a:ext cx="1391920" cy="20120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1" lang="en-US" altLang="zh-CN" sz="1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CN" sz="12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𝚲</m:t>
                          </m:r>
                        </m:e>
                        <m:sub>
                          <m:r>
                            <a:rPr kumimoji="1" lang="en-US" altLang="zh-CN" sz="1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sub>
                        <m:sup>
                          <m:r>
                            <a:rPr kumimoji="1" lang="en-US" altLang="zh-CN" sz="1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p>
                      </m:sSubSup>
                      <m:r>
                        <a:rPr kumimoji="1" lang="en-US" altLang="zh-CN" sz="12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→</m:t>
                      </m:r>
                      <m:sSubSup>
                        <m:sSubSupPr>
                          <m:ctrlPr>
                            <a:rPr kumimoji="1" lang="en-US" altLang="zh-CN" sz="1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CN" sz="12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𝚲</m:t>
                          </m:r>
                        </m:e>
                        <m:sub>
                          <m:r>
                            <a:rPr kumimoji="1" lang="en-US" altLang="zh-CN" sz="1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</m:sub>
                        <m:sup>
                          <m:r>
                            <a:rPr kumimoji="1" lang="en-US" altLang="zh-CN" sz="1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bSup>
                      <m:sSup>
                        <m:sSupPr>
                          <m:ctrlPr>
                            <a:rPr kumimoji="1" lang="en-US" altLang="zh-CN" sz="1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1" lang="en-US" altLang="zh-CN" sz="12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CN" sz="12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→</m:t>
                              </m:r>
                              <m:r>
                                <a:rPr kumimoji="1" lang="en-US" altLang="zh-CN" sz="1200" b="1" i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𝚲</m:t>
                              </m:r>
                              <m:sSup>
                                <m:sSupPr>
                                  <m:ctrlPr>
                                    <a:rPr kumimoji="1" lang="en-US" altLang="zh-CN" sz="1200" b="1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kumimoji="1" lang="en-US" altLang="zh-CN" sz="1200" b="1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𝒉</m:t>
                                  </m:r>
                                </m:e>
                                <m:sup>
                                  <m:r>
                                    <a:rPr kumimoji="1" lang="en-US" altLang="zh-CN" sz="1200" b="1" i="0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</m:sup>
                              </m:sSup>
                            </m:e>
                          </m:d>
                          <m:r>
                            <a:rPr kumimoji="1" lang="en-US" altLang="zh-CN" sz="1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</m:e>
                        <m:sup>
                          <m:r>
                            <a:rPr kumimoji="1" lang="en-US" altLang="zh-CN" sz="1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</m:oMath>
                  </m:oMathPara>
                </a14:m>
                <a:endParaRPr kumimoji="1" lang="zh-CN" altLang="en-US" sz="12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A0BE43F3-CAA6-79DE-B281-CDD491BB27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131" y="4526194"/>
                <a:ext cx="1391920" cy="201209"/>
              </a:xfrm>
              <a:prstGeom prst="rect">
                <a:avLst/>
              </a:prstGeom>
              <a:blipFill>
                <a:blip r:embed="rId20"/>
                <a:stretch>
                  <a:fillRect l="-2703" b="-25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文本框 29">
                <a:extLst>
                  <a:ext uri="{FF2B5EF4-FFF2-40B4-BE49-F238E27FC236}">
                    <a16:creationId xmlns:a16="http://schemas.microsoft.com/office/drawing/2014/main" id="{B09F2B43-DDE4-841D-6BC1-6FB04256B1C0}"/>
                  </a:ext>
                </a:extLst>
              </p:cNvPr>
              <p:cNvSpPr txBox="1"/>
              <p:nvPr/>
            </p:nvSpPr>
            <p:spPr>
              <a:xfrm>
                <a:off x="3263446" y="4526194"/>
                <a:ext cx="1391920" cy="20120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1" lang="en-US" altLang="zh-CN" sz="1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CN" sz="12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𝚲</m:t>
                          </m:r>
                        </m:e>
                        <m:sub>
                          <m:r>
                            <a:rPr kumimoji="1" lang="en-US" altLang="zh-CN" sz="1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sub>
                        <m:sup>
                          <m:r>
                            <a:rPr kumimoji="1" lang="en-US" altLang="zh-CN" sz="1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p>
                      </m:sSubSup>
                      <m:r>
                        <a:rPr kumimoji="1" lang="en-US" altLang="zh-CN" sz="12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→</m:t>
                      </m:r>
                      <m:sSubSup>
                        <m:sSubSupPr>
                          <m:ctrlPr>
                            <a:rPr kumimoji="1" lang="en-US" altLang="zh-CN" sz="1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CN" sz="12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𝚲</m:t>
                          </m:r>
                        </m:e>
                        <m:sub>
                          <m:r>
                            <a:rPr kumimoji="1" lang="en-US" altLang="zh-CN" sz="1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</m:sub>
                        <m:sup>
                          <m:r>
                            <a:rPr kumimoji="1" lang="en-US" altLang="zh-CN" sz="1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bSup>
                      <m:sSup>
                        <m:sSupPr>
                          <m:ctrlPr>
                            <a:rPr kumimoji="1" lang="en-US" altLang="zh-CN" sz="1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1" lang="en-US" altLang="zh-CN" sz="12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CN" sz="12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→</m:t>
                              </m:r>
                              <m:r>
                                <a:rPr kumimoji="1" lang="en-US" altLang="zh-CN" sz="1200" b="1" i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𝚲</m:t>
                              </m:r>
                              <m:sSup>
                                <m:sSupPr>
                                  <m:ctrlPr>
                                    <a:rPr kumimoji="1" lang="en-US" altLang="zh-CN" sz="1200" b="1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kumimoji="1" lang="en-US" altLang="zh-CN" sz="1200" b="1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𝒉</m:t>
                                  </m:r>
                                </m:e>
                                <m:sup>
                                  <m:r>
                                    <a:rPr kumimoji="1" lang="en-US" altLang="zh-CN" sz="1200" b="1" i="0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</m:sup>
                              </m:sSup>
                            </m:e>
                          </m:d>
                          <m:r>
                            <a:rPr kumimoji="1" lang="en-US" altLang="zh-CN" sz="1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</m:e>
                        <m:sup>
                          <m:r>
                            <a:rPr kumimoji="1" lang="en-US" altLang="zh-CN" sz="1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</m:oMath>
                  </m:oMathPara>
                </a14:m>
                <a:endParaRPr kumimoji="1" lang="zh-CN" altLang="en-US" sz="12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30" name="文本框 29">
                <a:extLst>
                  <a:ext uri="{FF2B5EF4-FFF2-40B4-BE49-F238E27FC236}">
                    <a16:creationId xmlns:a16="http://schemas.microsoft.com/office/drawing/2014/main" id="{EF5F1C90-3931-CFED-C31E-1846F1A283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3446" y="4526194"/>
                <a:ext cx="1391920" cy="201209"/>
              </a:xfrm>
              <a:prstGeom prst="rect">
                <a:avLst/>
              </a:prstGeom>
              <a:blipFill>
                <a:blip r:embed="rId21"/>
                <a:stretch>
                  <a:fillRect l="-1802" b="-25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文本框 6">
            <a:extLst>
              <a:ext uri="{FF2B5EF4-FFF2-40B4-BE49-F238E27FC236}">
                <a16:creationId xmlns:a16="http://schemas.microsoft.com/office/drawing/2014/main" id="{D2352EC2-424B-CEEE-20C6-AEEA8744056A}"/>
              </a:ext>
            </a:extLst>
          </p:cNvPr>
          <p:cNvSpPr txBox="1"/>
          <p:nvPr/>
        </p:nvSpPr>
        <p:spPr>
          <a:xfrm>
            <a:off x="7539644" y="212417"/>
            <a:ext cx="1582665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0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PRL</a:t>
            </a:r>
            <a:r>
              <a:rPr lang="zh-CN" altLang="en-US" sz="10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 </a:t>
            </a:r>
            <a:r>
              <a:rPr lang="en-US" altLang="zh-CN" sz="10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133</a:t>
            </a:r>
            <a:r>
              <a:rPr lang="zh-CN" altLang="en-US" sz="10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 </a:t>
            </a:r>
            <a:r>
              <a:rPr lang="en-US" altLang="zh-CN" sz="10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(2024)</a:t>
            </a:r>
            <a:r>
              <a:rPr lang="zh-CN" altLang="en-US" sz="10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 </a:t>
            </a:r>
            <a:r>
              <a:rPr lang="en-US" altLang="zh-CN" sz="10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261804</a:t>
            </a:r>
            <a:endParaRPr lang="zh-CN" altLang="en-US" sz="1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183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951"/>
    </mc:Choice>
    <mc:Fallback xmlns="">
      <p:transition spd="slow" advTm="4895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5DE218-0229-A4BA-0008-81E340A7AB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 22">
            <a:extLst>
              <a:ext uri="{FF2B5EF4-FFF2-40B4-BE49-F238E27FC236}">
                <a16:creationId xmlns:a16="http://schemas.microsoft.com/office/drawing/2014/main" id="{F629ABA7-484F-68D2-AD16-10657185F242}"/>
              </a:ext>
            </a:extLst>
          </p:cNvPr>
          <p:cNvGrpSpPr/>
          <p:nvPr/>
        </p:nvGrpSpPr>
        <p:grpSpPr>
          <a:xfrm>
            <a:off x="0" y="36387"/>
            <a:ext cx="9144000" cy="5107114"/>
            <a:chOff x="0" y="48516"/>
            <a:chExt cx="9144000" cy="6809485"/>
          </a:xfrm>
        </p:grpSpPr>
        <p:grpSp>
          <p:nvGrpSpPr>
            <p:cNvPr id="22" name="组 21">
              <a:extLst>
                <a:ext uri="{FF2B5EF4-FFF2-40B4-BE49-F238E27FC236}">
                  <a16:creationId xmlns:a16="http://schemas.microsoft.com/office/drawing/2014/main" id="{F1DF15F6-30DA-F50D-91B7-247C343FB494}"/>
                </a:ext>
              </a:extLst>
            </p:cNvPr>
            <p:cNvGrpSpPr/>
            <p:nvPr/>
          </p:nvGrpSpPr>
          <p:grpSpPr>
            <a:xfrm>
              <a:off x="110103" y="48516"/>
              <a:ext cx="8885307" cy="677108"/>
              <a:chOff x="110103" y="48516"/>
              <a:chExt cx="8885307" cy="677108"/>
            </a:xfrm>
          </p:grpSpPr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id="{9C22E830-367A-9F47-2CD0-D2D9FC6CD54B}"/>
                  </a:ext>
                </a:extLst>
              </p:cNvPr>
              <p:cNvSpPr/>
              <p:nvPr/>
            </p:nvSpPr>
            <p:spPr>
              <a:xfrm>
                <a:off x="231515" y="48516"/>
                <a:ext cx="3108543" cy="67710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kumimoji="1" lang="en-US" altLang="zh-CN" sz="2700" b="1" dirty="0">
                    <a:solidFill>
                      <a:srgbClr val="0070C0"/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rPr>
                  <a:t>Outline</a:t>
                </a:r>
                <a:r>
                  <a:rPr kumimoji="1" lang="zh-CN" altLang="en-US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kumimoji="1" lang="en-US" altLang="zh-CN" sz="2700" b="1" dirty="0">
                    <a:solidFill>
                      <a:srgbClr val="0070C0"/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rPr>
                  <a:t>of</a:t>
                </a:r>
                <a:r>
                  <a:rPr kumimoji="1" lang="zh-CN" altLang="en-US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kumimoji="1" lang="en-US" altLang="zh-CN" sz="2700" b="1" dirty="0">
                    <a:solidFill>
                      <a:srgbClr val="0070C0"/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rPr>
                  <a:t>the</a:t>
                </a:r>
                <a:r>
                  <a:rPr kumimoji="1" lang="zh-CN" altLang="en-US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kumimoji="1" lang="en-US" altLang="zh-CN" sz="2700" b="1" dirty="0">
                    <a:solidFill>
                      <a:srgbClr val="0070C0"/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rPr>
                  <a:t>talk</a:t>
                </a:r>
                <a:endParaRPr lang="zh-CN" altLang="en-US" sz="27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12" name="直线连接符 11">
                <a:extLst>
                  <a:ext uri="{FF2B5EF4-FFF2-40B4-BE49-F238E27FC236}">
                    <a16:creationId xmlns:a16="http://schemas.microsoft.com/office/drawing/2014/main" id="{D94C0968-1041-797F-C453-985187F1F1A4}"/>
                  </a:ext>
                </a:extLst>
              </p:cNvPr>
              <p:cNvCxnSpPr/>
              <p:nvPr/>
            </p:nvCxnSpPr>
            <p:spPr>
              <a:xfrm>
                <a:off x="110103" y="694847"/>
                <a:ext cx="8885307" cy="0"/>
              </a:xfrm>
              <a:prstGeom prst="line">
                <a:avLst/>
              </a:prstGeom>
              <a:ln w="1905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组 15">
              <a:extLst>
                <a:ext uri="{FF2B5EF4-FFF2-40B4-BE49-F238E27FC236}">
                  <a16:creationId xmlns:a16="http://schemas.microsoft.com/office/drawing/2014/main" id="{18E136B6-A3E4-79CC-2706-54F5A65CFCD9}"/>
                </a:ext>
              </a:extLst>
            </p:cNvPr>
            <p:cNvGrpSpPr/>
            <p:nvPr/>
          </p:nvGrpSpPr>
          <p:grpSpPr>
            <a:xfrm>
              <a:off x="0" y="6446733"/>
              <a:ext cx="9144000" cy="411268"/>
              <a:chOff x="0" y="6446733"/>
              <a:chExt cx="9144000" cy="411268"/>
            </a:xfrm>
          </p:grpSpPr>
          <p:sp>
            <p:nvSpPr>
              <p:cNvPr id="17" name="Rectangle 6">
                <a:extLst>
                  <a:ext uri="{FF2B5EF4-FFF2-40B4-BE49-F238E27FC236}">
                    <a16:creationId xmlns:a16="http://schemas.microsoft.com/office/drawing/2014/main" id="{5A31E66F-3F99-83D0-F2B0-7DE1051D5E1C}"/>
                  </a:ext>
                </a:extLst>
              </p:cNvPr>
              <p:cNvSpPr/>
              <p:nvPr/>
            </p:nvSpPr>
            <p:spPr>
              <a:xfrm>
                <a:off x="0" y="6488821"/>
                <a:ext cx="9144000" cy="36918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8" name="Rectangle 7">
                <a:extLst>
                  <a:ext uri="{FF2B5EF4-FFF2-40B4-BE49-F238E27FC236}">
                    <a16:creationId xmlns:a16="http://schemas.microsoft.com/office/drawing/2014/main" id="{C07700C8-60FA-53DA-BFD9-D0DAFE001426}"/>
                  </a:ext>
                </a:extLst>
              </p:cNvPr>
              <p:cNvSpPr/>
              <p:nvPr/>
            </p:nvSpPr>
            <p:spPr>
              <a:xfrm>
                <a:off x="0" y="6446733"/>
                <a:ext cx="9144000" cy="45719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15" name="灯片编号占位符 1">
            <a:extLst>
              <a:ext uri="{FF2B5EF4-FFF2-40B4-BE49-F238E27FC236}">
                <a16:creationId xmlns:a16="http://schemas.microsoft.com/office/drawing/2014/main" id="{4221BAE0-EACD-C4CB-871A-A5E4C4AE7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89711" y="4870359"/>
            <a:ext cx="1543050" cy="273844"/>
          </a:xfrm>
        </p:spPr>
        <p:txBody>
          <a:bodyPr/>
          <a:lstStyle/>
          <a:p>
            <a:fld id="{C9B75A48-9D91-AD42-8FEF-0106549F2306}" type="slidenum">
              <a:rPr kumimoji="1" lang="zh-CN" altLang="en-US" sz="15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fld>
            <a:endParaRPr kumimoji="1" lang="zh-CN" altLang="en-US" sz="1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3C6C1E95-7B2D-0CFD-07CF-9E596BE9C908}"/>
              </a:ext>
            </a:extLst>
          </p:cNvPr>
          <p:cNvSpPr txBox="1"/>
          <p:nvPr/>
        </p:nvSpPr>
        <p:spPr>
          <a:xfrm>
            <a:off x="363185" y="4843790"/>
            <a:ext cx="1059906" cy="3225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496" b="1" dirty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rPr>
              <a:t>2026/07/03</a:t>
            </a:r>
            <a:endParaRPr kumimoji="1" lang="zh-CN" altLang="en-US" sz="1496" b="1" dirty="0">
              <a:solidFill>
                <a:schemeClr val="bg1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E5A8E233-8B4C-5F93-43D7-8DF9F18979E4}"/>
              </a:ext>
            </a:extLst>
          </p:cNvPr>
          <p:cNvSpPr txBox="1"/>
          <p:nvPr/>
        </p:nvSpPr>
        <p:spPr>
          <a:xfrm>
            <a:off x="893138" y="575776"/>
            <a:ext cx="7195391" cy="36742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altLang="zh-CN" sz="2400" b="1" dirty="0">
                <a:solidFill>
                  <a:srgbClr val="002060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Arial" panose="020B0604020202020204" pitchFamily="34" charset="0"/>
              </a:rPr>
              <a:t>Introduction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altLang="zh-CN" sz="2400" b="1" dirty="0">
                <a:solidFill>
                  <a:srgbClr val="002060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Arial" panose="020B0604020202020204" pitchFamily="34" charset="0"/>
              </a:rPr>
              <a:t>Complementary</a:t>
            </a:r>
            <a:r>
              <a:rPr lang="zh-CN" altLang="en-US" sz="2400" b="1" dirty="0">
                <a:solidFill>
                  <a:srgbClr val="002060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400" b="1" dirty="0">
                <a:solidFill>
                  <a:srgbClr val="002060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Arial" panose="020B0604020202020204" pitchFamily="34" charset="0"/>
              </a:rPr>
              <a:t>in</a:t>
            </a:r>
            <a:r>
              <a:rPr lang="zh-CN" altLang="en-US" sz="2400" b="1" dirty="0">
                <a:solidFill>
                  <a:srgbClr val="002060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400" b="1" dirty="0">
                <a:solidFill>
                  <a:srgbClr val="002060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Arial" panose="020B0604020202020204" pitchFamily="34" charset="0"/>
              </a:rPr>
              <a:t>CKM</a:t>
            </a:r>
            <a:r>
              <a:rPr lang="zh-CN" altLang="en-US" sz="2400" b="1" dirty="0">
                <a:solidFill>
                  <a:srgbClr val="002060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400" b="1" dirty="0">
                <a:solidFill>
                  <a:srgbClr val="002060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Arial" panose="020B0604020202020204" pitchFamily="34" charset="0"/>
              </a:rPr>
              <a:t>physics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altLang="zh-CN" sz="2400" b="1" dirty="0">
                <a:solidFill>
                  <a:srgbClr val="002060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Arial" panose="020B0604020202020204" pitchFamily="34" charset="0"/>
              </a:rPr>
              <a:t>Synergy</a:t>
            </a:r>
            <a:r>
              <a:rPr lang="zh-CN" altLang="en-US" sz="2400" b="1" dirty="0">
                <a:solidFill>
                  <a:srgbClr val="002060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400" b="1" dirty="0">
                <a:solidFill>
                  <a:srgbClr val="002060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Arial" panose="020B0604020202020204" pitchFamily="34" charset="0"/>
              </a:rPr>
              <a:t>in</a:t>
            </a:r>
            <a:r>
              <a:rPr lang="zh-CN" altLang="en-US" sz="2400" b="1" dirty="0">
                <a:solidFill>
                  <a:srgbClr val="002060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400" b="1" dirty="0">
                <a:solidFill>
                  <a:srgbClr val="002060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Arial" panose="020B0604020202020204" pitchFamily="34" charset="0"/>
              </a:rPr>
              <a:t>rare</a:t>
            </a:r>
            <a:r>
              <a:rPr lang="zh-CN" altLang="en-US" sz="2400" b="1" dirty="0">
                <a:solidFill>
                  <a:srgbClr val="002060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400" b="1" dirty="0">
                <a:solidFill>
                  <a:srgbClr val="002060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Arial" panose="020B0604020202020204" pitchFamily="34" charset="0"/>
              </a:rPr>
              <a:t>decay</a:t>
            </a:r>
            <a:r>
              <a:rPr lang="zh-CN" altLang="en-US" sz="2400" b="1" dirty="0">
                <a:solidFill>
                  <a:srgbClr val="002060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400" b="1" dirty="0">
                <a:solidFill>
                  <a:srgbClr val="002060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Arial" panose="020B0604020202020204" pitchFamily="34" charset="0"/>
              </a:rPr>
              <a:t>measurements</a:t>
            </a:r>
            <a:r>
              <a:rPr lang="zh-CN" altLang="en-US" sz="2400" b="1" dirty="0">
                <a:solidFill>
                  <a:srgbClr val="002060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endParaRPr lang="en-US" altLang="zh-CN" sz="2400" b="1" dirty="0">
              <a:solidFill>
                <a:srgbClr val="002060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Arial" panose="020B0604020202020204" pitchFamily="34" charset="0"/>
            </a:endParaRP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altLang="zh-CN" sz="2400" b="1" dirty="0">
                <a:solidFill>
                  <a:srgbClr val="002060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Arial" panose="020B0604020202020204" pitchFamily="34" charset="0"/>
              </a:rPr>
              <a:t>Common</a:t>
            </a:r>
            <a:r>
              <a:rPr lang="zh-CN" altLang="en-US" sz="2400" b="1" dirty="0">
                <a:solidFill>
                  <a:srgbClr val="002060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400" b="1" dirty="0">
                <a:solidFill>
                  <a:srgbClr val="002060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Arial" panose="020B0604020202020204" pitchFamily="34" charset="0"/>
              </a:rPr>
              <a:t>interests</a:t>
            </a:r>
            <a:r>
              <a:rPr lang="zh-CN" altLang="en-US" sz="2400" b="1" dirty="0">
                <a:solidFill>
                  <a:srgbClr val="002060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400" b="1" dirty="0">
                <a:solidFill>
                  <a:srgbClr val="002060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Arial" panose="020B0604020202020204" pitchFamily="34" charset="0"/>
              </a:rPr>
              <a:t>in</a:t>
            </a:r>
            <a:r>
              <a:rPr lang="zh-CN" altLang="en-US" sz="2400" b="1" dirty="0">
                <a:solidFill>
                  <a:srgbClr val="002060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400" b="1" dirty="0">
                <a:solidFill>
                  <a:srgbClr val="002060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Arial" panose="020B0604020202020204" pitchFamily="34" charset="0"/>
              </a:rPr>
              <a:t>exotic</a:t>
            </a:r>
            <a:r>
              <a:rPr lang="zh-CN" altLang="en-US" sz="2400" b="1" dirty="0">
                <a:solidFill>
                  <a:srgbClr val="002060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400" b="1" dirty="0">
                <a:solidFill>
                  <a:srgbClr val="002060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Arial" panose="020B0604020202020204" pitchFamily="34" charset="0"/>
              </a:rPr>
              <a:t>particle</a:t>
            </a:r>
            <a:r>
              <a:rPr lang="zh-CN" altLang="en-US" sz="2400" b="1" dirty="0">
                <a:solidFill>
                  <a:srgbClr val="002060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400" b="1" dirty="0">
                <a:solidFill>
                  <a:srgbClr val="002060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Arial" panose="020B0604020202020204" pitchFamily="34" charset="0"/>
              </a:rPr>
              <a:t>studies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altLang="zh-CN" sz="2400" b="1" dirty="0">
                <a:solidFill>
                  <a:srgbClr val="002060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Arial" panose="020B0604020202020204" pitchFamily="34" charset="0"/>
              </a:rPr>
              <a:t>Conclusions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20BD19EA-7AC2-D102-6595-58CF151AE4DA}"/>
              </a:ext>
            </a:extLst>
          </p:cNvPr>
          <p:cNvSpPr txBox="1"/>
          <p:nvPr/>
        </p:nvSpPr>
        <p:spPr>
          <a:xfrm>
            <a:off x="3959406" y="4835058"/>
            <a:ext cx="1893852" cy="3225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zh-CN" sz="1496" b="1" dirty="0">
                <a:solidFill>
                  <a:schemeClr val="bg1"/>
                </a:solidFill>
                <a:latin typeface="Times New Roman" charset="0"/>
                <a:ea typeface="SimSun" panose="02010600030101010101" pitchFamily="2" charset="-122"/>
                <a:cs typeface="Times New Roman" charset="0"/>
              </a:rPr>
              <a:t>UCAS, Wenbin Qian</a:t>
            </a:r>
            <a:endParaRPr kumimoji="1" lang="zh-CN" altLang="en-US" sz="1496" b="1" dirty="0">
              <a:solidFill>
                <a:schemeClr val="bg1"/>
              </a:solidFill>
              <a:latin typeface="Times New Roman" charset="0"/>
              <a:ea typeface="SimSun" panose="02010600030101010101" pitchFamily="2" charset="-122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8531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29"/>
    </mc:Choice>
    <mc:Fallback xmlns="">
      <p:transition spd="slow" advTm="3329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25B39D-2916-CFB6-7689-082778638D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 22">
            <a:extLst>
              <a:ext uri="{FF2B5EF4-FFF2-40B4-BE49-F238E27FC236}">
                <a16:creationId xmlns:a16="http://schemas.microsoft.com/office/drawing/2014/main" id="{27975B83-58BE-7B54-4411-914D7E2128A2}"/>
              </a:ext>
            </a:extLst>
          </p:cNvPr>
          <p:cNvGrpSpPr/>
          <p:nvPr/>
        </p:nvGrpSpPr>
        <p:grpSpPr>
          <a:xfrm>
            <a:off x="0" y="36387"/>
            <a:ext cx="9144000" cy="5107114"/>
            <a:chOff x="0" y="48516"/>
            <a:chExt cx="9144000" cy="6809485"/>
          </a:xfrm>
        </p:grpSpPr>
        <p:grpSp>
          <p:nvGrpSpPr>
            <p:cNvPr id="22" name="组 21">
              <a:extLst>
                <a:ext uri="{FF2B5EF4-FFF2-40B4-BE49-F238E27FC236}">
                  <a16:creationId xmlns:a16="http://schemas.microsoft.com/office/drawing/2014/main" id="{5BA6A6CD-54D5-8726-F2B0-70BB28E98572}"/>
                </a:ext>
              </a:extLst>
            </p:cNvPr>
            <p:cNvGrpSpPr/>
            <p:nvPr/>
          </p:nvGrpSpPr>
          <p:grpSpPr>
            <a:xfrm>
              <a:off x="110103" y="48516"/>
              <a:ext cx="8885307" cy="677108"/>
              <a:chOff x="110103" y="48516"/>
              <a:chExt cx="8885307" cy="677108"/>
            </a:xfrm>
          </p:grpSpPr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id="{8D55D173-69F8-7D88-8D62-91453E1669E9}"/>
                  </a:ext>
                </a:extLst>
              </p:cNvPr>
              <p:cNvSpPr/>
              <p:nvPr/>
            </p:nvSpPr>
            <p:spPr>
              <a:xfrm>
                <a:off x="231515" y="48516"/>
                <a:ext cx="3108543" cy="67710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kumimoji="1" lang="en-US" altLang="zh-CN" sz="2700" b="1" dirty="0">
                    <a:solidFill>
                      <a:srgbClr val="0070C0"/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rPr>
                  <a:t>Outline</a:t>
                </a:r>
                <a:r>
                  <a:rPr kumimoji="1" lang="zh-CN" altLang="en-US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kumimoji="1" lang="en-US" altLang="zh-CN" sz="2700" b="1" dirty="0">
                    <a:solidFill>
                      <a:srgbClr val="0070C0"/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rPr>
                  <a:t>of</a:t>
                </a:r>
                <a:r>
                  <a:rPr kumimoji="1" lang="zh-CN" altLang="en-US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kumimoji="1" lang="en-US" altLang="zh-CN" sz="2700" b="1" dirty="0">
                    <a:solidFill>
                      <a:srgbClr val="0070C0"/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rPr>
                  <a:t>the</a:t>
                </a:r>
                <a:r>
                  <a:rPr kumimoji="1" lang="zh-CN" altLang="en-US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kumimoji="1" lang="en-US" altLang="zh-CN" sz="2700" b="1" dirty="0">
                    <a:solidFill>
                      <a:srgbClr val="0070C0"/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rPr>
                  <a:t>talk</a:t>
                </a:r>
                <a:endParaRPr lang="zh-CN" altLang="en-US" sz="27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12" name="直线连接符 11">
                <a:extLst>
                  <a:ext uri="{FF2B5EF4-FFF2-40B4-BE49-F238E27FC236}">
                    <a16:creationId xmlns:a16="http://schemas.microsoft.com/office/drawing/2014/main" id="{AFF7F131-485D-44D2-45DF-86F547819694}"/>
                  </a:ext>
                </a:extLst>
              </p:cNvPr>
              <p:cNvCxnSpPr/>
              <p:nvPr/>
            </p:nvCxnSpPr>
            <p:spPr>
              <a:xfrm>
                <a:off x="110103" y="694847"/>
                <a:ext cx="8885307" cy="0"/>
              </a:xfrm>
              <a:prstGeom prst="line">
                <a:avLst/>
              </a:prstGeom>
              <a:ln w="1905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组 15">
              <a:extLst>
                <a:ext uri="{FF2B5EF4-FFF2-40B4-BE49-F238E27FC236}">
                  <a16:creationId xmlns:a16="http://schemas.microsoft.com/office/drawing/2014/main" id="{7718F8D3-9596-2DEF-1990-3DE7689A1D7D}"/>
                </a:ext>
              </a:extLst>
            </p:cNvPr>
            <p:cNvGrpSpPr/>
            <p:nvPr/>
          </p:nvGrpSpPr>
          <p:grpSpPr>
            <a:xfrm>
              <a:off x="0" y="6446733"/>
              <a:ext cx="9144000" cy="411268"/>
              <a:chOff x="0" y="6446733"/>
              <a:chExt cx="9144000" cy="411268"/>
            </a:xfrm>
          </p:grpSpPr>
          <p:sp>
            <p:nvSpPr>
              <p:cNvPr id="17" name="Rectangle 6">
                <a:extLst>
                  <a:ext uri="{FF2B5EF4-FFF2-40B4-BE49-F238E27FC236}">
                    <a16:creationId xmlns:a16="http://schemas.microsoft.com/office/drawing/2014/main" id="{7590D136-5C26-9A98-E8C9-218DA66802DD}"/>
                  </a:ext>
                </a:extLst>
              </p:cNvPr>
              <p:cNvSpPr/>
              <p:nvPr/>
            </p:nvSpPr>
            <p:spPr>
              <a:xfrm>
                <a:off x="0" y="6488821"/>
                <a:ext cx="9144000" cy="36918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8" name="Rectangle 7">
                <a:extLst>
                  <a:ext uri="{FF2B5EF4-FFF2-40B4-BE49-F238E27FC236}">
                    <a16:creationId xmlns:a16="http://schemas.microsoft.com/office/drawing/2014/main" id="{24F5390F-FEC4-22B6-13AD-B6500497A8D0}"/>
                  </a:ext>
                </a:extLst>
              </p:cNvPr>
              <p:cNvSpPr/>
              <p:nvPr/>
            </p:nvSpPr>
            <p:spPr>
              <a:xfrm>
                <a:off x="0" y="6446733"/>
                <a:ext cx="9144000" cy="45719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15" name="灯片编号占位符 1">
            <a:extLst>
              <a:ext uri="{FF2B5EF4-FFF2-40B4-BE49-F238E27FC236}">
                <a16:creationId xmlns:a16="http://schemas.microsoft.com/office/drawing/2014/main" id="{09BE0289-5C49-936E-0150-10DE9FEE6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89711" y="4870359"/>
            <a:ext cx="1543050" cy="273844"/>
          </a:xfrm>
        </p:spPr>
        <p:txBody>
          <a:bodyPr/>
          <a:lstStyle/>
          <a:p>
            <a:fld id="{C9B75A48-9D91-AD42-8FEF-0106549F2306}" type="slidenum">
              <a:rPr kumimoji="1" lang="zh-CN" altLang="en-US" sz="15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fld>
            <a:endParaRPr kumimoji="1" lang="zh-CN" altLang="en-US" sz="1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0B9F282C-0D73-3F10-173D-D63182D85D63}"/>
              </a:ext>
            </a:extLst>
          </p:cNvPr>
          <p:cNvSpPr txBox="1"/>
          <p:nvPr/>
        </p:nvSpPr>
        <p:spPr>
          <a:xfrm>
            <a:off x="363185" y="4843790"/>
            <a:ext cx="1059906" cy="3225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496" b="1" dirty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rPr>
              <a:t>2026/07/03</a:t>
            </a:r>
            <a:endParaRPr kumimoji="1" lang="zh-CN" altLang="en-US" sz="1496" b="1" dirty="0">
              <a:solidFill>
                <a:schemeClr val="bg1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89439F20-2AF0-15B6-FA6B-2E82D1EEAE06}"/>
              </a:ext>
            </a:extLst>
          </p:cNvPr>
          <p:cNvSpPr txBox="1"/>
          <p:nvPr/>
        </p:nvSpPr>
        <p:spPr>
          <a:xfrm>
            <a:off x="893138" y="575776"/>
            <a:ext cx="7195391" cy="36742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altLang="zh-CN" sz="2400" b="1" dirty="0">
                <a:solidFill>
                  <a:schemeClr val="bg2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Arial" panose="020B0604020202020204" pitchFamily="34" charset="0"/>
              </a:rPr>
              <a:t>Introduction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altLang="zh-CN" sz="2400" b="1" dirty="0">
                <a:solidFill>
                  <a:schemeClr val="bg2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Arial" panose="020B0604020202020204" pitchFamily="34" charset="0"/>
              </a:rPr>
              <a:t>Complementary</a:t>
            </a:r>
            <a:r>
              <a:rPr lang="zh-CN" altLang="en-US" sz="2400" b="1" dirty="0">
                <a:solidFill>
                  <a:schemeClr val="bg2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400" b="1" dirty="0">
                <a:solidFill>
                  <a:schemeClr val="bg2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Arial" panose="020B0604020202020204" pitchFamily="34" charset="0"/>
              </a:rPr>
              <a:t>in</a:t>
            </a:r>
            <a:r>
              <a:rPr lang="zh-CN" altLang="en-US" sz="2400" b="1" dirty="0">
                <a:solidFill>
                  <a:schemeClr val="bg2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400" b="1" dirty="0">
                <a:solidFill>
                  <a:schemeClr val="bg2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Arial" panose="020B0604020202020204" pitchFamily="34" charset="0"/>
              </a:rPr>
              <a:t>CKM</a:t>
            </a:r>
            <a:r>
              <a:rPr lang="zh-CN" altLang="en-US" sz="2400" b="1" dirty="0">
                <a:solidFill>
                  <a:schemeClr val="bg2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400" b="1" dirty="0">
                <a:solidFill>
                  <a:schemeClr val="bg2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Arial" panose="020B0604020202020204" pitchFamily="34" charset="0"/>
              </a:rPr>
              <a:t>physics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altLang="zh-CN" sz="2400" b="1" dirty="0">
                <a:solidFill>
                  <a:srgbClr val="002060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Arial" panose="020B0604020202020204" pitchFamily="34" charset="0"/>
              </a:rPr>
              <a:t>Synergy</a:t>
            </a:r>
            <a:r>
              <a:rPr lang="zh-CN" altLang="en-US" sz="2400" b="1" dirty="0">
                <a:solidFill>
                  <a:srgbClr val="002060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400" b="1" dirty="0">
                <a:solidFill>
                  <a:srgbClr val="002060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Arial" panose="020B0604020202020204" pitchFamily="34" charset="0"/>
              </a:rPr>
              <a:t>in</a:t>
            </a:r>
            <a:r>
              <a:rPr lang="zh-CN" altLang="en-US" sz="2400" b="1" dirty="0">
                <a:solidFill>
                  <a:srgbClr val="002060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400" b="1" dirty="0">
                <a:solidFill>
                  <a:srgbClr val="002060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Arial" panose="020B0604020202020204" pitchFamily="34" charset="0"/>
              </a:rPr>
              <a:t>rare</a:t>
            </a:r>
            <a:r>
              <a:rPr lang="zh-CN" altLang="en-US" sz="2400" b="1" dirty="0">
                <a:solidFill>
                  <a:srgbClr val="002060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400" b="1" dirty="0">
                <a:solidFill>
                  <a:srgbClr val="002060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Arial" panose="020B0604020202020204" pitchFamily="34" charset="0"/>
              </a:rPr>
              <a:t>decay</a:t>
            </a:r>
            <a:r>
              <a:rPr lang="zh-CN" altLang="en-US" sz="2400" b="1" dirty="0">
                <a:solidFill>
                  <a:srgbClr val="002060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400" b="1" dirty="0">
                <a:solidFill>
                  <a:srgbClr val="002060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Arial" panose="020B0604020202020204" pitchFamily="34" charset="0"/>
              </a:rPr>
              <a:t>measurements</a:t>
            </a:r>
            <a:r>
              <a:rPr lang="zh-CN" altLang="en-US" sz="2400" b="1" dirty="0">
                <a:solidFill>
                  <a:srgbClr val="002060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endParaRPr lang="en-US" altLang="zh-CN" sz="2400" b="1" dirty="0">
              <a:solidFill>
                <a:srgbClr val="002060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Arial" panose="020B0604020202020204" pitchFamily="34" charset="0"/>
            </a:endParaRP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altLang="zh-CN" sz="2400" b="1" dirty="0">
                <a:solidFill>
                  <a:schemeClr val="bg2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Arial" panose="020B0604020202020204" pitchFamily="34" charset="0"/>
              </a:rPr>
              <a:t>Common</a:t>
            </a:r>
            <a:r>
              <a:rPr lang="zh-CN" altLang="en-US" sz="2400" b="1" dirty="0">
                <a:solidFill>
                  <a:schemeClr val="bg2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400" b="1" dirty="0">
                <a:solidFill>
                  <a:schemeClr val="bg2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Arial" panose="020B0604020202020204" pitchFamily="34" charset="0"/>
              </a:rPr>
              <a:t>interests</a:t>
            </a:r>
            <a:r>
              <a:rPr lang="zh-CN" altLang="en-US" sz="2400" b="1" dirty="0">
                <a:solidFill>
                  <a:schemeClr val="bg2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400" b="1" dirty="0">
                <a:solidFill>
                  <a:schemeClr val="bg2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Arial" panose="020B0604020202020204" pitchFamily="34" charset="0"/>
              </a:rPr>
              <a:t>in</a:t>
            </a:r>
            <a:r>
              <a:rPr lang="zh-CN" altLang="en-US" sz="2400" b="1" dirty="0">
                <a:solidFill>
                  <a:schemeClr val="bg2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400" b="1" dirty="0">
                <a:solidFill>
                  <a:schemeClr val="bg2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Arial" panose="020B0604020202020204" pitchFamily="34" charset="0"/>
              </a:rPr>
              <a:t>exotic</a:t>
            </a:r>
            <a:r>
              <a:rPr lang="zh-CN" altLang="en-US" sz="2400" b="1" dirty="0">
                <a:solidFill>
                  <a:schemeClr val="bg2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400" b="1" dirty="0">
                <a:solidFill>
                  <a:schemeClr val="bg2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Arial" panose="020B0604020202020204" pitchFamily="34" charset="0"/>
              </a:rPr>
              <a:t>particle</a:t>
            </a:r>
            <a:r>
              <a:rPr lang="zh-CN" altLang="en-US" sz="2400" b="1" dirty="0">
                <a:solidFill>
                  <a:schemeClr val="bg2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400" b="1" dirty="0">
                <a:solidFill>
                  <a:schemeClr val="bg2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Arial" panose="020B0604020202020204" pitchFamily="34" charset="0"/>
              </a:rPr>
              <a:t>studies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altLang="zh-CN" sz="2400" b="1" dirty="0">
                <a:solidFill>
                  <a:schemeClr val="bg2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Arial" panose="020B0604020202020204" pitchFamily="34" charset="0"/>
              </a:rPr>
              <a:t>Conclusions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016371B8-26A0-0126-636E-5C83FB2D9F97}"/>
              </a:ext>
            </a:extLst>
          </p:cNvPr>
          <p:cNvSpPr txBox="1"/>
          <p:nvPr/>
        </p:nvSpPr>
        <p:spPr>
          <a:xfrm>
            <a:off x="3959406" y="4835058"/>
            <a:ext cx="1893852" cy="3225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zh-CN" sz="1496" b="1" dirty="0">
                <a:solidFill>
                  <a:schemeClr val="bg1"/>
                </a:solidFill>
                <a:latin typeface="Times New Roman" charset="0"/>
                <a:ea typeface="SimSun" panose="02010600030101010101" pitchFamily="2" charset="-122"/>
                <a:cs typeface="Times New Roman" charset="0"/>
              </a:rPr>
              <a:t>UCAS, Wenbin Qian</a:t>
            </a:r>
            <a:endParaRPr kumimoji="1" lang="zh-CN" altLang="en-US" sz="1496" b="1" dirty="0">
              <a:solidFill>
                <a:schemeClr val="bg1"/>
              </a:solidFill>
              <a:latin typeface="Times New Roman" charset="0"/>
              <a:ea typeface="SimSun" panose="02010600030101010101" pitchFamily="2" charset="-122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4964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29"/>
    </mc:Choice>
    <mc:Fallback xmlns="">
      <p:transition spd="slow" advTm="3329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2FC098-B7A8-8B97-4883-2404981C16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 22">
            <a:extLst>
              <a:ext uri="{FF2B5EF4-FFF2-40B4-BE49-F238E27FC236}">
                <a16:creationId xmlns:a16="http://schemas.microsoft.com/office/drawing/2014/main" id="{5595FDA2-5951-8253-71A0-5D130EA752AA}"/>
              </a:ext>
            </a:extLst>
          </p:cNvPr>
          <p:cNvGrpSpPr/>
          <p:nvPr/>
        </p:nvGrpSpPr>
        <p:grpSpPr>
          <a:xfrm>
            <a:off x="0" y="36387"/>
            <a:ext cx="9144000" cy="5107114"/>
            <a:chOff x="0" y="48516"/>
            <a:chExt cx="9144000" cy="6809485"/>
          </a:xfrm>
        </p:grpSpPr>
        <p:grpSp>
          <p:nvGrpSpPr>
            <p:cNvPr id="22" name="组 21">
              <a:extLst>
                <a:ext uri="{FF2B5EF4-FFF2-40B4-BE49-F238E27FC236}">
                  <a16:creationId xmlns:a16="http://schemas.microsoft.com/office/drawing/2014/main" id="{11F1F162-64A1-4A8E-9EDB-39DAA5078590}"/>
                </a:ext>
              </a:extLst>
            </p:cNvPr>
            <p:cNvGrpSpPr/>
            <p:nvPr/>
          </p:nvGrpSpPr>
          <p:grpSpPr>
            <a:xfrm>
              <a:off x="110103" y="48516"/>
              <a:ext cx="8885307" cy="700192"/>
              <a:chOff x="110103" y="48516"/>
              <a:chExt cx="8885307" cy="700192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" name="矩形 9">
                    <a:extLst>
                      <a:ext uri="{FF2B5EF4-FFF2-40B4-BE49-F238E27FC236}">
                        <a16:creationId xmlns:a16="http://schemas.microsoft.com/office/drawing/2014/main" id="{4BFE550E-DCE7-4ECA-65F5-817624F774EB}"/>
                      </a:ext>
                    </a:extLst>
                  </p:cNvPr>
                  <p:cNvSpPr/>
                  <p:nvPr/>
                </p:nvSpPr>
                <p:spPr>
                  <a:xfrm>
                    <a:off x="231515" y="48516"/>
                    <a:ext cx="3535007" cy="70019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14:m>
                      <m:oMath xmlns:m="http://schemas.openxmlformats.org/officeDocument/2006/math">
                        <m:r>
                          <a:rPr lang="en-US" altLang="zh-CN" sz="27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𝑹</m:t>
                        </m:r>
                        <m:r>
                          <a:rPr lang="en-US" altLang="zh-CN" sz="27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sSup>
                          <m:sSupPr>
                            <m:ctrlPr>
                              <a:rPr lang="en-US" altLang="zh-CN" sz="27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7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𝑫</m:t>
                            </m:r>
                          </m:e>
                          <m:sup>
                            <m:r>
                              <a:rPr lang="en-US" altLang="zh-CN" sz="27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(</m:t>
                            </m:r>
                            <m:r>
                              <a:rPr lang="zh-CN" altLang="en-US" sz="27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∗</m:t>
                            </m:r>
                            <m:r>
                              <a:rPr lang="en-US" altLang="zh-CN" sz="27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)</m:t>
                            </m:r>
                          </m:sup>
                        </m:sSup>
                        <m:r>
                          <a:rPr lang="en-US" altLang="zh-CN" sz="27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oMath>
                    </a14:m>
                    <a:r>
                      <a:rPr lang="zh-CN" altLang="en-US" sz="2700" b="1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  <a:r>
                      <a:rPr lang="en-US" altLang="zh-CN" sz="2700" b="1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measurements</a:t>
                    </a:r>
                    <a:endParaRPr lang="zh-CN" altLang="en-US" sz="2700" b="1" dirty="0">
                      <a:solidFill>
                        <a:srgbClr val="0070C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10" name="矩形 9">
                    <a:extLst>
                      <a:ext uri="{FF2B5EF4-FFF2-40B4-BE49-F238E27FC236}">
                        <a16:creationId xmlns:a16="http://schemas.microsoft.com/office/drawing/2014/main" id="{4BFE550E-DCE7-4ECA-65F5-817624F774EB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31515" y="48516"/>
                    <a:ext cx="3535007" cy="700192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717" t="-6977" r="-2151" b="-25581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12" name="直线连接符 11">
                <a:extLst>
                  <a:ext uri="{FF2B5EF4-FFF2-40B4-BE49-F238E27FC236}">
                    <a16:creationId xmlns:a16="http://schemas.microsoft.com/office/drawing/2014/main" id="{46B3564D-228D-AF0E-EFD0-74F00FC8F8E9}"/>
                  </a:ext>
                </a:extLst>
              </p:cNvPr>
              <p:cNvCxnSpPr/>
              <p:nvPr/>
            </p:nvCxnSpPr>
            <p:spPr>
              <a:xfrm>
                <a:off x="110103" y="694847"/>
                <a:ext cx="8885307" cy="0"/>
              </a:xfrm>
              <a:prstGeom prst="line">
                <a:avLst/>
              </a:prstGeom>
              <a:ln w="1905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组 15">
              <a:extLst>
                <a:ext uri="{FF2B5EF4-FFF2-40B4-BE49-F238E27FC236}">
                  <a16:creationId xmlns:a16="http://schemas.microsoft.com/office/drawing/2014/main" id="{045A00B2-E0DB-D709-394F-9284D1D12B6B}"/>
                </a:ext>
              </a:extLst>
            </p:cNvPr>
            <p:cNvGrpSpPr/>
            <p:nvPr/>
          </p:nvGrpSpPr>
          <p:grpSpPr>
            <a:xfrm>
              <a:off x="0" y="6446733"/>
              <a:ext cx="9144000" cy="411268"/>
              <a:chOff x="0" y="6446733"/>
              <a:chExt cx="9144000" cy="411268"/>
            </a:xfrm>
          </p:grpSpPr>
          <p:sp>
            <p:nvSpPr>
              <p:cNvPr id="17" name="Rectangle 6">
                <a:extLst>
                  <a:ext uri="{FF2B5EF4-FFF2-40B4-BE49-F238E27FC236}">
                    <a16:creationId xmlns:a16="http://schemas.microsoft.com/office/drawing/2014/main" id="{80EAAEAA-57EE-C3E0-5286-1B9DE387953D}"/>
                  </a:ext>
                </a:extLst>
              </p:cNvPr>
              <p:cNvSpPr/>
              <p:nvPr/>
            </p:nvSpPr>
            <p:spPr>
              <a:xfrm>
                <a:off x="0" y="6488821"/>
                <a:ext cx="9144000" cy="36918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8" name="Rectangle 7">
                <a:extLst>
                  <a:ext uri="{FF2B5EF4-FFF2-40B4-BE49-F238E27FC236}">
                    <a16:creationId xmlns:a16="http://schemas.microsoft.com/office/drawing/2014/main" id="{1F2C00D9-B491-8C2A-1C44-20BF5D3C047D}"/>
                  </a:ext>
                </a:extLst>
              </p:cNvPr>
              <p:cNvSpPr/>
              <p:nvPr/>
            </p:nvSpPr>
            <p:spPr>
              <a:xfrm>
                <a:off x="0" y="6446733"/>
                <a:ext cx="9144000" cy="45719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13" name="文本框 12">
            <a:extLst>
              <a:ext uri="{FF2B5EF4-FFF2-40B4-BE49-F238E27FC236}">
                <a16:creationId xmlns:a16="http://schemas.microsoft.com/office/drawing/2014/main" id="{3539ADC9-35E3-317D-F691-71D1FA89AB82}"/>
              </a:ext>
            </a:extLst>
          </p:cNvPr>
          <p:cNvSpPr txBox="1"/>
          <p:nvPr/>
        </p:nvSpPr>
        <p:spPr>
          <a:xfrm>
            <a:off x="363185" y="4843790"/>
            <a:ext cx="1059906" cy="3225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496" b="1" dirty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rPr>
              <a:t>2026/07/03</a:t>
            </a:r>
            <a:endParaRPr kumimoji="1" lang="zh-CN" altLang="en-US" sz="1496" b="1" dirty="0">
              <a:solidFill>
                <a:schemeClr val="bg1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4" name="灯片编号占位符 1">
            <a:extLst>
              <a:ext uri="{FF2B5EF4-FFF2-40B4-BE49-F238E27FC236}">
                <a16:creationId xmlns:a16="http://schemas.microsoft.com/office/drawing/2014/main" id="{0200D27B-55DB-4DEF-6687-DECBD113C009}"/>
              </a:ext>
            </a:extLst>
          </p:cNvPr>
          <p:cNvSpPr txBox="1">
            <a:spLocks/>
          </p:cNvSpPr>
          <p:nvPr/>
        </p:nvSpPr>
        <p:spPr>
          <a:xfrm>
            <a:off x="6889711" y="4870359"/>
            <a:ext cx="15430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9B75A48-9D91-AD42-8FEF-0106549F2306}" type="slidenum">
              <a:rPr kumimoji="1" lang="zh-CN" altLang="en-US" sz="15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21</a:t>
            </a:fld>
            <a:endParaRPr kumimoji="1" lang="zh-CN" altLang="en-US" sz="1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文本框 49">
            <a:extLst>
              <a:ext uri="{FF2B5EF4-FFF2-40B4-BE49-F238E27FC236}">
                <a16:creationId xmlns:a16="http://schemas.microsoft.com/office/drawing/2014/main" id="{AD2DDF19-DD5F-AA28-EF19-89BE49C0E0C1}"/>
              </a:ext>
            </a:extLst>
          </p:cNvPr>
          <p:cNvSpPr txBox="1"/>
          <p:nvPr/>
        </p:nvSpPr>
        <p:spPr>
          <a:xfrm>
            <a:off x="3959406" y="4835058"/>
            <a:ext cx="1893852" cy="7829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zh-CN" sz="1496" b="1" dirty="0">
                <a:solidFill>
                  <a:schemeClr val="bg1"/>
                </a:solidFill>
                <a:latin typeface="Times New Roman" charset="0"/>
                <a:ea typeface="SimSun" panose="02010600030101010101" pitchFamily="2" charset="-122"/>
                <a:cs typeface="Times New Roman" charset="0"/>
              </a:rPr>
              <a:t>UCAS, Wenbin Qian</a:t>
            </a:r>
          </a:p>
          <a:p>
            <a:r>
              <a:rPr kumimoji="1" lang="en" altLang="zh-CN" sz="1496" b="1" dirty="0">
                <a:solidFill>
                  <a:schemeClr val="bg1"/>
                </a:solidFill>
                <a:latin typeface="Times New Roman" charset="0"/>
                <a:ea typeface="SimSun" panose="02010600030101010101" pitchFamily="2" charset="-122"/>
                <a:cs typeface="Times New Roman" charset="0"/>
              </a:rPr>
              <a:t>
</a:t>
            </a:r>
            <a:endParaRPr kumimoji="1" lang="zh-CN" altLang="en-US" sz="1496" b="1" dirty="0">
              <a:solidFill>
                <a:schemeClr val="bg1"/>
              </a:solidFill>
              <a:latin typeface="Times New Roman" charset="0"/>
              <a:ea typeface="SimSun" panose="02010600030101010101" pitchFamily="2" charset="-122"/>
              <a:cs typeface="Times New Roman" charset="0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63B3AC07-B23F-B01F-B217-98B7F4FED0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918" y="593089"/>
            <a:ext cx="3886200" cy="2458075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D756B00D-1215-5C5F-660A-C234CB0415A8}"/>
              </a:ext>
            </a:extLst>
          </p:cNvPr>
          <p:cNvSpPr txBox="1"/>
          <p:nvPr/>
        </p:nvSpPr>
        <p:spPr>
          <a:xfrm>
            <a:off x="333118" y="3030517"/>
            <a:ext cx="5181448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Recent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LHCb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results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using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fb</a:t>
            </a:r>
            <a:r>
              <a:rPr lang="en-US" altLang="zh-CN" sz="1400" b="1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-1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Run2: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2AD7BD32-7C02-FD81-4C8C-3FC1616577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0186" y="3414809"/>
            <a:ext cx="3028421" cy="343338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ED957177-CDEC-6C84-A069-BE817DDAA096}"/>
              </a:ext>
            </a:extLst>
          </p:cNvPr>
          <p:cNvSpPr/>
          <p:nvPr/>
        </p:nvSpPr>
        <p:spPr>
          <a:xfrm>
            <a:off x="7537960" y="58052"/>
            <a:ext cx="145745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1000" b="1" dirty="0">
                <a:solidFill>
                  <a:srgbClr val="0070C0"/>
                </a:solidFill>
                <a:latin typeface="Times New Roman" charset="0"/>
                <a:ea typeface="Times New Roman" charset="0"/>
                <a:cs typeface="Times New Roman" charset="0"/>
              </a:rPr>
              <a:t>PRL</a:t>
            </a:r>
            <a:r>
              <a:rPr kumimoji="1" lang="zh-CN" altLang="en-US" sz="1000" b="1" dirty="0">
                <a:solidFill>
                  <a:srgbClr val="0070C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kumimoji="1" lang="en-US" altLang="zh-CN" sz="1000" b="1" dirty="0">
                <a:solidFill>
                  <a:srgbClr val="0070C0"/>
                </a:solidFill>
                <a:latin typeface="Times New Roman" charset="0"/>
                <a:ea typeface="Times New Roman" charset="0"/>
                <a:cs typeface="Times New Roman" charset="0"/>
              </a:rPr>
              <a:t>134</a:t>
            </a:r>
            <a:r>
              <a:rPr kumimoji="1" lang="zh-CN" altLang="en-US" sz="1000" b="1" dirty="0">
                <a:solidFill>
                  <a:srgbClr val="0070C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kumimoji="1" lang="en-US" altLang="zh-CN" sz="1000" b="1" dirty="0">
                <a:solidFill>
                  <a:srgbClr val="0070C0"/>
                </a:solidFill>
                <a:latin typeface="Times New Roman" charset="0"/>
                <a:ea typeface="Times New Roman" charset="0"/>
                <a:cs typeface="Times New Roman" charset="0"/>
              </a:rPr>
              <a:t>(2025)</a:t>
            </a:r>
            <a:r>
              <a:rPr kumimoji="1" lang="zh-CN" altLang="en-US" sz="1000" b="1" dirty="0">
                <a:solidFill>
                  <a:srgbClr val="0070C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kumimoji="1" lang="en-US" altLang="zh-CN" sz="1000" b="1" dirty="0">
                <a:solidFill>
                  <a:srgbClr val="0070C0"/>
                </a:solidFill>
                <a:latin typeface="Times New Roman" charset="0"/>
                <a:ea typeface="Times New Roman" charset="0"/>
                <a:cs typeface="Times New Roman" charset="0"/>
              </a:rPr>
              <a:t>061801</a:t>
            </a:r>
          </a:p>
          <a:p>
            <a:r>
              <a:rPr kumimoji="1" lang="en-US" altLang="zh-CN" sz="1000" b="1" dirty="0">
                <a:solidFill>
                  <a:srgbClr val="0070C0"/>
                </a:solidFill>
                <a:latin typeface="Times New Roman" charset="0"/>
                <a:cs typeface="Times New Roman" charset="0"/>
              </a:rPr>
              <a:t>PRD</a:t>
            </a:r>
            <a:r>
              <a:rPr kumimoji="1" lang="zh-CN" altLang="en-US" sz="1000" b="1" dirty="0">
                <a:solidFill>
                  <a:srgbClr val="0070C0"/>
                </a:solidFill>
                <a:latin typeface="Times New Roman" charset="0"/>
                <a:cs typeface="Times New Roman" charset="0"/>
              </a:rPr>
              <a:t> </a:t>
            </a:r>
            <a:r>
              <a:rPr kumimoji="1" lang="en-US" altLang="zh-CN" sz="1000" b="1" dirty="0">
                <a:solidFill>
                  <a:srgbClr val="0070C0"/>
                </a:solidFill>
                <a:latin typeface="Times New Roman" charset="0"/>
                <a:cs typeface="Times New Roman" charset="0"/>
              </a:rPr>
              <a:t>108</a:t>
            </a:r>
            <a:r>
              <a:rPr kumimoji="1" lang="zh-CN" altLang="en-US" sz="1000" b="1" dirty="0">
                <a:solidFill>
                  <a:srgbClr val="0070C0"/>
                </a:solidFill>
                <a:latin typeface="Times New Roman" charset="0"/>
                <a:cs typeface="Times New Roman" charset="0"/>
              </a:rPr>
              <a:t> </a:t>
            </a:r>
            <a:r>
              <a:rPr kumimoji="1" lang="en-US" altLang="zh-CN" sz="1000" b="1" dirty="0">
                <a:solidFill>
                  <a:srgbClr val="0070C0"/>
                </a:solidFill>
                <a:latin typeface="Times New Roman" charset="0"/>
                <a:cs typeface="Times New Roman" charset="0"/>
              </a:rPr>
              <a:t>(2023)</a:t>
            </a:r>
            <a:r>
              <a:rPr kumimoji="1" lang="zh-CN" altLang="en-US" sz="1000" b="1" dirty="0">
                <a:solidFill>
                  <a:srgbClr val="0070C0"/>
                </a:solidFill>
                <a:latin typeface="Times New Roman" charset="0"/>
                <a:cs typeface="Times New Roman" charset="0"/>
              </a:rPr>
              <a:t> </a:t>
            </a:r>
            <a:r>
              <a:rPr kumimoji="1" lang="en-US" altLang="zh-CN" sz="1000" b="1" dirty="0">
                <a:solidFill>
                  <a:srgbClr val="0070C0"/>
                </a:solidFill>
                <a:latin typeface="Times New Roman" charset="0"/>
                <a:cs typeface="Times New Roman" charset="0"/>
              </a:rPr>
              <a:t>012018</a:t>
            </a:r>
            <a:endParaRPr lang="zh-CN" altLang="en-US" sz="1000" dirty="0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D6CABAC4-D311-0727-64ED-22B8BADCA103}"/>
              </a:ext>
            </a:extLst>
          </p:cNvPr>
          <p:cNvSpPr txBox="1"/>
          <p:nvPr/>
        </p:nvSpPr>
        <p:spPr>
          <a:xfrm>
            <a:off x="378763" y="3439533"/>
            <a:ext cx="105990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Muonic:</a:t>
            </a:r>
            <a:endParaRPr lang="zh-CN" altLang="en-US" sz="1400" dirty="0">
              <a:solidFill>
                <a:srgbClr val="FF0000"/>
              </a:solidFill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DD634DF0-A224-27AC-D0D0-4DC0563E9B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30186" y="3766887"/>
            <a:ext cx="3669422" cy="343338"/>
          </a:xfrm>
          <a:prstGeom prst="rect">
            <a:avLst/>
          </a:prstGeom>
        </p:spPr>
      </p:pic>
      <p:sp>
        <p:nvSpPr>
          <p:cNvPr id="19" name="文本框 18">
            <a:extLst>
              <a:ext uri="{FF2B5EF4-FFF2-40B4-BE49-F238E27FC236}">
                <a16:creationId xmlns:a16="http://schemas.microsoft.com/office/drawing/2014/main" id="{7EF812A4-57C5-CB0E-EB3D-4AA33DA999C6}"/>
              </a:ext>
            </a:extLst>
          </p:cNvPr>
          <p:cNvSpPr txBox="1"/>
          <p:nvPr/>
        </p:nvSpPr>
        <p:spPr>
          <a:xfrm>
            <a:off x="230797" y="3795026"/>
            <a:ext cx="105990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Hadronic:</a:t>
            </a:r>
            <a:endParaRPr lang="zh-CN" altLang="en-US" sz="1400" dirty="0">
              <a:solidFill>
                <a:srgbClr val="FF0000"/>
              </a:solidFill>
            </a:endParaRPr>
          </a:p>
        </p:txBody>
      </p:sp>
      <p:grpSp>
        <p:nvGrpSpPr>
          <p:cNvPr id="21" name="组合 20">
            <a:extLst>
              <a:ext uri="{FF2B5EF4-FFF2-40B4-BE49-F238E27FC236}">
                <a16:creationId xmlns:a16="http://schemas.microsoft.com/office/drawing/2014/main" id="{101A3112-C899-840E-6CE6-D1958A8A75FE}"/>
              </a:ext>
            </a:extLst>
          </p:cNvPr>
          <p:cNvGrpSpPr/>
          <p:nvPr/>
        </p:nvGrpSpPr>
        <p:grpSpPr>
          <a:xfrm>
            <a:off x="5201884" y="1987502"/>
            <a:ext cx="3536439" cy="2730482"/>
            <a:chOff x="5433134" y="2051298"/>
            <a:chExt cx="3536439" cy="2730482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83596F57-43FB-3A1C-0EF8-32455337706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539821" y="2051298"/>
              <a:ext cx="3429752" cy="2730482"/>
            </a:xfrm>
            <a:prstGeom prst="rect">
              <a:avLst/>
            </a:prstGeom>
          </p:spPr>
        </p:pic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FDA78E7B-26BF-9901-1AF1-749646406F9F}"/>
                </a:ext>
              </a:extLst>
            </p:cNvPr>
            <p:cNvSpPr/>
            <p:nvPr/>
          </p:nvSpPr>
          <p:spPr>
            <a:xfrm>
              <a:off x="5433134" y="2051298"/>
              <a:ext cx="312682" cy="2537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1944E065-D7D8-AF23-F7D1-932F727CC812}"/>
                  </a:ext>
                </a:extLst>
              </p:cNvPr>
              <p:cNvSpPr txBox="1"/>
              <p:nvPr/>
            </p:nvSpPr>
            <p:spPr>
              <a:xfrm>
                <a:off x="363184" y="4104005"/>
                <a:ext cx="5902971" cy="69871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Future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precisions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down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around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1%</a:t>
                </a: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Main background, double charmed background with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𝑫</m:t>
                        </m:r>
                      </m:e>
                      <m:sub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𝒔</m:t>
                        </m:r>
                      </m:sub>
                      <m:sup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</m:sup>
                    </m:sSubSup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→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𝝅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𝑿</m:t>
                    </m:r>
                  </m:oMath>
                </a14:m>
                <a:endParaRPr lang="en-US" altLang="zh-CN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1944E065-D7D8-AF23-F7D1-932F727CC8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184" y="4104005"/>
                <a:ext cx="5902971" cy="698717"/>
              </a:xfrm>
              <a:prstGeom prst="rect">
                <a:avLst/>
              </a:prstGeom>
              <a:blipFill>
                <a:blip r:embed="rId9"/>
                <a:stretch>
                  <a:fillRect l="-215" b="-714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F0CF9514-1AFB-29F9-1B25-FAE8D34F1E07}"/>
                  </a:ext>
                </a:extLst>
              </p:cNvPr>
              <p:cNvSpPr txBox="1"/>
              <p:nvPr/>
            </p:nvSpPr>
            <p:spPr>
              <a:xfrm>
                <a:off x="3962552" y="648807"/>
                <a:ext cx="5181448" cy="14897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Tension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between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measurements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of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𝑹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𝑫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and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𝑹</m:t>
                    </m:r>
                    <m:d>
                      <m:dPr>
                        <m:ctrlP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zh-CN" sz="14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altLang="zh-CN" sz="14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𝑫</m:t>
                            </m:r>
                          </m:e>
                          <m:sup>
                            <m:r>
                              <a:rPr lang="zh-CN" altLang="en-US" sz="14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∗</m:t>
                            </m:r>
                          </m:sup>
                        </m:sSup>
                      </m:e>
                    </m:d>
                  </m:oMath>
                </a14:m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between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SM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around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𝝈</m:t>
                    </m:r>
                  </m:oMath>
                </a14:m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and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𝝈</m:t>
                    </m:r>
                  </m:oMath>
                </a14:m>
                <a:endParaRPr lang="en-US" altLang="zh-CN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2D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deviation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around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𝟖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𝝈</m:t>
                    </m:r>
                  </m:oMath>
                </a14:m>
                <a:endParaRPr lang="en-US" altLang="zh-CN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Two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main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ways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𝝉</m:t>
                    </m:r>
                  </m:oMath>
                </a14:m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reconstruction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at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LHCb: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b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𝝉</m:t>
                        </m:r>
                      </m:e>
                      <m:sup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</m:sup>
                    </m:sSup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→</m:t>
                    </m:r>
                    <m:sSup>
                      <m:sSupPr>
                        <m:ctrlP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𝝁</m:t>
                        </m:r>
                      </m:e>
                      <m:sup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</m:sup>
                    </m:sSup>
                    <m:sSub>
                      <m:sSubPr>
                        <m:ctrlPr>
                          <a:rPr lang="en-US" altLang="zh-CN" sz="14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altLang="zh-CN" sz="14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altLang="zh-CN" sz="14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𝝂</m:t>
                            </m:r>
                          </m:e>
                        </m:acc>
                      </m:e>
                      <m:sub>
                        <m:r>
                          <a:rPr lang="en-US" altLang="zh-CN" sz="14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𝝁</m:t>
                        </m:r>
                      </m:sub>
                    </m:sSub>
                    <m:sSub>
                      <m:sSubPr>
                        <m:ctrlPr>
                          <a:rPr lang="en-US" altLang="zh-CN" sz="14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zh-CN" sz="14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𝝂</m:t>
                        </m:r>
                      </m:e>
                      <m:sub>
                        <m:r>
                          <a:rPr lang="en-US" altLang="zh-CN" sz="14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𝝉</m:t>
                        </m:r>
                      </m:sub>
                    </m:sSub>
                  </m:oMath>
                </a14:m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and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𝝉</m:t>
                        </m:r>
                      </m:e>
                      <m:sup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</m:sup>
                    </m:sSup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→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𝝅</m:t>
                    </m:r>
                    <m:d>
                      <m:dPr>
                        <m:ctrlP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𝑿</m:t>
                        </m:r>
                      </m:e>
                    </m:d>
                    <m:sSub>
                      <m:sSubPr>
                        <m:ctrlP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𝝂</m:t>
                        </m:r>
                      </m:e>
                      <m:sub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𝝉</m:t>
                        </m:r>
                      </m:sub>
                    </m:sSub>
                  </m:oMath>
                </a14:m>
                <a:endParaRPr lang="en-US" altLang="zh-CN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F0CF9514-1AFB-29F9-1B25-FAE8D34F1E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2552" y="648807"/>
                <a:ext cx="5181448" cy="1489767"/>
              </a:xfrm>
              <a:prstGeom prst="rect">
                <a:avLst/>
              </a:prstGeom>
              <a:blipFill>
                <a:blip r:embed="rId10"/>
                <a:stretch>
                  <a:fillRect l="-245" b="-168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53270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508"/>
    </mc:Choice>
    <mc:Fallback xmlns="">
      <p:transition spd="slow" advTm="54508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414A74-72C2-57BB-2984-203974EF7A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 22">
            <a:extLst>
              <a:ext uri="{FF2B5EF4-FFF2-40B4-BE49-F238E27FC236}">
                <a16:creationId xmlns:a16="http://schemas.microsoft.com/office/drawing/2014/main" id="{A0CAFF2E-7C98-46A8-21FE-3FF14F0BB25B}"/>
              </a:ext>
            </a:extLst>
          </p:cNvPr>
          <p:cNvGrpSpPr/>
          <p:nvPr/>
        </p:nvGrpSpPr>
        <p:grpSpPr>
          <a:xfrm>
            <a:off x="0" y="36387"/>
            <a:ext cx="9144000" cy="5107114"/>
            <a:chOff x="0" y="48516"/>
            <a:chExt cx="9144000" cy="6809485"/>
          </a:xfrm>
        </p:grpSpPr>
        <p:grpSp>
          <p:nvGrpSpPr>
            <p:cNvPr id="22" name="组 21">
              <a:extLst>
                <a:ext uri="{FF2B5EF4-FFF2-40B4-BE49-F238E27FC236}">
                  <a16:creationId xmlns:a16="http://schemas.microsoft.com/office/drawing/2014/main" id="{7D9045E1-CE1F-5634-7395-ABD2FCFCAE35}"/>
                </a:ext>
              </a:extLst>
            </p:cNvPr>
            <p:cNvGrpSpPr/>
            <p:nvPr/>
          </p:nvGrpSpPr>
          <p:grpSpPr>
            <a:xfrm>
              <a:off x="110103" y="48516"/>
              <a:ext cx="8885307" cy="677108"/>
              <a:chOff x="110103" y="48516"/>
              <a:chExt cx="8885307" cy="677108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" name="矩形 9">
                    <a:extLst>
                      <a:ext uri="{FF2B5EF4-FFF2-40B4-BE49-F238E27FC236}">
                        <a16:creationId xmlns:a16="http://schemas.microsoft.com/office/drawing/2014/main" id="{1E3C8180-D040-F841-98E4-2833A34ADA06}"/>
                      </a:ext>
                    </a:extLst>
                  </p:cNvPr>
                  <p:cNvSpPr/>
                  <p:nvPr/>
                </p:nvSpPr>
                <p:spPr>
                  <a:xfrm>
                    <a:off x="231515" y="48516"/>
                    <a:ext cx="4942315" cy="677108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altLang="zh-CN" sz="27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Contributions</a:t>
                    </a:r>
                    <a:r>
                      <a:rPr lang="zh-CN" altLang="en-US" sz="27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</a:t>
                    </a:r>
                    <a:r>
                      <a:rPr lang="en-US" altLang="zh-CN" sz="27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from</a:t>
                    </a:r>
                    <a:r>
                      <a:rPr lang="zh-CN" altLang="en-US" sz="27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</a:t>
                    </a:r>
                    <a14:m>
                      <m:oMath xmlns:m="http://schemas.openxmlformats.org/officeDocument/2006/math">
                        <m:sSubSup>
                          <m:sSubSupPr>
                            <m:ctrlPr>
                              <a:rPr lang="en-US" altLang="zh-CN" sz="27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en-US" altLang="zh-CN" sz="27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𝑫</m:t>
                            </m:r>
                          </m:e>
                          <m:sub>
                            <m:r>
                              <a:rPr lang="en-US" altLang="zh-CN" sz="27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𝒔</m:t>
                            </m:r>
                          </m:sub>
                          <m:sup>
                            <m:r>
                              <a:rPr lang="en-US" altLang="zh-CN" sz="27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+</m:t>
                            </m:r>
                          </m:sup>
                        </m:sSubSup>
                      </m:oMath>
                    </a14:m>
                    <a:r>
                      <a:rPr lang="zh-CN" altLang="en-US" sz="2700" b="1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  <a:r>
                      <a:rPr lang="en-US" altLang="zh-CN" sz="2700" b="1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decays</a:t>
                    </a:r>
                    <a:endParaRPr lang="zh-CN" altLang="en-US" sz="2700" b="1" dirty="0">
                      <a:solidFill>
                        <a:srgbClr val="0070C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10" name="矩形 9">
                    <a:extLst>
                      <a:ext uri="{FF2B5EF4-FFF2-40B4-BE49-F238E27FC236}">
                        <a16:creationId xmlns:a16="http://schemas.microsoft.com/office/drawing/2014/main" id="{1E3C8180-D040-F841-98E4-2833A34ADA06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31515" y="48516"/>
                    <a:ext cx="4942315" cy="677108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2308" t="-9756" r="-1282" b="-29268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12" name="直线连接符 11">
                <a:extLst>
                  <a:ext uri="{FF2B5EF4-FFF2-40B4-BE49-F238E27FC236}">
                    <a16:creationId xmlns:a16="http://schemas.microsoft.com/office/drawing/2014/main" id="{7BD37F1D-5086-B6CA-A1CE-3C84DC11CFAD}"/>
                  </a:ext>
                </a:extLst>
              </p:cNvPr>
              <p:cNvCxnSpPr/>
              <p:nvPr/>
            </p:nvCxnSpPr>
            <p:spPr>
              <a:xfrm>
                <a:off x="110103" y="694847"/>
                <a:ext cx="8885307" cy="0"/>
              </a:xfrm>
              <a:prstGeom prst="line">
                <a:avLst/>
              </a:prstGeom>
              <a:ln w="1905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组 15">
              <a:extLst>
                <a:ext uri="{FF2B5EF4-FFF2-40B4-BE49-F238E27FC236}">
                  <a16:creationId xmlns:a16="http://schemas.microsoft.com/office/drawing/2014/main" id="{12CFEA7C-C434-09E4-8A5E-48C00B629A88}"/>
                </a:ext>
              </a:extLst>
            </p:cNvPr>
            <p:cNvGrpSpPr/>
            <p:nvPr/>
          </p:nvGrpSpPr>
          <p:grpSpPr>
            <a:xfrm>
              <a:off x="0" y="6446733"/>
              <a:ext cx="9144000" cy="411268"/>
              <a:chOff x="0" y="6446733"/>
              <a:chExt cx="9144000" cy="411268"/>
            </a:xfrm>
          </p:grpSpPr>
          <p:sp>
            <p:nvSpPr>
              <p:cNvPr id="17" name="Rectangle 6">
                <a:extLst>
                  <a:ext uri="{FF2B5EF4-FFF2-40B4-BE49-F238E27FC236}">
                    <a16:creationId xmlns:a16="http://schemas.microsoft.com/office/drawing/2014/main" id="{FE1F9A9D-ABA2-EC2D-E450-63D700860D9F}"/>
                  </a:ext>
                </a:extLst>
              </p:cNvPr>
              <p:cNvSpPr/>
              <p:nvPr/>
            </p:nvSpPr>
            <p:spPr>
              <a:xfrm>
                <a:off x="0" y="6488821"/>
                <a:ext cx="9144000" cy="36918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8" name="Rectangle 7">
                <a:extLst>
                  <a:ext uri="{FF2B5EF4-FFF2-40B4-BE49-F238E27FC236}">
                    <a16:creationId xmlns:a16="http://schemas.microsoft.com/office/drawing/2014/main" id="{D5C1B4F4-B058-0515-8E4A-6D83A8731A25}"/>
                  </a:ext>
                </a:extLst>
              </p:cNvPr>
              <p:cNvSpPr/>
              <p:nvPr/>
            </p:nvSpPr>
            <p:spPr>
              <a:xfrm>
                <a:off x="0" y="6446733"/>
                <a:ext cx="9144000" cy="45719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13" name="文本框 12">
            <a:extLst>
              <a:ext uri="{FF2B5EF4-FFF2-40B4-BE49-F238E27FC236}">
                <a16:creationId xmlns:a16="http://schemas.microsoft.com/office/drawing/2014/main" id="{421A12E3-B717-06FE-F019-E46B04B2C954}"/>
              </a:ext>
            </a:extLst>
          </p:cNvPr>
          <p:cNvSpPr txBox="1"/>
          <p:nvPr/>
        </p:nvSpPr>
        <p:spPr>
          <a:xfrm>
            <a:off x="363185" y="4843790"/>
            <a:ext cx="1059906" cy="3225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496" b="1" dirty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rPr>
              <a:t>2026/07/03</a:t>
            </a:r>
            <a:endParaRPr kumimoji="1" lang="zh-CN" altLang="en-US" sz="1496" b="1" dirty="0">
              <a:solidFill>
                <a:schemeClr val="bg1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4" name="灯片编号占位符 1">
            <a:extLst>
              <a:ext uri="{FF2B5EF4-FFF2-40B4-BE49-F238E27FC236}">
                <a16:creationId xmlns:a16="http://schemas.microsoft.com/office/drawing/2014/main" id="{3C584015-E435-394D-D08E-43D1378BF64F}"/>
              </a:ext>
            </a:extLst>
          </p:cNvPr>
          <p:cNvSpPr txBox="1">
            <a:spLocks/>
          </p:cNvSpPr>
          <p:nvPr/>
        </p:nvSpPr>
        <p:spPr>
          <a:xfrm>
            <a:off x="6889711" y="4870359"/>
            <a:ext cx="15430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9B75A48-9D91-AD42-8FEF-0106549F2306}" type="slidenum">
              <a:rPr kumimoji="1" lang="zh-CN" altLang="en-US" sz="15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22</a:t>
            </a:fld>
            <a:endParaRPr kumimoji="1" lang="zh-CN" altLang="en-US" sz="1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文本框 49">
            <a:extLst>
              <a:ext uri="{FF2B5EF4-FFF2-40B4-BE49-F238E27FC236}">
                <a16:creationId xmlns:a16="http://schemas.microsoft.com/office/drawing/2014/main" id="{C48AE3E8-604E-8DF9-7EA7-1AC32E736BE7}"/>
              </a:ext>
            </a:extLst>
          </p:cNvPr>
          <p:cNvSpPr txBox="1"/>
          <p:nvPr/>
        </p:nvSpPr>
        <p:spPr>
          <a:xfrm>
            <a:off x="3959406" y="4835058"/>
            <a:ext cx="1893852" cy="7829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zh-CN" sz="1496" b="1" dirty="0">
                <a:solidFill>
                  <a:schemeClr val="bg1"/>
                </a:solidFill>
                <a:latin typeface="Times New Roman" charset="0"/>
                <a:ea typeface="SimSun" panose="02010600030101010101" pitchFamily="2" charset="-122"/>
                <a:cs typeface="Times New Roman" charset="0"/>
              </a:rPr>
              <a:t>UCAS, Wenbin Qian</a:t>
            </a:r>
          </a:p>
          <a:p>
            <a:r>
              <a:rPr kumimoji="1" lang="en" altLang="zh-CN" sz="1496" b="1" dirty="0">
                <a:solidFill>
                  <a:schemeClr val="bg1"/>
                </a:solidFill>
                <a:latin typeface="Times New Roman" charset="0"/>
                <a:ea typeface="SimSun" panose="02010600030101010101" pitchFamily="2" charset="-122"/>
                <a:cs typeface="Times New Roman" charset="0"/>
              </a:rPr>
              <a:t>
</a:t>
            </a:r>
            <a:endParaRPr kumimoji="1" lang="zh-CN" altLang="en-US" sz="1496" b="1" dirty="0">
              <a:solidFill>
                <a:schemeClr val="bg1"/>
              </a:solidFill>
              <a:latin typeface="Times New Roman" charset="0"/>
              <a:ea typeface="SimSun" panose="02010600030101010101" pitchFamily="2" charset="-122"/>
              <a:cs typeface="Times New Roman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5A79EAF9-3D51-AD33-1748-8283AB2F61DB}"/>
                  </a:ext>
                </a:extLst>
              </p:cNvPr>
              <p:cNvSpPr txBox="1"/>
              <p:nvPr/>
            </p:nvSpPr>
            <p:spPr>
              <a:xfrm>
                <a:off x="130764" y="575776"/>
                <a:ext cx="9017415" cy="136569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𝝉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→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𝝅</m:t>
                    </m:r>
                    <m:sSub>
                      <m:sSubPr>
                        <m:ctrlP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𝝂</m:t>
                        </m:r>
                      </m:e>
                      <m:sub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𝝉</m:t>
                        </m:r>
                      </m:sub>
                    </m:sSub>
                  </m:oMath>
                </a14:m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mainly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through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e>
                      <m:sub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  <m:sup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</m:sup>
                    </m:sSubSup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(→</m:t>
                    </m:r>
                    <m:sSup>
                      <m:sSupPr>
                        <m:ctrlP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𝝆</m:t>
                        </m:r>
                      </m:e>
                      <m:sup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p>
                    </m:sSup>
                    <m:sSup>
                      <m:sSupPr>
                        <m:ctrlP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𝝅</m:t>
                        </m:r>
                      </m:e>
                      <m:sup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</m:sup>
                    </m:sSup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while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𝑫</m:t>
                        </m:r>
                      </m:e>
                      <m:sub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𝒔</m:t>
                        </m:r>
                      </m:sub>
                      <m:sup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</m:sup>
                    </m:sSubSup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→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𝝅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𝑿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mainly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through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𝜼</m:t>
                        </m:r>
                      </m:e>
                      <m:sup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(′)</m:t>
                        </m:r>
                      </m:sup>
                    </m:sSup>
                  </m:oMath>
                </a14:m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with small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e>
                      <m:sub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contribution</a:t>
                </a: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Anti-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𝑫</m:t>
                        </m:r>
                      </m:e>
                      <m:sub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𝒔</m:t>
                        </m:r>
                      </m:sub>
                      <m:sup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</m:sup>
                    </m:sSubSup>
                  </m:oMath>
                </a14:m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BDT, trained using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𝑩</m:t>
                        </m:r>
                      </m:e>
                      <m:sup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p>
                    </m:sSup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→</m:t>
                    </m:r>
                    <m:sSup>
                      <m:sSupPr>
                        <m:ctrlP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𝑫</m:t>
                        </m:r>
                      </m:e>
                      <m:sup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∗−</m:t>
                        </m:r>
                      </m:sup>
                    </m:sSup>
                    <m:sSup>
                      <m:sSupPr>
                        <m:ctrlP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𝝉</m:t>
                        </m:r>
                      </m:e>
                      <m:sup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</m:sup>
                    </m:sSup>
                    <m:sSub>
                      <m:sSubPr>
                        <m:ctrlP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𝝂</m:t>
                        </m:r>
                      </m:e>
                      <m:sub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𝝉</m:t>
                        </m:r>
                      </m:sub>
                    </m:sSub>
                  </m:oMath>
                </a14:m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and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𝑫</m:t>
                        </m:r>
                      </m:e>
                      <m:sub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𝒔</m:t>
                        </m:r>
                      </m:sub>
                      <m:sup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</m:sup>
                    </m:sSubSup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→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𝝅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𝑿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simulation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samples, to reject (distinguish)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𝑫</m:t>
                        </m:r>
                      </m:e>
                      <m:sub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𝒔</m:t>
                        </m:r>
                      </m:sub>
                      <m:sup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</m:sup>
                    </m:sSubSup>
                  </m:oMath>
                </a14:m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background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(Information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from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1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altLang="zh-CN" sz="1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𝑫</m:t>
                        </m:r>
                      </m:e>
                      <m:sub>
                        <m:r>
                          <a:rPr lang="en-US" altLang="zh-CN" sz="1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𝒔</m:t>
                        </m:r>
                      </m:sub>
                      <m:sup>
                        <m:r>
                          <a:rPr lang="en-US" altLang="zh-CN" sz="1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</m:sup>
                    </m:sSubSup>
                  </m:oMath>
                </a14:m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decays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thus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crucial)</a:t>
                </a: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Data-driven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method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(reversed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anti-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1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altLang="zh-CN" sz="1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𝑫</m:t>
                        </m:r>
                      </m:e>
                      <m:sub>
                        <m:r>
                          <a:rPr lang="en-US" altLang="zh-CN" sz="1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𝒔</m:t>
                        </m:r>
                      </m:sub>
                      <m:sup>
                        <m:r>
                          <a:rPr lang="en-US" altLang="zh-CN" sz="1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</m:sup>
                    </m:sSubSup>
                  </m:oMath>
                </a14:m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cut)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：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STCF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inputs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very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helpful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here</a:t>
                </a:r>
              </a:p>
            </p:txBody>
          </p:sp>
        </mc:Choice>
        <mc:Fallback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5A79EAF9-3D51-AD33-1748-8283AB2F61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764" y="575776"/>
                <a:ext cx="9017415" cy="1365695"/>
              </a:xfrm>
              <a:prstGeom prst="rect">
                <a:avLst/>
              </a:prstGeom>
              <a:blipFill>
                <a:blip r:embed="rId4"/>
                <a:stretch>
                  <a:fillRect l="-141" b="-370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图片 2">
            <a:extLst>
              <a:ext uri="{FF2B5EF4-FFF2-40B4-BE49-F238E27FC236}">
                <a16:creationId xmlns:a16="http://schemas.microsoft.com/office/drawing/2014/main" id="{A4590983-0DF1-E0B7-6B82-48A7D420F9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0764" y="1961192"/>
            <a:ext cx="3454792" cy="2850775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D619BF32-24A0-C1F0-414E-CF3A54D8381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71271" y="1941471"/>
            <a:ext cx="2109608" cy="2830538"/>
          </a:xfrm>
          <a:prstGeom prst="rect">
            <a:avLst/>
          </a:prstGeom>
        </p:spPr>
      </p:pic>
      <p:sp>
        <p:nvSpPr>
          <p:cNvPr id="5" name="右箭头 4">
            <a:extLst>
              <a:ext uri="{FF2B5EF4-FFF2-40B4-BE49-F238E27FC236}">
                <a16:creationId xmlns:a16="http://schemas.microsoft.com/office/drawing/2014/main" id="{D3030C3C-5F1C-0666-92E9-11AEA0EE2359}"/>
              </a:ext>
            </a:extLst>
          </p:cNvPr>
          <p:cNvSpPr/>
          <p:nvPr/>
        </p:nvSpPr>
        <p:spPr>
          <a:xfrm>
            <a:off x="3585556" y="2968052"/>
            <a:ext cx="585715" cy="20986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6C1E19D8-02A3-B4CC-C9CD-28581EE48DFD}"/>
              </a:ext>
            </a:extLst>
          </p:cNvPr>
          <p:cNvSpPr txBox="1"/>
          <p:nvPr/>
        </p:nvSpPr>
        <p:spPr>
          <a:xfrm>
            <a:off x="3668841" y="2566027"/>
            <a:ext cx="4384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fit</a:t>
            </a:r>
            <a:endParaRPr lang="zh-CN" altLang="en-US" sz="1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86D11100-0B56-D91C-8C30-4E84A9B87E0B}"/>
                  </a:ext>
                </a:extLst>
              </p:cNvPr>
              <p:cNvSpPr txBox="1"/>
              <p:nvPr/>
            </p:nvSpPr>
            <p:spPr>
              <a:xfrm>
                <a:off x="6469168" y="2402633"/>
                <a:ext cx="2526242" cy="9541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Systematic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uncertainties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due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to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𝑫</m:t>
                        </m:r>
                      </m:e>
                      <m:sub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𝒔</m:t>
                        </m:r>
                      </m:sub>
                      <m:sup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</m:sup>
                    </m:sSubSup>
                  </m:oMath>
                </a14:m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decays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contribute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to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1/3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of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the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total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one</a:t>
                </a:r>
                <a:endParaRPr lang="zh-CN" altLang="en-US" sz="1400" dirty="0"/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86D11100-0B56-D91C-8C30-4E84A9B87E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9168" y="2402633"/>
                <a:ext cx="2526242" cy="954107"/>
              </a:xfrm>
              <a:prstGeom prst="rect">
                <a:avLst/>
              </a:prstGeom>
              <a:blipFill>
                <a:blip r:embed="rId7"/>
                <a:stretch>
                  <a:fillRect l="-1000" t="-1316" b="-526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文本框 7">
            <a:extLst>
              <a:ext uri="{FF2B5EF4-FFF2-40B4-BE49-F238E27FC236}">
                <a16:creationId xmlns:a16="http://schemas.microsoft.com/office/drawing/2014/main" id="{AAA9CE34-BB4F-924F-631B-CDB726AE6891}"/>
              </a:ext>
            </a:extLst>
          </p:cNvPr>
          <p:cNvSpPr txBox="1"/>
          <p:nvPr/>
        </p:nvSpPr>
        <p:spPr>
          <a:xfrm>
            <a:off x="7450714" y="205935"/>
            <a:ext cx="154469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zh-CN" sz="1000" b="1" dirty="0">
                <a:solidFill>
                  <a:srgbClr val="0070C0"/>
                </a:solidFill>
                <a:latin typeface="Times New Roman" charset="0"/>
                <a:cs typeface="Times New Roman" charset="0"/>
              </a:rPr>
              <a:t>PRD</a:t>
            </a:r>
            <a:r>
              <a:rPr kumimoji="1" lang="zh-CN" altLang="en-US" sz="1000" b="1" dirty="0">
                <a:solidFill>
                  <a:srgbClr val="0070C0"/>
                </a:solidFill>
                <a:latin typeface="Times New Roman" charset="0"/>
                <a:cs typeface="Times New Roman" charset="0"/>
              </a:rPr>
              <a:t> </a:t>
            </a:r>
            <a:r>
              <a:rPr kumimoji="1" lang="en-US" altLang="zh-CN" sz="1000" b="1" dirty="0">
                <a:solidFill>
                  <a:srgbClr val="0070C0"/>
                </a:solidFill>
                <a:latin typeface="Times New Roman" charset="0"/>
                <a:cs typeface="Times New Roman" charset="0"/>
              </a:rPr>
              <a:t>108</a:t>
            </a:r>
            <a:r>
              <a:rPr kumimoji="1" lang="zh-CN" altLang="en-US" sz="1000" b="1" dirty="0">
                <a:solidFill>
                  <a:srgbClr val="0070C0"/>
                </a:solidFill>
                <a:latin typeface="Times New Roman" charset="0"/>
                <a:cs typeface="Times New Roman" charset="0"/>
              </a:rPr>
              <a:t> </a:t>
            </a:r>
            <a:r>
              <a:rPr kumimoji="1" lang="en-US" altLang="zh-CN" sz="1000" b="1" dirty="0">
                <a:solidFill>
                  <a:srgbClr val="0070C0"/>
                </a:solidFill>
                <a:latin typeface="Times New Roman" charset="0"/>
                <a:cs typeface="Times New Roman" charset="0"/>
              </a:rPr>
              <a:t>(2023)</a:t>
            </a:r>
            <a:r>
              <a:rPr kumimoji="1" lang="zh-CN" altLang="en-US" sz="1000" b="1" dirty="0">
                <a:solidFill>
                  <a:srgbClr val="0070C0"/>
                </a:solidFill>
                <a:latin typeface="Times New Roman" charset="0"/>
                <a:cs typeface="Times New Roman" charset="0"/>
              </a:rPr>
              <a:t> </a:t>
            </a:r>
            <a:r>
              <a:rPr kumimoji="1" lang="en-US" altLang="zh-CN" sz="1000" b="1" dirty="0">
                <a:solidFill>
                  <a:srgbClr val="0070C0"/>
                </a:solidFill>
                <a:latin typeface="Times New Roman" charset="0"/>
                <a:cs typeface="Times New Roman" charset="0"/>
              </a:rPr>
              <a:t>012018</a:t>
            </a:r>
            <a:endParaRPr lang="zh-CN" altLang="en-US" sz="1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E5A7489E-0154-60D8-2A2C-38C0FCB20F96}"/>
                  </a:ext>
                </a:extLst>
              </p:cNvPr>
              <p:cNvSpPr txBox="1"/>
              <p:nvPr/>
            </p:nvSpPr>
            <p:spPr>
              <a:xfrm>
                <a:off x="6469168" y="3668258"/>
                <a:ext cx="2526242" cy="7386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Similarly,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information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from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𝑫</m:t>
                    </m:r>
                  </m:oMath>
                </a14:m>
                <a:r>
                  <a:rPr lang="zh-CN" altLang="en-US" sz="1400" dirty="0"/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decays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also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needed,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though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smaller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than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1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altLang="zh-CN" sz="1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𝑫</m:t>
                        </m:r>
                      </m:e>
                      <m:sub>
                        <m:r>
                          <a:rPr lang="en-US" altLang="zh-CN" sz="1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𝒔</m:t>
                        </m:r>
                      </m:sub>
                      <m:sup>
                        <m:r>
                          <a:rPr lang="en-US" altLang="zh-CN" sz="1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</m:sup>
                    </m:sSubSup>
                  </m:oMath>
                </a14:m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endParaRPr lang="zh-CN" altLang="en-US" sz="1400" dirty="0"/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E5A7489E-0154-60D8-2A2C-38C0FCB20F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9168" y="3668258"/>
                <a:ext cx="2526242" cy="738664"/>
              </a:xfrm>
              <a:prstGeom prst="rect">
                <a:avLst/>
              </a:prstGeom>
              <a:blipFill>
                <a:blip r:embed="rId8"/>
                <a:stretch>
                  <a:fillRect l="-1000" b="-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41786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508"/>
    </mc:Choice>
    <mc:Fallback xmlns="">
      <p:transition spd="slow" advTm="54508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1E420B-0559-8592-3C28-6F95A38E32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 22">
            <a:extLst>
              <a:ext uri="{FF2B5EF4-FFF2-40B4-BE49-F238E27FC236}">
                <a16:creationId xmlns:a16="http://schemas.microsoft.com/office/drawing/2014/main" id="{5D43E973-6228-476D-CBC2-D9CE9DC60E74}"/>
              </a:ext>
            </a:extLst>
          </p:cNvPr>
          <p:cNvGrpSpPr/>
          <p:nvPr/>
        </p:nvGrpSpPr>
        <p:grpSpPr>
          <a:xfrm>
            <a:off x="0" y="36387"/>
            <a:ext cx="9144000" cy="5107114"/>
            <a:chOff x="0" y="48516"/>
            <a:chExt cx="9144000" cy="6809485"/>
          </a:xfrm>
        </p:grpSpPr>
        <p:grpSp>
          <p:nvGrpSpPr>
            <p:cNvPr id="22" name="组 21">
              <a:extLst>
                <a:ext uri="{FF2B5EF4-FFF2-40B4-BE49-F238E27FC236}">
                  <a16:creationId xmlns:a16="http://schemas.microsoft.com/office/drawing/2014/main" id="{B68B52E7-1766-7B86-E834-FBECD22F375D}"/>
                </a:ext>
              </a:extLst>
            </p:cNvPr>
            <p:cNvGrpSpPr/>
            <p:nvPr/>
          </p:nvGrpSpPr>
          <p:grpSpPr>
            <a:xfrm>
              <a:off x="110103" y="48516"/>
              <a:ext cx="8885307" cy="677108"/>
              <a:chOff x="110103" y="48516"/>
              <a:chExt cx="8885307" cy="677108"/>
            </a:xfrm>
          </p:grpSpPr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id="{6D088F72-DDD7-65F1-83CD-8F9CF60F8FDF}"/>
                  </a:ext>
                </a:extLst>
              </p:cNvPr>
              <p:cNvSpPr/>
              <p:nvPr/>
            </p:nvSpPr>
            <p:spPr>
              <a:xfrm>
                <a:off x="231515" y="48516"/>
                <a:ext cx="3416320" cy="67710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Photon</a:t>
                </a:r>
                <a:r>
                  <a:rPr lang="zh-CN" altLang="en-US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polarization</a:t>
                </a:r>
                <a:endParaRPr lang="zh-CN" altLang="en-US" sz="27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2" name="直线连接符 11">
                <a:extLst>
                  <a:ext uri="{FF2B5EF4-FFF2-40B4-BE49-F238E27FC236}">
                    <a16:creationId xmlns:a16="http://schemas.microsoft.com/office/drawing/2014/main" id="{6A3D8EA6-4559-6210-0E1C-415B8A29FD05}"/>
                  </a:ext>
                </a:extLst>
              </p:cNvPr>
              <p:cNvCxnSpPr/>
              <p:nvPr/>
            </p:nvCxnSpPr>
            <p:spPr>
              <a:xfrm>
                <a:off x="110103" y="694847"/>
                <a:ext cx="8885307" cy="0"/>
              </a:xfrm>
              <a:prstGeom prst="line">
                <a:avLst/>
              </a:prstGeom>
              <a:ln w="1905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组 15">
              <a:extLst>
                <a:ext uri="{FF2B5EF4-FFF2-40B4-BE49-F238E27FC236}">
                  <a16:creationId xmlns:a16="http://schemas.microsoft.com/office/drawing/2014/main" id="{FC6EBBEC-07A3-B45F-9265-F1047805893E}"/>
                </a:ext>
              </a:extLst>
            </p:cNvPr>
            <p:cNvGrpSpPr/>
            <p:nvPr/>
          </p:nvGrpSpPr>
          <p:grpSpPr>
            <a:xfrm>
              <a:off x="0" y="6446733"/>
              <a:ext cx="9144000" cy="411268"/>
              <a:chOff x="0" y="6446733"/>
              <a:chExt cx="9144000" cy="411268"/>
            </a:xfrm>
          </p:grpSpPr>
          <p:sp>
            <p:nvSpPr>
              <p:cNvPr id="17" name="Rectangle 6">
                <a:extLst>
                  <a:ext uri="{FF2B5EF4-FFF2-40B4-BE49-F238E27FC236}">
                    <a16:creationId xmlns:a16="http://schemas.microsoft.com/office/drawing/2014/main" id="{85B69701-5C69-2F3F-0F9A-1088126C87AB}"/>
                  </a:ext>
                </a:extLst>
              </p:cNvPr>
              <p:cNvSpPr/>
              <p:nvPr/>
            </p:nvSpPr>
            <p:spPr>
              <a:xfrm>
                <a:off x="0" y="6488821"/>
                <a:ext cx="9144000" cy="36918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8" name="Rectangle 7">
                <a:extLst>
                  <a:ext uri="{FF2B5EF4-FFF2-40B4-BE49-F238E27FC236}">
                    <a16:creationId xmlns:a16="http://schemas.microsoft.com/office/drawing/2014/main" id="{14CDA05D-CD45-AFCD-EEFE-EF44A2E71067}"/>
                  </a:ext>
                </a:extLst>
              </p:cNvPr>
              <p:cNvSpPr/>
              <p:nvPr/>
            </p:nvSpPr>
            <p:spPr>
              <a:xfrm>
                <a:off x="0" y="6446733"/>
                <a:ext cx="9144000" cy="45719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13" name="文本框 12">
            <a:extLst>
              <a:ext uri="{FF2B5EF4-FFF2-40B4-BE49-F238E27FC236}">
                <a16:creationId xmlns:a16="http://schemas.microsoft.com/office/drawing/2014/main" id="{D8AEC63B-81AE-B1F6-3A48-99EFBA4124F4}"/>
              </a:ext>
            </a:extLst>
          </p:cNvPr>
          <p:cNvSpPr txBox="1"/>
          <p:nvPr/>
        </p:nvSpPr>
        <p:spPr>
          <a:xfrm>
            <a:off x="363185" y="4843790"/>
            <a:ext cx="1059906" cy="3225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496" b="1" dirty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rPr>
              <a:t>2026/07/03</a:t>
            </a:r>
            <a:endParaRPr kumimoji="1" lang="zh-CN" altLang="en-US" sz="1496" b="1" dirty="0">
              <a:solidFill>
                <a:schemeClr val="bg1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4" name="灯片编号占位符 1">
            <a:extLst>
              <a:ext uri="{FF2B5EF4-FFF2-40B4-BE49-F238E27FC236}">
                <a16:creationId xmlns:a16="http://schemas.microsoft.com/office/drawing/2014/main" id="{E7A70ABD-3E6A-0B16-FE38-0778FB1F4254}"/>
              </a:ext>
            </a:extLst>
          </p:cNvPr>
          <p:cNvSpPr txBox="1">
            <a:spLocks/>
          </p:cNvSpPr>
          <p:nvPr/>
        </p:nvSpPr>
        <p:spPr>
          <a:xfrm>
            <a:off x="6889711" y="4870359"/>
            <a:ext cx="15430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9B75A48-9D91-AD42-8FEF-0106549F2306}" type="slidenum">
              <a:rPr kumimoji="1" lang="zh-CN" altLang="en-US" sz="15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23</a:t>
            </a:fld>
            <a:endParaRPr kumimoji="1" lang="zh-CN" altLang="en-US" sz="1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文本框 49">
            <a:extLst>
              <a:ext uri="{FF2B5EF4-FFF2-40B4-BE49-F238E27FC236}">
                <a16:creationId xmlns:a16="http://schemas.microsoft.com/office/drawing/2014/main" id="{0FF3EA9D-47E1-1031-2B04-1414C16573A6}"/>
              </a:ext>
            </a:extLst>
          </p:cNvPr>
          <p:cNvSpPr txBox="1"/>
          <p:nvPr/>
        </p:nvSpPr>
        <p:spPr>
          <a:xfrm>
            <a:off x="3959406" y="4835058"/>
            <a:ext cx="1893852" cy="7829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zh-CN" sz="1496" b="1" dirty="0">
                <a:solidFill>
                  <a:schemeClr val="bg1"/>
                </a:solidFill>
                <a:latin typeface="Times New Roman" charset="0"/>
                <a:ea typeface="SimSun" panose="02010600030101010101" pitchFamily="2" charset="-122"/>
                <a:cs typeface="Times New Roman" charset="0"/>
              </a:rPr>
              <a:t>UCAS, Wenbin Qian</a:t>
            </a:r>
          </a:p>
          <a:p>
            <a:r>
              <a:rPr kumimoji="1" lang="en" altLang="zh-CN" sz="1496" b="1" dirty="0">
                <a:solidFill>
                  <a:schemeClr val="bg1"/>
                </a:solidFill>
                <a:latin typeface="Times New Roman" charset="0"/>
                <a:ea typeface="SimSun" panose="02010600030101010101" pitchFamily="2" charset="-122"/>
                <a:cs typeface="Times New Roman" charset="0"/>
              </a:rPr>
              <a:t>
</a:t>
            </a:r>
            <a:endParaRPr kumimoji="1" lang="zh-CN" altLang="en-US" sz="1496" b="1" dirty="0">
              <a:solidFill>
                <a:schemeClr val="bg1"/>
              </a:solidFill>
              <a:latin typeface="Times New Roman" charset="0"/>
              <a:ea typeface="SimSun" panose="02010600030101010101" pitchFamily="2" charset="-122"/>
              <a:cs typeface="Times New Roman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88F9CE6E-9001-6682-565F-154674EE30D6}"/>
              </a:ext>
            </a:extLst>
          </p:cNvPr>
          <p:cNvSpPr txBox="1"/>
          <p:nvPr/>
        </p:nvSpPr>
        <p:spPr>
          <a:xfrm>
            <a:off x="7450714" y="205935"/>
            <a:ext cx="154469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zh-CN" sz="1000" b="1" dirty="0">
                <a:solidFill>
                  <a:srgbClr val="0070C0"/>
                </a:solidFill>
                <a:latin typeface="Times New Roman" charset="0"/>
                <a:cs typeface="Times New Roman" charset="0"/>
              </a:rPr>
              <a:t>PRL</a:t>
            </a:r>
            <a:r>
              <a:rPr kumimoji="1" lang="zh-CN" altLang="en-US" sz="1000" b="1" dirty="0">
                <a:solidFill>
                  <a:srgbClr val="0070C0"/>
                </a:solidFill>
                <a:latin typeface="Times New Roman" charset="0"/>
                <a:cs typeface="Times New Roman" charset="0"/>
              </a:rPr>
              <a:t> </a:t>
            </a:r>
            <a:r>
              <a:rPr kumimoji="1" lang="en-US" altLang="zh-CN" sz="1000" b="1" dirty="0">
                <a:solidFill>
                  <a:srgbClr val="0070C0"/>
                </a:solidFill>
                <a:latin typeface="Times New Roman" charset="0"/>
                <a:cs typeface="Times New Roman" charset="0"/>
              </a:rPr>
              <a:t>112</a:t>
            </a:r>
            <a:r>
              <a:rPr kumimoji="1" lang="zh-CN" altLang="en-US" sz="1000" b="1" dirty="0">
                <a:solidFill>
                  <a:srgbClr val="0070C0"/>
                </a:solidFill>
                <a:latin typeface="Times New Roman" charset="0"/>
                <a:cs typeface="Times New Roman" charset="0"/>
              </a:rPr>
              <a:t> </a:t>
            </a:r>
            <a:r>
              <a:rPr kumimoji="1" lang="en-US" altLang="zh-CN" sz="1000" b="1" dirty="0">
                <a:solidFill>
                  <a:srgbClr val="0070C0"/>
                </a:solidFill>
                <a:latin typeface="Times New Roman" charset="0"/>
                <a:cs typeface="Times New Roman" charset="0"/>
              </a:rPr>
              <a:t>(2014)</a:t>
            </a:r>
            <a:r>
              <a:rPr kumimoji="1" lang="zh-CN" altLang="en-US" sz="1000" b="1" dirty="0">
                <a:solidFill>
                  <a:srgbClr val="0070C0"/>
                </a:solidFill>
                <a:latin typeface="Times New Roman" charset="0"/>
                <a:cs typeface="Times New Roman" charset="0"/>
              </a:rPr>
              <a:t> </a:t>
            </a:r>
            <a:r>
              <a:rPr kumimoji="1" lang="en-US" altLang="zh-CN" sz="1000" b="1" dirty="0">
                <a:solidFill>
                  <a:srgbClr val="0070C0"/>
                </a:solidFill>
                <a:latin typeface="Times New Roman" charset="0"/>
                <a:cs typeface="Times New Roman" charset="0"/>
              </a:rPr>
              <a:t>161801</a:t>
            </a:r>
            <a:endParaRPr lang="zh-CN" altLang="en-US" sz="1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60C15490-A844-2C1C-714A-E37C4B8581F6}"/>
                  </a:ext>
                </a:extLst>
              </p:cNvPr>
              <p:cNvSpPr txBox="1"/>
              <p:nvPr/>
            </p:nvSpPr>
            <p:spPr>
              <a:xfrm>
                <a:off x="130764" y="575776"/>
                <a:ext cx="9017415" cy="69871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Photon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from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𝒃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→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𝒔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𝜸</m:t>
                    </m:r>
                  </m:oMath>
                </a14:m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predominantly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left-handed;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significant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right-handed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component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indicates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NP</a:t>
                </a: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Up-down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asymmetry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proportional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to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photon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polarization</a:t>
                </a:r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60C15490-A844-2C1C-714A-E37C4B8581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764" y="575776"/>
                <a:ext cx="9017415" cy="698717"/>
              </a:xfrm>
              <a:prstGeom prst="rect">
                <a:avLst/>
              </a:prstGeom>
              <a:blipFill>
                <a:blip r:embed="rId3"/>
                <a:stretch>
                  <a:fillRect l="-141" b="-714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图片 14">
            <a:extLst>
              <a:ext uri="{FF2B5EF4-FFF2-40B4-BE49-F238E27FC236}">
                <a16:creationId xmlns:a16="http://schemas.microsoft.com/office/drawing/2014/main" id="{4F45A04D-AA28-13AC-9219-33ACEF3CD7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89711" y="982392"/>
            <a:ext cx="1726774" cy="1695701"/>
          </a:xfrm>
          <a:prstGeom prst="rect">
            <a:avLst/>
          </a:prstGeom>
        </p:spPr>
      </p:pic>
      <p:grpSp>
        <p:nvGrpSpPr>
          <p:cNvPr id="21" name="组合 20">
            <a:extLst>
              <a:ext uri="{FF2B5EF4-FFF2-40B4-BE49-F238E27FC236}">
                <a16:creationId xmlns:a16="http://schemas.microsoft.com/office/drawing/2014/main" id="{A25E1E21-BAEF-DE2E-B981-E0918D1603D4}"/>
              </a:ext>
            </a:extLst>
          </p:cNvPr>
          <p:cNvGrpSpPr/>
          <p:nvPr/>
        </p:nvGrpSpPr>
        <p:grpSpPr>
          <a:xfrm>
            <a:off x="363185" y="1429328"/>
            <a:ext cx="6007896" cy="801827"/>
            <a:chOff x="110103" y="1365512"/>
            <a:chExt cx="6007896" cy="801827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73E77C8E-78AB-30DC-2E7A-D4874C29068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103" y="1365512"/>
              <a:ext cx="3784624" cy="801827"/>
            </a:xfrm>
            <a:prstGeom prst="rect">
              <a:avLst/>
            </a:prstGeom>
          </p:spPr>
        </p:pic>
        <p:pic>
          <p:nvPicPr>
            <p:cNvPr id="20" name="图片 19">
              <a:extLst>
                <a:ext uri="{FF2B5EF4-FFF2-40B4-BE49-F238E27FC236}">
                  <a16:creationId xmlns:a16="http://schemas.microsoft.com/office/drawing/2014/main" id="{2ED29D73-5CCA-847E-0B26-263330BD363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647835" y="1398113"/>
              <a:ext cx="2470164" cy="748107"/>
            </a:xfrm>
            <a:prstGeom prst="rect">
              <a:avLst/>
            </a:prstGeom>
          </p:spPr>
        </p:pic>
      </p:grpSp>
      <p:pic>
        <p:nvPicPr>
          <p:cNvPr id="24" name="图片 23">
            <a:extLst>
              <a:ext uri="{FF2B5EF4-FFF2-40B4-BE49-F238E27FC236}">
                <a16:creationId xmlns:a16="http://schemas.microsoft.com/office/drawing/2014/main" id="{080A562D-CC12-78A7-063D-2710A6E6EBD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617" y="2320601"/>
            <a:ext cx="3518169" cy="2531593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9CD9CEEE-19E3-B7C1-0ECC-22F8DCA4FBE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55786" y="2375469"/>
            <a:ext cx="3452364" cy="240471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15273655-33EB-5593-8585-ABE7A3B7E4E1}"/>
                  </a:ext>
                </a:extLst>
              </p:cNvPr>
              <p:cNvSpPr txBox="1"/>
              <p:nvPr/>
            </p:nvSpPr>
            <p:spPr>
              <a:xfrm>
                <a:off x="7008150" y="2881001"/>
                <a:ext cx="2135849" cy="181588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Fit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performed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to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extract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𝑨</m:t>
                        </m:r>
                      </m:e>
                      <m:sub>
                        <m:r>
                          <a:rPr lang="en-US" altLang="zh-CN" sz="14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𝐮𝐝</m:t>
                        </m:r>
                      </m:sub>
                    </m:sSub>
                  </m:oMath>
                </a14:m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in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four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different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regions</a:t>
                </a:r>
              </a:p>
              <a:p>
                <a:endParaRPr lang="en-US" altLang="zh-CN" sz="1400" b="1" dirty="0">
                  <a:solidFill>
                    <a:srgbClr val="002060"/>
                  </a:solidFill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Non-zero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photon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polarization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discovered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with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a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significance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of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5.2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𝝈</m:t>
                    </m:r>
                  </m:oMath>
                </a14:m>
                <a:endParaRPr lang="zh-CN" altLang="en-US" sz="1400" dirty="0"/>
              </a:p>
            </p:txBody>
          </p:sp>
        </mc:Choice>
        <mc:Fallback xmlns=""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15273655-33EB-5593-8585-ABE7A3B7E4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8150" y="2881001"/>
                <a:ext cx="2135849" cy="1815882"/>
              </a:xfrm>
              <a:prstGeom prst="rect">
                <a:avLst/>
              </a:prstGeom>
              <a:blipFill>
                <a:blip r:embed="rId9"/>
                <a:stretch>
                  <a:fillRect l="-1190" t="-699" b="-209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F7DBB388-00D5-9E50-239A-9A927DE57A6C}"/>
                  </a:ext>
                </a:extLst>
              </p:cNvPr>
              <p:cNvSpPr txBox="1"/>
              <p:nvPr/>
            </p:nvSpPr>
            <p:spPr>
              <a:xfrm>
                <a:off x="1610680" y="2539593"/>
                <a:ext cx="170053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1" lang="en-US" altLang="zh-CN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p>
                          <m:r>
                            <a:rPr kumimoji="1" lang="en-US" altLang="zh-CN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kumimoji="1" lang="en-US" altLang="zh-CN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kumimoji="1" lang="en-US" altLang="zh-CN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𝑲</m:t>
                          </m:r>
                        </m:e>
                        <m:sup>
                          <m:r>
                            <a:rPr kumimoji="1" lang="en-US" altLang="zh-CN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sSup>
                        <m:sSupPr>
                          <m:ctrlPr>
                            <a:rPr kumimoji="1" lang="en-US" altLang="zh-CN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</m:e>
                        <m:sup>
                          <m:r>
                            <a:rPr kumimoji="1" lang="en-US" altLang="zh-CN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sSup>
                        <m:sSupPr>
                          <m:ctrlPr>
                            <a:rPr kumimoji="1" lang="en-US" altLang="zh-CN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</m:e>
                        <m:sup>
                          <m:r>
                            <a:rPr kumimoji="1" lang="en-US" altLang="zh-CN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kumimoji="1" lang="en-US" altLang="zh-CN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𝜸</m:t>
                      </m:r>
                    </m:oMath>
                  </m:oMathPara>
                </a14:m>
                <a:endParaRPr kumimoji="1" lang="zh-CN" altLang="en-US" b="1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F7DBB388-00D5-9E50-239A-9A927DE57A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0680" y="2539593"/>
                <a:ext cx="1700530" cy="276999"/>
              </a:xfrm>
              <a:prstGeom prst="rect">
                <a:avLst/>
              </a:prstGeom>
              <a:blipFill>
                <a:blip r:embed="rId10"/>
                <a:stretch>
                  <a:fillRect l="-2222" r="-2963" b="-2727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68827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508"/>
    </mc:Choice>
    <mc:Fallback xmlns="">
      <p:transition spd="slow" advTm="54508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367360-7F5C-71CF-FD04-518DB67E3A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 22">
            <a:extLst>
              <a:ext uri="{FF2B5EF4-FFF2-40B4-BE49-F238E27FC236}">
                <a16:creationId xmlns:a16="http://schemas.microsoft.com/office/drawing/2014/main" id="{06B7012A-9FFA-1DA8-5541-DEE1AE1B5B1E}"/>
              </a:ext>
            </a:extLst>
          </p:cNvPr>
          <p:cNvGrpSpPr/>
          <p:nvPr/>
        </p:nvGrpSpPr>
        <p:grpSpPr>
          <a:xfrm>
            <a:off x="0" y="36387"/>
            <a:ext cx="9144000" cy="5107114"/>
            <a:chOff x="0" y="48516"/>
            <a:chExt cx="9144000" cy="6809485"/>
          </a:xfrm>
        </p:grpSpPr>
        <p:grpSp>
          <p:nvGrpSpPr>
            <p:cNvPr id="22" name="组 21">
              <a:extLst>
                <a:ext uri="{FF2B5EF4-FFF2-40B4-BE49-F238E27FC236}">
                  <a16:creationId xmlns:a16="http://schemas.microsoft.com/office/drawing/2014/main" id="{CF81623C-F14B-D013-325F-670088A90BBF}"/>
                </a:ext>
              </a:extLst>
            </p:cNvPr>
            <p:cNvGrpSpPr/>
            <p:nvPr/>
          </p:nvGrpSpPr>
          <p:grpSpPr>
            <a:xfrm>
              <a:off x="110103" y="48516"/>
              <a:ext cx="8885307" cy="677108"/>
              <a:chOff x="110103" y="48516"/>
              <a:chExt cx="8885307" cy="677108"/>
            </a:xfrm>
          </p:grpSpPr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id="{CCF6AE58-057C-DA5B-5EB7-20CA88EFCC75}"/>
                  </a:ext>
                </a:extLst>
              </p:cNvPr>
              <p:cNvSpPr/>
              <p:nvPr/>
            </p:nvSpPr>
            <p:spPr>
              <a:xfrm>
                <a:off x="231515" y="48516"/>
                <a:ext cx="5763116" cy="67710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Photon</a:t>
                </a:r>
                <a:r>
                  <a:rPr lang="zh-CN" altLang="en-US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polarization:</a:t>
                </a:r>
                <a:r>
                  <a:rPr lang="zh-CN" altLang="en-US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BESIII</a:t>
                </a:r>
                <a:r>
                  <a:rPr lang="zh-CN" altLang="en-US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inputs</a:t>
                </a:r>
                <a:endParaRPr lang="zh-CN" altLang="en-US" sz="27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2" name="直线连接符 11">
                <a:extLst>
                  <a:ext uri="{FF2B5EF4-FFF2-40B4-BE49-F238E27FC236}">
                    <a16:creationId xmlns:a16="http://schemas.microsoft.com/office/drawing/2014/main" id="{90F06DEB-8102-7B12-89ED-567DF81FB885}"/>
                  </a:ext>
                </a:extLst>
              </p:cNvPr>
              <p:cNvCxnSpPr/>
              <p:nvPr/>
            </p:nvCxnSpPr>
            <p:spPr>
              <a:xfrm>
                <a:off x="110103" y="694847"/>
                <a:ext cx="8885307" cy="0"/>
              </a:xfrm>
              <a:prstGeom prst="line">
                <a:avLst/>
              </a:prstGeom>
              <a:ln w="1905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组 15">
              <a:extLst>
                <a:ext uri="{FF2B5EF4-FFF2-40B4-BE49-F238E27FC236}">
                  <a16:creationId xmlns:a16="http://schemas.microsoft.com/office/drawing/2014/main" id="{DDE7CB61-960E-555D-2C11-AD55AA2879DC}"/>
                </a:ext>
              </a:extLst>
            </p:cNvPr>
            <p:cNvGrpSpPr/>
            <p:nvPr/>
          </p:nvGrpSpPr>
          <p:grpSpPr>
            <a:xfrm>
              <a:off x="0" y="6446733"/>
              <a:ext cx="9144000" cy="411268"/>
              <a:chOff x="0" y="6446733"/>
              <a:chExt cx="9144000" cy="411268"/>
            </a:xfrm>
          </p:grpSpPr>
          <p:sp>
            <p:nvSpPr>
              <p:cNvPr id="17" name="Rectangle 6">
                <a:extLst>
                  <a:ext uri="{FF2B5EF4-FFF2-40B4-BE49-F238E27FC236}">
                    <a16:creationId xmlns:a16="http://schemas.microsoft.com/office/drawing/2014/main" id="{4FB24B8D-2B6E-3F07-EC28-2E33863C8E36}"/>
                  </a:ext>
                </a:extLst>
              </p:cNvPr>
              <p:cNvSpPr/>
              <p:nvPr/>
            </p:nvSpPr>
            <p:spPr>
              <a:xfrm>
                <a:off x="0" y="6488821"/>
                <a:ext cx="9144000" cy="36918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8" name="Rectangle 7">
                <a:extLst>
                  <a:ext uri="{FF2B5EF4-FFF2-40B4-BE49-F238E27FC236}">
                    <a16:creationId xmlns:a16="http://schemas.microsoft.com/office/drawing/2014/main" id="{3ED13D8D-51FB-F876-3AD3-F686BECEDA26}"/>
                  </a:ext>
                </a:extLst>
              </p:cNvPr>
              <p:cNvSpPr/>
              <p:nvPr/>
            </p:nvSpPr>
            <p:spPr>
              <a:xfrm>
                <a:off x="0" y="6446733"/>
                <a:ext cx="9144000" cy="45719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13" name="文本框 12">
            <a:extLst>
              <a:ext uri="{FF2B5EF4-FFF2-40B4-BE49-F238E27FC236}">
                <a16:creationId xmlns:a16="http://schemas.microsoft.com/office/drawing/2014/main" id="{F8D03049-9278-BD29-C13F-C2C9D035BC5A}"/>
              </a:ext>
            </a:extLst>
          </p:cNvPr>
          <p:cNvSpPr txBox="1"/>
          <p:nvPr/>
        </p:nvSpPr>
        <p:spPr>
          <a:xfrm>
            <a:off x="363185" y="4843790"/>
            <a:ext cx="1059906" cy="3225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496" b="1" dirty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rPr>
              <a:t>2026/07/03</a:t>
            </a:r>
            <a:endParaRPr kumimoji="1" lang="zh-CN" altLang="en-US" sz="1496" b="1" dirty="0">
              <a:solidFill>
                <a:schemeClr val="bg1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4" name="灯片编号占位符 1">
            <a:extLst>
              <a:ext uri="{FF2B5EF4-FFF2-40B4-BE49-F238E27FC236}">
                <a16:creationId xmlns:a16="http://schemas.microsoft.com/office/drawing/2014/main" id="{F86EDAF0-8AD8-EFEE-71AC-DA9452A9729B}"/>
              </a:ext>
            </a:extLst>
          </p:cNvPr>
          <p:cNvSpPr txBox="1">
            <a:spLocks/>
          </p:cNvSpPr>
          <p:nvPr/>
        </p:nvSpPr>
        <p:spPr>
          <a:xfrm>
            <a:off x="6889711" y="4870359"/>
            <a:ext cx="15430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9B75A48-9D91-AD42-8FEF-0106549F2306}" type="slidenum">
              <a:rPr kumimoji="1" lang="zh-CN" altLang="en-US" sz="15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24</a:t>
            </a:fld>
            <a:endParaRPr kumimoji="1" lang="zh-CN" altLang="en-US" sz="1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文本框 49">
            <a:extLst>
              <a:ext uri="{FF2B5EF4-FFF2-40B4-BE49-F238E27FC236}">
                <a16:creationId xmlns:a16="http://schemas.microsoft.com/office/drawing/2014/main" id="{2F0CE7F9-582B-112E-1698-B1DDDE38AB9B}"/>
              </a:ext>
            </a:extLst>
          </p:cNvPr>
          <p:cNvSpPr txBox="1"/>
          <p:nvPr/>
        </p:nvSpPr>
        <p:spPr>
          <a:xfrm>
            <a:off x="3959406" y="4835058"/>
            <a:ext cx="1893852" cy="7829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zh-CN" sz="1496" b="1" dirty="0">
                <a:solidFill>
                  <a:schemeClr val="bg1"/>
                </a:solidFill>
                <a:latin typeface="Times New Roman" charset="0"/>
                <a:ea typeface="SimSun" panose="02010600030101010101" pitchFamily="2" charset="-122"/>
                <a:cs typeface="Times New Roman" charset="0"/>
              </a:rPr>
              <a:t>UCAS, Wenbin Qian</a:t>
            </a:r>
          </a:p>
          <a:p>
            <a:r>
              <a:rPr kumimoji="1" lang="en" altLang="zh-CN" sz="1496" b="1" dirty="0">
                <a:solidFill>
                  <a:schemeClr val="bg1"/>
                </a:solidFill>
                <a:latin typeface="Times New Roman" charset="0"/>
                <a:ea typeface="SimSun" panose="02010600030101010101" pitchFamily="2" charset="-122"/>
                <a:cs typeface="Times New Roman" charset="0"/>
              </a:rPr>
              <a:t>
</a:t>
            </a:r>
            <a:endParaRPr kumimoji="1" lang="zh-CN" altLang="en-US" sz="1496" b="1" dirty="0">
              <a:solidFill>
                <a:schemeClr val="bg1"/>
              </a:solidFill>
              <a:latin typeface="Times New Roman" charset="0"/>
              <a:ea typeface="SimSun" panose="02010600030101010101" pitchFamily="2" charset="-122"/>
              <a:cs typeface="Times New Roman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5BD1B7C5-CFD3-DF88-A5BC-3D254274FD41}"/>
                  </a:ext>
                </a:extLst>
              </p:cNvPr>
              <p:cNvSpPr txBox="1"/>
              <p:nvPr/>
            </p:nvSpPr>
            <p:spPr>
              <a:xfrm>
                <a:off x="130764" y="575776"/>
                <a:ext cx="9017415" cy="49885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To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extract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𝝀</m:t>
                        </m:r>
                      </m:e>
                      <m:sub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𝜸</m:t>
                        </m:r>
                      </m:sub>
                    </m:sSub>
                  </m:oMath>
                </a14:m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,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𝒇</m:t>
                        </m:r>
                      </m:e>
                      <m:sub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𝒉</m:t>
                        </m:r>
                      </m:sub>
                    </m:sSub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altLang="zh-CN" sz="14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𝐈𝐦</m:t>
                    </m:r>
                    <m:d>
                      <m:dPr>
                        <m:begChr m:val="["/>
                        <m:endChr m:val="]"/>
                        <m:ctrlP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US" altLang="zh-CN" sz="14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altLang="zh-CN" sz="14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𝒏</m:t>
                            </m:r>
                          </m:e>
                        </m:acc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d>
                          <m:dPr>
                            <m:ctrlPr>
                              <a:rPr lang="en-US" altLang="zh-CN" sz="14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acc>
                              <m:accPr>
                                <m:chr m:val="⃗"/>
                                <m:ctrlPr>
                                  <a:rPr lang="en-US" altLang="zh-CN" sz="1400" b="1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zh-CN" sz="1400" b="1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𝑱</m:t>
                                </m:r>
                              </m:e>
                            </m:acc>
                            <m:r>
                              <a:rPr lang="en-US" altLang="zh-CN" sz="14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×</m:t>
                            </m:r>
                            <m:sSup>
                              <m:sSupPr>
                                <m:ctrlPr>
                                  <a:rPr lang="en-US" altLang="zh-CN" sz="1400" b="1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acc>
                                  <m:accPr>
                                    <m:chr m:val="⃗"/>
                                    <m:ctrlPr>
                                      <a:rPr lang="en-US" altLang="zh-CN" sz="1400" b="1" i="1" smtClean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altLang="zh-CN" sz="1400" b="1" i="1" smtClean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𝑱</m:t>
                                    </m:r>
                                  </m:e>
                                </m:acc>
                              </m:e>
                              <m:sup>
                                <m:r>
                                  <a:rPr lang="zh-CN" altLang="en-US" sz="1400" b="1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∗</m:t>
                                </m:r>
                              </m:sup>
                            </m:sSup>
                          </m:e>
                        </m:d>
                      </m:e>
                    </m:d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sSup>
                      <m:sSupPr>
                        <m:ctrlP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altLang="zh-CN" sz="14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acc>
                              <m:accPr>
                                <m:chr m:val="⃗"/>
                                <m:ctrlPr>
                                  <a:rPr lang="en-US" altLang="zh-CN" sz="1400" b="1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zh-CN" sz="1400" b="1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𝑱</m:t>
                                </m:r>
                              </m:e>
                            </m:acc>
                          </m:e>
                        </m:d>
                      </m:e>
                      <m:sup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zh-CN" altLang="en-US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needed</a:t>
                </a:r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5BD1B7C5-CFD3-DF88-A5BC-3D254274FD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764" y="575776"/>
                <a:ext cx="9017415" cy="498855"/>
              </a:xfrm>
              <a:prstGeom prst="rect">
                <a:avLst/>
              </a:prstGeom>
              <a:blipFill>
                <a:blip r:embed="rId3"/>
                <a:stretch>
                  <a:fillRect l="-141" b="-75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组合 3">
            <a:extLst>
              <a:ext uri="{FF2B5EF4-FFF2-40B4-BE49-F238E27FC236}">
                <a16:creationId xmlns:a16="http://schemas.microsoft.com/office/drawing/2014/main" id="{E7B7F774-CAC8-8150-6976-FA34AFD6612A}"/>
              </a:ext>
            </a:extLst>
          </p:cNvPr>
          <p:cNvGrpSpPr/>
          <p:nvPr/>
        </p:nvGrpSpPr>
        <p:grpSpPr>
          <a:xfrm>
            <a:off x="363185" y="1151735"/>
            <a:ext cx="3512073" cy="711037"/>
            <a:chOff x="345395" y="931115"/>
            <a:chExt cx="3512073" cy="711037"/>
          </a:xfrm>
        </p:grpSpPr>
        <p:pic>
          <p:nvPicPr>
            <p:cNvPr id="2" name="图片 1">
              <a:extLst>
                <a:ext uri="{FF2B5EF4-FFF2-40B4-BE49-F238E27FC236}">
                  <a16:creationId xmlns:a16="http://schemas.microsoft.com/office/drawing/2014/main" id="{83B4C53C-A6CE-60AF-6A04-A659DBD73C2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63185" y="931115"/>
              <a:ext cx="3494283" cy="393840"/>
            </a:xfrm>
            <a:prstGeom prst="rect">
              <a:avLst/>
            </a:prstGeom>
          </p:spPr>
        </p:pic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5F53A4F3-DDBD-B32D-704C-76B83B2F781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45395" y="1264165"/>
              <a:ext cx="3494283" cy="377987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9DF6C173-F712-6E76-8A38-F8DCDA2C1B9E}"/>
                  </a:ext>
                </a:extLst>
              </p:cNvPr>
              <p:cNvSpPr txBox="1"/>
              <p:nvPr/>
            </p:nvSpPr>
            <p:spPr>
              <a:xfrm>
                <a:off x="153775" y="1871512"/>
                <a:ext cx="9017415" cy="3755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Proposed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to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use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up-down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asymmetry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in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𝑫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→</m:t>
                    </m:r>
                    <m:sSub>
                      <m:sSubPr>
                        <m:ctrlP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𝑲</m:t>
                        </m:r>
                      </m:e>
                      <m:sub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d>
                      <m:dPr>
                        <m:ctrlP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𝟏𝟐𝟕𝟎</m:t>
                        </m:r>
                      </m:e>
                    </m:d>
                    <m:sSup>
                      <m:sSupPr>
                        <m:ctrlP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𝒆</m:t>
                        </m:r>
                      </m:e>
                      <m:sup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</m:sup>
                    </m:sSup>
                    <m:sSub>
                      <m:sSubPr>
                        <m:ctrlP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𝝂</m:t>
                        </m:r>
                      </m:e>
                      <m:sub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𝒆</m:t>
                        </m:r>
                      </m:sub>
                    </m:sSub>
                  </m:oMath>
                </a14:m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to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extract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𝒇</m:t>
                        </m:r>
                      </m:e>
                      <m:sub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𝒉</m:t>
                        </m:r>
                      </m:sub>
                    </m:sSub>
                  </m:oMath>
                </a14:m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in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region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1: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𝑨</m:t>
                        </m:r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e>
                      <m:sub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𝒖𝒅</m:t>
                        </m:r>
                      </m:sub>
                    </m:sSub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  <m:sSub>
                      <m:sSubPr>
                        <m:ctrlP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𝒇</m:t>
                        </m:r>
                      </m:e>
                      <m:sub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𝒉</m:t>
                        </m:r>
                      </m:sub>
                    </m:sSub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</m:oMath>
                </a14:m>
                <a:endParaRPr lang="en-US" altLang="zh-CN" sz="1400" b="1" dirty="0">
                  <a:solidFill>
                    <a:srgbClr val="002060"/>
                  </a:solidFill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9DF6C173-F712-6E76-8A38-F8DCDA2C1B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775" y="1871512"/>
                <a:ext cx="9017415" cy="375552"/>
              </a:xfrm>
              <a:prstGeom prst="rect">
                <a:avLst/>
              </a:prstGeom>
              <a:blipFill>
                <a:blip r:embed="rId6"/>
                <a:stretch>
                  <a:fillRect l="-141" b="-1290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图片 8">
            <a:extLst>
              <a:ext uri="{FF2B5EF4-FFF2-40B4-BE49-F238E27FC236}">
                <a16:creationId xmlns:a16="http://schemas.microsoft.com/office/drawing/2014/main" id="{40FCCB78-4200-9F67-BC72-F6F1BD73B8E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0103" y="2234274"/>
            <a:ext cx="5420685" cy="2487504"/>
          </a:xfrm>
          <a:prstGeom prst="rect">
            <a:avLst/>
          </a:prstGeom>
        </p:spPr>
      </p:pic>
      <p:sp>
        <p:nvSpPr>
          <p:cNvPr id="19" name="文本框 18">
            <a:extLst>
              <a:ext uri="{FF2B5EF4-FFF2-40B4-BE49-F238E27FC236}">
                <a16:creationId xmlns:a16="http://schemas.microsoft.com/office/drawing/2014/main" id="{40D1AFEC-DC39-5C14-764C-E0DBBC8009FA}"/>
              </a:ext>
            </a:extLst>
          </p:cNvPr>
          <p:cNvSpPr txBox="1"/>
          <p:nvPr/>
        </p:nvSpPr>
        <p:spPr>
          <a:xfrm>
            <a:off x="7319029" y="1725588"/>
            <a:ext cx="154469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zh-CN" sz="1000" b="1" dirty="0">
                <a:solidFill>
                  <a:srgbClr val="0070C0"/>
                </a:solidFill>
                <a:latin typeface="Times New Roman" charset="0"/>
                <a:cs typeface="Times New Roman" charset="0"/>
              </a:rPr>
              <a:t>PRL</a:t>
            </a:r>
            <a:r>
              <a:rPr kumimoji="1" lang="zh-CN" altLang="en-US" sz="1000" b="1" dirty="0">
                <a:solidFill>
                  <a:srgbClr val="0070C0"/>
                </a:solidFill>
                <a:latin typeface="Times New Roman" charset="0"/>
                <a:cs typeface="Times New Roman" charset="0"/>
              </a:rPr>
              <a:t> </a:t>
            </a:r>
            <a:r>
              <a:rPr kumimoji="1" lang="en-US" altLang="zh-CN" sz="1000" b="1" dirty="0">
                <a:solidFill>
                  <a:srgbClr val="0070C0"/>
                </a:solidFill>
                <a:latin typeface="Times New Roman" charset="0"/>
                <a:cs typeface="Times New Roman" charset="0"/>
              </a:rPr>
              <a:t>125</a:t>
            </a:r>
            <a:r>
              <a:rPr kumimoji="1" lang="zh-CN" altLang="en-US" sz="1000" b="1" dirty="0">
                <a:solidFill>
                  <a:srgbClr val="0070C0"/>
                </a:solidFill>
                <a:latin typeface="Times New Roman" charset="0"/>
                <a:cs typeface="Times New Roman" charset="0"/>
              </a:rPr>
              <a:t> </a:t>
            </a:r>
            <a:r>
              <a:rPr kumimoji="1" lang="en-US" altLang="zh-CN" sz="1000" b="1" dirty="0">
                <a:solidFill>
                  <a:srgbClr val="0070C0"/>
                </a:solidFill>
                <a:latin typeface="Times New Roman" charset="0"/>
                <a:cs typeface="Times New Roman" charset="0"/>
              </a:rPr>
              <a:t>(2020)</a:t>
            </a:r>
            <a:r>
              <a:rPr kumimoji="1" lang="zh-CN" altLang="en-US" sz="1000" b="1" dirty="0">
                <a:solidFill>
                  <a:srgbClr val="0070C0"/>
                </a:solidFill>
                <a:latin typeface="Times New Roman" charset="0"/>
                <a:cs typeface="Times New Roman" charset="0"/>
              </a:rPr>
              <a:t> </a:t>
            </a:r>
            <a:r>
              <a:rPr kumimoji="1" lang="en-US" altLang="zh-CN" sz="1000" b="1" dirty="0">
                <a:solidFill>
                  <a:srgbClr val="0070C0"/>
                </a:solidFill>
                <a:latin typeface="Times New Roman" charset="0"/>
                <a:cs typeface="Times New Roman" charset="0"/>
              </a:rPr>
              <a:t>051802</a:t>
            </a:r>
            <a:endParaRPr lang="zh-CN" altLang="en-US" sz="1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372618B4-0052-F053-867A-3E179A2B9801}"/>
                  </a:ext>
                </a:extLst>
              </p:cNvPr>
              <p:cNvSpPr txBox="1"/>
              <p:nvPr/>
            </p:nvSpPr>
            <p:spPr>
              <a:xfrm>
                <a:off x="5904032" y="2455878"/>
                <a:ext cx="252872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zh-CN" sz="1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𝑨</m:t>
                        </m:r>
                        <m:r>
                          <a:rPr lang="en-US" altLang="zh-CN" sz="1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e>
                      <m:sub>
                        <m:r>
                          <a:rPr lang="en-US" altLang="zh-CN" sz="1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𝒖𝒅</m:t>
                        </m:r>
                      </m:sub>
                    </m:sSub>
                    <m:r>
                      <a:rPr lang="en-US" altLang="zh-CN" sz="18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altLang="zh-CN" sz="18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en-US" altLang="zh-CN" sz="18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  <m:r>
                      <a:rPr lang="en-US" altLang="zh-CN" sz="18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𝟎𝟏</m:t>
                    </m:r>
                    <m:r>
                      <a:rPr lang="en-US" altLang="zh-CN" sz="18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±</m:t>
                    </m:r>
                    <m:r>
                      <a:rPr lang="en-US" altLang="zh-CN" sz="18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en-US" altLang="zh-CN" sz="18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  <m:r>
                      <a:rPr lang="en-US" altLang="zh-CN" sz="18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𝟏𝟏</m:t>
                    </m:r>
                  </m:oMath>
                </a14:m>
                <a:r>
                  <a:rPr lang="zh-CN" altLang="en-US" dirty="0"/>
                  <a:t> </a:t>
                </a:r>
              </a:p>
            </p:txBody>
          </p:sp>
        </mc:Choice>
        <mc:Fallback xmlns="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372618B4-0052-F053-867A-3E179A2B98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4032" y="2455878"/>
                <a:ext cx="2528729" cy="369332"/>
              </a:xfrm>
              <a:prstGeom prst="rect">
                <a:avLst/>
              </a:prstGeom>
              <a:blipFill>
                <a:blip r:embed="rId8"/>
                <a:stretch>
                  <a:fillRect l="-503" b="-3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文本框 29">
                <a:extLst>
                  <a:ext uri="{FF2B5EF4-FFF2-40B4-BE49-F238E27FC236}">
                    <a16:creationId xmlns:a16="http://schemas.microsoft.com/office/drawing/2014/main" id="{9D100D0C-3D3D-BF9F-42C2-FB3EC8D96714}"/>
                  </a:ext>
                </a:extLst>
              </p:cNvPr>
              <p:cNvSpPr txBox="1"/>
              <p:nvPr/>
            </p:nvSpPr>
            <p:spPr>
              <a:xfrm>
                <a:off x="5530788" y="2940093"/>
                <a:ext cx="3464622" cy="7386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Consistent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with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SM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prediction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𝟎𝟗𝟐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±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𝟎𝟐𝟐</m:t>
                    </m:r>
                  </m:oMath>
                </a14:m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),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however,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still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statistically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limited,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STCF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data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needed</a:t>
                </a:r>
                <a:endParaRPr lang="zh-CN" altLang="en-US" sz="1400" dirty="0"/>
              </a:p>
            </p:txBody>
          </p:sp>
        </mc:Choice>
        <mc:Fallback>
          <p:sp>
            <p:nvSpPr>
              <p:cNvPr id="30" name="文本框 29">
                <a:extLst>
                  <a:ext uri="{FF2B5EF4-FFF2-40B4-BE49-F238E27FC236}">
                    <a16:creationId xmlns:a16="http://schemas.microsoft.com/office/drawing/2014/main" id="{9D100D0C-3D3D-BF9F-42C2-FB3EC8D967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0788" y="2940093"/>
                <a:ext cx="3464622" cy="738664"/>
              </a:xfrm>
              <a:prstGeom prst="rect">
                <a:avLst/>
              </a:prstGeom>
              <a:blipFill>
                <a:blip r:embed="rId9"/>
                <a:stretch>
                  <a:fillRect l="-730" t="-1695" b="-678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文本框 30">
            <a:extLst>
              <a:ext uri="{FF2B5EF4-FFF2-40B4-BE49-F238E27FC236}">
                <a16:creationId xmlns:a16="http://schemas.microsoft.com/office/drawing/2014/main" id="{378F14E2-30CB-699B-8017-29D7712F6AD6}"/>
              </a:ext>
            </a:extLst>
          </p:cNvPr>
          <p:cNvSpPr txBox="1"/>
          <p:nvPr/>
        </p:nvSpPr>
        <p:spPr>
          <a:xfrm>
            <a:off x="4898519" y="4588825"/>
            <a:ext cx="154469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zh-CN" sz="1000" b="1" dirty="0">
                <a:solidFill>
                  <a:srgbClr val="0070C0"/>
                </a:solidFill>
                <a:latin typeface="Times New Roman" charset="0"/>
                <a:cs typeface="Times New Roman" charset="0"/>
              </a:rPr>
              <a:t>PRL</a:t>
            </a:r>
            <a:r>
              <a:rPr kumimoji="1" lang="zh-CN" altLang="en-US" sz="1000" b="1" dirty="0">
                <a:solidFill>
                  <a:srgbClr val="0070C0"/>
                </a:solidFill>
                <a:latin typeface="Times New Roman" charset="0"/>
                <a:cs typeface="Times New Roman" charset="0"/>
              </a:rPr>
              <a:t> </a:t>
            </a:r>
            <a:r>
              <a:rPr kumimoji="1" lang="en-US" altLang="zh-CN" sz="1000" b="1" dirty="0">
                <a:solidFill>
                  <a:srgbClr val="0070C0"/>
                </a:solidFill>
                <a:latin typeface="Times New Roman" charset="0"/>
                <a:cs typeface="Times New Roman" charset="0"/>
              </a:rPr>
              <a:t>135</a:t>
            </a:r>
            <a:r>
              <a:rPr kumimoji="1" lang="zh-CN" altLang="en-US" sz="1000" b="1" dirty="0">
                <a:solidFill>
                  <a:srgbClr val="0070C0"/>
                </a:solidFill>
                <a:latin typeface="Times New Roman" charset="0"/>
                <a:cs typeface="Times New Roman" charset="0"/>
              </a:rPr>
              <a:t> </a:t>
            </a:r>
            <a:r>
              <a:rPr kumimoji="1" lang="en-US" altLang="zh-CN" sz="1000" b="1" dirty="0">
                <a:solidFill>
                  <a:srgbClr val="0070C0"/>
                </a:solidFill>
                <a:latin typeface="Times New Roman" charset="0"/>
                <a:cs typeface="Times New Roman" charset="0"/>
              </a:rPr>
              <a:t>(2025)</a:t>
            </a:r>
            <a:r>
              <a:rPr kumimoji="1" lang="zh-CN" altLang="en-US" sz="1000" b="1" dirty="0">
                <a:solidFill>
                  <a:srgbClr val="0070C0"/>
                </a:solidFill>
                <a:latin typeface="Times New Roman" charset="0"/>
                <a:cs typeface="Times New Roman" charset="0"/>
              </a:rPr>
              <a:t> </a:t>
            </a:r>
            <a:r>
              <a:rPr kumimoji="1" lang="en-US" altLang="zh-CN" sz="1000" b="1" dirty="0">
                <a:solidFill>
                  <a:srgbClr val="0070C0"/>
                </a:solidFill>
                <a:latin typeface="Times New Roman" charset="0"/>
                <a:cs typeface="Times New Roman" charset="0"/>
              </a:rPr>
              <a:t>091801</a:t>
            </a:r>
            <a:endParaRPr lang="zh-CN" altLang="en-US" sz="1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8EA18520-88BF-9B7C-8CE9-3E3D2E4B10CF}"/>
                  </a:ext>
                </a:extLst>
              </p:cNvPr>
              <p:cNvSpPr txBox="1"/>
              <p:nvPr/>
            </p:nvSpPr>
            <p:spPr>
              <a:xfrm>
                <a:off x="3834224" y="1492213"/>
                <a:ext cx="70365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−2</m:t>
                          </m:r>
                        </m:sup>
                      </m:sSup>
                    </m:oMath>
                  </m:oMathPara>
                </a14:m>
                <a:endParaRPr kumimoji="1" lang="zh-CN" altLang="en-US" dirty="0"/>
              </a:p>
            </p:txBody>
          </p:sp>
        </mc:Choice>
        <mc:Fallback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8EA18520-88BF-9B7C-8CE9-3E3D2E4B10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4224" y="1492213"/>
                <a:ext cx="703654" cy="276999"/>
              </a:xfrm>
              <a:prstGeom prst="rect">
                <a:avLst/>
              </a:prstGeom>
              <a:blipFill>
                <a:blip r:embed="rId10"/>
                <a:stretch>
                  <a:fillRect l="-3509" t="-4348" r="-3509" b="-434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74429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508"/>
    </mc:Choice>
    <mc:Fallback xmlns="">
      <p:transition spd="slow" advTm="54508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B6D239-963B-9EA1-5219-B4DAACFC87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 22">
            <a:extLst>
              <a:ext uri="{FF2B5EF4-FFF2-40B4-BE49-F238E27FC236}">
                <a16:creationId xmlns:a16="http://schemas.microsoft.com/office/drawing/2014/main" id="{9900D3DC-28B7-6D7D-F1EA-88C93E98E500}"/>
              </a:ext>
            </a:extLst>
          </p:cNvPr>
          <p:cNvGrpSpPr/>
          <p:nvPr/>
        </p:nvGrpSpPr>
        <p:grpSpPr>
          <a:xfrm>
            <a:off x="0" y="36387"/>
            <a:ext cx="9144000" cy="5107114"/>
            <a:chOff x="0" y="48516"/>
            <a:chExt cx="9144000" cy="6809485"/>
          </a:xfrm>
        </p:grpSpPr>
        <p:grpSp>
          <p:nvGrpSpPr>
            <p:cNvPr id="22" name="组 21">
              <a:extLst>
                <a:ext uri="{FF2B5EF4-FFF2-40B4-BE49-F238E27FC236}">
                  <a16:creationId xmlns:a16="http://schemas.microsoft.com/office/drawing/2014/main" id="{C8E1151A-5E6B-B5B3-F4B0-491B5208FBD1}"/>
                </a:ext>
              </a:extLst>
            </p:cNvPr>
            <p:cNvGrpSpPr/>
            <p:nvPr/>
          </p:nvGrpSpPr>
          <p:grpSpPr>
            <a:xfrm>
              <a:off x="110103" y="48516"/>
              <a:ext cx="8885307" cy="677108"/>
              <a:chOff x="110103" y="48516"/>
              <a:chExt cx="8885307" cy="677108"/>
            </a:xfrm>
          </p:grpSpPr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id="{A217EF22-5720-5659-E14C-503D130E62CE}"/>
                  </a:ext>
                </a:extLst>
              </p:cNvPr>
              <p:cNvSpPr/>
              <p:nvPr/>
            </p:nvSpPr>
            <p:spPr>
              <a:xfrm>
                <a:off x="231515" y="48516"/>
                <a:ext cx="3108543" cy="67710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kumimoji="1" lang="en-US" altLang="zh-CN" sz="2700" b="1" dirty="0">
                    <a:solidFill>
                      <a:srgbClr val="0070C0"/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rPr>
                  <a:t>Outline</a:t>
                </a:r>
                <a:r>
                  <a:rPr kumimoji="1" lang="zh-CN" altLang="en-US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kumimoji="1" lang="en-US" altLang="zh-CN" sz="2700" b="1" dirty="0">
                    <a:solidFill>
                      <a:srgbClr val="0070C0"/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rPr>
                  <a:t>of</a:t>
                </a:r>
                <a:r>
                  <a:rPr kumimoji="1" lang="zh-CN" altLang="en-US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kumimoji="1" lang="en-US" altLang="zh-CN" sz="2700" b="1" dirty="0">
                    <a:solidFill>
                      <a:srgbClr val="0070C0"/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rPr>
                  <a:t>the</a:t>
                </a:r>
                <a:r>
                  <a:rPr kumimoji="1" lang="zh-CN" altLang="en-US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kumimoji="1" lang="en-US" altLang="zh-CN" sz="2700" b="1" dirty="0">
                    <a:solidFill>
                      <a:srgbClr val="0070C0"/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rPr>
                  <a:t>talk</a:t>
                </a:r>
                <a:endParaRPr lang="zh-CN" altLang="en-US" sz="27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12" name="直线连接符 11">
                <a:extLst>
                  <a:ext uri="{FF2B5EF4-FFF2-40B4-BE49-F238E27FC236}">
                    <a16:creationId xmlns:a16="http://schemas.microsoft.com/office/drawing/2014/main" id="{EF975A11-F164-67C3-5F25-F10792C3569E}"/>
                  </a:ext>
                </a:extLst>
              </p:cNvPr>
              <p:cNvCxnSpPr/>
              <p:nvPr/>
            </p:nvCxnSpPr>
            <p:spPr>
              <a:xfrm>
                <a:off x="110103" y="694847"/>
                <a:ext cx="8885307" cy="0"/>
              </a:xfrm>
              <a:prstGeom prst="line">
                <a:avLst/>
              </a:prstGeom>
              <a:ln w="1905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组 15">
              <a:extLst>
                <a:ext uri="{FF2B5EF4-FFF2-40B4-BE49-F238E27FC236}">
                  <a16:creationId xmlns:a16="http://schemas.microsoft.com/office/drawing/2014/main" id="{7981FD89-4CE2-827F-B0F1-8F4F1516EA38}"/>
                </a:ext>
              </a:extLst>
            </p:cNvPr>
            <p:cNvGrpSpPr/>
            <p:nvPr/>
          </p:nvGrpSpPr>
          <p:grpSpPr>
            <a:xfrm>
              <a:off x="0" y="6446733"/>
              <a:ext cx="9144000" cy="411268"/>
              <a:chOff x="0" y="6446733"/>
              <a:chExt cx="9144000" cy="411268"/>
            </a:xfrm>
          </p:grpSpPr>
          <p:sp>
            <p:nvSpPr>
              <p:cNvPr id="17" name="Rectangle 6">
                <a:extLst>
                  <a:ext uri="{FF2B5EF4-FFF2-40B4-BE49-F238E27FC236}">
                    <a16:creationId xmlns:a16="http://schemas.microsoft.com/office/drawing/2014/main" id="{4D7A3E7D-E58D-AF77-5757-2CBDC469E15F}"/>
                  </a:ext>
                </a:extLst>
              </p:cNvPr>
              <p:cNvSpPr/>
              <p:nvPr/>
            </p:nvSpPr>
            <p:spPr>
              <a:xfrm>
                <a:off x="0" y="6488821"/>
                <a:ext cx="9144000" cy="36918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8" name="Rectangle 7">
                <a:extLst>
                  <a:ext uri="{FF2B5EF4-FFF2-40B4-BE49-F238E27FC236}">
                    <a16:creationId xmlns:a16="http://schemas.microsoft.com/office/drawing/2014/main" id="{BD649D62-1E72-E1C9-5D67-3A74510441B2}"/>
                  </a:ext>
                </a:extLst>
              </p:cNvPr>
              <p:cNvSpPr/>
              <p:nvPr/>
            </p:nvSpPr>
            <p:spPr>
              <a:xfrm>
                <a:off x="0" y="6446733"/>
                <a:ext cx="9144000" cy="45719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15" name="灯片编号占位符 1">
            <a:extLst>
              <a:ext uri="{FF2B5EF4-FFF2-40B4-BE49-F238E27FC236}">
                <a16:creationId xmlns:a16="http://schemas.microsoft.com/office/drawing/2014/main" id="{459D8C1D-6C44-375A-73A6-2C2725AA4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89711" y="4870359"/>
            <a:ext cx="1543050" cy="273844"/>
          </a:xfrm>
        </p:spPr>
        <p:txBody>
          <a:bodyPr/>
          <a:lstStyle/>
          <a:p>
            <a:fld id="{C9B75A48-9D91-AD42-8FEF-0106549F2306}" type="slidenum">
              <a:rPr kumimoji="1" lang="zh-CN" altLang="en-US" sz="15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fld>
            <a:endParaRPr kumimoji="1" lang="zh-CN" altLang="en-US" sz="1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D3D97CEA-913D-FE8D-F05B-73E1B55FA41F}"/>
              </a:ext>
            </a:extLst>
          </p:cNvPr>
          <p:cNvSpPr txBox="1"/>
          <p:nvPr/>
        </p:nvSpPr>
        <p:spPr>
          <a:xfrm>
            <a:off x="363185" y="4843790"/>
            <a:ext cx="1059906" cy="3225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496" b="1" dirty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rPr>
              <a:t>2026/07/03</a:t>
            </a:r>
            <a:endParaRPr kumimoji="1" lang="zh-CN" altLang="en-US" sz="1496" b="1" dirty="0">
              <a:solidFill>
                <a:schemeClr val="bg1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DB9C3E2A-4E18-D797-4A1C-A3EC2D94DE11}"/>
              </a:ext>
            </a:extLst>
          </p:cNvPr>
          <p:cNvSpPr txBox="1"/>
          <p:nvPr/>
        </p:nvSpPr>
        <p:spPr>
          <a:xfrm>
            <a:off x="893138" y="575776"/>
            <a:ext cx="7195391" cy="36742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altLang="zh-CN" sz="2400" b="1" dirty="0">
                <a:solidFill>
                  <a:schemeClr val="bg2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Arial" panose="020B0604020202020204" pitchFamily="34" charset="0"/>
              </a:rPr>
              <a:t>Introduction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altLang="zh-CN" sz="2400" b="1" dirty="0">
                <a:solidFill>
                  <a:schemeClr val="bg2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Arial" panose="020B0604020202020204" pitchFamily="34" charset="0"/>
              </a:rPr>
              <a:t>Complementary</a:t>
            </a:r>
            <a:r>
              <a:rPr lang="zh-CN" altLang="en-US" sz="2400" b="1" dirty="0">
                <a:solidFill>
                  <a:schemeClr val="bg2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400" b="1" dirty="0">
                <a:solidFill>
                  <a:schemeClr val="bg2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Arial" panose="020B0604020202020204" pitchFamily="34" charset="0"/>
              </a:rPr>
              <a:t>in</a:t>
            </a:r>
            <a:r>
              <a:rPr lang="zh-CN" altLang="en-US" sz="2400" b="1" dirty="0">
                <a:solidFill>
                  <a:schemeClr val="bg2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400" b="1" dirty="0">
                <a:solidFill>
                  <a:schemeClr val="bg2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Arial" panose="020B0604020202020204" pitchFamily="34" charset="0"/>
              </a:rPr>
              <a:t>CKM</a:t>
            </a:r>
            <a:r>
              <a:rPr lang="zh-CN" altLang="en-US" sz="2400" b="1" dirty="0">
                <a:solidFill>
                  <a:schemeClr val="bg2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400" b="1" dirty="0">
                <a:solidFill>
                  <a:schemeClr val="bg2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Arial" panose="020B0604020202020204" pitchFamily="34" charset="0"/>
              </a:rPr>
              <a:t>physics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altLang="zh-CN" sz="2400" b="1" dirty="0">
                <a:solidFill>
                  <a:schemeClr val="bg2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Arial" panose="020B0604020202020204" pitchFamily="34" charset="0"/>
              </a:rPr>
              <a:t>Synergy</a:t>
            </a:r>
            <a:r>
              <a:rPr lang="zh-CN" altLang="en-US" sz="2400" b="1" dirty="0">
                <a:solidFill>
                  <a:schemeClr val="bg2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400" b="1" dirty="0">
                <a:solidFill>
                  <a:schemeClr val="bg2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Arial" panose="020B0604020202020204" pitchFamily="34" charset="0"/>
              </a:rPr>
              <a:t>in</a:t>
            </a:r>
            <a:r>
              <a:rPr lang="zh-CN" altLang="en-US" sz="2400" b="1" dirty="0">
                <a:solidFill>
                  <a:schemeClr val="bg2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400" b="1" dirty="0">
                <a:solidFill>
                  <a:schemeClr val="bg2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Arial" panose="020B0604020202020204" pitchFamily="34" charset="0"/>
              </a:rPr>
              <a:t>rare</a:t>
            </a:r>
            <a:r>
              <a:rPr lang="zh-CN" altLang="en-US" sz="2400" b="1" dirty="0">
                <a:solidFill>
                  <a:schemeClr val="bg2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400" b="1" dirty="0">
                <a:solidFill>
                  <a:schemeClr val="bg2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Arial" panose="020B0604020202020204" pitchFamily="34" charset="0"/>
              </a:rPr>
              <a:t>decay</a:t>
            </a:r>
            <a:r>
              <a:rPr lang="zh-CN" altLang="en-US" sz="2400" b="1" dirty="0">
                <a:solidFill>
                  <a:schemeClr val="bg2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400" b="1" dirty="0">
                <a:solidFill>
                  <a:schemeClr val="bg2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Arial" panose="020B0604020202020204" pitchFamily="34" charset="0"/>
              </a:rPr>
              <a:t>measurements</a:t>
            </a:r>
            <a:r>
              <a:rPr lang="zh-CN" altLang="en-US" sz="2400" b="1" dirty="0">
                <a:solidFill>
                  <a:schemeClr val="bg2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endParaRPr lang="en-US" altLang="zh-CN" sz="2400" b="1" dirty="0">
              <a:solidFill>
                <a:schemeClr val="bg2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Arial" panose="020B0604020202020204" pitchFamily="34" charset="0"/>
            </a:endParaRP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altLang="zh-CN" sz="2400" b="1" dirty="0">
                <a:solidFill>
                  <a:srgbClr val="002060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Arial" panose="020B0604020202020204" pitchFamily="34" charset="0"/>
              </a:rPr>
              <a:t>Common</a:t>
            </a:r>
            <a:r>
              <a:rPr lang="zh-CN" altLang="en-US" sz="2400" b="1" dirty="0">
                <a:solidFill>
                  <a:srgbClr val="002060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400" b="1" dirty="0">
                <a:solidFill>
                  <a:srgbClr val="002060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Arial" panose="020B0604020202020204" pitchFamily="34" charset="0"/>
              </a:rPr>
              <a:t>interests</a:t>
            </a:r>
            <a:r>
              <a:rPr lang="zh-CN" altLang="en-US" sz="2400" b="1" dirty="0">
                <a:solidFill>
                  <a:srgbClr val="002060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400" b="1" dirty="0">
                <a:solidFill>
                  <a:srgbClr val="002060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Arial" panose="020B0604020202020204" pitchFamily="34" charset="0"/>
              </a:rPr>
              <a:t>in</a:t>
            </a:r>
            <a:r>
              <a:rPr lang="zh-CN" altLang="en-US" sz="2400" b="1" dirty="0">
                <a:solidFill>
                  <a:srgbClr val="002060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400" b="1" dirty="0">
                <a:solidFill>
                  <a:srgbClr val="002060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Arial" panose="020B0604020202020204" pitchFamily="34" charset="0"/>
              </a:rPr>
              <a:t>exotic</a:t>
            </a:r>
            <a:r>
              <a:rPr lang="zh-CN" altLang="en-US" sz="2400" b="1" dirty="0">
                <a:solidFill>
                  <a:srgbClr val="002060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400" b="1" dirty="0">
                <a:solidFill>
                  <a:srgbClr val="002060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Arial" panose="020B0604020202020204" pitchFamily="34" charset="0"/>
              </a:rPr>
              <a:t>particle</a:t>
            </a:r>
            <a:r>
              <a:rPr lang="zh-CN" altLang="en-US" sz="2400" b="1" dirty="0">
                <a:solidFill>
                  <a:srgbClr val="002060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400" b="1" dirty="0">
                <a:solidFill>
                  <a:srgbClr val="002060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Arial" panose="020B0604020202020204" pitchFamily="34" charset="0"/>
              </a:rPr>
              <a:t>studies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altLang="zh-CN" sz="2400" b="1" dirty="0">
                <a:solidFill>
                  <a:schemeClr val="bg2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Arial" panose="020B0604020202020204" pitchFamily="34" charset="0"/>
              </a:rPr>
              <a:t>Conclusions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1A1A8CFF-5540-CC18-A351-F1EBD3DFDB3E}"/>
              </a:ext>
            </a:extLst>
          </p:cNvPr>
          <p:cNvSpPr txBox="1"/>
          <p:nvPr/>
        </p:nvSpPr>
        <p:spPr>
          <a:xfrm>
            <a:off x="3959406" y="4835058"/>
            <a:ext cx="1893852" cy="3225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zh-CN" sz="1496" b="1" dirty="0">
                <a:solidFill>
                  <a:schemeClr val="bg1"/>
                </a:solidFill>
                <a:latin typeface="Times New Roman" charset="0"/>
                <a:ea typeface="SimSun" panose="02010600030101010101" pitchFamily="2" charset="-122"/>
                <a:cs typeface="Times New Roman" charset="0"/>
              </a:rPr>
              <a:t>UCAS, Wenbin Qian</a:t>
            </a:r>
            <a:endParaRPr kumimoji="1" lang="zh-CN" altLang="en-US" sz="1496" b="1" dirty="0">
              <a:solidFill>
                <a:schemeClr val="bg1"/>
              </a:solidFill>
              <a:latin typeface="Times New Roman" charset="0"/>
              <a:ea typeface="SimSun" panose="02010600030101010101" pitchFamily="2" charset="-122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5059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29"/>
    </mc:Choice>
    <mc:Fallback xmlns="">
      <p:transition spd="slow" advTm="3329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 22"/>
          <p:cNvGrpSpPr/>
          <p:nvPr/>
        </p:nvGrpSpPr>
        <p:grpSpPr>
          <a:xfrm>
            <a:off x="0" y="36387"/>
            <a:ext cx="9144000" cy="5107114"/>
            <a:chOff x="0" y="48516"/>
            <a:chExt cx="9144000" cy="6809485"/>
          </a:xfrm>
        </p:grpSpPr>
        <p:grpSp>
          <p:nvGrpSpPr>
            <p:cNvPr id="22" name="组 21"/>
            <p:cNvGrpSpPr/>
            <p:nvPr/>
          </p:nvGrpSpPr>
          <p:grpSpPr>
            <a:xfrm>
              <a:off x="110103" y="48516"/>
              <a:ext cx="8885307" cy="677108"/>
              <a:chOff x="110103" y="48516"/>
              <a:chExt cx="8885307" cy="677108"/>
            </a:xfrm>
          </p:grpSpPr>
          <p:sp>
            <p:nvSpPr>
              <p:cNvPr id="10" name="矩形 9"/>
              <p:cNvSpPr/>
              <p:nvPr/>
            </p:nvSpPr>
            <p:spPr>
              <a:xfrm>
                <a:off x="231515" y="48516"/>
                <a:ext cx="2704587" cy="67710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Particle</a:t>
                </a:r>
                <a:r>
                  <a:rPr lang="zh-CN" altLang="en-US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zoo</a:t>
                </a:r>
                <a:r>
                  <a:rPr lang="zh-CN" altLang="en-US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2.0</a:t>
                </a:r>
                <a:endParaRPr lang="zh-CN" altLang="en-US" sz="27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12" name="直线连接符 11"/>
              <p:cNvCxnSpPr/>
              <p:nvPr/>
            </p:nvCxnSpPr>
            <p:spPr>
              <a:xfrm>
                <a:off x="110103" y="694847"/>
                <a:ext cx="8885307" cy="0"/>
              </a:xfrm>
              <a:prstGeom prst="line">
                <a:avLst/>
              </a:prstGeom>
              <a:ln w="1905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组 15"/>
            <p:cNvGrpSpPr/>
            <p:nvPr/>
          </p:nvGrpSpPr>
          <p:grpSpPr>
            <a:xfrm>
              <a:off x="0" y="6446733"/>
              <a:ext cx="9144000" cy="411268"/>
              <a:chOff x="0" y="6446733"/>
              <a:chExt cx="9144000" cy="411268"/>
            </a:xfrm>
          </p:grpSpPr>
          <p:sp>
            <p:nvSpPr>
              <p:cNvPr id="17" name="Rectangle 6"/>
              <p:cNvSpPr/>
              <p:nvPr/>
            </p:nvSpPr>
            <p:spPr>
              <a:xfrm>
                <a:off x="0" y="6488821"/>
                <a:ext cx="9144000" cy="36918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8" name="Rectangle 7"/>
              <p:cNvSpPr/>
              <p:nvPr/>
            </p:nvSpPr>
            <p:spPr>
              <a:xfrm>
                <a:off x="0" y="6446733"/>
                <a:ext cx="9144000" cy="45719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13" name="文本框 12">
            <a:extLst>
              <a:ext uri="{FF2B5EF4-FFF2-40B4-BE49-F238E27FC236}">
                <a16:creationId xmlns:a16="http://schemas.microsoft.com/office/drawing/2014/main" id="{AA916338-D0F4-6E41-B70A-52462DED43BD}"/>
              </a:ext>
            </a:extLst>
          </p:cNvPr>
          <p:cNvSpPr txBox="1"/>
          <p:nvPr/>
        </p:nvSpPr>
        <p:spPr>
          <a:xfrm>
            <a:off x="363185" y="4843790"/>
            <a:ext cx="1059906" cy="3225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496" b="1" dirty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rPr>
              <a:t>2026/07/03</a:t>
            </a:r>
            <a:endParaRPr kumimoji="1" lang="zh-CN" altLang="en-US" sz="1496" b="1" dirty="0">
              <a:solidFill>
                <a:schemeClr val="bg1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4" name="灯片编号占位符 1">
            <a:extLst>
              <a:ext uri="{FF2B5EF4-FFF2-40B4-BE49-F238E27FC236}">
                <a16:creationId xmlns:a16="http://schemas.microsoft.com/office/drawing/2014/main" id="{5ED9E9E9-B3D1-F240-8EF8-2BC56DB19FE9}"/>
              </a:ext>
            </a:extLst>
          </p:cNvPr>
          <p:cNvSpPr txBox="1">
            <a:spLocks/>
          </p:cNvSpPr>
          <p:nvPr/>
        </p:nvSpPr>
        <p:spPr>
          <a:xfrm>
            <a:off x="6889711" y="4870359"/>
            <a:ext cx="15430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9B75A48-9D91-AD42-8FEF-0106549F2306}" type="slidenum">
              <a:rPr kumimoji="1" lang="zh-CN" altLang="en-US" sz="15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26</a:t>
            </a:fld>
            <a:endParaRPr kumimoji="1" lang="zh-CN" altLang="en-US" sz="1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A5A0321E-10F5-791B-3445-1EEEAECD43AA}"/>
                  </a:ext>
                </a:extLst>
              </p:cNvPr>
              <p:cNvSpPr txBox="1"/>
              <p:nvPr/>
            </p:nvSpPr>
            <p:spPr>
              <a:xfrm>
                <a:off x="173490" y="636906"/>
                <a:ext cx="8912485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Many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new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hadrons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discovered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since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the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discovery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of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14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𝛘</m:t>
                        </m:r>
                      </m:e>
                      <m:sub>
                        <m:r>
                          <a:rPr lang="en-US" altLang="zh-CN" sz="14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𝐜𝟏</m:t>
                        </m:r>
                      </m:sub>
                    </m:sSub>
                    <m:r>
                      <a:rPr lang="en-US" altLang="zh-CN" sz="14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14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𝟑𝟖𝟕𝟐</m:t>
                    </m:r>
                    <m:r>
                      <a:rPr lang="en-US" altLang="zh-CN" sz="14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in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2003: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renaissance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and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revolution?</a:t>
                </a:r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A5A0321E-10F5-791B-3445-1EEEAECD43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490" y="636906"/>
                <a:ext cx="8912485" cy="307777"/>
              </a:xfrm>
              <a:prstGeom prst="rect">
                <a:avLst/>
              </a:prstGeom>
              <a:blipFill>
                <a:blip r:embed="rId3"/>
                <a:stretch>
                  <a:fillRect l="-142" r="-1422" b="-1923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图片 5">
            <a:extLst>
              <a:ext uri="{FF2B5EF4-FFF2-40B4-BE49-F238E27FC236}">
                <a16:creationId xmlns:a16="http://schemas.microsoft.com/office/drawing/2014/main" id="{EDC37C35-8F54-E282-A516-67462D332D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8067" y="1098033"/>
            <a:ext cx="4688754" cy="2501445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D2612228-99E1-168B-0D8C-A221AF7F0485}"/>
              </a:ext>
            </a:extLst>
          </p:cNvPr>
          <p:cNvSpPr txBox="1"/>
          <p:nvPr/>
        </p:nvSpPr>
        <p:spPr>
          <a:xfrm>
            <a:off x="1408365" y="3411878"/>
            <a:ext cx="191744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LHC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(mainly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LHCb)</a:t>
            </a:r>
            <a:endParaRPr lang="zh-CN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98CADB94-8F20-8725-08EE-AFE0E545E2AA}"/>
              </a:ext>
            </a:extLst>
          </p:cNvPr>
          <p:cNvSpPr txBox="1"/>
          <p:nvPr/>
        </p:nvSpPr>
        <p:spPr>
          <a:xfrm>
            <a:off x="6430355" y="3535982"/>
            <a:ext cx="91870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BESIII</a:t>
            </a:r>
            <a:endParaRPr lang="zh-CN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9E9EDC47-454E-2C2D-6180-A21950943A4E}"/>
                  </a:ext>
                </a:extLst>
              </p:cNvPr>
              <p:cNvSpPr txBox="1"/>
              <p:nvPr/>
            </p:nvSpPr>
            <p:spPr>
              <a:xfrm>
                <a:off x="173489" y="3789072"/>
                <a:ext cx="7936037" cy="102188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+ 17 new hadrons from Belle (&gt;35 from its start)</a:t>
                </a: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&gt;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20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new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hadrons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since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2022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(only selected ones are shown)</a:t>
                </a: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sz="14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Complementary</a:t>
                </a:r>
                <a:r>
                  <a:rPr lang="zh-CN" altLang="en-US" sz="14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between</a:t>
                </a:r>
                <a:r>
                  <a:rPr lang="zh-CN" altLang="en-US" sz="14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1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altLang="zh-CN" sz="1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𝒆</m:t>
                        </m:r>
                      </m:e>
                      <m:sup>
                        <m:r>
                          <a:rPr lang="en-US" altLang="zh-CN" sz="1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zh-CN" sz="1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altLang="zh-CN" sz="1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𝒆</m:t>
                        </m:r>
                      </m:e>
                      <m:sup>
                        <m:r>
                          <a:rPr lang="en-US" altLang="zh-CN" sz="1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zh-CN" altLang="en-US" sz="14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and</a:t>
                </a:r>
                <a:r>
                  <a:rPr lang="zh-CN" altLang="en-US" sz="14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1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𝒃</m:t>
                    </m:r>
                  </m:oMath>
                </a14:m>
                <a:r>
                  <a:rPr lang="en-US" altLang="zh-CN" sz="14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-decay</a:t>
                </a:r>
                <a:r>
                  <a:rPr lang="zh-CN" altLang="en-US" sz="14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:r>
                  <a:rPr lang="zh-CN" altLang="en-US" sz="14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14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𝒑𝒑</m:t>
                    </m:r>
                  </m:oMath>
                </a14:m>
                <a:r>
                  <a:rPr lang="zh-CN" altLang="en-US" sz="14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environments</a:t>
                </a:r>
                <a:r>
                  <a:rPr lang="zh-CN" altLang="en-US" sz="14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(small</a:t>
                </a:r>
                <a:r>
                  <a:rPr lang="zh-CN" altLang="en-US" sz="14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overlaps)</a:t>
                </a:r>
              </a:p>
            </p:txBody>
          </p:sp>
        </mc:Choice>
        <mc:Fallback xmlns="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9E9EDC47-454E-2C2D-6180-A21950943A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489" y="3789072"/>
                <a:ext cx="7936037" cy="1021883"/>
              </a:xfrm>
              <a:prstGeom prst="rect">
                <a:avLst/>
              </a:prstGeom>
              <a:blipFill>
                <a:blip r:embed="rId5"/>
                <a:stretch>
                  <a:fillRect l="-160" b="-493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文本框 24">
            <a:extLst>
              <a:ext uri="{FF2B5EF4-FFF2-40B4-BE49-F238E27FC236}">
                <a16:creationId xmlns:a16="http://schemas.microsoft.com/office/drawing/2014/main" id="{1347E1C7-CE49-1DA0-E93B-1FF413414190}"/>
              </a:ext>
            </a:extLst>
          </p:cNvPr>
          <p:cNvSpPr txBox="1"/>
          <p:nvPr/>
        </p:nvSpPr>
        <p:spPr>
          <a:xfrm>
            <a:off x="6083530" y="2733530"/>
            <a:ext cx="18500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r>
              <a:rPr lang="zh-CN" alt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new</a:t>
            </a:r>
            <a:r>
              <a:rPr lang="zh-CN" alt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hadrons</a:t>
            </a:r>
            <a:endParaRPr lang="zh-CN" altLang="en-US" dirty="0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5A434329-1167-8B0F-03AE-361653FBC774}"/>
              </a:ext>
            </a:extLst>
          </p:cNvPr>
          <p:cNvSpPr txBox="1"/>
          <p:nvPr/>
        </p:nvSpPr>
        <p:spPr>
          <a:xfrm>
            <a:off x="6341806" y="4060605"/>
            <a:ext cx="277501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</a:t>
            </a:r>
            <a:r>
              <a:rPr lang="zh-CN" altLang="en-US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</a:t>
            </a:r>
            <a:r>
              <a:rPr lang="zh-CN" altLang="en-US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140</a:t>
            </a:r>
            <a:r>
              <a:rPr lang="zh-CN" altLang="en-US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</a:t>
            </a:r>
            <a:r>
              <a:rPr lang="zh-CN" altLang="en-US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hadrons</a:t>
            </a:r>
            <a:endParaRPr lang="zh-CN" altLang="en-US" sz="1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D5654CBC-1EB7-0ADE-F8F7-B88C2A2307D2}"/>
              </a:ext>
            </a:extLst>
          </p:cNvPr>
          <p:cNvSpPr txBox="1"/>
          <p:nvPr/>
        </p:nvSpPr>
        <p:spPr>
          <a:xfrm>
            <a:off x="3959406" y="4835058"/>
            <a:ext cx="1893852" cy="7829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zh-CN" sz="1496" b="1" dirty="0">
                <a:solidFill>
                  <a:schemeClr val="bg1"/>
                </a:solidFill>
                <a:latin typeface="Times New Roman" charset="0"/>
                <a:ea typeface="SimSun" panose="02010600030101010101" pitchFamily="2" charset="-122"/>
                <a:cs typeface="Times New Roman" charset="0"/>
              </a:rPr>
              <a:t>UCAS, Wenbin Qian</a:t>
            </a:r>
          </a:p>
          <a:p>
            <a:r>
              <a:rPr kumimoji="1" lang="en" altLang="zh-CN" sz="1496" b="1" dirty="0">
                <a:solidFill>
                  <a:schemeClr val="bg1"/>
                </a:solidFill>
                <a:latin typeface="Times New Roman" charset="0"/>
                <a:ea typeface="SimSun" panose="02010600030101010101" pitchFamily="2" charset="-122"/>
                <a:cs typeface="Times New Roman" charset="0"/>
              </a:rPr>
              <a:t>
</a:t>
            </a:r>
            <a:endParaRPr kumimoji="1" lang="zh-CN" altLang="en-US" sz="1496" b="1" dirty="0">
              <a:solidFill>
                <a:schemeClr val="bg1"/>
              </a:solidFill>
              <a:latin typeface="Times New Roman" charset="0"/>
              <a:ea typeface="SimSun" panose="02010600030101010101" pitchFamily="2" charset="-122"/>
              <a:cs typeface="Times New Roman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C6D7EFD-C747-ED72-87C4-E35500850D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490" y="1117627"/>
            <a:ext cx="4106852" cy="2275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4948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013"/>
    </mc:Choice>
    <mc:Fallback xmlns="">
      <p:transition spd="slow" advTm="29013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 22"/>
          <p:cNvGrpSpPr/>
          <p:nvPr/>
        </p:nvGrpSpPr>
        <p:grpSpPr>
          <a:xfrm>
            <a:off x="0" y="36387"/>
            <a:ext cx="9144000" cy="5107114"/>
            <a:chOff x="0" y="48516"/>
            <a:chExt cx="9144000" cy="6809485"/>
          </a:xfrm>
        </p:grpSpPr>
        <p:grpSp>
          <p:nvGrpSpPr>
            <p:cNvPr id="22" name="组 21"/>
            <p:cNvGrpSpPr/>
            <p:nvPr/>
          </p:nvGrpSpPr>
          <p:grpSpPr>
            <a:xfrm>
              <a:off x="110103" y="48516"/>
              <a:ext cx="8885307" cy="677108"/>
              <a:chOff x="110103" y="48516"/>
              <a:chExt cx="8885307" cy="677108"/>
            </a:xfrm>
          </p:grpSpPr>
          <p:sp>
            <p:nvSpPr>
              <p:cNvPr id="10" name="矩形 9"/>
              <p:cNvSpPr/>
              <p:nvPr/>
            </p:nvSpPr>
            <p:spPr>
              <a:xfrm>
                <a:off x="133195" y="48516"/>
                <a:ext cx="4608954" cy="67710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zh-CN" altLang="en-US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history</a:t>
                </a:r>
                <a:r>
                  <a:rPr lang="zh-CN" altLang="en-US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of</a:t>
                </a:r>
                <a:r>
                  <a:rPr lang="zh-CN" altLang="en-US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understanding</a:t>
                </a:r>
                <a:endParaRPr lang="zh-CN" altLang="en-US" sz="27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12" name="直线连接符 11"/>
              <p:cNvCxnSpPr/>
              <p:nvPr/>
            </p:nvCxnSpPr>
            <p:spPr>
              <a:xfrm>
                <a:off x="110103" y="694847"/>
                <a:ext cx="8885307" cy="0"/>
              </a:xfrm>
              <a:prstGeom prst="line">
                <a:avLst/>
              </a:prstGeom>
              <a:ln w="1905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组 15"/>
            <p:cNvGrpSpPr/>
            <p:nvPr/>
          </p:nvGrpSpPr>
          <p:grpSpPr>
            <a:xfrm>
              <a:off x="0" y="6446733"/>
              <a:ext cx="9144000" cy="411268"/>
              <a:chOff x="0" y="6446733"/>
              <a:chExt cx="9144000" cy="411268"/>
            </a:xfrm>
          </p:grpSpPr>
          <p:sp>
            <p:nvSpPr>
              <p:cNvPr id="17" name="Rectangle 6"/>
              <p:cNvSpPr/>
              <p:nvPr/>
            </p:nvSpPr>
            <p:spPr>
              <a:xfrm>
                <a:off x="0" y="6488821"/>
                <a:ext cx="9144000" cy="36918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8" name="Rectangle 7"/>
              <p:cNvSpPr/>
              <p:nvPr/>
            </p:nvSpPr>
            <p:spPr>
              <a:xfrm>
                <a:off x="0" y="6446733"/>
                <a:ext cx="9144000" cy="45719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13" name="文本框 12">
            <a:extLst>
              <a:ext uri="{FF2B5EF4-FFF2-40B4-BE49-F238E27FC236}">
                <a16:creationId xmlns:a16="http://schemas.microsoft.com/office/drawing/2014/main" id="{AA916338-D0F4-6E41-B70A-52462DED43BD}"/>
              </a:ext>
            </a:extLst>
          </p:cNvPr>
          <p:cNvSpPr txBox="1"/>
          <p:nvPr/>
        </p:nvSpPr>
        <p:spPr>
          <a:xfrm>
            <a:off x="363185" y="4843790"/>
            <a:ext cx="1059906" cy="3225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496" b="1" dirty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rPr>
              <a:t>2026/07/03</a:t>
            </a:r>
            <a:endParaRPr kumimoji="1" lang="zh-CN" altLang="en-US" sz="1496" b="1" dirty="0">
              <a:solidFill>
                <a:schemeClr val="bg1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4" name="灯片编号占位符 1">
            <a:extLst>
              <a:ext uri="{FF2B5EF4-FFF2-40B4-BE49-F238E27FC236}">
                <a16:creationId xmlns:a16="http://schemas.microsoft.com/office/drawing/2014/main" id="{5ED9E9E9-B3D1-F240-8EF8-2BC56DB19FE9}"/>
              </a:ext>
            </a:extLst>
          </p:cNvPr>
          <p:cNvSpPr txBox="1">
            <a:spLocks/>
          </p:cNvSpPr>
          <p:nvPr/>
        </p:nvSpPr>
        <p:spPr>
          <a:xfrm>
            <a:off x="6889711" y="4870359"/>
            <a:ext cx="15430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9B75A48-9D91-AD42-8FEF-0106549F2306}" type="slidenum">
              <a:rPr kumimoji="1" lang="zh-CN" altLang="en-US" sz="15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27</a:t>
            </a:fld>
            <a:endParaRPr kumimoji="1" lang="zh-CN" altLang="en-US" sz="1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DE1CE0FF-3152-F3B4-F2FE-C599CB49A04E}"/>
              </a:ext>
            </a:extLst>
          </p:cNvPr>
          <p:cNvSpPr txBox="1"/>
          <p:nvPr/>
        </p:nvSpPr>
        <p:spPr>
          <a:xfrm>
            <a:off x="6654170" y="1083455"/>
            <a:ext cx="2043494" cy="69871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</a:t>
            </a:r>
            <a:r>
              <a:rPr lang="zh-CN" altLang="en-US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states</a:t>
            </a:r>
          </a:p>
          <a:p>
            <a:pPr algn="ctr">
              <a:lnSpc>
                <a:spcPct val="150000"/>
              </a:lnSpc>
            </a:pPr>
            <a:r>
              <a:rPr lang="en-US" altLang="zh-CN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Better</a:t>
            </a:r>
            <a:r>
              <a:rPr lang="zh-CN" altLang="en-US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understanding</a:t>
            </a:r>
            <a:endParaRPr lang="zh-CN" altLang="en-US" sz="1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49DB2E21-06C3-0DC9-333A-0F7AC640CD35}"/>
              </a:ext>
            </a:extLst>
          </p:cNvPr>
          <p:cNvSpPr/>
          <p:nvPr/>
        </p:nvSpPr>
        <p:spPr>
          <a:xfrm>
            <a:off x="-11272" y="4216101"/>
            <a:ext cx="14991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b="1" dirty="0">
                <a:solidFill>
                  <a:srgbClr val="FF000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Particle</a:t>
            </a:r>
            <a:r>
              <a:rPr kumimoji="1" lang="zh-CN" altLang="en-US" b="1" dirty="0">
                <a:solidFill>
                  <a:srgbClr val="FF000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 </a:t>
            </a:r>
            <a:r>
              <a:rPr kumimoji="1" lang="en-US" altLang="zh-CN" b="1" dirty="0">
                <a:solidFill>
                  <a:srgbClr val="FF000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X</a:t>
            </a:r>
            <a:r>
              <a:rPr kumimoji="1" lang="zh-CN" altLang="en-US" b="1" dirty="0">
                <a:solidFill>
                  <a:srgbClr val="FF000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 </a:t>
            </a:r>
            <a:r>
              <a:rPr kumimoji="1" lang="en-US" altLang="zh-CN" b="1" dirty="0">
                <a:solidFill>
                  <a:srgbClr val="FF000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=</a:t>
            </a:r>
            <a:r>
              <a:rPr kumimoji="1" lang="zh-CN" altLang="en-US" b="1" dirty="0">
                <a:solidFill>
                  <a:srgbClr val="FF000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 </a:t>
            </a:r>
            <a:endParaRPr lang="zh-CN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椭圆 5">
                <a:extLst>
                  <a:ext uri="{FF2B5EF4-FFF2-40B4-BE49-F238E27FC236}">
                    <a16:creationId xmlns:a16="http://schemas.microsoft.com/office/drawing/2014/main" id="{74EB92DE-1500-FD5E-B533-199EC38A2AA6}"/>
                  </a:ext>
                </a:extLst>
              </p:cNvPr>
              <p:cNvSpPr/>
              <p:nvPr/>
            </p:nvSpPr>
            <p:spPr>
              <a:xfrm>
                <a:off x="1392921" y="4067637"/>
                <a:ext cx="653218" cy="623214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sz="2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acc>
                        <m:accPr>
                          <m:chr m:val="̅"/>
                          <m:ctrlPr>
                            <a:rPr kumimoji="1" lang="en-US" altLang="zh-CN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kumimoji="1" lang="en-US" altLang="zh-CN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</m:acc>
                    </m:oMath>
                  </m:oMathPara>
                </a14:m>
                <a:endParaRPr kumimoji="1" lang="zh-CN" altLang="en-US" sz="24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6" name="椭圆 5">
                <a:extLst>
                  <a:ext uri="{FF2B5EF4-FFF2-40B4-BE49-F238E27FC236}">
                    <a16:creationId xmlns:a16="http://schemas.microsoft.com/office/drawing/2014/main" id="{74EB92DE-1500-FD5E-B533-199EC38A2AA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2921" y="4067637"/>
                <a:ext cx="653218" cy="623214"/>
              </a:xfrm>
              <a:prstGeom prst="ellipse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矩形 6">
            <a:extLst>
              <a:ext uri="{FF2B5EF4-FFF2-40B4-BE49-F238E27FC236}">
                <a16:creationId xmlns:a16="http://schemas.microsoft.com/office/drawing/2014/main" id="{76B37D1A-202D-CAE9-86BB-EAA0ECF5B1A0}"/>
              </a:ext>
            </a:extLst>
          </p:cNvPr>
          <p:cNvSpPr/>
          <p:nvPr/>
        </p:nvSpPr>
        <p:spPr>
          <a:xfrm>
            <a:off x="2000220" y="4105988"/>
            <a:ext cx="3898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ea typeface="SimHei" charset="-122"/>
                <a:cs typeface="Times New Roman" panose="02020603050405020304" pitchFamily="18" charset="0"/>
              </a:rPr>
              <a:t>+</a:t>
            </a:r>
            <a:endParaRPr lang="zh-CN" alt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椭圆 7">
                <a:extLst>
                  <a:ext uri="{FF2B5EF4-FFF2-40B4-BE49-F238E27FC236}">
                    <a16:creationId xmlns:a16="http://schemas.microsoft.com/office/drawing/2014/main" id="{D408E121-C587-A652-4293-196709B6DC81}"/>
                  </a:ext>
                </a:extLst>
              </p:cNvPr>
              <p:cNvSpPr/>
              <p:nvPr/>
            </p:nvSpPr>
            <p:spPr>
              <a:xfrm>
                <a:off x="2349641" y="4064170"/>
                <a:ext cx="1254681" cy="623214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sz="2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acc>
                        <m:accPr>
                          <m:chr m:val="̅"/>
                          <m:ctrlPr>
                            <a:rPr kumimoji="1" lang="en-US" altLang="zh-CN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kumimoji="1" lang="en-US" altLang="zh-CN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</m:acc>
                      <m:r>
                        <a:rPr kumimoji="1" lang="en-US" altLang="zh-CN" sz="2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𝑞𝑞</m:t>
                      </m:r>
                    </m:oMath>
                  </m:oMathPara>
                </a14:m>
                <a:endParaRPr kumimoji="1" lang="zh-CN" altLang="en-US" sz="24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8" name="椭圆 7">
                <a:extLst>
                  <a:ext uri="{FF2B5EF4-FFF2-40B4-BE49-F238E27FC236}">
                    <a16:creationId xmlns:a16="http://schemas.microsoft.com/office/drawing/2014/main" id="{D408E121-C587-A652-4293-196709B6DC8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9641" y="4064170"/>
                <a:ext cx="1254681" cy="623214"/>
              </a:xfrm>
              <a:prstGeom prst="ellipse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矩形 10">
            <a:extLst>
              <a:ext uri="{FF2B5EF4-FFF2-40B4-BE49-F238E27FC236}">
                <a16:creationId xmlns:a16="http://schemas.microsoft.com/office/drawing/2014/main" id="{B7097C3C-8624-7A44-01A2-C66133E60954}"/>
              </a:ext>
            </a:extLst>
          </p:cNvPr>
          <p:cNvSpPr/>
          <p:nvPr/>
        </p:nvSpPr>
        <p:spPr>
          <a:xfrm>
            <a:off x="3621409" y="4086986"/>
            <a:ext cx="3161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ea typeface="SimHei" charset="-122"/>
                <a:cs typeface="Times New Roman" panose="02020603050405020304" pitchFamily="18" charset="0"/>
              </a:rPr>
              <a:t>+</a:t>
            </a:r>
            <a:endParaRPr lang="zh-CN" altLang="en-US" sz="2800" dirty="0"/>
          </a:p>
        </p:txBody>
      </p:sp>
      <p:grpSp>
        <p:nvGrpSpPr>
          <p:cNvPr id="15" name="组合 14">
            <a:extLst>
              <a:ext uri="{FF2B5EF4-FFF2-40B4-BE49-F238E27FC236}">
                <a16:creationId xmlns:a16="http://schemas.microsoft.com/office/drawing/2014/main" id="{79A62F9E-E28B-25B4-013D-05BBB67019D6}"/>
              </a:ext>
            </a:extLst>
          </p:cNvPr>
          <p:cNvGrpSpPr/>
          <p:nvPr/>
        </p:nvGrpSpPr>
        <p:grpSpPr>
          <a:xfrm>
            <a:off x="4033489" y="4034543"/>
            <a:ext cx="1254682" cy="617461"/>
            <a:chOff x="1238553" y="3544866"/>
            <a:chExt cx="1806793" cy="1515649"/>
          </a:xfrm>
        </p:grpSpPr>
        <p:sp>
          <p:nvSpPr>
            <p:cNvPr id="30" name="椭圆 29">
              <a:extLst>
                <a:ext uri="{FF2B5EF4-FFF2-40B4-BE49-F238E27FC236}">
                  <a16:creationId xmlns:a16="http://schemas.microsoft.com/office/drawing/2014/main" id="{86B4A3DE-67FD-D942-0DA4-DA4E4B12EBAC}"/>
                </a:ext>
              </a:extLst>
            </p:cNvPr>
            <p:cNvSpPr/>
            <p:nvPr/>
          </p:nvSpPr>
          <p:spPr>
            <a:xfrm>
              <a:off x="1315233" y="3544866"/>
              <a:ext cx="1645650" cy="1515649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2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椭圆 33">
                  <a:extLst>
                    <a:ext uri="{FF2B5EF4-FFF2-40B4-BE49-F238E27FC236}">
                      <a16:creationId xmlns:a16="http://schemas.microsoft.com/office/drawing/2014/main" id="{A132C997-392D-D2BC-84A1-6F2F60B6AF89}"/>
                    </a:ext>
                  </a:extLst>
                </p:cNvPr>
                <p:cNvSpPr/>
                <p:nvPr/>
              </p:nvSpPr>
              <p:spPr>
                <a:xfrm>
                  <a:off x="1238553" y="3816082"/>
                  <a:ext cx="992602" cy="966554"/>
                </a:xfrm>
                <a:prstGeom prst="ellipse">
                  <a:avLst/>
                </a:prstGeom>
                <a:solidFill>
                  <a:srgbClr val="92D05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𝑐𝑞</m:t>
                        </m:r>
                      </m:oMath>
                    </m:oMathPara>
                  </a14:m>
                  <a:endParaRPr kumimoji="1" lang="zh-CN" altLang="en-US" sz="2400" dirty="0">
                    <a:solidFill>
                      <a:srgbClr val="0070C0"/>
                    </a:solidFill>
                  </a:endParaRPr>
                </a:p>
              </p:txBody>
            </p:sp>
          </mc:Choice>
          <mc:Fallback xmlns="">
            <p:sp>
              <p:nvSpPr>
                <p:cNvPr id="48" name="椭圆 47">
                  <a:extLst>
                    <a:ext uri="{FF2B5EF4-FFF2-40B4-BE49-F238E27FC236}">
                      <a16:creationId xmlns:a16="http://schemas.microsoft.com/office/drawing/2014/main" id="{2B5AFE80-45BD-20AF-68DD-F72203173ED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38553" y="3816082"/>
                  <a:ext cx="992602" cy="966554"/>
                </a:xfrm>
                <a:prstGeom prst="ellipse">
                  <a:avLst/>
                </a:prstGeom>
                <a:blipFill>
                  <a:blip r:embed="rId10"/>
                  <a:stretch>
                    <a:fillRect b="-18182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椭圆 38">
                  <a:extLst>
                    <a:ext uri="{FF2B5EF4-FFF2-40B4-BE49-F238E27FC236}">
                      <a16:creationId xmlns:a16="http://schemas.microsoft.com/office/drawing/2014/main" id="{AA00468F-5BF8-F79B-B783-7F41A191EE41}"/>
                    </a:ext>
                  </a:extLst>
                </p:cNvPr>
                <p:cNvSpPr/>
                <p:nvPr/>
              </p:nvSpPr>
              <p:spPr>
                <a:xfrm>
                  <a:off x="2052744" y="3815597"/>
                  <a:ext cx="992602" cy="966554"/>
                </a:xfrm>
                <a:prstGeom prst="ellipse">
                  <a:avLst/>
                </a:prstGeom>
                <a:solidFill>
                  <a:srgbClr val="92D05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̅"/>
                            <m:ctrlPr>
                              <a:rPr kumimoji="1" lang="en-US" altLang="zh-CN" sz="24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sz="24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</m:acc>
                        <m:r>
                          <a:rPr kumimoji="1"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</m:oMath>
                    </m:oMathPara>
                  </a14:m>
                  <a:endParaRPr kumimoji="1" lang="zh-CN" altLang="en-US" sz="2400" dirty="0">
                    <a:solidFill>
                      <a:srgbClr val="0070C0"/>
                    </a:solidFill>
                  </a:endParaRPr>
                </a:p>
              </p:txBody>
            </p:sp>
          </mc:Choice>
          <mc:Fallback xmlns="">
            <p:sp>
              <p:nvSpPr>
                <p:cNvPr id="49" name="椭圆 48">
                  <a:extLst>
                    <a:ext uri="{FF2B5EF4-FFF2-40B4-BE49-F238E27FC236}">
                      <a16:creationId xmlns:a16="http://schemas.microsoft.com/office/drawing/2014/main" id="{BAF68B20-DC70-0338-684B-06A30978978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52744" y="3815597"/>
                  <a:ext cx="992602" cy="966554"/>
                </a:xfrm>
                <a:prstGeom prst="ellipse">
                  <a:avLst/>
                </a:prstGeom>
                <a:blipFill>
                  <a:blip r:embed="rId11"/>
                  <a:stretch>
                    <a:fillRect b="-18182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2" name="组合 41">
            <a:extLst>
              <a:ext uri="{FF2B5EF4-FFF2-40B4-BE49-F238E27FC236}">
                <a16:creationId xmlns:a16="http://schemas.microsoft.com/office/drawing/2014/main" id="{DB77F846-2E2E-0AA9-7298-E8FB87327362}"/>
              </a:ext>
            </a:extLst>
          </p:cNvPr>
          <p:cNvGrpSpPr/>
          <p:nvPr/>
        </p:nvGrpSpPr>
        <p:grpSpPr>
          <a:xfrm>
            <a:off x="5653863" y="3998037"/>
            <a:ext cx="1215072" cy="616159"/>
            <a:chOff x="1238553" y="3544866"/>
            <a:chExt cx="1905479" cy="1515649"/>
          </a:xfrm>
        </p:grpSpPr>
        <p:sp>
          <p:nvSpPr>
            <p:cNvPr id="43" name="椭圆 42">
              <a:extLst>
                <a:ext uri="{FF2B5EF4-FFF2-40B4-BE49-F238E27FC236}">
                  <a16:creationId xmlns:a16="http://schemas.microsoft.com/office/drawing/2014/main" id="{1849EF57-DC15-78A7-BED0-FF5F7B0DD6B8}"/>
                </a:ext>
              </a:extLst>
            </p:cNvPr>
            <p:cNvSpPr/>
            <p:nvPr/>
          </p:nvSpPr>
          <p:spPr>
            <a:xfrm>
              <a:off x="1315233" y="3544866"/>
              <a:ext cx="1645650" cy="1515649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2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椭圆 43">
                  <a:extLst>
                    <a:ext uri="{FF2B5EF4-FFF2-40B4-BE49-F238E27FC236}">
                      <a16:creationId xmlns:a16="http://schemas.microsoft.com/office/drawing/2014/main" id="{662CE24C-F026-6C84-55D5-EB14AB2AEFFB}"/>
                    </a:ext>
                  </a:extLst>
                </p:cNvPr>
                <p:cNvSpPr/>
                <p:nvPr/>
              </p:nvSpPr>
              <p:spPr>
                <a:xfrm>
                  <a:off x="1238553" y="3816082"/>
                  <a:ext cx="992602" cy="966554"/>
                </a:xfrm>
                <a:prstGeom prst="ellipse">
                  <a:avLst/>
                </a:prstGeom>
                <a:solidFill>
                  <a:srgbClr val="92D05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  <m:acc>
                          <m:accPr>
                            <m:chr m:val="̅"/>
                            <m:ctrlPr>
                              <a:rPr kumimoji="1" lang="en-US" altLang="zh-CN" sz="24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sz="24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</m:acc>
                      </m:oMath>
                    </m:oMathPara>
                  </a14:m>
                  <a:endParaRPr kumimoji="1" lang="zh-CN" altLang="en-US" sz="2400" dirty="0">
                    <a:solidFill>
                      <a:srgbClr val="0070C0"/>
                    </a:solidFill>
                  </a:endParaRPr>
                </a:p>
              </p:txBody>
            </p:sp>
          </mc:Choice>
          <mc:Fallback xmlns="">
            <p:sp>
              <p:nvSpPr>
                <p:cNvPr id="52" name="椭圆 51">
                  <a:extLst>
                    <a:ext uri="{FF2B5EF4-FFF2-40B4-BE49-F238E27FC236}">
                      <a16:creationId xmlns:a16="http://schemas.microsoft.com/office/drawing/2014/main" id="{8D1DB8D5-A4AD-7AB3-D054-027C8C709E3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38553" y="3816082"/>
                  <a:ext cx="992602" cy="966554"/>
                </a:xfrm>
                <a:prstGeom prst="ellipse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椭圆 44">
                  <a:extLst>
                    <a:ext uri="{FF2B5EF4-FFF2-40B4-BE49-F238E27FC236}">
                      <a16:creationId xmlns:a16="http://schemas.microsoft.com/office/drawing/2014/main" id="{DB8B292C-C59F-D2CA-8968-EBF2E5680E31}"/>
                    </a:ext>
                  </a:extLst>
                </p:cNvPr>
                <p:cNvSpPr/>
                <p:nvPr/>
              </p:nvSpPr>
              <p:spPr>
                <a:xfrm>
                  <a:off x="2099717" y="3815597"/>
                  <a:ext cx="1044315" cy="966554"/>
                </a:xfrm>
                <a:prstGeom prst="ellipse">
                  <a:avLst/>
                </a:prstGeom>
                <a:solidFill>
                  <a:srgbClr val="92D05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𝑞𝑞</m:t>
                        </m:r>
                      </m:oMath>
                    </m:oMathPara>
                  </a14:m>
                  <a:endParaRPr kumimoji="1" lang="zh-CN" altLang="en-US" sz="2400" dirty="0">
                    <a:solidFill>
                      <a:srgbClr val="0070C0"/>
                    </a:solidFill>
                  </a:endParaRPr>
                </a:p>
              </p:txBody>
            </p:sp>
          </mc:Choice>
          <mc:Fallback xmlns="">
            <p:sp>
              <p:nvSpPr>
                <p:cNvPr id="53" name="椭圆 52">
                  <a:extLst>
                    <a:ext uri="{FF2B5EF4-FFF2-40B4-BE49-F238E27FC236}">
                      <a16:creationId xmlns:a16="http://schemas.microsoft.com/office/drawing/2014/main" id="{D07D807C-B635-7D39-6186-4A0568BC429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99717" y="3815597"/>
                  <a:ext cx="1044315" cy="966554"/>
                </a:xfrm>
                <a:prstGeom prst="ellipse">
                  <a:avLst/>
                </a:prstGeom>
                <a:blipFill>
                  <a:blip r:embed="rId13"/>
                  <a:stretch>
                    <a:fillRect b="-18182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6" name="矩形 45">
            <a:extLst>
              <a:ext uri="{FF2B5EF4-FFF2-40B4-BE49-F238E27FC236}">
                <a16:creationId xmlns:a16="http://schemas.microsoft.com/office/drawing/2014/main" id="{4DB15EBB-7E7F-74DE-B0C5-BB2A9B0D81D8}"/>
              </a:ext>
            </a:extLst>
          </p:cNvPr>
          <p:cNvSpPr/>
          <p:nvPr/>
        </p:nvSpPr>
        <p:spPr>
          <a:xfrm>
            <a:off x="5280407" y="4060884"/>
            <a:ext cx="3161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ea typeface="SimHei" charset="-122"/>
                <a:cs typeface="Times New Roman" panose="02020603050405020304" pitchFamily="18" charset="0"/>
              </a:rPr>
              <a:t>+</a:t>
            </a:r>
            <a:endParaRPr lang="zh-CN" altLang="en-US" sz="2800" dirty="0"/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69D02D71-C4A3-B4D5-3491-BD17A5B8D73B}"/>
              </a:ext>
            </a:extLst>
          </p:cNvPr>
          <p:cNvSpPr/>
          <p:nvPr/>
        </p:nvSpPr>
        <p:spPr>
          <a:xfrm>
            <a:off x="6924734" y="4028772"/>
            <a:ext cx="22192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ea typeface="SimHei" charset="-122"/>
                <a:cs typeface="Times New Roman" panose="02020603050405020304" pitchFamily="18" charset="0"/>
              </a:rPr>
              <a:t>+</a:t>
            </a:r>
            <a:r>
              <a:rPr kumimoji="1"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SimHei" charset="-122"/>
                <a:cs typeface="Times New Roman" panose="02020603050405020304" pitchFamily="18" charset="0"/>
              </a:rPr>
              <a:t>               </a:t>
            </a:r>
            <a:r>
              <a:rPr kumimoji="1"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ea typeface="SimHei" charset="-122"/>
                <a:cs typeface="Times New Roman" panose="02020603050405020304" pitchFamily="18" charset="0"/>
              </a:rPr>
              <a:t> …</a:t>
            </a:r>
            <a:endParaRPr lang="zh-CN" alt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椭圆 47">
                <a:extLst>
                  <a:ext uri="{FF2B5EF4-FFF2-40B4-BE49-F238E27FC236}">
                    <a16:creationId xmlns:a16="http://schemas.microsoft.com/office/drawing/2014/main" id="{5E80BE75-F236-0504-5A18-3541849EBC2C}"/>
                  </a:ext>
                </a:extLst>
              </p:cNvPr>
              <p:cNvSpPr/>
              <p:nvPr/>
            </p:nvSpPr>
            <p:spPr>
              <a:xfrm>
                <a:off x="7313526" y="3982018"/>
                <a:ext cx="1254681" cy="623214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sz="2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acc>
                        <m:accPr>
                          <m:chr m:val="̅"/>
                          <m:ctrlPr>
                            <a:rPr kumimoji="1" lang="en-US" altLang="zh-CN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kumimoji="1" lang="en-US" altLang="zh-CN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</m:acc>
                      <m:r>
                        <a:rPr kumimoji="1" lang="en-US" altLang="zh-CN" sz="2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</m:oMath>
                  </m:oMathPara>
                </a14:m>
                <a:endParaRPr kumimoji="1" lang="zh-CN" altLang="en-US" sz="24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48" name="椭圆 47">
                <a:extLst>
                  <a:ext uri="{FF2B5EF4-FFF2-40B4-BE49-F238E27FC236}">
                    <a16:creationId xmlns:a16="http://schemas.microsoft.com/office/drawing/2014/main" id="{5E80BE75-F236-0504-5A18-3541849EBC2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3526" y="3982018"/>
                <a:ext cx="1254681" cy="623214"/>
              </a:xfrm>
              <a:prstGeom prst="ellipse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" name="下箭头 48">
            <a:extLst>
              <a:ext uri="{FF2B5EF4-FFF2-40B4-BE49-F238E27FC236}">
                <a16:creationId xmlns:a16="http://schemas.microsoft.com/office/drawing/2014/main" id="{C4B13C95-C53F-0C62-F1FD-DA653185B830}"/>
              </a:ext>
            </a:extLst>
          </p:cNvPr>
          <p:cNvSpPr/>
          <p:nvPr/>
        </p:nvSpPr>
        <p:spPr>
          <a:xfrm>
            <a:off x="4566373" y="3516934"/>
            <a:ext cx="240031" cy="381771"/>
          </a:xfrm>
          <a:prstGeom prst="down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50" name="下箭头 49">
            <a:extLst>
              <a:ext uri="{FF2B5EF4-FFF2-40B4-BE49-F238E27FC236}">
                <a16:creationId xmlns:a16="http://schemas.microsoft.com/office/drawing/2014/main" id="{1403D2FF-3C65-2433-7D74-7144D7C63F1D}"/>
              </a:ext>
            </a:extLst>
          </p:cNvPr>
          <p:cNvSpPr/>
          <p:nvPr/>
        </p:nvSpPr>
        <p:spPr>
          <a:xfrm>
            <a:off x="7575526" y="2040773"/>
            <a:ext cx="200782" cy="381771"/>
          </a:xfrm>
          <a:prstGeom prst="down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52" name="文本框 51">
            <a:extLst>
              <a:ext uri="{FF2B5EF4-FFF2-40B4-BE49-F238E27FC236}">
                <a16:creationId xmlns:a16="http://schemas.microsoft.com/office/drawing/2014/main" id="{848F8B74-E691-DD7A-9F49-0F45F86507D2}"/>
              </a:ext>
            </a:extLst>
          </p:cNvPr>
          <p:cNvSpPr txBox="1"/>
          <p:nvPr/>
        </p:nvSpPr>
        <p:spPr>
          <a:xfrm>
            <a:off x="3959406" y="4835058"/>
            <a:ext cx="1893852" cy="7829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zh-CN" sz="1496" b="1" dirty="0">
                <a:solidFill>
                  <a:schemeClr val="bg1"/>
                </a:solidFill>
                <a:latin typeface="Times New Roman" charset="0"/>
                <a:ea typeface="SimSun" panose="02010600030101010101" pitchFamily="2" charset="-122"/>
                <a:cs typeface="Times New Roman" charset="0"/>
              </a:rPr>
              <a:t>UCAS, Wenbin Qian</a:t>
            </a:r>
          </a:p>
          <a:p>
            <a:r>
              <a:rPr kumimoji="1" lang="en" altLang="zh-CN" sz="1496" b="1" dirty="0">
                <a:solidFill>
                  <a:schemeClr val="bg1"/>
                </a:solidFill>
                <a:latin typeface="Times New Roman" charset="0"/>
                <a:ea typeface="SimSun" panose="02010600030101010101" pitchFamily="2" charset="-122"/>
                <a:cs typeface="Times New Roman" charset="0"/>
              </a:rPr>
              <a:t>
</a:t>
            </a:r>
            <a:endParaRPr kumimoji="1" lang="zh-CN" altLang="en-US" sz="1496" b="1" dirty="0">
              <a:solidFill>
                <a:schemeClr val="bg1"/>
              </a:solidFill>
              <a:latin typeface="Times New Roman" charset="0"/>
              <a:ea typeface="SimSun" panose="02010600030101010101" pitchFamily="2" charset="-122"/>
              <a:cs typeface="Times New Roman" charset="0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9EB2BA7D-9769-50E0-7CC9-C397BA5DC9C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2555" y="618182"/>
            <a:ext cx="6409553" cy="275107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AF1AB302-FDE8-6F1A-8206-BBE02603DFDB}"/>
                  </a:ext>
                </a:extLst>
              </p:cNvPr>
              <p:cNvSpPr txBox="1"/>
              <p:nvPr/>
            </p:nvSpPr>
            <p:spPr>
              <a:xfrm>
                <a:off x="5800842" y="631676"/>
                <a:ext cx="144430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1" lang="en-US" altLang="zh-CN" b="1" i="1" smtClean="0">
                        <a:latin typeface="Cambria Math" panose="02040503050406030204" pitchFamily="18" charset="0"/>
                      </a:rPr>
                      <m:t>𝒄</m:t>
                    </m:r>
                    <m:acc>
                      <m:accPr>
                        <m:chr m:val="̅"/>
                        <m:ctrlPr>
                          <a:rPr kumimoji="1" lang="en-US" altLang="zh-CN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kumimoji="1" lang="en-US" altLang="zh-CN" b="1" i="1" smtClean="0">
                            <a:latin typeface="Cambria Math" panose="02040503050406030204" pitchFamily="18" charset="0"/>
                          </a:rPr>
                          <m:t>𝒄</m:t>
                        </m:r>
                      </m:e>
                    </m:acc>
                    <m:r>
                      <a:rPr kumimoji="1" lang="en-US" altLang="zh-CN" b="1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zh-CN" b="1" i="1" smtClean="0">
                        <a:latin typeface="Cambria Math" panose="02040503050406030204" pitchFamily="18" charset="0"/>
                      </a:rPr>
                      <m:t>𝑿</m:t>
                    </m:r>
                    <m:r>
                      <a:rPr kumimoji="1" lang="en-US" altLang="zh-CN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zh-CN" altLang="en-US" b="1" dirty="0"/>
                  <a:t> </a:t>
                </a:r>
                <a:r>
                  <a:rPr kumimoji="1" lang="en-US" altLang="zh-CN" b="1" dirty="0"/>
                  <a:t>+</a:t>
                </a:r>
                <a:r>
                  <a:rPr kumimoji="1" lang="zh-CN" altLang="en-US" b="1" dirty="0"/>
                  <a:t> </a:t>
                </a:r>
                <a14:m>
                  <m:oMath xmlns:m="http://schemas.openxmlformats.org/officeDocument/2006/math">
                    <m:r>
                      <a:rPr kumimoji="1" lang="en-US" altLang="zh-CN" b="1" i="1" dirty="0" smtClean="0">
                        <a:latin typeface="Cambria Math" panose="02040503050406030204" pitchFamily="18" charset="0"/>
                      </a:rPr>
                      <m:t>𝒄</m:t>
                    </m:r>
                    <m:acc>
                      <m:accPr>
                        <m:chr m:val="̅"/>
                        <m:ctrlPr>
                          <a:rPr kumimoji="1" lang="en-US" altLang="zh-CN" b="1" i="1" dirty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kumimoji="1" lang="en-US" altLang="zh-CN" b="1" i="1" dirty="0" smtClean="0">
                            <a:latin typeface="Cambria Math" panose="02040503050406030204" pitchFamily="18" charset="0"/>
                          </a:rPr>
                          <m:t>𝒔</m:t>
                        </m:r>
                      </m:e>
                    </m:acc>
                    <m:r>
                      <a:rPr kumimoji="1" lang="en-US" altLang="zh-CN" b="1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zh-CN" b="1" i="1" smtClean="0">
                        <a:latin typeface="Cambria Math" panose="02040503050406030204" pitchFamily="18" charset="0"/>
                      </a:rPr>
                      <m:t>𝑿</m:t>
                    </m:r>
                    <m:r>
                      <a:rPr kumimoji="1" lang="en-US" altLang="zh-CN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kumimoji="1" lang="zh-CN" altLang="en-US" b="1" dirty="0"/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AF1AB302-FDE8-6F1A-8206-BBE02603DF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0842" y="631676"/>
                <a:ext cx="1444306" cy="276999"/>
              </a:xfrm>
              <a:prstGeom prst="rect">
                <a:avLst/>
              </a:prstGeom>
              <a:blipFill>
                <a:blip r:embed="rId16"/>
                <a:stretch>
                  <a:fillRect l="-3478" t="-21739" r="-3478" b="-5217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文本框 3">
            <a:extLst>
              <a:ext uri="{FF2B5EF4-FFF2-40B4-BE49-F238E27FC236}">
                <a16:creationId xmlns:a16="http://schemas.microsoft.com/office/drawing/2014/main" id="{A598A004-C656-11DF-8A8A-A77CBF8D8F4F}"/>
              </a:ext>
            </a:extLst>
          </p:cNvPr>
          <p:cNvSpPr txBox="1"/>
          <p:nvPr/>
        </p:nvSpPr>
        <p:spPr>
          <a:xfrm>
            <a:off x="6362843" y="2654105"/>
            <a:ext cx="2689709" cy="37555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Unified</a:t>
            </a:r>
            <a:r>
              <a:rPr lang="zh-CN" altLang="en-US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</a:t>
            </a:r>
            <a:r>
              <a:rPr lang="zh-CN" altLang="en-US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zh-CN" altLang="en-US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</a:t>
            </a:r>
            <a:r>
              <a:rPr lang="zh-CN" altLang="en-US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hadrons?</a:t>
            </a:r>
            <a:endParaRPr lang="zh-CN" altLang="en-US" sz="1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364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695"/>
    </mc:Choice>
    <mc:Fallback xmlns="">
      <p:transition spd="slow" advTm="59695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 22"/>
          <p:cNvGrpSpPr/>
          <p:nvPr/>
        </p:nvGrpSpPr>
        <p:grpSpPr>
          <a:xfrm>
            <a:off x="0" y="36387"/>
            <a:ext cx="9144000" cy="5107114"/>
            <a:chOff x="0" y="48516"/>
            <a:chExt cx="9144000" cy="6809485"/>
          </a:xfrm>
        </p:grpSpPr>
        <p:grpSp>
          <p:nvGrpSpPr>
            <p:cNvPr id="22" name="组 21"/>
            <p:cNvGrpSpPr/>
            <p:nvPr/>
          </p:nvGrpSpPr>
          <p:grpSpPr>
            <a:xfrm>
              <a:off x="110103" y="48516"/>
              <a:ext cx="8885307" cy="677108"/>
              <a:chOff x="110103" y="48516"/>
              <a:chExt cx="8885307" cy="677108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" name="矩形 9"/>
                  <p:cNvSpPr/>
                  <p:nvPr/>
                </p:nvSpPr>
                <p:spPr>
                  <a:xfrm>
                    <a:off x="231515" y="48516"/>
                    <a:ext cx="6380208" cy="677108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altLang="zh-CN" sz="27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Structure of </a:t>
                    </a:r>
                    <a14:m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7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7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𝝌</m:t>
                            </m:r>
                          </m:e>
                          <m:sub>
                            <m:r>
                              <a:rPr lang="en-US" altLang="zh-CN" sz="27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𝒄</m:t>
                            </m:r>
                            <m:r>
                              <a:rPr lang="en-US" altLang="zh-CN" sz="27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altLang="zh-CN" sz="27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7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𝟑𝟖𝟕𝟐</m:t>
                        </m:r>
                        <m:r>
                          <a:rPr lang="en-US" altLang="zh-CN" sz="27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oMath>
                    </a14:m>
                    <a:r>
                      <a:rPr lang="zh-CN" altLang="en-US" sz="2700" b="1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：</a:t>
                    </a:r>
                    <a:r>
                      <a:rPr lang="en-US" altLang="zh-CN" sz="2700" b="1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global</a:t>
                    </a:r>
                    <a:r>
                      <a:rPr lang="zh-CN" altLang="en-US" sz="2700" b="1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  <a:r>
                      <a:rPr lang="en-US" altLang="zh-CN" sz="2700" b="1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efforts</a:t>
                    </a:r>
                    <a:endParaRPr lang="zh-CN" altLang="en-US" sz="2700" b="1" dirty="0">
                      <a:solidFill>
                        <a:srgbClr val="0070C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10" name="矩形 9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31515" y="48516"/>
                    <a:ext cx="6380208" cy="677108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1789" t="-12195" b="-29268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12" name="直线连接符 11"/>
              <p:cNvCxnSpPr/>
              <p:nvPr/>
            </p:nvCxnSpPr>
            <p:spPr>
              <a:xfrm>
                <a:off x="110103" y="694847"/>
                <a:ext cx="8885307" cy="0"/>
              </a:xfrm>
              <a:prstGeom prst="line">
                <a:avLst/>
              </a:prstGeom>
              <a:ln w="1905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组 15"/>
            <p:cNvGrpSpPr/>
            <p:nvPr/>
          </p:nvGrpSpPr>
          <p:grpSpPr>
            <a:xfrm>
              <a:off x="0" y="6446733"/>
              <a:ext cx="9144000" cy="411268"/>
              <a:chOff x="0" y="6446733"/>
              <a:chExt cx="9144000" cy="411268"/>
            </a:xfrm>
          </p:grpSpPr>
          <p:sp>
            <p:nvSpPr>
              <p:cNvPr id="17" name="Rectangle 6"/>
              <p:cNvSpPr/>
              <p:nvPr/>
            </p:nvSpPr>
            <p:spPr>
              <a:xfrm>
                <a:off x="0" y="6488821"/>
                <a:ext cx="9144000" cy="36918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8" name="Rectangle 7"/>
              <p:cNvSpPr/>
              <p:nvPr/>
            </p:nvSpPr>
            <p:spPr>
              <a:xfrm>
                <a:off x="0" y="6446733"/>
                <a:ext cx="9144000" cy="45719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13" name="文本框 12">
            <a:extLst>
              <a:ext uri="{FF2B5EF4-FFF2-40B4-BE49-F238E27FC236}">
                <a16:creationId xmlns:a16="http://schemas.microsoft.com/office/drawing/2014/main" id="{AA916338-D0F4-6E41-B70A-52462DED43BD}"/>
              </a:ext>
            </a:extLst>
          </p:cNvPr>
          <p:cNvSpPr txBox="1"/>
          <p:nvPr/>
        </p:nvSpPr>
        <p:spPr>
          <a:xfrm>
            <a:off x="363185" y="4843790"/>
            <a:ext cx="1059906" cy="3225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496" b="1" dirty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rPr>
              <a:t>2026/07/03</a:t>
            </a:r>
            <a:endParaRPr kumimoji="1" lang="zh-CN" altLang="en-US" sz="1496" b="1" dirty="0">
              <a:solidFill>
                <a:schemeClr val="bg1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4" name="灯片编号占位符 1">
            <a:extLst>
              <a:ext uri="{FF2B5EF4-FFF2-40B4-BE49-F238E27FC236}">
                <a16:creationId xmlns:a16="http://schemas.microsoft.com/office/drawing/2014/main" id="{5ED9E9E9-B3D1-F240-8EF8-2BC56DB19FE9}"/>
              </a:ext>
            </a:extLst>
          </p:cNvPr>
          <p:cNvSpPr txBox="1">
            <a:spLocks/>
          </p:cNvSpPr>
          <p:nvPr/>
        </p:nvSpPr>
        <p:spPr>
          <a:xfrm>
            <a:off x="6889711" y="4870359"/>
            <a:ext cx="15430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9B75A48-9D91-AD42-8FEF-0106549F2306}" type="slidenum">
              <a:rPr kumimoji="1" lang="zh-CN" altLang="en-US" sz="15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28</a:t>
            </a:fld>
            <a:endParaRPr kumimoji="1" lang="zh-CN" altLang="en-US" sz="1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606E373F-762B-0C72-1E91-51793845956C}"/>
              </a:ext>
            </a:extLst>
          </p:cNvPr>
          <p:cNvSpPr txBox="1"/>
          <p:nvPr/>
        </p:nvSpPr>
        <p:spPr>
          <a:xfrm>
            <a:off x="129347" y="819332"/>
            <a:ext cx="888530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Properties extensively studied,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usually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leading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different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A041D378-7FAF-EBF2-9670-7A2152312D85}"/>
                  </a:ext>
                </a:extLst>
              </p:cNvPr>
              <p:cNvSpPr txBox="1"/>
              <p:nvPr/>
            </p:nvSpPr>
            <p:spPr>
              <a:xfrm>
                <a:off x="547306" y="1218957"/>
                <a:ext cx="6070777" cy="171290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zh-CN" sz="1400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Mass: very close to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14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14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𝑫</m:t>
                        </m:r>
                      </m:e>
                      <m:sup>
                        <m:r>
                          <a:rPr lang="en-US" altLang="zh-CN" sz="14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𝟎</m:t>
                        </m:r>
                      </m:sup>
                    </m:sSup>
                    <m:sSup>
                      <m:sSupPr>
                        <m:ctrlPr>
                          <a:rPr lang="en-US" altLang="zh-CN" sz="1400" b="1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acc>
                          <m:accPr>
                            <m:chr m:val="̅"/>
                            <m:ctrlPr>
                              <a:rPr lang="en-US" altLang="zh-CN" sz="1400" b="1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1400" b="1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𝑫</m:t>
                            </m:r>
                          </m:e>
                        </m:acc>
                      </m:e>
                      <m:sup>
                        <m:r>
                          <a:rPr lang="en-US" altLang="zh-CN" sz="1400" b="1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  <m:r>
                          <a:rPr lang="en-US" altLang="zh-CN" sz="1400" b="1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altLang="zh-CN" sz="1400" b="1" dirty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r>
                  <a:rPr lang="zh-CN" altLang="en-US" sz="1400" b="1" dirty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4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14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𝒎</m:t>
                        </m:r>
                      </m:e>
                      <m:sub>
                        <m:sSup>
                          <m:sSupPr>
                            <m:ctrlPr>
                              <a:rPr lang="en-US" altLang="zh-CN" sz="1400" b="1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1400" b="1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𝑫</m:t>
                            </m:r>
                          </m:e>
                          <m:sup>
                            <m:r>
                              <a:rPr lang="en-US" altLang="zh-CN" sz="1400" b="1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p>
                        </m:sSup>
                      </m:sub>
                    </m:sSub>
                    <m:r>
                      <a:rPr lang="en-US" altLang="zh-CN" sz="1400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CN" sz="14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14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𝒎</m:t>
                        </m:r>
                      </m:e>
                      <m:sub>
                        <m:sSup>
                          <m:sSupPr>
                            <m:ctrlPr>
                              <a:rPr lang="en-US" altLang="zh-CN" sz="1400" b="1" i="1" dirty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acc>
                              <m:accPr>
                                <m:chr m:val="̅"/>
                                <m:ctrlPr>
                                  <a:rPr lang="en-US" altLang="zh-CN" sz="1400" b="1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zh-CN" sz="1400" b="1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𝑫</m:t>
                                </m:r>
                              </m:e>
                            </m:acc>
                          </m:e>
                          <m:sup>
                            <m:r>
                              <a:rPr lang="zh-CN" altLang="en-US" sz="1400" b="1" i="1" dirty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∗</m:t>
                            </m:r>
                            <m:r>
                              <a:rPr lang="en-US" altLang="zh-CN" sz="1400" b="1" i="1" dirty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p>
                        </m:sSup>
                      </m:sub>
                    </m:sSub>
                    <m:r>
                      <a:rPr lang="en-US" altLang="zh-CN" sz="1400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sSub>
                      <m:sSubPr>
                        <m:ctrlPr>
                          <a:rPr lang="en-US" altLang="zh-CN" sz="14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14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𝒎</m:t>
                        </m:r>
                      </m:e>
                      <m:sub>
                        <m:sSub>
                          <m:sSubPr>
                            <m:ctrlPr>
                              <a:rPr lang="en-US" altLang="zh-CN" sz="1400" b="1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400" b="1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𝝌</m:t>
                            </m:r>
                          </m:e>
                          <m:sub>
                            <m:r>
                              <a:rPr lang="en-US" altLang="zh-CN" sz="1400" b="1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𝒄</m:t>
                            </m:r>
                            <m:r>
                              <a:rPr lang="en-US" altLang="zh-CN" sz="1400" b="1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  <m:d>
                          <m:dPr>
                            <m:ctrlPr>
                              <a:rPr lang="en-US" altLang="zh-CN" sz="1400" b="1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1400" b="1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𝟑𝟖𝟕𝟐</m:t>
                            </m:r>
                          </m:e>
                        </m:d>
                      </m:sub>
                    </m:sSub>
                    <m:r>
                      <a:rPr lang="en-US" altLang="zh-CN" sz="1400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1400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𝟎</m:t>
                    </m:r>
                    <m:r>
                      <a:rPr lang="en-US" altLang="zh-CN" sz="1400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  <m:r>
                      <a:rPr lang="en-US" altLang="zh-CN" sz="1400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𝟎𝟏</m:t>
                    </m:r>
                    <m:r>
                      <a:rPr lang="en-US" altLang="zh-CN" sz="1400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±</m:t>
                    </m:r>
                    <m:r>
                      <a:rPr lang="en-US" altLang="zh-CN" sz="1400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𝟎</m:t>
                    </m:r>
                    <m:r>
                      <a:rPr lang="en-US" altLang="zh-CN" sz="1400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  <m:r>
                      <a:rPr lang="en-US" altLang="zh-CN" sz="1400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𝟏𝟒</m:t>
                    </m:r>
                  </m:oMath>
                </a14:m>
                <a:r>
                  <a:rPr lang="zh-CN" altLang="en-US" sz="1400" b="1" dirty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MeV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Width: narrow width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(0.1~1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MeV)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14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𝐉</m:t>
                        </m:r>
                      </m:e>
                      <m:sup>
                        <m:r>
                          <a:rPr lang="en-US" altLang="zh-CN" sz="14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𝐏𝐂</m:t>
                        </m:r>
                      </m:sup>
                    </m:sSup>
                  </m:oMath>
                </a14:m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14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e>
                      <m:sup>
                        <m:r>
                          <a:rPr lang="en-US" altLang="zh-CN" sz="14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++</m:t>
                        </m:r>
                      </m:sup>
                    </m:sSup>
                  </m:oMath>
                </a14:m>
                <a:endParaRPr lang="en-US" altLang="zh-CN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zh-CN" sz="1400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Decay:</a:t>
                </a:r>
                <a:r>
                  <a:rPr lang="zh-CN" altLang="en-US" sz="1400" b="1" dirty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14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14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𝑫</m:t>
                        </m:r>
                      </m:e>
                      <m:sup>
                        <m:r>
                          <a:rPr lang="en-US" altLang="zh-CN" sz="14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𝟎</m:t>
                        </m:r>
                      </m:sup>
                    </m:sSup>
                    <m:sSup>
                      <m:sSupPr>
                        <m:ctrlPr>
                          <a:rPr lang="en-US" altLang="zh-CN" sz="1400" b="1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acc>
                          <m:accPr>
                            <m:chr m:val="̅"/>
                            <m:ctrlPr>
                              <a:rPr lang="en-US" altLang="zh-CN" sz="1400" b="1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1400" b="1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𝑫</m:t>
                            </m:r>
                          </m:e>
                        </m:acc>
                      </m:e>
                      <m:sup>
                        <m:r>
                          <a:rPr lang="zh-CN" altLang="en-US" sz="1400" b="1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  <m:r>
                          <a:rPr lang="en-US" altLang="zh-CN" sz="1400" b="1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zh-CN" altLang="en-US" sz="1400" b="1" dirty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(~35%),</a:t>
                </a:r>
                <a:r>
                  <a:rPr lang="zh-CN" altLang="en-US" sz="1400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1400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𝑱</m:t>
                    </m:r>
                    <m:r>
                      <a:rPr lang="en-US" altLang="zh-CN" sz="1400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/</m:t>
                    </m:r>
                    <m:r>
                      <a:rPr lang="en-US" altLang="zh-CN" sz="1400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𝝍𝝎</m:t>
                    </m:r>
                  </m:oMath>
                </a14:m>
                <a:r>
                  <a:rPr lang="zh-CN" altLang="en-US" sz="1400" b="1" dirty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(~4%),</a:t>
                </a:r>
                <a:r>
                  <a:rPr lang="zh-CN" altLang="en-US" sz="1400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1400" b="1" i="1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𝑱</m:t>
                    </m:r>
                    <m:r>
                      <a:rPr lang="en-US" altLang="zh-CN" sz="1400" b="1" i="1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/</m:t>
                    </m:r>
                    <m:r>
                      <a:rPr lang="en-US" altLang="zh-CN" sz="1400" b="1" i="1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𝝍𝝆</m:t>
                    </m:r>
                  </m:oMath>
                </a14:m>
                <a:r>
                  <a:rPr lang="zh-CN" altLang="en-US" sz="1400" b="1" dirty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(~3%)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altLang="zh-CN" sz="14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Production:</a:t>
                </a:r>
                <a:r>
                  <a:rPr lang="zh-CN" altLang="en-US" sz="14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1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𝒑𝒑</m:t>
                    </m:r>
                    <m:r>
                      <a:rPr lang="en-US" altLang="zh-CN" sz="1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 </m:t>
                    </m:r>
                    <m:r>
                      <a:rPr lang="en-US" altLang="zh-CN" sz="1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𝒑</m:t>
                    </m:r>
                    <m:acc>
                      <m:accPr>
                        <m:chr m:val="̅"/>
                        <m:ctrlPr>
                          <a:rPr lang="en-US" altLang="zh-CN" sz="1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1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𝒑</m:t>
                        </m:r>
                      </m:e>
                    </m:acc>
                    <m:r>
                      <a:rPr lang="en-US" altLang="zh-CN" sz="1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zh-CN" altLang="en-US" sz="1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zh-CN" sz="1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𝑩</m:t>
                    </m:r>
                  </m:oMath>
                </a14:m>
                <a:r>
                  <a:rPr lang="zh-CN" altLang="en-US" sz="14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decays,</a:t>
                </a:r>
                <a:r>
                  <a:rPr lang="zh-CN" altLang="en-US" sz="14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1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𝒑</m:t>
                    </m:r>
                    <m:r>
                      <a:rPr lang="en-US" altLang="zh-CN" sz="14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𝐏</m:t>
                    </m:r>
                  </m:oMath>
                </a14:m>
                <a:r>
                  <a:rPr lang="en-US" altLang="zh-CN" sz="14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b,</a:t>
                </a:r>
                <a:r>
                  <a:rPr lang="zh-CN" altLang="en-US" sz="14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PbPb</a:t>
                </a:r>
                <a:r>
                  <a:rPr lang="zh-CN" altLang="en-US" sz="14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altLang="zh-CN" sz="1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A041D378-7FAF-EBF2-9670-7A2152312D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306" y="1218957"/>
                <a:ext cx="6070777" cy="1712905"/>
              </a:xfrm>
              <a:prstGeom prst="rect">
                <a:avLst/>
              </a:prstGeom>
              <a:blipFill>
                <a:blip r:embed="rId4"/>
                <a:stretch>
                  <a:fillRect l="-418" b="-296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文本框 20">
            <a:extLst>
              <a:ext uri="{FF2B5EF4-FFF2-40B4-BE49-F238E27FC236}">
                <a16:creationId xmlns:a16="http://schemas.microsoft.com/office/drawing/2014/main" id="{8A9105DF-8802-7E1E-0F5A-8A1DAEB68D74}"/>
              </a:ext>
            </a:extLst>
          </p:cNvPr>
          <p:cNvSpPr txBox="1"/>
          <p:nvPr/>
        </p:nvSpPr>
        <p:spPr>
          <a:xfrm>
            <a:off x="7137339" y="1892839"/>
            <a:ext cx="177603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Molecular</a:t>
            </a:r>
            <a:r>
              <a:rPr lang="zh-CN" altLang="en-US" sz="1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like</a:t>
            </a:r>
          </a:p>
          <a:p>
            <a:r>
              <a:rPr lang="en-US" altLang="zh-CN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Charmonium</a:t>
            </a:r>
            <a:r>
              <a:rPr lang="zh-CN" altLang="en-US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like</a:t>
            </a:r>
            <a:endParaRPr lang="zh-CN" altLang="en-US" sz="1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>
                <a:extLst>
                  <a:ext uri="{FF2B5EF4-FFF2-40B4-BE49-F238E27FC236}">
                    <a16:creationId xmlns:a16="http://schemas.microsoft.com/office/drawing/2014/main" id="{52D24292-6481-E26F-AAF8-4A8A96AAB397}"/>
                  </a:ext>
                </a:extLst>
              </p:cNvPr>
              <p:cNvSpPr/>
              <p:nvPr/>
            </p:nvSpPr>
            <p:spPr>
              <a:xfrm>
                <a:off x="838992" y="3448464"/>
                <a:ext cx="152310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SimHei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SimHei" charset="-122"/>
                            <a:cs typeface="Times New Roman" panose="02020603050405020304" pitchFamily="18" charset="0"/>
                          </a:rPr>
                          <m:t>𝝌</m:t>
                        </m:r>
                      </m:e>
                      <m:sub>
                        <m:r>
                          <a:rPr kumimoji="1" lang="en-US" altLang="zh-CN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SimHei" charset="-122"/>
                            <a:cs typeface="Times New Roman" panose="02020603050405020304" pitchFamily="18" charset="0"/>
                          </a:rPr>
                          <m:t>𝒄</m:t>
                        </m:r>
                        <m:r>
                          <a:rPr kumimoji="1" lang="en-US" altLang="zh-CN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SimHei" charset="-122"/>
                            <a:cs typeface="Times New Roman" panose="02020603050405020304" pitchFamily="18" charset="0"/>
                          </a:rPr>
                          <m:t>𝟏</m:t>
                        </m:r>
                      </m:sub>
                    </m:sSub>
                    <m:r>
                      <a:rPr kumimoji="1" lang="en-US" altLang="zh-CN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SimHei" charset="-122"/>
                        <a:cs typeface="Times New Roman" panose="02020603050405020304" pitchFamily="18" charset="0"/>
                      </a:rPr>
                      <m:t>(</m:t>
                    </m:r>
                    <m:r>
                      <a:rPr kumimoji="1" lang="en-US" altLang="zh-CN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SimHei" charset="-122"/>
                        <a:cs typeface="Times New Roman" panose="02020603050405020304" pitchFamily="18" charset="0"/>
                      </a:rPr>
                      <m:t>𝟑𝟖𝟕𝟐</m:t>
                    </m:r>
                    <m:r>
                      <a:rPr kumimoji="1" lang="en-US" altLang="zh-CN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SimHei" charset="-122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kumimoji="1" lang="zh-CN" altLang="en-US" b="1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SimHei" charset="-122"/>
                    <a:cs typeface="Times New Roman" panose="02020603050405020304" pitchFamily="18" charset="0"/>
                  </a:rPr>
                  <a:t> </a:t>
                </a:r>
                <a:r>
                  <a:rPr kumimoji="1" lang="en-US" altLang="zh-CN" b="1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SimHei" charset="-122"/>
                    <a:cs typeface="Times New Roman" panose="02020603050405020304" pitchFamily="18" charset="0"/>
                  </a:rPr>
                  <a:t>=</a:t>
                </a:r>
                <a:r>
                  <a:rPr kumimoji="1" lang="zh-CN" altLang="en-US" b="1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SimHei" charset="-122"/>
                    <a:cs typeface="Times New Roman" panose="02020603050405020304" pitchFamily="18" charset="0"/>
                  </a:rPr>
                  <a:t> </a:t>
                </a:r>
                <a:endParaRPr lang="zh-CN" altLang="en-US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" name="矩形 2">
                <a:extLst>
                  <a:ext uri="{FF2B5EF4-FFF2-40B4-BE49-F238E27FC236}">
                    <a16:creationId xmlns:a16="http://schemas.microsoft.com/office/drawing/2014/main" id="{52D24292-6481-E26F-AAF8-4A8A96AAB39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992" y="3448464"/>
                <a:ext cx="1523109" cy="369332"/>
              </a:xfrm>
              <a:prstGeom prst="rect">
                <a:avLst/>
              </a:prstGeom>
              <a:blipFill>
                <a:blip r:embed="rId5"/>
                <a:stretch>
                  <a:fillRect t="-6667" b="-23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椭圆 3">
                <a:extLst>
                  <a:ext uri="{FF2B5EF4-FFF2-40B4-BE49-F238E27FC236}">
                    <a16:creationId xmlns:a16="http://schemas.microsoft.com/office/drawing/2014/main" id="{CEC90AFD-E374-64B5-570F-0D0F010223A6}"/>
                  </a:ext>
                </a:extLst>
              </p:cNvPr>
              <p:cNvSpPr/>
              <p:nvPr/>
            </p:nvSpPr>
            <p:spPr>
              <a:xfrm>
                <a:off x="2497444" y="3301329"/>
                <a:ext cx="653218" cy="623214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sz="2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acc>
                        <m:accPr>
                          <m:chr m:val="̅"/>
                          <m:ctrlPr>
                            <a:rPr kumimoji="1" lang="en-US" altLang="zh-CN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kumimoji="1" lang="en-US" altLang="zh-CN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</m:acc>
                    </m:oMath>
                  </m:oMathPara>
                </a14:m>
                <a:endParaRPr kumimoji="1" lang="zh-CN" altLang="en-US" sz="24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4" name="椭圆 3">
                <a:extLst>
                  <a:ext uri="{FF2B5EF4-FFF2-40B4-BE49-F238E27FC236}">
                    <a16:creationId xmlns:a16="http://schemas.microsoft.com/office/drawing/2014/main" id="{CEC90AFD-E374-64B5-570F-0D0F010223A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7444" y="3301329"/>
                <a:ext cx="653218" cy="623214"/>
              </a:xfrm>
              <a:prstGeom prst="ellipse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矩形 4">
            <a:extLst>
              <a:ext uri="{FF2B5EF4-FFF2-40B4-BE49-F238E27FC236}">
                <a16:creationId xmlns:a16="http://schemas.microsoft.com/office/drawing/2014/main" id="{D706A651-8294-A5B0-B7BB-E959073C7CD3}"/>
              </a:ext>
            </a:extLst>
          </p:cNvPr>
          <p:cNvSpPr/>
          <p:nvPr/>
        </p:nvSpPr>
        <p:spPr>
          <a:xfrm>
            <a:off x="3104743" y="3339680"/>
            <a:ext cx="3898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ea typeface="SimHei" charset="-122"/>
                <a:cs typeface="Times New Roman" panose="02020603050405020304" pitchFamily="18" charset="0"/>
              </a:rPr>
              <a:t>+</a:t>
            </a:r>
            <a:endParaRPr lang="zh-CN" alt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椭圆 5">
                <a:extLst>
                  <a:ext uri="{FF2B5EF4-FFF2-40B4-BE49-F238E27FC236}">
                    <a16:creationId xmlns:a16="http://schemas.microsoft.com/office/drawing/2014/main" id="{ABA00824-E6F5-1E9E-80EF-805253774FE6}"/>
                  </a:ext>
                </a:extLst>
              </p:cNvPr>
              <p:cNvSpPr/>
              <p:nvPr/>
            </p:nvSpPr>
            <p:spPr>
              <a:xfrm>
                <a:off x="3454164" y="3297862"/>
                <a:ext cx="1254681" cy="623214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sz="2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acc>
                        <m:accPr>
                          <m:chr m:val="̅"/>
                          <m:ctrlPr>
                            <a:rPr kumimoji="1" lang="en-US" altLang="zh-CN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kumimoji="1" lang="en-US" altLang="zh-CN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</m:acc>
                      <m:r>
                        <a:rPr kumimoji="1" lang="en-US" altLang="zh-CN" sz="2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𝑞𝑞</m:t>
                      </m:r>
                    </m:oMath>
                  </m:oMathPara>
                </a14:m>
                <a:endParaRPr kumimoji="1" lang="zh-CN" altLang="en-US" sz="24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6" name="椭圆 5">
                <a:extLst>
                  <a:ext uri="{FF2B5EF4-FFF2-40B4-BE49-F238E27FC236}">
                    <a16:creationId xmlns:a16="http://schemas.microsoft.com/office/drawing/2014/main" id="{ABA00824-E6F5-1E9E-80EF-805253774FE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4164" y="3297862"/>
                <a:ext cx="1254681" cy="623214"/>
              </a:xfrm>
              <a:prstGeom prst="ellipse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矩形 6">
            <a:extLst>
              <a:ext uri="{FF2B5EF4-FFF2-40B4-BE49-F238E27FC236}">
                <a16:creationId xmlns:a16="http://schemas.microsoft.com/office/drawing/2014/main" id="{7E6E2FFE-9380-C4A8-53E2-AD8F2C5C01B6}"/>
              </a:ext>
            </a:extLst>
          </p:cNvPr>
          <p:cNvSpPr/>
          <p:nvPr/>
        </p:nvSpPr>
        <p:spPr>
          <a:xfrm>
            <a:off x="4725932" y="3320678"/>
            <a:ext cx="3161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ea typeface="SimHei" charset="-122"/>
                <a:cs typeface="Times New Roman" panose="02020603050405020304" pitchFamily="18" charset="0"/>
              </a:rPr>
              <a:t>+</a:t>
            </a:r>
            <a:endParaRPr lang="zh-CN" altLang="en-US" sz="2800" dirty="0"/>
          </a:p>
        </p:txBody>
      </p:sp>
      <p:grpSp>
        <p:nvGrpSpPr>
          <p:cNvPr id="8" name="组合 7">
            <a:extLst>
              <a:ext uri="{FF2B5EF4-FFF2-40B4-BE49-F238E27FC236}">
                <a16:creationId xmlns:a16="http://schemas.microsoft.com/office/drawing/2014/main" id="{2854F6E3-F22A-7AEC-E87E-03A33EBCF856}"/>
              </a:ext>
            </a:extLst>
          </p:cNvPr>
          <p:cNvGrpSpPr/>
          <p:nvPr/>
        </p:nvGrpSpPr>
        <p:grpSpPr>
          <a:xfrm>
            <a:off x="5138012" y="3268235"/>
            <a:ext cx="1254682" cy="617461"/>
            <a:chOff x="1238553" y="3544866"/>
            <a:chExt cx="1806793" cy="1515649"/>
          </a:xfrm>
        </p:grpSpPr>
        <p:sp>
          <p:nvSpPr>
            <p:cNvPr id="15" name="椭圆 14">
              <a:extLst>
                <a:ext uri="{FF2B5EF4-FFF2-40B4-BE49-F238E27FC236}">
                  <a16:creationId xmlns:a16="http://schemas.microsoft.com/office/drawing/2014/main" id="{2E51008F-002C-6E06-3D3A-F70FA49D548C}"/>
                </a:ext>
              </a:extLst>
            </p:cNvPr>
            <p:cNvSpPr/>
            <p:nvPr/>
          </p:nvSpPr>
          <p:spPr>
            <a:xfrm>
              <a:off x="1315233" y="3544866"/>
              <a:ext cx="1645650" cy="1515649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2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椭圆 19">
                  <a:extLst>
                    <a:ext uri="{FF2B5EF4-FFF2-40B4-BE49-F238E27FC236}">
                      <a16:creationId xmlns:a16="http://schemas.microsoft.com/office/drawing/2014/main" id="{F1960CD2-222D-3EFF-0441-1198B22D6784}"/>
                    </a:ext>
                  </a:extLst>
                </p:cNvPr>
                <p:cNvSpPr/>
                <p:nvPr/>
              </p:nvSpPr>
              <p:spPr>
                <a:xfrm>
                  <a:off x="1238553" y="3816082"/>
                  <a:ext cx="992602" cy="966554"/>
                </a:xfrm>
                <a:prstGeom prst="ellipse">
                  <a:avLst/>
                </a:prstGeom>
                <a:solidFill>
                  <a:srgbClr val="92D05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𝑐𝑞</m:t>
                        </m:r>
                      </m:oMath>
                    </m:oMathPara>
                  </a14:m>
                  <a:endParaRPr kumimoji="1" lang="zh-CN" altLang="en-US" sz="2400" dirty="0">
                    <a:solidFill>
                      <a:srgbClr val="0070C0"/>
                    </a:solidFill>
                  </a:endParaRPr>
                </a:p>
              </p:txBody>
            </p:sp>
          </mc:Choice>
          <mc:Fallback xmlns="">
            <p:sp>
              <p:nvSpPr>
                <p:cNvPr id="48" name="椭圆 47">
                  <a:extLst>
                    <a:ext uri="{FF2B5EF4-FFF2-40B4-BE49-F238E27FC236}">
                      <a16:creationId xmlns:a16="http://schemas.microsoft.com/office/drawing/2014/main" id="{2B5AFE80-45BD-20AF-68DD-F72203173ED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38553" y="3816082"/>
                  <a:ext cx="992602" cy="966554"/>
                </a:xfrm>
                <a:prstGeom prst="ellipse">
                  <a:avLst/>
                </a:prstGeom>
                <a:blipFill>
                  <a:blip r:embed="rId10"/>
                  <a:stretch>
                    <a:fillRect b="-18182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椭圆 26">
                  <a:extLst>
                    <a:ext uri="{FF2B5EF4-FFF2-40B4-BE49-F238E27FC236}">
                      <a16:creationId xmlns:a16="http://schemas.microsoft.com/office/drawing/2014/main" id="{FD3E0570-30FB-3EFD-FAC9-C73FC526719A}"/>
                    </a:ext>
                  </a:extLst>
                </p:cNvPr>
                <p:cNvSpPr/>
                <p:nvPr/>
              </p:nvSpPr>
              <p:spPr>
                <a:xfrm>
                  <a:off x="2052744" y="3815597"/>
                  <a:ext cx="992602" cy="966554"/>
                </a:xfrm>
                <a:prstGeom prst="ellipse">
                  <a:avLst/>
                </a:prstGeom>
                <a:solidFill>
                  <a:srgbClr val="92D05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̅"/>
                            <m:ctrlPr>
                              <a:rPr kumimoji="1" lang="en-US" altLang="zh-CN" sz="24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sz="24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</m:acc>
                        <m:r>
                          <a:rPr kumimoji="1"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</m:oMath>
                    </m:oMathPara>
                  </a14:m>
                  <a:endParaRPr kumimoji="1" lang="zh-CN" altLang="en-US" sz="2400" dirty="0">
                    <a:solidFill>
                      <a:srgbClr val="0070C0"/>
                    </a:solidFill>
                  </a:endParaRPr>
                </a:p>
              </p:txBody>
            </p:sp>
          </mc:Choice>
          <mc:Fallback xmlns="">
            <p:sp>
              <p:nvSpPr>
                <p:cNvPr id="49" name="椭圆 48">
                  <a:extLst>
                    <a:ext uri="{FF2B5EF4-FFF2-40B4-BE49-F238E27FC236}">
                      <a16:creationId xmlns:a16="http://schemas.microsoft.com/office/drawing/2014/main" id="{BAF68B20-DC70-0338-684B-06A30978978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52744" y="3815597"/>
                  <a:ext cx="992602" cy="966554"/>
                </a:xfrm>
                <a:prstGeom prst="ellipse">
                  <a:avLst/>
                </a:prstGeom>
                <a:blipFill>
                  <a:blip r:embed="rId11"/>
                  <a:stretch>
                    <a:fillRect b="-18182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3" name="组合 32">
            <a:extLst>
              <a:ext uri="{FF2B5EF4-FFF2-40B4-BE49-F238E27FC236}">
                <a16:creationId xmlns:a16="http://schemas.microsoft.com/office/drawing/2014/main" id="{36684759-5D35-57CD-2368-44A378C10BEF}"/>
              </a:ext>
            </a:extLst>
          </p:cNvPr>
          <p:cNvGrpSpPr/>
          <p:nvPr/>
        </p:nvGrpSpPr>
        <p:grpSpPr>
          <a:xfrm>
            <a:off x="6758386" y="3231729"/>
            <a:ext cx="1215072" cy="616159"/>
            <a:chOff x="1238553" y="3544866"/>
            <a:chExt cx="1905479" cy="1515649"/>
          </a:xfrm>
        </p:grpSpPr>
        <p:sp>
          <p:nvSpPr>
            <p:cNvPr id="36" name="椭圆 35">
              <a:extLst>
                <a:ext uri="{FF2B5EF4-FFF2-40B4-BE49-F238E27FC236}">
                  <a16:creationId xmlns:a16="http://schemas.microsoft.com/office/drawing/2014/main" id="{EF236F5A-F502-2FF4-D57B-A29F40F84442}"/>
                </a:ext>
              </a:extLst>
            </p:cNvPr>
            <p:cNvSpPr/>
            <p:nvPr/>
          </p:nvSpPr>
          <p:spPr>
            <a:xfrm>
              <a:off x="1315233" y="3544866"/>
              <a:ext cx="1645650" cy="1515649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2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椭圆 36">
                  <a:extLst>
                    <a:ext uri="{FF2B5EF4-FFF2-40B4-BE49-F238E27FC236}">
                      <a16:creationId xmlns:a16="http://schemas.microsoft.com/office/drawing/2014/main" id="{7C32F511-3F9E-B08D-614C-1DF7AB3401A0}"/>
                    </a:ext>
                  </a:extLst>
                </p:cNvPr>
                <p:cNvSpPr/>
                <p:nvPr/>
              </p:nvSpPr>
              <p:spPr>
                <a:xfrm>
                  <a:off x="1238553" y="3816082"/>
                  <a:ext cx="992602" cy="966554"/>
                </a:xfrm>
                <a:prstGeom prst="ellipse">
                  <a:avLst/>
                </a:prstGeom>
                <a:solidFill>
                  <a:srgbClr val="92D05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  <m:acc>
                          <m:accPr>
                            <m:chr m:val="̅"/>
                            <m:ctrlPr>
                              <a:rPr kumimoji="1" lang="en-US" altLang="zh-CN" sz="24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sz="24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</m:acc>
                      </m:oMath>
                    </m:oMathPara>
                  </a14:m>
                  <a:endParaRPr kumimoji="1" lang="zh-CN" altLang="en-US" sz="2400" dirty="0">
                    <a:solidFill>
                      <a:srgbClr val="0070C0"/>
                    </a:solidFill>
                  </a:endParaRPr>
                </a:p>
              </p:txBody>
            </p:sp>
          </mc:Choice>
          <mc:Fallback xmlns="">
            <p:sp>
              <p:nvSpPr>
                <p:cNvPr id="52" name="椭圆 51">
                  <a:extLst>
                    <a:ext uri="{FF2B5EF4-FFF2-40B4-BE49-F238E27FC236}">
                      <a16:creationId xmlns:a16="http://schemas.microsoft.com/office/drawing/2014/main" id="{8D1DB8D5-A4AD-7AB3-D054-027C8C709E3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38553" y="3816082"/>
                  <a:ext cx="992602" cy="966554"/>
                </a:xfrm>
                <a:prstGeom prst="ellipse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椭圆 37">
                  <a:extLst>
                    <a:ext uri="{FF2B5EF4-FFF2-40B4-BE49-F238E27FC236}">
                      <a16:creationId xmlns:a16="http://schemas.microsoft.com/office/drawing/2014/main" id="{6566D0A7-497E-194E-1D06-4161E8C33023}"/>
                    </a:ext>
                  </a:extLst>
                </p:cNvPr>
                <p:cNvSpPr/>
                <p:nvPr/>
              </p:nvSpPr>
              <p:spPr>
                <a:xfrm>
                  <a:off x="2099717" y="3815597"/>
                  <a:ext cx="1044315" cy="966554"/>
                </a:xfrm>
                <a:prstGeom prst="ellipse">
                  <a:avLst/>
                </a:prstGeom>
                <a:solidFill>
                  <a:srgbClr val="92D05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𝑞𝑞</m:t>
                        </m:r>
                      </m:oMath>
                    </m:oMathPara>
                  </a14:m>
                  <a:endParaRPr kumimoji="1" lang="zh-CN" altLang="en-US" sz="2400" dirty="0">
                    <a:solidFill>
                      <a:srgbClr val="0070C0"/>
                    </a:solidFill>
                  </a:endParaRPr>
                </a:p>
              </p:txBody>
            </p:sp>
          </mc:Choice>
          <mc:Fallback xmlns="">
            <p:sp>
              <p:nvSpPr>
                <p:cNvPr id="53" name="椭圆 52">
                  <a:extLst>
                    <a:ext uri="{FF2B5EF4-FFF2-40B4-BE49-F238E27FC236}">
                      <a16:creationId xmlns:a16="http://schemas.microsoft.com/office/drawing/2014/main" id="{D07D807C-B635-7D39-6186-4A0568BC429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99717" y="3815597"/>
                  <a:ext cx="1044315" cy="966554"/>
                </a:xfrm>
                <a:prstGeom prst="ellipse">
                  <a:avLst/>
                </a:prstGeom>
                <a:blipFill>
                  <a:blip r:embed="rId13"/>
                  <a:stretch>
                    <a:fillRect b="-18182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9" name="矩形 38">
            <a:extLst>
              <a:ext uri="{FF2B5EF4-FFF2-40B4-BE49-F238E27FC236}">
                <a16:creationId xmlns:a16="http://schemas.microsoft.com/office/drawing/2014/main" id="{3BF4D7DC-C58F-E171-1495-945382AEEFA9}"/>
              </a:ext>
            </a:extLst>
          </p:cNvPr>
          <p:cNvSpPr/>
          <p:nvPr/>
        </p:nvSpPr>
        <p:spPr>
          <a:xfrm>
            <a:off x="6384930" y="3294576"/>
            <a:ext cx="3161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ea typeface="SimHei" charset="-122"/>
                <a:cs typeface="Times New Roman" panose="02020603050405020304" pitchFamily="18" charset="0"/>
              </a:rPr>
              <a:t>+</a:t>
            </a:r>
            <a:endParaRPr lang="zh-CN" altLang="en-US" sz="2800" dirty="0"/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946172B5-E438-292D-9714-B89BFFEAD2ED}"/>
              </a:ext>
            </a:extLst>
          </p:cNvPr>
          <p:cNvSpPr txBox="1"/>
          <p:nvPr/>
        </p:nvSpPr>
        <p:spPr>
          <a:xfrm>
            <a:off x="2399740" y="4224174"/>
            <a:ext cx="496849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determine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contributions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different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components?</a:t>
            </a:r>
            <a:endParaRPr lang="zh-CN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文本框 41">
            <a:extLst>
              <a:ext uri="{FF2B5EF4-FFF2-40B4-BE49-F238E27FC236}">
                <a16:creationId xmlns:a16="http://schemas.microsoft.com/office/drawing/2014/main" id="{866AFBAE-C8C9-D1F4-258F-C835C6D57E01}"/>
              </a:ext>
            </a:extLst>
          </p:cNvPr>
          <p:cNvSpPr txBox="1"/>
          <p:nvPr/>
        </p:nvSpPr>
        <p:spPr>
          <a:xfrm>
            <a:off x="3959406" y="4835058"/>
            <a:ext cx="1893852" cy="7829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zh-CN" sz="1496" b="1" dirty="0">
                <a:solidFill>
                  <a:schemeClr val="bg1"/>
                </a:solidFill>
                <a:latin typeface="Times New Roman" charset="0"/>
                <a:ea typeface="SimSun" panose="02010600030101010101" pitchFamily="2" charset="-122"/>
                <a:cs typeface="Times New Roman" charset="0"/>
              </a:rPr>
              <a:t>UCAS, Wenbin Qian</a:t>
            </a:r>
          </a:p>
          <a:p>
            <a:r>
              <a:rPr kumimoji="1" lang="en" altLang="zh-CN" sz="1496" b="1" dirty="0">
                <a:solidFill>
                  <a:schemeClr val="bg1"/>
                </a:solidFill>
                <a:latin typeface="Times New Roman" charset="0"/>
                <a:ea typeface="SimSun" panose="02010600030101010101" pitchFamily="2" charset="-122"/>
                <a:cs typeface="Times New Roman" charset="0"/>
              </a:rPr>
              <a:t>
</a:t>
            </a:r>
            <a:endParaRPr kumimoji="1" lang="zh-CN" altLang="en-US" sz="1496" b="1" dirty="0">
              <a:solidFill>
                <a:schemeClr val="bg1"/>
              </a:solidFill>
              <a:latin typeface="Times New Roman" charset="0"/>
              <a:ea typeface="SimSun" panose="02010600030101010101" pitchFamily="2" charset="-122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8327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951"/>
    </mc:Choice>
    <mc:Fallback xmlns="">
      <p:transition spd="slow" advTm="48951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 22"/>
          <p:cNvGrpSpPr/>
          <p:nvPr/>
        </p:nvGrpSpPr>
        <p:grpSpPr>
          <a:xfrm>
            <a:off x="0" y="36387"/>
            <a:ext cx="9144000" cy="5107114"/>
            <a:chOff x="0" y="48516"/>
            <a:chExt cx="9144000" cy="6809485"/>
          </a:xfrm>
        </p:grpSpPr>
        <p:grpSp>
          <p:nvGrpSpPr>
            <p:cNvPr id="22" name="组 21"/>
            <p:cNvGrpSpPr/>
            <p:nvPr/>
          </p:nvGrpSpPr>
          <p:grpSpPr>
            <a:xfrm>
              <a:off x="110103" y="48516"/>
              <a:ext cx="8885307" cy="677108"/>
              <a:chOff x="110103" y="48516"/>
              <a:chExt cx="8885307" cy="677108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" name="矩形 9"/>
                  <p:cNvSpPr/>
                  <p:nvPr/>
                </p:nvSpPr>
                <p:spPr>
                  <a:xfrm>
                    <a:off x="231515" y="48516"/>
                    <a:ext cx="3869906" cy="677108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altLang="zh-CN" sz="27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Structure of</a:t>
                    </a:r>
                    <a:r>
                      <a:rPr lang="en-US" altLang="zh-CN" sz="2700" b="1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  <a14:m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7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7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𝝌</m:t>
                            </m:r>
                          </m:e>
                          <m:sub>
                            <m:r>
                              <a:rPr lang="en-US" altLang="zh-CN" sz="27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𝒄</m:t>
                            </m:r>
                            <m:r>
                              <a:rPr lang="en-US" altLang="zh-CN" sz="27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altLang="zh-CN" sz="27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7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𝟑𝟖𝟕𝟐</m:t>
                        </m:r>
                        <m:r>
                          <a:rPr lang="en-US" altLang="zh-CN" sz="27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oMath>
                    </a14:m>
                    <a:endParaRPr lang="zh-CN" altLang="en-US" sz="2700" b="1" dirty="0">
                      <a:solidFill>
                        <a:srgbClr val="0070C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10" name="矩形 9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31515" y="48516"/>
                    <a:ext cx="3869906" cy="677108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2941" t="-9756" r="-654" b="-29268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12" name="直线连接符 11"/>
              <p:cNvCxnSpPr/>
              <p:nvPr/>
            </p:nvCxnSpPr>
            <p:spPr>
              <a:xfrm>
                <a:off x="110103" y="694847"/>
                <a:ext cx="8885307" cy="0"/>
              </a:xfrm>
              <a:prstGeom prst="line">
                <a:avLst/>
              </a:prstGeom>
              <a:ln w="1905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组 15"/>
            <p:cNvGrpSpPr/>
            <p:nvPr/>
          </p:nvGrpSpPr>
          <p:grpSpPr>
            <a:xfrm>
              <a:off x="0" y="6446733"/>
              <a:ext cx="9144000" cy="411268"/>
              <a:chOff x="0" y="6446733"/>
              <a:chExt cx="9144000" cy="411268"/>
            </a:xfrm>
          </p:grpSpPr>
          <p:sp>
            <p:nvSpPr>
              <p:cNvPr id="17" name="Rectangle 6"/>
              <p:cNvSpPr/>
              <p:nvPr/>
            </p:nvSpPr>
            <p:spPr>
              <a:xfrm>
                <a:off x="0" y="6488821"/>
                <a:ext cx="9144000" cy="36918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8" name="Rectangle 7"/>
              <p:cNvSpPr/>
              <p:nvPr/>
            </p:nvSpPr>
            <p:spPr>
              <a:xfrm>
                <a:off x="0" y="6446733"/>
                <a:ext cx="9144000" cy="45719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13" name="文本框 12">
            <a:extLst>
              <a:ext uri="{FF2B5EF4-FFF2-40B4-BE49-F238E27FC236}">
                <a16:creationId xmlns:a16="http://schemas.microsoft.com/office/drawing/2014/main" id="{AA916338-D0F4-6E41-B70A-52462DED43BD}"/>
              </a:ext>
            </a:extLst>
          </p:cNvPr>
          <p:cNvSpPr txBox="1"/>
          <p:nvPr/>
        </p:nvSpPr>
        <p:spPr>
          <a:xfrm>
            <a:off x="363185" y="4843790"/>
            <a:ext cx="1059906" cy="3225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496" b="1" dirty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rPr>
              <a:t>2026/07/03</a:t>
            </a:r>
            <a:endParaRPr kumimoji="1" lang="zh-CN" altLang="en-US" sz="1496" b="1" dirty="0">
              <a:solidFill>
                <a:schemeClr val="bg1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4" name="灯片编号占位符 1">
            <a:extLst>
              <a:ext uri="{FF2B5EF4-FFF2-40B4-BE49-F238E27FC236}">
                <a16:creationId xmlns:a16="http://schemas.microsoft.com/office/drawing/2014/main" id="{5ED9E9E9-B3D1-F240-8EF8-2BC56DB19FE9}"/>
              </a:ext>
            </a:extLst>
          </p:cNvPr>
          <p:cNvSpPr txBox="1">
            <a:spLocks/>
          </p:cNvSpPr>
          <p:nvPr/>
        </p:nvSpPr>
        <p:spPr>
          <a:xfrm>
            <a:off x="6889711" y="4870359"/>
            <a:ext cx="15430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9B75A48-9D91-AD42-8FEF-0106549F2306}" type="slidenum">
              <a:rPr kumimoji="1" lang="zh-CN" altLang="en-US" sz="15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29</a:t>
            </a:fld>
            <a:endParaRPr kumimoji="1" lang="zh-CN" altLang="en-US" sz="1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15FD4541-74D7-6EB2-47C4-506D57DCDE41}"/>
              </a:ext>
            </a:extLst>
          </p:cNvPr>
          <p:cNvSpPr/>
          <p:nvPr/>
        </p:nvSpPr>
        <p:spPr>
          <a:xfrm>
            <a:off x="7709598" y="35977"/>
            <a:ext cx="145745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1000" b="1" dirty="0">
                <a:solidFill>
                  <a:srgbClr val="0070C0"/>
                </a:solidFill>
                <a:latin typeface="Times New Roman" charset="0"/>
                <a:ea typeface="Times New Roman" charset="0"/>
                <a:cs typeface="Times New Roman" charset="0"/>
              </a:rPr>
              <a:t>JHEP</a:t>
            </a:r>
            <a:r>
              <a:rPr kumimoji="1" lang="zh-CN" altLang="en-US" sz="1000" b="1" dirty="0">
                <a:solidFill>
                  <a:srgbClr val="0070C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kumimoji="1" lang="en-US" altLang="zh-CN" sz="1000" b="1" dirty="0">
                <a:solidFill>
                  <a:srgbClr val="0070C0"/>
                </a:solidFill>
                <a:latin typeface="Times New Roman" charset="0"/>
                <a:ea typeface="Times New Roman" charset="0"/>
                <a:cs typeface="Times New Roman" charset="0"/>
              </a:rPr>
              <a:t>11</a:t>
            </a:r>
            <a:r>
              <a:rPr kumimoji="1" lang="zh-CN" altLang="en-US" sz="1000" b="1" dirty="0">
                <a:solidFill>
                  <a:srgbClr val="0070C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kumimoji="1" lang="en-US" altLang="zh-CN" sz="1000" b="1" dirty="0">
                <a:solidFill>
                  <a:srgbClr val="0070C0"/>
                </a:solidFill>
                <a:latin typeface="Times New Roman" charset="0"/>
                <a:ea typeface="Times New Roman" charset="0"/>
                <a:cs typeface="Times New Roman" charset="0"/>
              </a:rPr>
              <a:t>(2024)</a:t>
            </a:r>
            <a:r>
              <a:rPr kumimoji="1" lang="zh-CN" altLang="en-US" sz="1000" b="1" dirty="0">
                <a:solidFill>
                  <a:srgbClr val="0070C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kumimoji="1" lang="en-US" altLang="zh-CN" sz="1000" b="1" dirty="0">
                <a:solidFill>
                  <a:srgbClr val="0070C0"/>
                </a:solidFill>
                <a:latin typeface="Times New Roman" charset="0"/>
                <a:ea typeface="Times New Roman" charset="0"/>
                <a:cs typeface="Times New Roman" charset="0"/>
              </a:rPr>
              <a:t>121</a:t>
            </a:r>
          </a:p>
          <a:p>
            <a:r>
              <a:rPr kumimoji="1" lang="en-US" altLang="zh-CN" sz="1000" b="1" dirty="0">
                <a:solidFill>
                  <a:srgbClr val="0070C0"/>
                </a:solidFill>
                <a:latin typeface="Times New Roman" charset="0"/>
                <a:cs typeface="Times New Roman" charset="0"/>
              </a:rPr>
              <a:t>PRL</a:t>
            </a:r>
            <a:r>
              <a:rPr kumimoji="1" lang="zh-CN" altLang="en-US" sz="1000" b="1" dirty="0">
                <a:solidFill>
                  <a:srgbClr val="0070C0"/>
                </a:solidFill>
                <a:latin typeface="Times New Roman" charset="0"/>
                <a:cs typeface="Times New Roman" charset="0"/>
              </a:rPr>
              <a:t> </a:t>
            </a:r>
            <a:r>
              <a:rPr kumimoji="1" lang="en-US" altLang="zh-CN" sz="1000" b="1" dirty="0">
                <a:solidFill>
                  <a:srgbClr val="0070C0"/>
                </a:solidFill>
                <a:latin typeface="Times New Roman" charset="0"/>
                <a:cs typeface="Times New Roman" charset="0"/>
              </a:rPr>
              <a:t>124</a:t>
            </a:r>
            <a:r>
              <a:rPr kumimoji="1" lang="zh-CN" altLang="en-US" sz="1000" b="1" dirty="0">
                <a:solidFill>
                  <a:srgbClr val="0070C0"/>
                </a:solidFill>
                <a:latin typeface="Times New Roman" charset="0"/>
                <a:cs typeface="Times New Roman" charset="0"/>
              </a:rPr>
              <a:t> </a:t>
            </a:r>
            <a:r>
              <a:rPr kumimoji="1" lang="en-US" altLang="zh-CN" sz="1000" b="1" dirty="0">
                <a:solidFill>
                  <a:srgbClr val="0070C0"/>
                </a:solidFill>
                <a:latin typeface="Times New Roman" charset="0"/>
                <a:cs typeface="Times New Roman" charset="0"/>
              </a:rPr>
              <a:t>(2020)</a:t>
            </a:r>
            <a:r>
              <a:rPr kumimoji="1" lang="zh-CN" altLang="en-US" sz="1000" b="1" dirty="0">
                <a:solidFill>
                  <a:srgbClr val="0070C0"/>
                </a:solidFill>
                <a:latin typeface="Times New Roman" charset="0"/>
                <a:cs typeface="Times New Roman" charset="0"/>
              </a:rPr>
              <a:t> </a:t>
            </a:r>
            <a:r>
              <a:rPr kumimoji="1" lang="en-US" altLang="zh-CN" sz="1000" b="1" dirty="0">
                <a:solidFill>
                  <a:srgbClr val="0070C0"/>
                </a:solidFill>
                <a:latin typeface="Times New Roman" charset="0"/>
                <a:cs typeface="Times New Roman" charset="0"/>
              </a:rPr>
              <a:t>242001</a:t>
            </a:r>
            <a:endParaRPr lang="zh-CN" altLang="en-US" sz="1000" dirty="0"/>
          </a:p>
        </p:txBody>
      </p:sp>
      <p:grpSp>
        <p:nvGrpSpPr>
          <p:cNvPr id="27" name="组合 26">
            <a:extLst>
              <a:ext uri="{FF2B5EF4-FFF2-40B4-BE49-F238E27FC236}">
                <a16:creationId xmlns:a16="http://schemas.microsoft.com/office/drawing/2014/main" id="{DFAFA11D-09EF-81E9-D6F5-DB04ED79EFBE}"/>
              </a:ext>
            </a:extLst>
          </p:cNvPr>
          <p:cNvGrpSpPr/>
          <p:nvPr/>
        </p:nvGrpSpPr>
        <p:grpSpPr>
          <a:xfrm>
            <a:off x="5027332" y="631754"/>
            <a:ext cx="3753484" cy="1938940"/>
            <a:chOff x="231515" y="857559"/>
            <a:chExt cx="3968079" cy="1967597"/>
          </a:xfrm>
        </p:grpSpPr>
        <p:pic>
          <p:nvPicPr>
            <p:cNvPr id="2" name="图片 1">
              <a:extLst>
                <a:ext uri="{FF2B5EF4-FFF2-40B4-BE49-F238E27FC236}">
                  <a16:creationId xmlns:a16="http://schemas.microsoft.com/office/drawing/2014/main" id="{FA268C36-C46F-971E-B88C-1ADA978521F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31515" y="857559"/>
              <a:ext cx="3102946" cy="1967597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文本框 2">
                  <a:extLst>
                    <a:ext uri="{FF2B5EF4-FFF2-40B4-BE49-F238E27FC236}">
                      <a16:creationId xmlns:a16="http://schemas.microsoft.com/office/drawing/2014/main" id="{E01E9D79-01B3-FC3F-BE58-662D23AD990D}"/>
                    </a:ext>
                  </a:extLst>
                </p:cNvPr>
                <p:cNvSpPr txBox="1"/>
                <p:nvPr/>
              </p:nvSpPr>
              <p:spPr>
                <a:xfrm>
                  <a:off x="3325799" y="1247546"/>
                  <a:ext cx="865133" cy="307777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altLang="zh-CN" sz="1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1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𝝍</m:t>
                            </m:r>
                            <m:r>
                              <a:rPr lang="en-US" altLang="zh-CN" sz="1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→</m:t>
                            </m:r>
                            <m:r>
                              <a:rPr lang="en-US" altLang="zh-CN" sz="1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𝝁</m:t>
                            </m:r>
                          </m:e>
                          <m:sup>
                            <m:r>
                              <a:rPr lang="en-US" altLang="zh-CN" sz="1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</m:sup>
                        </m:sSup>
                        <m:sSup>
                          <m:sSupPr>
                            <m:ctrlPr>
                              <a:rPr lang="en-US" altLang="zh-CN" sz="1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1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𝝁</m:t>
                            </m:r>
                          </m:e>
                          <m:sup>
                            <m:r>
                              <a:rPr lang="en-US" altLang="zh-CN" sz="1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</m:sup>
                        </m:sSup>
                      </m:oMath>
                    </m:oMathPara>
                  </a14:m>
                  <a:endParaRPr lang="zh-CN" altLang="en-US" sz="1400" dirty="0"/>
                </a:p>
              </p:txBody>
            </p:sp>
          </mc:Choice>
          <mc:Fallback xmlns="">
            <p:sp>
              <p:nvSpPr>
                <p:cNvPr id="3" name="文本框 2">
                  <a:extLst>
                    <a:ext uri="{FF2B5EF4-FFF2-40B4-BE49-F238E27FC236}">
                      <a16:creationId xmlns:a16="http://schemas.microsoft.com/office/drawing/2014/main" id="{E01E9D79-01B3-FC3F-BE58-662D23AD990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25799" y="1247546"/>
                  <a:ext cx="865133" cy="307777"/>
                </a:xfrm>
                <a:prstGeom prst="rect">
                  <a:avLst/>
                </a:prstGeom>
                <a:blipFill>
                  <a:blip r:embed="rId5"/>
                  <a:stretch>
                    <a:fillRect r="-12308" b="-12500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文本框 3">
                  <a:extLst>
                    <a:ext uri="{FF2B5EF4-FFF2-40B4-BE49-F238E27FC236}">
                      <a16:creationId xmlns:a16="http://schemas.microsoft.com/office/drawing/2014/main" id="{1FEB22A7-2EC7-F282-17BA-4D76B95500B1}"/>
                    </a:ext>
                  </a:extLst>
                </p:cNvPr>
                <p:cNvSpPr txBox="1"/>
                <p:nvPr/>
              </p:nvSpPr>
              <p:spPr>
                <a:xfrm>
                  <a:off x="3334461" y="1946655"/>
                  <a:ext cx="865133" cy="307777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altLang="zh-CN" sz="1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1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𝝍</m:t>
                            </m:r>
                            <m:r>
                              <a:rPr lang="en-US" altLang="zh-CN" sz="1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→</m:t>
                            </m:r>
                            <m:r>
                              <a:rPr lang="en-US" altLang="zh-CN" sz="1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𝒆</m:t>
                            </m:r>
                          </m:e>
                          <m:sup>
                            <m:r>
                              <a:rPr lang="en-US" altLang="zh-CN" sz="1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</m:sup>
                        </m:sSup>
                        <m:sSup>
                          <m:sSupPr>
                            <m:ctrlPr>
                              <a:rPr lang="en-US" altLang="zh-CN" sz="1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1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𝒆</m:t>
                            </m:r>
                          </m:e>
                          <m:sup>
                            <m:r>
                              <a:rPr lang="en-US" altLang="zh-CN" sz="1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</m:sup>
                        </m:sSup>
                      </m:oMath>
                    </m:oMathPara>
                  </a14:m>
                  <a:endParaRPr lang="zh-CN" altLang="en-US" sz="1400" dirty="0"/>
                </a:p>
              </p:txBody>
            </p:sp>
          </mc:Choice>
          <mc:Fallback xmlns="">
            <p:sp>
              <p:nvSpPr>
                <p:cNvPr id="4" name="文本框 3">
                  <a:extLst>
                    <a:ext uri="{FF2B5EF4-FFF2-40B4-BE49-F238E27FC236}">
                      <a16:creationId xmlns:a16="http://schemas.microsoft.com/office/drawing/2014/main" id="{1FEB22A7-2EC7-F282-17BA-4D76B95500B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34461" y="1946655"/>
                  <a:ext cx="865133" cy="307777"/>
                </a:xfrm>
                <a:prstGeom prst="rect">
                  <a:avLst/>
                </a:prstGeom>
                <a:blipFill>
                  <a:blip r:embed="rId6"/>
                  <a:stretch>
                    <a:fillRect r="-7576" b="-12500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文本框 4">
                  <a:extLst>
                    <a:ext uri="{FF2B5EF4-FFF2-40B4-BE49-F238E27FC236}">
                      <a16:creationId xmlns:a16="http://schemas.microsoft.com/office/drawing/2014/main" id="{3320D9B6-8672-E0AA-8DA6-208C248FF5F6}"/>
                    </a:ext>
                  </a:extLst>
                </p:cNvPr>
                <p:cNvSpPr txBox="1"/>
                <p:nvPr/>
              </p:nvSpPr>
              <p:spPr>
                <a:xfrm>
                  <a:off x="625265" y="871130"/>
                  <a:ext cx="865133" cy="307777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sz="1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𝑱</m:t>
                        </m:r>
                        <m:r>
                          <a:rPr lang="en-US" altLang="zh-CN" sz="1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en-US" altLang="zh-CN" sz="1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𝝍</m:t>
                        </m:r>
                      </m:oMath>
                    </m:oMathPara>
                  </a14:m>
                  <a:endParaRPr lang="zh-CN" altLang="en-US" sz="14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5" name="文本框 4">
                  <a:extLst>
                    <a:ext uri="{FF2B5EF4-FFF2-40B4-BE49-F238E27FC236}">
                      <a16:creationId xmlns:a16="http://schemas.microsoft.com/office/drawing/2014/main" id="{3320D9B6-8672-E0AA-8DA6-208C248FF5F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5265" y="871130"/>
                  <a:ext cx="865133" cy="307777"/>
                </a:xfrm>
                <a:prstGeom prst="rect">
                  <a:avLst/>
                </a:prstGeom>
                <a:blipFill>
                  <a:blip r:embed="rId7"/>
                  <a:stretch>
                    <a:fillRect b="-12000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文本框 5">
                  <a:extLst>
                    <a:ext uri="{FF2B5EF4-FFF2-40B4-BE49-F238E27FC236}">
                      <a16:creationId xmlns:a16="http://schemas.microsoft.com/office/drawing/2014/main" id="{52D41A3F-B7F1-BD59-DEA0-04BB5081935D}"/>
                    </a:ext>
                  </a:extLst>
                </p:cNvPr>
                <p:cNvSpPr txBox="1"/>
                <p:nvPr/>
              </p:nvSpPr>
              <p:spPr>
                <a:xfrm>
                  <a:off x="2234087" y="918411"/>
                  <a:ext cx="865133" cy="307777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sz="1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𝝍</m:t>
                        </m:r>
                        <m:r>
                          <a:rPr lang="en-US" altLang="zh-CN" sz="1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CN" sz="1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altLang="zh-CN" sz="1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𝑺</m:t>
                        </m:r>
                        <m:r>
                          <a:rPr lang="en-US" altLang="zh-CN" sz="1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zh-CN" altLang="en-US" sz="14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6" name="文本框 5">
                  <a:extLst>
                    <a:ext uri="{FF2B5EF4-FFF2-40B4-BE49-F238E27FC236}">
                      <a16:creationId xmlns:a16="http://schemas.microsoft.com/office/drawing/2014/main" id="{52D41A3F-B7F1-BD59-DEA0-04BB5081935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34087" y="918411"/>
                  <a:ext cx="865133" cy="307777"/>
                </a:xfrm>
                <a:prstGeom prst="rect">
                  <a:avLst/>
                </a:prstGeom>
                <a:blipFill>
                  <a:blip r:embed="rId8"/>
                  <a:stretch>
                    <a:fillRect b="-8000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AEC986EC-3424-9E86-CA97-BA75A1F03ADF}"/>
                  </a:ext>
                </a:extLst>
              </p:cNvPr>
              <p:cNvSpPr txBox="1"/>
              <p:nvPr/>
            </p:nvSpPr>
            <p:spPr>
              <a:xfrm>
                <a:off x="7864084" y="2121266"/>
                <a:ext cx="1301831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1" lang="en-US" altLang="zh-CN" sz="14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&lt;0.59</m:t>
                    </m:r>
                    <m:r>
                      <a:rPr kumimoji="1" lang="zh-CN" altLang="en-US" sz="14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kumimoji="1" lang="en-US" altLang="zh-CN" sz="14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@</m:t>
                    </m:r>
                  </m:oMath>
                </a14:m>
                <a:r>
                  <a:rPr kumimoji="1" lang="zh-CN" altLang="en-US" sz="1400" dirty="0">
                    <a:solidFill>
                      <a:srgbClr val="00B050"/>
                    </a:solidFill>
                  </a:rPr>
                  <a:t> </a:t>
                </a:r>
                <a:r>
                  <a:rPr kumimoji="1" lang="en-US" altLang="zh-CN" sz="1400" dirty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90</a:t>
                </a:r>
                <a:r>
                  <a:rPr kumimoji="1" lang="zh-CN" altLang="en-US" sz="1400" dirty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kumimoji="1" lang="en-US" altLang="zh-CN" sz="1400" dirty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C.L</a:t>
                </a:r>
                <a:r>
                  <a:rPr kumimoji="1" lang="en-US" altLang="zh-CN" sz="1400" b="1" dirty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kumimoji="1" lang="zh-CN" altLang="en-US" sz="1400" b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AEC986EC-3424-9E86-CA97-BA75A1F03A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4084" y="2121266"/>
                <a:ext cx="1301831" cy="215444"/>
              </a:xfrm>
              <a:prstGeom prst="rect">
                <a:avLst/>
              </a:prstGeom>
              <a:blipFill>
                <a:blip r:embed="rId9"/>
                <a:stretch>
                  <a:fillRect l="-4854" t="-35294" r="-7767" b="-4705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3" name="图片 32">
            <a:extLst>
              <a:ext uri="{FF2B5EF4-FFF2-40B4-BE49-F238E27FC236}">
                <a16:creationId xmlns:a16="http://schemas.microsoft.com/office/drawing/2014/main" id="{49CC56D1-A414-6EDD-12E1-01EC3E094AC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63185" y="543809"/>
            <a:ext cx="2511685" cy="1423288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B80EBDC7-6ADD-3BB9-25EC-EA205FE1E48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09101" y="569840"/>
            <a:ext cx="932709" cy="396082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FB05B8AF-8BAB-CC0A-9DD8-BA6997775BF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31888" y="2581849"/>
            <a:ext cx="2726026" cy="2207044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6DE26678-EFE1-5F19-1415-D2E824B7715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043253" y="2635461"/>
            <a:ext cx="943495" cy="566161"/>
          </a:xfrm>
          <a:prstGeom prst="rect">
            <a:avLst/>
          </a:prstGeom>
        </p:spPr>
      </p:pic>
      <p:sp>
        <p:nvSpPr>
          <p:cNvPr id="39" name="文本框 38">
            <a:extLst>
              <a:ext uri="{FF2B5EF4-FFF2-40B4-BE49-F238E27FC236}">
                <a16:creationId xmlns:a16="http://schemas.microsoft.com/office/drawing/2014/main" id="{4ADE2F85-1B1E-2817-4F0F-E3ECCABCA12F}"/>
              </a:ext>
            </a:extLst>
          </p:cNvPr>
          <p:cNvSpPr txBox="1"/>
          <p:nvPr/>
        </p:nvSpPr>
        <p:spPr>
          <a:xfrm>
            <a:off x="2272703" y="993963"/>
            <a:ext cx="275462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Photon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probe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its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structure</a:t>
            </a:r>
          </a:p>
        </p:txBody>
      </p:sp>
      <p:pic>
        <p:nvPicPr>
          <p:cNvPr id="40" name="图片 39">
            <a:extLst>
              <a:ext uri="{FF2B5EF4-FFF2-40B4-BE49-F238E27FC236}">
                <a16:creationId xmlns:a16="http://schemas.microsoft.com/office/drawing/2014/main" id="{CCE03A0F-C520-6C3E-070B-1499C9C6411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31515" y="2317877"/>
            <a:ext cx="3820518" cy="2526066"/>
          </a:xfrm>
          <a:prstGeom prst="rect">
            <a:avLst/>
          </a:prstGeom>
        </p:spPr>
      </p:pic>
      <p:pic>
        <p:nvPicPr>
          <p:cNvPr id="41" name="图片 40">
            <a:extLst>
              <a:ext uri="{FF2B5EF4-FFF2-40B4-BE49-F238E27FC236}">
                <a16:creationId xmlns:a16="http://schemas.microsoft.com/office/drawing/2014/main" id="{9061C162-30DA-A85F-F8C2-712A8A0BEC2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5815" y="1751646"/>
            <a:ext cx="1760145" cy="484938"/>
          </a:xfrm>
          <a:prstGeom prst="rect">
            <a:avLst/>
          </a:prstGeom>
        </p:spPr>
      </p:pic>
      <p:sp>
        <p:nvSpPr>
          <p:cNvPr id="42" name="矩形 41">
            <a:extLst>
              <a:ext uri="{FF2B5EF4-FFF2-40B4-BE49-F238E27FC236}">
                <a16:creationId xmlns:a16="http://schemas.microsoft.com/office/drawing/2014/main" id="{5A413A2E-9B0D-71F7-FDE4-C2B478CF699D}"/>
              </a:ext>
            </a:extLst>
          </p:cNvPr>
          <p:cNvSpPr/>
          <p:nvPr/>
        </p:nvSpPr>
        <p:spPr>
          <a:xfrm>
            <a:off x="2960483" y="2236584"/>
            <a:ext cx="1091550" cy="13214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97F1EC81-B70E-D377-2080-A6FABB881A2E}"/>
              </a:ext>
            </a:extLst>
          </p:cNvPr>
          <p:cNvSpPr/>
          <p:nvPr/>
        </p:nvSpPr>
        <p:spPr>
          <a:xfrm>
            <a:off x="2960483" y="3548421"/>
            <a:ext cx="1091550" cy="1135994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solidFill>
                <a:srgbClr val="00B05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文本框 46">
                <a:extLst>
                  <a:ext uri="{FF2B5EF4-FFF2-40B4-BE49-F238E27FC236}">
                    <a16:creationId xmlns:a16="http://schemas.microsoft.com/office/drawing/2014/main" id="{1B557330-FC68-9EAF-D6EA-3ED5E38E590F}"/>
                  </a:ext>
                </a:extLst>
              </p:cNvPr>
              <p:cNvSpPr txBox="1"/>
              <p:nvPr/>
            </p:nvSpPr>
            <p:spPr>
              <a:xfrm>
                <a:off x="1872087" y="2635461"/>
                <a:ext cx="801232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18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𝒄</m:t>
                      </m:r>
                      <m:acc>
                        <m:accPr>
                          <m:chr m:val="̅"/>
                          <m:ctrlPr>
                            <a:rPr lang="en-US" altLang="zh-CN" sz="18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zh-CN" sz="18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𝒄</m:t>
                          </m:r>
                        </m:e>
                      </m:acc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7" name="文本框 46">
                <a:extLst>
                  <a:ext uri="{FF2B5EF4-FFF2-40B4-BE49-F238E27FC236}">
                    <a16:creationId xmlns:a16="http://schemas.microsoft.com/office/drawing/2014/main" id="{1B557330-FC68-9EAF-D6EA-3ED5E38E59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2087" y="2635461"/>
                <a:ext cx="801232" cy="369332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文本框 47">
                <a:extLst>
                  <a:ext uri="{FF2B5EF4-FFF2-40B4-BE49-F238E27FC236}">
                    <a16:creationId xmlns:a16="http://schemas.microsoft.com/office/drawing/2014/main" id="{375B83A2-1C44-D214-8FD0-E954A7FE5531}"/>
                  </a:ext>
                </a:extLst>
              </p:cNvPr>
              <p:cNvSpPr txBox="1"/>
              <p:nvPr/>
            </p:nvSpPr>
            <p:spPr>
              <a:xfrm>
                <a:off x="1855960" y="3870012"/>
                <a:ext cx="801232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18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𝑫</m:t>
                      </m:r>
                      <m:sSup>
                        <m:sSupPr>
                          <m:ctrlPr>
                            <a:rPr lang="en-US" altLang="zh-CN" sz="1800" b="1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̅"/>
                              <m:ctrlPr>
                                <a:rPr lang="en-US" altLang="zh-CN" sz="1800" b="1" i="1" dirty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CN" sz="1800" b="1" i="1" dirty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𝑫</m:t>
                              </m:r>
                            </m:e>
                          </m:acc>
                        </m:e>
                        <m:sup>
                          <m:r>
                            <a:rPr lang="zh-CN" altLang="en-US" sz="1800" b="1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zh-CN" altLang="en-US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48" name="文本框 47">
                <a:extLst>
                  <a:ext uri="{FF2B5EF4-FFF2-40B4-BE49-F238E27FC236}">
                    <a16:creationId xmlns:a16="http://schemas.microsoft.com/office/drawing/2014/main" id="{375B83A2-1C44-D214-8FD0-E954A7FE55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5960" y="3870012"/>
                <a:ext cx="801232" cy="369332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文本框 48">
                <a:extLst>
                  <a:ext uri="{FF2B5EF4-FFF2-40B4-BE49-F238E27FC236}">
                    <a16:creationId xmlns:a16="http://schemas.microsoft.com/office/drawing/2014/main" id="{74F1D09E-3664-FF6F-069B-5EAE55EA824D}"/>
                  </a:ext>
                </a:extLst>
              </p:cNvPr>
              <p:cNvSpPr txBox="1"/>
              <p:nvPr/>
            </p:nvSpPr>
            <p:spPr>
              <a:xfrm>
                <a:off x="8057391" y="3888563"/>
                <a:ext cx="929357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1.67±0.25</m:t>
                      </m:r>
                    </m:oMath>
                  </m:oMathPara>
                </a14:m>
                <a:endParaRPr kumimoji="1" lang="zh-CN" altLang="en-US" sz="1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9" name="文本框 48">
                <a:extLst>
                  <a:ext uri="{FF2B5EF4-FFF2-40B4-BE49-F238E27FC236}">
                    <a16:creationId xmlns:a16="http://schemas.microsoft.com/office/drawing/2014/main" id="{74F1D09E-3664-FF6F-069B-5EAE55EA82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7391" y="3888563"/>
                <a:ext cx="929357" cy="215444"/>
              </a:xfrm>
              <a:prstGeom prst="rect">
                <a:avLst/>
              </a:prstGeom>
              <a:blipFill>
                <a:blip r:embed="rId18"/>
                <a:stretch>
                  <a:fillRect l="-4054" r="-4054" b="-1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文本框 49">
            <a:extLst>
              <a:ext uri="{FF2B5EF4-FFF2-40B4-BE49-F238E27FC236}">
                <a16:creationId xmlns:a16="http://schemas.microsoft.com/office/drawing/2014/main" id="{C0C33E16-5D2D-561E-FD88-64830F00EDC3}"/>
              </a:ext>
            </a:extLst>
          </p:cNvPr>
          <p:cNvSpPr txBox="1"/>
          <p:nvPr/>
        </p:nvSpPr>
        <p:spPr>
          <a:xfrm>
            <a:off x="3959406" y="4835058"/>
            <a:ext cx="1893852" cy="7829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zh-CN" sz="1496" b="1" dirty="0">
                <a:solidFill>
                  <a:schemeClr val="bg1"/>
                </a:solidFill>
                <a:latin typeface="Times New Roman" charset="0"/>
                <a:ea typeface="SimSun" panose="02010600030101010101" pitchFamily="2" charset="-122"/>
                <a:cs typeface="Times New Roman" charset="0"/>
              </a:rPr>
              <a:t>UCAS, Wenbin Qian</a:t>
            </a:r>
          </a:p>
          <a:p>
            <a:r>
              <a:rPr kumimoji="1" lang="en" altLang="zh-CN" sz="1496" b="1" dirty="0">
                <a:solidFill>
                  <a:schemeClr val="bg1"/>
                </a:solidFill>
                <a:latin typeface="Times New Roman" charset="0"/>
                <a:ea typeface="SimSun" panose="02010600030101010101" pitchFamily="2" charset="-122"/>
                <a:cs typeface="Times New Roman" charset="0"/>
              </a:rPr>
              <a:t>
</a:t>
            </a:r>
            <a:endParaRPr kumimoji="1" lang="zh-CN" altLang="en-US" sz="1496" b="1" dirty="0">
              <a:solidFill>
                <a:schemeClr val="bg1"/>
              </a:solidFill>
              <a:latin typeface="Times New Roman" charset="0"/>
              <a:ea typeface="SimSun" panose="02010600030101010101" pitchFamily="2" charset="-122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5658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508"/>
    </mc:Choice>
    <mc:Fallback xmlns="">
      <p:transition spd="slow" advTm="54508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 22"/>
          <p:cNvGrpSpPr/>
          <p:nvPr/>
        </p:nvGrpSpPr>
        <p:grpSpPr>
          <a:xfrm>
            <a:off x="0" y="36387"/>
            <a:ext cx="9144000" cy="5107114"/>
            <a:chOff x="0" y="48516"/>
            <a:chExt cx="9144000" cy="6809485"/>
          </a:xfrm>
        </p:grpSpPr>
        <p:grpSp>
          <p:nvGrpSpPr>
            <p:cNvPr id="22" name="组 21"/>
            <p:cNvGrpSpPr/>
            <p:nvPr/>
          </p:nvGrpSpPr>
          <p:grpSpPr>
            <a:xfrm>
              <a:off x="110103" y="48516"/>
              <a:ext cx="8885307" cy="677108"/>
              <a:chOff x="110103" y="48516"/>
              <a:chExt cx="8885307" cy="677108"/>
            </a:xfrm>
          </p:grpSpPr>
          <p:sp>
            <p:nvSpPr>
              <p:cNvPr id="10" name="矩形 9"/>
              <p:cNvSpPr/>
              <p:nvPr/>
            </p:nvSpPr>
            <p:spPr>
              <a:xfrm>
                <a:off x="231515" y="48516"/>
                <a:ext cx="4608954" cy="67710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Common</a:t>
                </a:r>
                <a:r>
                  <a:rPr lang="zh-CN" altLang="en-US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physics</a:t>
                </a:r>
                <a:r>
                  <a:rPr lang="zh-CN" altLang="en-US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interests</a:t>
                </a:r>
                <a:endParaRPr lang="zh-CN" altLang="en-US" sz="27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12" name="直线连接符 11"/>
              <p:cNvCxnSpPr/>
              <p:nvPr/>
            </p:nvCxnSpPr>
            <p:spPr>
              <a:xfrm>
                <a:off x="110103" y="694847"/>
                <a:ext cx="8885307" cy="0"/>
              </a:xfrm>
              <a:prstGeom prst="line">
                <a:avLst/>
              </a:prstGeom>
              <a:ln w="1905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组 15"/>
            <p:cNvGrpSpPr/>
            <p:nvPr/>
          </p:nvGrpSpPr>
          <p:grpSpPr>
            <a:xfrm>
              <a:off x="0" y="6446733"/>
              <a:ext cx="9144000" cy="411268"/>
              <a:chOff x="0" y="6446733"/>
              <a:chExt cx="9144000" cy="411268"/>
            </a:xfrm>
          </p:grpSpPr>
          <p:sp>
            <p:nvSpPr>
              <p:cNvPr id="17" name="Rectangle 6"/>
              <p:cNvSpPr/>
              <p:nvPr/>
            </p:nvSpPr>
            <p:spPr>
              <a:xfrm>
                <a:off x="0" y="6488821"/>
                <a:ext cx="9144000" cy="36918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8" name="Rectangle 7"/>
              <p:cNvSpPr/>
              <p:nvPr/>
            </p:nvSpPr>
            <p:spPr>
              <a:xfrm>
                <a:off x="0" y="6446733"/>
                <a:ext cx="9144000" cy="45719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13" name="文本框 12">
            <a:extLst>
              <a:ext uri="{FF2B5EF4-FFF2-40B4-BE49-F238E27FC236}">
                <a16:creationId xmlns:a16="http://schemas.microsoft.com/office/drawing/2014/main" id="{AA916338-D0F4-6E41-B70A-52462DED43BD}"/>
              </a:ext>
            </a:extLst>
          </p:cNvPr>
          <p:cNvSpPr txBox="1"/>
          <p:nvPr/>
        </p:nvSpPr>
        <p:spPr>
          <a:xfrm>
            <a:off x="363185" y="4843790"/>
            <a:ext cx="1059906" cy="3225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496" b="1" dirty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rPr>
              <a:t>2026/07/03</a:t>
            </a:r>
            <a:endParaRPr kumimoji="1" lang="zh-CN" altLang="en-US" sz="1496" b="1" dirty="0">
              <a:solidFill>
                <a:schemeClr val="bg1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4" name="灯片编号占位符 1">
            <a:extLst>
              <a:ext uri="{FF2B5EF4-FFF2-40B4-BE49-F238E27FC236}">
                <a16:creationId xmlns:a16="http://schemas.microsoft.com/office/drawing/2014/main" id="{5ED9E9E9-B3D1-F240-8EF8-2BC56DB19FE9}"/>
              </a:ext>
            </a:extLst>
          </p:cNvPr>
          <p:cNvSpPr txBox="1">
            <a:spLocks/>
          </p:cNvSpPr>
          <p:nvPr/>
        </p:nvSpPr>
        <p:spPr>
          <a:xfrm>
            <a:off x="6889711" y="4870359"/>
            <a:ext cx="15430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9B75A48-9D91-AD42-8FEF-0106549F2306}" type="slidenum">
              <a:rPr kumimoji="1" lang="zh-CN" altLang="en-US" sz="15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3</a:t>
            </a:fld>
            <a:endParaRPr kumimoji="1" lang="zh-CN" altLang="en-US" sz="1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037DED8C-D94C-6913-9EC4-8F3C831BABF1}"/>
              </a:ext>
            </a:extLst>
          </p:cNvPr>
          <p:cNvSpPr/>
          <p:nvPr/>
        </p:nvSpPr>
        <p:spPr>
          <a:xfrm>
            <a:off x="312144" y="707914"/>
            <a:ext cx="8490362" cy="10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08" indent="-21430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very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successful;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zh-CN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4308" indent="-21430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Still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effective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theory,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many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unexplained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phenomena;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zh-CN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4308" indent="-21430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Most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related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flavor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hadron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physics: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STCF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LHCb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contribute</a:t>
            </a:r>
          </a:p>
        </p:txBody>
      </p:sp>
      <p:grpSp>
        <p:nvGrpSpPr>
          <p:cNvPr id="32" name="组合 31">
            <a:extLst>
              <a:ext uri="{FF2B5EF4-FFF2-40B4-BE49-F238E27FC236}">
                <a16:creationId xmlns:a16="http://schemas.microsoft.com/office/drawing/2014/main" id="{3767EDC7-4010-81E4-7FD1-CFF876817CD6}"/>
              </a:ext>
            </a:extLst>
          </p:cNvPr>
          <p:cNvGrpSpPr/>
          <p:nvPr/>
        </p:nvGrpSpPr>
        <p:grpSpPr>
          <a:xfrm>
            <a:off x="5525292" y="2202733"/>
            <a:ext cx="3550404" cy="1790598"/>
            <a:chOff x="243460" y="1917857"/>
            <a:chExt cx="3550404" cy="1790598"/>
          </a:xfrm>
        </p:grpSpPr>
        <p:sp>
          <p:nvSpPr>
            <p:cNvPr id="7" name="文本框 6">
              <a:extLst>
                <a:ext uri="{FF2B5EF4-FFF2-40B4-BE49-F238E27FC236}">
                  <a16:creationId xmlns:a16="http://schemas.microsoft.com/office/drawing/2014/main" id="{A5A0321E-10F5-791B-3445-1EEEAECD43AA}"/>
                </a:ext>
              </a:extLst>
            </p:cNvPr>
            <p:cNvSpPr txBox="1"/>
            <p:nvPr/>
          </p:nvSpPr>
          <p:spPr>
            <a:xfrm>
              <a:off x="1127535" y="1977268"/>
              <a:ext cx="2261937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New</a:t>
              </a:r>
              <a:r>
                <a:rPr lang="zh-CN" altLang="en-US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Physics</a:t>
              </a:r>
              <a:r>
                <a:rPr lang="zh-CN" altLang="en-US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hunting</a:t>
              </a:r>
              <a:endParaRPr lang="zh-CN" altLang="en-US" sz="1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文本框 10">
              <a:extLst>
                <a:ext uri="{FF2B5EF4-FFF2-40B4-BE49-F238E27FC236}">
                  <a16:creationId xmlns:a16="http://schemas.microsoft.com/office/drawing/2014/main" id="{54CD84D8-0718-CF6D-D945-A2CD81FDD2F9}"/>
                </a:ext>
              </a:extLst>
            </p:cNvPr>
            <p:cNvSpPr txBox="1"/>
            <p:nvPr/>
          </p:nvSpPr>
          <p:spPr>
            <a:xfrm>
              <a:off x="243460" y="2271543"/>
              <a:ext cx="3550404" cy="134504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altLang="zh-CN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Matter</a:t>
              </a:r>
              <a:r>
                <a:rPr lang="zh-CN" altLang="en-US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r>
                <a:rPr lang="zh-CN" altLang="en-US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antimatter</a:t>
              </a:r>
              <a:r>
                <a:rPr lang="zh-CN" altLang="en-US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asymmetry</a:t>
              </a:r>
              <a:r>
                <a:rPr lang="zh-CN" altLang="en-US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observed</a:t>
              </a:r>
              <a:r>
                <a:rPr lang="zh-CN" altLang="en-US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</a:t>
              </a:r>
              <a:r>
                <a:rPr lang="zh-CN" altLang="en-US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the</a:t>
              </a:r>
              <a:r>
                <a:rPr lang="zh-CN" altLang="en-US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Universe</a:t>
              </a:r>
            </a:p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altLang="zh-CN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Origin</a:t>
              </a:r>
              <a:r>
                <a:rPr lang="zh-CN" altLang="en-US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of</a:t>
              </a:r>
              <a:r>
                <a:rPr lang="zh-CN" altLang="en-US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dark</a:t>
              </a:r>
              <a:r>
                <a:rPr lang="zh-CN" altLang="en-US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matter?</a:t>
              </a:r>
              <a:r>
                <a:rPr lang="zh-CN" altLang="en-US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New</a:t>
              </a:r>
              <a:r>
                <a:rPr lang="zh-CN" altLang="en-US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particles</a:t>
              </a:r>
              <a:r>
                <a:rPr lang="zh-CN" altLang="en-US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or</a:t>
              </a:r>
              <a:r>
                <a:rPr lang="zh-CN" altLang="en-US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new</a:t>
              </a:r>
              <a:r>
                <a:rPr lang="zh-CN" altLang="en-US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forces?</a:t>
              </a:r>
              <a:r>
                <a:rPr lang="zh-CN" altLang="en-US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Flavor</a:t>
              </a:r>
              <a:r>
                <a:rPr lang="zh-CN" altLang="en-US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hierarchy</a:t>
              </a:r>
              <a:endParaRPr lang="zh-CN" altLang="en-US" sz="1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3C05DAF1-F907-AFC1-9E9E-917D0A1B405F}"/>
                </a:ext>
              </a:extLst>
            </p:cNvPr>
            <p:cNvSpPr/>
            <p:nvPr/>
          </p:nvSpPr>
          <p:spPr>
            <a:xfrm>
              <a:off x="253237" y="1917857"/>
              <a:ext cx="3460341" cy="1790598"/>
            </a:xfrm>
            <a:prstGeom prst="rect">
              <a:avLst/>
            </a:prstGeom>
            <a:noFill/>
            <a:ln w="22225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4" name="上下箭头 23">
            <a:extLst>
              <a:ext uri="{FF2B5EF4-FFF2-40B4-BE49-F238E27FC236}">
                <a16:creationId xmlns:a16="http://schemas.microsoft.com/office/drawing/2014/main" id="{2E3FA9CD-98B1-4483-28C5-3F0BA5F36569}"/>
              </a:ext>
            </a:extLst>
          </p:cNvPr>
          <p:cNvSpPr/>
          <p:nvPr/>
        </p:nvSpPr>
        <p:spPr>
          <a:xfrm rot="5400000">
            <a:off x="5011477" y="2748170"/>
            <a:ext cx="182971" cy="605790"/>
          </a:xfrm>
          <a:prstGeom prst="upDown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1" name="组合 30">
            <a:extLst>
              <a:ext uri="{FF2B5EF4-FFF2-40B4-BE49-F238E27FC236}">
                <a16:creationId xmlns:a16="http://schemas.microsoft.com/office/drawing/2014/main" id="{C37C1AC1-0FBE-29E3-0BEB-0DC02FB8C265}"/>
              </a:ext>
            </a:extLst>
          </p:cNvPr>
          <p:cNvGrpSpPr/>
          <p:nvPr/>
        </p:nvGrpSpPr>
        <p:grpSpPr>
          <a:xfrm>
            <a:off x="137652" y="2166680"/>
            <a:ext cx="4427267" cy="1893160"/>
            <a:chOff x="4626670" y="1828058"/>
            <a:chExt cx="4427267" cy="1893160"/>
          </a:xfrm>
        </p:grpSpPr>
        <p:sp>
          <p:nvSpPr>
            <p:cNvPr id="25" name="文本框 24">
              <a:extLst>
                <a:ext uri="{FF2B5EF4-FFF2-40B4-BE49-F238E27FC236}">
                  <a16:creationId xmlns:a16="http://schemas.microsoft.com/office/drawing/2014/main" id="{01F810EE-3363-C652-5572-E1A7184589E6}"/>
                </a:ext>
              </a:extLst>
            </p:cNvPr>
            <p:cNvSpPr txBox="1"/>
            <p:nvPr/>
          </p:nvSpPr>
          <p:spPr>
            <a:xfrm>
              <a:off x="5338236" y="1864812"/>
              <a:ext cx="3095202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Understanding</a:t>
              </a:r>
              <a:r>
                <a:rPr lang="zh-CN" altLang="en-US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QCD</a:t>
              </a:r>
              <a:r>
                <a:rPr lang="zh-CN" altLang="en-US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at</a:t>
              </a:r>
              <a:r>
                <a:rPr lang="zh-CN" altLang="en-US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low</a:t>
              </a:r>
              <a:r>
                <a:rPr lang="zh-CN" altLang="en-US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energy</a:t>
              </a:r>
              <a:endParaRPr lang="zh-CN" altLang="en-US" sz="1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6" name="图片 25">
              <a:extLst>
                <a:ext uri="{FF2B5EF4-FFF2-40B4-BE49-F238E27FC236}">
                  <a16:creationId xmlns:a16="http://schemas.microsoft.com/office/drawing/2014/main" id="{BCD28B1D-FF18-0015-7876-0E2E407AF28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132072" y="2260894"/>
              <a:ext cx="1863338" cy="1339406"/>
            </a:xfrm>
            <a:prstGeom prst="rect">
              <a:avLst/>
            </a:prstGeom>
          </p:spPr>
        </p:pic>
        <p:sp>
          <p:nvSpPr>
            <p:cNvPr id="27" name="文本框 26">
              <a:extLst>
                <a:ext uri="{FF2B5EF4-FFF2-40B4-BE49-F238E27FC236}">
                  <a16:creationId xmlns:a16="http://schemas.microsoft.com/office/drawing/2014/main" id="{7EEDAE6E-1B9F-24A2-B8E4-A150BB4D2C54}"/>
                </a:ext>
              </a:extLst>
            </p:cNvPr>
            <p:cNvSpPr txBox="1"/>
            <p:nvPr/>
          </p:nvSpPr>
          <p:spPr>
            <a:xfrm>
              <a:off x="4901839" y="3082797"/>
              <a:ext cx="1659122" cy="37683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14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Non-perturbative!</a:t>
              </a:r>
            </a:p>
          </p:txBody>
        </p:sp>
        <p:sp>
          <p:nvSpPr>
            <p:cNvPr id="28" name="右箭头 27">
              <a:extLst>
                <a:ext uri="{FF2B5EF4-FFF2-40B4-BE49-F238E27FC236}">
                  <a16:creationId xmlns:a16="http://schemas.microsoft.com/office/drawing/2014/main" id="{200B38A9-398C-DCC9-FE01-236A6742530B}"/>
                </a:ext>
              </a:extLst>
            </p:cNvPr>
            <p:cNvSpPr/>
            <p:nvPr/>
          </p:nvSpPr>
          <p:spPr>
            <a:xfrm>
              <a:off x="6639619" y="3185467"/>
              <a:ext cx="505536" cy="230147"/>
            </a:xfrm>
            <a:prstGeom prst="rightArrow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矩形 28">
              <a:extLst>
                <a:ext uri="{FF2B5EF4-FFF2-40B4-BE49-F238E27FC236}">
                  <a16:creationId xmlns:a16="http://schemas.microsoft.com/office/drawing/2014/main" id="{AEE31CCA-A0C1-79B1-AB59-19D8863E5472}"/>
                </a:ext>
              </a:extLst>
            </p:cNvPr>
            <p:cNvSpPr/>
            <p:nvPr/>
          </p:nvSpPr>
          <p:spPr>
            <a:xfrm>
              <a:off x="4637608" y="1828058"/>
              <a:ext cx="4416329" cy="1893160"/>
            </a:xfrm>
            <a:prstGeom prst="rect">
              <a:avLst/>
            </a:prstGeom>
            <a:noFill/>
            <a:ln w="22225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文本框 29">
              <a:extLst>
                <a:ext uri="{FF2B5EF4-FFF2-40B4-BE49-F238E27FC236}">
                  <a16:creationId xmlns:a16="http://schemas.microsoft.com/office/drawing/2014/main" id="{7F2AD86A-8524-4ECB-4BBF-6E0C344227FA}"/>
                </a:ext>
              </a:extLst>
            </p:cNvPr>
            <p:cNvSpPr txBox="1"/>
            <p:nvPr/>
          </p:nvSpPr>
          <p:spPr>
            <a:xfrm>
              <a:off x="4626670" y="2147801"/>
              <a:ext cx="2812025" cy="102188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altLang="zh-CN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Properties</a:t>
              </a:r>
              <a:r>
                <a:rPr lang="zh-CN" altLang="en-US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of</a:t>
              </a:r>
              <a:r>
                <a:rPr lang="zh-CN" altLang="en-US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QCD</a:t>
              </a:r>
              <a:r>
                <a:rPr lang="zh-CN" altLang="en-US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confinement</a:t>
              </a:r>
            </a:p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altLang="zh-CN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Structures</a:t>
              </a:r>
              <a:r>
                <a:rPr lang="zh-CN" altLang="en-US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of</a:t>
              </a:r>
              <a:r>
                <a:rPr lang="zh-CN" altLang="en-US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hadrons</a:t>
              </a:r>
            </a:p>
          </p:txBody>
        </p:sp>
      </p:grpSp>
      <p:sp>
        <p:nvSpPr>
          <p:cNvPr id="2" name="文本框 1">
            <a:extLst>
              <a:ext uri="{FF2B5EF4-FFF2-40B4-BE49-F238E27FC236}">
                <a16:creationId xmlns:a16="http://schemas.microsoft.com/office/drawing/2014/main" id="{AA759E63-1CA5-4482-F3AA-523EF3A5F74A}"/>
              </a:ext>
            </a:extLst>
          </p:cNvPr>
          <p:cNvSpPr txBox="1"/>
          <p:nvPr/>
        </p:nvSpPr>
        <p:spPr>
          <a:xfrm>
            <a:off x="3959406" y="4835058"/>
            <a:ext cx="1893852" cy="7829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zh-CN" sz="1496" b="1" dirty="0">
                <a:solidFill>
                  <a:schemeClr val="bg1"/>
                </a:solidFill>
                <a:latin typeface="Times New Roman" charset="0"/>
                <a:ea typeface="SimSun" panose="02010600030101010101" pitchFamily="2" charset="-122"/>
                <a:cs typeface="Times New Roman" charset="0"/>
              </a:rPr>
              <a:t>UCAS, Wenbin Qian</a:t>
            </a:r>
          </a:p>
          <a:p>
            <a:r>
              <a:rPr kumimoji="1" lang="en" altLang="zh-CN" sz="1496" b="1" dirty="0">
                <a:solidFill>
                  <a:schemeClr val="bg1"/>
                </a:solidFill>
                <a:latin typeface="Times New Roman" charset="0"/>
                <a:ea typeface="SimSun" panose="02010600030101010101" pitchFamily="2" charset="-122"/>
                <a:cs typeface="Times New Roman" charset="0"/>
              </a:rPr>
              <a:t>
</a:t>
            </a:r>
            <a:endParaRPr kumimoji="1" lang="zh-CN" altLang="en-US" sz="1496" b="1" dirty="0">
              <a:solidFill>
                <a:schemeClr val="bg1"/>
              </a:solidFill>
              <a:latin typeface="Times New Roman" charset="0"/>
              <a:ea typeface="SimSun" panose="02010600030101010101" pitchFamily="2" charset="-122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6497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094"/>
    </mc:Choice>
    <mc:Fallback xmlns="">
      <p:transition spd="slow" advTm="52094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DE13E8-0B54-FE5A-1328-E4DA74D4DE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 22">
            <a:extLst>
              <a:ext uri="{FF2B5EF4-FFF2-40B4-BE49-F238E27FC236}">
                <a16:creationId xmlns:a16="http://schemas.microsoft.com/office/drawing/2014/main" id="{E3FE3834-2968-F0B7-812C-1F30C4BEEA1C}"/>
              </a:ext>
            </a:extLst>
          </p:cNvPr>
          <p:cNvGrpSpPr/>
          <p:nvPr/>
        </p:nvGrpSpPr>
        <p:grpSpPr>
          <a:xfrm>
            <a:off x="0" y="36387"/>
            <a:ext cx="9144000" cy="5107114"/>
            <a:chOff x="0" y="48516"/>
            <a:chExt cx="9144000" cy="6809485"/>
          </a:xfrm>
        </p:grpSpPr>
        <p:grpSp>
          <p:nvGrpSpPr>
            <p:cNvPr id="22" name="组 21">
              <a:extLst>
                <a:ext uri="{FF2B5EF4-FFF2-40B4-BE49-F238E27FC236}">
                  <a16:creationId xmlns:a16="http://schemas.microsoft.com/office/drawing/2014/main" id="{5227BFA1-0BB5-9361-C228-F54EB3693167}"/>
                </a:ext>
              </a:extLst>
            </p:cNvPr>
            <p:cNvGrpSpPr/>
            <p:nvPr/>
          </p:nvGrpSpPr>
          <p:grpSpPr>
            <a:xfrm>
              <a:off x="110103" y="48516"/>
              <a:ext cx="8885307" cy="677108"/>
              <a:chOff x="110103" y="48516"/>
              <a:chExt cx="8885307" cy="677108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" name="矩形 9">
                    <a:extLst>
                      <a:ext uri="{FF2B5EF4-FFF2-40B4-BE49-F238E27FC236}">
                        <a16:creationId xmlns:a16="http://schemas.microsoft.com/office/drawing/2014/main" id="{196D65C1-2610-BBCF-2138-EA6E1B4DB514}"/>
                      </a:ext>
                    </a:extLst>
                  </p:cNvPr>
                  <p:cNvSpPr/>
                  <p:nvPr/>
                </p:nvSpPr>
                <p:spPr>
                  <a:xfrm>
                    <a:off x="231515" y="48516"/>
                    <a:ext cx="3488391" cy="677108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altLang="zh-CN" sz="27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Observation</a:t>
                    </a:r>
                    <a:r>
                      <a:rPr lang="zh-CN" altLang="en-US" sz="27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</a:t>
                    </a:r>
                    <a:r>
                      <a:rPr lang="en-US" altLang="zh-CN" sz="27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of</a:t>
                    </a:r>
                    <a:r>
                      <a:rPr lang="zh-CN" altLang="en-US" sz="27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</a:t>
                    </a:r>
                    <a14:m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7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7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𝑻</m:t>
                            </m:r>
                          </m:e>
                          <m:sub>
                            <m:r>
                              <a:rPr lang="en-US" altLang="zh-CN" sz="27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𝒄</m:t>
                            </m:r>
                            <m:acc>
                              <m:accPr>
                                <m:chr m:val="̅"/>
                                <m:ctrlPr>
                                  <a:rPr lang="en-US" altLang="zh-CN" sz="2700" b="1" i="1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zh-CN" sz="2700" b="1" i="1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𝒄</m:t>
                                </m:r>
                              </m:e>
                            </m:acc>
                            <m:acc>
                              <m:accPr>
                                <m:chr m:val="̅"/>
                                <m:ctrlPr>
                                  <a:rPr lang="en-US" altLang="zh-CN" sz="2700" b="1" i="1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zh-CN" sz="2700" b="1" i="1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𝒔</m:t>
                                </m:r>
                              </m:e>
                            </m:acc>
                            <m:r>
                              <a:rPr lang="en-US" altLang="zh-CN" sz="2700" b="1" i="1" dirty="0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oMath>
                    </a14:m>
                    <a:endParaRPr lang="zh-CN" altLang="en-US" sz="2700" b="1" dirty="0">
                      <a:solidFill>
                        <a:srgbClr val="0070C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10" name="矩形 9">
                    <a:extLst>
                      <a:ext uri="{FF2B5EF4-FFF2-40B4-BE49-F238E27FC236}">
                        <a16:creationId xmlns:a16="http://schemas.microsoft.com/office/drawing/2014/main" id="{196D65C1-2610-BBCF-2138-EA6E1B4DB514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31515" y="48516"/>
                    <a:ext cx="3488391" cy="677108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3273" t="-9756" b="-29268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12" name="直线连接符 11">
                <a:extLst>
                  <a:ext uri="{FF2B5EF4-FFF2-40B4-BE49-F238E27FC236}">
                    <a16:creationId xmlns:a16="http://schemas.microsoft.com/office/drawing/2014/main" id="{91F24C8E-E5C9-E062-013D-36D92749A611}"/>
                  </a:ext>
                </a:extLst>
              </p:cNvPr>
              <p:cNvCxnSpPr/>
              <p:nvPr/>
            </p:nvCxnSpPr>
            <p:spPr>
              <a:xfrm>
                <a:off x="110103" y="694847"/>
                <a:ext cx="8885307" cy="0"/>
              </a:xfrm>
              <a:prstGeom prst="line">
                <a:avLst/>
              </a:prstGeom>
              <a:ln w="1905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组 15">
              <a:extLst>
                <a:ext uri="{FF2B5EF4-FFF2-40B4-BE49-F238E27FC236}">
                  <a16:creationId xmlns:a16="http://schemas.microsoft.com/office/drawing/2014/main" id="{53369A88-F19E-5019-DA10-F5305E0319A4}"/>
                </a:ext>
              </a:extLst>
            </p:cNvPr>
            <p:cNvGrpSpPr/>
            <p:nvPr/>
          </p:nvGrpSpPr>
          <p:grpSpPr>
            <a:xfrm>
              <a:off x="0" y="6446733"/>
              <a:ext cx="9144000" cy="411268"/>
              <a:chOff x="0" y="6446733"/>
              <a:chExt cx="9144000" cy="411268"/>
            </a:xfrm>
          </p:grpSpPr>
          <p:sp>
            <p:nvSpPr>
              <p:cNvPr id="17" name="Rectangle 6">
                <a:extLst>
                  <a:ext uri="{FF2B5EF4-FFF2-40B4-BE49-F238E27FC236}">
                    <a16:creationId xmlns:a16="http://schemas.microsoft.com/office/drawing/2014/main" id="{65A0EA3D-3F34-7F0A-7FDD-8D15FD2C9F82}"/>
                  </a:ext>
                </a:extLst>
              </p:cNvPr>
              <p:cNvSpPr/>
              <p:nvPr/>
            </p:nvSpPr>
            <p:spPr>
              <a:xfrm>
                <a:off x="0" y="6488821"/>
                <a:ext cx="9144000" cy="36918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8" name="Rectangle 7">
                <a:extLst>
                  <a:ext uri="{FF2B5EF4-FFF2-40B4-BE49-F238E27FC236}">
                    <a16:creationId xmlns:a16="http://schemas.microsoft.com/office/drawing/2014/main" id="{FCAFE8CA-B0D0-7D6F-BE84-EEB1B3C5B5E2}"/>
                  </a:ext>
                </a:extLst>
              </p:cNvPr>
              <p:cNvSpPr/>
              <p:nvPr/>
            </p:nvSpPr>
            <p:spPr>
              <a:xfrm>
                <a:off x="0" y="6446733"/>
                <a:ext cx="9144000" cy="45719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13" name="文本框 12">
            <a:extLst>
              <a:ext uri="{FF2B5EF4-FFF2-40B4-BE49-F238E27FC236}">
                <a16:creationId xmlns:a16="http://schemas.microsoft.com/office/drawing/2014/main" id="{8E9209A7-5092-CC0E-8CBB-7518E94F5B71}"/>
              </a:ext>
            </a:extLst>
          </p:cNvPr>
          <p:cNvSpPr txBox="1"/>
          <p:nvPr/>
        </p:nvSpPr>
        <p:spPr>
          <a:xfrm>
            <a:off x="363185" y="4843790"/>
            <a:ext cx="1059906" cy="3225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496" b="1" dirty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rPr>
              <a:t>2026/07/03</a:t>
            </a:r>
            <a:endParaRPr kumimoji="1" lang="zh-CN" altLang="en-US" sz="1496" b="1" dirty="0">
              <a:solidFill>
                <a:schemeClr val="bg1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4" name="灯片编号占位符 1">
            <a:extLst>
              <a:ext uri="{FF2B5EF4-FFF2-40B4-BE49-F238E27FC236}">
                <a16:creationId xmlns:a16="http://schemas.microsoft.com/office/drawing/2014/main" id="{6E5443A2-3554-A35A-9486-F7DFA3F89796}"/>
              </a:ext>
            </a:extLst>
          </p:cNvPr>
          <p:cNvSpPr txBox="1">
            <a:spLocks/>
          </p:cNvSpPr>
          <p:nvPr/>
        </p:nvSpPr>
        <p:spPr>
          <a:xfrm>
            <a:off x="6889711" y="4870359"/>
            <a:ext cx="15430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9B75A48-9D91-AD42-8FEF-0106549F2306}" type="slidenum">
              <a:rPr kumimoji="1" lang="zh-CN" altLang="en-US" sz="15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30</a:t>
            </a:fld>
            <a:endParaRPr kumimoji="1" lang="zh-CN" altLang="en-US" sz="1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文本框 49">
            <a:extLst>
              <a:ext uri="{FF2B5EF4-FFF2-40B4-BE49-F238E27FC236}">
                <a16:creationId xmlns:a16="http://schemas.microsoft.com/office/drawing/2014/main" id="{762E9141-C27D-F1E6-4DB5-CD4F12F90B88}"/>
              </a:ext>
            </a:extLst>
          </p:cNvPr>
          <p:cNvSpPr txBox="1"/>
          <p:nvPr/>
        </p:nvSpPr>
        <p:spPr>
          <a:xfrm>
            <a:off x="3959406" y="4835058"/>
            <a:ext cx="1893852" cy="7829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zh-CN" sz="1496" b="1" dirty="0">
                <a:solidFill>
                  <a:schemeClr val="bg1"/>
                </a:solidFill>
                <a:latin typeface="Times New Roman" charset="0"/>
                <a:ea typeface="SimSun" panose="02010600030101010101" pitchFamily="2" charset="-122"/>
                <a:cs typeface="Times New Roman" charset="0"/>
              </a:rPr>
              <a:t>UCAS, Wenbin Qian</a:t>
            </a:r>
          </a:p>
          <a:p>
            <a:r>
              <a:rPr kumimoji="1" lang="en" altLang="zh-CN" sz="1496" b="1" dirty="0">
                <a:solidFill>
                  <a:schemeClr val="bg1"/>
                </a:solidFill>
                <a:latin typeface="Times New Roman" charset="0"/>
                <a:ea typeface="SimSun" panose="02010600030101010101" pitchFamily="2" charset="-122"/>
                <a:cs typeface="Times New Roman" charset="0"/>
              </a:rPr>
              <a:t>
</a:t>
            </a:r>
            <a:endParaRPr kumimoji="1" lang="zh-CN" altLang="en-US" sz="1496" b="1" dirty="0">
              <a:solidFill>
                <a:schemeClr val="bg1"/>
              </a:solidFill>
              <a:latin typeface="Times New Roman" charset="0"/>
              <a:ea typeface="SimSun" panose="02010600030101010101" pitchFamily="2" charset="-122"/>
              <a:cs typeface="Times New Roman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616B356B-1F1E-1468-EC84-4737CE70B348}"/>
                  </a:ext>
                </a:extLst>
              </p:cNvPr>
              <p:cNvSpPr txBox="1"/>
              <p:nvPr/>
            </p:nvSpPr>
            <p:spPr>
              <a:xfrm>
                <a:off x="129347" y="575776"/>
                <a:ext cx="8885306" cy="69871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BESIII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observed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narrow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state: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𝑻</m:t>
                        </m:r>
                      </m:e>
                      <m:sub>
                        <m:r>
                          <a:rPr lang="en-US" altLang="zh-CN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𝒄</m:t>
                        </m:r>
                        <m:acc>
                          <m:accPr>
                            <m:chr m:val="̅"/>
                            <m:ctrlPr>
                              <a:rPr lang="en-US" altLang="zh-CN" sz="14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14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𝒄</m:t>
                            </m:r>
                          </m:e>
                        </m:acc>
                        <m:acc>
                          <m:accPr>
                            <m:chr m:val="̅"/>
                            <m:ctrlPr>
                              <a:rPr lang="en-US" altLang="zh-CN" sz="14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14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𝒔</m:t>
                            </m:r>
                          </m:e>
                        </m:acc>
                        <m:r>
                          <a:rPr lang="en-US" altLang="zh-CN" sz="1400" b="1" i="1" dirty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sub>
                    </m:sSub>
                    <m:sSup>
                      <m:sSupPr>
                        <m:ctrlPr>
                          <a:rPr lang="en-US" altLang="zh-CN" sz="1400" b="1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zh-CN" sz="1400" b="1" i="1" dirty="0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1400" b="1" i="1" dirty="0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𝟑𝟗𝟖𝟓</m:t>
                            </m:r>
                          </m:e>
                        </m:d>
                      </m:e>
                      <m:sup>
                        <m:r>
                          <a:rPr lang="en-US" altLang="zh-CN" sz="1400" b="1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decaying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into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𝑫</m:t>
                        </m:r>
                      </m:e>
                      <m:sub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𝒔</m:t>
                        </m:r>
                      </m:sub>
                      <m:sup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</m:sup>
                    </m:sSubSup>
                    <m:sSup>
                      <m:sSupPr>
                        <m:ctrlPr>
                          <a:rPr lang="en-US" altLang="zh-CN" sz="14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acc>
                          <m:accPr>
                            <m:chr m:val="̅"/>
                            <m:ctrlPr>
                              <a:rPr lang="en-US" altLang="zh-CN" sz="14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altLang="zh-CN" sz="14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𝑫</m:t>
                            </m:r>
                          </m:e>
                        </m:acc>
                      </m:e>
                      <m:sup>
                        <m:r>
                          <a:rPr lang="zh-CN" altLang="en-US" sz="14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∗</m:t>
                        </m:r>
                      </m:sup>
                    </m:sSup>
                    <m:r>
                      <a:rPr lang="en-US" altLang="zh-CN" sz="1400" b="1" i="1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̅"/>
                        <m:ctrlPr>
                          <a:rPr lang="en-US" altLang="zh-CN" sz="14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zh-CN" sz="14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𝑫</m:t>
                        </m:r>
                      </m:e>
                    </m:acc>
                    <m:sSubSup>
                      <m:sSubSupPr>
                        <m:ctrlPr>
                          <a:rPr lang="en-US" altLang="zh-CN" sz="14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altLang="zh-CN" sz="14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𝑫</m:t>
                        </m:r>
                      </m:e>
                      <m:sub>
                        <m:r>
                          <a:rPr lang="en-US" altLang="zh-CN" sz="14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𝒔</m:t>
                        </m:r>
                      </m:sub>
                      <m:sup>
                        <m:r>
                          <a:rPr lang="zh-CN" altLang="en-US" sz="14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∗</m:t>
                        </m:r>
                        <m:r>
                          <a:rPr lang="en-US" altLang="zh-CN" sz="14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</m:sup>
                    </m:sSubSup>
                  </m:oMath>
                </a14:m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with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quark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content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</m:t>
                    </m:r>
                    <m:acc>
                      <m:accPr>
                        <m:chr m:val="̅"/>
                        <m:ctrlP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𝒄</m:t>
                        </m:r>
                      </m:e>
                    </m:acc>
                    <m:r>
                      <a:rPr lang="en-US" altLang="zh-CN" sz="1400" b="1" i="1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𝒔</m:t>
                    </m:r>
                    <m:acc>
                      <m:accPr>
                        <m:chr m:val="̅"/>
                        <m:ctrlPr>
                          <a:rPr lang="en-US" altLang="zh-CN" sz="14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zh-CN" sz="14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𝒖</m:t>
                        </m:r>
                      </m:e>
                    </m:acc>
                  </m:oMath>
                </a14:m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altLang="zh-CN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Similarly,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LHCb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observed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two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broad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states: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𝑻</m:t>
                        </m:r>
                      </m:e>
                      <m:sub>
                        <m:r>
                          <a:rPr lang="en-US" altLang="zh-CN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𝒄</m:t>
                        </m:r>
                        <m:acc>
                          <m:accPr>
                            <m:chr m:val="̅"/>
                            <m:ctrlPr>
                              <a:rPr lang="en-US" altLang="zh-CN" sz="14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14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𝒄</m:t>
                            </m:r>
                          </m:e>
                        </m:acc>
                        <m:acc>
                          <m:accPr>
                            <m:chr m:val="̅"/>
                            <m:ctrlPr>
                              <a:rPr lang="en-US" altLang="zh-CN" sz="14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14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𝒔</m:t>
                            </m:r>
                          </m:e>
                        </m:acc>
                        <m:r>
                          <a:rPr lang="en-US" altLang="zh-CN" sz="1400" b="1" i="1" dirty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sub>
                    </m:sSub>
                    <m:sSup>
                      <m:sSupPr>
                        <m:ctrlPr>
                          <a:rPr lang="en-US" altLang="zh-CN" sz="1400" b="1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zh-CN" sz="1400" b="1" i="1" dirty="0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1400" b="1" i="1" dirty="0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𝟒𝟎𝟎𝟎</m:t>
                            </m:r>
                          </m:e>
                        </m:d>
                      </m:e>
                      <m:sup>
                        <m:r>
                          <a:rPr lang="en-US" altLang="zh-CN" sz="1400" b="1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and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𝑻</m:t>
                        </m:r>
                      </m:e>
                      <m:sub>
                        <m:r>
                          <a:rPr lang="en-US" altLang="zh-CN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𝒄</m:t>
                        </m:r>
                        <m:acc>
                          <m:accPr>
                            <m:chr m:val="̅"/>
                            <m:ctrlPr>
                              <a:rPr lang="en-US" altLang="zh-CN" sz="14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14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𝒄</m:t>
                            </m:r>
                          </m:e>
                        </m:acc>
                        <m:acc>
                          <m:accPr>
                            <m:chr m:val="̅"/>
                            <m:ctrlPr>
                              <a:rPr lang="en-US" altLang="zh-CN" sz="14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14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𝒔</m:t>
                            </m:r>
                          </m:e>
                        </m:acc>
                        <m:r>
                          <a:rPr lang="en-US" altLang="zh-CN" sz="1400" b="1" i="1" dirty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sub>
                    </m:sSub>
                    <m:sSup>
                      <m:sSupPr>
                        <m:ctrlPr>
                          <a:rPr lang="en-US" altLang="zh-CN" sz="1400" b="1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zh-CN" sz="1400" b="1" i="1" dirty="0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1400" b="1" i="1" dirty="0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𝟒𝟐𝟐𝟎</m:t>
                            </m:r>
                          </m:e>
                        </m:d>
                      </m:e>
                      <m:sup>
                        <m:r>
                          <a:rPr lang="en-US" altLang="zh-CN" sz="1400" b="1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with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same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quark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content</a:t>
                </a:r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616B356B-1F1E-1468-EC84-4737CE70B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347" y="575776"/>
                <a:ext cx="8885306" cy="698717"/>
              </a:xfrm>
              <a:prstGeom prst="rect">
                <a:avLst/>
              </a:prstGeom>
              <a:blipFill>
                <a:blip r:embed="rId4"/>
                <a:stretch>
                  <a:fillRect l="-143" b="-714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矩形 29">
            <a:extLst>
              <a:ext uri="{FF2B5EF4-FFF2-40B4-BE49-F238E27FC236}">
                <a16:creationId xmlns:a16="http://schemas.microsoft.com/office/drawing/2014/main" id="{4B5C8653-7D7F-D5FC-62BD-C67BA1619547}"/>
              </a:ext>
            </a:extLst>
          </p:cNvPr>
          <p:cNvSpPr/>
          <p:nvPr/>
        </p:nvSpPr>
        <p:spPr>
          <a:xfrm>
            <a:off x="363185" y="1454944"/>
            <a:ext cx="3904015" cy="249246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F40BFC52-4820-2F80-B653-85193B2E2331}"/>
              </a:ext>
            </a:extLst>
          </p:cNvPr>
          <p:cNvSpPr/>
          <p:nvPr/>
        </p:nvSpPr>
        <p:spPr>
          <a:xfrm>
            <a:off x="4937703" y="1454944"/>
            <a:ext cx="3904015" cy="249246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32" name="Picture 16">
            <a:extLst>
              <a:ext uri="{FF2B5EF4-FFF2-40B4-BE49-F238E27FC236}">
                <a16:creationId xmlns:a16="http://schemas.microsoft.com/office/drawing/2014/main" id="{67D157CA-BBD8-18C4-6712-D0FAE3F557D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026"/>
          <a:stretch/>
        </p:blipFill>
        <p:spPr>
          <a:xfrm>
            <a:off x="993969" y="1508416"/>
            <a:ext cx="2200459" cy="197287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7">
                <a:extLst>
                  <a:ext uri="{FF2B5EF4-FFF2-40B4-BE49-F238E27FC236}">
                    <a16:creationId xmlns:a16="http://schemas.microsoft.com/office/drawing/2014/main" id="{B5436203-88D2-0916-F651-728E6F8EBC74}"/>
                  </a:ext>
                </a:extLst>
              </p:cNvPr>
              <p:cNvSpPr txBox="1"/>
              <p:nvPr/>
            </p:nvSpPr>
            <p:spPr>
              <a:xfrm>
                <a:off x="747693" y="3428660"/>
                <a:ext cx="3211713" cy="5257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400" i="1">
                        <a:latin typeface="Cambria Math" panose="02040503050406030204" pitchFamily="18" charset="0"/>
                      </a:rPr>
                      <m:t>𝑚</m:t>
                    </m:r>
                    <m:d>
                      <m:dPr>
                        <m:ctrlPr>
                          <a:rPr lang="en-US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𝑍</m:t>
                            </m:r>
                          </m:e>
                          <m:sub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𝑐𝑠</m:t>
                            </m:r>
                          </m:sub>
                        </m:sSub>
                        <m:sSup>
                          <m:sSupPr>
                            <m:ctrlPr>
                              <a:rPr lang="en-US" sz="1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1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1400" i="1">
                                    <a:latin typeface="Cambria Math" panose="02040503050406030204" pitchFamily="18" charset="0"/>
                                  </a:rPr>
                                  <m:t>4000</m:t>
                                </m:r>
                              </m:e>
                            </m:d>
                          </m:e>
                          <m:sup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</m:e>
                    </m:d>
                    <m:r>
                      <a:rPr lang="en-US" sz="14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4003±</m:t>
                        </m:r>
                        <m:sSubSup>
                          <m:sSubSupPr>
                            <m:ctrlPr>
                              <a:rPr lang="en-US" sz="14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6</m:t>
                            </m:r>
                          </m:e>
                          <m:sub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−14</m:t>
                            </m:r>
                          </m:sub>
                          <m:sup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+  4</m:t>
                            </m:r>
                          </m:sup>
                        </m:sSubSup>
                      </m:e>
                    </m:d>
                  </m:oMath>
                </a14:m>
                <a:r>
                  <a:rPr lang="en-US" sz="1400" dirty="0"/>
                  <a:t> MeV</a:t>
                </a:r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400">
                        <a:latin typeface="Cambria Math" panose="02040503050406030204" pitchFamily="18" charset="0"/>
                      </a:rPr>
                      <m:t>Γ</m:t>
                    </m:r>
                    <m:d>
                      <m:dPr>
                        <m:ctrlPr>
                          <a:rPr lang="en-US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𝑍</m:t>
                            </m:r>
                          </m:e>
                          <m:sub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𝑐𝑠</m:t>
                            </m:r>
                          </m:sub>
                        </m:sSub>
                        <m:sSup>
                          <m:sSupPr>
                            <m:ctrlPr>
                              <a:rPr lang="en-US" sz="1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1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1400" i="1">
                                    <a:latin typeface="Cambria Math" panose="02040503050406030204" pitchFamily="18" charset="0"/>
                                  </a:rPr>
                                  <m:t>4000</m:t>
                                </m:r>
                              </m:e>
                            </m:d>
                          </m:e>
                          <m:sup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</m:e>
                    </m:d>
                    <m:r>
                      <a:rPr lang="en-US" sz="1400" i="1">
                        <a:latin typeface="Cambria Math" panose="02040503050406030204" pitchFamily="18" charset="0"/>
                      </a:rPr>
                      <m:t>=(131±15±26)</m:t>
                    </m:r>
                  </m:oMath>
                </a14:m>
                <a:r>
                  <a:rPr lang="en-US" sz="1400" dirty="0"/>
                  <a:t> MeV</a:t>
                </a:r>
              </a:p>
            </p:txBody>
          </p:sp>
        </mc:Choice>
        <mc:Fallback xmlns="">
          <p:sp>
            <p:nvSpPr>
              <p:cNvPr id="34" name="TextBox 7">
                <a:extLst>
                  <a:ext uri="{FF2B5EF4-FFF2-40B4-BE49-F238E27FC236}">
                    <a16:creationId xmlns:a16="http://schemas.microsoft.com/office/drawing/2014/main" id="{B5436203-88D2-0916-F651-728E6F8EBC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693" y="3428660"/>
                <a:ext cx="3211713" cy="525785"/>
              </a:xfrm>
              <a:prstGeom prst="rect">
                <a:avLst/>
              </a:prstGeom>
              <a:blipFill>
                <a:blip r:embed="rId6"/>
                <a:stretch>
                  <a:fillRect b="-1162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5" name="图片 44">
            <a:extLst>
              <a:ext uri="{FF2B5EF4-FFF2-40B4-BE49-F238E27FC236}">
                <a16:creationId xmlns:a16="http://schemas.microsoft.com/office/drawing/2014/main" id="{7EF384DB-DEEE-3071-C28F-81816B25B9A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83854" y="1659459"/>
            <a:ext cx="3211713" cy="1670783"/>
          </a:xfrm>
          <a:prstGeom prst="rect">
            <a:avLst/>
          </a:prstGeom>
        </p:spPr>
      </p:pic>
      <p:pic>
        <p:nvPicPr>
          <p:cNvPr id="46" name="Picture 4">
            <a:extLst>
              <a:ext uri="{FF2B5EF4-FFF2-40B4-BE49-F238E27FC236}">
                <a16:creationId xmlns:a16="http://schemas.microsoft.com/office/drawing/2014/main" id="{529AD368-307F-A840-56CA-82B125162E4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3854" y="3428660"/>
            <a:ext cx="3211713" cy="496590"/>
          </a:xfrm>
          <a:prstGeom prst="rect">
            <a:avLst/>
          </a:prstGeom>
          <a:ln>
            <a:noFill/>
          </a:ln>
        </p:spPr>
      </p:pic>
      <p:sp>
        <p:nvSpPr>
          <p:cNvPr id="51" name="矩形 50">
            <a:extLst>
              <a:ext uri="{FF2B5EF4-FFF2-40B4-BE49-F238E27FC236}">
                <a16:creationId xmlns:a16="http://schemas.microsoft.com/office/drawing/2014/main" id="{337B2133-9AC9-F0C5-F243-DE015D8F50A9}"/>
              </a:ext>
            </a:extLst>
          </p:cNvPr>
          <p:cNvSpPr/>
          <p:nvPr/>
        </p:nvSpPr>
        <p:spPr>
          <a:xfrm>
            <a:off x="7537960" y="58052"/>
            <a:ext cx="145745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1000" b="1" dirty="0">
                <a:solidFill>
                  <a:srgbClr val="0070C0"/>
                </a:solidFill>
                <a:latin typeface="Times New Roman" charset="0"/>
                <a:ea typeface="Times New Roman" charset="0"/>
                <a:cs typeface="Times New Roman" charset="0"/>
              </a:rPr>
              <a:t>PRL</a:t>
            </a:r>
            <a:r>
              <a:rPr kumimoji="1" lang="zh-CN" altLang="en-US" sz="1000" b="1" dirty="0">
                <a:solidFill>
                  <a:srgbClr val="0070C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kumimoji="1" lang="en-US" altLang="zh-CN" sz="1000" b="1" dirty="0">
                <a:solidFill>
                  <a:srgbClr val="0070C0"/>
                </a:solidFill>
                <a:latin typeface="Times New Roman" charset="0"/>
                <a:ea typeface="Times New Roman" charset="0"/>
                <a:cs typeface="Times New Roman" charset="0"/>
              </a:rPr>
              <a:t>127</a:t>
            </a:r>
            <a:r>
              <a:rPr kumimoji="1" lang="zh-CN" altLang="en-US" sz="1000" b="1" dirty="0">
                <a:solidFill>
                  <a:srgbClr val="0070C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kumimoji="1" lang="en-US" altLang="zh-CN" sz="1000" b="1" dirty="0">
                <a:solidFill>
                  <a:srgbClr val="0070C0"/>
                </a:solidFill>
                <a:latin typeface="Times New Roman" charset="0"/>
                <a:ea typeface="Times New Roman" charset="0"/>
                <a:cs typeface="Times New Roman" charset="0"/>
              </a:rPr>
              <a:t>(2021)</a:t>
            </a:r>
            <a:r>
              <a:rPr kumimoji="1" lang="zh-CN" altLang="en-US" sz="1000" b="1" dirty="0">
                <a:solidFill>
                  <a:srgbClr val="0070C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kumimoji="1" lang="en-US" altLang="zh-CN" sz="1000" b="1" dirty="0">
                <a:solidFill>
                  <a:srgbClr val="0070C0"/>
                </a:solidFill>
                <a:latin typeface="Times New Roman" charset="0"/>
                <a:ea typeface="Times New Roman" charset="0"/>
                <a:cs typeface="Times New Roman" charset="0"/>
              </a:rPr>
              <a:t>082001</a:t>
            </a:r>
          </a:p>
          <a:p>
            <a:r>
              <a:rPr kumimoji="1" lang="en-US" altLang="zh-CN" sz="1000" b="1" dirty="0">
                <a:solidFill>
                  <a:srgbClr val="0070C0"/>
                </a:solidFill>
                <a:latin typeface="Times New Roman" charset="0"/>
                <a:cs typeface="Times New Roman" charset="0"/>
              </a:rPr>
              <a:t>PRL</a:t>
            </a:r>
            <a:r>
              <a:rPr kumimoji="1" lang="zh-CN" altLang="en-US" sz="1000" b="1" dirty="0">
                <a:solidFill>
                  <a:srgbClr val="0070C0"/>
                </a:solidFill>
                <a:latin typeface="Times New Roman" charset="0"/>
                <a:cs typeface="Times New Roman" charset="0"/>
              </a:rPr>
              <a:t> </a:t>
            </a:r>
            <a:r>
              <a:rPr kumimoji="1" lang="en-US" altLang="zh-CN" sz="1000" b="1" dirty="0">
                <a:solidFill>
                  <a:srgbClr val="0070C0"/>
                </a:solidFill>
                <a:latin typeface="Times New Roman" charset="0"/>
                <a:cs typeface="Times New Roman" charset="0"/>
              </a:rPr>
              <a:t>126</a:t>
            </a:r>
            <a:r>
              <a:rPr kumimoji="1" lang="zh-CN" altLang="en-US" sz="1000" b="1" dirty="0">
                <a:solidFill>
                  <a:srgbClr val="0070C0"/>
                </a:solidFill>
                <a:latin typeface="Times New Roman" charset="0"/>
                <a:cs typeface="Times New Roman" charset="0"/>
              </a:rPr>
              <a:t> </a:t>
            </a:r>
            <a:r>
              <a:rPr kumimoji="1" lang="en-US" altLang="zh-CN" sz="1000" b="1" dirty="0">
                <a:solidFill>
                  <a:srgbClr val="0070C0"/>
                </a:solidFill>
                <a:latin typeface="Times New Roman" charset="0"/>
                <a:cs typeface="Times New Roman" charset="0"/>
              </a:rPr>
              <a:t>(2021)</a:t>
            </a:r>
            <a:r>
              <a:rPr kumimoji="1" lang="zh-CN" altLang="en-US" sz="1000" b="1" dirty="0">
                <a:solidFill>
                  <a:srgbClr val="0070C0"/>
                </a:solidFill>
                <a:latin typeface="Times New Roman" charset="0"/>
                <a:cs typeface="Times New Roman" charset="0"/>
              </a:rPr>
              <a:t> </a:t>
            </a:r>
            <a:r>
              <a:rPr kumimoji="1" lang="en-US" altLang="zh-CN" sz="1000" b="1" dirty="0">
                <a:solidFill>
                  <a:srgbClr val="0070C0"/>
                </a:solidFill>
                <a:latin typeface="Times New Roman" charset="0"/>
                <a:cs typeface="Times New Roman" charset="0"/>
              </a:rPr>
              <a:t>102001</a:t>
            </a:r>
            <a:endParaRPr lang="zh-CN" altLang="en-US" sz="1000" dirty="0"/>
          </a:p>
        </p:txBody>
      </p:sp>
      <p:sp>
        <p:nvSpPr>
          <p:cNvPr id="52" name="文本框 51">
            <a:extLst>
              <a:ext uri="{FF2B5EF4-FFF2-40B4-BE49-F238E27FC236}">
                <a16:creationId xmlns:a16="http://schemas.microsoft.com/office/drawing/2014/main" id="{67EC473B-CE89-DD7C-172D-C748F0095B2D}"/>
              </a:ext>
            </a:extLst>
          </p:cNvPr>
          <p:cNvSpPr txBox="1"/>
          <p:nvPr/>
        </p:nvSpPr>
        <p:spPr>
          <a:xfrm>
            <a:off x="231515" y="4081693"/>
            <a:ext cx="8885306" cy="6987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Whether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two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same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states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still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under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debate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same,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future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its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underlying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mechanics?</a:t>
            </a:r>
          </a:p>
        </p:txBody>
      </p:sp>
    </p:spTree>
    <p:extLst>
      <p:ext uri="{BB962C8B-B14F-4D97-AF65-F5344CB8AC3E}">
        <p14:creationId xmlns:p14="http://schemas.microsoft.com/office/powerpoint/2010/main" val="234172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508"/>
    </mc:Choice>
    <mc:Fallback xmlns="">
      <p:transition spd="slow" advTm="54508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AB5B40-DC04-610E-FCD8-5EEAA84A5A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 22">
            <a:extLst>
              <a:ext uri="{FF2B5EF4-FFF2-40B4-BE49-F238E27FC236}">
                <a16:creationId xmlns:a16="http://schemas.microsoft.com/office/drawing/2014/main" id="{E644A6BC-3361-9389-48A7-43F4387FE6DF}"/>
              </a:ext>
            </a:extLst>
          </p:cNvPr>
          <p:cNvGrpSpPr/>
          <p:nvPr/>
        </p:nvGrpSpPr>
        <p:grpSpPr>
          <a:xfrm>
            <a:off x="0" y="36387"/>
            <a:ext cx="9144000" cy="5107114"/>
            <a:chOff x="0" y="48516"/>
            <a:chExt cx="9144000" cy="6809485"/>
          </a:xfrm>
        </p:grpSpPr>
        <p:grpSp>
          <p:nvGrpSpPr>
            <p:cNvPr id="22" name="组 21">
              <a:extLst>
                <a:ext uri="{FF2B5EF4-FFF2-40B4-BE49-F238E27FC236}">
                  <a16:creationId xmlns:a16="http://schemas.microsoft.com/office/drawing/2014/main" id="{0030ADCD-C72E-5570-2042-618A35907E10}"/>
                </a:ext>
              </a:extLst>
            </p:cNvPr>
            <p:cNvGrpSpPr/>
            <p:nvPr/>
          </p:nvGrpSpPr>
          <p:grpSpPr>
            <a:xfrm>
              <a:off x="110103" y="48516"/>
              <a:ext cx="8885307" cy="726524"/>
              <a:chOff x="110103" y="48516"/>
              <a:chExt cx="8885307" cy="726524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" name="矩形 9">
                    <a:extLst>
                      <a:ext uri="{FF2B5EF4-FFF2-40B4-BE49-F238E27FC236}">
                        <a16:creationId xmlns:a16="http://schemas.microsoft.com/office/drawing/2014/main" id="{D4E2626D-2361-59CD-9DFE-BA974AE8B846}"/>
                      </a:ext>
                    </a:extLst>
                  </p:cNvPr>
                  <p:cNvSpPr/>
                  <p:nvPr/>
                </p:nvSpPr>
                <p:spPr>
                  <a:xfrm>
                    <a:off x="231515" y="48516"/>
                    <a:ext cx="5651291" cy="726524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altLang="zh-CN" sz="27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CP violation in </a:t>
                    </a:r>
                    <a14:m>
                      <m:oMath xmlns:m="http://schemas.openxmlformats.org/officeDocument/2006/math">
                        <m:sSubSup>
                          <m:sSubSupPr>
                            <m:ctrlPr>
                              <a:rPr lang="en-US" altLang="zh-CN" sz="27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en-US" altLang="zh-CN" sz="2700" b="1" i="0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𝚲</m:t>
                            </m:r>
                          </m:e>
                          <m:sub>
                            <m:r>
                              <a:rPr lang="en-US" altLang="zh-CN" sz="2700" b="1" i="0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𝐛</m:t>
                            </m:r>
                          </m:sub>
                          <m:sup>
                            <m:r>
                              <a:rPr lang="en-US" altLang="zh-CN" sz="2700" b="1" i="0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𝟎</m:t>
                            </m:r>
                          </m:sup>
                        </m:sSubSup>
                        <m:r>
                          <a:rPr lang="en-US" altLang="zh-CN" sz="27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→</m:t>
                        </m:r>
                        <m:r>
                          <a:rPr lang="en-US" altLang="zh-CN" sz="27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𝑱</m:t>
                        </m:r>
                        <m:r>
                          <a:rPr lang="en-US" altLang="zh-CN" sz="27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/</m:t>
                        </m:r>
                        <m:r>
                          <a:rPr lang="en-US" altLang="zh-CN" sz="27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𝝍</m:t>
                        </m:r>
                        <m:r>
                          <a:rPr lang="en-US" altLang="zh-CN" sz="27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𝒑𝒉</m:t>
                        </m:r>
                      </m:oMath>
                    </a14:m>
                    <a:r>
                      <a:rPr lang="en-US" altLang="zh-CN" sz="2700" b="1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decays</a:t>
                    </a:r>
                    <a:endParaRPr lang="zh-CN" altLang="en-US" sz="2700" b="1" dirty="0">
                      <a:solidFill>
                        <a:srgbClr val="0070C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10" name="矩形 9">
                    <a:extLst>
                      <a:ext uri="{FF2B5EF4-FFF2-40B4-BE49-F238E27FC236}">
                        <a16:creationId xmlns:a16="http://schemas.microsoft.com/office/drawing/2014/main" id="{D4E2626D-2361-59CD-9DFE-BA974AE8B846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31515" y="48516"/>
                    <a:ext cx="5651291" cy="726524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2018" t="-4545" r="-1121" b="-25000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12" name="直线连接符 11">
                <a:extLst>
                  <a:ext uri="{FF2B5EF4-FFF2-40B4-BE49-F238E27FC236}">
                    <a16:creationId xmlns:a16="http://schemas.microsoft.com/office/drawing/2014/main" id="{39C82FF8-2071-A2C9-D790-C60CFF543D47}"/>
                  </a:ext>
                </a:extLst>
              </p:cNvPr>
              <p:cNvCxnSpPr/>
              <p:nvPr/>
            </p:nvCxnSpPr>
            <p:spPr>
              <a:xfrm>
                <a:off x="110103" y="694847"/>
                <a:ext cx="8885307" cy="0"/>
              </a:xfrm>
              <a:prstGeom prst="line">
                <a:avLst/>
              </a:prstGeom>
              <a:ln w="1905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组 15">
              <a:extLst>
                <a:ext uri="{FF2B5EF4-FFF2-40B4-BE49-F238E27FC236}">
                  <a16:creationId xmlns:a16="http://schemas.microsoft.com/office/drawing/2014/main" id="{0DA841B5-7539-B7B7-7B9F-0365756D92D7}"/>
                </a:ext>
              </a:extLst>
            </p:cNvPr>
            <p:cNvGrpSpPr/>
            <p:nvPr/>
          </p:nvGrpSpPr>
          <p:grpSpPr>
            <a:xfrm>
              <a:off x="0" y="6446733"/>
              <a:ext cx="9144000" cy="411268"/>
              <a:chOff x="0" y="6446733"/>
              <a:chExt cx="9144000" cy="411268"/>
            </a:xfrm>
          </p:grpSpPr>
          <p:sp>
            <p:nvSpPr>
              <p:cNvPr id="17" name="Rectangle 6">
                <a:extLst>
                  <a:ext uri="{FF2B5EF4-FFF2-40B4-BE49-F238E27FC236}">
                    <a16:creationId xmlns:a16="http://schemas.microsoft.com/office/drawing/2014/main" id="{D7C166F5-901A-7017-681A-AF9DC7A1205D}"/>
                  </a:ext>
                </a:extLst>
              </p:cNvPr>
              <p:cNvSpPr/>
              <p:nvPr/>
            </p:nvSpPr>
            <p:spPr>
              <a:xfrm>
                <a:off x="0" y="6488821"/>
                <a:ext cx="9144000" cy="36918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8" name="Rectangle 7">
                <a:extLst>
                  <a:ext uri="{FF2B5EF4-FFF2-40B4-BE49-F238E27FC236}">
                    <a16:creationId xmlns:a16="http://schemas.microsoft.com/office/drawing/2014/main" id="{357569B6-2523-95A8-5977-5621E9EE44BD}"/>
                  </a:ext>
                </a:extLst>
              </p:cNvPr>
              <p:cNvSpPr/>
              <p:nvPr/>
            </p:nvSpPr>
            <p:spPr>
              <a:xfrm>
                <a:off x="0" y="6446733"/>
                <a:ext cx="9144000" cy="45719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13" name="文本框 12">
            <a:extLst>
              <a:ext uri="{FF2B5EF4-FFF2-40B4-BE49-F238E27FC236}">
                <a16:creationId xmlns:a16="http://schemas.microsoft.com/office/drawing/2014/main" id="{FBF1A057-121C-382D-273B-C7B032FD9B5C}"/>
              </a:ext>
            </a:extLst>
          </p:cNvPr>
          <p:cNvSpPr txBox="1"/>
          <p:nvPr/>
        </p:nvSpPr>
        <p:spPr>
          <a:xfrm>
            <a:off x="363185" y="4843790"/>
            <a:ext cx="1059906" cy="3225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496" b="1" dirty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rPr>
              <a:t>2026/07/03</a:t>
            </a:r>
            <a:endParaRPr kumimoji="1" lang="zh-CN" altLang="en-US" sz="1496" b="1" dirty="0">
              <a:solidFill>
                <a:schemeClr val="bg1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4" name="灯片编号占位符 1">
            <a:extLst>
              <a:ext uri="{FF2B5EF4-FFF2-40B4-BE49-F238E27FC236}">
                <a16:creationId xmlns:a16="http://schemas.microsoft.com/office/drawing/2014/main" id="{902104D1-AD0D-4ADE-8422-6EA9D3F5F92F}"/>
              </a:ext>
            </a:extLst>
          </p:cNvPr>
          <p:cNvSpPr txBox="1">
            <a:spLocks/>
          </p:cNvSpPr>
          <p:nvPr/>
        </p:nvSpPr>
        <p:spPr>
          <a:xfrm>
            <a:off x="6889711" y="4870359"/>
            <a:ext cx="15430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9B75A48-9D91-AD42-8FEF-0106549F2306}" type="slidenum">
              <a:rPr kumimoji="1" lang="zh-CN" altLang="en-US" sz="15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31</a:t>
            </a:fld>
            <a:endParaRPr kumimoji="1" lang="zh-CN" altLang="en-US" sz="1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文本框 41">
            <a:extLst>
              <a:ext uri="{FF2B5EF4-FFF2-40B4-BE49-F238E27FC236}">
                <a16:creationId xmlns:a16="http://schemas.microsoft.com/office/drawing/2014/main" id="{CC7069DF-D54C-87A4-E5F7-D51ECCB8ECC6}"/>
              </a:ext>
            </a:extLst>
          </p:cNvPr>
          <p:cNvSpPr txBox="1"/>
          <p:nvPr/>
        </p:nvSpPr>
        <p:spPr>
          <a:xfrm>
            <a:off x="3959406" y="4835058"/>
            <a:ext cx="1893852" cy="3225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zh-CN" sz="1496" b="1" dirty="0">
                <a:solidFill>
                  <a:schemeClr val="bg1"/>
                </a:solidFill>
                <a:latin typeface="Times New Roman" charset="0"/>
                <a:ea typeface="SimSun" panose="02010600030101010101" pitchFamily="2" charset="-122"/>
                <a:cs typeface="Times New Roman" charset="0"/>
              </a:rPr>
              <a:t>UCAS, Wenbin Qian</a:t>
            </a:r>
            <a:endParaRPr kumimoji="1" lang="zh-CN" altLang="en-US" sz="1496" b="1" dirty="0">
              <a:solidFill>
                <a:schemeClr val="bg1"/>
              </a:solidFill>
              <a:latin typeface="Times New Roman" charset="0"/>
              <a:ea typeface="SimSun" panose="02010600030101010101" pitchFamily="2" charset="-122"/>
              <a:cs typeface="Times New Roman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9B25D8D2-0682-1BBF-B9DB-68F836E1DF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906" y="590021"/>
            <a:ext cx="4861065" cy="2040054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16512299-E9EE-DCD7-6761-8446967974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906" y="2734851"/>
            <a:ext cx="4861065" cy="202143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AC3A6D78-9D06-ACCD-6A78-E9EBAFF6FD16}"/>
                  </a:ext>
                </a:extLst>
              </p:cNvPr>
              <p:cNvSpPr txBox="1"/>
              <p:nvPr/>
            </p:nvSpPr>
            <p:spPr>
              <a:xfrm>
                <a:off x="1846162" y="1005884"/>
                <a:ext cx="1904035" cy="39401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18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altLang="zh-CN" sz="1800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𝚲</m:t>
                        </m:r>
                      </m:e>
                      <m:sub>
                        <m:r>
                          <a:rPr lang="en-US" altLang="zh-CN" sz="1800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𝐛</m:t>
                        </m:r>
                      </m:sub>
                      <m:sup>
                        <m:r>
                          <a:rPr lang="en-US" altLang="zh-CN" sz="1800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p>
                    </m:sSubSup>
                    <m:r>
                      <a:rPr lang="en-US" altLang="zh-CN" sz="18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→</m:t>
                    </m:r>
                    <m:r>
                      <a:rPr lang="en-US" altLang="zh-CN" sz="18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𝑱</m:t>
                    </m:r>
                    <m:r>
                      <a:rPr lang="en-US" altLang="zh-CN" sz="18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en-US" altLang="zh-CN" sz="18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𝝍</m:t>
                    </m:r>
                    <m:r>
                      <a:rPr lang="en-US" altLang="zh-CN" sz="18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𝒑</m:t>
                    </m:r>
                    <m:sSup>
                      <m:sSupPr>
                        <m:ctrlPr>
                          <a:rPr lang="en-US" altLang="zh-CN" sz="18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altLang="zh-CN" sz="18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𝝅</m:t>
                        </m:r>
                      </m:e>
                      <m:sup>
                        <m:r>
                          <a:rPr lang="en-US" altLang="zh-CN" sz="18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US" altLang="zh-CN" sz="1800" b="1" dirty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AC3A6D78-9D06-ACCD-6A78-E9EBAFF6FD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6162" y="1005884"/>
                <a:ext cx="1904035" cy="394019"/>
              </a:xfrm>
              <a:prstGeom prst="rect">
                <a:avLst/>
              </a:prstGeom>
              <a:blipFill>
                <a:blip r:embed="rId6"/>
                <a:stretch>
                  <a:fillRect b="-125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9FAFA38C-DD6B-1A17-708A-45B71AC6369A}"/>
                  </a:ext>
                </a:extLst>
              </p:cNvPr>
              <p:cNvSpPr txBox="1"/>
              <p:nvPr/>
            </p:nvSpPr>
            <p:spPr>
              <a:xfrm>
                <a:off x="1846161" y="3045938"/>
                <a:ext cx="1904035" cy="39401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18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altLang="zh-CN" sz="1800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𝚲</m:t>
                        </m:r>
                      </m:e>
                      <m:sub>
                        <m:r>
                          <a:rPr lang="en-US" altLang="zh-CN" sz="1800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𝐛</m:t>
                        </m:r>
                      </m:sub>
                      <m:sup>
                        <m:r>
                          <a:rPr lang="en-US" altLang="zh-CN" sz="1800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p>
                    </m:sSubSup>
                    <m:r>
                      <a:rPr lang="en-US" altLang="zh-CN" sz="18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→</m:t>
                    </m:r>
                    <m:r>
                      <a:rPr lang="en-US" altLang="zh-CN" sz="18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𝑱</m:t>
                    </m:r>
                    <m:r>
                      <a:rPr lang="en-US" altLang="zh-CN" sz="18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en-US" altLang="zh-CN" sz="18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𝝍</m:t>
                    </m:r>
                    <m:r>
                      <a:rPr lang="en-US" altLang="zh-CN" sz="18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𝒑</m:t>
                    </m:r>
                    <m:sSup>
                      <m:sSupPr>
                        <m:ctrlPr>
                          <a:rPr lang="en-US" altLang="zh-CN" sz="18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altLang="zh-CN" sz="18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𝑲</m:t>
                        </m:r>
                      </m:e>
                      <m:sup>
                        <m:r>
                          <a:rPr lang="en-US" altLang="zh-CN" sz="18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US" altLang="zh-CN" sz="1800" b="1" dirty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9FAFA38C-DD6B-1A17-708A-45B71AC636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6161" y="3045938"/>
                <a:ext cx="1904035" cy="394019"/>
              </a:xfrm>
              <a:prstGeom prst="rect">
                <a:avLst/>
              </a:prstGeom>
              <a:blipFill>
                <a:blip r:embed="rId7"/>
                <a:stretch>
                  <a:fillRect b="-161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图片 14">
            <a:extLst>
              <a:ext uri="{FF2B5EF4-FFF2-40B4-BE49-F238E27FC236}">
                <a16:creationId xmlns:a16="http://schemas.microsoft.com/office/drawing/2014/main" id="{FDE5FF92-7A54-5896-B01B-C5539B7B819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46971" y="745009"/>
            <a:ext cx="4141867" cy="389049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9D8FF8BD-17E0-2CD6-E898-622BDAC3FB4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92711" y="1192900"/>
            <a:ext cx="2551694" cy="35955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8B2C230C-9CAB-5CFD-97A3-2A5DEEA5DD14}"/>
                  </a:ext>
                </a:extLst>
              </p:cNvPr>
              <p:cNvSpPr txBox="1"/>
              <p:nvPr/>
            </p:nvSpPr>
            <p:spPr>
              <a:xfrm>
                <a:off x="4946971" y="1668552"/>
                <a:ext cx="4048439" cy="11546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sz="16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A significance of 3.3</a:t>
                </a:r>
                <a14:m>
                  <m:oMath xmlns:m="http://schemas.openxmlformats.org/officeDocument/2006/math">
                    <m:r>
                      <a:rPr lang="en-US" altLang="zh-CN" sz="16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SimHei" charset="-122"/>
                        <a:cs typeface="Arial" panose="020B0604020202020204" pitchFamily="34" charset="0"/>
                      </a:rPr>
                      <m:t>𝝈</m:t>
                    </m:r>
                  </m:oMath>
                </a14:m>
                <a:r>
                  <a:rPr lang="en-US" altLang="zh-CN" sz="1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when combining with Run 1 result, it reaches 3.9</a:t>
                </a:r>
                <a14:m>
                  <m:oMath xmlns:m="http://schemas.openxmlformats.org/officeDocument/2006/math">
                    <m:r>
                      <a:rPr lang="en-US" altLang="zh-CN" sz="16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SimHei" charset="-122"/>
                        <a:cs typeface="Arial" panose="020B0604020202020204" pitchFamily="34" charset="0"/>
                      </a:rPr>
                      <m:t>𝝈</m:t>
                    </m:r>
                  </m:oMath>
                </a14:m>
                <a:endParaRPr lang="en-US" altLang="zh-CN" sz="16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8B2C230C-9CAB-5CFD-97A3-2A5DEEA5DD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6971" y="1668552"/>
                <a:ext cx="4048439" cy="1154675"/>
              </a:xfrm>
              <a:prstGeom prst="rect">
                <a:avLst/>
              </a:prstGeom>
              <a:blipFill>
                <a:blip r:embed="rId10"/>
                <a:stretch>
                  <a:fillRect l="-625" b="-543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1" name="图片 20">
            <a:extLst>
              <a:ext uri="{FF2B5EF4-FFF2-40B4-BE49-F238E27FC236}">
                <a16:creationId xmlns:a16="http://schemas.microsoft.com/office/drawing/2014/main" id="{A8E6A86E-51F5-CF5A-DF2C-9E397D1D6C0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305105" y="2788051"/>
            <a:ext cx="2970794" cy="394721"/>
          </a:xfrm>
          <a:prstGeom prst="rect">
            <a:avLst/>
          </a:prstGeom>
        </p:spPr>
      </p:pic>
      <p:sp>
        <p:nvSpPr>
          <p:cNvPr id="24" name="文本框 23">
            <a:extLst>
              <a:ext uri="{FF2B5EF4-FFF2-40B4-BE49-F238E27FC236}">
                <a16:creationId xmlns:a16="http://schemas.microsoft.com/office/drawing/2014/main" id="{49986F5A-E6BD-94A0-4E40-F53BF92FE8BD}"/>
              </a:ext>
            </a:extLst>
          </p:cNvPr>
          <p:cNvSpPr txBox="1"/>
          <p:nvPr/>
        </p:nvSpPr>
        <p:spPr>
          <a:xfrm>
            <a:off x="4993684" y="3201383"/>
            <a:ext cx="4048439" cy="7853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6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CP violation seen in a channel where pentaquark is found!</a:t>
            </a:r>
            <a:endParaRPr lang="en-US" altLang="zh-CN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EDDC079A-4F1D-BD9F-DD3F-D300E40DBEA1}"/>
              </a:ext>
            </a:extLst>
          </p:cNvPr>
          <p:cNvSpPr/>
          <p:nvPr/>
        </p:nvSpPr>
        <p:spPr>
          <a:xfrm>
            <a:off x="7327477" y="108431"/>
            <a:ext cx="181652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1000" b="1" dirty="0">
                <a:solidFill>
                  <a:srgbClr val="0070C0"/>
                </a:solidFill>
                <a:latin typeface="Times New Roman" charset="0"/>
                <a:ea typeface="Times New Roman" charset="0"/>
                <a:cs typeface="Times New Roman" charset="0"/>
              </a:rPr>
              <a:t>Science</a:t>
            </a:r>
            <a:r>
              <a:rPr kumimoji="1" lang="zh-CN" altLang="en-US" sz="1000" b="1" dirty="0">
                <a:solidFill>
                  <a:srgbClr val="0070C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kumimoji="1" lang="en-US" altLang="zh-CN" sz="1000" b="1" dirty="0">
                <a:solidFill>
                  <a:srgbClr val="0070C0"/>
                </a:solidFill>
                <a:latin typeface="Times New Roman" charset="0"/>
                <a:ea typeface="Times New Roman" charset="0"/>
                <a:cs typeface="Times New Roman" charset="0"/>
              </a:rPr>
              <a:t>Bulletin</a:t>
            </a:r>
            <a:r>
              <a:rPr kumimoji="1" lang="zh-CN" altLang="en-US" sz="1000" b="1" dirty="0">
                <a:solidFill>
                  <a:srgbClr val="0070C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kumimoji="1" lang="en-US" altLang="zh-CN" sz="1000" b="1" dirty="0">
                <a:solidFill>
                  <a:srgbClr val="0070C0"/>
                </a:solidFill>
                <a:latin typeface="Times New Roman" charset="0"/>
                <a:ea typeface="Times New Roman" charset="0"/>
                <a:cs typeface="Times New Roman" charset="0"/>
              </a:rPr>
              <a:t>71</a:t>
            </a:r>
            <a:r>
              <a:rPr kumimoji="1" lang="zh-CN" altLang="en-US" sz="1000" b="1" dirty="0">
                <a:solidFill>
                  <a:srgbClr val="0070C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kumimoji="1" lang="en-US" altLang="zh-CN" sz="1000" b="1" dirty="0">
                <a:solidFill>
                  <a:srgbClr val="0070C0"/>
                </a:solidFill>
                <a:latin typeface="Times New Roman" charset="0"/>
                <a:ea typeface="Times New Roman" charset="0"/>
                <a:cs typeface="Times New Roman" charset="0"/>
              </a:rPr>
              <a:t>(2026)</a:t>
            </a:r>
            <a:r>
              <a:rPr kumimoji="1" lang="zh-CN" altLang="en-US" sz="1000" b="1" dirty="0">
                <a:solidFill>
                  <a:srgbClr val="0070C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kumimoji="1" lang="en-US" altLang="zh-CN" sz="1000" b="1" dirty="0">
                <a:solidFill>
                  <a:srgbClr val="0070C0"/>
                </a:solidFill>
                <a:latin typeface="Times New Roman" charset="0"/>
                <a:ea typeface="Times New Roman" charset="0"/>
                <a:cs typeface="Times New Roman" charset="0"/>
              </a:rPr>
              <a:t>547</a:t>
            </a:r>
            <a:endParaRPr lang="zh-CN" altLang="en-US" sz="1000" dirty="0"/>
          </a:p>
        </p:txBody>
      </p:sp>
    </p:spTree>
    <p:extLst>
      <p:ext uri="{BB962C8B-B14F-4D97-AF65-F5344CB8AC3E}">
        <p14:creationId xmlns:p14="http://schemas.microsoft.com/office/powerpoint/2010/main" val="3050863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951"/>
    </mc:Choice>
    <mc:Fallback xmlns="">
      <p:transition spd="slow" advTm="48951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 22"/>
          <p:cNvGrpSpPr/>
          <p:nvPr/>
        </p:nvGrpSpPr>
        <p:grpSpPr>
          <a:xfrm>
            <a:off x="0" y="531606"/>
            <a:ext cx="9144000" cy="4622366"/>
            <a:chOff x="0" y="694847"/>
            <a:chExt cx="9144000" cy="6163154"/>
          </a:xfrm>
        </p:grpSpPr>
        <p:cxnSp>
          <p:nvCxnSpPr>
            <p:cNvPr id="12" name="直线连接符 11"/>
            <p:cNvCxnSpPr/>
            <p:nvPr/>
          </p:nvCxnSpPr>
          <p:spPr>
            <a:xfrm>
              <a:off x="110103" y="694847"/>
              <a:ext cx="8885307" cy="0"/>
            </a:xfrm>
            <a:prstGeom prst="line">
              <a:avLst/>
            </a:prstGeom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组 15"/>
            <p:cNvGrpSpPr/>
            <p:nvPr/>
          </p:nvGrpSpPr>
          <p:grpSpPr>
            <a:xfrm>
              <a:off x="0" y="6446733"/>
              <a:ext cx="9144000" cy="411268"/>
              <a:chOff x="0" y="6446733"/>
              <a:chExt cx="9144000" cy="411268"/>
            </a:xfrm>
          </p:grpSpPr>
          <p:sp>
            <p:nvSpPr>
              <p:cNvPr id="17" name="Rectangle 6"/>
              <p:cNvSpPr/>
              <p:nvPr/>
            </p:nvSpPr>
            <p:spPr>
              <a:xfrm>
                <a:off x="0" y="6488821"/>
                <a:ext cx="9144000" cy="36918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8" name="Rectangle 7"/>
              <p:cNvSpPr/>
              <p:nvPr/>
            </p:nvSpPr>
            <p:spPr>
              <a:xfrm>
                <a:off x="0" y="6446733"/>
                <a:ext cx="9144000" cy="45719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14" name="文本框 13">
            <a:extLst>
              <a:ext uri="{FF2B5EF4-FFF2-40B4-BE49-F238E27FC236}">
                <a16:creationId xmlns:a16="http://schemas.microsoft.com/office/drawing/2014/main" id="{6250E61F-F921-9846-849A-1D6CC2DD7FDB}"/>
              </a:ext>
            </a:extLst>
          </p:cNvPr>
          <p:cNvSpPr txBox="1"/>
          <p:nvPr/>
        </p:nvSpPr>
        <p:spPr>
          <a:xfrm>
            <a:off x="363185" y="4843790"/>
            <a:ext cx="1059906" cy="3225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496" b="1" dirty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rPr>
              <a:t>2026/07/03</a:t>
            </a:r>
            <a:endParaRPr kumimoji="1" lang="zh-CN" altLang="en-US" sz="1496" b="1" dirty="0">
              <a:solidFill>
                <a:schemeClr val="bg1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5" name="灯片编号占位符 1">
            <a:extLst>
              <a:ext uri="{FF2B5EF4-FFF2-40B4-BE49-F238E27FC236}">
                <a16:creationId xmlns:a16="http://schemas.microsoft.com/office/drawing/2014/main" id="{071B2A2C-8B20-B347-BF13-CB9F0BF35B34}"/>
              </a:ext>
            </a:extLst>
          </p:cNvPr>
          <p:cNvSpPr txBox="1">
            <a:spLocks/>
          </p:cNvSpPr>
          <p:nvPr/>
        </p:nvSpPr>
        <p:spPr>
          <a:xfrm>
            <a:off x="6889711" y="4870359"/>
            <a:ext cx="15430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9B75A48-9D91-AD42-8FEF-0106549F2306}" type="slidenum">
              <a:rPr kumimoji="1" lang="zh-CN" altLang="en-US" sz="15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32</a:t>
            </a:fld>
            <a:endParaRPr kumimoji="1" lang="zh-CN" altLang="en-US" sz="1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4" name="矩形 33">
                <a:extLst>
                  <a:ext uri="{FF2B5EF4-FFF2-40B4-BE49-F238E27FC236}">
                    <a16:creationId xmlns:a16="http://schemas.microsoft.com/office/drawing/2014/main" id="{20DFAB4C-1D82-D591-DAF8-C239D74F872A}"/>
                  </a:ext>
                </a:extLst>
              </p:cNvPr>
              <p:cNvSpPr/>
              <p:nvPr/>
            </p:nvSpPr>
            <p:spPr>
              <a:xfrm>
                <a:off x="231515" y="1071898"/>
                <a:ext cx="4986022" cy="26377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14308" indent="-214308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sz="14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Larger</a:t>
                </a:r>
                <a:r>
                  <a:rPr lang="zh-CN" altLang="en-US" sz="14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and</a:t>
                </a:r>
                <a:r>
                  <a:rPr lang="zh-CN" altLang="en-US" sz="14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larger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data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size: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BESIII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now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collects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10B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𝑱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/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𝝍</m:t>
                    </m:r>
                  </m:oMath>
                </a14:m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sample;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10</a:t>
                </a:r>
                <a14:m>
                  <m:oMath xmlns:m="http://schemas.openxmlformats.org/officeDocument/2006/math">
                    <m:r>
                      <a:rPr lang="en-US" altLang="zh-CN" sz="14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</m:oMath>
                </a14:m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more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data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from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LHCb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(~2030);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Belle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II,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50</a:t>
                </a:r>
                <a14:m>
                  <m:oMath xmlns:m="http://schemas.openxmlformats.org/officeDocument/2006/math">
                    <m:r>
                      <a:rPr lang="en-US" altLang="zh-CN" sz="14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</m:oMath>
                </a14:m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Belle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(~2030);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STCF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100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1400" b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</m:oMath>
                </a14:m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more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than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BESIII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altLang="zh-CN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14308" indent="-214308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endParaRPr lang="en-US" altLang="zh-CN" sz="1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214308" indent="-214308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sz="14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More</a:t>
                </a:r>
                <a:r>
                  <a:rPr lang="zh-CN" altLang="en-US" sz="14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and</a:t>
                </a:r>
                <a:r>
                  <a:rPr lang="zh-CN" altLang="en-US" sz="14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more</a:t>
                </a:r>
                <a:r>
                  <a:rPr lang="zh-CN" altLang="en-US" sz="14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complicated</a:t>
                </a:r>
                <a:r>
                  <a:rPr lang="zh-CN" altLang="en-US" sz="14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amplitude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analyses;</a:t>
                </a:r>
              </a:p>
              <a:p>
                <a:pPr>
                  <a:lnSpc>
                    <a:spcPct val="150000"/>
                  </a:lnSpc>
                </a:pPr>
                <a:endParaRPr lang="en-US" altLang="zh-CN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14308" indent="-214308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sz="14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Common languages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between different measurements and theorists</a:t>
                </a:r>
                <a:endParaRPr lang="en-US" altLang="zh-CN" sz="1400" b="1" dirty="0">
                  <a:solidFill>
                    <a:schemeClr val="bg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4" name="矩形 33">
                <a:extLst>
                  <a:ext uri="{FF2B5EF4-FFF2-40B4-BE49-F238E27FC236}">
                    <a16:creationId xmlns:a16="http://schemas.microsoft.com/office/drawing/2014/main" id="{20DFAB4C-1D82-D591-DAF8-C239D74F872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515" y="1071898"/>
                <a:ext cx="4986022" cy="2637710"/>
              </a:xfrm>
              <a:prstGeom prst="rect">
                <a:avLst/>
              </a:prstGeom>
              <a:blipFill>
                <a:blip r:embed="rId3"/>
                <a:stretch>
                  <a:fillRect l="-254" b="-95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文本框 39">
            <a:extLst>
              <a:ext uri="{FF2B5EF4-FFF2-40B4-BE49-F238E27FC236}">
                <a16:creationId xmlns:a16="http://schemas.microsoft.com/office/drawing/2014/main" id="{E4B1D4A0-A966-E829-D3BE-00E4A6DC3F35}"/>
              </a:ext>
            </a:extLst>
          </p:cNvPr>
          <p:cNvSpPr txBox="1"/>
          <p:nvPr/>
        </p:nvSpPr>
        <p:spPr>
          <a:xfrm>
            <a:off x="5633635" y="2473785"/>
            <a:ext cx="30572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800" dirty="0">
                <a:solidFill>
                  <a:srgbClr val="FF9300"/>
                </a:solidFill>
                <a:latin typeface="Copperplate Gothic Bold" panose="020E0705020206020404" pitchFamily="34" charset="0"/>
              </a:rPr>
              <a:t>TF</a:t>
            </a:r>
            <a:r>
              <a:rPr lang="en-US" altLang="zh-CN" sz="1800" dirty="0">
                <a:latin typeface="Copperplate Gothic Bold" panose="020E0705020206020404" pitchFamily="34" charset="0"/>
              </a:rPr>
              <a:t>-</a:t>
            </a:r>
            <a:r>
              <a:rPr lang="en-US" altLang="zh-CN" sz="1800" dirty="0">
                <a:solidFill>
                  <a:srgbClr val="0070C0"/>
                </a:solidFill>
                <a:latin typeface="Copperplate Gothic Bold" panose="020E0705020206020404" pitchFamily="34" charset="0"/>
              </a:rPr>
              <a:t>PWA</a:t>
            </a:r>
            <a:r>
              <a:rPr lang="zh-CN" altLang="en-US" sz="1800" dirty="0">
                <a:solidFill>
                  <a:srgbClr val="0070C0"/>
                </a:solidFill>
                <a:latin typeface="Copperplate Gothic Bold" panose="020E0705020206020404" pitchFamily="34" charset="0"/>
              </a:rPr>
              <a:t> </a:t>
            </a:r>
            <a:r>
              <a:rPr lang="en-US" altLang="zh-CN" sz="1800" dirty="0">
                <a:solidFill>
                  <a:srgbClr val="0070C0"/>
                </a:solidFill>
                <a:latin typeface="Copperplate Gothic Bold" panose="020E0705020206020404" pitchFamily="34" charset="0"/>
              </a:rPr>
              <a:t>+</a:t>
            </a:r>
            <a:r>
              <a:rPr lang="zh-CN" altLang="en-US" sz="1800" dirty="0">
                <a:solidFill>
                  <a:srgbClr val="0070C0"/>
                </a:solidFill>
                <a:latin typeface="Copperplate Gothic Bold" panose="020E0705020206020404" pitchFamily="34" charset="0"/>
              </a:rPr>
              <a:t> </a:t>
            </a:r>
            <a:r>
              <a:rPr lang="en-US" altLang="zh-CN" sz="1800" dirty="0">
                <a:solidFill>
                  <a:srgbClr val="0070C0"/>
                </a:solidFill>
                <a:latin typeface="Copperplate Gothic Bold" panose="020E0705020206020404" pitchFamily="34" charset="0"/>
              </a:rPr>
              <a:t>COMPWA</a:t>
            </a:r>
            <a:r>
              <a:rPr lang="zh-CN" altLang="en-US" sz="1800" dirty="0">
                <a:solidFill>
                  <a:srgbClr val="0070C0"/>
                </a:solidFill>
                <a:latin typeface="Copperplate Gothic Bold" panose="020E0705020206020404" pitchFamily="34" charset="0"/>
              </a:rPr>
              <a:t> </a:t>
            </a:r>
            <a:r>
              <a:rPr lang="en-US" altLang="zh-CN" sz="1800" dirty="0">
                <a:solidFill>
                  <a:srgbClr val="0070C0"/>
                </a:solidFill>
                <a:latin typeface="Copperplate Gothic Bold" panose="020E0705020206020404" pitchFamily="34" charset="0"/>
              </a:rPr>
              <a:t>+</a:t>
            </a:r>
            <a:r>
              <a:rPr lang="zh-CN" altLang="en-US" sz="1800" dirty="0">
                <a:solidFill>
                  <a:srgbClr val="0070C0"/>
                </a:solidFill>
                <a:latin typeface="Copperplate Gothic Bold" panose="020E0705020206020404" pitchFamily="34" charset="0"/>
              </a:rPr>
              <a:t> </a:t>
            </a:r>
            <a:r>
              <a:rPr lang="en-US" altLang="zh-CN" sz="1800" dirty="0">
                <a:solidFill>
                  <a:srgbClr val="0070C0"/>
                </a:solidFill>
                <a:latin typeface="Copperplate Gothic Bold" panose="020E0705020206020404" pitchFamily="34" charset="0"/>
              </a:rPr>
              <a:t>LAURA+…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ABA210CE-2736-9B34-F175-BAFA7089E33A}"/>
              </a:ext>
            </a:extLst>
          </p:cNvPr>
          <p:cNvSpPr txBox="1"/>
          <p:nvPr/>
        </p:nvSpPr>
        <p:spPr>
          <a:xfrm>
            <a:off x="1071664" y="731660"/>
            <a:ext cx="381051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Amplitude</a:t>
            </a:r>
            <a:r>
              <a:rPr lang="zh-CN" altLang="en-US" sz="1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analyses:</a:t>
            </a:r>
            <a:r>
              <a:rPr lang="zh-CN" altLang="en-US" sz="1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</a:t>
            </a:r>
            <a:r>
              <a:rPr lang="zh-CN" altLang="en-US" sz="1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zh-CN" altLang="en-US" sz="1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flavor</a:t>
            </a:r>
            <a:r>
              <a:rPr lang="zh-CN" altLang="en-US" sz="1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physics</a:t>
            </a:r>
            <a:endParaRPr lang="zh-CN" altLang="en-US" sz="14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PyTorch 101, Part1：计算图的理解、自动微分和Autograd模块_计算图 自动微分-CSDN博客">
            <a:extLst>
              <a:ext uri="{FF2B5EF4-FFF2-40B4-BE49-F238E27FC236}">
                <a16:creationId xmlns:a16="http://schemas.microsoft.com/office/drawing/2014/main" id="{3D80A5DE-570B-AF33-AA19-B3216616EE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7826" y="3325455"/>
            <a:ext cx="1752487" cy="1124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206C82A2-087B-1F64-3B7A-B124DF5A23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70602" y="3391450"/>
            <a:ext cx="2051072" cy="1080371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04F49C0E-CC5E-E536-AE42-E74FC5FD58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54720" y="905307"/>
            <a:ext cx="1734991" cy="1151853"/>
          </a:xfrm>
          <a:prstGeom prst="rect">
            <a:avLst/>
          </a:prstGeom>
        </p:spPr>
      </p:pic>
      <p:sp>
        <p:nvSpPr>
          <p:cNvPr id="19" name="下箭头 18">
            <a:extLst>
              <a:ext uri="{FF2B5EF4-FFF2-40B4-BE49-F238E27FC236}">
                <a16:creationId xmlns:a16="http://schemas.microsoft.com/office/drawing/2014/main" id="{7160FD4A-E0BB-C58C-3C82-92EC1829F941}"/>
              </a:ext>
            </a:extLst>
          </p:cNvPr>
          <p:cNvSpPr/>
          <p:nvPr/>
        </p:nvSpPr>
        <p:spPr>
          <a:xfrm rot="19354450">
            <a:off x="6584624" y="1902826"/>
            <a:ext cx="193392" cy="557794"/>
          </a:xfrm>
          <a:prstGeom prst="down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20" name="上箭头 19">
            <a:extLst>
              <a:ext uri="{FF2B5EF4-FFF2-40B4-BE49-F238E27FC236}">
                <a16:creationId xmlns:a16="http://schemas.microsoft.com/office/drawing/2014/main" id="{791D02AF-5032-F610-70E0-A16B2D91A39C}"/>
              </a:ext>
            </a:extLst>
          </p:cNvPr>
          <p:cNvSpPr/>
          <p:nvPr/>
        </p:nvSpPr>
        <p:spPr>
          <a:xfrm rot="3553702">
            <a:off x="6293428" y="2991948"/>
            <a:ext cx="169460" cy="530672"/>
          </a:xfrm>
          <a:prstGeom prst="up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4" name="上箭头 23">
            <a:extLst>
              <a:ext uri="{FF2B5EF4-FFF2-40B4-BE49-F238E27FC236}">
                <a16:creationId xmlns:a16="http://schemas.microsoft.com/office/drawing/2014/main" id="{431BAB22-8DFB-6BB6-E3E7-116467E00648}"/>
              </a:ext>
            </a:extLst>
          </p:cNvPr>
          <p:cNvSpPr/>
          <p:nvPr/>
        </p:nvSpPr>
        <p:spPr>
          <a:xfrm rot="19084757">
            <a:off x="8057995" y="2970013"/>
            <a:ext cx="140793" cy="537214"/>
          </a:xfrm>
          <a:prstGeom prst="up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6" name="下箭头 25">
            <a:extLst>
              <a:ext uri="{FF2B5EF4-FFF2-40B4-BE49-F238E27FC236}">
                <a16:creationId xmlns:a16="http://schemas.microsoft.com/office/drawing/2014/main" id="{8923E82F-CFAD-BE81-0DD9-C178C16E7FDB}"/>
              </a:ext>
            </a:extLst>
          </p:cNvPr>
          <p:cNvSpPr/>
          <p:nvPr/>
        </p:nvSpPr>
        <p:spPr>
          <a:xfrm rot="16200000">
            <a:off x="7217719" y="1397997"/>
            <a:ext cx="209953" cy="552400"/>
          </a:xfrm>
          <a:prstGeom prst="down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61A2BE3A-0E8C-8BD2-28E6-AC9E38F27429}"/>
              </a:ext>
            </a:extLst>
          </p:cNvPr>
          <p:cNvSpPr txBox="1"/>
          <p:nvPr/>
        </p:nvSpPr>
        <p:spPr>
          <a:xfrm>
            <a:off x="7162253" y="1489531"/>
            <a:ext cx="3591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？</a:t>
            </a:r>
            <a:endParaRPr lang="zh-CN" altLang="en-US" dirty="0">
              <a:solidFill>
                <a:srgbClr val="FF0000"/>
              </a:solidFill>
            </a:endParaRPr>
          </a:p>
        </p:txBody>
      </p:sp>
      <p:pic>
        <p:nvPicPr>
          <p:cNvPr id="30" name="图片 29">
            <a:extLst>
              <a:ext uri="{FF2B5EF4-FFF2-40B4-BE49-F238E27FC236}">
                <a16:creationId xmlns:a16="http://schemas.microsoft.com/office/drawing/2014/main" id="{9DC71D73-603A-0E4C-F28F-0A5A78CCA83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61236" y="1250206"/>
            <a:ext cx="1452153" cy="682512"/>
          </a:xfrm>
          <a:prstGeom prst="rect">
            <a:avLst/>
          </a:prstGeom>
        </p:spPr>
      </p:pic>
      <p:sp>
        <p:nvSpPr>
          <p:cNvPr id="33" name="文本框 32">
            <a:extLst>
              <a:ext uri="{FF2B5EF4-FFF2-40B4-BE49-F238E27FC236}">
                <a16:creationId xmlns:a16="http://schemas.microsoft.com/office/drawing/2014/main" id="{C634D5A6-F29A-C4FF-5229-61D1514E61A8}"/>
              </a:ext>
            </a:extLst>
          </p:cNvPr>
          <p:cNvSpPr txBox="1"/>
          <p:nvPr/>
        </p:nvSpPr>
        <p:spPr>
          <a:xfrm>
            <a:off x="3959406" y="4835058"/>
            <a:ext cx="1893852" cy="7829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zh-CN" sz="1496" b="1" dirty="0">
                <a:solidFill>
                  <a:schemeClr val="bg1"/>
                </a:solidFill>
                <a:latin typeface="Times New Roman" charset="0"/>
                <a:ea typeface="SimSun" panose="02010600030101010101" pitchFamily="2" charset="-122"/>
                <a:cs typeface="Times New Roman" charset="0"/>
              </a:rPr>
              <a:t>UCAS, Wenbin Qian</a:t>
            </a:r>
          </a:p>
          <a:p>
            <a:r>
              <a:rPr kumimoji="1" lang="en" altLang="zh-CN" sz="1496" b="1" dirty="0">
                <a:solidFill>
                  <a:schemeClr val="bg1"/>
                </a:solidFill>
                <a:latin typeface="Times New Roman" charset="0"/>
                <a:ea typeface="SimSun" panose="02010600030101010101" pitchFamily="2" charset="-122"/>
                <a:cs typeface="Times New Roman" charset="0"/>
              </a:rPr>
              <a:t>
</a:t>
            </a:r>
            <a:endParaRPr kumimoji="1" lang="zh-CN" altLang="en-US" sz="1496" b="1" dirty="0">
              <a:solidFill>
                <a:schemeClr val="bg1"/>
              </a:solidFill>
              <a:latin typeface="Times New Roman" charset="0"/>
              <a:ea typeface="SimSun" panose="02010600030101010101" pitchFamily="2" charset="-122"/>
              <a:cs typeface="Times New Roman" charset="0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86837777-E003-1439-1A09-8F66F36C407A}"/>
              </a:ext>
            </a:extLst>
          </p:cNvPr>
          <p:cNvSpPr/>
          <p:nvPr/>
        </p:nvSpPr>
        <p:spPr>
          <a:xfrm>
            <a:off x="231515" y="36387"/>
            <a:ext cx="3801041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7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Amplitude</a:t>
            </a:r>
            <a:r>
              <a:rPr lang="zh-CN" altLang="en-US" sz="27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7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analysis</a:t>
            </a:r>
            <a:r>
              <a:rPr lang="zh-CN" altLang="en-US" sz="27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7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tools</a:t>
            </a:r>
            <a:endParaRPr lang="zh-CN" altLang="en-US" sz="27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4C598213-91BB-5444-95F1-51412B1B29C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3185" y="3801614"/>
            <a:ext cx="4731286" cy="986811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DF567B25-FC7C-2469-34A4-E32DE00346F8}"/>
              </a:ext>
            </a:extLst>
          </p:cNvPr>
          <p:cNvSpPr txBox="1"/>
          <p:nvPr/>
        </p:nvSpPr>
        <p:spPr>
          <a:xfrm>
            <a:off x="7752628" y="791378"/>
            <a:ext cx="115985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AI?</a:t>
            </a:r>
            <a:r>
              <a:rPr lang="zh-CN" alt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QC?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20668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3592"/>
    </mc:Choice>
    <mc:Fallback xmlns="">
      <p:transition spd="slow" advTm="63592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E75DF4-7703-AD86-01B9-DF224B80AA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 22">
            <a:extLst>
              <a:ext uri="{FF2B5EF4-FFF2-40B4-BE49-F238E27FC236}">
                <a16:creationId xmlns:a16="http://schemas.microsoft.com/office/drawing/2014/main" id="{5E17555A-040B-17E5-6E3A-BE5C68EB699D}"/>
              </a:ext>
            </a:extLst>
          </p:cNvPr>
          <p:cNvGrpSpPr/>
          <p:nvPr/>
        </p:nvGrpSpPr>
        <p:grpSpPr>
          <a:xfrm>
            <a:off x="0" y="36387"/>
            <a:ext cx="9144000" cy="5107114"/>
            <a:chOff x="0" y="48516"/>
            <a:chExt cx="9144000" cy="6809485"/>
          </a:xfrm>
        </p:grpSpPr>
        <p:grpSp>
          <p:nvGrpSpPr>
            <p:cNvPr id="22" name="组 21">
              <a:extLst>
                <a:ext uri="{FF2B5EF4-FFF2-40B4-BE49-F238E27FC236}">
                  <a16:creationId xmlns:a16="http://schemas.microsoft.com/office/drawing/2014/main" id="{F18C8638-84D6-985C-59E1-884F6E48064E}"/>
                </a:ext>
              </a:extLst>
            </p:cNvPr>
            <p:cNvGrpSpPr/>
            <p:nvPr/>
          </p:nvGrpSpPr>
          <p:grpSpPr>
            <a:xfrm>
              <a:off x="110103" y="48516"/>
              <a:ext cx="8885307" cy="677108"/>
              <a:chOff x="110103" y="48516"/>
              <a:chExt cx="8885307" cy="677108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" name="矩形 9">
                    <a:extLst>
                      <a:ext uri="{FF2B5EF4-FFF2-40B4-BE49-F238E27FC236}">
                        <a16:creationId xmlns:a16="http://schemas.microsoft.com/office/drawing/2014/main" id="{F1E4C225-71CB-2C45-872E-2B034563B155}"/>
                      </a:ext>
                    </a:extLst>
                  </p:cNvPr>
                  <p:cNvSpPr/>
                  <p:nvPr/>
                </p:nvSpPr>
                <p:spPr>
                  <a:xfrm>
                    <a:off x="231515" y="48516"/>
                    <a:ext cx="6014660" cy="677108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altLang="zh-CN" sz="27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CP</a:t>
                    </a:r>
                    <a:r>
                      <a:rPr lang="zh-CN" altLang="en-US" sz="27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</a:t>
                    </a:r>
                    <a:r>
                      <a:rPr lang="en-US" altLang="zh-CN" sz="27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violation</a:t>
                    </a:r>
                    <a:r>
                      <a:rPr lang="zh-CN" altLang="en-US" sz="27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</a:t>
                    </a:r>
                    <a:r>
                      <a:rPr lang="en-US" altLang="zh-CN" sz="27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in </a:t>
                    </a:r>
                    <a14:m>
                      <m:oMath xmlns:m="http://schemas.openxmlformats.org/officeDocument/2006/math">
                        <m:sSup>
                          <m:sSupPr>
                            <m:ctrlPr>
                              <a:rPr lang="en-US" altLang="zh-CN" sz="27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altLang="zh-CN" sz="27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𝑩</m:t>
                            </m:r>
                          </m:e>
                          <m:sup>
                            <m:r>
                              <a:rPr lang="en-US" altLang="zh-CN" sz="27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+</m:t>
                            </m:r>
                          </m:sup>
                        </m:sSup>
                        <m:r>
                          <a:rPr lang="en-US" altLang="zh-CN" sz="27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→</m:t>
                        </m:r>
                        <m:sSup>
                          <m:sSupPr>
                            <m:ctrlPr>
                              <a:rPr lang="en-US" altLang="zh-CN" sz="27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altLang="zh-CN" sz="27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𝑲</m:t>
                            </m:r>
                          </m:e>
                          <m:sup>
                            <m:r>
                              <a:rPr lang="en-US" altLang="zh-CN" sz="27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+</m:t>
                            </m:r>
                          </m:sup>
                        </m:sSup>
                        <m:sSup>
                          <m:sSupPr>
                            <m:ctrlPr>
                              <a:rPr lang="en-US" altLang="zh-CN" sz="27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altLang="zh-CN" sz="27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𝝅</m:t>
                            </m:r>
                          </m:e>
                          <m:sup>
                            <m:r>
                              <a:rPr lang="en-US" altLang="zh-CN" sz="27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</m:sup>
                        </m:sSup>
                        <m:sSup>
                          <m:sSupPr>
                            <m:ctrlPr>
                              <a:rPr lang="en-US" altLang="zh-CN" sz="27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altLang="zh-CN" sz="27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𝝅</m:t>
                            </m:r>
                          </m:e>
                          <m:sup>
                            <m:r>
                              <a:rPr lang="en-US" altLang="zh-CN" sz="27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</m:sup>
                        </m:sSup>
                      </m:oMath>
                    </a14:m>
                    <a:r>
                      <a:rPr lang="en-US" altLang="zh-CN" sz="2700" b="1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decays</a:t>
                    </a:r>
                    <a:endParaRPr lang="zh-CN" altLang="en-US" sz="2700" b="1" dirty="0">
                      <a:solidFill>
                        <a:srgbClr val="0070C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10" name="矩形 9">
                    <a:extLst>
                      <a:ext uri="{FF2B5EF4-FFF2-40B4-BE49-F238E27FC236}">
                        <a16:creationId xmlns:a16="http://schemas.microsoft.com/office/drawing/2014/main" id="{F1E4C225-71CB-2C45-872E-2B034563B155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31515" y="48516"/>
                    <a:ext cx="6014660" cy="677108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1895" t="-9756" r="-842" b="-29268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12" name="直线连接符 11">
                <a:extLst>
                  <a:ext uri="{FF2B5EF4-FFF2-40B4-BE49-F238E27FC236}">
                    <a16:creationId xmlns:a16="http://schemas.microsoft.com/office/drawing/2014/main" id="{417313ED-326D-C65F-9F38-A04F7B3C44B7}"/>
                  </a:ext>
                </a:extLst>
              </p:cNvPr>
              <p:cNvCxnSpPr/>
              <p:nvPr/>
            </p:nvCxnSpPr>
            <p:spPr>
              <a:xfrm>
                <a:off x="110103" y="694847"/>
                <a:ext cx="8885307" cy="0"/>
              </a:xfrm>
              <a:prstGeom prst="line">
                <a:avLst/>
              </a:prstGeom>
              <a:ln w="1905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组 15">
              <a:extLst>
                <a:ext uri="{FF2B5EF4-FFF2-40B4-BE49-F238E27FC236}">
                  <a16:creationId xmlns:a16="http://schemas.microsoft.com/office/drawing/2014/main" id="{2E018794-362B-0898-3361-8D67EC9333B6}"/>
                </a:ext>
              </a:extLst>
            </p:cNvPr>
            <p:cNvGrpSpPr/>
            <p:nvPr/>
          </p:nvGrpSpPr>
          <p:grpSpPr>
            <a:xfrm>
              <a:off x="0" y="6446733"/>
              <a:ext cx="9144000" cy="411268"/>
              <a:chOff x="0" y="6446733"/>
              <a:chExt cx="9144000" cy="411268"/>
            </a:xfrm>
          </p:grpSpPr>
          <p:sp>
            <p:nvSpPr>
              <p:cNvPr id="17" name="Rectangle 6">
                <a:extLst>
                  <a:ext uri="{FF2B5EF4-FFF2-40B4-BE49-F238E27FC236}">
                    <a16:creationId xmlns:a16="http://schemas.microsoft.com/office/drawing/2014/main" id="{D3B2519F-F7E7-9C1A-FDA6-04AE7F58E14E}"/>
                  </a:ext>
                </a:extLst>
              </p:cNvPr>
              <p:cNvSpPr/>
              <p:nvPr/>
            </p:nvSpPr>
            <p:spPr>
              <a:xfrm>
                <a:off x="0" y="6488821"/>
                <a:ext cx="9144000" cy="36918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8" name="Rectangle 7">
                <a:extLst>
                  <a:ext uri="{FF2B5EF4-FFF2-40B4-BE49-F238E27FC236}">
                    <a16:creationId xmlns:a16="http://schemas.microsoft.com/office/drawing/2014/main" id="{43EBCDC3-F951-4BAD-2E1C-F35F6E406FB2}"/>
                  </a:ext>
                </a:extLst>
              </p:cNvPr>
              <p:cNvSpPr/>
              <p:nvPr/>
            </p:nvSpPr>
            <p:spPr>
              <a:xfrm>
                <a:off x="0" y="6446733"/>
                <a:ext cx="9144000" cy="45719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13" name="文本框 12">
            <a:extLst>
              <a:ext uri="{FF2B5EF4-FFF2-40B4-BE49-F238E27FC236}">
                <a16:creationId xmlns:a16="http://schemas.microsoft.com/office/drawing/2014/main" id="{9DE58EC8-AAA6-4E9F-8F57-586D2CF9199A}"/>
              </a:ext>
            </a:extLst>
          </p:cNvPr>
          <p:cNvSpPr txBox="1"/>
          <p:nvPr/>
        </p:nvSpPr>
        <p:spPr>
          <a:xfrm>
            <a:off x="363185" y="4843790"/>
            <a:ext cx="1059906" cy="3225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496" b="1" dirty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rPr>
              <a:t>2026/07/03</a:t>
            </a:r>
            <a:endParaRPr kumimoji="1" lang="zh-CN" altLang="en-US" sz="1496" b="1" dirty="0">
              <a:solidFill>
                <a:schemeClr val="bg1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4" name="灯片编号占位符 1">
            <a:extLst>
              <a:ext uri="{FF2B5EF4-FFF2-40B4-BE49-F238E27FC236}">
                <a16:creationId xmlns:a16="http://schemas.microsoft.com/office/drawing/2014/main" id="{832EA1AB-013F-F4AB-643D-C0CD46544FC0}"/>
              </a:ext>
            </a:extLst>
          </p:cNvPr>
          <p:cNvSpPr txBox="1">
            <a:spLocks/>
          </p:cNvSpPr>
          <p:nvPr/>
        </p:nvSpPr>
        <p:spPr>
          <a:xfrm>
            <a:off x="6889711" y="4870359"/>
            <a:ext cx="15430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9B75A48-9D91-AD42-8FEF-0106549F2306}" type="slidenum">
              <a:rPr kumimoji="1" lang="zh-CN" altLang="en-US" sz="15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33</a:t>
            </a:fld>
            <a:endParaRPr kumimoji="1" lang="zh-CN" altLang="en-US" sz="1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文本框 41">
            <a:extLst>
              <a:ext uri="{FF2B5EF4-FFF2-40B4-BE49-F238E27FC236}">
                <a16:creationId xmlns:a16="http://schemas.microsoft.com/office/drawing/2014/main" id="{9C781F0C-DDD3-91DD-2181-D90B22087AA0}"/>
              </a:ext>
            </a:extLst>
          </p:cNvPr>
          <p:cNvSpPr txBox="1"/>
          <p:nvPr/>
        </p:nvSpPr>
        <p:spPr>
          <a:xfrm>
            <a:off x="3959406" y="4835058"/>
            <a:ext cx="1893852" cy="3225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zh-CN" sz="1496" b="1" dirty="0">
                <a:solidFill>
                  <a:schemeClr val="bg1"/>
                </a:solidFill>
                <a:latin typeface="Times New Roman" charset="0"/>
                <a:ea typeface="SimSun" panose="02010600030101010101" pitchFamily="2" charset="-122"/>
                <a:cs typeface="Times New Roman" charset="0"/>
              </a:rPr>
              <a:t>UCAS, Wenbin Qian</a:t>
            </a:r>
            <a:endParaRPr kumimoji="1" lang="zh-CN" altLang="en-US" sz="1496" b="1" dirty="0">
              <a:solidFill>
                <a:schemeClr val="bg1"/>
              </a:solidFill>
              <a:latin typeface="Times New Roman" charset="0"/>
              <a:ea typeface="SimSun" panose="02010600030101010101" pitchFamily="2" charset="-122"/>
              <a:cs typeface="Times New Roman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C580D258-5225-FC76-1D21-26C9C612E720}"/>
                  </a:ext>
                </a:extLst>
              </p:cNvPr>
              <p:cNvSpPr txBox="1"/>
              <p:nvPr/>
            </p:nvSpPr>
            <p:spPr>
              <a:xfrm>
                <a:off x="231514" y="567044"/>
                <a:ext cx="8638165" cy="3813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Around 40 </a:t>
                </a:r>
                <a14:m>
                  <m:oMath xmlns:m="http://schemas.openxmlformats.org/officeDocument/2006/math"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</m:oMath>
                </a14:m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data than B-factories using only Run 1 data</a:t>
                </a:r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C580D258-5225-FC76-1D21-26C9C612E7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514" y="567044"/>
                <a:ext cx="8638165" cy="381386"/>
              </a:xfrm>
              <a:prstGeom prst="rect">
                <a:avLst/>
              </a:prstGeom>
              <a:blipFill>
                <a:blip r:embed="rId4"/>
                <a:stretch>
                  <a:fillRect l="-147" b="-161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8" name="图片 27">
            <a:extLst>
              <a:ext uri="{FF2B5EF4-FFF2-40B4-BE49-F238E27FC236}">
                <a16:creationId xmlns:a16="http://schemas.microsoft.com/office/drawing/2014/main" id="{37003199-DFD3-13D1-F8D8-C6285E391A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9687" y="957170"/>
            <a:ext cx="7233279" cy="208804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11FCCD8C-9A23-C3D6-74B9-B4E34F12AB2E}"/>
                  </a:ext>
                </a:extLst>
              </p:cNvPr>
              <p:cNvSpPr txBox="1"/>
              <p:nvPr/>
            </p:nvSpPr>
            <p:spPr>
              <a:xfrm>
                <a:off x="357245" y="2872999"/>
                <a:ext cx="8638165" cy="19925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Advanced techniques in amplitude analyses:</a:t>
                </a:r>
              </a:p>
              <a:p>
                <a:pPr marL="742950" lvl="1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Three ways to model S-wave: Isobar, K-Matrix, and MI approach (first MI implementation of </a:t>
                </a:r>
                <a14:m>
                  <m:oMath xmlns:m="http://schemas.openxmlformats.org/officeDocument/2006/math"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𝑲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𝝅</m:t>
                    </m:r>
                  </m:oMath>
                </a14:m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𝝅𝝅</m:t>
                    </m:r>
                  </m:oMath>
                </a14:m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S-wave together)</a:t>
                </a:r>
              </a:p>
              <a:p>
                <a:pPr marL="742950" lvl="1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Using GLASS to model </a:t>
                </a:r>
                <a14:m>
                  <m:oMath xmlns:m="http://schemas.openxmlformats.org/officeDocument/2006/math"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𝑲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𝝅</m:t>
                    </m:r>
                  </m:oMath>
                </a14:m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S-wave</a:t>
                </a:r>
              </a:p>
              <a:p>
                <a:pPr marL="742950" lvl="1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Include also </a:t>
                </a:r>
                <a14:m>
                  <m:oMath xmlns:m="http://schemas.openxmlformats.org/officeDocument/2006/math"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𝝅𝝅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𝝅𝝅</m:t>
                    </m:r>
                  </m:oMath>
                </a14:m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(significant contributions found) and </a:t>
                </a:r>
                <a14:m>
                  <m:oMath xmlns:m="http://schemas.openxmlformats.org/officeDocument/2006/math"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𝑲𝑲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𝝅𝝅</m:t>
                    </m:r>
                  </m:oMath>
                </a14:m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rescattering contributions from dispersive relationship</a:t>
                </a:r>
              </a:p>
            </p:txBody>
          </p:sp>
        </mc:Choice>
        <mc:Fallback xmlns=""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11FCCD8C-9A23-C3D6-74B9-B4E34F12AB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245" y="2872999"/>
                <a:ext cx="8638165" cy="1992597"/>
              </a:xfrm>
              <a:prstGeom prst="rect">
                <a:avLst/>
              </a:prstGeom>
              <a:blipFill>
                <a:blip r:embed="rId6"/>
                <a:stretch>
                  <a:fillRect l="-294" b="-189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70770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951"/>
    </mc:Choice>
    <mc:Fallback xmlns="">
      <p:transition spd="slow" advTm="48951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36B73B-EED5-A006-0C13-542BB91289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 22">
            <a:extLst>
              <a:ext uri="{FF2B5EF4-FFF2-40B4-BE49-F238E27FC236}">
                <a16:creationId xmlns:a16="http://schemas.microsoft.com/office/drawing/2014/main" id="{498FCB52-7E96-DCF0-4DC4-CEC1C44925C3}"/>
              </a:ext>
            </a:extLst>
          </p:cNvPr>
          <p:cNvGrpSpPr/>
          <p:nvPr/>
        </p:nvGrpSpPr>
        <p:grpSpPr>
          <a:xfrm>
            <a:off x="0" y="36387"/>
            <a:ext cx="9144000" cy="5107114"/>
            <a:chOff x="0" y="48516"/>
            <a:chExt cx="9144000" cy="6809485"/>
          </a:xfrm>
        </p:grpSpPr>
        <p:grpSp>
          <p:nvGrpSpPr>
            <p:cNvPr id="22" name="组 21">
              <a:extLst>
                <a:ext uri="{FF2B5EF4-FFF2-40B4-BE49-F238E27FC236}">
                  <a16:creationId xmlns:a16="http://schemas.microsoft.com/office/drawing/2014/main" id="{F5D01BC0-204A-B674-8217-F8A7D95FDACA}"/>
                </a:ext>
              </a:extLst>
            </p:cNvPr>
            <p:cNvGrpSpPr/>
            <p:nvPr/>
          </p:nvGrpSpPr>
          <p:grpSpPr>
            <a:xfrm>
              <a:off x="110103" y="48516"/>
              <a:ext cx="8885307" cy="677108"/>
              <a:chOff x="110103" y="48516"/>
              <a:chExt cx="8885307" cy="677108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" name="矩形 9">
                    <a:extLst>
                      <a:ext uri="{FF2B5EF4-FFF2-40B4-BE49-F238E27FC236}">
                        <a16:creationId xmlns:a16="http://schemas.microsoft.com/office/drawing/2014/main" id="{B1DE9645-F669-2475-57ED-6232AEC46A96}"/>
                      </a:ext>
                    </a:extLst>
                  </p:cNvPr>
                  <p:cNvSpPr/>
                  <p:nvPr/>
                </p:nvSpPr>
                <p:spPr>
                  <a:xfrm>
                    <a:off x="231515" y="48516"/>
                    <a:ext cx="6694718" cy="677108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altLang="zh-CN" sz="27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Branching</a:t>
                    </a:r>
                    <a:r>
                      <a:rPr lang="zh-CN" altLang="en-US" sz="27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</a:t>
                    </a:r>
                    <a:r>
                      <a:rPr lang="en-US" altLang="zh-CN" sz="27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fraction</a:t>
                    </a:r>
                    <a:r>
                      <a:rPr lang="zh-CN" altLang="en-US" sz="27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</a:t>
                    </a:r>
                    <a:r>
                      <a:rPr lang="en-US" altLang="zh-CN" sz="27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of</a:t>
                    </a:r>
                    <a:r>
                      <a:rPr lang="zh-CN" altLang="en-US" sz="27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</a:t>
                    </a:r>
                    <a14:m>
                      <m:oMath xmlns:m="http://schemas.openxmlformats.org/officeDocument/2006/math">
                        <m:sSup>
                          <m:sSupPr>
                            <m:ctrlPr>
                              <a:rPr lang="en-US" altLang="zh-CN" sz="27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altLang="zh-CN" sz="27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𝑩</m:t>
                            </m:r>
                          </m:e>
                          <m:sup>
                            <m:r>
                              <a:rPr lang="en-US" altLang="zh-CN" sz="27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+</m:t>
                            </m:r>
                          </m:sup>
                        </m:sSup>
                        <m:r>
                          <a:rPr lang="en-US" altLang="zh-CN" sz="27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→</m:t>
                        </m:r>
                        <m:sSubSup>
                          <m:sSubSupPr>
                            <m:ctrlPr>
                              <a:rPr lang="en-US" altLang="zh-CN" sz="27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en-US" altLang="zh-CN" sz="27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𝑲</m:t>
                            </m:r>
                          </m:e>
                          <m:sub>
                            <m:r>
                              <a:rPr lang="en-US" altLang="zh-CN" sz="27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𝟎</m:t>
                            </m:r>
                          </m:sub>
                          <m:sup>
                            <m:r>
                              <a:rPr lang="zh-CN" altLang="en-US" sz="27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∗</m:t>
                            </m:r>
                          </m:sup>
                        </m:sSubSup>
                        <m:d>
                          <m:dPr>
                            <m:ctrlPr>
                              <a:rPr lang="en-US" altLang="zh-CN" sz="27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altLang="zh-CN" sz="27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𝟏𝟒𝟑𝟎</m:t>
                            </m:r>
                          </m:e>
                        </m:d>
                        <m:sSup>
                          <m:sSupPr>
                            <m:ctrlPr>
                              <a:rPr lang="en-US" altLang="zh-CN" sz="27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altLang="zh-CN" sz="27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𝝅</m:t>
                            </m:r>
                          </m:e>
                          <m:sup>
                            <m:r>
                              <a:rPr lang="en-US" altLang="zh-CN" sz="27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+</m:t>
                            </m:r>
                          </m:sup>
                        </m:sSup>
                      </m:oMath>
                    </a14:m>
                    <a:endParaRPr lang="zh-CN" altLang="en-US" sz="2700" b="1" dirty="0">
                      <a:solidFill>
                        <a:srgbClr val="0070C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10" name="矩形 9">
                    <a:extLst>
                      <a:ext uri="{FF2B5EF4-FFF2-40B4-BE49-F238E27FC236}">
                        <a16:creationId xmlns:a16="http://schemas.microsoft.com/office/drawing/2014/main" id="{B1DE9645-F669-2475-57ED-6232AEC46A96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31515" y="48516"/>
                    <a:ext cx="6694718" cy="677108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1705" t="-9756" b="-29268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12" name="直线连接符 11">
                <a:extLst>
                  <a:ext uri="{FF2B5EF4-FFF2-40B4-BE49-F238E27FC236}">
                    <a16:creationId xmlns:a16="http://schemas.microsoft.com/office/drawing/2014/main" id="{D11873EE-2197-CCDD-F9C8-4FA693DB312E}"/>
                  </a:ext>
                </a:extLst>
              </p:cNvPr>
              <p:cNvCxnSpPr/>
              <p:nvPr/>
            </p:nvCxnSpPr>
            <p:spPr>
              <a:xfrm>
                <a:off x="110103" y="694847"/>
                <a:ext cx="8885307" cy="0"/>
              </a:xfrm>
              <a:prstGeom prst="line">
                <a:avLst/>
              </a:prstGeom>
              <a:ln w="1905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组 15">
              <a:extLst>
                <a:ext uri="{FF2B5EF4-FFF2-40B4-BE49-F238E27FC236}">
                  <a16:creationId xmlns:a16="http://schemas.microsoft.com/office/drawing/2014/main" id="{09ED1F16-041C-0951-999A-D88098ED9DE2}"/>
                </a:ext>
              </a:extLst>
            </p:cNvPr>
            <p:cNvGrpSpPr/>
            <p:nvPr/>
          </p:nvGrpSpPr>
          <p:grpSpPr>
            <a:xfrm>
              <a:off x="0" y="6446733"/>
              <a:ext cx="9144000" cy="411268"/>
              <a:chOff x="0" y="6446733"/>
              <a:chExt cx="9144000" cy="411268"/>
            </a:xfrm>
          </p:grpSpPr>
          <p:sp>
            <p:nvSpPr>
              <p:cNvPr id="17" name="Rectangle 6">
                <a:extLst>
                  <a:ext uri="{FF2B5EF4-FFF2-40B4-BE49-F238E27FC236}">
                    <a16:creationId xmlns:a16="http://schemas.microsoft.com/office/drawing/2014/main" id="{990AD9F8-C302-1292-F915-5FC5FA173C97}"/>
                  </a:ext>
                </a:extLst>
              </p:cNvPr>
              <p:cNvSpPr/>
              <p:nvPr/>
            </p:nvSpPr>
            <p:spPr>
              <a:xfrm>
                <a:off x="0" y="6488821"/>
                <a:ext cx="9144000" cy="36918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8" name="Rectangle 7">
                <a:extLst>
                  <a:ext uri="{FF2B5EF4-FFF2-40B4-BE49-F238E27FC236}">
                    <a16:creationId xmlns:a16="http://schemas.microsoft.com/office/drawing/2014/main" id="{F9B48A3C-2A33-03A7-0537-CB2A811211B4}"/>
                  </a:ext>
                </a:extLst>
              </p:cNvPr>
              <p:cNvSpPr/>
              <p:nvPr/>
            </p:nvSpPr>
            <p:spPr>
              <a:xfrm>
                <a:off x="0" y="6446733"/>
                <a:ext cx="9144000" cy="45719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13" name="文本框 12">
            <a:extLst>
              <a:ext uri="{FF2B5EF4-FFF2-40B4-BE49-F238E27FC236}">
                <a16:creationId xmlns:a16="http://schemas.microsoft.com/office/drawing/2014/main" id="{03FC1190-CD91-31EA-213C-7C9001ABE0FD}"/>
              </a:ext>
            </a:extLst>
          </p:cNvPr>
          <p:cNvSpPr txBox="1"/>
          <p:nvPr/>
        </p:nvSpPr>
        <p:spPr>
          <a:xfrm>
            <a:off x="363185" y="4843790"/>
            <a:ext cx="1059906" cy="3225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496" b="1" dirty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rPr>
              <a:t>2026/07/03</a:t>
            </a:r>
            <a:endParaRPr kumimoji="1" lang="zh-CN" altLang="en-US" sz="1496" b="1" dirty="0">
              <a:solidFill>
                <a:schemeClr val="bg1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4" name="灯片编号占位符 1">
            <a:extLst>
              <a:ext uri="{FF2B5EF4-FFF2-40B4-BE49-F238E27FC236}">
                <a16:creationId xmlns:a16="http://schemas.microsoft.com/office/drawing/2014/main" id="{70EB5C65-FC03-F567-347B-1E90B58C359D}"/>
              </a:ext>
            </a:extLst>
          </p:cNvPr>
          <p:cNvSpPr txBox="1">
            <a:spLocks/>
          </p:cNvSpPr>
          <p:nvPr/>
        </p:nvSpPr>
        <p:spPr>
          <a:xfrm>
            <a:off x="6889711" y="4870359"/>
            <a:ext cx="15430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9B75A48-9D91-AD42-8FEF-0106549F2306}" type="slidenum">
              <a:rPr kumimoji="1" lang="zh-CN" altLang="en-US" sz="15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34</a:t>
            </a:fld>
            <a:endParaRPr kumimoji="1" lang="zh-CN" altLang="en-US" sz="1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文本框 41">
            <a:extLst>
              <a:ext uri="{FF2B5EF4-FFF2-40B4-BE49-F238E27FC236}">
                <a16:creationId xmlns:a16="http://schemas.microsoft.com/office/drawing/2014/main" id="{A8C1605A-B636-0438-09FC-5FF26A636B86}"/>
              </a:ext>
            </a:extLst>
          </p:cNvPr>
          <p:cNvSpPr txBox="1"/>
          <p:nvPr/>
        </p:nvSpPr>
        <p:spPr>
          <a:xfrm>
            <a:off x="3959406" y="4835058"/>
            <a:ext cx="1893852" cy="3225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zh-CN" sz="1496" b="1" dirty="0">
                <a:solidFill>
                  <a:schemeClr val="bg1"/>
                </a:solidFill>
                <a:latin typeface="Times New Roman" charset="0"/>
                <a:ea typeface="SimSun" panose="02010600030101010101" pitchFamily="2" charset="-122"/>
                <a:cs typeface="Times New Roman" charset="0"/>
              </a:rPr>
              <a:t>UCAS, Wenbin Qian</a:t>
            </a:r>
            <a:endParaRPr kumimoji="1" lang="zh-CN" altLang="en-US" sz="1496" b="1" dirty="0">
              <a:solidFill>
                <a:schemeClr val="bg1"/>
              </a:solidFill>
              <a:latin typeface="Times New Roman" charset="0"/>
              <a:ea typeface="SimSun" panose="02010600030101010101" pitchFamily="2" charset="-122"/>
              <a:cs typeface="Times New Roman" charset="0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40D153D0-9909-800C-F0C8-A1992EC789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103" y="754306"/>
            <a:ext cx="3903346" cy="256420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9F969C8B-E4B9-C187-4655-8A16DABA2D18}"/>
                  </a:ext>
                </a:extLst>
              </p:cNvPr>
              <p:cNvSpPr txBox="1"/>
              <p:nvPr/>
            </p:nvSpPr>
            <p:spPr>
              <a:xfrm>
                <a:off x="4109996" y="565925"/>
                <a:ext cx="5034004" cy="264033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Different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predictions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from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pQCD</a:t>
                </a:r>
                <a:r>
                  <a:rPr lang="en-US" altLang="zh-CN" sz="8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[EPJC50</a:t>
                </a:r>
                <a:r>
                  <a:rPr lang="zh-CN" altLang="en-US" sz="8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8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(2007)</a:t>
                </a:r>
                <a:r>
                  <a:rPr lang="zh-CN" altLang="en-US" sz="8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8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877]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and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QCDf</a:t>
                </a:r>
                <a:r>
                  <a:rPr lang="en-US" altLang="zh-CN" sz="8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[PRD87</a:t>
                </a:r>
                <a:r>
                  <a:rPr lang="zh-CN" altLang="en-US" sz="8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8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(2013)</a:t>
                </a:r>
                <a:r>
                  <a:rPr lang="zh-CN" altLang="en-US" sz="8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8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114001]</a:t>
                </a: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Two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solutions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from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Belle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measurements,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one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agree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with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pQCD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other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with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QCDf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;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one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with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larger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branching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fraction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presented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later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Belle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paper</a:t>
                </a: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sz="14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BaBar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also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favors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larger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branching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fraction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en-US" altLang="zh-CN" sz="14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pQCD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Predictions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with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QCDf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agree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better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with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𝑩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sSubSup>
                      <m:sSubSupPr>
                        <m:ctrlP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𝑲</m:t>
                        </m:r>
                      </m:e>
                      <m:sub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𝟎</m:t>
                        </m:r>
                      </m:sub>
                      <m:sup>
                        <m:r>
                          <a:rPr lang="zh-CN" altLang="en-US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bSup>
                    <m:d>
                      <m:dPr>
                        <m:ctrlP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𝟏𝟒𝟑𝟎</m:t>
                        </m:r>
                      </m:e>
                    </m:d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sSup>
                      <m:sSupPr>
                        <m:ctrlP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𝜼</m:t>
                        </m:r>
                      </m:e>
                      <m:sup>
                        <m:d>
                          <m:dPr>
                            <m:ctrlPr>
                              <a:rPr lang="en-US" altLang="zh-CN" sz="14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14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′</m:t>
                            </m:r>
                          </m:e>
                        </m:d>
                      </m:sup>
                    </m:sSup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𝝆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𝝎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𝝓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endParaRPr lang="en-US" altLang="zh-CN" sz="1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9F969C8B-E4B9-C187-4655-8A16DABA2D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9996" y="565925"/>
                <a:ext cx="5034004" cy="2640338"/>
              </a:xfrm>
              <a:prstGeom prst="rect">
                <a:avLst/>
              </a:prstGeom>
              <a:blipFill>
                <a:blip r:embed="rId5"/>
                <a:stretch>
                  <a:fillRect l="-252" b="-95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文本框 10">
            <a:extLst>
              <a:ext uri="{FF2B5EF4-FFF2-40B4-BE49-F238E27FC236}">
                <a16:creationId xmlns:a16="http://schemas.microsoft.com/office/drawing/2014/main" id="{C6F6928A-BDD7-F9A7-37D4-248A1408C20A}"/>
              </a:ext>
            </a:extLst>
          </p:cNvPr>
          <p:cNvSpPr txBox="1"/>
          <p:nvPr/>
        </p:nvSpPr>
        <p:spPr>
          <a:xfrm>
            <a:off x="110103" y="3437228"/>
            <a:ext cx="2208944" cy="3767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Our</a:t>
            </a:r>
            <a:r>
              <a:rPr lang="zh-CN" altLang="en-US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  <a:r>
              <a:rPr lang="zh-CN" altLang="en-US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favors</a:t>
            </a:r>
            <a:r>
              <a:rPr lang="zh-CN" altLang="en-US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QCDf</a:t>
            </a:r>
            <a:r>
              <a:rPr lang="en-US" altLang="zh-CN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36813022-E966-71E0-96E5-016D73EF5152}"/>
              </a:ext>
            </a:extLst>
          </p:cNvPr>
          <p:cNvSpPr txBox="1"/>
          <p:nvPr/>
        </p:nvSpPr>
        <p:spPr>
          <a:xfrm>
            <a:off x="110103" y="3778978"/>
            <a:ext cx="5881206" cy="10231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Two</a:t>
            </a:r>
            <a:r>
              <a:rPr lang="zh-CN" altLang="en-US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improvements: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Larger</a:t>
            </a:r>
            <a:r>
              <a:rPr lang="zh-CN" altLang="en-US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datasets:</a:t>
            </a:r>
            <a:r>
              <a:rPr lang="zh-CN" altLang="en-US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same</a:t>
            </a:r>
            <a:r>
              <a:rPr lang="zh-CN" altLang="en-US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model</a:t>
            </a:r>
            <a:r>
              <a:rPr lang="zh-CN" altLang="en-US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</a:t>
            </a:r>
            <a:r>
              <a:rPr lang="zh-CN" altLang="en-US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Belle</a:t>
            </a:r>
            <a:r>
              <a:rPr lang="zh-CN" altLang="en-US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also</a:t>
            </a:r>
            <a:r>
              <a:rPr lang="zh-CN" altLang="en-US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favor</a:t>
            </a:r>
            <a:r>
              <a:rPr lang="zh-CN" altLang="en-US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QCDf</a:t>
            </a:r>
            <a:endParaRPr lang="en-US" altLang="zh-CN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Model</a:t>
            </a:r>
            <a:r>
              <a:rPr lang="zh-CN" altLang="en-US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improvements:</a:t>
            </a:r>
            <a:r>
              <a:rPr lang="zh-CN" altLang="en-US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GLASS</a:t>
            </a:r>
            <a:r>
              <a:rPr lang="zh-CN" altLang="en-US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instead</a:t>
            </a:r>
            <a:r>
              <a:rPr lang="zh-CN" altLang="en-US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zh-CN" altLang="en-US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LASS</a:t>
            </a: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C3D615EE-495A-64D4-8660-7E361D8F2C7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09996" y="3813998"/>
            <a:ext cx="4872128" cy="34175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CC5215F6-3DC3-C9B6-57FD-5300B685E56D}"/>
                  </a:ext>
                </a:extLst>
              </p:cNvPr>
              <p:cNvSpPr txBox="1"/>
              <p:nvPr/>
            </p:nvSpPr>
            <p:spPr>
              <a:xfrm>
                <a:off x="6227480" y="4290528"/>
                <a:ext cx="2515828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LASS: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𝒂</m:t>
                        </m:r>
                      </m:e>
                      <m:sub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𝑬𝑹</m:t>
                        </m:r>
                      </m:sub>
                    </m:sSub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𝟏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 </m:t>
                    </m:r>
                    <m:sSub>
                      <m:sSubPr>
                        <m:ctrlP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𝝓</m:t>
                        </m:r>
                      </m:e>
                      <m:sub>
                        <m:r>
                          <a:rPr lang="en-US" altLang="zh-CN" sz="14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𝐧𝐨𝐧𝐫𝐞𝐬</m:t>
                        </m:r>
                      </m:sub>
                    </m:sSub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𝟎</m:t>
                    </m:r>
                  </m:oMath>
                </a14:m>
                <a:endParaRPr lang="en-US" altLang="zh-CN" sz="1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1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400" b="1" i="1" smtClean="0">
                              <a:latin typeface="Cambria Math" panose="02040503050406030204" pitchFamily="18" charset="0"/>
                            </a:rPr>
                            <m:t>𝝓</m:t>
                          </m:r>
                        </m:e>
                        <m:sub>
                          <m:r>
                            <a:rPr lang="en-US" altLang="zh-CN" sz="1400" b="1" i="1" smtClean="0">
                              <a:latin typeface="Cambria Math" panose="02040503050406030204" pitchFamily="18" charset="0"/>
                            </a:rPr>
                            <m:t>𝑬𝑹</m:t>
                          </m:r>
                        </m:sub>
                      </m:sSub>
                      <m:r>
                        <a:rPr lang="en-US" altLang="zh-CN" sz="1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CN" sz="14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zh-CN" altLang="en-US" sz="1400" b="1" dirty="0"/>
              </a:p>
            </p:txBody>
          </p:sp>
        </mc:Choice>
        <mc:Fallback xmlns="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CC5215F6-3DC3-C9B6-57FD-5300B685E5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7480" y="4290528"/>
                <a:ext cx="2515828" cy="523220"/>
              </a:xfrm>
              <a:prstGeom prst="rect">
                <a:avLst/>
              </a:prstGeom>
              <a:blipFill>
                <a:blip r:embed="rId7"/>
                <a:stretch>
                  <a:fillRect l="-1005" t="-2326" b="-465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4" name="图片 23">
            <a:extLst>
              <a:ext uri="{FF2B5EF4-FFF2-40B4-BE49-F238E27FC236}">
                <a16:creationId xmlns:a16="http://schemas.microsoft.com/office/drawing/2014/main" id="{E180ABE0-FE61-8AE7-5C04-D8DA8F5FE9C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33652" y="3489045"/>
            <a:ext cx="3448472" cy="276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864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951"/>
    </mc:Choice>
    <mc:Fallback xmlns="">
      <p:transition spd="slow" advTm="48951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5034F9-2199-1992-A860-EB211908F6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 22">
            <a:extLst>
              <a:ext uri="{FF2B5EF4-FFF2-40B4-BE49-F238E27FC236}">
                <a16:creationId xmlns:a16="http://schemas.microsoft.com/office/drawing/2014/main" id="{12E6AF2C-5682-EB47-10C3-AEF1E41741BF}"/>
              </a:ext>
            </a:extLst>
          </p:cNvPr>
          <p:cNvGrpSpPr/>
          <p:nvPr/>
        </p:nvGrpSpPr>
        <p:grpSpPr>
          <a:xfrm>
            <a:off x="0" y="36387"/>
            <a:ext cx="9144000" cy="5107114"/>
            <a:chOff x="0" y="48516"/>
            <a:chExt cx="9144000" cy="6809485"/>
          </a:xfrm>
        </p:grpSpPr>
        <p:grpSp>
          <p:nvGrpSpPr>
            <p:cNvPr id="22" name="组 21">
              <a:extLst>
                <a:ext uri="{FF2B5EF4-FFF2-40B4-BE49-F238E27FC236}">
                  <a16:creationId xmlns:a16="http://schemas.microsoft.com/office/drawing/2014/main" id="{D9EA729A-DB48-83A0-0717-8E709DECAD35}"/>
                </a:ext>
              </a:extLst>
            </p:cNvPr>
            <p:cNvGrpSpPr/>
            <p:nvPr/>
          </p:nvGrpSpPr>
          <p:grpSpPr>
            <a:xfrm>
              <a:off x="110103" y="48516"/>
              <a:ext cx="8885307" cy="677108"/>
              <a:chOff x="110103" y="48516"/>
              <a:chExt cx="8885307" cy="677108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" name="矩形 9">
                    <a:extLst>
                      <a:ext uri="{FF2B5EF4-FFF2-40B4-BE49-F238E27FC236}">
                        <a16:creationId xmlns:a16="http://schemas.microsoft.com/office/drawing/2014/main" id="{CCDF9B4D-5988-4ADB-924B-DEBE62870AAD}"/>
                      </a:ext>
                    </a:extLst>
                  </p:cNvPr>
                  <p:cNvSpPr/>
                  <p:nvPr/>
                </p:nvSpPr>
                <p:spPr>
                  <a:xfrm>
                    <a:off x="231515" y="48516"/>
                    <a:ext cx="3993337" cy="677108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altLang="zh-CN" sz="27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Extra</a:t>
                    </a:r>
                    <a:r>
                      <a:rPr lang="zh-CN" altLang="en-US" sz="27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</a:t>
                    </a:r>
                    <a:r>
                      <a:rPr lang="en-US" altLang="zh-CN" sz="27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benefit: </a:t>
                    </a:r>
                    <a14:m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7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altLang="zh-CN" sz="27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𝒇</m:t>
                            </m:r>
                          </m:e>
                          <m:sub>
                            <m:r>
                              <a:rPr lang="en-US" altLang="zh-CN" sz="27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𝑿</m:t>
                            </m:r>
                          </m:sub>
                        </m:sSub>
                        <m:r>
                          <a:rPr lang="en-US" altLang="zh-CN" sz="27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altLang="zh-CN" sz="27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𝟏𝟑𝟎𝟎</m:t>
                        </m:r>
                        <m:r>
                          <a:rPr lang="en-US" altLang="zh-CN" sz="27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oMath>
                    </a14:m>
                    <a:endParaRPr lang="zh-CN" altLang="en-US" sz="2700" b="1" dirty="0">
                      <a:solidFill>
                        <a:srgbClr val="0070C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10" name="矩形 9">
                    <a:extLst>
                      <a:ext uri="{FF2B5EF4-FFF2-40B4-BE49-F238E27FC236}">
                        <a16:creationId xmlns:a16="http://schemas.microsoft.com/office/drawing/2014/main" id="{CCDF9B4D-5988-4ADB-924B-DEBE62870AAD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31515" y="48516"/>
                    <a:ext cx="3993337" cy="677108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2857" t="-9756" r="-952" b="-29268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12" name="直线连接符 11">
                <a:extLst>
                  <a:ext uri="{FF2B5EF4-FFF2-40B4-BE49-F238E27FC236}">
                    <a16:creationId xmlns:a16="http://schemas.microsoft.com/office/drawing/2014/main" id="{04DB07BB-F80F-99B6-D803-473CB045F116}"/>
                  </a:ext>
                </a:extLst>
              </p:cNvPr>
              <p:cNvCxnSpPr/>
              <p:nvPr/>
            </p:nvCxnSpPr>
            <p:spPr>
              <a:xfrm>
                <a:off x="110103" y="694847"/>
                <a:ext cx="8885307" cy="0"/>
              </a:xfrm>
              <a:prstGeom prst="line">
                <a:avLst/>
              </a:prstGeom>
              <a:ln w="1905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组 15">
              <a:extLst>
                <a:ext uri="{FF2B5EF4-FFF2-40B4-BE49-F238E27FC236}">
                  <a16:creationId xmlns:a16="http://schemas.microsoft.com/office/drawing/2014/main" id="{9263E86A-E300-30D0-A4EF-56F27C477859}"/>
                </a:ext>
              </a:extLst>
            </p:cNvPr>
            <p:cNvGrpSpPr/>
            <p:nvPr/>
          </p:nvGrpSpPr>
          <p:grpSpPr>
            <a:xfrm>
              <a:off x="0" y="6446733"/>
              <a:ext cx="9144000" cy="411268"/>
              <a:chOff x="0" y="6446733"/>
              <a:chExt cx="9144000" cy="411268"/>
            </a:xfrm>
          </p:grpSpPr>
          <p:sp>
            <p:nvSpPr>
              <p:cNvPr id="17" name="Rectangle 6">
                <a:extLst>
                  <a:ext uri="{FF2B5EF4-FFF2-40B4-BE49-F238E27FC236}">
                    <a16:creationId xmlns:a16="http://schemas.microsoft.com/office/drawing/2014/main" id="{90917E72-6143-7CDB-C929-851B173EC589}"/>
                  </a:ext>
                </a:extLst>
              </p:cNvPr>
              <p:cNvSpPr/>
              <p:nvPr/>
            </p:nvSpPr>
            <p:spPr>
              <a:xfrm>
                <a:off x="0" y="6488821"/>
                <a:ext cx="9144000" cy="36918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8" name="Rectangle 7">
                <a:extLst>
                  <a:ext uri="{FF2B5EF4-FFF2-40B4-BE49-F238E27FC236}">
                    <a16:creationId xmlns:a16="http://schemas.microsoft.com/office/drawing/2014/main" id="{3D096BA8-2D31-75D2-55EF-009B8489141F}"/>
                  </a:ext>
                </a:extLst>
              </p:cNvPr>
              <p:cNvSpPr/>
              <p:nvPr/>
            </p:nvSpPr>
            <p:spPr>
              <a:xfrm>
                <a:off x="0" y="6446733"/>
                <a:ext cx="9144000" cy="45719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13" name="文本框 12">
            <a:extLst>
              <a:ext uri="{FF2B5EF4-FFF2-40B4-BE49-F238E27FC236}">
                <a16:creationId xmlns:a16="http://schemas.microsoft.com/office/drawing/2014/main" id="{81CD2AB7-8D0A-E058-742E-03C5CC2AB718}"/>
              </a:ext>
            </a:extLst>
          </p:cNvPr>
          <p:cNvSpPr txBox="1"/>
          <p:nvPr/>
        </p:nvSpPr>
        <p:spPr>
          <a:xfrm>
            <a:off x="363185" y="4843790"/>
            <a:ext cx="1059906" cy="3225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496" b="1" dirty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rPr>
              <a:t>2026/07/03</a:t>
            </a:r>
            <a:endParaRPr kumimoji="1" lang="zh-CN" altLang="en-US" sz="1496" b="1" dirty="0">
              <a:solidFill>
                <a:schemeClr val="bg1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4" name="灯片编号占位符 1">
            <a:extLst>
              <a:ext uri="{FF2B5EF4-FFF2-40B4-BE49-F238E27FC236}">
                <a16:creationId xmlns:a16="http://schemas.microsoft.com/office/drawing/2014/main" id="{4A50F7CF-6CF5-7E84-440E-3927F2E51A05}"/>
              </a:ext>
            </a:extLst>
          </p:cNvPr>
          <p:cNvSpPr txBox="1">
            <a:spLocks/>
          </p:cNvSpPr>
          <p:nvPr/>
        </p:nvSpPr>
        <p:spPr>
          <a:xfrm>
            <a:off x="6889711" y="4870359"/>
            <a:ext cx="15430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9B75A48-9D91-AD42-8FEF-0106549F2306}" type="slidenum">
              <a:rPr kumimoji="1" lang="zh-CN" altLang="en-US" sz="15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35</a:t>
            </a:fld>
            <a:endParaRPr kumimoji="1" lang="zh-CN" altLang="en-US" sz="1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文本框 41">
            <a:extLst>
              <a:ext uri="{FF2B5EF4-FFF2-40B4-BE49-F238E27FC236}">
                <a16:creationId xmlns:a16="http://schemas.microsoft.com/office/drawing/2014/main" id="{9F1BC075-EC00-A8B4-90F6-BB3D3162FEA8}"/>
              </a:ext>
            </a:extLst>
          </p:cNvPr>
          <p:cNvSpPr txBox="1"/>
          <p:nvPr/>
        </p:nvSpPr>
        <p:spPr>
          <a:xfrm>
            <a:off x="3959406" y="4835058"/>
            <a:ext cx="1893852" cy="3225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zh-CN" sz="1496" b="1" dirty="0">
                <a:solidFill>
                  <a:schemeClr val="bg1"/>
                </a:solidFill>
                <a:latin typeface="Times New Roman" charset="0"/>
                <a:ea typeface="SimSun" panose="02010600030101010101" pitchFamily="2" charset="-122"/>
                <a:cs typeface="Times New Roman" charset="0"/>
              </a:rPr>
              <a:t>UCAS, Wenbin Qian</a:t>
            </a:r>
            <a:endParaRPr kumimoji="1" lang="zh-CN" altLang="en-US" sz="1496" b="1" dirty="0">
              <a:solidFill>
                <a:schemeClr val="bg1"/>
              </a:solidFill>
              <a:latin typeface="Times New Roman" charset="0"/>
              <a:ea typeface="SimSun" panose="02010600030101010101" pitchFamily="2" charset="-122"/>
              <a:cs typeface="Times New Roman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C86E870D-23A4-5FFC-DDF8-662CA786DE87}"/>
                  </a:ext>
                </a:extLst>
              </p:cNvPr>
              <p:cNvSpPr txBox="1"/>
              <p:nvPr/>
            </p:nvSpPr>
            <p:spPr>
              <a:xfrm>
                <a:off x="262911" y="575776"/>
                <a:ext cx="8885307" cy="7045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With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LASS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parameterization,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BaBar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and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Belle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also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need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scalar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𝒇</m:t>
                        </m:r>
                      </m:e>
                      <m:sub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𝑿</m:t>
                        </m:r>
                      </m:sub>
                    </m:sSub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𝟏𝟑𝟎𝟎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US" altLang="zh-CN" sz="1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Belle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study</a:t>
                </a:r>
                <a:r>
                  <a:rPr lang="en-US" altLang="zh-CN" sz="8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[PRD71</a:t>
                </a:r>
                <a:r>
                  <a:rPr lang="zh-CN" altLang="en-US" sz="8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8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(2005)</a:t>
                </a:r>
                <a:r>
                  <a:rPr lang="zh-CN" altLang="en-US" sz="8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8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092003]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different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spin-parity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tried,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e>
                      <m:sup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</m:sup>
                    </m:sSup>
                    <m:r>
                      <a:rPr lang="zh-CN" altLang="en-US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gives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best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NLL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while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𝟎</m:t>
                        </m:r>
                      </m:e>
                      <m:sup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consistent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with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𝒇</m:t>
                        </m:r>
                      </m:e>
                      <m:sub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𝟎</m:t>
                        </m:r>
                      </m:sub>
                    </m:sSub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𝟏𝟑𝟕𝟎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US" altLang="zh-CN" sz="1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C86E870D-23A4-5FFC-DDF8-662CA786DE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911" y="575776"/>
                <a:ext cx="8885307" cy="704552"/>
              </a:xfrm>
              <a:prstGeom prst="rect">
                <a:avLst/>
              </a:prstGeom>
              <a:blipFill>
                <a:blip r:embed="rId4"/>
                <a:stretch>
                  <a:fillRect l="-143" b="-89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表格 1">
                <a:extLst>
                  <a:ext uri="{FF2B5EF4-FFF2-40B4-BE49-F238E27FC236}">
                    <a16:creationId xmlns:a16="http://schemas.microsoft.com/office/drawing/2014/main" id="{FDB6775B-FEEA-5355-BD6E-76FF902F5420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1657565" y="1378631"/>
              <a:ext cx="6096000" cy="18542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524000">
                      <a:extLst>
                        <a:ext uri="{9D8B030D-6E8A-4147-A177-3AD203B41FA5}">
                          <a16:colId xmlns:a16="http://schemas.microsoft.com/office/drawing/2014/main" val="2210387431"/>
                        </a:ext>
                      </a:extLst>
                    </a:gridCol>
                    <a:gridCol w="1524000">
                      <a:extLst>
                        <a:ext uri="{9D8B030D-6E8A-4147-A177-3AD203B41FA5}">
                          <a16:colId xmlns:a16="http://schemas.microsoft.com/office/drawing/2014/main" val="3678993579"/>
                        </a:ext>
                      </a:extLst>
                    </a:gridCol>
                    <a:gridCol w="1524000">
                      <a:extLst>
                        <a:ext uri="{9D8B030D-6E8A-4147-A177-3AD203B41FA5}">
                          <a16:colId xmlns:a16="http://schemas.microsoft.com/office/drawing/2014/main" val="1005709172"/>
                        </a:ext>
                      </a:extLst>
                    </a:gridCol>
                    <a:gridCol w="1524000">
                      <a:extLst>
                        <a:ext uri="{9D8B030D-6E8A-4147-A177-3AD203B41FA5}">
                          <a16:colId xmlns:a16="http://schemas.microsoft.com/office/drawing/2014/main" val="791893719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altLang="zh-CN" b="0" i="0" smtClean="0">
                                        <a:latin typeface="Cambria Math" panose="02040503050406030204" pitchFamily="18" charset="0"/>
                                      </a:rPr>
                                      <m:t>J</m:t>
                                    </m:r>
                                  </m:e>
                                  <m:sup>
                                    <m:r>
                                      <m:rPr>
                                        <m:sty m:val="p"/>
                                      </m:rPr>
                                      <a:rPr lang="en-US" altLang="zh-CN" b="0" i="0" smtClean="0">
                                        <a:latin typeface="Cambria Math" panose="02040503050406030204" pitchFamily="18" charset="0"/>
                                      </a:rPr>
                                      <m:t>P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CN" altLang="en-US" b="0" i="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b="0" i="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Mass</a:t>
                          </a:r>
                          <a:r>
                            <a:rPr lang="zh-CN" altLang="en-US" b="0" i="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altLang="zh-CN" b="0" i="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(MeV)</a:t>
                          </a:r>
                          <a:endParaRPr lang="zh-CN" altLang="en-US" b="0" i="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b="0" i="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Width</a:t>
                          </a:r>
                          <a:r>
                            <a:rPr lang="zh-CN" altLang="en-US" b="0" i="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altLang="zh-CN" b="0" i="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(MeV)</a:t>
                          </a:r>
                          <a:endParaRPr lang="zh-CN" altLang="en-US" b="0" i="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b="0" i="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NLL</a:t>
                          </a:r>
                          <a:endParaRPr lang="zh-CN" altLang="en-US" b="0" i="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6255961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b="0" i="0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  <m:sup>
                                  <m:r>
                                    <a:rPr lang="en-US" altLang="zh-CN" b="0" i="0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altLang="zh-CN" b="0" i="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(solution1,</a:t>
                          </a:r>
                          <a:r>
                            <a:rPr lang="zh-CN" altLang="en-US" b="0" i="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altLang="zh-CN" b="0" i="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L)</a:t>
                          </a:r>
                          <a:endParaRPr lang="zh-CN" altLang="en-US" b="0" i="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b="0" i="0" smtClean="0">
                                    <a:latin typeface="Cambria Math" panose="02040503050406030204" pitchFamily="18" charset="0"/>
                                  </a:rPr>
                                  <m:t>1369±26</m:t>
                                </m:r>
                              </m:oMath>
                            </m:oMathPara>
                          </a14:m>
                          <a:endParaRPr lang="zh-CN" altLang="en-US" b="0" i="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b="0" i="0" smtClean="0">
                                    <a:latin typeface="Cambria Math" panose="02040503050406030204" pitchFamily="18" charset="0"/>
                                  </a:rPr>
                                  <m:t>185±52</m:t>
                                </m:r>
                              </m:oMath>
                            </m:oMathPara>
                          </a14:m>
                          <a:endParaRPr lang="zh-CN" altLang="en-US" b="0" i="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b="0" i="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-4041.8</a:t>
                          </a:r>
                          <a:endParaRPr lang="zh-CN" altLang="en-US" b="0" i="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35335921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b="0" i="0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  <m:sup>
                                  <m:r>
                                    <a:rPr lang="en-US" altLang="zh-CN" b="0" i="0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altLang="zh-CN" b="0" i="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(solution2,</a:t>
                          </a:r>
                          <a:r>
                            <a:rPr lang="zh-CN" altLang="en-US" b="0" i="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altLang="zh-CN" b="0" i="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S)</a:t>
                          </a:r>
                          <a:endParaRPr lang="zh-CN" altLang="en-US" b="0" i="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b="0" i="0" smtClean="0">
                                    <a:latin typeface="Cambria Math" panose="02040503050406030204" pitchFamily="18" charset="0"/>
                                  </a:rPr>
                                  <m:t>1400±28</m:t>
                                </m:r>
                              </m:oMath>
                            </m:oMathPara>
                          </a14:m>
                          <a:endParaRPr lang="zh-CN" altLang="en-US" b="0" i="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b="0" i="0" smtClean="0">
                                    <a:latin typeface="Cambria Math" panose="02040503050406030204" pitchFamily="18" charset="0"/>
                                  </a:rPr>
                                  <m:t>165±48</m:t>
                                </m:r>
                              </m:oMath>
                            </m:oMathPara>
                          </a14:m>
                          <a:endParaRPr lang="zh-CN" altLang="en-US" b="0" i="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b="0" i="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-4024.4</a:t>
                          </a:r>
                          <a:endParaRPr lang="zh-CN" altLang="en-US" b="0" i="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7235868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b="0" i="0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e>
                                  <m:sup>
                                    <m:r>
                                      <a:rPr lang="en-US" altLang="zh-CN" b="0" i="0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CN" altLang="en-US" b="0" i="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b="0" i="0" smtClean="0">
                                    <a:latin typeface="Cambria Math" panose="02040503050406030204" pitchFamily="18" charset="0"/>
                                  </a:rPr>
                                  <m:t>1330±19</m:t>
                                </m:r>
                              </m:oMath>
                            </m:oMathPara>
                          </a14:m>
                          <a:endParaRPr lang="zh-CN" altLang="en-US" b="0" i="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b="0" i="0" smtClean="0">
                                    <a:latin typeface="Cambria Math" panose="02040503050406030204" pitchFamily="18" charset="0"/>
                                  </a:rPr>
                                  <m:t>210±48</m:t>
                                </m:r>
                              </m:oMath>
                            </m:oMathPara>
                          </a14:m>
                          <a:endParaRPr lang="zh-CN" altLang="en-US" b="0" i="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b="0" i="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-4048.1</a:t>
                          </a:r>
                          <a:endParaRPr lang="zh-CN" altLang="en-US" b="0" i="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7231193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b="0" i="0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  <m:sup>
                                    <m:r>
                                      <a:rPr lang="en-US" altLang="zh-CN" b="0" i="0" smtClean="0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CN" altLang="en-US" b="0" i="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b="0" i="0" smtClean="0">
                                    <a:latin typeface="Cambria Math" panose="02040503050406030204" pitchFamily="18" charset="0"/>
                                  </a:rPr>
                                  <m:t>1337±38</m:t>
                                </m:r>
                              </m:oMath>
                            </m:oMathPara>
                          </a14:m>
                          <a:endParaRPr lang="zh-CN" altLang="en-US" b="0" i="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b="0" i="0" smtClean="0">
                                    <a:latin typeface="Cambria Math" panose="02040503050406030204" pitchFamily="18" charset="0"/>
                                  </a:rPr>
                                  <m:t>85±31</m:t>
                                </m:r>
                              </m:oMath>
                            </m:oMathPara>
                          </a14:m>
                          <a:endParaRPr lang="zh-CN" altLang="en-US" b="0" i="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b="0" i="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-4013.0</a:t>
                          </a:r>
                          <a:endParaRPr lang="zh-CN" altLang="en-US" b="0" i="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58511777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表格 1">
                <a:extLst>
                  <a:ext uri="{FF2B5EF4-FFF2-40B4-BE49-F238E27FC236}">
                    <a16:creationId xmlns:a16="http://schemas.microsoft.com/office/drawing/2014/main" id="{FDB6775B-FEEA-5355-BD6E-76FF902F542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62236569"/>
                  </p:ext>
                </p:extLst>
              </p:nvPr>
            </p:nvGraphicFramePr>
            <p:xfrm>
              <a:off x="1657565" y="1378631"/>
              <a:ext cx="6096000" cy="18542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524000">
                      <a:extLst>
                        <a:ext uri="{9D8B030D-6E8A-4147-A177-3AD203B41FA5}">
                          <a16:colId xmlns:a16="http://schemas.microsoft.com/office/drawing/2014/main" val="2210387431"/>
                        </a:ext>
                      </a:extLst>
                    </a:gridCol>
                    <a:gridCol w="1524000">
                      <a:extLst>
                        <a:ext uri="{9D8B030D-6E8A-4147-A177-3AD203B41FA5}">
                          <a16:colId xmlns:a16="http://schemas.microsoft.com/office/drawing/2014/main" val="3678993579"/>
                        </a:ext>
                      </a:extLst>
                    </a:gridCol>
                    <a:gridCol w="1524000">
                      <a:extLst>
                        <a:ext uri="{9D8B030D-6E8A-4147-A177-3AD203B41FA5}">
                          <a16:colId xmlns:a16="http://schemas.microsoft.com/office/drawing/2014/main" val="1005709172"/>
                        </a:ext>
                      </a:extLst>
                    </a:gridCol>
                    <a:gridCol w="1524000">
                      <a:extLst>
                        <a:ext uri="{9D8B030D-6E8A-4147-A177-3AD203B41FA5}">
                          <a16:colId xmlns:a16="http://schemas.microsoft.com/office/drawing/2014/main" val="791893719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5"/>
                          <a:stretch>
                            <a:fillRect l="-833" r="-302500" b="-41034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b="0" i="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Mass</a:t>
                          </a:r>
                          <a:r>
                            <a:rPr lang="zh-CN" altLang="en-US" b="0" i="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altLang="zh-CN" b="0" i="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(MeV)</a:t>
                          </a:r>
                          <a:endParaRPr lang="zh-CN" altLang="en-US" b="0" i="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b="0" i="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Width</a:t>
                          </a:r>
                          <a:r>
                            <a:rPr lang="zh-CN" altLang="en-US" b="0" i="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altLang="zh-CN" b="0" i="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(MeV)</a:t>
                          </a:r>
                          <a:endParaRPr lang="zh-CN" altLang="en-US" b="0" i="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b="0" i="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NLL</a:t>
                          </a:r>
                          <a:endParaRPr lang="zh-CN" altLang="en-US" b="0" i="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6255961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5"/>
                          <a:stretch>
                            <a:fillRect l="-833" t="-96667" r="-302500" b="-29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5"/>
                          <a:stretch>
                            <a:fillRect l="-100000" t="-96667" r="-200000" b="-29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5"/>
                          <a:stretch>
                            <a:fillRect l="-201667" t="-96667" r="-101667" b="-29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b="0" i="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-4041.8</a:t>
                          </a:r>
                          <a:endParaRPr lang="zh-CN" altLang="en-US" b="0" i="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35335921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5"/>
                          <a:stretch>
                            <a:fillRect l="-833" t="-203448" r="-302500" b="-2068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5"/>
                          <a:stretch>
                            <a:fillRect l="-100000" t="-203448" r="-200000" b="-2068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5"/>
                          <a:stretch>
                            <a:fillRect l="-201667" t="-203448" r="-101667" b="-2068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b="0" i="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-4024.4</a:t>
                          </a:r>
                          <a:endParaRPr lang="zh-CN" altLang="en-US" b="0" i="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7235868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5"/>
                          <a:stretch>
                            <a:fillRect l="-833" t="-293333" r="-302500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5"/>
                          <a:stretch>
                            <a:fillRect l="-100000" t="-293333" r="-200000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5"/>
                          <a:stretch>
                            <a:fillRect l="-201667" t="-293333" r="-101667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b="0" i="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-4048.1</a:t>
                          </a:r>
                          <a:endParaRPr lang="zh-CN" altLang="en-US" b="0" i="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7231193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5"/>
                          <a:stretch>
                            <a:fillRect l="-833" t="-406897" r="-302500" b="-344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5"/>
                          <a:stretch>
                            <a:fillRect l="-100000" t="-406897" r="-200000" b="-344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5"/>
                          <a:stretch>
                            <a:fillRect l="-201667" t="-406897" r="-101667" b="-344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b="0" i="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-4013.0</a:t>
                          </a:r>
                          <a:endParaRPr lang="zh-CN" altLang="en-US" b="0" i="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585117777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78B6078B-7369-CF17-92CB-5BBC788D3313}"/>
                  </a:ext>
                </a:extLst>
              </p:cNvPr>
              <p:cNvSpPr txBox="1"/>
              <p:nvPr/>
            </p:nvSpPr>
            <p:spPr>
              <a:xfrm>
                <a:off x="363186" y="3241571"/>
                <a:ext cx="8452042" cy="16694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BaBar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study</a:t>
                </a:r>
                <a:r>
                  <a:rPr lang="en-US" altLang="zh-CN" sz="8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[PRD78</a:t>
                </a:r>
                <a:r>
                  <a:rPr lang="zh-CN" altLang="en-US" sz="8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8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(2008)</a:t>
                </a:r>
                <a:r>
                  <a:rPr lang="zh-CN" altLang="en-US" sz="8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8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012004]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1400" b="1" dirty="0">
                    <a:solidFill>
                      <a:srgbClr val="002060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1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1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𝟎</m:t>
                        </m:r>
                      </m:e>
                      <m:sup>
                        <m:r>
                          <a:rPr lang="en-US" altLang="zh-CN" sz="1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</m:sup>
                    </m:sSup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gives a mass consistent 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𝒇</m:t>
                        </m:r>
                      </m:e>
                      <m:sub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𝟎</m:t>
                        </m:r>
                      </m:sub>
                    </m:sSub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𝟏𝟓𝟎𝟎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with </a:t>
                </a:r>
                <a14:m>
                  <m:oMath xmlns:m="http://schemas.openxmlformats.org/officeDocument/2006/math"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𝒎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𝟏𝟒𝟕𝟗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±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𝟖</m:t>
                    </m:r>
                  </m:oMath>
                </a14:m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MeV and </a:t>
                </a:r>
                <a14:m>
                  <m:oMath xmlns:m="http://schemas.openxmlformats.org/officeDocument/2006/math">
                    <m:r>
                      <a:rPr lang="en-US" altLang="zh-CN" sz="14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𝚪</m:t>
                    </m:r>
                    <m:r>
                      <a:rPr lang="en-US" altLang="zh-CN" sz="14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14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𝟖𝟎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±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𝟏𝟗</m:t>
                    </m:r>
                  </m:oMath>
                </a14:m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MeV, while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1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1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e>
                      <m:sup>
                        <m:r>
                          <a:rPr lang="en-US" altLang="zh-CN" sz="1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</m:sup>
                    </m:sSup>
                    <m:r>
                      <a:rPr lang="zh-CN" altLang="en-US" sz="1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also fits well with mass consistent with </a:t>
                </a:r>
                <a14:m>
                  <m:oMath xmlns:m="http://schemas.openxmlformats.org/officeDocument/2006/math"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𝝆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𝟏𝟒𝟓𝟎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US" altLang="zh-CN" sz="1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Fit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fraction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of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𝒇</m:t>
                        </m:r>
                      </m:e>
                      <m:sub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𝑿</m:t>
                        </m:r>
                      </m:sub>
                    </m:sSub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𝟏𝟑𝟎𝟎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in Belle varies from 3.7% to 6.7%, while in </a:t>
                </a:r>
                <a:r>
                  <a:rPr lang="en-US" altLang="zh-CN" sz="14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BaBar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it is around 1.3%</a:t>
                </a: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Theoretical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interpretations: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known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scalar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𝒇</m:t>
                        </m:r>
                      </m:e>
                      <m:sub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𝟎</m:t>
                        </m:r>
                      </m:sub>
                    </m:sSub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𝟏𝟑𝟕𝟎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𝒇</m:t>
                        </m:r>
                      </m:e>
                      <m:sub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𝟎</m:t>
                        </m:r>
                      </m:sub>
                    </m:sSub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𝟏𝟓𝟎𝟎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; Artefact from glueball; unknown scalar etc. </a:t>
                </a:r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78B6078B-7369-CF17-92CB-5BBC788D33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186" y="3241571"/>
                <a:ext cx="8452042" cy="1669431"/>
              </a:xfrm>
              <a:prstGeom prst="rect">
                <a:avLst/>
              </a:prstGeom>
              <a:blipFill>
                <a:blip r:embed="rId6"/>
                <a:stretch>
                  <a:fillRect l="-150" b="-303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1457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951"/>
    </mc:Choice>
    <mc:Fallback xmlns="">
      <p:transition spd="slow" advTm="48951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B10266-849A-2CDC-9978-EED32224BD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 22">
            <a:extLst>
              <a:ext uri="{FF2B5EF4-FFF2-40B4-BE49-F238E27FC236}">
                <a16:creationId xmlns:a16="http://schemas.microsoft.com/office/drawing/2014/main" id="{1EEFB208-084C-B8A7-3D72-4DE5691F67BC}"/>
              </a:ext>
            </a:extLst>
          </p:cNvPr>
          <p:cNvGrpSpPr/>
          <p:nvPr/>
        </p:nvGrpSpPr>
        <p:grpSpPr>
          <a:xfrm>
            <a:off x="0" y="36387"/>
            <a:ext cx="9144000" cy="5107114"/>
            <a:chOff x="0" y="48516"/>
            <a:chExt cx="9144000" cy="6809485"/>
          </a:xfrm>
        </p:grpSpPr>
        <p:grpSp>
          <p:nvGrpSpPr>
            <p:cNvPr id="22" name="组 21">
              <a:extLst>
                <a:ext uri="{FF2B5EF4-FFF2-40B4-BE49-F238E27FC236}">
                  <a16:creationId xmlns:a16="http://schemas.microsoft.com/office/drawing/2014/main" id="{A94CCB9F-D8FF-16D6-660B-A1A2C42977D9}"/>
                </a:ext>
              </a:extLst>
            </p:cNvPr>
            <p:cNvGrpSpPr/>
            <p:nvPr/>
          </p:nvGrpSpPr>
          <p:grpSpPr>
            <a:xfrm>
              <a:off x="110103" y="48516"/>
              <a:ext cx="8885307" cy="677108"/>
              <a:chOff x="110103" y="48516"/>
              <a:chExt cx="8885307" cy="677108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" name="矩形 9">
                    <a:extLst>
                      <a:ext uri="{FF2B5EF4-FFF2-40B4-BE49-F238E27FC236}">
                        <a16:creationId xmlns:a16="http://schemas.microsoft.com/office/drawing/2014/main" id="{1ABA0385-E77C-F79B-7C53-B838BED665D5}"/>
                      </a:ext>
                    </a:extLst>
                  </p:cNvPr>
                  <p:cNvSpPr/>
                  <p:nvPr/>
                </p:nvSpPr>
                <p:spPr>
                  <a:xfrm>
                    <a:off x="231515" y="48516"/>
                    <a:ext cx="4147226" cy="677108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altLang="zh-CN" sz="27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Our</a:t>
                    </a:r>
                    <a:r>
                      <a:rPr lang="zh-CN" altLang="en-US" sz="27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</a:t>
                    </a:r>
                    <a:r>
                      <a:rPr lang="en-US" altLang="zh-CN" sz="27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results</a:t>
                    </a:r>
                    <a:r>
                      <a:rPr lang="zh-CN" altLang="en-US" sz="27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</a:t>
                    </a:r>
                    <a:r>
                      <a:rPr lang="en-US" altLang="zh-CN" sz="27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on </a:t>
                    </a:r>
                    <a14:m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7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altLang="zh-CN" sz="27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𝒇</m:t>
                            </m:r>
                          </m:e>
                          <m:sub>
                            <m:r>
                              <a:rPr lang="en-US" altLang="zh-CN" sz="27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𝑿</m:t>
                            </m:r>
                          </m:sub>
                        </m:sSub>
                        <m:r>
                          <a:rPr lang="en-US" altLang="zh-CN" sz="27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altLang="zh-CN" sz="27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𝟏𝟑𝟎𝟎</m:t>
                        </m:r>
                        <m:r>
                          <a:rPr lang="en-US" altLang="zh-CN" sz="27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oMath>
                    </a14:m>
                    <a:endParaRPr lang="zh-CN" altLang="en-US" sz="2700" b="1" dirty="0">
                      <a:solidFill>
                        <a:srgbClr val="0070C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10" name="矩形 9">
                    <a:extLst>
                      <a:ext uri="{FF2B5EF4-FFF2-40B4-BE49-F238E27FC236}">
                        <a16:creationId xmlns:a16="http://schemas.microsoft.com/office/drawing/2014/main" id="{1ABA0385-E77C-F79B-7C53-B838BED665D5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31515" y="48516"/>
                    <a:ext cx="4147226" cy="677108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2752" t="-9756" r="-917" b="-29268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12" name="直线连接符 11">
                <a:extLst>
                  <a:ext uri="{FF2B5EF4-FFF2-40B4-BE49-F238E27FC236}">
                    <a16:creationId xmlns:a16="http://schemas.microsoft.com/office/drawing/2014/main" id="{5FAEB87D-5372-66E9-3C47-9F21CA70574F}"/>
                  </a:ext>
                </a:extLst>
              </p:cNvPr>
              <p:cNvCxnSpPr/>
              <p:nvPr/>
            </p:nvCxnSpPr>
            <p:spPr>
              <a:xfrm>
                <a:off x="110103" y="694847"/>
                <a:ext cx="8885307" cy="0"/>
              </a:xfrm>
              <a:prstGeom prst="line">
                <a:avLst/>
              </a:prstGeom>
              <a:ln w="1905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组 15">
              <a:extLst>
                <a:ext uri="{FF2B5EF4-FFF2-40B4-BE49-F238E27FC236}">
                  <a16:creationId xmlns:a16="http://schemas.microsoft.com/office/drawing/2014/main" id="{3BF7BE80-A965-2E5A-30A6-218D4129426E}"/>
                </a:ext>
              </a:extLst>
            </p:cNvPr>
            <p:cNvGrpSpPr/>
            <p:nvPr/>
          </p:nvGrpSpPr>
          <p:grpSpPr>
            <a:xfrm>
              <a:off x="0" y="6446733"/>
              <a:ext cx="9144000" cy="411268"/>
              <a:chOff x="0" y="6446733"/>
              <a:chExt cx="9144000" cy="411268"/>
            </a:xfrm>
          </p:grpSpPr>
          <p:sp>
            <p:nvSpPr>
              <p:cNvPr id="17" name="Rectangle 6">
                <a:extLst>
                  <a:ext uri="{FF2B5EF4-FFF2-40B4-BE49-F238E27FC236}">
                    <a16:creationId xmlns:a16="http://schemas.microsoft.com/office/drawing/2014/main" id="{99BD1E08-D57D-BF56-859E-DBA1CC18E4FC}"/>
                  </a:ext>
                </a:extLst>
              </p:cNvPr>
              <p:cNvSpPr/>
              <p:nvPr/>
            </p:nvSpPr>
            <p:spPr>
              <a:xfrm>
                <a:off x="0" y="6488821"/>
                <a:ext cx="9144000" cy="36918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8" name="Rectangle 7">
                <a:extLst>
                  <a:ext uri="{FF2B5EF4-FFF2-40B4-BE49-F238E27FC236}">
                    <a16:creationId xmlns:a16="http://schemas.microsoft.com/office/drawing/2014/main" id="{17525925-ACDE-9FEA-DC96-3E6BDA58B866}"/>
                  </a:ext>
                </a:extLst>
              </p:cNvPr>
              <p:cNvSpPr/>
              <p:nvPr/>
            </p:nvSpPr>
            <p:spPr>
              <a:xfrm>
                <a:off x="0" y="6446733"/>
                <a:ext cx="9144000" cy="45719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13" name="文本框 12">
            <a:extLst>
              <a:ext uri="{FF2B5EF4-FFF2-40B4-BE49-F238E27FC236}">
                <a16:creationId xmlns:a16="http://schemas.microsoft.com/office/drawing/2014/main" id="{51218421-BFF2-3016-69CC-DFF7E0076532}"/>
              </a:ext>
            </a:extLst>
          </p:cNvPr>
          <p:cNvSpPr txBox="1"/>
          <p:nvPr/>
        </p:nvSpPr>
        <p:spPr>
          <a:xfrm>
            <a:off x="363185" y="4843790"/>
            <a:ext cx="1059906" cy="3225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496" b="1" dirty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rPr>
              <a:t>2026/07/03</a:t>
            </a:r>
            <a:endParaRPr kumimoji="1" lang="zh-CN" altLang="en-US" sz="1496" b="1" dirty="0">
              <a:solidFill>
                <a:schemeClr val="bg1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4" name="灯片编号占位符 1">
            <a:extLst>
              <a:ext uri="{FF2B5EF4-FFF2-40B4-BE49-F238E27FC236}">
                <a16:creationId xmlns:a16="http://schemas.microsoft.com/office/drawing/2014/main" id="{97ED2243-3270-8C6B-3612-76BED44FD617}"/>
              </a:ext>
            </a:extLst>
          </p:cNvPr>
          <p:cNvSpPr txBox="1">
            <a:spLocks/>
          </p:cNvSpPr>
          <p:nvPr/>
        </p:nvSpPr>
        <p:spPr>
          <a:xfrm>
            <a:off x="6889711" y="4870359"/>
            <a:ext cx="15430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9B75A48-9D91-AD42-8FEF-0106549F2306}" type="slidenum">
              <a:rPr kumimoji="1" lang="zh-CN" altLang="en-US" sz="15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36</a:t>
            </a:fld>
            <a:endParaRPr kumimoji="1" lang="zh-CN" altLang="en-US" sz="1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文本框 41">
            <a:extLst>
              <a:ext uri="{FF2B5EF4-FFF2-40B4-BE49-F238E27FC236}">
                <a16:creationId xmlns:a16="http://schemas.microsoft.com/office/drawing/2014/main" id="{C9C3DAAC-FEBF-FF58-79C6-AD28ABF5BA05}"/>
              </a:ext>
            </a:extLst>
          </p:cNvPr>
          <p:cNvSpPr txBox="1"/>
          <p:nvPr/>
        </p:nvSpPr>
        <p:spPr>
          <a:xfrm>
            <a:off x="3959406" y="4835058"/>
            <a:ext cx="1893852" cy="3225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zh-CN" sz="1496" b="1" dirty="0">
                <a:solidFill>
                  <a:schemeClr val="bg1"/>
                </a:solidFill>
                <a:latin typeface="Times New Roman" charset="0"/>
                <a:ea typeface="SimSun" panose="02010600030101010101" pitchFamily="2" charset="-122"/>
                <a:cs typeface="Times New Roman" charset="0"/>
              </a:rPr>
              <a:t>UCAS, Wenbin Qian</a:t>
            </a:r>
            <a:endParaRPr kumimoji="1" lang="zh-CN" altLang="en-US" sz="1496" b="1" dirty="0">
              <a:solidFill>
                <a:schemeClr val="bg1"/>
              </a:solidFill>
              <a:latin typeface="Times New Roman" charset="0"/>
              <a:ea typeface="SimSun" panose="02010600030101010101" pitchFamily="2" charset="-122"/>
              <a:cs typeface="Times New Roman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308B99ED-520C-EC54-FAC2-C57693826560}"/>
                  </a:ext>
                </a:extLst>
              </p:cNvPr>
              <p:cNvSpPr txBox="1"/>
              <p:nvPr/>
            </p:nvSpPr>
            <p:spPr>
              <a:xfrm>
                <a:off x="262911" y="575776"/>
                <a:ext cx="8885307" cy="3813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Our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results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when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using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LASS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model,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also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need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𝒇</m:t>
                        </m:r>
                      </m:e>
                      <m:sub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𝑿</m:t>
                        </m:r>
                      </m:sub>
                    </m:sSub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𝟏𝟑𝟎𝟎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with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𝒎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𝟏𝟒𝟓𝟒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±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𝟐</m:t>
                    </m:r>
                  </m:oMath>
                </a14:m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MeV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and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14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𝚪</m:t>
                    </m:r>
                    <m:r>
                      <a:rPr lang="en-US" altLang="zh-CN" sz="14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14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𝟏𝟐𝟎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±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𝟓</m:t>
                    </m:r>
                  </m:oMath>
                </a14:m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MeV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altLang="zh-CN" sz="1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308B99ED-520C-EC54-FAC2-C576938265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911" y="575776"/>
                <a:ext cx="8885307" cy="381386"/>
              </a:xfrm>
              <a:prstGeom prst="rect">
                <a:avLst/>
              </a:prstGeom>
              <a:blipFill>
                <a:blip r:embed="rId4"/>
                <a:stretch>
                  <a:fillRect l="-143" b="-1290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表格 3">
                <a:extLst>
                  <a:ext uri="{FF2B5EF4-FFF2-40B4-BE49-F238E27FC236}">
                    <a16:creationId xmlns:a16="http://schemas.microsoft.com/office/drawing/2014/main" id="{EE568FAE-4B43-C186-C27C-9800F3FA4F72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968888" y="1032395"/>
              <a:ext cx="6692348" cy="11125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174435">
                      <a:extLst>
                        <a:ext uri="{9D8B030D-6E8A-4147-A177-3AD203B41FA5}">
                          <a16:colId xmlns:a16="http://schemas.microsoft.com/office/drawing/2014/main" val="2210387431"/>
                        </a:ext>
                      </a:extLst>
                    </a:gridCol>
                    <a:gridCol w="2517913">
                      <a:extLst>
                        <a:ext uri="{9D8B030D-6E8A-4147-A177-3AD203B41FA5}">
                          <a16:colId xmlns:a16="http://schemas.microsoft.com/office/drawing/2014/main" val="3678993579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b="0" i="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Model</a:t>
                          </a:r>
                          <a:endParaRPr lang="zh-CN" altLang="en-US" b="0" i="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altLang="zh-CN" b="0" i="0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Δ</m:t>
                                </m:r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(−2</m:t>
                                </m:r>
                                <m:r>
                                  <m:rPr>
                                    <m:sty m:val="p"/>
                                  </m:rPr>
                                  <a:rPr lang="en-US" altLang="zh-CN" b="0" i="0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NLL</m:t>
                                </m:r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zh-CN" altLang="en-US" b="0" i="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6255961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b="0" i="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LASS</a:t>
                          </a:r>
                          <a:r>
                            <a:rPr lang="zh-CN" altLang="en-US" b="0" i="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altLang="zh-CN" b="0" i="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+</a:t>
                          </a:r>
                          <a:r>
                            <a:rPr lang="zh-CN" altLang="en-US" b="0" i="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zh-CN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𝑋</m:t>
                                  </m:r>
                                </m:sub>
                              </m:s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(1300)</m:t>
                              </m:r>
                            </m:oMath>
                          </a14:m>
                          <a:r>
                            <a:rPr lang="zh-CN" altLang="en-US" b="0" i="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altLang="zh-CN" b="0" i="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(free</a:t>
                          </a:r>
                          <a:r>
                            <a:rPr lang="zh-CN" altLang="en-US" b="0" i="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altLang="zh-CN" b="0" i="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mass</a:t>
                          </a:r>
                          <a:r>
                            <a:rPr lang="zh-CN" altLang="en-US" b="0" i="0" baseline="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altLang="zh-CN" b="0" i="0" baseline="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+</a:t>
                          </a:r>
                          <a:r>
                            <a:rPr lang="zh-CN" altLang="en-US" b="0" i="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altLang="zh-CN" b="0" i="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width)</a:t>
                          </a:r>
                          <a:endParaRPr lang="zh-CN" altLang="en-US" b="0" i="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b="0" i="0" smtClean="0">
                                    <a:latin typeface="Cambria Math" panose="02040503050406030204" pitchFamily="18" charset="0"/>
                                  </a:rPr>
                                  <m:t>1521</m:t>
                                </m:r>
                              </m:oMath>
                            </m:oMathPara>
                          </a14:m>
                          <a:endParaRPr lang="zh-CN" altLang="en-US" b="0" i="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35335921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b="0" i="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LASS</a:t>
                          </a:r>
                          <a:r>
                            <a:rPr lang="zh-CN" altLang="en-US" b="0" i="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altLang="zh-CN" b="0" i="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+</a:t>
                          </a:r>
                          <a:r>
                            <a:rPr lang="zh-CN" altLang="en-US" b="0" i="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zh-CN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CN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1370</m:t>
                                  </m:r>
                                </m:e>
                              </m:d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CN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(1500)</m:t>
                              </m:r>
                            </m:oMath>
                          </a14:m>
                          <a:r>
                            <a:rPr lang="zh-CN" altLang="en-US" b="0" i="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altLang="zh-CN" b="0" i="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(fixed</a:t>
                          </a:r>
                          <a:r>
                            <a:rPr lang="zh-CN" altLang="en-US" b="0" i="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altLang="zh-CN" b="0" i="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mass</a:t>
                          </a:r>
                          <a:r>
                            <a:rPr lang="zh-CN" altLang="en-US" b="0" i="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altLang="zh-CN" b="0" i="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+</a:t>
                          </a:r>
                          <a:r>
                            <a:rPr lang="zh-CN" altLang="en-US" b="0" i="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altLang="zh-CN" b="0" i="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width)</a:t>
                          </a:r>
                          <a:endParaRPr lang="zh-CN" altLang="en-US" b="0" i="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b="0" i="0" smtClean="0">
                                    <a:latin typeface="Cambria Math" panose="02040503050406030204" pitchFamily="18" charset="0"/>
                                  </a:rPr>
                                  <m:t>1598</m:t>
                                </m:r>
                              </m:oMath>
                            </m:oMathPara>
                          </a14:m>
                          <a:endParaRPr lang="zh-CN" altLang="en-US" b="0" i="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7235868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表格 3">
                <a:extLst>
                  <a:ext uri="{FF2B5EF4-FFF2-40B4-BE49-F238E27FC236}">
                    <a16:creationId xmlns:a16="http://schemas.microsoft.com/office/drawing/2014/main" id="{EE568FAE-4B43-C186-C27C-9800F3FA4F7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95767794"/>
                  </p:ext>
                </p:extLst>
              </p:nvPr>
            </p:nvGraphicFramePr>
            <p:xfrm>
              <a:off x="968888" y="1032395"/>
              <a:ext cx="6692348" cy="11125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174435">
                      <a:extLst>
                        <a:ext uri="{9D8B030D-6E8A-4147-A177-3AD203B41FA5}">
                          <a16:colId xmlns:a16="http://schemas.microsoft.com/office/drawing/2014/main" val="2210387431"/>
                        </a:ext>
                      </a:extLst>
                    </a:gridCol>
                    <a:gridCol w="2517913">
                      <a:extLst>
                        <a:ext uri="{9D8B030D-6E8A-4147-A177-3AD203B41FA5}">
                          <a16:colId xmlns:a16="http://schemas.microsoft.com/office/drawing/2014/main" val="3678993579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b="0" i="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Model</a:t>
                          </a:r>
                          <a:endParaRPr lang="zh-CN" altLang="en-US" b="0" i="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5"/>
                          <a:stretch>
                            <a:fillRect l="-165829" t="-3448" r="-1005" b="-20689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66255961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5"/>
                          <a:stretch>
                            <a:fillRect l="-304" t="-100000" r="-61094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5"/>
                          <a:stretch>
                            <a:fillRect l="-165829" t="-100000" r="-1005" b="-1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5335921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5"/>
                          <a:stretch>
                            <a:fillRect l="-304" t="-206897" r="-61094" b="-344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5"/>
                          <a:stretch>
                            <a:fillRect l="-165829" t="-206897" r="-1005" b="-344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472358680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519FA6EB-3DF9-CF14-A483-034DAD4F5A19}"/>
                  </a:ext>
                </a:extLst>
              </p:cNvPr>
              <p:cNvSpPr txBox="1"/>
              <p:nvPr/>
            </p:nvSpPr>
            <p:spPr>
              <a:xfrm>
                <a:off x="363185" y="2190364"/>
                <a:ext cx="8885307" cy="239886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Our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results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when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using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GLASS</a:t>
                </a:r>
              </a:p>
              <a:p>
                <a:pPr marL="742950" lvl="1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No need to include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𝒇</m:t>
                        </m:r>
                      </m:e>
                      <m:sub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𝑿</m:t>
                        </m:r>
                      </m:sub>
                    </m:sSub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𝟏𝟑𝟎𝟎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US" altLang="zh-CN" sz="1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742950" lvl="1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14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Δ</m:t>
                    </m:r>
                    <m:r>
                      <a:rPr lang="en-US" altLang="zh-CN" sz="14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(−2</m:t>
                    </m:r>
                    <m:r>
                      <m:rPr>
                        <m:sty m:val="p"/>
                      </m:rPr>
                      <a:rPr lang="en-US" altLang="zh-CN" sz="14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NLL</m:t>
                    </m:r>
                    <m:r>
                      <a:rPr lang="en-US" altLang="zh-CN" sz="14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zh-CN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more than 1500 better</a:t>
                </a:r>
              </a:p>
              <a:p>
                <a:pPr marL="742950" lvl="1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FF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14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4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𝒇</m:t>
                            </m:r>
                          </m:e>
                          <m:sub>
                            <m:r>
                              <a:rPr lang="en-US" altLang="zh-CN" sz="14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  <m:d>
                          <m:dPr>
                            <m:ctrlPr>
                              <a:rPr lang="en-US" altLang="zh-CN" sz="14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14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𝟏𝟑𝟕𝟎</m:t>
                            </m:r>
                          </m:e>
                        </m:d>
                      </m:e>
                    </m:d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𝟏𝟔</m:t>
                        </m:r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𝟖</m:t>
                        </m:r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±</m:t>
                        </m:r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𝟎</m:t>
                        </m:r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±</m:t>
                        </m:r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𝟎</m:t>
                        </m:r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𝟖</m:t>
                        </m:r>
                      </m:e>
                    </m:d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%</m:t>
                    </m:r>
                  </m:oMath>
                </a14:m>
                <a:endParaRPr lang="en-US" altLang="zh-CN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742950" lvl="1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FF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zh-CN" sz="1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1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𝒇</m:t>
                            </m:r>
                          </m:e>
                          <m:sub>
                            <m:r>
                              <a:rPr lang="en-US" altLang="zh-CN" sz="1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  <m:d>
                          <m:dPr>
                            <m:ctrlPr>
                              <a:rPr lang="en-US" altLang="zh-CN" sz="1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1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𝟏</m:t>
                            </m:r>
                            <m:r>
                              <a:rPr lang="en-US" altLang="zh-CN" sz="14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𝟓𝟎</m:t>
                            </m:r>
                            <m:r>
                              <a:rPr lang="en-US" altLang="zh-CN" sz="1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e>
                        </m:d>
                      </m:e>
                    </m:d>
                    <m:r>
                      <a:rPr lang="en-US" altLang="zh-CN" sz="1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altLang="zh-CN" sz="1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1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𝟗</m:t>
                        </m:r>
                        <m:r>
                          <a:rPr lang="en-US" altLang="zh-CN" sz="1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±</m:t>
                        </m:r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𝟎</m:t>
                        </m:r>
                        <m:r>
                          <a:rPr lang="en-US" altLang="zh-CN" sz="1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1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±</m:t>
                        </m:r>
                        <m:r>
                          <a:rPr lang="en-US" altLang="zh-CN" sz="1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𝟎</m:t>
                        </m:r>
                        <m:r>
                          <a:rPr lang="en-US" altLang="zh-CN" sz="1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𝟑</m:t>
                        </m:r>
                      </m:e>
                    </m:d>
                    <m:r>
                      <a:rPr lang="en-US" altLang="zh-CN" sz="1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%</m:t>
                    </m:r>
                  </m:oMath>
                </a14:m>
                <a:endParaRPr lang="en-US" altLang="zh-CN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742950" lvl="1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endParaRPr lang="zh-CN" alt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742950" lvl="1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endParaRPr lang="en-US" altLang="zh-CN" sz="1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519FA6EB-3DF9-CF14-A483-034DAD4F5A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185" y="2190364"/>
                <a:ext cx="8885307" cy="2398862"/>
              </a:xfrm>
              <a:prstGeom prst="rect">
                <a:avLst/>
              </a:prstGeom>
              <a:blipFill>
                <a:blip r:embed="rId6"/>
                <a:stretch>
                  <a:fillRect l="-14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文本框 6">
            <a:extLst>
              <a:ext uri="{FF2B5EF4-FFF2-40B4-BE49-F238E27FC236}">
                <a16:creationId xmlns:a16="http://schemas.microsoft.com/office/drawing/2014/main" id="{0973ED98-EAB6-0953-BFCA-1001ACC640C5}"/>
              </a:ext>
            </a:extLst>
          </p:cNvPr>
          <p:cNvSpPr txBox="1"/>
          <p:nvPr/>
        </p:nvSpPr>
        <p:spPr>
          <a:xfrm>
            <a:off x="7871791" y="1385006"/>
            <a:ext cx="11236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BETTER</a:t>
            </a:r>
            <a:endParaRPr lang="zh-CN" altLang="en-US" dirty="0">
              <a:solidFill>
                <a:srgbClr val="FF0000"/>
              </a:solidFill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5D83712E-D404-03D3-9C3B-42F9A6EFD14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08239" y="2184614"/>
            <a:ext cx="4272576" cy="2649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51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951"/>
    </mc:Choice>
    <mc:Fallback xmlns="">
      <p:transition spd="slow" advTm="48951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 22"/>
          <p:cNvGrpSpPr/>
          <p:nvPr/>
        </p:nvGrpSpPr>
        <p:grpSpPr>
          <a:xfrm>
            <a:off x="0" y="46858"/>
            <a:ext cx="9144000" cy="5107114"/>
            <a:chOff x="0" y="48516"/>
            <a:chExt cx="9144000" cy="6809485"/>
          </a:xfrm>
        </p:grpSpPr>
        <p:grpSp>
          <p:nvGrpSpPr>
            <p:cNvPr id="22" name="组 21"/>
            <p:cNvGrpSpPr/>
            <p:nvPr/>
          </p:nvGrpSpPr>
          <p:grpSpPr>
            <a:xfrm>
              <a:off x="110103" y="48516"/>
              <a:ext cx="8885307" cy="677108"/>
              <a:chOff x="110103" y="48516"/>
              <a:chExt cx="8885307" cy="677108"/>
            </a:xfrm>
          </p:grpSpPr>
          <p:sp>
            <p:nvSpPr>
              <p:cNvPr id="10" name="矩形 9"/>
              <p:cNvSpPr/>
              <p:nvPr/>
            </p:nvSpPr>
            <p:spPr>
              <a:xfrm>
                <a:off x="231515" y="48516"/>
                <a:ext cx="6494085" cy="67710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Prospects</a:t>
                </a:r>
                <a:r>
                  <a:rPr lang="zh-CN" altLang="en-US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on</a:t>
                </a:r>
                <a:r>
                  <a:rPr lang="zh-CN" altLang="en-US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flavor</a:t>
                </a:r>
                <a:r>
                  <a:rPr lang="zh-CN" altLang="en-US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physics</a:t>
                </a:r>
                <a:r>
                  <a:rPr lang="zh-CN" altLang="en-US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programs</a:t>
                </a:r>
                <a:endParaRPr lang="zh-CN" altLang="en-US" sz="27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12" name="直线连接符 11"/>
              <p:cNvCxnSpPr/>
              <p:nvPr/>
            </p:nvCxnSpPr>
            <p:spPr>
              <a:xfrm>
                <a:off x="110103" y="694847"/>
                <a:ext cx="8885307" cy="0"/>
              </a:xfrm>
              <a:prstGeom prst="line">
                <a:avLst/>
              </a:prstGeom>
              <a:ln w="1905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组 15"/>
            <p:cNvGrpSpPr/>
            <p:nvPr/>
          </p:nvGrpSpPr>
          <p:grpSpPr>
            <a:xfrm>
              <a:off x="0" y="6446733"/>
              <a:ext cx="9144000" cy="411268"/>
              <a:chOff x="0" y="6446733"/>
              <a:chExt cx="9144000" cy="411268"/>
            </a:xfrm>
          </p:grpSpPr>
          <p:sp>
            <p:nvSpPr>
              <p:cNvPr id="17" name="Rectangle 6"/>
              <p:cNvSpPr/>
              <p:nvPr/>
            </p:nvSpPr>
            <p:spPr>
              <a:xfrm>
                <a:off x="0" y="6488821"/>
                <a:ext cx="9144000" cy="36918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8" name="Rectangle 7"/>
              <p:cNvSpPr/>
              <p:nvPr/>
            </p:nvSpPr>
            <p:spPr>
              <a:xfrm>
                <a:off x="0" y="6446733"/>
                <a:ext cx="9144000" cy="45719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14" name="文本框 13">
            <a:extLst>
              <a:ext uri="{FF2B5EF4-FFF2-40B4-BE49-F238E27FC236}">
                <a16:creationId xmlns:a16="http://schemas.microsoft.com/office/drawing/2014/main" id="{6250E61F-F921-9846-849A-1D6CC2DD7FDB}"/>
              </a:ext>
            </a:extLst>
          </p:cNvPr>
          <p:cNvSpPr txBox="1"/>
          <p:nvPr/>
        </p:nvSpPr>
        <p:spPr>
          <a:xfrm>
            <a:off x="363185" y="4843790"/>
            <a:ext cx="1059906" cy="3225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496" b="1" dirty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rPr>
              <a:t>2026/07/03</a:t>
            </a:r>
            <a:endParaRPr kumimoji="1" lang="zh-CN" altLang="en-US" sz="1496" b="1" dirty="0">
              <a:solidFill>
                <a:schemeClr val="bg1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6" name="右箭头 5">
            <a:extLst>
              <a:ext uri="{FF2B5EF4-FFF2-40B4-BE49-F238E27FC236}">
                <a16:creationId xmlns:a16="http://schemas.microsoft.com/office/drawing/2014/main" id="{6F2A01C9-8B99-5F76-0EDE-4F8770A1A36D}"/>
              </a:ext>
            </a:extLst>
          </p:cNvPr>
          <p:cNvSpPr/>
          <p:nvPr/>
        </p:nvSpPr>
        <p:spPr>
          <a:xfrm>
            <a:off x="236023" y="1638912"/>
            <a:ext cx="8733087" cy="261257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948C2026-EDDC-C5AD-4B50-A9017032DBFF}"/>
              </a:ext>
            </a:extLst>
          </p:cNvPr>
          <p:cNvSpPr/>
          <p:nvPr/>
        </p:nvSpPr>
        <p:spPr>
          <a:xfrm>
            <a:off x="301373" y="1846256"/>
            <a:ext cx="96212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1400" dirty="0">
                <a:latin typeface="Times New Roman" panose="02020603050405020304" pitchFamily="18" charset="0"/>
                <a:ea typeface="SimHei" charset="-122"/>
                <a:cs typeface="Times New Roman" panose="02020603050405020304" pitchFamily="18" charset="0"/>
              </a:rPr>
              <a:t>2015-2018</a:t>
            </a:r>
            <a:endParaRPr lang="zh-CN" altLang="en-US" sz="1400" dirty="0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86D09392-4BAA-617F-20B2-35F38A32D819}"/>
              </a:ext>
            </a:extLst>
          </p:cNvPr>
          <p:cNvSpPr/>
          <p:nvPr/>
        </p:nvSpPr>
        <p:spPr>
          <a:xfrm>
            <a:off x="250372" y="2153358"/>
            <a:ext cx="1011127" cy="3683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Run2</a:t>
            </a:r>
            <a:endParaRPr kumimoji="1" lang="zh-CN" altLang="en-US" dirty="0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C9EFB760-DEEE-FD8B-4402-D135FD651E3C}"/>
              </a:ext>
            </a:extLst>
          </p:cNvPr>
          <p:cNvSpPr/>
          <p:nvPr/>
        </p:nvSpPr>
        <p:spPr>
          <a:xfrm>
            <a:off x="1285102" y="2161371"/>
            <a:ext cx="1015336" cy="36839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LS2</a:t>
            </a:r>
            <a:endParaRPr kumimoji="1" lang="zh-CN" altLang="en-US" dirty="0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D5AFD18E-98FE-671B-D074-454B9B5F167F}"/>
              </a:ext>
            </a:extLst>
          </p:cNvPr>
          <p:cNvSpPr/>
          <p:nvPr/>
        </p:nvSpPr>
        <p:spPr>
          <a:xfrm>
            <a:off x="3799604" y="2161371"/>
            <a:ext cx="1379932" cy="36839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LS3</a:t>
            </a:r>
            <a:endParaRPr kumimoji="1" lang="zh-CN" altLang="en-US" dirty="0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C9F18FA1-51A4-E192-FDE3-F98FF8EBB33E}"/>
              </a:ext>
            </a:extLst>
          </p:cNvPr>
          <p:cNvSpPr/>
          <p:nvPr/>
        </p:nvSpPr>
        <p:spPr>
          <a:xfrm>
            <a:off x="2323893" y="2161371"/>
            <a:ext cx="1452551" cy="3683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Run3</a:t>
            </a:r>
            <a:endParaRPr kumimoji="1" lang="zh-CN" altLang="en-US" dirty="0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3B6A724B-F15C-DB56-8836-D9AE9298C426}"/>
              </a:ext>
            </a:extLst>
          </p:cNvPr>
          <p:cNvSpPr/>
          <p:nvPr/>
        </p:nvSpPr>
        <p:spPr>
          <a:xfrm>
            <a:off x="5202695" y="2153337"/>
            <a:ext cx="1462112" cy="3683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Run4</a:t>
            </a:r>
            <a:endParaRPr kumimoji="1" lang="zh-CN" altLang="en-US" dirty="0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A30B0FDE-485C-5F64-32B3-4B535DED3FEA}"/>
              </a:ext>
            </a:extLst>
          </p:cNvPr>
          <p:cNvSpPr/>
          <p:nvPr/>
        </p:nvSpPr>
        <p:spPr>
          <a:xfrm>
            <a:off x="7490221" y="2157206"/>
            <a:ext cx="1318753" cy="3683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Run5-6</a:t>
            </a:r>
            <a:endParaRPr kumimoji="1" lang="zh-CN" altLang="en-US" dirty="0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743E98CD-CDAA-2BA5-CB60-88B701F83B20}"/>
              </a:ext>
            </a:extLst>
          </p:cNvPr>
          <p:cNvSpPr/>
          <p:nvPr/>
        </p:nvSpPr>
        <p:spPr>
          <a:xfrm>
            <a:off x="6686735" y="2153337"/>
            <a:ext cx="781079" cy="36839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LS4</a:t>
            </a:r>
            <a:endParaRPr kumimoji="1" lang="zh-CN" altLang="en-US" dirty="0"/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78748649-7FDB-C369-FCB9-8F85E12704EC}"/>
              </a:ext>
            </a:extLst>
          </p:cNvPr>
          <p:cNvSpPr/>
          <p:nvPr/>
        </p:nvSpPr>
        <p:spPr>
          <a:xfrm>
            <a:off x="1361770" y="1843937"/>
            <a:ext cx="96212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1400" dirty="0">
                <a:latin typeface="Times New Roman" panose="02020603050405020304" pitchFamily="18" charset="0"/>
                <a:ea typeface="SimHei" charset="-122"/>
                <a:cs typeface="Times New Roman" panose="02020603050405020304" pitchFamily="18" charset="0"/>
              </a:rPr>
              <a:t>2019-2022</a:t>
            </a:r>
            <a:endParaRPr lang="zh-CN" altLang="en-US" sz="1400" dirty="0"/>
          </a:p>
        </p:txBody>
      </p:sp>
      <p:sp>
        <p:nvSpPr>
          <p:cNvPr id="25" name="椭圆 24">
            <a:extLst>
              <a:ext uri="{FF2B5EF4-FFF2-40B4-BE49-F238E27FC236}">
                <a16:creationId xmlns:a16="http://schemas.microsoft.com/office/drawing/2014/main" id="{85CD08FA-9340-00DB-CB44-6170FB917D16}"/>
              </a:ext>
            </a:extLst>
          </p:cNvPr>
          <p:cNvSpPr/>
          <p:nvPr/>
        </p:nvSpPr>
        <p:spPr>
          <a:xfrm>
            <a:off x="3318147" y="1662663"/>
            <a:ext cx="184048" cy="21375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6F1F6030-57D2-2296-A84C-F00051C0545A}"/>
              </a:ext>
            </a:extLst>
          </p:cNvPr>
          <p:cNvSpPr/>
          <p:nvPr/>
        </p:nvSpPr>
        <p:spPr>
          <a:xfrm>
            <a:off x="2617125" y="1834928"/>
            <a:ext cx="96212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1400" dirty="0">
                <a:latin typeface="Times New Roman" panose="02020603050405020304" pitchFamily="18" charset="0"/>
                <a:ea typeface="SimHei" charset="-122"/>
                <a:cs typeface="Times New Roman" panose="02020603050405020304" pitchFamily="18" charset="0"/>
              </a:rPr>
              <a:t>2022-2026</a:t>
            </a:r>
            <a:endParaRPr lang="zh-CN" altLang="en-US" sz="1400" dirty="0"/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E9C8AC4C-0F28-E9FA-C1B3-E851D923D260}"/>
              </a:ext>
            </a:extLst>
          </p:cNvPr>
          <p:cNvSpPr/>
          <p:nvPr/>
        </p:nvSpPr>
        <p:spPr>
          <a:xfrm>
            <a:off x="4056700" y="1834927"/>
            <a:ext cx="96212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1400" dirty="0">
                <a:latin typeface="Times New Roman" panose="02020603050405020304" pitchFamily="18" charset="0"/>
                <a:ea typeface="SimHei" charset="-122"/>
                <a:cs typeface="Times New Roman" panose="02020603050405020304" pitchFamily="18" charset="0"/>
              </a:rPr>
              <a:t>2027-2029</a:t>
            </a:r>
            <a:endParaRPr lang="zh-CN" altLang="en-US" sz="1400" dirty="0"/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9A7CEFB9-1546-4832-AE2F-551C89FF7A05}"/>
              </a:ext>
            </a:extLst>
          </p:cNvPr>
          <p:cNvSpPr/>
          <p:nvPr/>
        </p:nvSpPr>
        <p:spPr>
          <a:xfrm>
            <a:off x="5459233" y="1831565"/>
            <a:ext cx="96212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1400" dirty="0">
                <a:latin typeface="Times New Roman" panose="02020603050405020304" pitchFamily="18" charset="0"/>
                <a:ea typeface="SimHei" charset="-122"/>
                <a:cs typeface="Times New Roman" panose="02020603050405020304" pitchFamily="18" charset="0"/>
              </a:rPr>
              <a:t>2030-2033</a:t>
            </a:r>
            <a:endParaRPr lang="zh-CN" altLang="en-US" sz="1400" dirty="0"/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1250513C-811E-2D42-9FA8-3C03725E48CC}"/>
              </a:ext>
            </a:extLst>
          </p:cNvPr>
          <p:cNvSpPr/>
          <p:nvPr/>
        </p:nvSpPr>
        <p:spPr>
          <a:xfrm>
            <a:off x="6615935" y="1854248"/>
            <a:ext cx="96212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1400" dirty="0">
                <a:latin typeface="Times New Roman" panose="02020603050405020304" pitchFamily="18" charset="0"/>
                <a:ea typeface="SimHei" charset="-122"/>
                <a:cs typeface="Times New Roman" panose="02020603050405020304" pitchFamily="18" charset="0"/>
              </a:rPr>
              <a:t>2034-2035</a:t>
            </a:r>
            <a:endParaRPr lang="zh-CN" altLang="en-US" sz="1400" dirty="0"/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65C3B446-56F6-FD98-E815-7EA0201E0C5C}"/>
              </a:ext>
            </a:extLst>
          </p:cNvPr>
          <p:cNvSpPr/>
          <p:nvPr/>
        </p:nvSpPr>
        <p:spPr>
          <a:xfrm>
            <a:off x="7743480" y="1860291"/>
            <a:ext cx="103105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1400" dirty="0">
                <a:latin typeface="Times New Roman" panose="02020603050405020304" pitchFamily="18" charset="0"/>
                <a:ea typeface="SimHei" charset="-122"/>
                <a:cs typeface="Times New Roman" panose="02020603050405020304" pitchFamily="18" charset="0"/>
              </a:rPr>
              <a:t>2036-future</a:t>
            </a:r>
            <a:endParaRPr lang="zh-CN" altLang="en-US" sz="1400" dirty="0"/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E802125C-4A7F-18B2-B0E1-9D1E83CDFFB7}"/>
              </a:ext>
            </a:extLst>
          </p:cNvPr>
          <p:cNvSpPr/>
          <p:nvPr/>
        </p:nvSpPr>
        <p:spPr>
          <a:xfrm>
            <a:off x="3501069" y="3180509"/>
            <a:ext cx="76976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1400" b="1" dirty="0">
                <a:solidFill>
                  <a:srgbClr val="FF0000"/>
                </a:solidFill>
                <a:latin typeface="Times New Roman" panose="02020603050405020304" pitchFamily="18" charset="0"/>
                <a:ea typeface="SimHei" charset="-122"/>
                <a:cs typeface="Times New Roman" panose="02020603050405020304" pitchFamily="18" charset="0"/>
              </a:rPr>
              <a:t>20+</a:t>
            </a:r>
            <a:r>
              <a:rPr kumimoji="1" lang="zh-CN" altLang="en-US" sz="1400" b="1" dirty="0">
                <a:solidFill>
                  <a:srgbClr val="FF0000"/>
                </a:solidFill>
                <a:latin typeface="Times New Roman" panose="02020603050405020304" pitchFamily="18" charset="0"/>
                <a:ea typeface="SimHei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400" b="1" dirty="0">
                <a:solidFill>
                  <a:srgbClr val="FF0000"/>
                </a:solidFill>
                <a:latin typeface="Times New Roman" panose="02020603050405020304" pitchFamily="18" charset="0"/>
                <a:ea typeface="SimHei" charset="-122"/>
                <a:cs typeface="Times New Roman" panose="02020603050405020304" pitchFamily="18" charset="0"/>
              </a:rPr>
              <a:t>fb</a:t>
            </a:r>
            <a:r>
              <a:rPr kumimoji="1" lang="en-US" altLang="zh-CN" sz="1400" b="1" baseline="30000" dirty="0">
                <a:solidFill>
                  <a:srgbClr val="FF0000"/>
                </a:solidFill>
                <a:latin typeface="Times New Roman" panose="02020603050405020304" pitchFamily="18" charset="0"/>
                <a:ea typeface="SimHei" charset="-122"/>
                <a:cs typeface="Times New Roman" panose="02020603050405020304" pitchFamily="18" charset="0"/>
              </a:rPr>
              <a:t>-1</a:t>
            </a:r>
            <a:endParaRPr lang="zh-CN" altLang="en-US" sz="1400" b="1" dirty="0">
              <a:solidFill>
                <a:srgbClr val="FF0000"/>
              </a:solidFill>
            </a:endParaRPr>
          </a:p>
        </p:txBody>
      </p:sp>
      <p:cxnSp>
        <p:nvCxnSpPr>
          <p:cNvPr id="32" name="直线箭头连接符 31">
            <a:extLst>
              <a:ext uri="{FF2B5EF4-FFF2-40B4-BE49-F238E27FC236}">
                <a16:creationId xmlns:a16="http://schemas.microsoft.com/office/drawing/2014/main" id="{79158048-CE84-01E7-86E3-F96BE3D43943}"/>
              </a:ext>
            </a:extLst>
          </p:cNvPr>
          <p:cNvCxnSpPr/>
          <p:nvPr/>
        </p:nvCxnSpPr>
        <p:spPr>
          <a:xfrm flipV="1">
            <a:off x="3817379" y="2682881"/>
            <a:ext cx="0" cy="497628"/>
          </a:xfrm>
          <a:prstGeom prst="straightConnector1">
            <a:avLst/>
          </a:prstGeom>
          <a:ln w="444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矩形 32">
            <a:extLst>
              <a:ext uri="{FF2B5EF4-FFF2-40B4-BE49-F238E27FC236}">
                <a16:creationId xmlns:a16="http://schemas.microsoft.com/office/drawing/2014/main" id="{624F242F-C73C-3651-E57D-6D40FC4BF30F}"/>
              </a:ext>
            </a:extLst>
          </p:cNvPr>
          <p:cNvSpPr/>
          <p:nvPr/>
        </p:nvSpPr>
        <p:spPr>
          <a:xfrm>
            <a:off x="6288418" y="3178237"/>
            <a:ext cx="66717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1400" b="1" dirty="0">
                <a:solidFill>
                  <a:srgbClr val="FF0000"/>
                </a:solidFill>
                <a:latin typeface="Times New Roman" panose="02020603050405020304" pitchFamily="18" charset="0"/>
                <a:ea typeface="SimHei" charset="-122"/>
                <a:cs typeface="Times New Roman" panose="02020603050405020304" pitchFamily="18" charset="0"/>
              </a:rPr>
              <a:t>50</a:t>
            </a:r>
            <a:r>
              <a:rPr kumimoji="1" lang="zh-CN" altLang="en-US" sz="1400" b="1" dirty="0">
                <a:solidFill>
                  <a:srgbClr val="FF0000"/>
                </a:solidFill>
                <a:latin typeface="Times New Roman" panose="02020603050405020304" pitchFamily="18" charset="0"/>
                <a:ea typeface="SimHei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400" b="1" dirty="0">
                <a:solidFill>
                  <a:srgbClr val="FF0000"/>
                </a:solidFill>
                <a:latin typeface="Times New Roman" panose="02020603050405020304" pitchFamily="18" charset="0"/>
                <a:ea typeface="SimHei" charset="-122"/>
                <a:cs typeface="Times New Roman" panose="02020603050405020304" pitchFamily="18" charset="0"/>
              </a:rPr>
              <a:t>fb</a:t>
            </a:r>
            <a:r>
              <a:rPr kumimoji="1" lang="en-US" altLang="zh-CN" sz="1400" b="1" baseline="30000" dirty="0">
                <a:solidFill>
                  <a:srgbClr val="FF0000"/>
                </a:solidFill>
                <a:latin typeface="Times New Roman" panose="02020603050405020304" pitchFamily="18" charset="0"/>
                <a:ea typeface="SimHei" charset="-122"/>
                <a:cs typeface="Times New Roman" panose="02020603050405020304" pitchFamily="18" charset="0"/>
              </a:rPr>
              <a:t>-1</a:t>
            </a:r>
            <a:endParaRPr lang="zh-CN" altLang="en-US" sz="1400" b="1" dirty="0">
              <a:solidFill>
                <a:srgbClr val="FF0000"/>
              </a:solidFill>
            </a:endParaRPr>
          </a:p>
        </p:txBody>
      </p:sp>
      <p:cxnSp>
        <p:nvCxnSpPr>
          <p:cNvPr id="34" name="直线箭头连接符 33">
            <a:extLst>
              <a:ext uri="{FF2B5EF4-FFF2-40B4-BE49-F238E27FC236}">
                <a16:creationId xmlns:a16="http://schemas.microsoft.com/office/drawing/2014/main" id="{76E80513-9C12-C400-2253-C1739CF13354}"/>
              </a:ext>
            </a:extLst>
          </p:cNvPr>
          <p:cNvCxnSpPr/>
          <p:nvPr/>
        </p:nvCxnSpPr>
        <p:spPr>
          <a:xfrm flipV="1">
            <a:off x="6704510" y="2680609"/>
            <a:ext cx="0" cy="497628"/>
          </a:xfrm>
          <a:prstGeom prst="straightConnector1">
            <a:avLst/>
          </a:prstGeom>
          <a:ln w="444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矩形 34">
            <a:extLst>
              <a:ext uri="{FF2B5EF4-FFF2-40B4-BE49-F238E27FC236}">
                <a16:creationId xmlns:a16="http://schemas.microsoft.com/office/drawing/2014/main" id="{075DD722-4D07-994E-F5C8-BADD653BFF7E}"/>
              </a:ext>
            </a:extLst>
          </p:cNvPr>
          <p:cNvSpPr/>
          <p:nvPr/>
        </p:nvSpPr>
        <p:spPr>
          <a:xfrm>
            <a:off x="8312383" y="3186212"/>
            <a:ext cx="75693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1400" b="1" dirty="0">
                <a:solidFill>
                  <a:srgbClr val="FF0000"/>
                </a:solidFill>
                <a:latin typeface="Times New Roman" panose="02020603050405020304" pitchFamily="18" charset="0"/>
                <a:ea typeface="SimHei" charset="-122"/>
                <a:cs typeface="Times New Roman" panose="02020603050405020304" pitchFamily="18" charset="0"/>
              </a:rPr>
              <a:t>300</a:t>
            </a:r>
            <a:r>
              <a:rPr kumimoji="1" lang="zh-CN" altLang="en-US" sz="1400" b="1" dirty="0">
                <a:solidFill>
                  <a:srgbClr val="FF0000"/>
                </a:solidFill>
                <a:latin typeface="Times New Roman" panose="02020603050405020304" pitchFamily="18" charset="0"/>
                <a:ea typeface="SimHei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400" b="1" dirty="0">
                <a:solidFill>
                  <a:srgbClr val="FF0000"/>
                </a:solidFill>
                <a:latin typeface="Times New Roman" panose="02020603050405020304" pitchFamily="18" charset="0"/>
                <a:ea typeface="SimHei" charset="-122"/>
                <a:cs typeface="Times New Roman" panose="02020603050405020304" pitchFamily="18" charset="0"/>
              </a:rPr>
              <a:t>fb</a:t>
            </a:r>
            <a:r>
              <a:rPr kumimoji="1" lang="en-US" altLang="zh-CN" sz="1400" b="1" baseline="30000" dirty="0">
                <a:solidFill>
                  <a:srgbClr val="FF0000"/>
                </a:solidFill>
                <a:latin typeface="Times New Roman" panose="02020603050405020304" pitchFamily="18" charset="0"/>
                <a:ea typeface="SimHei" charset="-122"/>
                <a:cs typeface="Times New Roman" panose="02020603050405020304" pitchFamily="18" charset="0"/>
              </a:rPr>
              <a:t>-1</a:t>
            </a:r>
            <a:endParaRPr lang="zh-CN" altLang="en-US" sz="1400" b="1" dirty="0">
              <a:solidFill>
                <a:srgbClr val="FF0000"/>
              </a:solidFill>
            </a:endParaRPr>
          </a:p>
        </p:txBody>
      </p:sp>
      <p:cxnSp>
        <p:nvCxnSpPr>
          <p:cNvPr id="36" name="直线箭头连接符 35">
            <a:extLst>
              <a:ext uri="{FF2B5EF4-FFF2-40B4-BE49-F238E27FC236}">
                <a16:creationId xmlns:a16="http://schemas.microsoft.com/office/drawing/2014/main" id="{7E714C14-6022-0138-6F8F-6DF9A63B17B2}"/>
              </a:ext>
            </a:extLst>
          </p:cNvPr>
          <p:cNvCxnSpPr/>
          <p:nvPr/>
        </p:nvCxnSpPr>
        <p:spPr>
          <a:xfrm flipV="1">
            <a:off x="8826749" y="2640164"/>
            <a:ext cx="0" cy="497628"/>
          </a:xfrm>
          <a:prstGeom prst="straightConnector1">
            <a:avLst/>
          </a:prstGeom>
          <a:ln w="444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矩形 39">
            <a:extLst>
              <a:ext uri="{FF2B5EF4-FFF2-40B4-BE49-F238E27FC236}">
                <a16:creationId xmlns:a16="http://schemas.microsoft.com/office/drawing/2014/main" id="{DBD1D51F-7ECD-C6E4-E403-3ED4E7F5302D}"/>
              </a:ext>
            </a:extLst>
          </p:cNvPr>
          <p:cNvSpPr/>
          <p:nvPr/>
        </p:nvSpPr>
        <p:spPr>
          <a:xfrm>
            <a:off x="1301517" y="2657080"/>
            <a:ext cx="8531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1400" b="1" dirty="0">
                <a:solidFill>
                  <a:srgbClr val="7030A0"/>
                </a:solidFill>
                <a:latin typeface="Times New Roman" panose="02020603050405020304" pitchFamily="18" charset="0"/>
                <a:ea typeface="SimHei" charset="-122"/>
                <a:cs typeface="Times New Roman" panose="02020603050405020304" pitchFamily="18" charset="0"/>
              </a:rPr>
              <a:t>Phase</a:t>
            </a:r>
            <a:r>
              <a:rPr kumimoji="1" lang="zh-CN" altLang="en-US" sz="1400" b="1" dirty="0">
                <a:solidFill>
                  <a:srgbClr val="7030A0"/>
                </a:solidFill>
                <a:latin typeface="Times New Roman" panose="02020603050405020304" pitchFamily="18" charset="0"/>
                <a:ea typeface="SimHei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400" b="1" dirty="0">
                <a:solidFill>
                  <a:srgbClr val="7030A0"/>
                </a:solidFill>
                <a:latin typeface="Times New Roman" panose="02020603050405020304" pitchFamily="18" charset="0"/>
                <a:ea typeface="SimHei" charset="-122"/>
                <a:cs typeface="Times New Roman" panose="02020603050405020304" pitchFamily="18" charset="0"/>
              </a:rPr>
              <a:t>I</a:t>
            </a:r>
          </a:p>
          <a:p>
            <a:r>
              <a:rPr kumimoji="1" lang="en-US" altLang="zh-CN" sz="1400" b="1" dirty="0">
                <a:solidFill>
                  <a:srgbClr val="7030A0"/>
                </a:solidFill>
                <a:latin typeface="Times New Roman" panose="02020603050405020304" pitchFamily="18" charset="0"/>
                <a:ea typeface="SimHei" charset="-122"/>
                <a:cs typeface="Times New Roman" panose="02020603050405020304" pitchFamily="18" charset="0"/>
              </a:rPr>
              <a:t>Upgrade</a:t>
            </a:r>
            <a:endParaRPr lang="zh-CN" altLang="en-US" sz="1400" b="1" dirty="0">
              <a:solidFill>
                <a:srgbClr val="7030A0"/>
              </a:solidFill>
            </a:endParaRPr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A2D28999-A031-5E19-0CC9-D8BB97A5F6A0}"/>
              </a:ext>
            </a:extLst>
          </p:cNvPr>
          <p:cNvSpPr/>
          <p:nvPr/>
        </p:nvSpPr>
        <p:spPr>
          <a:xfrm>
            <a:off x="6859309" y="2650868"/>
            <a:ext cx="8531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1400" b="1" dirty="0">
                <a:solidFill>
                  <a:srgbClr val="7030A0"/>
                </a:solidFill>
                <a:latin typeface="Times New Roman" panose="02020603050405020304" pitchFamily="18" charset="0"/>
                <a:ea typeface="SimHei" charset="-122"/>
                <a:cs typeface="Times New Roman" panose="02020603050405020304" pitchFamily="18" charset="0"/>
              </a:rPr>
              <a:t>Phase</a:t>
            </a:r>
            <a:r>
              <a:rPr kumimoji="1" lang="zh-CN" altLang="en-US" sz="1400" b="1" dirty="0">
                <a:solidFill>
                  <a:srgbClr val="7030A0"/>
                </a:solidFill>
                <a:latin typeface="Times New Roman" panose="02020603050405020304" pitchFamily="18" charset="0"/>
                <a:ea typeface="SimHei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400" b="1" dirty="0">
                <a:solidFill>
                  <a:srgbClr val="7030A0"/>
                </a:solidFill>
                <a:latin typeface="Times New Roman" panose="02020603050405020304" pitchFamily="18" charset="0"/>
                <a:ea typeface="SimHei" charset="-122"/>
                <a:cs typeface="Times New Roman" panose="02020603050405020304" pitchFamily="18" charset="0"/>
              </a:rPr>
              <a:t>II</a:t>
            </a:r>
          </a:p>
          <a:p>
            <a:r>
              <a:rPr kumimoji="1" lang="en-US" altLang="zh-CN" sz="1400" b="1" dirty="0">
                <a:solidFill>
                  <a:srgbClr val="7030A0"/>
                </a:solidFill>
                <a:latin typeface="Times New Roman" panose="02020603050405020304" pitchFamily="18" charset="0"/>
                <a:ea typeface="SimHei" charset="-122"/>
                <a:cs typeface="Times New Roman" panose="02020603050405020304" pitchFamily="18" charset="0"/>
              </a:rPr>
              <a:t>Upgrade</a:t>
            </a:r>
            <a:endParaRPr lang="zh-CN" altLang="en-US" sz="1400" b="1" dirty="0">
              <a:solidFill>
                <a:srgbClr val="7030A0"/>
              </a:solidFill>
            </a:endParaRPr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7E6D0BE4-9058-49CD-6467-9138B6A06471}"/>
              </a:ext>
            </a:extLst>
          </p:cNvPr>
          <p:cNvSpPr/>
          <p:nvPr/>
        </p:nvSpPr>
        <p:spPr>
          <a:xfrm>
            <a:off x="4228975" y="2632993"/>
            <a:ext cx="8531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1400" b="1" dirty="0">
                <a:solidFill>
                  <a:srgbClr val="7030A0"/>
                </a:solidFill>
                <a:latin typeface="Times New Roman" panose="02020603050405020304" pitchFamily="18" charset="0"/>
                <a:ea typeface="SimHei" charset="-122"/>
                <a:cs typeface="Times New Roman" panose="02020603050405020304" pitchFamily="18" charset="0"/>
              </a:rPr>
              <a:t>Phase</a:t>
            </a:r>
            <a:r>
              <a:rPr kumimoji="1" lang="zh-CN" altLang="en-US" sz="1400" b="1" dirty="0">
                <a:solidFill>
                  <a:srgbClr val="7030A0"/>
                </a:solidFill>
                <a:latin typeface="Times New Roman" panose="02020603050405020304" pitchFamily="18" charset="0"/>
                <a:ea typeface="SimHei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SimHei" charset="-122"/>
                <a:cs typeface="Times New Roman" panose="02020603050405020304" pitchFamily="18" charset="0"/>
              </a:rPr>
              <a:t>Ib</a:t>
            </a:r>
            <a:endParaRPr kumimoji="1" lang="en-US" altLang="zh-CN" sz="1400" b="1" dirty="0">
              <a:solidFill>
                <a:srgbClr val="7030A0"/>
              </a:solidFill>
              <a:latin typeface="Times New Roman" panose="02020603050405020304" pitchFamily="18" charset="0"/>
              <a:ea typeface="SimHei" charset="-122"/>
              <a:cs typeface="Times New Roman" panose="02020603050405020304" pitchFamily="18" charset="0"/>
            </a:endParaRPr>
          </a:p>
          <a:p>
            <a:r>
              <a:rPr kumimoji="1" lang="en-US" altLang="zh-CN" sz="1400" b="1" dirty="0">
                <a:solidFill>
                  <a:srgbClr val="7030A0"/>
                </a:solidFill>
                <a:latin typeface="Times New Roman" panose="02020603050405020304" pitchFamily="18" charset="0"/>
                <a:ea typeface="SimHei" charset="-122"/>
                <a:cs typeface="Times New Roman" panose="02020603050405020304" pitchFamily="18" charset="0"/>
              </a:rPr>
              <a:t>Upgrade</a:t>
            </a:r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B6C67D38-7749-6EC6-EABE-698221B94310}"/>
              </a:ext>
            </a:extLst>
          </p:cNvPr>
          <p:cNvSpPr/>
          <p:nvPr/>
        </p:nvSpPr>
        <p:spPr>
          <a:xfrm>
            <a:off x="1301518" y="1225882"/>
            <a:ext cx="1022376" cy="36839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Run</a:t>
            </a:r>
            <a:r>
              <a:rPr kumimoji="1" lang="zh-CN" altLang="en-US" dirty="0"/>
              <a:t> </a:t>
            </a:r>
            <a:r>
              <a:rPr kumimoji="1" lang="en-US" altLang="zh-CN" dirty="0"/>
              <a:t>1</a:t>
            </a:r>
            <a:endParaRPr kumimoji="1" lang="zh-CN" altLang="en-US" dirty="0"/>
          </a:p>
        </p:txBody>
      </p:sp>
      <p:cxnSp>
        <p:nvCxnSpPr>
          <p:cNvPr id="46" name="直线箭头连接符 45">
            <a:extLst>
              <a:ext uri="{FF2B5EF4-FFF2-40B4-BE49-F238E27FC236}">
                <a16:creationId xmlns:a16="http://schemas.microsoft.com/office/drawing/2014/main" id="{D3E22E94-9870-6247-F2AF-6B24D6857EA2}"/>
              </a:ext>
            </a:extLst>
          </p:cNvPr>
          <p:cNvCxnSpPr>
            <a:cxnSpLocks/>
          </p:cNvCxnSpPr>
          <p:nvPr/>
        </p:nvCxnSpPr>
        <p:spPr>
          <a:xfrm>
            <a:off x="2333596" y="672757"/>
            <a:ext cx="0" cy="434557"/>
          </a:xfrm>
          <a:prstGeom prst="straightConnector1">
            <a:avLst/>
          </a:prstGeom>
          <a:ln w="444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矩形 47">
            <a:extLst>
              <a:ext uri="{FF2B5EF4-FFF2-40B4-BE49-F238E27FC236}">
                <a16:creationId xmlns:a16="http://schemas.microsoft.com/office/drawing/2014/main" id="{0ADA4E0D-C53A-0686-4AAB-D21BECFAF2EC}"/>
              </a:ext>
            </a:extLst>
          </p:cNvPr>
          <p:cNvSpPr/>
          <p:nvPr/>
        </p:nvSpPr>
        <p:spPr>
          <a:xfrm>
            <a:off x="2347274" y="682824"/>
            <a:ext cx="84510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zh-CN" sz="1400" b="1" dirty="0">
                <a:solidFill>
                  <a:srgbClr val="FF0000"/>
                </a:solidFill>
                <a:latin typeface="Times New Roman" panose="02020603050405020304" pitchFamily="18" charset="0"/>
                <a:ea typeface="SimHei" charset="-122"/>
                <a:cs typeface="Times New Roman" panose="02020603050405020304" pitchFamily="18" charset="0"/>
              </a:rPr>
              <a:t>0.4</a:t>
            </a:r>
            <a:r>
              <a:rPr kumimoji="1" lang="zh-CN" altLang="en-US" sz="1400" b="1" dirty="0">
                <a:solidFill>
                  <a:srgbClr val="FF0000"/>
                </a:solidFill>
                <a:latin typeface="Times New Roman" panose="02020603050405020304" pitchFamily="18" charset="0"/>
                <a:ea typeface="SimHei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400" b="1" dirty="0">
                <a:solidFill>
                  <a:srgbClr val="FF0000"/>
                </a:solidFill>
                <a:latin typeface="Times New Roman" panose="02020603050405020304" pitchFamily="18" charset="0"/>
                <a:ea typeface="SimHei" charset="-122"/>
                <a:cs typeface="Times New Roman" panose="02020603050405020304" pitchFamily="18" charset="0"/>
              </a:rPr>
              <a:t>ab</a:t>
            </a:r>
            <a:r>
              <a:rPr kumimoji="1" lang="en-US" altLang="zh-CN" sz="1400" b="1" baseline="30000" dirty="0">
                <a:solidFill>
                  <a:srgbClr val="FF0000"/>
                </a:solidFill>
                <a:latin typeface="Times New Roman" panose="02020603050405020304" pitchFamily="18" charset="0"/>
                <a:ea typeface="SimHei" charset="-122"/>
                <a:cs typeface="Times New Roman" panose="02020603050405020304" pitchFamily="18" charset="0"/>
              </a:rPr>
              <a:t>-1</a:t>
            </a:r>
            <a:endParaRPr lang="zh-CN" altLang="en-US" sz="1400" b="1" dirty="0">
              <a:solidFill>
                <a:srgbClr val="FF0000"/>
              </a:solidFill>
            </a:endParaRPr>
          </a:p>
        </p:txBody>
      </p:sp>
      <p:cxnSp>
        <p:nvCxnSpPr>
          <p:cNvPr id="49" name="直线箭头连接符 48">
            <a:extLst>
              <a:ext uri="{FF2B5EF4-FFF2-40B4-BE49-F238E27FC236}">
                <a16:creationId xmlns:a16="http://schemas.microsoft.com/office/drawing/2014/main" id="{A002862D-624B-B102-39D1-A1F754F64B9B}"/>
              </a:ext>
            </a:extLst>
          </p:cNvPr>
          <p:cNvCxnSpPr>
            <a:cxnSpLocks/>
          </p:cNvCxnSpPr>
          <p:nvPr/>
        </p:nvCxnSpPr>
        <p:spPr>
          <a:xfrm>
            <a:off x="5907819" y="691498"/>
            <a:ext cx="0" cy="434557"/>
          </a:xfrm>
          <a:prstGeom prst="straightConnector1">
            <a:avLst/>
          </a:prstGeom>
          <a:ln w="444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矩形 49">
            <a:extLst>
              <a:ext uri="{FF2B5EF4-FFF2-40B4-BE49-F238E27FC236}">
                <a16:creationId xmlns:a16="http://schemas.microsoft.com/office/drawing/2014/main" id="{2A54A7E1-28E7-6F58-0F98-12F7A0FE0D95}"/>
              </a:ext>
            </a:extLst>
          </p:cNvPr>
          <p:cNvSpPr/>
          <p:nvPr/>
        </p:nvSpPr>
        <p:spPr>
          <a:xfrm>
            <a:off x="7040801" y="679778"/>
            <a:ext cx="6974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zh-CN" sz="1400" b="1" dirty="0">
                <a:solidFill>
                  <a:srgbClr val="FF0000"/>
                </a:solidFill>
                <a:latin typeface="Times New Roman" panose="02020603050405020304" pitchFamily="18" charset="0"/>
                <a:ea typeface="SimHei" charset="-122"/>
                <a:cs typeface="Times New Roman" panose="02020603050405020304" pitchFamily="18" charset="0"/>
              </a:rPr>
              <a:t>50</a:t>
            </a:r>
            <a:r>
              <a:rPr kumimoji="1" lang="zh-CN" altLang="en-US" sz="1400" b="1" dirty="0">
                <a:solidFill>
                  <a:srgbClr val="FF0000"/>
                </a:solidFill>
                <a:latin typeface="Times New Roman" panose="02020603050405020304" pitchFamily="18" charset="0"/>
                <a:ea typeface="SimHei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400" b="1" dirty="0">
                <a:solidFill>
                  <a:srgbClr val="FF0000"/>
                </a:solidFill>
                <a:latin typeface="Times New Roman" panose="02020603050405020304" pitchFamily="18" charset="0"/>
                <a:ea typeface="SimHei" charset="-122"/>
                <a:cs typeface="Times New Roman" panose="02020603050405020304" pitchFamily="18" charset="0"/>
              </a:rPr>
              <a:t>ab</a:t>
            </a:r>
            <a:r>
              <a:rPr kumimoji="1" lang="en-US" altLang="zh-CN" sz="1400" b="1" baseline="30000" dirty="0">
                <a:solidFill>
                  <a:srgbClr val="FF0000"/>
                </a:solidFill>
                <a:latin typeface="Times New Roman" panose="02020603050405020304" pitchFamily="18" charset="0"/>
                <a:ea typeface="SimHei" charset="-122"/>
                <a:cs typeface="Times New Roman" panose="02020603050405020304" pitchFamily="18" charset="0"/>
              </a:rPr>
              <a:t>-1</a:t>
            </a:r>
            <a:endParaRPr lang="zh-CN" altLang="en-US" sz="1400" b="1" dirty="0">
              <a:solidFill>
                <a:srgbClr val="FF0000"/>
              </a:solidFill>
            </a:endParaRPr>
          </a:p>
        </p:txBody>
      </p:sp>
      <p:cxnSp>
        <p:nvCxnSpPr>
          <p:cNvPr id="53" name="直线箭头连接符 52">
            <a:extLst>
              <a:ext uri="{FF2B5EF4-FFF2-40B4-BE49-F238E27FC236}">
                <a16:creationId xmlns:a16="http://schemas.microsoft.com/office/drawing/2014/main" id="{9969FED7-F70C-D8CA-9236-42278309FFF8}"/>
              </a:ext>
            </a:extLst>
          </p:cNvPr>
          <p:cNvCxnSpPr>
            <a:cxnSpLocks/>
          </p:cNvCxnSpPr>
          <p:nvPr/>
        </p:nvCxnSpPr>
        <p:spPr>
          <a:xfrm>
            <a:off x="7828027" y="652451"/>
            <a:ext cx="0" cy="487917"/>
          </a:xfrm>
          <a:prstGeom prst="straightConnector1">
            <a:avLst/>
          </a:prstGeom>
          <a:ln w="444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矩形 56">
            <a:extLst>
              <a:ext uri="{FF2B5EF4-FFF2-40B4-BE49-F238E27FC236}">
                <a16:creationId xmlns:a16="http://schemas.microsoft.com/office/drawing/2014/main" id="{2AA1584E-2E6D-CE9B-860B-60B9467D3551}"/>
              </a:ext>
            </a:extLst>
          </p:cNvPr>
          <p:cNvSpPr/>
          <p:nvPr/>
        </p:nvSpPr>
        <p:spPr>
          <a:xfrm>
            <a:off x="117206" y="2774461"/>
            <a:ext cx="8130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b="1" dirty="0">
                <a:solidFill>
                  <a:srgbClr val="C0000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LHCb</a:t>
            </a:r>
          </a:p>
        </p:txBody>
      </p:sp>
      <p:sp useBgFill="1">
        <p:nvSpPr>
          <p:cNvPr id="58" name="矩形 57">
            <a:extLst>
              <a:ext uri="{FF2B5EF4-FFF2-40B4-BE49-F238E27FC236}">
                <a16:creationId xmlns:a16="http://schemas.microsoft.com/office/drawing/2014/main" id="{47F34802-AFCB-BBB9-6214-2D3D8EB7C000}"/>
              </a:ext>
            </a:extLst>
          </p:cNvPr>
          <p:cNvSpPr/>
          <p:nvPr/>
        </p:nvSpPr>
        <p:spPr>
          <a:xfrm>
            <a:off x="110103" y="739765"/>
            <a:ext cx="93455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zh-CN" sz="1600" b="1" dirty="0">
                <a:solidFill>
                  <a:srgbClr val="C0000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Belle</a:t>
            </a:r>
            <a:r>
              <a:rPr kumimoji="1" lang="zh-CN" altLang="en-US" sz="1600" b="1" dirty="0">
                <a:solidFill>
                  <a:srgbClr val="C0000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 </a:t>
            </a:r>
            <a:r>
              <a:rPr kumimoji="1" lang="en-US" altLang="zh-CN" sz="1600" b="1" dirty="0">
                <a:solidFill>
                  <a:srgbClr val="C0000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II</a:t>
            </a:r>
          </a:p>
        </p:txBody>
      </p:sp>
      <p:sp>
        <p:nvSpPr>
          <p:cNvPr id="59" name="矩形 58">
            <a:extLst>
              <a:ext uri="{FF2B5EF4-FFF2-40B4-BE49-F238E27FC236}">
                <a16:creationId xmlns:a16="http://schemas.microsoft.com/office/drawing/2014/main" id="{25CCB71C-0EDD-B61A-0950-4C3CB890B106}"/>
              </a:ext>
            </a:extLst>
          </p:cNvPr>
          <p:cNvSpPr/>
          <p:nvPr/>
        </p:nvSpPr>
        <p:spPr>
          <a:xfrm>
            <a:off x="2360469" y="1227012"/>
            <a:ext cx="517410" cy="36839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LS1</a:t>
            </a:r>
            <a:endParaRPr kumimoji="1" lang="zh-CN" altLang="en-US" dirty="0"/>
          </a:p>
        </p:txBody>
      </p:sp>
      <p:sp>
        <p:nvSpPr>
          <p:cNvPr id="60" name="矩形 59">
            <a:extLst>
              <a:ext uri="{FF2B5EF4-FFF2-40B4-BE49-F238E27FC236}">
                <a16:creationId xmlns:a16="http://schemas.microsoft.com/office/drawing/2014/main" id="{CBE0C11A-09FC-83EB-8198-10E2D137C77A}"/>
              </a:ext>
            </a:extLst>
          </p:cNvPr>
          <p:cNvSpPr/>
          <p:nvPr/>
        </p:nvSpPr>
        <p:spPr>
          <a:xfrm>
            <a:off x="2900285" y="1232525"/>
            <a:ext cx="3007534" cy="36839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Run</a:t>
            </a:r>
            <a:r>
              <a:rPr kumimoji="1" lang="zh-CN" altLang="en-US" dirty="0"/>
              <a:t> </a:t>
            </a:r>
            <a:r>
              <a:rPr kumimoji="1" lang="en-US" altLang="zh-CN" dirty="0"/>
              <a:t>2</a:t>
            </a:r>
            <a:endParaRPr kumimoji="1" lang="zh-CN" altLang="en-US" dirty="0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EC9C6D07-BBFA-24B4-3757-C32CD35AF428}"/>
              </a:ext>
            </a:extLst>
          </p:cNvPr>
          <p:cNvSpPr/>
          <p:nvPr/>
        </p:nvSpPr>
        <p:spPr>
          <a:xfrm>
            <a:off x="1366808" y="908278"/>
            <a:ext cx="96212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1400" dirty="0">
                <a:latin typeface="Times New Roman" panose="02020603050405020304" pitchFamily="18" charset="0"/>
                <a:ea typeface="SimHei" charset="-122"/>
                <a:cs typeface="Times New Roman" panose="02020603050405020304" pitchFamily="18" charset="0"/>
              </a:rPr>
              <a:t>2019-2022</a:t>
            </a:r>
            <a:endParaRPr lang="zh-CN" altLang="en-US" sz="1400" dirty="0"/>
          </a:p>
        </p:txBody>
      </p:sp>
      <p:sp>
        <p:nvSpPr>
          <p:cNvPr id="63" name="矩形 62">
            <a:extLst>
              <a:ext uri="{FF2B5EF4-FFF2-40B4-BE49-F238E27FC236}">
                <a16:creationId xmlns:a16="http://schemas.microsoft.com/office/drawing/2014/main" id="{ED91E327-F14A-236E-8D1C-0ECAFD47E714}"/>
              </a:ext>
            </a:extLst>
          </p:cNvPr>
          <p:cNvSpPr/>
          <p:nvPr/>
        </p:nvSpPr>
        <p:spPr>
          <a:xfrm>
            <a:off x="4090938" y="889268"/>
            <a:ext cx="96212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1400" dirty="0">
                <a:latin typeface="Times New Roman" panose="02020603050405020304" pitchFamily="18" charset="0"/>
                <a:ea typeface="SimHei" charset="-122"/>
                <a:cs typeface="Times New Roman" panose="02020603050405020304" pitchFamily="18" charset="0"/>
              </a:rPr>
              <a:t>2024-2032</a:t>
            </a:r>
            <a:endParaRPr lang="zh-CN" altLang="en-US" sz="1400" dirty="0"/>
          </a:p>
        </p:txBody>
      </p:sp>
      <p:sp>
        <p:nvSpPr>
          <p:cNvPr id="64" name="矩形 63">
            <a:extLst>
              <a:ext uri="{FF2B5EF4-FFF2-40B4-BE49-F238E27FC236}">
                <a16:creationId xmlns:a16="http://schemas.microsoft.com/office/drawing/2014/main" id="{4D92A261-FBEA-758D-70B3-8A6797988970}"/>
              </a:ext>
            </a:extLst>
          </p:cNvPr>
          <p:cNvSpPr/>
          <p:nvPr/>
        </p:nvSpPr>
        <p:spPr>
          <a:xfrm>
            <a:off x="5929746" y="1235056"/>
            <a:ext cx="735062" cy="36839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LS2</a:t>
            </a:r>
            <a:endParaRPr kumimoji="1" lang="zh-CN" altLang="en-US" dirty="0"/>
          </a:p>
        </p:txBody>
      </p:sp>
      <p:sp>
        <p:nvSpPr>
          <p:cNvPr id="66" name="矩形 65">
            <a:extLst>
              <a:ext uri="{FF2B5EF4-FFF2-40B4-BE49-F238E27FC236}">
                <a16:creationId xmlns:a16="http://schemas.microsoft.com/office/drawing/2014/main" id="{622BAE95-7FFE-80BF-CFDC-2355818157E1}"/>
              </a:ext>
            </a:extLst>
          </p:cNvPr>
          <p:cNvSpPr/>
          <p:nvPr/>
        </p:nvSpPr>
        <p:spPr>
          <a:xfrm>
            <a:off x="5115111" y="688660"/>
            <a:ext cx="75873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zh-CN" sz="1400" b="1" dirty="0">
                <a:solidFill>
                  <a:srgbClr val="FF0000"/>
                </a:solidFill>
                <a:latin typeface="Times New Roman" panose="02020603050405020304" pitchFamily="18" charset="0"/>
                <a:ea typeface="SimHei" charset="-122"/>
                <a:cs typeface="Times New Roman" panose="02020603050405020304" pitchFamily="18" charset="0"/>
              </a:rPr>
              <a:t>10</a:t>
            </a:r>
            <a:r>
              <a:rPr kumimoji="1" lang="zh-CN" altLang="en-US" sz="1400" b="1" dirty="0">
                <a:solidFill>
                  <a:srgbClr val="FF0000"/>
                </a:solidFill>
                <a:latin typeface="Times New Roman" panose="02020603050405020304" pitchFamily="18" charset="0"/>
                <a:ea typeface="SimHei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400" b="1" dirty="0">
                <a:solidFill>
                  <a:srgbClr val="FF0000"/>
                </a:solidFill>
                <a:latin typeface="Times New Roman" panose="02020603050405020304" pitchFamily="18" charset="0"/>
                <a:ea typeface="SimHei" charset="-122"/>
                <a:cs typeface="Times New Roman" panose="02020603050405020304" pitchFamily="18" charset="0"/>
              </a:rPr>
              <a:t>ab</a:t>
            </a:r>
            <a:r>
              <a:rPr kumimoji="1" lang="en-US" altLang="zh-CN" sz="1400" b="1" baseline="30000" dirty="0">
                <a:solidFill>
                  <a:srgbClr val="FF0000"/>
                </a:solidFill>
                <a:latin typeface="Times New Roman" panose="02020603050405020304" pitchFamily="18" charset="0"/>
                <a:ea typeface="SimHei" charset="-122"/>
                <a:cs typeface="Times New Roman" panose="02020603050405020304" pitchFamily="18" charset="0"/>
              </a:rPr>
              <a:t>-1</a:t>
            </a:r>
            <a:endParaRPr lang="zh-CN" altLang="en-US" sz="1400" b="1" dirty="0">
              <a:solidFill>
                <a:srgbClr val="FF0000"/>
              </a:solidFill>
            </a:endParaRPr>
          </a:p>
        </p:txBody>
      </p:sp>
      <p:sp>
        <p:nvSpPr>
          <p:cNvPr id="67" name="矩形 66">
            <a:extLst>
              <a:ext uri="{FF2B5EF4-FFF2-40B4-BE49-F238E27FC236}">
                <a16:creationId xmlns:a16="http://schemas.microsoft.com/office/drawing/2014/main" id="{21FF0E44-1C9D-5ACB-2324-F898F690BBDA}"/>
              </a:ext>
            </a:extLst>
          </p:cNvPr>
          <p:cNvSpPr/>
          <p:nvPr/>
        </p:nvSpPr>
        <p:spPr>
          <a:xfrm>
            <a:off x="6686735" y="1238903"/>
            <a:ext cx="1141290" cy="36839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Run</a:t>
            </a:r>
            <a:r>
              <a:rPr kumimoji="1" lang="zh-CN" altLang="en-US" dirty="0"/>
              <a:t> </a:t>
            </a:r>
            <a:r>
              <a:rPr kumimoji="1" lang="en-US" altLang="zh-CN" dirty="0"/>
              <a:t>3</a:t>
            </a:r>
            <a:endParaRPr kumimoji="1" lang="zh-CN" altLang="en-US" dirty="0"/>
          </a:p>
        </p:txBody>
      </p:sp>
      <p:cxnSp>
        <p:nvCxnSpPr>
          <p:cNvPr id="73" name="直线箭头连接符 72">
            <a:extLst>
              <a:ext uri="{FF2B5EF4-FFF2-40B4-BE49-F238E27FC236}">
                <a16:creationId xmlns:a16="http://schemas.microsoft.com/office/drawing/2014/main" id="{1CEBBFCB-A33E-A5E6-9963-607166C19F10}"/>
              </a:ext>
            </a:extLst>
          </p:cNvPr>
          <p:cNvCxnSpPr/>
          <p:nvPr/>
        </p:nvCxnSpPr>
        <p:spPr>
          <a:xfrm>
            <a:off x="5202695" y="3844112"/>
            <a:ext cx="3766415" cy="0"/>
          </a:xfrm>
          <a:prstGeom prst="straightConnector1">
            <a:avLst/>
          </a:prstGeom>
          <a:ln w="53975"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矩形 73">
            <a:extLst>
              <a:ext uri="{FF2B5EF4-FFF2-40B4-BE49-F238E27FC236}">
                <a16:creationId xmlns:a16="http://schemas.microsoft.com/office/drawing/2014/main" id="{141502AF-5B1E-5ACC-0735-8D6AA9C65FEA}"/>
              </a:ext>
            </a:extLst>
          </p:cNvPr>
          <p:cNvSpPr/>
          <p:nvPr/>
        </p:nvSpPr>
        <p:spPr>
          <a:xfrm>
            <a:off x="6942635" y="3532186"/>
            <a:ext cx="10951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b="1" dirty="0">
                <a:solidFill>
                  <a:srgbClr val="C00000"/>
                </a:solidFill>
                <a:latin typeface="Times New Roman" panose="02020603050405020304" pitchFamily="18" charset="0"/>
                <a:ea typeface="SimHei" charset="-122"/>
                <a:cs typeface="Times New Roman" panose="02020603050405020304" pitchFamily="18" charset="0"/>
              </a:rPr>
              <a:t>HL-LHC</a:t>
            </a:r>
          </a:p>
        </p:txBody>
      </p:sp>
      <p:sp>
        <p:nvSpPr>
          <p:cNvPr id="75" name="矩形 74">
            <a:extLst>
              <a:ext uri="{FF2B5EF4-FFF2-40B4-BE49-F238E27FC236}">
                <a16:creationId xmlns:a16="http://schemas.microsoft.com/office/drawing/2014/main" id="{3532A94F-95DE-0BAB-4366-C27026CD6366}"/>
              </a:ext>
            </a:extLst>
          </p:cNvPr>
          <p:cNvSpPr/>
          <p:nvPr/>
        </p:nvSpPr>
        <p:spPr>
          <a:xfrm>
            <a:off x="136103" y="3755498"/>
            <a:ext cx="15140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CMS/ATLAS</a:t>
            </a:r>
          </a:p>
        </p:txBody>
      </p:sp>
      <p:cxnSp>
        <p:nvCxnSpPr>
          <p:cNvPr id="76" name="直线箭头连接符 75">
            <a:extLst>
              <a:ext uri="{FF2B5EF4-FFF2-40B4-BE49-F238E27FC236}">
                <a16:creationId xmlns:a16="http://schemas.microsoft.com/office/drawing/2014/main" id="{061352B4-AC53-082F-86EA-EA5B3A2974CA}"/>
              </a:ext>
            </a:extLst>
          </p:cNvPr>
          <p:cNvCxnSpPr/>
          <p:nvPr/>
        </p:nvCxnSpPr>
        <p:spPr>
          <a:xfrm flipV="1">
            <a:off x="3834654" y="3673995"/>
            <a:ext cx="0" cy="497628"/>
          </a:xfrm>
          <a:prstGeom prst="straightConnector1">
            <a:avLst/>
          </a:prstGeom>
          <a:ln w="444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矩形 76">
            <a:extLst>
              <a:ext uri="{FF2B5EF4-FFF2-40B4-BE49-F238E27FC236}">
                <a16:creationId xmlns:a16="http://schemas.microsoft.com/office/drawing/2014/main" id="{4502E7D3-AEBA-30CB-6C94-9F51E18E1C77}"/>
              </a:ext>
            </a:extLst>
          </p:cNvPr>
          <p:cNvSpPr/>
          <p:nvPr/>
        </p:nvSpPr>
        <p:spPr>
          <a:xfrm>
            <a:off x="2939678" y="3832025"/>
            <a:ext cx="75693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1400" b="1" dirty="0">
                <a:solidFill>
                  <a:srgbClr val="002060"/>
                </a:solidFill>
                <a:latin typeface="Times New Roman" panose="02020603050405020304" pitchFamily="18" charset="0"/>
                <a:ea typeface="SimHei" charset="-122"/>
                <a:cs typeface="Times New Roman" panose="02020603050405020304" pitchFamily="18" charset="0"/>
              </a:rPr>
              <a:t>200</a:t>
            </a:r>
            <a:r>
              <a:rPr kumimoji="1" lang="zh-CN" altLang="en-US" sz="1400" b="1" dirty="0">
                <a:solidFill>
                  <a:srgbClr val="002060"/>
                </a:solidFill>
                <a:latin typeface="Times New Roman" panose="02020603050405020304" pitchFamily="18" charset="0"/>
                <a:ea typeface="SimHei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400" b="1" dirty="0">
                <a:solidFill>
                  <a:srgbClr val="002060"/>
                </a:solidFill>
                <a:latin typeface="Times New Roman" panose="02020603050405020304" pitchFamily="18" charset="0"/>
                <a:ea typeface="SimHei" charset="-122"/>
                <a:cs typeface="Times New Roman" panose="02020603050405020304" pitchFamily="18" charset="0"/>
              </a:rPr>
              <a:t>fb</a:t>
            </a:r>
            <a:r>
              <a:rPr kumimoji="1" lang="en-US" altLang="zh-CN" sz="1400" b="1" baseline="30000" dirty="0">
                <a:solidFill>
                  <a:srgbClr val="002060"/>
                </a:solidFill>
                <a:latin typeface="Times New Roman" panose="02020603050405020304" pitchFamily="18" charset="0"/>
                <a:ea typeface="SimHei" charset="-122"/>
                <a:cs typeface="Times New Roman" panose="02020603050405020304" pitchFamily="18" charset="0"/>
              </a:rPr>
              <a:t>-1</a:t>
            </a:r>
            <a:endParaRPr lang="zh-CN" altLang="en-US" sz="1400" b="1" dirty="0">
              <a:solidFill>
                <a:srgbClr val="002060"/>
              </a:solidFill>
            </a:endParaRPr>
          </a:p>
        </p:txBody>
      </p:sp>
      <p:sp>
        <p:nvSpPr>
          <p:cNvPr id="78" name="矩形 77">
            <a:extLst>
              <a:ext uri="{FF2B5EF4-FFF2-40B4-BE49-F238E27FC236}">
                <a16:creationId xmlns:a16="http://schemas.microsoft.com/office/drawing/2014/main" id="{C823E4B5-062F-5E68-76FF-43C7641C17CA}"/>
              </a:ext>
            </a:extLst>
          </p:cNvPr>
          <p:cNvSpPr/>
          <p:nvPr/>
        </p:nvSpPr>
        <p:spPr>
          <a:xfrm>
            <a:off x="8222614" y="4002142"/>
            <a:ext cx="84670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1400" b="1" dirty="0">
                <a:solidFill>
                  <a:srgbClr val="002060"/>
                </a:solidFill>
                <a:latin typeface="Times New Roman" panose="02020603050405020304" pitchFamily="18" charset="0"/>
                <a:ea typeface="SimHei" charset="-122"/>
                <a:cs typeface="Times New Roman" panose="02020603050405020304" pitchFamily="18" charset="0"/>
              </a:rPr>
              <a:t>3000</a:t>
            </a:r>
            <a:r>
              <a:rPr kumimoji="1" lang="zh-CN" altLang="en-US" sz="1400" b="1" dirty="0">
                <a:solidFill>
                  <a:srgbClr val="002060"/>
                </a:solidFill>
                <a:latin typeface="Times New Roman" panose="02020603050405020304" pitchFamily="18" charset="0"/>
                <a:ea typeface="SimHei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400" b="1" dirty="0">
                <a:solidFill>
                  <a:srgbClr val="002060"/>
                </a:solidFill>
                <a:latin typeface="Times New Roman" panose="02020603050405020304" pitchFamily="18" charset="0"/>
                <a:ea typeface="SimHei" charset="-122"/>
                <a:cs typeface="Times New Roman" panose="02020603050405020304" pitchFamily="18" charset="0"/>
              </a:rPr>
              <a:t>fb</a:t>
            </a:r>
            <a:r>
              <a:rPr kumimoji="1" lang="en-US" altLang="zh-CN" sz="1400" b="1" baseline="30000" dirty="0">
                <a:solidFill>
                  <a:srgbClr val="002060"/>
                </a:solidFill>
                <a:latin typeface="Times New Roman" panose="02020603050405020304" pitchFamily="18" charset="0"/>
                <a:ea typeface="SimHei" charset="-122"/>
                <a:cs typeface="Times New Roman" panose="02020603050405020304" pitchFamily="18" charset="0"/>
              </a:rPr>
              <a:t>-1</a:t>
            </a:r>
            <a:endParaRPr lang="zh-CN" altLang="en-US" sz="1400" b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9" name="矩形 78">
                <a:extLst>
                  <a:ext uri="{FF2B5EF4-FFF2-40B4-BE49-F238E27FC236}">
                    <a16:creationId xmlns:a16="http://schemas.microsoft.com/office/drawing/2014/main" id="{81B36B7F-947F-0471-33C3-1D6780232350}"/>
                  </a:ext>
                </a:extLst>
              </p:cNvPr>
              <p:cNvSpPr/>
              <p:nvPr/>
            </p:nvSpPr>
            <p:spPr>
              <a:xfrm>
                <a:off x="136103" y="4343939"/>
                <a:ext cx="319831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kumimoji="1" lang="en-US" altLang="zh-CN" b="1" dirty="0">
                    <a:solidFill>
                      <a:srgbClr val="00B05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BESIII/super</a:t>
                </a:r>
                <a:r>
                  <a:rPr kumimoji="1" lang="zh-CN" altLang="en-US" b="1" dirty="0">
                    <a:solidFill>
                      <a:srgbClr val="00B05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1" lang="en-US" altLang="zh-CN" b="1" i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SimHei" charset="-122"/>
                        <a:cs typeface="Times New Roman" panose="02020603050405020304" pitchFamily="18" charset="0"/>
                      </a:rPr>
                      <m:t>𝛕</m:t>
                    </m:r>
                  </m:oMath>
                </a14:m>
                <a:r>
                  <a:rPr kumimoji="1" lang="en-US" altLang="zh-CN" b="1" dirty="0">
                    <a:solidFill>
                      <a:srgbClr val="00B05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-charm/CEPC</a:t>
                </a:r>
              </a:p>
            </p:txBody>
          </p:sp>
        </mc:Choice>
        <mc:Fallback xmlns="">
          <p:sp>
            <p:nvSpPr>
              <p:cNvPr id="79" name="矩形 78">
                <a:extLst>
                  <a:ext uri="{FF2B5EF4-FFF2-40B4-BE49-F238E27FC236}">
                    <a16:creationId xmlns:a16="http://schemas.microsoft.com/office/drawing/2014/main" id="{81B36B7F-947F-0471-33C3-1D678023235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103" y="4343939"/>
                <a:ext cx="3198311" cy="369332"/>
              </a:xfrm>
              <a:prstGeom prst="rect">
                <a:avLst/>
              </a:prstGeom>
              <a:blipFill>
                <a:blip r:embed="rId3"/>
                <a:stretch>
                  <a:fillRect l="-1581" t="-10000" r="-395" b="-23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2" name="矩形 81">
                <a:extLst>
                  <a:ext uri="{FF2B5EF4-FFF2-40B4-BE49-F238E27FC236}">
                    <a16:creationId xmlns:a16="http://schemas.microsoft.com/office/drawing/2014/main" id="{0951FF78-DA58-E6EE-977F-EB6F4EFE47E0}"/>
                  </a:ext>
                </a:extLst>
              </p:cNvPr>
              <p:cNvSpPr/>
              <p:nvPr/>
            </p:nvSpPr>
            <p:spPr>
              <a:xfrm>
                <a:off x="3579248" y="4346809"/>
                <a:ext cx="567976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kumimoji="1" lang="en-US" altLang="zh-CN" b="1" dirty="0">
                    <a:solidFill>
                      <a:srgbClr val="00B05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BEPCII</a:t>
                </a:r>
                <a:r>
                  <a:rPr kumimoji="1" lang="zh-CN" altLang="en-US" b="1" dirty="0">
                    <a:solidFill>
                      <a:srgbClr val="00B05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 </a:t>
                </a:r>
                <a:r>
                  <a:rPr kumimoji="1" lang="en-US" altLang="zh-CN" b="1" dirty="0">
                    <a:solidFill>
                      <a:srgbClr val="00B05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upgrade</a:t>
                </a:r>
                <a:r>
                  <a:rPr kumimoji="1" lang="zh-CN" altLang="en-US" b="1" dirty="0">
                    <a:solidFill>
                      <a:srgbClr val="00B05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 </a:t>
                </a:r>
                <a:r>
                  <a:rPr kumimoji="1" lang="en-US" altLang="zh-CN" b="1" dirty="0">
                    <a:solidFill>
                      <a:srgbClr val="00B05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+</a:t>
                </a:r>
                <a:r>
                  <a:rPr kumimoji="1" lang="zh-CN" altLang="en-US" b="1" dirty="0">
                    <a:solidFill>
                      <a:srgbClr val="00B05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 </a:t>
                </a:r>
                <a:r>
                  <a:rPr kumimoji="1" lang="en-US" altLang="zh-CN" b="1" dirty="0">
                    <a:solidFill>
                      <a:srgbClr val="00B05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running</a:t>
                </a:r>
                <a:r>
                  <a:rPr kumimoji="1" lang="zh-CN" altLang="en-US" b="1" dirty="0">
                    <a:solidFill>
                      <a:srgbClr val="00B05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 </a:t>
                </a:r>
                <a:r>
                  <a:rPr kumimoji="1" lang="en-US" altLang="zh-CN" b="1" dirty="0">
                    <a:solidFill>
                      <a:srgbClr val="00B05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of</a:t>
                </a:r>
                <a:r>
                  <a:rPr kumimoji="1" lang="zh-CN" altLang="en-US" b="1" dirty="0">
                    <a:solidFill>
                      <a:srgbClr val="00B05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 </a:t>
                </a:r>
                <a:r>
                  <a:rPr kumimoji="1" lang="en-US" altLang="zh-CN" b="1" dirty="0">
                    <a:solidFill>
                      <a:srgbClr val="00B05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super</a:t>
                </a:r>
                <a:r>
                  <a:rPr kumimoji="1" lang="zh-CN" altLang="en-US" b="1" dirty="0">
                    <a:solidFill>
                      <a:srgbClr val="00B05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1" lang="en-US" altLang="zh-CN" b="1" i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SimHei" charset="-122"/>
                        <a:cs typeface="Times New Roman" panose="02020603050405020304" pitchFamily="18" charset="0"/>
                      </a:rPr>
                      <m:t>𝛕</m:t>
                    </m:r>
                  </m:oMath>
                </a14:m>
                <a:r>
                  <a:rPr kumimoji="1" lang="en-US" altLang="zh-CN" b="1" dirty="0">
                    <a:solidFill>
                      <a:srgbClr val="00B05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-charm/CEPC</a:t>
                </a:r>
              </a:p>
            </p:txBody>
          </p:sp>
        </mc:Choice>
        <mc:Fallback xmlns="">
          <p:sp>
            <p:nvSpPr>
              <p:cNvPr id="82" name="矩形 81">
                <a:extLst>
                  <a:ext uri="{FF2B5EF4-FFF2-40B4-BE49-F238E27FC236}">
                    <a16:creationId xmlns:a16="http://schemas.microsoft.com/office/drawing/2014/main" id="{0951FF78-DA58-E6EE-977F-EB6F4EFE47E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9248" y="4346809"/>
                <a:ext cx="5679760" cy="369332"/>
              </a:xfrm>
              <a:prstGeom prst="rect">
                <a:avLst/>
              </a:prstGeom>
              <a:blipFill>
                <a:blip r:embed="rId4"/>
                <a:stretch>
                  <a:fillRect l="-891" t="-6667" b="-2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矩形 1">
            <a:extLst>
              <a:ext uri="{FF2B5EF4-FFF2-40B4-BE49-F238E27FC236}">
                <a16:creationId xmlns:a16="http://schemas.microsoft.com/office/drawing/2014/main" id="{A2F29EE7-7AA5-1005-F01E-10CEE42AD885}"/>
              </a:ext>
            </a:extLst>
          </p:cNvPr>
          <p:cNvSpPr/>
          <p:nvPr/>
        </p:nvSpPr>
        <p:spPr>
          <a:xfrm>
            <a:off x="7851717" y="1237091"/>
            <a:ext cx="984267" cy="36839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upgrade</a:t>
            </a:r>
            <a:endParaRPr kumimoji="1" lang="zh-CN" altLang="en-US" dirty="0"/>
          </a:p>
        </p:txBody>
      </p:sp>
      <p:cxnSp>
        <p:nvCxnSpPr>
          <p:cNvPr id="3" name="直线箭头连接符 2">
            <a:extLst>
              <a:ext uri="{FF2B5EF4-FFF2-40B4-BE49-F238E27FC236}">
                <a16:creationId xmlns:a16="http://schemas.microsoft.com/office/drawing/2014/main" id="{6C5073F3-AAC3-B150-FBBC-A05086648FC3}"/>
              </a:ext>
            </a:extLst>
          </p:cNvPr>
          <p:cNvCxnSpPr>
            <a:cxnSpLocks/>
          </p:cNvCxnSpPr>
          <p:nvPr/>
        </p:nvCxnSpPr>
        <p:spPr>
          <a:xfrm>
            <a:off x="8808974" y="658470"/>
            <a:ext cx="0" cy="487917"/>
          </a:xfrm>
          <a:prstGeom prst="straightConnector1">
            <a:avLst/>
          </a:prstGeom>
          <a:ln w="444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矩形 3">
            <a:extLst>
              <a:ext uri="{FF2B5EF4-FFF2-40B4-BE49-F238E27FC236}">
                <a16:creationId xmlns:a16="http://schemas.microsoft.com/office/drawing/2014/main" id="{33F1D49A-6EAD-6E5B-8EDC-B1724EE4D1A1}"/>
              </a:ext>
            </a:extLst>
          </p:cNvPr>
          <p:cNvSpPr/>
          <p:nvPr/>
        </p:nvSpPr>
        <p:spPr>
          <a:xfrm>
            <a:off x="7917818" y="684065"/>
            <a:ext cx="85671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zh-CN" sz="1400" b="1" dirty="0">
                <a:solidFill>
                  <a:srgbClr val="FF0000"/>
                </a:solidFill>
                <a:latin typeface="Times New Roman" panose="02020603050405020304" pitchFamily="18" charset="0"/>
                <a:ea typeface="SimHei" charset="-122"/>
                <a:cs typeface="Times New Roman" panose="02020603050405020304" pitchFamily="18" charset="0"/>
              </a:rPr>
              <a:t>250</a:t>
            </a:r>
            <a:r>
              <a:rPr kumimoji="1" lang="zh-CN" altLang="en-US" sz="1400" b="1" dirty="0">
                <a:solidFill>
                  <a:srgbClr val="FF0000"/>
                </a:solidFill>
                <a:latin typeface="Times New Roman" panose="02020603050405020304" pitchFamily="18" charset="0"/>
                <a:ea typeface="SimHei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400" b="1" dirty="0">
                <a:solidFill>
                  <a:srgbClr val="FF0000"/>
                </a:solidFill>
                <a:latin typeface="Times New Roman" panose="02020603050405020304" pitchFamily="18" charset="0"/>
                <a:ea typeface="SimHei" charset="-122"/>
                <a:cs typeface="Times New Roman" panose="02020603050405020304" pitchFamily="18" charset="0"/>
              </a:rPr>
              <a:t>ab</a:t>
            </a:r>
            <a:r>
              <a:rPr kumimoji="1" lang="en-US" altLang="zh-CN" sz="1400" b="1" baseline="30000" dirty="0">
                <a:solidFill>
                  <a:srgbClr val="FF0000"/>
                </a:solidFill>
                <a:latin typeface="Times New Roman" panose="02020603050405020304" pitchFamily="18" charset="0"/>
                <a:ea typeface="SimHei" charset="-122"/>
                <a:cs typeface="Times New Roman" panose="02020603050405020304" pitchFamily="18" charset="0"/>
              </a:rPr>
              <a:t>-1</a:t>
            </a:r>
            <a:endParaRPr lang="zh-CN" altLang="en-US" sz="1400" b="1" dirty="0">
              <a:solidFill>
                <a:srgbClr val="FF0000"/>
              </a:solidFill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379FC23A-080D-8916-4C6D-EB37C01B1680}"/>
              </a:ext>
            </a:extLst>
          </p:cNvPr>
          <p:cNvSpPr txBox="1"/>
          <p:nvPr/>
        </p:nvSpPr>
        <p:spPr>
          <a:xfrm>
            <a:off x="3959406" y="4835058"/>
            <a:ext cx="1893852" cy="7829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zh-CN" sz="1496" b="1" dirty="0">
                <a:solidFill>
                  <a:schemeClr val="bg1"/>
                </a:solidFill>
                <a:latin typeface="Times New Roman" charset="0"/>
                <a:ea typeface="SimSun" panose="02010600030101010101" pitchFamily="2" charset="-122"/>
                <a:cs typeface="Times New Roman" charset="0"/>
              </a:rPr>
              <a:t>UCAS, Wenbin Qian</a:t>
            </a:r>
          </a:p>
          <a:p>
            <a:r>
              <a:rPr kumimoji="1" lang="en" altLang="zh-CN" sz="1496" b="1" dirty="0">
                <a:solidFill>
                  <a:schemeClr val="bg1"/>
                </a:solidFill>
                <a:latin typeface="Times New Roman" charset="0"/>
                <a:ea typeface="SimSun" panose="02010600030101010101" pitchFamily="2" charset="-122"/>
                <a:cs typeface="Times New Roman" charset="0"/>
              </a:rPr>
              <a:t>
</a:t>
            </a:r>
            <a:endParaRPr kumimoji="1" lang="zh-CN" altLang="en-US" sz="1496" b="1" dirty="0">
              <a:solidFill>
                <a:schemeClr val="bg1"/>
              </a:solidFill>
              <a:latin typeface="Times New Roman" charset="0"/>
              <a:ea typeface="SimSun" panose="02010600030101010101" pitchFamily="2" charset="-122"/>
              <a:cs typeface="Times New Roman" charset="0"/>
            </a:endParaRPr>
          </a:p>
        </p:txBody>
      </p:sp>
      <p:cxnSp>
        <p:nvCxnSpPr>
          <p:cNvPr id="15" name="直线箭头连接符 14">
            <a:extLst>
              <a:ext uri="{FF2B5EF4-FFF2-40B4-BE49-F238E27FC236}">
                <a16:creationId xmlns:a16="http://schemas.microsoft.com/office/drawing/2014/main" id="{5019DCAC-2A2C-A57D-08C1-85B7D6817BA0}"/>
              </a:ext>
            </a:extLst>
          </p:cNvPr>
          <p:cNvCxnSpPr>
            <a:cxnSpLocks/>
          </p:cNvCxnSpPr>
          <p:nvPr/>
        </p:nvCxnSpPr>
        <p:spPr>
          <a:xfrm>
            <a:off x="3782545" y="694629"/>
            <a:ext cx="0" cy="434557"/>
          </a:xfrm>
          <a:prstGeom prst="straightConnector1">
            <a:avLst/>
          </a:prstGeom>
          <a:ln w="444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矩形 36">
            <a:extLst>
              <a:ext uri="{FF2B5EF4-FFF2-40B4-BE49-F238E27FC236}">
                <a16:creationId xmlns:a16="http://schemas.microsoft.com/office/drawing/2014/main" id="{C06AAA22-7F83-5E80-4C69-617294776B27}"/>
              </a:ext>
            </a:extLst>
          </p:cNvPr>
          <p:cNvSpPr/>
          <p:nvPr/>
        </p:nvSpPr>
        <p:spPr>
          <a:xfrm>
            <a:off x="3817379" y="687804"/>
            <a:ext cx="84510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zh-CN" sz="1400" b="1" dirty="0">
                <a:solidFill>
                  <a:srgbClr val="FF0000"/>
                </a:solidFill>
                <a:latin typeface="Times New Roman" panose="02020603050405020304" pitchFamily="18" charset="0"/>
                <a:ea typeface="SimHei" charset="-122"/>
                <a:cs typeface="Times New Roman" panose="02020603050405020304" pitchFamily="18" charset="0"/>
              </a:rPr>
              <a:t>1</a:t>
            </a:r>
            <a:r>
              <a:rPr kumimoji="1" lang="zh-CN" altLang="en-US" sz="1400" b="1" dirty="0">
                <a:solidFill>
                  <a:srgbClr val="FF0000"/>
                </a:solidFill>
                <a:latin typeface="Times New Roman" panose="02020603050405020304" pitchFamily="18" charset="0"/>
                <a:ea typeface="SimHei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400" b="1" dirty="0">
                <a:solidFill>
                  <a:srgbClr val="FF0000"/>
                </a:solidFill>
                <a:latin typeface="Times New Roman" panose="02020603050405020304" pitchFamily="18" charset="0"/>
                <a:ea typeface="SimHei" charset="-122"/>
                <a:cs typeface="Times New Roman" panose="02020603050405020304" pitchFamily="18" charset="0"/>
              </a:rPr>
              <a:t>ab</a:t>
            </a:r>
            <a:r>
              <a:rPr kumimoji="1" lang="en-US" altLang="zh-CN" sz="1400" b="1" baseline="30000" dirty="0">
                <a:solidFill>
                  <a:srgbClr val="FF0000"/>
                </a:solidFill>
                <a:latin typeface="Times New Roman" panose="02020603050405020304" pitchFamily="18" charset="0"/>
                <a:ea typeface="SimHei" charset="-122"/>
                <a:cs typeface="Times New Roman" panose="02020603050405020304" pitchFamily="18" charset="0"/>
              </a:rPr>
              <a:t>-1</a:t>
            </a:r>
            <a:endParaRPr lang="zh-CN" altLang="en-US" sz="1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9479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055"/>
    </mc:Choice>
    <mc:Fallback xmlns="">
      <p:transition spd="slow" advTm="29055"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 22"/>
          <p:cNvGrpSpPr/>
          <p:nvPr/>
        </p:nvGrpSpPr>
        <p:grpSpPr>
          <a:xfrm>
            <a:off x="0" y="46858"/>
            <a:ext cx="9144000" cy="5107114"/>
            <a:chOff x="0" y="48516"/>
            <a:chExt cx="9144000" cy="6809485"/>
          </a:xfrm>
        </p:grpSpPr>
        <p:grpSp>
          <p:nvGrpSpPr>
            <p:cNvPr id="22" name="组 21"/>
            <p:cNvGrpSpPr/>
            <p:nvPr/>
          </p:nvGrpSpPr>
          <p:grpSpPr>
            <a:xfrm>
              <a:off x="110103" y="48516"/>
              <a:ext cx="8885307" cy="677108"/>
              <a:chOff x="110103" y="48516"/>
              <a:chExt cx="8885307" cy="677108"/>
            </a:xfrm>
          </p:grpSpPr>
          <p:sp>
            <p:nvSpPr>
              <p:cNvPr id="10" name="矩形 9"/>
              <p:cNvSpPr/>
              <p:nvPr/>
            </p:nvSpPr>
            <p:spPr>
              <a:xfrm>
                <a:off x="231515" y="48516"/>
                <a:ext cx="2069797" cy="67710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Conclusion</a:t>
                </a:r>
                <a:endParaRPr lang="zh-CN" altLang="en-US" sz="27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12" name="直线连接符 11"/>
              <p:cNvCxnSpPr/>
              <p:nvPr/>
            </p:nvCxnSpPr>
            <p:spPr>
              <a:xfrm>
                <a:off x="110103" y="694847"/>
                <a:ext cx="8885307" cy="0"/>
              </a:xfrm>
              <a:prstGeom prst="line">
                <a:avLst/>
              </a:prstGeom>
              <a:ln w="1905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组 15"/>
            <p:cNvGrpSpPr/>
            <p:nvPr/>
          </p:nvGrpSpPr>
          <p:grpSpPr>
            <a:xfrm>
              <a:off x="0" y="6446733"/>
              <a:ext cx="9144000" cy="411268"/>
              <a:chOff x="0" y="6446733"/>
              <a:chExt cx="9144000" cy="411268"/>
            </a:xfrm>
          </p:grpSpPr>
          <p:sp>
            <p:nvSpPr>
              <p:cNvPr id="17" name="Rectangle 6"/>
              <p:cNvSpPr/>
              <p:nvPr/>
            </p:nvSpPr>
            <p:spPr>
              <a:xfrm>
                <a:off x="0" y="6488821"/>
                <a:ext cx="9144000" cy="36918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Rectangle 7"/>
              <p:cNvSpPr/>
              <p:nvPr/>
            </p:nvSpPr>
            <p:spPr>
              <a:xfrm>
                <a:off x="0" y="6446733"/>
                <a:ext cx="9144000" cy="45719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4" name="文本框 13">
            <a:extLst>
              <a:ext uri="{FF2B5EF4-FFF2-40B4-BE49-F238E27FC236}">
                <a16:creationId xmlns:a16="http://schemas.microsoft.com/office/drawing/2014/main" id="{6250E61F-F921-9846-849A-1D6CC2DD7FDB}"/>
              </a:ext>
            </a:extLst>
          </p:cNvPr>
          <p:cNvSpPr txBox="1"/>
          <p:nvPr/>
        </p:nvSpPr>
        <p:spPr>
          <a:xfrm>
            <a:off x="363185" y="4843790"/>
            <a:ext cx="1059906" cy="3225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496" b="1" dirty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rPr>
              <a:t>2026/07/03</a:t>
            </a:r>
            <a:endParaRPr kumimoji="1" lang="zh-CN" altLang="en-US" sz="1496" b="1" dirty="0">
              <a:solidFill>
                <a:schemeClr val="bg1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972DFA01-1EA9-29EA-4F8C-91A5B2FD940C}"/>
              </a:ext>
            </a:extLst>
          </p:cNvPr>
          <p:cNvSpPr txBox="1"/>
          <p:nvPr/>
        </p:nvSpPr>
        <p:spPr>
          <a:xfrm>
            <a:off x="3959406" y="4835058"/>
            <a:ext cx="1893852" cy="3225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zh-CN" sz="1496" b="1" dirty="0">
                <a:solidFill>
                  <a:schemeClr val="bg1"/>
                </a:solidFill>
                <a:latin typeface="Times New Roman" charset="0"/>
                <a:ea typeface="SimSun" panose="02010600030101010101" pitchFamily="2" charset="-122"/>
                <a:cs typeface="Times New Roman" charset="0"/>
              </a:rPr>
              <a:t>UCAS, Wenbin Qian</a:t>
            </a:r>
            <a:endParaRPr kumimoji="1" lang="zh-CN" altLang="en-US" sz="1496" b="1" dirty="0">
              <a:solidFill>
                <a:schemeClr val="bg1"/>
              </a:solidFill>
              <a:latin typeface="Times New Roman" charset="0"/>
              <a:ea typeface="SimSun" panose="02010600030101010101" pitchFamily="2" charset="-122"/>
              <a:cs typeface="Times New Roman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2CFD9C16-5A45-525D-4B92-A4F8D6BD0F48}"/>
              </a:ext>
            </a:extLst>
          </p:cNvPr>
          <p:cNvSpPr txBox="1"/>
          <p:nvPr/>
        </p:nvSpPr>
        <p:spPr>
          <a:xfrm>
            <a:off x="662411" y="694401"/>
            <a:ext cx="7780689" cy="14932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altLang="zh-CN" sz="1600" b="1" dirty="0">
                <a:solidFill>
                  <a:srgbClr val="002060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Physics</a:t>
            </a:r>
            <a:r>
              <a:rPr lang="zh-CN" altLang="en-US" sz="1600" b="1" dirty="0">
                <a:solidFill>
                  <a:srgbClr val="002060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 </a:t>
            </a:r>
            <a:r>
              <a:rPr lang="en-US" altLang="zh-CN" sz="1600" b="1" dirty="0">
                <a:solidFill>
                  <a:srgbClr val="002060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programs</a:t>
            </a:r>
            <a:r>
              <a:rPr lang="zh-CN" altLang="en-US" sz="1600" b="1" dirty="0">
                <a:solidFill>
                  <a:srgbClr val="002060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 </a:t>
            </a:r>
            <a:r>
              <a:rPr lang="en-US" altLang="zh-CN" sz="1600" b="1" dirty="0">
                <a:solidFill>
                  <a:srgbClr val="002060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of</a:t>
            </a:r>
            <a:r>
              <a:rPr lang="zh-CN" altLang="en-US" sz="1600" b="1" dirty="0">
                <a:solidFill>
                  <a:srgbClr val="002060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 </a:t>
            </a:r>
            <a:r>
              <a:rPr lang="en-US" altLang="zh-CN" sz="1600" b="1" dirty="0">
                <a:solidFill>
                  <a:srgbClr val="002060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LHCb</a:t>
            </a:r>
            <a:r>
              <a:rPr lang="zh-CN" altLang="en-US" sz="1600" b="1" dirty="0">
                <a:solidFill>
                  <a:srgbClr val="002060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 </a:t>
            </a:r>
            <a:r>
              <a:rPr lang="en-US" altLang="zh-CN" sz="1600" b="1" dirty="0">
                <a:solidFill>
                  <a:srgbClr val="002060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and</a:t>
            </a:r>
            <a:r>
              <a:rPr lang="zh-CN" altLang="en-US" sz="1600" b="1" dirty="0">
                <a:solidFill>
                  <a:srgbClr val="002060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 </a:t>
            </a:r>
            <a:r>
              <a:rPr lang="en-US" altLang="zh-CN" sz="1600" b="1" dirty="0">
                <a:solidFill>
                  <a:srgbClr val="002060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BESIII,</a:t>
            </a:r>
            <a:r>
              <a:rPr lang="zh-CN" altLang="en-US" sz="1600" b="1" dirty="0">
                <a:solidFill>
                  <a:srgbClr val="002060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 </a:t>
            </a:r>
            <a:r>
              <a:rPr lang="en-US" altLang="zh-CN" sz="1600" b="1" dirty="0">
                <a:solidFill>
                  <a:srgbClr val="002060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STCF</a:t>
            </a:r>
            <a:r>
              <a:rPr lang="zh-CN" altLang="en-US" sz="1600" b="1" dirty="0">
                <a:solidFill>
                  <a:srgbClr val="002060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 </a:t>
            </a:r>
            <a:r>
              <a:rPr lang="en-US" altLang="zh-CN" sz="1600" b="1" dirty="0">
                <a:solidFill>
                  <a:srgbClr val="002060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complementary</a:t>
            </a:r>
            <a:r>
              <a:rPr lang="zh-CN" altLang="en-US" sz="1600" b="1" dirty="0">
                <a:solidFill>
                  <a:srgbClr val="002060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 </a:t>
            </a:r>
            <a:r>
              <a:rPr lang="en-US" altLang="zh-CN" sz="1600" b="1" dirty="0">
                <a:solidFill>
                  <a:srgbClr val="002060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to</a:t>
            </a:r>
            <a:r>
              <a:rPr lang="zh-CN" altLang="en-US" sz="1600" b="1" dirty="0">
                <a:solidFill>
                  <a:srgbClr val="002060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 </a:t>
            </a:r>
            <a:r>
              <a:rPr lang="en-US" altLang="zh-CN" sz="1600" b="1" dirty="0">
                <a:solidFill>
                  <a:srgbClr val="002060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each</a:t>
            </a:r>
            <a:r>
              <a:rPr lang="zh-CN" altLang="en-US" sz="1600" b="1" dirty="0">
                <a:solidFill>
                  <a:srgbClr val="002060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 </a:t>
            </a:r>
            <a:r>
              <a:rPr lang="en-US" altLang="zh-CN" sz="1600" b="1" dirty="0">
                <a:solidFill>
                  <a:srgbClr val="002060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other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altLang="zh-CN" sz="1600" b="1" dirty="0">
                <a:solidFill>
                  <a:srgbClr val="002060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Communications</a:t>
            </a:r>
            <a:r>
              <a:rPr lang="zh-CN" altLang="en-US" sz="1600" b="1" dirty="0">
                <a:solidFill>
                  <a:srgbClr val="002060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 </a:t>
            </a:r>
            <a:r>
              <a:rPr lang="en-US" altLang="zh-CN" sz="1600" b="1" dirty="0">
                <a:solidFill>
                  <a:srgbClr val="002060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and</a:t>
            </a:r>
            <a:r>
              <a:rPr lang="zh-CN" altLang="en-US" sz="1600" b="1" dirty="0">
                <a:solidFill>
                  <a:srgbClr val="002060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 </a:t>
            </a:r>
            <a:r>
              <a:rPr lang="en-US" altLang="zh-CN" sz="1600" b="1" dirty="0">
                <a:solidFill>
                  <a:srgbClr val="002060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cooperations</a:t>
            </a:r>
            <a:r>
              <a:rPr lang="zh-CN" altLang="en-US" sz="1600" b="1" dirty="0">
                <a:solidFill>
                  <a:srgbClr val="002060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 </a:t>
            </a:r>
            <a:r>
              <a:rPr lang="en-US" altLang="zh-CN" sz="1600" b="1" dirty="0">
                <a:solidFill>
                  <a:srgbClr val="002060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important</a:t>
            </a:r>
            <a:r>
              <a:rPr lang="zh-CN" altLang="en-US" sz="1600" b="1" dirty="0">
                <a:solidFill>
                  <a:srgbClr val="002060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 </a:t>
            </a:r>
            <a:r>
              <a:rPr lang="en-US" altLang="zh-CN" sz="1600" b="1" dirty="0">
                <a:solidFill>
                  <a:srgbClr val="002060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for</a:t>
            </a:r>
            <a:r>
              <a:rPr lang="zh-CN" altLang="en-US" sz="1600" b="1" dirty="0">
                <a:solidFill>
                  <a:srgbClr val="002060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 </a:t>
            </a:r>
            <a:r>
              <a:rPr lang="en-US" altLang="zh-CN" sz="1600" b="1" dirty="0">
                <a:solidFill>
                  <a:srgbClr val="002060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understanding</a:t>
            </a:r>
            <a:r>
              <a:rPr lang="zh-CN" altLang="en-US" sz="1600" b="1" dirty="0">
                <a:solidFill>
                  <a:srgbClr val="002060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 </a:t>
            </a:r>
            <a:r>
              <a:rPr lang="en-US" altLang="zh-CN" sz="1600" b="1" dirty="0">
                <a:solidFill>
                  <a:srgbClr val="002060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of</a:t>
            </a:r>
            <a:r>
              <a:rPr lang="zh-CN" altLang="en-US" sz="1600" b="1" dirty="0">
                <a:solidFill>
                  <a:srgbClr val="002060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 </a:t>
            </a:r>
            <a:r>
              <a:rPr lang="en-US" altLang="zh-CN" sz="1600" b="1" dirty="0">
                <a:solidFill>
                  <a:srgbClr val="002060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fundamental</a:t>
            </a:r>
            <a:r>
              <a:rPr lang="zh-CN" altLang="en-US" sz="1600" b="1" dirty="0">
                <a:solidFill>
                  <a:srgbClr val="002060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 </a:t>
            </a:r>
            <a:r>
              <a:rPr lang="en-US" altLang="zh-CN" sz="1600" b="1" dirty="0">
                <a:solidFill>
                  <a:srgbClr val="002060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questions</a:t>
            </a:r>
            <a:r>
              <a:rPr lang="zh-CN" altLang="en-US" sz="1600" b="1" dirty="0">
                <a:solidFill>
                  <a:srgbClr val="002060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 </a:t>
            </a:r>
            <a:endParaRPr lang="en-US" altLang="zh-CN" sz="1600" b="1" dirty="0">
              <a:solidFill>
                <a:srgbClr val="002060"/>
              </a:solidFill>
              <a:latin typeface="Book Antiqua" panose="02040602050305030304" pitchFamily="18" charset="0"/>
              <a:cs typeface="Arial" panose="020B0604020202020204" pitchFamily="34" charset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E3820539-FAC4-25BB-38D1-F6DCA4E9A3FE}"/>
              </a:ext>
            </a:extLst>
          </p:cNvPr>
          <p:cNvSpPr/>
          <p:nvPr/>
        </p:nvSpPr>
        <p:spPr>
          <a:xfrm>
            <a:off x="1635940" y="2782313"/>
            <a:ext cx="587212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32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Thank</a:t>
            </a:r>
            <a:r>
              <a:rPr kumimoji="1" lang="zh-CN" alt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 </a:t>
            </a:r>
            <a:r>
              <a:rPr kumimoji="1" lang="en-US" altLang="zh-CN" sz="32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you</a:t>
            </a:r>
            <a:r>
              <a:rPr kumimoji="1" lang="zh-CN" alt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 </a:t>
            </a:r>
            <a:r>
              <a:rPr kumimoji="1" lang="en-US" altLang="zh-CN" sz="32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for</a:t>
            </a:r>
            <a:r>
              <a:rPr kumimoji="1" lang="zh-CN" alt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 </a:t>
            </a:r>
            <a:r>
              <a:rPr kumimoji="1" lang="en-US" altLang="zh-CN" sz="32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your</a:t>
            </a:r>
            <a:r>
              <a:rPr kumimoji="1" lang="zh-CN" alt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 </a:t>
            </a:r>
            <a:r>
              <a:rPr kumimoji="1" lang="en-US" altLang="zh-CN" sz="32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attention!</a:t>
            </a:r>
            <a:endParaRPr lang="zh-CN" alt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7488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131"/>
    </mc:Choice>
    <mc:Fallback xmlns="">
      <p:transition spd="slow" advTm="45131"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795490-1770-371F-9FA4-DC9BA22794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 22">
            <a:extLst>
              <a:ext uri="{FF2B5EF4-FFF2-40B4-BE49-F238E27FC236}">
                <a16:creationId xmlns:a16="http://schemas.microsoft.com/office/drawing/2014/main" id="{F512D1EF-7FC5-4E93-7DC5-7FDA49F9C724}"/>
              </a:ext>
            </a:extLst>
          </p:cNvPr>
          <p:cNvGrpSpPr/>
          <p:nvPr/>
        </p:nvGrpSpPr>
        <p:grpSpPr>
          <a:xfrm>
            <a:off x="0" y="46858"/>
            <a:ext cx="9144000" cy="5107114"/>
            <a:chOff x="0" y="48516"/>
            <a:chExt cx="9144000" cy="6809485"/>
          </a:xfrm>
        </p:grpSpPr>
        <p:grpSp>
          <p:nvGrpSpPr>
            <p:cNvPr id="22" name="组 21">
              <a:extLst>
                <a:ext uri="{FF2B5EF4-FFF2-40B4-BE49-F238E27FC236}">
                  <a16:creationId xmlns:a16="http://schemas.microsoft.com/office/drawing/2014/main" id="{8E49EB97-D73B-DF11-02D0-0C05B73AC905}"/>
                </a:ext>
              </a:extLst>
            </p:cNvPr>
            <p:cNvGrpSpPr/>
            <p:nvPr/>
          </p:nvGrpSpPr>
          <p:grpSpPr>
            <a:xfrm>
              <a:off x="110103" y="48516"/>
              <a:ext cx="8885307" cy="677108"/>
              <a:chOff x="110103" y="48516"/>
              <a:chExt cx="8885307" cy="677108"/>
            </a:xfrm>
          </p:grpSpPr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id="{08AB488E-739D-A9A4-DE9A-E34F7D680A7E}"/>
                  </a:ext>
                </a:extLst>
              </p:cNvPr>
              <p:cNvSpPr/>
              <p:nvPr/>
            </p:nvSpPr>
            <p:spPr>
              <a:xfrm>
                <a:off x="231515" y="48516"/>
                <a:ext cx="4468018" cy="67710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Weights</a:t>
                </a:r>
                <a:r>
                  <a:rPr lang="zh-CN" altLang="en-US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and</a:t>
                </a:r>
                <a:r>
                  <a:rPr lang="zh-CN" altLang="en-US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BESIII</a:t>
                </a:r>
                <a:r>
                  <a:rPr lang="zh-CN" altLang="en-US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inputs</a:t>
                </a:r>
                <a:endParaRPr lang="zh-CN" altLang="en-US" sz="27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12" name="直线连接符 11">
                <a:extLst>
                  <a:ext uri="{FF2B5EF4-FFF2-40B4-BE49-F238E27FC236}">
                    <a16:creationId xmlns:a16="http://schemas.microsoft.com/office/drawing/2014/main" id="{28426765-D531-1720-EC23-9A892C00C846}"/>
                  </a:ext>
                </a:extLst>
              </p:cNvPr>
              <p:cNvCxnSpPr/>
              <p:nvPr/>
            </p:nvCxnSpPr>
            <p:spPr>
              <a:xfrm>
                <a:off x="110103" y="694847"/>
                <a:ext cx="8885307" cy="0"/>
              </a:xfrm>
              <a:prstGeom prst="line">
                <a:avLst/>
              </a:prstGeom>
              <a:ln w="1905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组 15">
              <a:extLst>
                <a:ext uri="{FF2B5EF4-FFF2-40B4-BE49-F238E27FC236}">
                  <a16:creationId xmlns:a16="http://schemas.microsoft.com/office/drawing/2014/main" id="{B783C604-0659-639C-66B9-DF530F66FF72}"/>
                </a:ext>
              </a:extLst>
            </p:cNvPr>
            <p:cNvGrpSpPr/>
            <p:nvPr/>
          </p:nvGrpSpPr>
          <p:grpSpPr>
            <a:xfrm>
              <a:off x="0" y="6446733"/>
              <a:ext cx="9144000" cy="411268"/>
              <a:chOff x="0" y="6446733"/>
              <a:chExt cx="9144000" cy="411268"/>
            </a:xfrm>
          </p:grpSpPr>
          <p:sp>
            <p:nvSpPr>
              <p:cNvPr id="17" name="Rectangle 6">
                <a:extLst>
                  <a:ext uri="{FF2B5EF4-FFF2-40B4-BE49-F238E27FC236}">
                    <a16:creationId xmlns:a16="http://schemas.microsoft.com/office/drawing/2014/main" id="{063E032B-4989-589B-5CE4-13B4971AF319}"/>
                  </a:ext>
                </a:extLst>
              </p:cNvPr>
              <p:cNvSpPr/>
              <p:nvPr/>
            </p:nvSpPr>
            <p:spPr>
              <a:xfrm>
                <a:off x="0" y="6488821"/>
                <a:ext cx="9144000" cy="36918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8" name="Rectangle 7">
                <a:extLst>
                  <a:ext uri="{FF2B5EF4-FFF2-40B4-BE49-F238E27FC236}">
                    <a16:creationId xmlns:a16="http://schemas.microsoft.com/office/drawing/2014/main" id="{AE7ECBBB-6588-35C9-21AF-DA2BBC7846EB}"/>
                  </a:ext>
                </a:extLst>
              </p:cNvPr>
              <p:cNvSpPr/>
              <p:nvPr/>
            </p:nvSpPr>
            <p:spPr>
              <a:xfrm>
                <a:off x="0" y="6446733"/>
                <a:ext cx="9144000" cy="45719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14" name="文本框 13">
            <a:extLst>
              <a:ext uri="{FF2B5EF4-FFF2-40B4-BE49-F238E27FC236}">
                <a16:creationId xmlns:a16="http://schemas.microsoft.com/office/drawing/2014/main" id="{94348393-9868-9281-3631-E39A91F674C5}"/>
              </a:ext>
            </a:extLst>
          </p:cNvPr>
          <p:cNvSpPr txBox="1"/>
          <p:nvPr/>
        </p:nvSpPr>
        <p:spPr>
          <a:xfrm>
            <a:off x="363185" y="4843790"/>
            <a:ext cx="1059906" cy="3225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496" b="1" dirty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rPr>
              <a:t>2026/07/03</a:t>
            </a:r>
            <a:endParaRPr kumimoji="1" lang="zh-CN" altLang="en-US" sz="1496" b="1" dirty="0">
              <a:solidFill>
                <a:schemeClr val="bg1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5" name="灯片编号占位符 1">
            <a:extLst>
              <a:ext uri="{FF2B5EF4-FFF2-40B4-BE49-F238E27FC236}">
                <a16:creationId xmlns:a16="http://schemas.microsoft.com/office/drawing/2014/main" id="{6BD380B5-FBEB-BE7D-C580-7789B6E547EC}"/>
              </a:ext>
            </a:extLst>
          </p:cNvPr>
          <p:cNvSpPr txBox="1">
            <a:spLocks/>
          </p:cNvSpPr>
          <p:nvPr/>
        </p:nvSpPr>
        <p:spPr>
          <a:xfrm>
            <a:off x="6889711" y="4870359"/>
            <a:ext cx="15430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9B75A48-9D91-AD42-8FEF-0106549F2306}" type="slidenum">
              <a:rPr kumimoji="1" lang="zh-CN" altLang="en-US" sz="15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39</a:t>
            </a:fld>
            <a:endParaRPr kumimoji="1" lang="zh-CN" altLang="en-US" sz="1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ACA67379-5C8B-6BE7-D38B-6AA714CF50F2}"/>
              </a:ext>
            </a:extLst>
          </p:cNvPr>
          <p:cNvSpPr txBox="1"/>
          <p:nvPr/>
        </p:nvSpPr>
        <p:spPr>
          <a:xfrm>
            <a:off x="3959406" y="4835058"/>
            <a:ext cx="1845762" cy="3225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496" b="1" dirty="0">
                <a:solidFill>
                  <a:schemeClr val="bg1"/>
                </a:solidFill>
                <a:latin typeface="Times New Roman" charset="0"/>
                <a:ea typeface="SimSun" panose="02010600030101010101" pitchFamily="2" charset="-122"/>
                <a:cs typeface="Times New Roman" charset="0"/>
              </a:rPr>
              <a:t>UCAS</a:t>
            </a:r>
            <a:r>
              <a:rPr kumimoji="1" lang="zh-CN" altLang="en-US" sz="1496" b="1" dirty="0">
                <a:solidFill>
                  <a:schemeClr val="bg1"/>
                </a:solidFill>
                <a:latin typeface="Times New Roman" charset="0"/>
                <a:ea typeface="SimSun" panose="02010600030101010101" pitchFamily="2" charset="-122"/>
                <a:cs typeface="Times New Roman" charset="0"/>
              </a:rPr>
              <a:t> </a:t>
            </a:r>
            <a:r>
              <a:rPr kumimoji="1" lang="en-US" altLang="zh-CN" sz="1496" b="1" dirty="0">
                <a:solidFill>
                  <a:schemeClr val="bg1"/>
                </a:solidFill>
                <a:latin typeface="Times New Roman" charset="0"/>
                <a:ea typeface="SimSun" panose="02010600030101010101" pitchFamily="2" charset="-122"/>
                <a:cs typeface="Times New Roman" charset="0"/>
              </a:rPr>
              <a:t>Wenbin</a:t>
            </a:r>
            <a:r>
              <a:rPr kumimoji="1" lang="zh-CN" altLang="en-US" sz="1496" b="1" dirty="0">
                <a:solidFill>
                  <a:schemeClr val="bg1"/>
                </a:solidFill>
                <a:latin typeface="Times New Roman" charset="0"/>
                <a:ea typeface="SimSun" panose="02010600030101010101" pitchFamily="2" charset="-122"/>
                <a:cs typeface="Times New Roman" charset="0"/>
              </a:rPr>
              <a:t> </a:t>
            </a:r>
            <a:r>
              <a:rPr kumimoji="1" lang="en-US" altLang="zh-CN" sz="1496" b="1" dirty="0">
                <a:solidFill>
                  <a:schemeClr val="bg1"/>
                </a:solidFill>
                <a:latin typeface="Times New Roman" charset="0"/>
                <a:ea typeface="SimSun" panose="02010600030101010101" pitchFamily="2" charset="-122"/>
                <a:cs typeface="Times New Roman" charset="0"/>
              </a:rPr>
              <a:t>Qian</a:t>
            </a:r>
            <a:endParaRPr kumimoji="1" lang="zh-CN" altLang="en-US" sz="1496" b="1" dirty="0">
              <a:solidFill>
                <a:schemeClr val="bg1"/>
              </a:solidFill>
              <a:latin typeface="Times New Roman" charset="0"/>
              <a:ea typeface="SimSun" panose="02010600030101010101" pitchFamily="2" charset="-122"/>
              <a:cs typeface="Times New Roman" charset="0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2B014B2B-AE66-12C4-97C5-763CFFAF7F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904" y="1016355"/>
            <a:ext cx="7772400" cy="881319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C35DE1CE-D259-E24A-616B-AE739E8E93C4}"/>
              </a:ext>
            </a:extLst>
          </p:cNvPr>
          <p:cNvSpPr/>
          <p:nvPr/>
        </p:nvSpPr>
        <p:spPr>
          <a:xfrm>
            <a:off x="77657" y="577262"/>
            <a:ext cx="9066344" cy="4160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en-US" altLang="zh-CN" sz="16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Why</a:t>
            </a:r>
            <a:r>
              <a:rPr kumimoji="1" lang="zh-CN" altLang="en-US" sz="16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 </a:t>
            </a:r>
            <a:r>
              <a:rPr kumimoji="1" lang="en-US" altLang="zh-CN" sz="16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weights</a:t>
            </a:r>
            <a:r>
              <a:rPr kumimoji="1" lang="zh-CN" altLang="en-US" sz="16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 </a:t>
            </a:r>
            <a:r>
              <a:rPr kumimoji="1" lang="en-US" altLang="zh-CN" sz="16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works?</a:t>
            </a:r>
            <a:r>
              <a:rPr kumimoji="1" lang="zh-CN" altLang="en-US" sz="16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  </a:t>
            </a:r>
            <a:r>
              <a:rPr kumimoji="1" lang="en-US" altLang="zh-CN" sz="16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Equation</a:t>
            </a:r>
            <a:r>
              <a:rPr kumimoji="1" lang="zh-CN" altLang="en-US" sz="16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 </a:t>
            </a:r>
            <a:r>
              <a:rPr kumimoji="1" lang="en-US" altLang="zh-CN" sz="16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holds</a:t>
            </a:r>
            <a:r>
              <a:rPr kumimoji="1" lang="zh-CN" altLang="en-US" sz="16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 </a:t>
            </a:r>
            <a:r>
              <a:rPr kumimoji="1" lang="en-US" altLang="zh-CN" sz="16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when</a:t>
            </a:r>
            <a:r>
              <a:rPr kumimoji="1" lang="zh-CN" altLang="en-US" sz="16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 </a:t>
            </a:r>
            <a:r>
              <a:rPr kumimoji="1" lang="en-US" altLang="zh-CN" sz="16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multiplying</a:t>
            </a:r>
            <a:r>
              <a:rPr kumimoji="1" lang="zh-CN" altLang="en-US" sz="16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 </a:t>
            </a:r>
            <a:r>
              <a:rPr kumimoji="1" lang="en-US" altLang="zh-CN" sz="16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both</a:t>
            </a:r>
            <a:r>
              <a:rPr kumimoji="1" lang="zh-CN" altLang="en-US" sz="16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 </a:t>
            </a:r>
            <a:r>
              <a:rPr kumimoji="1" lang="en-US" altLang="zh-CN" sz="16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sides</a:t>
            </a:r>
            <a:r>
              <a:rPr kumimoji="1" lang="zh-CN" altLang="en-US" sz="16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 </a:t>
            </a:r>
            <a:r>
              <a:rPr kumimoji="1" lang="en-US" altLang="zh-CN" sz="16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by</a:t>
            </a:r>
            <a:r>
              <a:rPr kumimoji="1" lang="zh-CN" altLang="en-US" sz="16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 </a:t>
            </a:r>
            <a:r>
              <a:rPr kumimoji="1" lang="en-US" altLang="zh-CN" sz="16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the</a:t>
            </a:r>
            <a:r>
              <a:rPr kumimoji="1" lang="zh-CN" altLang="en-US" sz="16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 </a:t>
            </a:r>
            <a:r>
              <a:rPr kumimoji="1" lang="en-US" altLang="zh-CN" sz="16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same</a:t>
            </a:r>
            <a:r>
              <a:rPr kumimoji="1" lang="zh-CN" altLang="en-US" sz="16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 </a:t>
            </a:r>
            <a:r>
              <a:rPr kumimoji="1" lang="en-US" altLang="zh-CN" sz="16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constant</a:t>
            </a:r>
            <a:endParaRPr lang="zh-CN" altLang="en-US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矩形 12">
                <a:extLst>
                  <a:ext uri="{FF2B5EF4-FFF2-40B4-BE49-F238E27FC236}">
                    <a16:creationId xmlns:a16="http://schemas.microsoft.com/office/drawing/2014/main" id="{2C7F5274-1F50-7703-C2AA-0670897F3FDD}"/>
                  </a:ext>
                </a:extLst>
              </p:cNvPr>
              <p:cNvSpPr/>
              <p:nvPr/>
            </p:nvSpPr>
            <p:spPr>
              <a:xfrm>
                <a:off x="59422" y="1792293"/>
                <a:ext cx="9066344" cy="41601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kumimoji="1" lang="en-US" altLang="zh-CN" sz="16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BESIII</a:t>
                </a:r>
                <a:r>
                  <a:rPr kumimoji="1" lang="zh-CN" altLang="en-US" sz="16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 </a:t>
                </a:r>
                <a:r>
                  <a:rPr kumimoji="1" lang="en-US" altLang="zh-CN" sz="16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QC</a:t>
                </a:r>
                <a:r>
                  <a:rPr kumimoji="1" lang="zh-CN" altLang="en-US" sz="16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 </a:t>
                </a:r>
                <a:r>
                  <a:rPr kumimoji="1" lang="en-US" altLang="zh-CN" sz="16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data:</a:t>
                </a:r>
                <a:r>
                  <a:rPr kumimoji="1" lang="zh-CN" altLang="en-US" sz="16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1" lang="en-US" altLang="zh-CN" sz="16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SimHei" charset="-122"/>
                        <a:cs typeface="Arial" panose="020B0604020202020204" pitchFamily="34" charset="0"/>
                      </a:rPr>
                      <m:t>𝝍</m:t>
                    </m:r>
                    <m:d>
                      <m:dPr>
                        <m:ctrlPr>
                          <a:rPr kumimoji="1" lang="en-US" altLang="zh-CN" sz="1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SimHei" charset="-122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kumimoji="1" lang="en-US" altLang="zh-CN" sz="1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SimHei" charset="-122"/>
                            <a:cs typeface="Arial" panose="020B0604020202020204" pitchFamily="34" charset="0"/>
                          </a:rPr>
                          <m:t>𝟑𝟕𝟕𝟎</m:t>
                        </m:r>
                      </m:e>
                    </m:d>
                    <m:r>
                      <a:rPr kumimoji="1" lang="en-US" altLang="zh-CN" sz="16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SimHei" charset="-122"/>
                        <a:cs typeface="Arial" panose="020B0604020202020204" pitchFamily="34" charset="0"/>
                      </a:rPr>
                      <m:t>→</m:t>
                    </m:r>
                    <m:r>
                      <a:rPr kumimoji="1" lang="en-US" altLang="zh-CN" sz="16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SimHei" charset="-122"/>
                        <a:cs typeface="Arial" panose="020B0604020202020204" pitchFamily="34" charset="0"/>
                      </a:rPr>
                      <m:t>𝑫</m:t>
                    </m:r>
                    <m:acc>
                      <m:accPr>
                        <m:chr m:val="̅"/>
                        <m:ctrlPr>
                          <a:rPr kumimoji="1" lang="en-US" altLang="zh-CN" sz="1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SimHei" charset="-122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kumimoji="1" lang="en-US" altLang="zh-CN" sz="1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SimHei" charset="-122"/>
                            <a:cs typeface="Arial" panose="020B0604020202020204" pitchFamily="34" charset="0"/>
                          </a:rPr>
                          <m:t>𝑫</m:t>
                        </m:r>
                      </m:e>
                    </m:acc>
                  </m:oMath>
                </a14:m>
                <a:endParaRPr lang="zh-CN" altLang="en-US" sz="16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矩形 12">
                <a:extLst>
                  <a:ext uri="{FF2B5EF4-FFF2-40B4-BE49-F238E27FC236}">
                    <a16:creationId xmlns:a16="http://schemas.microsoft.com/office/drawing/2014/main" id="{2C7F5274-1F50-7703-C2AA-0670897F3FD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22" y="1792293"/>
                <a:ext cx="9066344" cy="416011"/>
              </a:xfrm>
              <a:prstGeom prst="rect">
                <a:avLst/>
              </a:prstGeom>
              <a:blipFill>
                <a:blip r:embed="rId4"/>
                <a:stretch>
                  <a:fillRect l="-280" b="-2121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1" name="组合 20">
            <a:extLst>
              <a:ext uri="{FF2B5EF4-FFF2-40B4-BE49-F238E27FC236}">
                <a16:creationId xmlns:a16="http://schemas.microsoft.com/office/drawing/2014/main" id="{EC5B4131-A5CB-30EB-A127-ED3028CF0A37}"/>
              </a:ext>
            </a:extLst>
          </p:cNvPr>
          <p:cNvGrpSpPr/>
          <p:nvPr/>
        </p:nvGrpSpPr>
        <p:grpSpPr>
          <a:xfrm>
            <a:off x="231515" y="2342514"/>
            <a:ext cx="3012440" cy="2394321"/>
            <a:chOff x="5420321" y="1961200"/>
            <a:chExt cx="3012440" cy="2394321"/>
          </a:xfrm>
        </p:grpSpPr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A7D208C8-8BE7-F7CA-396B-5ADD3F483F6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420321" y="1961200"/>
              <a:ext cx="3012440" cy="2394321"/>
            </a:xfrm>
            <a:prstGeom prst="rect">
              <a:avLst/>
            </a:prstGeom>
          </p:spPr>
        </p:pic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90B63CAD-9F7B-4F52-0343-C0EED4760E4D}"/>
                </a:ext>
              </a:extLst>
            </p:cNvPr>
            <p:cNvSpPr/>
            <p:nvPr/>
          </p:nvSpPr>
          <p:spPr>
            <a:xfrm>
              <a:off x="5420321" y="2377440"/>
              <a:ext cx="761023" cy="43891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pic>
        <p:nvPicPr>
          <p:cNvPr id="25" name="图片 24">
            <a:extLst>
              <a:ext uri="{FF2B5EF4-FFF2-40B4-BE49-F238E27FC236}">
                <a16:creationId xmlns:a16="http://schemas.microsoft.com/office/drawing/2014/main" id="{19779C4E-4620-52C8-D930-7EAAA71D945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33527" y="1920756"/>
            <a:ext cx="5461883" cy="1358810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20029FD3-D023-50A0-B110-90F647F019C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11118" y="3728405"/>
            <a:ext cx="5067300" cy="762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7" name="矩形 26">
                <a:extLst>
                  <a:ext uri="{FF2B5EF4-FFF2-40B4-BE49-F238E27FC236}">
                    <a16:creationId xmlns:a16="http://schemas.microsoft.com/office/drawing/2014/main" id="{86C91D0D-4914-FAA2-3EF8-8052433531E6}"/>
                  </a:ext>
                </a:extLst>
              </p:cNvPr>
              <p:cNvSpPr/>
              <p:nvPr/>
            </p:nvSpPr>
            <p:spPr>
              <a:xfrm>
                <a:off x="3456432" y="3286294"/>
                <a:ext cx="6507534" cy="44050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kumimoji="1" lang="en-US" altLang="zh-CN" sz="16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Example:</a:t>
                </a:r>
                <a:r>
                  <a:rPr kumimoji="1" lang="zh-CN" altLang="en-US" sz="16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 </a:t>
                </a:r>
                <a:r>
                  <a:rPr kumimoji="1" lang="en-US" altLang="zh-CN" sz="16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CP</a:t>
                </a:r>
                <a:r>
                  <a:rPr kumimoji="1" lang="zh-CN" altLang="en-US" sz="16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 </a:t>
                </a:r>
                <a:r>
                  <a:rPr kumimoji="1" lang="en-US" altLang="zh-CN" sz="16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tagged</a:t>
                </a:r>
                <a:r>
                  <a:rPr kumimoji="1" lang="zh-CN" altLang="en-US" sz="16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sz="1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SimHei" charset="-122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kumimoji="1" lang="en-US" altLang="zh-CN" sz="1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SimHei" charset="-122"/>
                            <a:cs typeface="Arial" panose="020B0604020202020204" pitchFamily="34" charset="0"/>
                          </a:rPr>
                          <m:t>𝑲</m:t>
                        </m:r>
                      </m:e>
                      <m:sub>
                        <m:r>
                          <a:rPr kumimoji="1" lang="en-US" altLang="zh-CN" sz="1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SimHei" charset="-122"/>
                            <a:cs typeface="Arial" panose="020B0604020202020204" pitchFamily="34" charset="0"/>
                          </a:rPr>
                          <m:t>𝑺</m:t>
                        </m:r>
                      </m:sub>
                      <m:sup>
                        <m:r>
                          <a:rPr kumimoji="1" lang="en-US" altLang="zh-CN" sz="1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SimHei" charset="-122"/>
                            <a:cs typeface="Arial" panose="020B0604020202020204" pitchFamily="34" charset="0"/>
                          </a:rPr>
                          <m:t>𝟎</m:t>
                        </m:r>
                      </m:sup>
                    </m:sSubSup>
                    <m:sSup>
                      <m:sSupPr>
                        <m:ctrlPr>
                          <a:rPr kumimoji="1" lang="en-US" altLang="zh-CN" sz="1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SimHei" charset="-122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kumimoji="1" lang="en-US" altLang="zh-CN" sz="1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SimHei" charset="-122"/>
                            <a:cs typeface="Arial" panose="020B0604020202020204" pitchFamily="34" charset="0"/>
                          </a:rPr>
                          <m:t>𝒉</m:t>
                        </m:r>
                      </m:e>
                      <m:sup>
                        <m:r>
                          <a:rPr kumimoji="1" lang="en-US" altLang="zh-CN" sz="1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SimHei" charset="-122"/>
                            <a:cs typeface="Arial" panose="020B0604020202020204" pitchFamily="34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kumimoji="1" lang="en-US" altLang="zh-CN" sz="1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SimHei" charset="-122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kumimoji="1" lang="en-US" altLang="zh-CN" sz="1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SimHei" charset="-122"/>
                            <a:cs typeface="Arial" panose="020B0604020202020204" pitchFamily="34" charset="0"/>
                          </a:rPr>
                          <m:t>𝒉</m:t>
                        </m:r>
                      </m:e>
                      <m:sup>
                        <m:r>
                          <a:rPr kumimoji="1" lang="en-US" altLang="zh-CN" sz="1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SimHei" charset="-122"/>
                            <a:cs typeface="Arial" panose="020B0604020202020204" pitchFamily="34" charset="0"/>
                          </a:rPr>
                          <m:t>−</m:t>
                        </m:r>
                      </m:sup>
                    </m:sSup>
                  </m:oMath>
                </a14:m>
                <a:endParaRPr lang="zh-CN" altLang="en-US" sz="16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7" name="矩形 26">
                <a:extLst>
                  <a:ext uri="{FF2B5EF4-FFF2-40B4-BE49-F238E27FC236}">
                    <a16:creationId xmlns:a16="http://schemas.microsoft.com/office/drawing/2014/main" id="{86C91D0D-4914-FAA2-3EF8-8052433531E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6432" y="3286294"/>
                <a:ext cx="6507534" cy="440505"/>
              </a:xfrm>
              <a:prstGeom prst="rect">
                <a:avLst/>
              </a:prstGeom>
              <a:blipFill>
                <a:blip r:embed="rId8"/>
                <a:stretch>
                  <a:fillRect l="-390" b="-1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20636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164"/>
    </mc:Choice>
    <mc:Fallback xmlns="">
      <p:transition spd="slow" advTm="67164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F81E9C-8043-3EF5-96AA-ABC7731DA3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 22">
            <a:extLst>
              <a:ext uri="{FF2B5EF4-FFF2-40B4-BE49-F238E27FC236}">
                <a16:creationId xmlns:a16="http://schemas.microsoft.com/office/drawing/2014/main" id="{58838609-CDCB-E8C8-2E99-4A2A3E68AB5F}"/>
              </a:ext>
            </a:extLst>
          </p:cNvPr>
          <p:cNvGrpSpPr/>
          <p:nvPr/>
        </p:nvGrpSpPr>
        <p:grpSpPr>
          <a:xfrm>
            <a:off x="0" y="36387"/>
            <a:ext cx="9144000" cy="5107114"/>
            <a:chOff x="0" y="48516"/>
            <a:chExt cx="9144000" cy="6809485"/>
          </a:xfrm>
        </p:grpSpPr>
        <p:grpSp>
          <p:nvGrpSpPr>
            <p:cNvPr id="22" name="组 21">
              <a:extLst>
                <a:ext uri="{FF2B5EF4-FFF2-40B4-BE49-F238E27FC236}">
                  <a16:creationId xmlns:a16="http://schemas.microsoft.com/office/drawing/2014/main" id="{23A95684-9E18-2E42-0895-C502DCA9B66D}"/>
                </a:ext>
              </a:extLst>
            </p:cNvPr>
            <p:cNvGrpSpPr/>
            <p:nvPr/>
          </p:nvGrpSpPr>
          <p:grpSpPr>
            <a:xfrm>
              <a:off x="110103" y="48516"/>
              <a:ext cx="8885307" cy="677108"/>
              <a:chOff x="110103" y="48516"/>
              <a:chExt cx="8885307" cy="677108"/>
            </a:xfrm>
          </p:grpSpPr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id="{ECBED29C-A57C-14E1-E13E-9E357ED3C46C}"/>
                  </a:ext>
                </a:extLst>
              </p:cNvPr>
              <p:cNvSpPr/>
              <p:nvPr/>
            </p:nvSpPr>
            <p:spPr>
              <a:xfrm>
                <a:off x="231515" y="48516"/>
                <a:ext cx="5878532" cy="67710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Complementary</a:t>
                </a:r>
                <a:r>
                  <a:rPr lang="zh-CN" altLang="en-US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physics</a:t>
                </a:r>
                <a:r>
                  <a:rPr lang="zh-CN" altLang="en-US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programs</a:t>
                </a:r>
              </a:p>
            </p:txBody>
          </p:sp>
          <p:cxnSp>
            <p:nvCxnSpPr>
              <p:cNvPr id="12" name="直线连接符 11">
                <a:extLst>
                  <a:ext uri="{FF2B5EF4-FFF2-40B4-BE49-F238E27FC236}">
                    <a16:creationId xmlns:a16="http://schemas.microsoft.com/office/drawing/2014/main" id="{B5E2BD4C-1D74-8D5C-7A9E-93FAA0B71965}"/>
                  </a:ext>
                </a:extLst>
              </p:cNvPr>
              <p:cNvCxnSpPr/>
              <p:nvPr/>
            </p:nvCxnSpPr>
            <p:spPr>
              <a:xfrm>
                <a:off x="110103" y="694847"/>
                <a:ext cx="8885307" cy="0"/>
              </a:xfrm>
              <a:prstGeom prst="line">
                <a:avLst/>
              </a:prstGeom>
              <a:ln w="1905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组 15">
              <a:extLst>
                <a:ext uri="{FF2B5EF4-FFF2-40B4-BE49-F238E27FC236}">
                  <a16:creationId xmlns:a16="http://schemas.microsoft.com/office/drawing/2014/main" id="{00D8320E-17A9-4B6B-7D9E-F3853BF295A3}"/>
                </a:ext>
              </a:extLst>
            </p:cNvPr>
            <p:cNvGrpSpPr/>
            <p:nvPr/>
          </p:nvGrpSpPr>
          <p:grpSpPr>
            <a:xfrm>
              <a:off x="0" y="6446733"/>
              <a:ext cx="9144000" cy="411268"/>
              <a:chOff x="0" y="6446733"/>
              <a:chExt cx="9144000" cy="411268"/>
            </a:xfrm>
          </p:grpSpPr>
          <p:sp>
            <p:nvSpPr>
              <p:cNvPr id="17" name="Rectangle 6">
                <a:extLst>
                  <a:ext uri="{FF2B5EF4-FFF2-40B4-BE49-F238E27FC236}">
                    <a16:creationId xmlns:a16="http://schemas.microsoft.com/office/drawing/2014/main" id="{89BAC738-20D7-9111-F95F-7D81BAA6B733}"/>
                  </a:ext>
                </a:extLst>
              </p:cNvPr>
              <p:cNvSpPr/>
              <p:nvPr/>
            </p:nvSpPr>
            <p:spPr>
              <a:xfrm>
                <a:off x="0" y="6488821"/>
                <a:ext cx="9144000" cy="36918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8" name="Rectangle 7">
                <a:extLst>
                  <a:ext uri="{FF2B5EF4-FFF2-40B4-BE49-F238E27FC236}">
                    <a16:creationId xmlns:a16="http://schemas.microsoft.com/office/drawing/2014/main" id="{95FAB27C-C7F8-7E05-14C0-428E136B18B7}"/>
                  </a:ext>
                </a:extLst>
              </p:cNvPr>
              <p:cNvSpPr/>
              <p:nvPr/>
            </p:nvSpPr>
            <p:spPr>
              <a:xfrm>
                <a:off x="0" y="6446733"/>
                <a:ext cx="9144000" cy="45719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13" name="文本框 12">
            <a:extLst>
              <a:ext uri="{FF2B5EF4-FFF2-40B4-BE49-F238E27FC236}">
                <a16:creationId xmlns:a16="http://schemas.microsoft.com/office/drawing/2014/main" id="{5A10E3BB-63E3-1E1C-53EB-463812BA7AA4}"/>
              </a:ext>
            </a:extLst>
          </p:cNvPr>
          <p:cNvSpPr txBox="1"/>
          <p:nvPr/>
        </p:nvSpPr>
        <p:spPr>
          <a:xfrm>
            <a:off x="363185" y="4843790"/>
            <a:ext cx="1059906" cy="3225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496" b="1" dirty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rPr>
              <a:t>2026/07/03</a:t>
            </a:r>
            <a:endParaRPr kumimoji="1" lang="zh-CN" altLang="en-US" sz="1496" b="1" dirty="0">
              <a:solidFill>
                <a:schemeClr val="bg1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4" name="灯片编号占位符 1">
            <a:extLst>
              <a:ext uri="{FF2B5EF4-FFF2-40B4-BE49-F238E27FC236}">
                <a16:creationId xmlns:a16="http://schemas.microsoft.com/office/drawing/2014/main" id="{FA3DBF74-1363-C5BB-821A-5955650EF820}"/>
              </a:ext>
            </a:extLst>
          </p:cNvPr>
          <p:cNvSpPr txBox="1">
            <a:spLocks/>
          </p:cNvSpPr>
          <p:nvPr/>
        </p:nvSpPr>
        <p:spPr>
          <a:xfrm>
            <a:off x="6889711" y="4870359"/>
            <a:ext cx="15430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9B75A48-9D91-AD42-8FEF-0106549F2306}" type="slidenum">
              <a:rPr kumimoji="1" lang="zh-CN" altLang="en-US" sz="15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4</a:t>
            </a:fld>
            <a:endParaRPr kumimoji="1" lang="zh-CN" altLang="en-US" sz="1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88EEABD4-D3B5-B2E7-316F-5A9EB3ED71AF}"/>
              </a:ext>
            </a:extLst>
          </p:cNvPr>
          <p:cNvSpPr txBox="1"/>
          <p:nvPr/>
        </p:nvSpPr>
        <p:spPr>
          <a:xfrm>
            <a:off x="3959406" y="4835058"/>
            <a:ext cx="1845762" cy="3225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zh-CN" sz="1496" b="1" dirty="0">
                <a:solidFill>
                  <a:schemeClr val="bg1"/>
                </a:solidFill>
                <a:latin typeface="Times New Roman" charset="0"/>
                <a:ea typeface="SimSun" panose="02010600030101010101" pitchFamily="2" charset="-122"/>
                <a:cs typeface="Times New Roman" charset="0"/>
              </a:rPr>
              <a:t>UCAS Wenbin Qian</a:t>
            </a:r>
            <a:endParaRPr kumimoji="1" lang="zh-CN" altLang="en-US" sz="1496" b="1" dirty="0">
              <a:solidFill>
                <a:schemeClr val="bg1"/>
              </a:solidFill>
              <a:latin typeface="Times New Roman" charset="0"/>
              <a:ea typeface="SimSun" panose="02010600030101010101" pitchFamily="2" charset="-122"/>
              <a:cs typeface="Times New Roman" charset="0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235DA233-55A9-6CE4-323D-C74B43E9B2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488" y="1964719"/>
            <a:ext cx="2401113" cy="1426748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58068C2B-10B2-5479-B7AC-9388831087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55710" y="2263539"/>
            <a:ext cx="625261" cy="63394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0" name="矩形 19">
                <a:extLst>
                  <a:ext uri="{FF2B5EF4-FFF2-40B4-BE49-F238E27FC236}">
                    <a16:creationId xmlns:a16="http://schemas.microsoft.com/office/drawing/2014/main" id="{B905A1CC-9BB9-650C-4D57-8A8DD8BC09A0}"/>
                  </a:ext>
                </a:extLst>
              </p:cNvPr>
              <p:cNvSpPr/>
              <p:nvPr/>
            </p:nvSpPr>
            <p:spPr>
              <a:xfrm>
                <a:off x="231515" y="822051"/>
                <a:ext cx="8490362" cy="102188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14308" indent="-214308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LHCb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altLang="zh-CN" sz="1400" b="1" i="1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𝒑𝒑</m:t>
                    </m:r>
                  </m:oMath>
                </a14:m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):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massive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production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of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all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kinds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of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𝒃</m:t>
                    </m:r>
                  </m:oMath>
                </a14:m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-,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</m:t>
                    </m:r>
                  </m:oMath>
                </a14:m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and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𝒔</m:t>
                    </m:r>
                  </m:oMath>
                </a14:m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-hadrons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𝝉</m:t>
                    </m:r>
                  </m:oMath>
                </a14:m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leptons</a:t>
                </a:r>
              </a:p>
              <a:p>
                <a:pPr marL="214308" indent="-214308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STCF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𝒆</m:t>
                        </m:r>
                      </m:e>
                      <m:sup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𝒆</m:t>
                        </m:r>
                      </m:e>
                      <m:sup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):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on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threshold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production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of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1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</m:t>
                    </m:r>
                  </m:oMath>
                </a14:m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-hadrons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1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𝝉</m:t>
                    </m:r>
                  </m:oMath>
                </a14:m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leptons;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unprecedent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production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of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𝑱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𝝍</m:t>
                    </m:r>
                  </m:oMath>
                </a14:m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and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1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𝒔</m:t>
                    </m:r>
                  </m:oMath>
                </a14:m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-hadrons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from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its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decay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endParaRPr lang="en-US" altLang="zh-CN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0" name="矩形 19">
                <a:extLst>
                  <a:ext uri="{FF2B5EF4-FFF2-40B4-BE49-F238E27FC236}">
                    <a16:creationId xmlns:a16="http://schemas.microsoft.com/office/drawing/2014/main" id="{B905A1CC-9BB9-650C-4D57-8A8DD8BC09A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515" y="822051"/>
                <a:ext cx="8490362" cy="1021883"/>
              </a:xfrm>
              <a:prstGeom prst="rect">
                <a:avLst/>
              </a:prstGeom>
              <a:blipFill>
                <a:blip r:embed="rId5"/>
                <a:stretch>
                  <a:fillRect l="-149" b="-617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矩形 20">
            <a:extLst>
              <a:ext uri="{FF2B5EF4-FFF2-40B4-BE49-F238E27FC236}">
                <a16:creationId xmlns:a16="http://schemas.microsoft.com/office/drawing/2014/main" id="{E86DCF32-7AD4-8D4B-5409-8160758C5799}"/>
              </a:ext>
            </a:extLst>
          </p:cNvPr>
          <p:cNvSpPr/>
          <p:nvPr/>
        </p:nvSpPr>
        <p:spPr>
          <a:xfrm>
            <a:off x="231515" y="3823675"/>
            <a:ext cx="8490362" cy="698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08" indent="-21430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LHCb: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specialized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charged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final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states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precision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vertexing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zh-CN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4308" indent="-21430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STCF: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both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charged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neutral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final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states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kinematic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constraints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missing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particles</a:t>
            </a: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83B931F8-4742-707F-5A0D-12CA4D331FC0}"/>
              </a:ext>
            </a:extLst>
          </p:cNvPr>
          <p:cNvSpPr txBox="1"/>
          <p:nvPr/>
        </p:nvSpPr>
        <p:spPr>
          <a:xfrm>
            <a:off x="231515" y="3545842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Detection</a:t>
            </a:r>
            <a:r>
              <a:rPr lang="zh-CN" altLang="en-US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abilities</a:t>
            </a:r>
            <a:endParaRPr lang="zh-CN" altLang="en-US" sz="1400" dirty="0">
              <a:solidFill>
                <a:srgbClr val="FF0000"/>
              </a:solidFill>
            </a:endParaRP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BEC7AB63-EDB3-D1E3-13D8-B5F2E2320C1B}"/>
              </a:ext>
            </a:extLst>
          </p:cNvPr>
          <p:cNvSpPr txBox="1"/>
          <p:nvPr/>
        </p:nvSpPr>
        <p:spPr>
          <a:xfrm>
            <a:off x="231515" y="570827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Production</a:t>
            </a:r>
            <a:r>
              <a:rPr lang="zh-CN" altLang="en-US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environment</a:t>
            </a:r>
            <a:endParaRPr lang="zh-CN" altLang="en-US" sz="1400" dirty="0">
              <a:solidFill>
                <a:srgbClr val="FF0000"/>
              </a:solidFill>
            </a:endParaRPr>
          </a:p>
        </p:txBody>
      </p:sp>
      <p:pic>
        <p:nvPicPr>
          <p:cNvPr id="28" name="图片 27">
            <a:extLst>
              <a:ext uri="{FF2B5EF4-FFF2-40B4-BE49-F238E27FC236}">
                <a16:creationId xmlns:a16="http://schemas.microsoft.com/office/drawing/2014/main" id="{90CAF914-F096-633F-C32C-A92081C0B21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05010" y="1909782"/>
            <a:ext cx="5180552" cy="158769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5822B454-ECE3-AE1C-732B-73493D1612EE}"/>
                  </a:ext>
                </a:extLst>
              </p:cNvPr>
              <p:cNvSpPr txBox="1"/>
              <p:nvPr/>
            </p:nvSpPr>
            <p:spPr>
              <a:xfrm>
                <a:off x="5971793" y="1661768"/>
                <a:ext cx="1329558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CN" sz="1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𝑫</m:t>
                    </m:r>
                  </m:oMath>
                </a14:m>
                <a:r>
                  <a:rPr lang="zh-CN" altLang="en-US" sz="14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mesons</a:t>
                </a:r>
                <a:endParaRPr lang="zh-CN" altLang="en-US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5822B454-ECE3-AE1C-732B-73493D1612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1793" y="1661768"/>
                <a:ext cx="1329558" cy="307777"/>
              </a:xfrm>
              <a:prstGeom prst="rect">
                <a:avLst/>
              </a:prstGeom>
              <a:blipFill>
                <a:blip r:embed="rId7"/>
                <a:stretch>
                  <a:fillRect t="-8000" b="-16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75389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094"/>
    </mc:Choice>
    <mc:Fallback xmlns="">
      <p:transition spd="slow" advTm="52094"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246D8-D309-A74B-F47E-FC728E13A1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 22">
            <a:extLst>
              <a:ext uri="{FF2B5EF4-FFF2-40B4-BE49-F238E27FC236}">
                <a16:creationId xmlns:a16="http://schemas.microsoft.com/office/drawing/2014/main" id="{E01A3A5C-FF29-7F71-7022-F36AC7734BFA}"/>
              </a:ext>
            </a:extLst>
          </p:cNvPr>
          <p:cNvGrpSpPr/>
          <p:nvPr/>
        </p:nvGrpSpPr>
        <p:grpSpPr>
          <a:xfrm>
            <a:off x="0" y="36387"/>
            <a:ext cx="9144000" cy="5107114"/>
            <a:chOff x="0" y="48516"/>
            <a:chExt cx="9144000" cy="6809485"/>
          </a:xfrm>
        </p:grpSpPr>
        <p:grpSp>
          <p:nvGrpSpPr>
            <p:cNvPr id="22" name="组 21">
              <a:extLst>
                <a:ext uri="{FF2B5EF4-FFF2-40B4-BE49-F238E27FC236}">
                  <a16:creationId xmlns:a16="http://schemas.microsoft.com/office/drawing/2014/main" id="{8844A4B9-660A-A577-E616-C14AF65027E2}"/>
                </a:ext>
              </a:extLst>
            </p:cNvPr>
            <p:cNvGrpSpPr/>
            <p:nvPr/>
          </p:nvGrpSpPr>
          <p:grpSpPr>
            <a:xfrm>
              <a:off x="110103" y="48516"/>
              <a:ext cx="8885307" cy="677108"/>
              <a:chOff x="110103" y="48516"/>
              <a:chExt cx="8885307" cy="677108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" name="矩形 9">
                    <a:extLst>
                      <a:ext uri="{FF2B5EF4-FFF2-40B4-BE49-F238E27FC236}">
                        <a16:creationId xmlns:a16="http://schemas.microsoft.com/office/drawing/2014/main" id="{C9756C47-1041-FACC-E704-799423963EF5}"/>
                      </a:ext>
                    </a:extLst>
                  </p:cNvPr>
                  <p:cNvSpPr/>
                  <p:nvPr/>
                </p:nvSpPr>
                <p:spPr>
                  <a:xfrm>
                    <a:off x="231515" y="48516"/>
                    <a:ext cx="6356292" cy="677108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altLang="zh-CN" sz="27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Separation</a:t>
                    </a:r>
                    <a:r>
                      <a:rPr lang="zh-CN" altLang="en-US" sz="27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</a:t>
                    </a:r>
                    <a:r>
                      <a:rPr lang="en-US" altLang="zh-CN" sz="27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between</a:t>
                    </a:r>
                    <a:r>
                      <a:rPr lang="zh-CN" altLang="en-US" sz="27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</a:t>
                    </a:r>
                    <a:r>
                      <a:rPr lang="en-US" altLang="zh-CN" sz="27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SVP</a:t>
                    </a:r>
                    <a:r>
                      <a:rPr lang="zh-CN" altLang="en-US" sz="27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</a:t>
                    </a:r>
                    <a:r>
                      <a:rPr lang="en-US" altLang="zh-CN" sz="27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and</a:t>
                    </a:r>
                    <a:r>
                      <a:rPr lang="zh-CN" altLang="en-US" sz="27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</a:t>
                    </a:r>
                    <a14:m>
                      <m:oMath xmlns:m="http://schemas.openxmlformats.org/officeDocument/2006/math">
                        <m:sSup>
                          <m:sSupPr>
                            <m:ctrlPr>
                              <a:rPr lang="en-US" altLang="zh-CN" sz="27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altLang="zh-CN" sz="27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𝑲</m:t>
                            </m:r>
                          </m:e>
                          <m:sup>
                            <m:r>
                              <a:rPr lang="zh-CN" altLang="en-US" sz="27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∗</m:t>
                            </m:r>
                          </m:sup>
                        </m:sSup>
                        <m:r>
                          <a:rPr lang="en-US" altLang="zh-CN" sz="27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altLang="zh-CN" sz="27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𝟖𝟗𝟐</m:t>
                        </m:r>
                        <m:r>
                          <a:rPr lang="en-US" altLang="zh-CN" sz="27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oMath>
                    </a14:m>
                    <a:endParaRPr lang="zh-CN" altLang="en-US" sz="2700" b="1" dirty="0">
                      <a:solidFill>
                        <a:srgbClr val="0070C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10" name="矩形 9">
                    <a:extLst>
                      <a:ext uri="{FF2B5EF4-FFF2-40B4-BE49-F238E27FC236}">
                        <a16:creationId xmlns:a16="http://schemas.microsoft.com/office/drawing/2014/main" id="{C9756C47-1041-FACC-E704-799423963EF5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31515" y="48516"/>
                    <a:ext cx="6356292" cy="677108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1796" t="-9756" r="-200" b="-29268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12" name="直线连接符 11">
                <a:extLst>
                  <a:ext uri="{FF2B5EF4-FFF2-40B4-BE49-F238E27FC236}">
                    <a16:creationId xmlns:a16="http://schemas.microsoft.com/office/drawing/2014/main" id="{D4EB525B-E589-9667-9339-682ACD32625E}"/>
                  </a:ext>
                </a:extLst>
              </p:cNvPr>
              <p:cNvCxnSpPr/>
              <p:nvPr/>
            </p:nvCxnSpPr>
            <p:spPr>
              <a:xfrm>
                <a:off x="110103" y="694847"/>
                <a:ext cx="8885307" cy="0"/>
              </a:xfrm>
              <a:prstGeom prst="line">
                <a:avLst/>
              </a:prstGeom>
              <a:ln w="1905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组 15">
              <a:extLst>
                <a:ext uri="{FF2B5EF4-FFF2-40B4-BE49-F238E27FC236}">
                  <a16:creationId xmlns:a16="http://schemas.microsoft.com/office/drawing/2014/main" id="{8D143B99-F5B9-071B-2D2E-36621BF3AB8E}"/>
                </a:ext>
              </a:extLst>
            </p:cNvPr>
            <p:cNvGrpSpPr/>
            <p:nvPr/>
          </p:nvGrpSpPr>
          <p:grpSpPr>
            <a:xfrm>
              <a:off x="0" y="6446733"/>
              <a:ext cx="9144000" cy="411268"/>
              <a:chOff x="0" y="6446733"/>
              <a:chExt cx="9144000" cy="411268"/>
            </a:xfrm>
          </p:grpSpPr>
          <p:sp>
            <p:nvSpPr>
              <p:cNvPr id="17" name="Rectangle 6">
                <a:extLst>
                  <a:ext uri="{FF2B5EF4-FFF2-40B4-BE49-F238E27FC236}">
                    <a16:creationId xmlns:a16="http://schemas.microsoft.com/office/drawing/2014/main" id="{BD1962D8-BAE5-1E02-F0F6-EDE981776B20}"/>
                  </a:ext>
                </a:extLst>
              </p:cNvPr>
              <p:cNvSpPr/>
              <p:nvPr/>
            </p:nvSpPr>
            <p:spPr>
              <a:xfrm>
                <a:off x="0" y="6488821"/>
                <a:ext cx="9144000" cy="36918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8" name="Rectangle 7">
                <a:extLst>
                  <a:ext uri="{FF2B5EF4-FFF2-40B4-BE49-F238E27FC236}">
                    <a16:creationId xmlns:a16="http://schemas.microsoft.com/office/drawing/2014/main" id="{AD08193A-1AAA-5336-C6EE-E8812B58FE97}"/>
                  </a:ext>
                </a:extLst>
              </p:cNvPr>
              <p:cNvSpPr/>
              <p:nvPr/>
            </p:nvSpPr>
            <p:spPr>
              <a:xfrm>
                <a:off x="0" y="6446733"/>
                <a:ext cx="9144000" cy="45719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13" name="文本框 12">
            <a:extLst>
              <a:ext uri="{FF2B5EF4-FFF2-40B4-BE49-F238E27FC236}">
                <a16:creationId xmlns:a16="http://schemas.microsoft.com/office/drawing/2014/main" id="{BF757B5E-2D04-CAA5-24E8-9880B793F9FD}"/>
              </a:ext>
            </a:extLst>
          </p:cNvPr>
          <p:cNvSpPr txBox="1"/>
          <p:nvPr/>
        </p:nvSpPr>
        <p:spPr>
          <a:xfrm>
            <a:off x="363185" y="4843790"/>
            <a:ext cx="1059906" cy="3225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496" b="1" dirty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rPr>
              <a:t>2026/07/03</a:t>
            </a:r>
            <a:endParaRPr kumimoji="1" lang="zh-CN" altLang="en-US" sz="1496" b="1" dirty="0">
              <a:solidFill>
                <a:schemeClr val="bg1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4" name="灯片编号占位符 1">
            <a:extLst>
              <a:ext uri="{FF2B5EF4-FFF2-40B4-BE49-F238E27FC236}">
                <a16:creationId xmlns:a16="http://schemas.microsoft.com/office/drawing/2014/main" id="{117C6E4B-780B-BB3C-01B9-9176541D8137}"/>
              </a:ext>
            </a:extLst>
          </p:cNvPr>
          <p:cNvSpPr txBox="1">
            <a:spLocks/>
          </p:cNvSpPr>
          <p:nvPr/>
        </p:nvSpPr>
        <p:spPr>
          <a:xfrm>
            <a:off x="6889711" y="4870359"/>
            <a:ext cx="15430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9B75A48-9D91-AD42-8FEF-0106549F2306}" type="slidenum">
              <a:rPr kumimoji="1" lang="zh-CN" altLang="en-US" sz="15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40</a:t>
            </a:fld>
            <a:endParaRPr kumimoji="1" lang="zh-CN" altLang="en-US" sz="1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文本框 41">
            <a:extLst>
              <a:ext uri="{FF2B5EF4-FFF2-40B4-BE49-F238E27FC236}">
                <a16:creationId xmlns:a16="http://schemas.microsoft.com/office/drawing/2014/main" id="{BA87B316-62AF-7EC0-1E1F-5401BF496E0F}"/>
              </a:ext>
            </a:extLst>
          </p:cNvPr>
          <p:cNvSpPr txBox="1"/>
          <p:nvPr/>
        </p:nvSpPr>
        <p:spPr>
          <a:xfrm>
            <a:off x="3959406" y="4835058"/>
            <a:ext cx="1893852" cy="3225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zh-CN" sz="1496" b="1" dirty="0">
                <a:solidFill>
                  <a:schemeClr val="bg1"/>
                </a:solidFill>
                <a:latin typeface="Times New Roman" charset="0"/>
                <a:ea typeface="SimSun" panose="02010600030101010101" pitchFamily="2" charset="-122"/>
                <a:cs typeface="Times New Roman" charset="0"/>
              </a:rPr>
              <a:t>UCAS, Wenbin Qian</a:t>
            </a:r>
            <a:endParaRPr kumimoji="1" lang="zh-CN" altLang="en-US" sz="1496" b="1" dirty="0">
              <a:solidFill>
                <a:schemeClr val="bg1"/>
              </a:solidFill>
              <a:latin typeface="Times New Roman" charset="0"/>
              <a:ea typeface="SimSun" panose="02010600030101010101" pitchFamily="2" charset="-122"/>
              <a:cs typeface="Times New Roman" charset="0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7E3F1654-5A8B-1CEB-D257-98E4E1FEC3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9408" y="664134"/>
            <a:ext cx="5773033" cy="404943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C19DE30C-621D-592B-EA76-14C11F7F94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4284" y="1100635"/>
            <a:ext cx="3448472" cy="27688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16D93771-78B5-9E62-3F3C-5EB36E833714}"/>
                  </a:ext>
                </a:extLst>
              </p:cNvPr>
              <p:cNvSpPr txBox="1"/>
              <p:nvPr/>
            </p:nvSpPr>
            <p:spPr>
              <a:xfrm>
                <a:off x="5451283" y="1069077"/>
                <a:ext cx="2515828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LASS: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𝒂</m:t>
                        </m:r>
                      </m:e>
                      <m:sub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𝑬𝑹</m:t>
                        </m:r>
                      </m:sub>
                    </m:sSub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𝟏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 </m:t>
                    </m:r>
                    <m:sSub>
                      <m:sSubPr>
                        <m:ctrlP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𝝓</m:t>
                        </m:r>
                      </m:e>
                      <m:sub>
                        <m:r>
                          <a:rPr lang="en-US" altLang="zh-CN" sz="14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𝐧𝐨𝐧𝐫𝐞𝐬</m:t>
                        </m:r>
                      </m:sub>
                    </m:sSub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𝟎</m:t>
                    </m:r>
                  </m:oMath>
                </a14:m>
                <a:endParaRPr lang="en-US" altLang="zh-CN" sz="1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1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400" b="1" i="1" smtClean="0">
                              <a:latin typeface="Cambria Math" panose="02040503050406030204" pitchFamily="18" charset="0"/>
                            </a:rPr>
                            <m:t>𝝓</m:t>
                          </m:r>
                        </m:e>
                        <m:sub>
                          <m:r>
                            <a:rPr lang="en-US" altLang="zh-CN" sz="1400" b="1" i="1" smtClean="0">
                              <a:latin typeface="Cambria Math" panose="02040503050406030204" pitchFamily="18" charset="0"/>
                            </a:rPr>
                            <m:t>𝑬𝑹</m:t>
                          </m:r>
                        </m:sub>
                      </m:sSub>
                      <m:r>
                        <a:rPr lang="en-US" altLang="zh-CN" sz="1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CN" sz="14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zh-CN" altLang="en-US" sz="1400" b="1" dirty="0"/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16D93771-78B5-9E62-3F3C-5EB36E8337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1283" y="1069077"/>
                <a:ext cx="2515828" cy="523220"/>
              </a:xfrm>
              <a:prstGeom prst="rect">
                <a:avLst/>
              </a:prstGeom>
              <a:blipFill>
                <a:blip r:embed="rId6"/>
                <a:stretch>
                  <a:fillRect l="-1005" t="-2381" b="-476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图片 4">
            <a:extLst>
              <a:ext uri="{FF2B5EF4-FFF2-40B4-BE49-F238E27FC236}">
                <a16:creationId xmlns:a16="http://schemas.microsoft.com/office/drawing/2014/main" id="{B4999E05-A668-1BD4-5AB1-51FD6294DB3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0750" y="2357404"/>
            <a:ext cx="7302500" cy="23876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082EEC65-2346-0511-D755-E2BEC4A574D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91485" y="1721870"/>
            <a:ext cx="5217712" cy="545488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4A526957-3C62-46B6-4C91-D2B06EEDCAC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87807" y="1661222"/>
            <a:ext cx="2501900" cy="6731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E8335624-AC76-80DB-9588-38EC56EB0DFC}"/>
                  </a:ext>
                </a:extLst>
              </p:cNvPr>
              <p:cNvSpPr txBox="1"/>
              <p:nvPr/>
            </p:nvSpPr>
            <p:spPr>
              <a:xfrm>
                <a:off x="110103" y="1311221"/>
                <a:ext cx="5881206" cy="3813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𝑲</m:t>
                        </m:r>
                      </m:e>
                      <m:sup>
                        <m:r>
                          <a:rPr lang="zh-CN" altLang="en-US" sz="1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𝟖𝟗𝟐</m:t>
                    </m:r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separated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following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(as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close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as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RBW):</a:t>
                </a:r>
              </a:p>
            </p:txBody>
          </p:sp>
        </mc:Choice>
        <mc:Fallback xmlns="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E8335624-AC76-80DB-9588-38EC56EB0D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103" y="1311221"/>
                <a:ext cx="5881206" cy="381386"/>
              </a:xfrm>
              <a:prstGeom prst="rect">
                <a:avLst/>
              </a:prstGeom>
              <a:blipFill>
                <a:blip r:embed="rId10"/>
                <a:stretch>
                  <a:fillRect b="-1290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178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951"/>
    </mc:Choice>
    <mc:Fallback xmlns="">
      <p:transition spd="slow" advTm="4895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65194B-ED5D-314A-BA90-A9C425691F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 22">
            <a:extLst>
              <a:ext uri="{FF2B5EF4-FFF2-40B4-BE49-F238E27FC236}">
                <a16:creationId xmlns:a16="http://schemas.microsoft.com/office/drawing/2014/main" id="{CA9F9FCB-4FD4-6AF6-F561-4FD33D671B5E}"/>
              </a:ext>
            </a:extLst>
          </p:cNvPr>
          <p:cNvGrpSpPr/>
          <p:nvPr/>
        </p:nvGrpSpPr>
        <p:grpSpPr>
          <a:xfrm>
            <a:off x="0" y="36387"/>
            <a:ext cx="9144000" cy="5107114"/>
            <a:chOff x="0" y="48516"/>
            <a:chExt cx="9144000" cy="6809485"/>
          </a:xfrm>
        </p:grpSpPr>
        <p:grpSp>
          <p:nvGrpSpPr>
            <p:cNvPr id="22" name="组 21">
              <a:extLst>
                <a:ext uri="{FF2B5EF4-FFF2-40B4-BE49-F238E27FC236}">
                  <a16:creationId xmlns:a16="http://schemas.microsoft.com/office/drawing/2014/main" id="{36903D8A-4414-24F4-30F7-BF2D1655C31D}"/>
                </a:ext>
              </a:extLst>
            </p:cNvPr>
            <p:cNvGrpSpPr/>
            <p:nvPr/>
          </p:nvGrpSpPr>
          <p:grpSpPr>
            <a:xfrm>
              <a:off x="110103" y="48516"/>
              <a:ext cx="8885307" cy="677108"/>
              <a:chOff x="110103" y="48516"/>
              <a:chExt cx="8885307" cy="677108"/>
            </a:xfrm>
          </p:grpSpPr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id="{342B86B9-36A8-64C7-0390-340F4B210592}"/>
                  </a:ext>
                </a:extLst>
              </p:cNvPr>
              <p:cNvSpPr/>
              <p:nvPr/>
            </p:nvSpPr>
            <p:spPr>
              <a:xfrm>
                <a:off x="231515" y="48516"/>
                <a:ext cx="4839786" cy="67710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New</a:t>
                </a:r>
                <a:r>
                  <a:rPr lang="zh-CN" altLang="en-US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LHCb</a:t>
                </a:r>
                <a:r>
                  <a:rPr lang="zh-CN" altLang="en-US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detector</a:t>
                </a:r>
                <a:r>
                  <a:rPr lang="zh-CN" altLang="en-US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at</a:t>
                </a:r>
                <a:r>
                  <a:rPr lang="zh-CN" altLang="en-US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Run</a:t>
                </a:r>
                <a:r>
                  <a:rPr lang="zh-CN" altLang="en-US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endParaRPr lang="zh-CN" altLang="en-US" sz="27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2" name="直线连接符 11">
                <a:extLst>
                  <a:ext uri="{FF2B5EF4-FFF2-40B4-BE49-F238E27FC236}">
                    <a16:creationId xmlns:a16="http://schemas.microsoft.com/office/drawing/2014/main" id="{60B454F1-4DC1-0F83-A606-28B7206A349F}"/>
                  </a:ext>
                </a:extLst>
              </p:cNvPr>
              <p:cNvCxnSpPr/>
              <p:nvPr/>
            </p:nvCxnSpPr>
            <p:spPr>
              <a:xfrm>
                <a:off x="110103" y="694847"/>
                <a:ext cx="8885307" cy="0"/>
              </a:xfrm>
              <a:prstGeom prst="line">
                <a:avLst/>
              </a:prstGeom>
              <a:ln w="1905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组 15">
              <a:extLst>
                <a:ext uri="{FF2B5EF4-FFF2-40B4-BE49-F238E27FC236}">
                  <a16:creationId xmlns:a16="http://schemas.microsoft.com/office/drawing/2014/main" id="{865CE116-3B27-6F36-3C98-BEA1715951A9}"/>
                </a:ext>
              </a:extLst>
            </p:cNvPr>
            <p:cNvGrpSpPr/>
            <p:nvPr/>
          </p:nvGrpSpPr>
          <p:grpSpPr>
            <a:xfrm>
              <a:off x="0" y="6446733"/>
              <a:ext cx="9144000" cy="411268"/>
              <a:chOff x="0" y="6446733"/>
              <a:chExt cx="9144000" cy="411268"/>
            </a:xfrm>
          </p:grpSpPr>
          <p:sp>
            <p:nvSpPr>
              <p:cNvPr id="17" name="Rectangle 6">
                <a:extLst>
                  <a:ext uri="{FF2B5EF4-FFF2-40B4-BE49-F238E27FC236}">
                    <a16:creationId xmlns:a16="http://schemas.microsoft.com/office/drawing/2014/main" id="{25B8C9A5-DF8B-4C87-84F7-F4CC6D697EEC}"/>
                  </a:ext>
                </a:extLst>
              </p:cNvPr>
              <p:cNvSpPr/>
              <p:nvPr/>
            </p:nvSpPr>
            <p:spPr>
              <a:xfrm>
                <a:off x="0" y="6488821"/>
                <a:ext cx="9144000" cy="36918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8" name="Rectangle 7">
                <a:extLst>
                  <a:ext uri="{FF2B5EF4-FFF2-40B4-BE49-F238E27FC236}">
                    <a16:creationId xmlns:a16="http://schemas.microsoft.com/office/drawing/2014/main" id="{DFDE1830-CC6C-DB4B-5FF3-EB8D478CE5ED}"/>
                  </a:ext>
                </a:extLst>
              </p:cNvPr>
              <p:cNvSpPr/>
              <p:nvPr/>
            </p:nvSpPr>
            <p:spPr>
              <a:xfrm>
                <a:off x="0" y="6446733"/>
                <a:ext cx="9144000" cy="45719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13" name="文本框 12">
            <a:extLst>
              <a:ext uri="{FF2B5EF4-FFF2-40B4-BE49-F238E27FC236}">
                <a16:creationId xmlns:a16="http://schemas.microsoft.com/office/drawing/2014/main" id="{35258FA5-B190-8C03-7694-93548B241E8B}"/>
              </a:ext>
            </a:extLst>
          </p:cNvPr>
          <p:cNvSpPr txBox="1"/>
          <p:nvPr/>
        </p:nvSpPr>
        <p:spPr>
          <a:xfrm>
            <a:off x="363185" y="4843790"/>
            <a:ext cx="1059906" cy="3225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496" b="1" dirty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rPr>
              <a:t>2026/07/03</a:t>
            </a:r>
            <a:endParaRPr kumimoji="1" lang="zh-CN" altLang="en-US" sz="1496" b="1" dirty="0">
              <a:solidFill>
                <a:schemeClr val="bg1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4" name="灯片编号占位符 1">
            <a:extLst>
              <a:ext uri="{FF2B5EF4-FFF2-40B4-BE49-F238E27FC236}">
                <a16:creationId xmlns:a16="http://schemas.microsoft.com/office/drawing/2014/main" id="{CE9B306D-1779-55C4-C4D5-6C22AB5508E1}"/>
              </a:ext>
            </a:extLst>
          </p:cNvPr>
          <p:cNvSpPr txBox="1">
            <a:spLocks/>
          </p:cNvSpPr>
          <p:nvPr/>
        </p:nvSpPr>
        <p:spPr>
          <a:xfrm>
            <a:off x="6889711" y="4870359"/>
            <a:ext cx="15430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9B75A48-9D91-AD42-8FEF-0106549F2306}" type="slidenum">
              <a:rPr kumimoji="1" lang="zh-CN" altLang="en-US" sz="15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5</a:t>
            </a:fld>
            <a:endParaRPr kumimoji="1" lang="zh-CN" altLang="en-US" sz="1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文本框 41">
            <a:extLst>
              <a:ext uri="{FF2B5EF4-FFF2-40B4-BE49-F238E27FC236}">
                <a16:creationId xmlns:a16="http://schemas.microsoft.com/office/drawing/2014/main" id="{99D93382-7525-4C22-EE81-7BFC45AA7387}"/>
              </a:ext>
            </a:extLst>
          </p:cNvPr>
          <p:cNvSpPr txBox="1"/>
          <p:nvPr/>
        </p:nvSpPr>
        <p:spPr>
          <a:xfrm>
            <a:off x="3959406" y="4835058"/>
            <a:ext cx="1893852" cy="7829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zh-CN" sz="1496" b="1" dirty="0">
                <a:solidFill>
                  <a:schemeClr val="bg1"/>
                </a:solidFill>
                <a:latin typeface="Times New Roman" charset="0"/>
                <a:ea typeface="SimSun" panose="02010600030101010101" pitchFamily="2" charset="-122"/>
                <a:cs typeface="Times New Roman" charset="0"/>
              </a:rPr>
              <a:t>UCAS, Wenbin Qian</a:t>
            </a:r>
          </a:p>
          <a:p>
            <a:r>
              <a:rPr kumimoji="1" lang="en" altLang="zh-CN" sz="1496" b="1" dirty="0">
                <a:solidFill>
                  <a:schemeClr val="bg1"/>
                </a:solidFill>
                <a:latin typeface="Times New Roman" charset="0"/>
                <a:ea typeface="SimSun" panose="02010600030101010101" pitchFamily="2" charset="-122"/>
                <a:cs typeface="Times New Roman" charset="0"/>
              </a:rPr>
              <a:t>
</a:t>
            </a:r>
            <a:endParaRPr kumimoji="1" lang="zh-CN" altLang="en-US" sz="1496" b="1" dirty="0">
              <a:solidFill>
                <a:schemeClr val="bg1"/>
              </a:solidFill>
              <a:latin typeface="Times New Roman" charset="0"/>
              <a:ea typeface="SimSun" panose="02010600030101010101" pitchFamily="2" charset="-122"/>
              <a:cs typeface="Times New Roman" charset="0"/>
            </a:endParaRPr>
          </a:p>
        </p:txBody>
      </p:sp>
      <p:pic>
        <p:nvPicPr>
          <p:cNvPr id="1025" name="Picture 1" descr="page19image1759739088">
            <a:extLst>
              <a:ext uri="{FF2B5EF4-FFF2-40B4-BE49-F238E27FC236}">
                <a16:creationId xmlns:a16="http://schemas.microsoft.com/office/drawing/2014/main" id="{141C58B2-7356-F269-D899-E5389433F0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01" y="1322388"/>
            <a:ext cx="4851400" cy="3238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3C878FEF-4376-B1E2-EB41-F5C288991F5B}"/>
              </a:ext>
            </a:extLst>
          </p:cNvPr>
          <p:cNvSpPr txBox="1"/>
          <p:nvPr/>
        </p:nvSpPr>
        <p:spPr>
          <a:xfrm>
            <a:off x="-48590" y="1273719"/>
            <a:ext cx="86739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00B050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New</a:t>
            </a:r>
            <a:r>
              <a:rPr lang="zh-CN" altLang="en-US" sz="1600" b="1" dirty="0">
                <a:solidFill>
                  <a:srgbClr val="00B050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zh-CN" sz="1600" b="1" dirty="0">
                <a:solidFill>
                  <a:srgbClr val="00B050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pixel</a:t>
            </a:r>
            <a:r>
              <a:rPr lang="zh-CN" altLang="en-US" sz="1600" b="1" dirty="0">
                <a:solidFill>
                  <a:srgbClr val="00B050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zh-CN" sz="1600" b="1" dirty="0">
                <a:solidFill>
                  <a:srgbClr val="00B050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Velo</a:t>
            </a:r>
            <a:endParaRPr lang="zh-CN" altLang="en-US" sz="1600" dirty="0">
              <a:solidFill>
                <a:srgbClr val="00B050"/>
              </a:solidFill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48BAD35C-51D0-070B-4EFC-87CBC98A6108}"/>
              </a:ext>
            </a:extLst>
          </p:cNvPr>
          <p:cNvSpPr txBox="1"/>
          <p:nvPr/>
        </p:nvSpPr>
        <p:spPr>
          <a:xfrm>
            <a:off x="634150" y="1279611"/>
            <a:ext cx="86739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00B050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New</a:t>
            </a:r>
            <a:r>
              <a:rPr lang="zh-CN" altLang="en-US" sz="1600" b="1" dirty="0">
                <a:solidFill>
                  <a:srgbClr val="00B050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zh-CN" sz="1600" b="1" dirty="0">
                <a:solidFill>
                  <a:srgbClr val="00B050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UT</a:t>
            </a:r>
            <a:endParaRPr lang="zh-CN" altLang="en-US" sz="1600" dirty="0">
              <a:solidFill>
                <a:srgbClr val="00B050"/>
              </a:solidFill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2A2FFC8C-6965-1398-0E21-28C80FE76704}"/>
              </a:ext>
            </a:extLst>
          </p:cNvPr>
          <p:cNvSpPr txBox="1"/>
          <p:nvPr/>
        </p:nvSpPr>
        <p:spPr>
          <a:xfrm>
            <a:off x="1672336" y="1273719"/>
            <a:ext cx="86739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00B050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New</a:t>
            </a:r>
            <a:r>
              <a:rPr lang="zh-CN" altLang="en-US" sz="1600" b="1" dirty="0">
                <a:solidFill>
                  <a:srgbClr val="00B050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zh-CN" sz="1600" b="1" dirty="0" err="1">
                <a:solidFill>
                  <a:srgbClr val="00B050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SciFi</a:t>
            </a:r>
            <a:endParaRPr lang="zh-CN" altLang="en-US" sz="1600" dirty="0">
              <a:solidFill>
                <a:srgbClr val="00B050"/>
              </a:solidFill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1747A73C-EB09-540B-ACBF-A53F96C385AC}"/>
              </a:ext>
            </a:extLst>
          </p:cNvPr>
          <p:cNvSpPr txBox="1"/>
          <p:nvPr/>
        </p:nvSpPr>
        <p:spPr>
          <a:xfrm>
            <a:off x="2838035" y="1267914"/>
            <a:ext cx="138062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00B050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Removed</a:t>
            </a:r>
            <a:r>
              <a:rPr lang="zh-CN" altLang="en-US" sz="1600" b="1" dirty="0">
                <a:solidFill>
                  <a:srgbClr val="00B050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zh-CN" sz="1600" b="1" dirty="0">
                <a:solidFill>
                  <a:srgbClr val="00B050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M1</a:t>
            </a:r>
            <a:r>
              <a:rPr lang="zh-CN" altLang="en-US" sz="1600" b="1" dirty="0">
                <a:solidFill>
                  <a:srgbClr val="00B050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zh-CN" sz="1600" b="1" dirty="0">
                <a:solidFill>
                  <a:srgbClr val="00B050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and</a:t>
            </a:r>
            <a:r>
              <a:rPr lang="zh-CN" altLang="en-US" sz="1600" b="1" dirty="0">
                <a:solidFill>
                  <a:srgbClr val="00B050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zh-CN" sz="1600" b="1" dirty="0">
                <a:solidFill>
                  <a:srgbClr val="00B050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new</a:t>
            </a:r>
            <a:r>
              <a:rPr lang="zh-CN" altLang="en-US" sz="1600" b="1" dirty="0">
                <a:solidFill>
                  <a:srgbClr val="00B050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zh-CN" sz="1600" b="1" dirty="0">
                <a:solidFill>
                  <a:srgbClr val="00B050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readout</a:t>
            </a:r>
            <a:endParaRPr lang="zh-CN" altLang="en-US" sz="1600" dirty="0">
              <a:solidFill>
                <a:srgbClr val="00B050"/>
              </a:solidFill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5803A78A-9E37-377B-51E1-3CAC28C7EC1A}"/>
              </a:ext>
            </a:extLst>
          </p:cNvPr>
          <p:cNvSpPr txBox="1"/>
          <p:nvPr/>
        </p:nvSpPr>
        <p:spPr>
          <a:xfrm>
            <a:off x="0" y="4482423"/>
            <a:ext cx="253973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FF0000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New</a:t>
            </a:r>
            <a:r>
              <a:rPr lang="zh-CN" altLang="en-US" sz="1600" b="1" dirty="0">
                <a:solidFill>
                  <a:srgbClr val="FF0000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zh-CN" sz="1600" b="1" dirty="0">
                <a:solidFill>
                  <a:srgbClr val="FF0000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RICH</a:t>
            </a:r>
            <a:r>
              <a:rPr lang="zh-CN" altLang="en-US" sz="1600" b="1" dirty="0">
                <a:solidFill>
                  <a:srgbClr val="FF0000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zh-CN" sz="1600" b="1" dirty="0">
                <a:solidFill>
                  <a:srgbClr val="FF0000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optics</a:t>
            </a:r>
            <a:r>
              <a:rPr lang="zh-CN" altLang="en-US" sz="1600" b="1" dirty="0">
                <a:solidFill>
                  <a:srgbClr val="FF0000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zh-CN" sz="1600" b="1" dirty="0">
                <a:solidFill>
                  <a:srgbClr val="FF0000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and</a:t>
            </a:r>
            <a:r>
              <a:rPr lang="zh-CN" altLang="en-US" sz="1600" b="1" dirty="0">
                <a:solidFill>
                  <a:srgbClr val="FF0000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zh-CN" sz="1600" b="1" dirty="0">
                <a:solidFill>
                  <a:srgbClr val="FF0000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PMs</a:t>
            </a:r>
            <a:endParaRPr lang="zh-CN" altLang="en-US" sz="1600" dirty="0">
              <a:solidFill>
                <a:srgbClr val="FF0000"/>
              </a:solidFill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675A7041-EFCA-BFD2-2358-FFC7B5A8C493}"/>
              </a:ext>
            </a:extLst>
          </p:cNvPr>
          <p:cNvSpPr txBox="1"/>
          <p:nvPr/>
        </p:nvSpPr>
        <p:spPr>
          <a:xfrm>
            <a:off x="2386958" y="4338029"/>
            <a:ext cx="228277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FF0000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Removed</a:t>
            </a:r>
            <a:r>
              <a:rPr lang="zh-CN" altLang="en-US" sz="1600" b="1" dirty="0">
                <a:solidFill>
                  <a:srgbClr val="FF0000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zh-CN" sz="1600" b="1" dirty="0">
                <a:solidFill>
                  <a:srgbClr val="FF0000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PS/SPD</a:t>
            </a:r>
            <a:r>
              <a:rPr lang="zh-CN" altLang="en-US" sz="1600" b="1" dirty="0">
                <a:solidFill>
                  <a:srgbClr val="FF0000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zh-CN" sz="1600" b="1" dirty="0">
                <a:solidFill>
                  <a:srgbClr val="FF0000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and</a:t>
            </a:r>
            <a:r>
              <a:rPr lang="zh-CN" altLang="en-US" sz="1600" b="1" dirty="0">
                <a:solidFill>
                  <a:srgbClr val="FF0000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zh-CN" sz="1600" b="1" dirty="0">
                <a:solidFill>
                  <a:srgbClr val="FF0000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new</a:t>
            </a:r>
            <a:r>
              <a:rPr lang="zh-CN" altLang="en-US" sz="1600" b="1" dirty="0">
                <a:solidFill>
                  <a:srgbClr val="FF0000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zh-CN" sz="1600" b="1" dirty="0">
                <a:solidFill>
                  <a:srgbClr val="FF0000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readout</a:t>
            </a:r>
            <a:endParaRPr lang="zh-CN" altLang="en-US" sz="1600" dirty="0">
              <a:solidFill>
                <a:srgbClr val="FF0000"/>
              </a:solidFill>
            </a:endParaRPr>
          </a:p>
        </p:txBody>
      </p:sp>
      <p:pic>
        <p:nvPicPr>
          <p:cNvPr id="25" name="图片 24">
            <a:extLst>
              <a:ext uri="{FF2B5EF4-FFF2-40B4-BE49-F238E27FC236}">
                <a16:creationId xmlns:a16="http://schemas.microsoft.com/office/drawing/2014/main" id="{716764A7-5177-85B4-ABED-5F070F2DA8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5090" y="1256154"/>
            <a:ext cx="2187731" cy="1492440"/>
          </a:xfrm>
          <a:prstGeom prst="rect">
            <a:avLst/>
          </a:prstGeom>
        </p:spPr>
      </p:pic>
      <p:sp>
        <p:nvSpPr>
          <p:cNvPr id="36" name="文本框 35">
            <a:extLst>
              <a:ext uri="{FF2B5EF4-FFF2-40B4-BE49-F238E27FC236}">
                <a16:creationId xmlns:a16="http://schemas.microsoft.com/office/drawing/2014/main" id="{2AED68C3-23AC-543B-9B68-569995C955E7}"/>
              </a:ext>
            </a:extLst>
          </p:cNvPr>
          <p:cNvSpPr txBox="1"/>
          <p:nvPr/>
        </p:nvSpPr>
        <p:spPr>
          <a:xfrm>
            <a:off x="4943401" y="1693462"/>
            <a:ext cx="166320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400" b="1" dirty="0">
                <a:solidFill>
                  <a:srgbClr val="002060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Similar</a:t>
            </a:r>
            <a:r>
              <a:rPr lang="zh-CN" altLang="en-US" sz="1400" b="1" dirty="0">
                <a:solidFill>
                  <a:srgbClr val="002060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PID</a:t>
            </a:r>
            <a:r>
              <a:rPr lang="zh-CN" altLang="en-US" sz="1400" b="1" dirty="0">
                <a:solidFill>
                  <a:srgbClr val="002060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performance</a:t>
            </a:r>
            <a:endParaRPr lang="zh-CN" altLang="en-US" sz="1400" dirty="0"/>
          </a:p>
        </p:txBody>
      </p:sp>
      <p:pic>
        <p:nvPicPr>
          <p:cNvPr id="41" name="图片 40">
            <a:extLst>
              <a:ext uri="{FF2B5EF4-FFF2-40B4-BE49-F238E27FC236}">
                <a16:creationId xmlns:a16="http://schemas.microsoft.com/office/drawing/2014/main" id="{55254C38-A08A-8168-E594-B6F4848358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52757" y="2794792"/>
            <a:ext cx="4475418" cy="1704921"/>
          </a:xfrm>
          <a:prstGeom prst="rect">
            <a:avLst/>
          </a:prstGeom>
        </p:spPr>
      </p:pic>
      <p:pic>
        <p:nvPicPr>
          <p:cNvPr id="46" name="图片 45">
            <a:extLst>
              <a:ext uri="{FF2B5EF4-FFF2-40B4-BE49-F238E27FC236}">
                <a16:creationId xmlns:a16="http://schemas.microsoft.com/office/drawing/2014/main" id="{115D9562-4B9E-A84B-0489-18B4A6F37F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88925" y="4444417"/>
            <a:ext cx="3603081" cy="331741"/>
          </a:xfrm>
          <a:prstGeom prst="rect">
            <a:avLst/>
          </a:prstGeom>
        </p:spPr>
      </p:pic>
      <p:sp>
        <p:nvSpPr>
          <p:cNvPr id="47" name="文本框 46">
            <a:extLst>
              <a:ext uri="{FF2B5EF4-FFF2-40B4-BE49-F238E27FC236}">
                <a16:creationId xmlns:a16="http://schemas.microsoft.com/office/drawing/2014/main" id="{72D98A7D-C27C-FF0A-774D-94D0B17C7075}"/>
              </a:ext>
            </a:extLst>
          </p:cNvPr>
          <p:cNvSpPr txBox="1"/>
          <p:nvPr/>
        </p:nvSpPr>
        <p:spPr>
          <a:xfrm>
            <a:off x="4479548" y="2568100"/>
            <a:ext cx="318819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400" b="1" dirty="0">
                <a:solidFill>
                  <a:srgbClr val="FF0000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Twice</a:t>
            </a:r>
            <a:r>
              <a:rPr lang="zh-CN" altLang="en-US" sz="1400" b="1" dirty="0">
                <a:solidFill>
                  <a:srgbClr val="FF0000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FF0000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trigger</a:t>
            </a:r>
            <a:r>
              <a:rPr lang="zh-CN" altLang="en-US" sz="1400" b="1" dirty="0">
                <a:solidFill>
                  <a:srgbClr val="FF0000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FF0000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efficiencies</a:t>
            </a:r>
            <a:r>
              <a:rPr lang="zh-CN" altLang="en-US" sz="1400" b="1" dirty="0">
                <a:solidFill>
                  <a:srgbClr val="FF0000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FF0000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(hadronic)</a:t>
            </a:r>
            <a:endParaRPr lang="zh-CN" altLang="en-US" sz="1400" dirty="0">
              <a:solidFill>
                <a:srgbClr val="FF0000"/>
              </a:solidFill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4AB6F5B5-F705-F2CF-C10D-2E3D8EFCE21E}"/>
              </a:ext>
            </a:extLst>
          </p:cNvPr>
          <p:cNvSpPr txBox="1"/>
          <p:nvPr/>
        </p:nvSpPr>
        <p:spPr>
          <a:xfrm>
            <a:off x="363185" y="462353"/>
            <a:ext cx="8131335" cy="7927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600" b="1" dirty="0">
                <a:solidFill>
                  <a:srgbClr val="002060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Similar</a:t>
            </a:r>
            <a:r>
              <a:rPr lang="zh-CN" altLang="en-US" sz="1600" b="1" dirty="0">
                <a:solidFill>
                  <a:srgbClr val="002060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zh-CN" sz="1600" b="1" dirty="0">
                <a:solidFill>
                  <a:srgbClr val="002060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detector</a:t>
            </a:r>
            <a:r>
              <a:rPr lang="zh-CN" altLang="en-US" sz="1600" b="1" dirty="0">
                <a:solidFill>
                  <a:srgbClr val="002060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zh-CN" sz="1600" b="1" dirty="0">
                <a:solidFill>
                  <a:srgbClr val="002060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performance</a:t>
            </a:r>
            <a:r>
              <a:rPr lang="zh-CN" altLang="en-US" sz="1600" b="1" dirty="0">
                <a:solidFill>
                  <a:srgbClr val="002060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zh-CN" sz="1600" b="1" dirty="0">
                <a:solidFill>
                  <a:srgbClr val="002060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than</a:t>
            </a:r>
            <a:r>
              <a:rPr lang="zh-CN" altLang="en-US" sz="1600" b="1" dirty="0">
                <a:solidFill>
                  <a:srgbClr val="002060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zh-CN" sz="1600" b="1" dirty="0">
                <a:solidFill>
                  <a:srgbClr val="002060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Run1+2</a:t>
            </a:r>
            <a:r>
              <a:rPr lang="zh-CN" altLang="en-US" sz="1600" b="1" dirty="0">
                <a:solidFill>
                  <a:srgbClr val="002060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zh-CN" sz="1600" b="1" dirty="0">
                <a:solidFill>
                  <a:srgbClr val="002060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on</a:t>
            </a:r>
            <a:r>
              <a:rPr lang="zh-CN" altLang="en-US" sz="1600" b="1" dirty="0">
                <a:solidFill>
                  <a:srgbClr val="002060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zh-CN" sz="1600" b="1" dirty="0">
                <a:solidFill>
                  <a:srgbClr val="002060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PID,</a:t>
            </a:r>
            <a:r>
              <a:rPr lang="zh-CN" altLang="en-US" sz="1600" b="1" dirty="0">
                <a:solidFill>
                  <a:srgbClr val="002060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zh-CN" sz="1600" b="1" dirty="0">
                <a:solidFill>
                  <a:srgbClr val="002060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track</a:t>
            </a:r>
            <a:r>
              <a:rPr lang="zh-CN" altLang="en-US" sz="1600" b="1" dirty="0">
                <a:solidFill>
                  <a:srgbClr val="002060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zh-CN" sz="1600" b="1" dirty="0">
                <a:solidFill>
                  <a:srgbClr val="002060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reconstruction</a:t>
            </a:r>
            <a:r>
              <a:rPr lang="zh-CN" altLang="en-US" sz="1600" b="1" dirty="0">
                <a:solidFill>
                  <a:srgbClr val="002060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zh-CN" sz="1600" b="1" dirty="0">
                <a:solidFill>
                  <a:srgbClr val="002060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and</a:t>
            </a:r>
            <a:r>
              <a:rPr lang="zh-CN" altLang="en-US" sz="1600" b="1" dirty="0">
                <a:solidFill>
                  <a:srgbClr val="002060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zh-CN" sz="1600" b="1" dirty="0">
                <a:solidFill>
                  <a:srgbClr val="002060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vertexing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600" b="1" dirty="0">
                <a:solidFill>
                  <a:srgbClr val="002060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More</a:t>
            </a:r>
            <a:r>
              <a:rPr lang="zh-CN" altLang="en-US" sz="1600" b="1" dirty="0">
                <a:solidFill>
                  <a:srgbClr val="002060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zh-CN" sz="1600" b="1" dirty="0">
                <a:solidFill>
                  <a:srgbClr val="002060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importantly,</a:t>
            </a:r>
            <a:r>
              <a:rPr lang="zh-CN" altLang="en-US" sz="1600" b="1" dirty="0">
                <a:solidFill>
                  <a:srgbClr val="002060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zh-CN" sz="1600" b="1" dirty="0">
                <a:solidFill>
                  <a:srgbClr val="002060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full software trigger</a:t>
            </a:r>
            <a:r>
              <a:rPr lang="zh-CN" altLang="en-US" sz="1600" b="1" dirty="0">
                <a:solidFill>
                  <a:srgbClr val="002060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 ➜</a:t>
            </a:r>
            <a:r>
              <a:rPr lang="en-US" altLang="zh-CN" sz="1600" b="1" dirty="0">
                <a:solidFill>
                  <a:srgbClr val="002060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 better</a:t>
            </a:r>
            <a:r>
              <a:rPr lang="zh-CN" altLang="en-US" sz="1600" b="1" dirty="0">
                <a:solidFill>
                  <a:srgbClr val="002060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zh-CN" sz="1600" b="1" dirty="0">
                <a:solidFill>
                  <a:srgbClr val="002060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performance</a:t>
            </a:r>
            <a:r>
              <a:rPr lang="zh-CN" altLang="en-US" sz="1600" b="1" dirty="0">
                <a:solidFill>
                  <a:srgbClr val="002060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zh-CN" sz="1600" b="1" dirty="0">
                <a:solidFill>
                  <a:srgbClr val="002060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on</a:t>
            </a:r>
            <a:r>
              <a:rPr lang="zh-CN" altLang="en-US" sz="1600" b="1" dirty="0">
                <a:solidFill>
                  <a:srgbClr val="002060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zh-CN" sz="1600" b="1" dirty="0">
                <a:solidFill>
                  <a:srgbClr val="002060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hadronic</a:t>
            </a:r>
            <a:r>
              <a:rPr lang="zh-CN" altLang="en-US" sz="1600" b="1" dirty="0">
                <a:solidFill>
                  <a:srgbClr val="002060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zh-CN" sz="1600" b="1" dirty="0">
                <a:solidFill>
                  <a:srgbClr val="002060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final</a:t>
            </a:r>
            <a:r>
              <a:rPr lang="zh-CN" altLang="en-US" sz="1600" b="1" dirty="0">
                <a:solidFill>
                  <a:srgbClr val="002060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zh-CN" sz="1600" b="1" dirty="0">
                <a:solidFill>
                  <a:srgbClr val="002060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states</a:t>
            </a:r>
          </a:p>
        </p:txBody>
      </p:sp>
    </p:spTree>
    <p:extLst>
      <p:ext uri="{BB962C8B-B14F-4D97-AF65-F5344CB8AC3E}">
        <p14:creationId xmlns:p14="http://schemas.microsoft.com/office/powerpoint/2010/main" val="334665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951"/>
    </mc:Choice>
    <mc:Fallback xmlns="">
      <p:transition spd="slow" advTm="4895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DB436D-4AB4-3210-1D5F-4760C270A7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 22">
            <a:extLst>
              <a:ext uri="{FF2B5EF4-FFF2-40B4-BE49-F238E27FC236}">
                <a16:creationId xmlns:a16="http://schemas.microsoft.com/office/drawing/2014/main" id="{3B00A0D7-B905-237F-8CA9-D7C9BD294AFF}"/>
              </a:ext>
            </a:extLst>
          </p:cNvPr>
          <p:cNvGrpSpPr/>
          <p:nvPr/>
        </p:nvGrpSpPr>
        <p:grpSpPr>
          <a:xfrm>
            <a:off x="0" y="36387"/>
            <a:ext cx="9144000" cy="5107114"/>
            <a:chOff x="0" y="48516"/>
            <a:chExt cx="9144000" cy="6809485"/>
          </a:xfrm>
        </p:grpSpPr>
        <p:grpSp>
          <p:nvGrpSpPr>
            <p:cNvPr id="22" name="组 21">
              <a:extLst>
                <a:ext uri="{FF2B5EF4-FFF2-40B4-BE49-F238E27FC236}">
                  <a16:creationId xmlns:a16="http://schemas.microsoft.com/office/drawing/2014/main" id="{9DA44012-9F52-EEBF-A23A-8D02283672FB}"/>
                </a:ext>
              </a:extLst>
            </p:cNvPr>
            <p:cNvGrpSpPr/>
            <p:nvPr/>
          </p:nvGrpSpPr>
          <p:grpSpPr>
            <a:xfrm>
              <a:off x="110103" y="48516"/>
              <a:ext cx="8885307" cy="677108"/>
              <a:chOff x="110103" y="48516"/>
              <a:chExt cx="8885307" cy="677108"/>
            </a:xfrm>
          </p:grpSpPr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id="{66192D37-6719-CAF2-2108-6AE38D83BFF8}"/>
                  </a:ext>
                </a:extLst>
              </p:cNvPr>
              <p:cNvSpPr/>
              <p:nvPr/>
            </p:nvSpPr>
            <p:spPr>
              <a:xfrm>
                <a:off x="231515" y="48516"/>
                <a:ext cx="2935419" cy="67710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The</a:t>
                </a:r>
                <a:r>
                  <a:rPr lang="zh-CN" altLang="en-US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LHCb</a:t>
                </a:r>
                <a:r>
                  <a:rPr lang="zh-CN" altLang="en-US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status</a:t>
                </a:r>
                <a:endParaRPr lang="zh-CN" altLang="en-US" sz="27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2" name="直线连接符 11">
                <a:extLst>
                  <a:ext uri="{FF2B5EF4-FFF2-40B4-BE49-F238E27FC236}">
                    <a16:creationId xmlns:a16="http://schemas.microsoft.com/office/drawing/2014/main" id="{55E3CB7A-6236-50CB-37B0-F393C8139572}"/>
                  </a:ext>
                </a:extLst>
              </p:cNvPr>
              <p:cNvCxnSpPr/>
              <p:nvPr/>
            </p:nvCxnSpPr>
            <p:spPr>
              <a:xfrm>
                <a:off x="110103" y="694847"/>
                <a:ext cx="8885307" cy="0"/>
              </a:xfrm>
              <a:prstGeom prst="line">
                <a:avLst/>
              </a:prstGeom>
              <a:ln w="1905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组 15">
              <a:extLst>
                <a:ext uri="{FF2B5EF4-FFF2-40B4-BE49-F238E27FC236}">
                  <a16:creationId xmlns:a16="http://schemas.microsoft.com/office/drawing/2014/main" id="{8BCD586C-6D82-D862-642E-5F27B65219BA}"/>
                </a:ext>
              </a:extLst>
            </p:cNvPr>
            <p:cNvGrpSpPr/>
            <p:nvPr/>
          </p:nvGrpSpPr>
          <p:grpSpPr>
            <a:xfrm>
              <a:off x="0" y="6446733"/>
              <a:ext cx="9144000" cy="411268"/>
              <a:chOff x="0" y="6446733"/>
              <a:chExt cx="9144000" cy="411268"/>
            </a:xfrm>
          </p:grpSpPr>
          <p:sp>
            <p:nvSpPr>
              <p:cNvPr id="17" name="Rectangle 6">
                <a:extLst>
                  <a:ext uri="{FF2B5EF4-FFF2-40B4-BE49-F238E27FC236}">
                    <a16:creationId xmlns:a16="http://schemas.microsoft.com/office/drawing/2014/main" id="{7D4114AD-424D-E64A-A808-95A471E334BC}"/>
                  </a:ext>
                </a:extLst>
              </p:cNvPr>
              <p:cNvSpPr/>
              <p:nvPr/>
            </p:nvSpPr>
            <p:spPr>
              <a:xfrm>
                <a:off x="0" y="6488821"/>
                <a:ext cx="9144000" cy="36918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8" name="Rectangle 7">
                <a:extLst>
                  <a:ext uri="{FF2B5EF4-FFF2-40B4-BE49-F238E27FC236}">
                    <a16:creationId xmlns:a16="http://schemas.microsoft.com/office/drawing/2014/main" id="{243FCBE3-5B23-1C8C-17AC-DFBE76F3C076}"/>
                  </a:ext>
                </a:extLst>
              </p:cNvPr>
              <p:cNvSpPr/>
              <p:nvPr/>
            </p:nvSpPr>
            <p:spPr>
              <a:xfrm>
                <a:off x="0" y="6446733"/>
                <a:ext cx="9144000" cy="45719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13" name="文本框 12">
            <a:extLst>
              <a:ext uri="{FF2B5EF4-FFF2-40B4-BE49-F238E27FC236}">
                <a16:creationId xmlns:a16="http://schemas.microsoft.com/office/drawing/2014/main" id="{244BC3A1-C8A4-103A-38E6-E2F19A53F201}"/>
              </a:ext>
            </a:extLst>
          </p:cNvPr>
          <p:cNvSpPr txBox="1"/>
          <p:nvPr/>
        </p:nvSpPr>
        <p:spPr>
          <a:xfrm>
            <a:off x="363185" y="4843790"/>
            <a:ext cx="1059906" cy="3225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496" b="1" dirty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rPr>
              <a:t>2026/07/03</a:t>
            </a:r>
            <a:endParaRPr kumimoji="1" lang="zh-CN" altLang="en-US" sz="1496" b="1" dirty="0">
              <a:solidFill>
                <a:schemeClr val="bg1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4" name="灯片编号占位符 1">
            <a:extLst>
              <a:ext uri="{FF2B5EF4-FFF2-40B4-BE49-F238E27FC236}">
                <a16:creationId xmlns:a16="http://schemas.microsoft.com/office/drawing/2014/main" id="{3B3E599F-37A9-C408-6E91-21423C798DB7}"/>
              </a:ext>
            </a:extLst>
          </p:cNvPr>
          <p:cNvSpPr txBox="1">
            <a:spLocks/>
          </p:cNvSpPr>
          <p:nvPr/>
        </p:nvSpPr>
        <p:spPr>
          <a:xfrm>
            <a:off x="6889711" y="4870359"/>
            <a:ext cx="15430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9B75A48-9D91-AD42-8FEF-0106549F2306}" type="slidenum">
              <a:rPr kumimoji="1" lang="zh-CN" altLang="en-US" sz="15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6</a:t>
            </a:fld>
            <a:endParaRPr kumimoji="1" lang="zh-CN" altLang="en-US" sz="1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文本框 41">
            <a:extLst>
              <a:ext uri="{FF2B5EF4-FFF2-40B4-BE49-F238E27FC236}">
                <a16:creationId xmlns:a16="http://schemas.microsoft.com/office/drawing/2014/main" id="{E7FC1395-1C08-A0EB-1DBC-8C822D7A26E4}"/>
              </a:ext>
            </a:extLst>
          </p:cNvPr>
          <p:cNvSpPr txBox="1"/>
          <p:nvPr/>
        </p:nvSpPr>
        <p:spPr>
          <a:xfrm>
            <a:off x="3959406" y="4835058"/>
            <a:ext cx="1893852" cy="3225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zh-CN" sz="1496" b="1" dirty="0">
                <a:solidFill>
                  <a:schemeClr val="bg1"/>
                </a:solidFill>
                <a:latin typeface="Times New Roman" charset="0"/>
                <a:ea typeface="SimSun" panose="02010600030101010101" pitchFamily="2" charset="-122"/>
                <a:cs typeface="Times New Roman" charset="0"/>
              </a:rPr>
              <a:t>UCAS, Wenbin Qian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3090E361-5B60-F382-BFEF-329C420E48B0}"/>
              </a:ext>
            </a:extLst>
          </p:cNvPr>
          <p:cNvSpPr/>
          <p:nvPr/>
        </p:nvSpPr>
        <p:spPr>
          <a:xfrm>
            <a:off x="5095982" y="673536"/>
            <a:ext cx="3899428" cy="3370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036" indent="-285036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600" b="1" dirty="0">
                <a:solidFill>
                  <a:srgbClr val="7A81FF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Run</a:t>
            </a:r>
            <a:r>
              <a:rPr lang="zh-CN" altLang="en-US" sz="1600" b="1" dirty="0">
                <a:solidFill>
                  <a:srgbClr val="7A81FF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 </a:t>
            </a:r>
            <a:r>
              <a:rPr lang="en-US" altLang="zh-CN" sz="1600" b="1" dirty="0">
                <a:solidFill>
                  <a:srgbClr val="7A81FF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1:</a:t>
            </a:r>
            <a:r>
              <a:rPr lang="zh-CN" altLang="en-US" sz="1600" b="1" dirty="0">
                <a:solidFill>
                  <a:srgbClr val="7A81FF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 </a:t>
            </a:r>
            <a:endParaRPr lang="en-US" altLang="zh-CN" sz="1600" b="1" dirty="0">
              <a:solidFill>
                <a:srgbClr val="7A81FF"/>
              </a:solidFill>
              <a:latin typeface="Arial" panose="020B0604020202020204" pitchFamily="34" charset="0"/>
              <a:ea typeface="SimHei" charset="-122"/>
              <a:cs typeface="Arial" panose="020B0604020202020204" pitchFamily="34" charset="0"/>
            </a:endParaRPr>
          </a:p>
          <a:p>
            <a:pPr marL="742236" lvl="1" indent="-285036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600" b="1" dirty="0">
                <a:solidFill>
                  <a:srgbClr val="7A81FF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2011</a:t>
            </a:r>
            <a:r>
              <a:rPr lang="zh-CN" altLang="en-US" sz="1600" b="1" dirty="0">
                <a:solidFill>
                  <a:srgbClr val="7A81FF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 </a:t>
            </a:r>
            <a:r>
              <a:rPr lang="en-US" altLang="zh-CN" sz="1600" b="1" dirty="0">
                <a:solidFill>
                  <a:srgbClr val="7A81FF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(7</a:t>
            </a:r>
            <a:r>
              <a:rPr lang="zh-CN" altLang="en-US" sz="1600" b="1" dirty="0">
                <a:solidFill>
                  <a:srgbClr val="7A81FF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 </a:t>
            </a:r>
            <a:r>
              <a:rPr lang="en-US" altLang="zh-CN" sz="1600" b="1" dirty="0" err="1">
                <a:solidFill>
                  <a:srgbClr val="7A81FF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TeV</a:t>
            </a:r>
            <a:r>
              <a:rPr lang="en-US" altLang="zh-CN" sz="1600" b="1" dirty="0">
                <a:solidFill>
                  <a:srgbClr val="7A81FF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):</a:t>
            </a:r>
            <a:r>
              <a:rPr lang="zh-CN" altLang="en-US" sz="1600" b="1" dirty="0">
                <a:solidFill>
                  <a:srgbClr val="7A81FF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 </a:t>
            </a:r>
            <a:r>
              <a:rPr lang="en-US" altLang="zh-CN" sz="1600" b="1" dirty="0">
                <a:solidFill>
                  <a:srgbClr val="7A81FF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1</a:t>
            </a:r>
            <a:r>
              <a:rPr lang="zh-CN" altLang="en-US" sz="1600" b="1" dirty="0">
                <a:solidFill>
                  <a:srgbClr val="7A81FF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 </a:t>
            </a:r>
            <a:r>
              <a:rPr lang="en-US" altLang="zh-CN" sz="1600" b="1" dirty="0">
                <a:solidFill>
                  <a:srgbClr val="7A81FF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fb</a:t>
            </a:r>
            <a:r>
              <a:rPr lang="en-US" altLang="zh-CN" sz="1600" b="1" baseline="30000" dirty="0">
                <a:solidFill>
                  <a:srgbClr val="7A81FF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-1</a:t>
            </a:r>
            <a:r>
              <a:rPr lang="zh-CN" altLang="en-US" sz="1600" b="1" dirty="0">
                <a:solidFill>
                  <a:srgbClr val="7A81FF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 </a:t>
            </a:r>
            <a:endParaRPr lang="en-US" altLang="zh-CN" sz="1600" b="1" dirty="0">
              <a:solidFill>
                <a:srgbClr val="7A81FF"/>
              </a:solidFill>
              <a:latin typeface="Arial" panose="020B0604020202020204" pitchFamily="34" charset="0"/>
              <a:ea typeface="SimHei" charset="-122"/>
              <a:cs typeface="Arial" panose="020B0604020202020204" pitchFamily="34" charset="0"/>
            </a:endParaRPr>
          </a:p>
          <a:p>
            <a:pPr marL="742236" lvl="1" indent="-285036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600" b="1" dirty="0">
                <a:solidFill>
                  <a:srgbClr val="7A81FF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2012</a:t>
            </a:r>
            <a:r>
              <a:rPr lang="zh-CN" altLang="en-US" sz="1600" b="1" dirty="0">
                <a:solidFill>
                  <a:srgbClr val="7A81FF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 </a:t>
            </a:r>
            <a:r>
              <a:rPr lang="en-US" altLang="zh-CN" sz="1600" b="1" dirty="0">
                <a:solidFill>
                  <a:srgbClr val="7A81FF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(8</a:t>
            </a:r>
            <a:r>
              <a:rPr lang="zh-CN" altLang="en-US" sz="1600" b="1" dirty="0">
                <a:solidFill>
                  <a:srgbClr val="7A81FF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 </a:t>
            </a:r>
            <a:r>
              <a:rPr lang="en-US" altLang="zh-CN" sz="1600" b="1" dirty="0" err="1">
                <a:solidFill>
                  <a:srgbClr val="7A81FF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TeV</a:t>
            </a:r>
            <a:r>
              <a:rPr lang="en-US" altLang="zh-CN" sz="1600" b="1" dirty="0">
                <a:solidFill>
                  <a:srgbClr val="7A81FF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):</a:t>
            </a:r>
            <a:r>
              <a:rPr lang="zh-CN" altLang="en-US" sz="1600" b="1" dirty="0">
                <a:solidFill>
                  <a:srgbClr val="7A81FF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 </a:t>
            </a:r>
            <a:r>
              <a:rPr lang="en-US" altLang="zh-CN" sz="1600" b="1" dirty="0">
                <a:solidFill>
                  <a:srgbClr val="7A81FF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2</a:t>
            </a:r>
            <a:r>
              <a:rPr lang="zh-CN" altLang="en-US" sz="1600" b="1" dirty="0">
                <a:solidFill>
                  <a:srgbClr val="7A81FF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 </a:t>
            </a:r>
            <a:r>
              <a:rPr lang="en-US" altLang="zh-CN" sz="1600" b="1" dirty="0">
                <a:solidFill>
                  <a:srgbClr val="7A81FF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fb</a:t>
            </a:r>
            <a:r>
              <a:rPr lang="en-US" altLang="zh-CN" sz="1600" b="1" baseline="30000" dirty="0">
                <a:solidFill>
                  <a:srgbClr val="7A81FF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-1</a:t>
            </a:r>
          </a:p>
          <a:p>
            <a:pPr marL="285036" indent="-285036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600" b="1" dirty="0">
                <a:solidFill>
                  <a:srgbClr val="7A81FF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Run</a:t>
            </a:r>
            <a:r>
              <a:rPr lang="zh-CN" altLang="en-US" sz="1600" b="1" dirty="0">
                <a:solidFill>
                  <a:srgbClr val="7A81FF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 </a:t>
            </a:r>
            <a:r>
              <a:rPr lang="en-US" altLang="zh-CN" sz="1600" b="1" dirty="0">
                <a:solidFill>
                  <a:srgbClr val="7A81FF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2:</a:t>
            </a:r>
          </a:p>
          <a:p>
            <a:pPr marL="742236" lvl="1" indent="-285036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600" b="1" dirty="0">
                <a:solidFill>
                  <a:srgbClr val="7A81FF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2015-2018</a:t>
            </a:r>
            <a:r>
              <a:rPr lang="zh-CN" altLang="en-US" sz="1600" b="1" dirty="0">
                <a:solidFill>
                  <a:srgbClr val="7A81FF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 </a:t>
            </a:r>
            <a:r>
              <a:rPr lang="en-US" altLang="zh-CN" sz="1600" b="1" dirty="0">
                <a:solidFill>
                  <a:srgbClr val="7A81FF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(13</a:t>
            </a:r>
            <a:r>
              <a:rPr lang="zh-CN" altLang="en-US" sz="1600" b="1" dirty="0">
                <a:solidFill>
                  <a:srgbClr val="7A81FF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 </a:t>
            </a:r>
            <a:r>
              <a:rPr lang="en-US" altLang="zh-CN" sz="1600" b="1" dirty="0" err="1">
                <a:solidFill>
                  <a:srgbClr val="7A81FF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TeV</a:t>
            </a:r>
            <a:r>
              <a:rPr lang="en-US" altLang="zh-CN" sz="1600" b="1" dirty="0">
                <a:solidFill>
                  <a:srgbClr val="7A81FF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):</a:t>
            </a:r>
            <a:r>
              <a:rPr lang="zh-CN" altLang="en-US" sz="1600" b="1" dirty="0">
                <a:solidFill>
                  <a:srgbClr val="7A81FF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 </a:t>
            </a:r>
            <a:r>
              <a:rPr lang="en-US" altLang="zh-CN" sz="1600" b="1" dirty="0">
                <a:solidFill>
                  <a:srgbClr val="7A81FF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6</a:t>
            </a:r>
            <a:r>
              <a:rPr lang="zh-CN" altLang="en-US" sz="1600" b="1" dirty="0">
                <a:solidFill>
                  <a:srgbClr val="7A81FF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 </a:t>
            </a:r>
            <a:r>
              <a:rPr lang="en-US" altLang="zh-CN" sz="1600" b="1" dirty="0">
                <a:solidFill>
                  <a:srgbClr val="7A81FF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fb</a:t>
            </a:r>
            <a:r>
              <a:rPr lang="en-US" altLang="zh-CN" sz="1600" b="1" baseline="30000" dirty="0">
                <a:solidFill>
                  <a:srgbClr val="7A81FF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-1</a:t>
            </a:r>
          </a:p>
          <a:p>
            <a:pPr marL="285036" indent="-285036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6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Run</a:t>
            </a:r>
            <a:r>
              <a:rPr lang="zh-CN" altLang="en-US" sz="1600" b="1" baseline="30000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 </a:t>
            </a:r>
            <a:r>
              <a:rPr lang="en-US" altLang="zh-CN" sz="16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3:</a:t>
            </a:r>
          </a:p>
          <a:p>
            <a:pPr marL="742236" lvl="1" indent="-285036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6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2024</a:t>
            </a:r>
            <a:r>
              <a:rPr lang="zh-CN" altLang="en-US" sz="16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 </a:t>
            </a:r>
            <a:r>
              <a:rPr lang="en-US" altLang="zh-CN" sz="16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(13.6</a:t>
            </a:r>
            <a:r>
              <a:rPr lang="zh-CN" altLang="en-US" sz="16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 </a:t>
            </a:r>
            <a:r>
              <a:rPr lang="en-US" altLang="zh-CN" sz="16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TeV):</a:t>
            </a:r>
            <a:r>
              <a:rPr lang="zh-CN" altLang="en-US" sz="16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 </a:t>
            </a:r>
            <a:r>
              <a:rPr lang="en-US" altLang="zh-CN" sz="16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9.56</a:t>
            </a:r>
            <a:r>
              <a:rPr lang="zh-CN" altLang="en-US" sz="16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 </a:t>
            </a:r>
            <a:r>
              <a:rPr lang="en-US" altLang="zh-CN" sz="16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fb</a:t>
            </a:r>
            <a:r>
              <a:rPr lang="en-US" altLang="zh-CN" sz="1600" b="1" baseline="30000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-1</a:t>
            </a:r>
          </a:p>
          <a:p>
            <a:pPr marL="742236" lvl="1" indent="-285036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6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2025 (13.6 TeV):  11.81</a:t>
            </a:r>
            <a:r>
              <a:rPr lang="zh-CN" altLang="en-US" sz="16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 </a:t>
            </a:r>
            <a:r>
              <a:rPr lang="en-US" altLang="zh-CN" sz="16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fb</a:t>
            </a:r>
            <a:r>
              <a:rPr lang="en-US" altLang="zh-CN" sz="1600" b="1" baseline="30000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-1</a:t>
            </a:r>
          </a:p>
          <a:p>
            <a:pPr marL="742236" lvl="1" indent="-285036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6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2026</a:t>
            </a:r>
            <a:r>
              <a:rPr lang="zh-CN" altLang="en-US" sz="16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 </a:t>
            </a:r>
            <a:r>
              <a:rPr lang="en-US" altLang="zh-CN" sz="16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(13.6</a:t>
            </a:r>
            <a:r>
              <a:rPr lang="zh-CN" altLang="en-US" sz="16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 </a:t>
            </a:r>
            <a:r>
              <a:rPr lang="en-US" altLang="zh-CN" sz="16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TeV):</a:t>
            </a:r>
            <a:r>
              <a:rPr lang="zh-CN" altLang="en-US" sz="16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 </a:t>
            </a:r>
            <a:r>
              <a:rPr lang="en-US" altLang="zh-CN" sz="1600" b="1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5.33/fb</a:t>
            </a:r>
            <a:r>
              <a:rPr lang="en-US" altLang="zh-CN" sz="1600" b="1" baseline="30000" dirty="0">
                <a:solidFill>
                  <a:srgbClr val="002060"/>
                </a:solidFill>
                <a:latin typeface="Arial" panose="020B0604020202020204" pitchFamily="34" charset="0"/>
                <a:ea typeface="SimHei" charset="-122"/>
                <a:cs typeface="Arial" panose="020B0604020202020204" pitchFamily="34" charset="0"/>
              </a:rPr>
              <a:t>-1</a:t>
            </a:r>
            <a:endParaRPr lang="en-US" altLang="zh-CN" sz="1600" b="1" dirty="0">
              <a:solidFill>
                <a:srgbClr val="002060"/>
              </a:solidFill>
              <a:latin typeface="Arial" panose="020B0604020202020204" pitchFamily="34" charset="0"/>
              <a:ea typeface="SimHei" charset="-122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>
                <a:extLst>
                  <a:ext uri="{FF2B5EF4-FFF2-40B4-BE49-F238E27FC236}">
                    <a16:creationId xmlns:a16="http://schemas.microsoft.com/office/drawing/2014/main" id="{F35F15E7-4F83-FDA5-3F57-8468718E7731}"/>
                  </a:ext>
                </a:extLst>
              </p:cNvPr>
              <p:cNvSpPr/>
              <p:nvPr/>
            </p:nvSpPr>
            <p:spPr>
              <a:xfrm>
                <a:off x="0" y="3906048"/>
                <a:ext cx="9243753" cy="7853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kumimoji="1" lang="en-US" altLang="zh-CN" sz="16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Operates</a:t>
                </a:r>
                <a:r>
                  <a:rPr kumimoji="1" lang="zh-CN" altLang="en-US" sz="16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 </a:t>
                </a:r>
                <a:r>
                  <a:rPr kumimoji="1" lang="en-US" altLang="zh-CN" sz="16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at</a:t>
                </a:r>
                <a:r>
                  <a:rPr kumimoji="1" lang="zh-CN" altLang="en-US" sz="16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1" lang="en-US" altLang="zh-CN" sz="16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×</m:t>
                    </m:r>
                    <m:r>
                      <a:rPr kumimoji="1" lang="en-US" altLang="zh-CN" sz="16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</m:oMath>
                </a14:m>
                <a:r>
                  <a:rPr kumimoji="1" lang="zh-CN" altLang="en-US" sz="16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 </a:t>
                </a:r>
                <a:r>
                  <a:rPr kumimoji="1" lang="en-US" altLang="zh-CN" sz="16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higher</a:t>
                </a:r>
                <a:r>
                  <a:rPr kumimoji="1" lang="zh-CN" altLang="en-US" sz="16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 </a:t>
                </a:r>
                <a:r>
                  <a:rPr kumimoji="1" lang="en-US" altLang="zh-CN" sz="16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instantaneous</a:t>
                </a:r>
                <a:r>
                  <a:rPr kumimoji="1" lang="zh-CN" altLang="en-US" sz="16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 </a:t>
                </a:r>
                <a:r>
                  <a:rPr kumimoji="1" lang="en-US" altLang="zh-CN" sz="16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luminosity</a:t>
                </a: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kumimoji="1" lang="en-US" altLang="zh-CN" sz="16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1</a:t>
                </a:r>
                <a:r>
                  <a:rPr kumimoji="1" lang="zh-CN" altLang="en-US" sz="16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 </a:t>
                </a:r>
                <a:r>
                  <a:rPr kumimoji="1" lang="en-US" altLang="zh-CN" sz="16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year</a:t>
                </a:r>
                <a:r>
                  <a:rPr kumimoji="1" lang="zh-CN" altLang="en-US" sz="16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 </a:t>
                </a:r>
                <a:r>
                  <a:rPr kumimoji="1" lang="en-US" altLang="zh-CN" sz="16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@</a:t>
                </a:r>
                <a:r>
                  <a:rPr kumimoji="1" lang="zh-CN" altLang="en-US" sz="16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 </a:t>
                </a:r>
                <a:r>
                  <a:rPr kumimoji="1" lang="en-US" altLang="zh-CN" sz="16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Run</a:t>
                </a:r>
                <a:r>
                  <a:rPr kumimoji="1" lang="zh-CN" altLang="en-US" sz="16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 </a:t>
                </a:r>
                <a:r>
                  <a:rPr kumimoji="1" lang="en-US" altLang="zh-CN" sz="16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3</a:t>
                </a:r>
                <a:r>
                  <a:rPr kumimoji="1" lang="zh-CN" altLang="en-US" sz="16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 </a:t>
                </a:r>
                <a:r>
                  <a:rPr kumimoji="1" lang="en-US" altLang="zh-CN" sz="16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&gt;</a:t>
                </a:r>
                <a:r>
                  <a:rPr kumimoji="1" lang="zh-CN" altLang="en-US" sz="16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 </a:t>
                </a:r>
                <a:r>
                  <a:rPr kumimoji="1" lang="en-US" altLang="zh-CN" sz="16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Run</a:t>
                </a:r>
                <a:r>
                  <a:rPr kumimoji="1" lang="zh-CN" altLang="en-US" sz="16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 </a:t>
                </a:r>
                <a:r>
                  <a:rPr kumimoji="1" lang="en-US" altLang="zh-CN" sz="16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1+2;</a:t>
                </a:r>
                <a:r>
                  <a:rPr kumimoji="1" lang="zh-CN" altLang="en-US" sz="16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 </a:t>
                </a:r>
                <a:r>
                  <a:rPr kumimoji="1" lang="en-US" altLang="zh-CN" sz="16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+</a:t>
                </a:r>
                <a:r>
                  <a:rPr kumimoji="1" lang="zh-CN" altLang="en-US" sz="16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 </a:t>
                </a:r>
                <a:r>
                  <a:rPr kumimoji="1" lang="en-US" altLang="zh-CN" sz="16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increase</a:t>
                </a:r>
                <a:r>
                  <a:rPr kumimoji="1" lang="zh-CN" altLang="en-US" sz="16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 </a:t>
                </a:r>
                <a:r>
                  <a:rPr kumimoji="1" lang="en-US" altLang="zh-CN" sz="16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in</a:t>
                </a:r>
                <a:r>
                  <a:rPr kumimoji="1" lang="zh-CN" altLang="en-US" sz="16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 </a:t>
                </a:r>
                <a:r>
                  <a:rPr kumimoji="1" lang="en-US" altLang="zh-CN" sz="16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efficiencies</a:t>
                </a:r>
                <a:endParaRPr lang="zh-CN" altLang="en-US" sz="16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矩形 3">
                <a:extLst>
                  <a:ext uri="{FF2B5EF4-FFF2-40B4-BE49-F238E27FC236}">
                    <a16:creationId xmlns:a16="http://schemas.microsoft.com/office/drawing/2014/main" id="{F35F15E7-4F83-FDA5-3F57-8468718E773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906048"/>
                <a:ext cx="9243753" cy="785343"/>
              </a:xfrm>
              <a:prstGeom prst="rect">
                <a:avLst/>
              </a:prstGeom>
              <a:blipFill>
                <a:blip r:embed="rId3"/>
                <a:stretch>
                  <a:fillRect l="-275" b="-793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AutoShape 2" descr="PieChartEffBreakdown">
            <a:extLst>
              <a:ext uri="{FF2B5EF4-FFF2-40B4-BE49-F238E27FC236}">
                <a16:creationId xmlns:a16="http://schemas.microsoft.com/office/drawing/2014/main" id="{A66A9B28-6AEB-59C9-7992-27C15FDABF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04825" y="0"/>
            <a:ext cx="8132763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5" name="AutoShape 4" descr="PieChartEffBreakdown">
            <a:extLst>
              <a:ext uri="{FF2B5EF4-FFF2-40B4-BE49-F238E27FC236}">
                <a16:creationId xmlns:a16="http://schemas.microsoft.com/office/drawing/2014/main" id="{DC7AF622-CABC-F180-ECFA-5F284548888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57225" y="152400"/>
            <a:ext cx="8132763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6" name="图片 5" descr="Total recorded luminosity by year">
            <a:extLst>
              <a:ext uri="{FF2B5EF4-FFF2-40B4-BE49-F238E27FC236}">
                <a16:creationId xmlns:a16="http://schemas.microsoft.com/office/drawing/2014/main" id="{70277D0F-D381-C131-27C4-047D134013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281" y="645855"/>
            <a:ext cx="4236925" cy="3259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262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951"/>
    </mc:Choice>
    <mc:Fallback xmlns="">
      <p:transition spd="slow" advTm="4895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F8ECE3-2B5B-D72F-12F3-96AED42400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 22">
            <a:extLst>
              <a:ext uri="{FF2B5EF4-FFF2-40B4-BE49-F238E27FC236}">
                <a16:creationId xmlns:a16="http://schemas.microsoft.com/office/drawing/2014/main" id="{A64B5CB5-5C8E-2CEE-76DB-B9F5697367A1}"/>
              </a:ext>
            </a:extLst>
          </p:cNvPr>
          <p:cNvGrpSpPr/>
          <p:nvPr/>
        </p:nvGrpSpPr>
        <p:grpSpPr>
          <a:xfrm>
            <a:off x="0" y="36387"/>
            <a:ext cx="9144000" cy="5107114"/>
            <a:chOff x="0" y="48516"/>
            <a:chExt cx="9144000" cy="6809485"/>
          </a:xfrm>
        </p:grpSpPr>
        <p:grpSp>
          <p:nvGrpSpPr>
            <p:cNvPr id="22" name="组 21">
              <a:extLst>
                <a:ext uri="{FF2B5EF4-FFF2-40B4-BE49-F238E27FC236}">
                  <a16:creationId xmlns:a16="http://schemas.microsoft.com/office/drawing/2014/main" id="{027F65AE-E2CD-5A1A-672B-83A923E0E363}"/>
                </a:ext>
              </a:extLst>
            </p:cNvPr>
            <p:cNvGrpSpPr/>
            <p:nvPr/>
          </p:nvGrpSpPr>
          <p:grpSpPr>
            <a:xfrm>
              <a:off x="110103" y="48516"/>
              <a:ext cx="8885307" cy="677108"/>
              <a:chOff x="110103" y="48516"/>
              <a:chExt cx="8885307" cy="677108"/>
            </a:xfrm>
          </p:grpSpPr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id="{261FF50F-781E-2306-1588-02C8742C0009}"/>
                  </a:ext>
                </a:extLst>
              </p:cNvPr>
              <p:cNvSpPr/>
              <p:nvPr/>
            </p:nvSpPr>
            <p:spPr>
              <a:xfrm>
                <a:off x="231515" y="48516"/>
                <a:ext cx="3108543" cy="67710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kumimoji="1" lang="en-US" altLang="zh-CN" sz="2700" b="1" dirty="0">
                    <a:solidFill>
                      <a:srgbClr val="0070C0"/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rPr>
                  <a:t>Outline</a:t>
                </a:r>
                <a:r>
                  <a:rPr kumimoji="1" lang="zh-CN" altLang="en-US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kumimoji="1" lang="en-US" altLang="zh-CN" sz="2700" b="1" dirty="0">
                    <a:solidFill>
                      <a:srgbClr val="0070C0"/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rPr>
                  <a:t>of</a:t>
                </a:r>
                <a:r>
                  <a:rPr kumimoji="1" lang="zh-CN" altLang="en-US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kumimoji="1" lang="en-US" altLang="zh-CN" sz="2700" b="1" dirty="0">
                    <a:solidFill>
                      <a:srgbClr val="0070C0"/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rPr>
                  <a:t>the</a:t>
                </a:r>
                <a:r>
                  <a:rPr kumimoji="1" lang="zh-CN" altLang="en-US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kumimoji="1" lang="en-US" altLang="zh-CN" sz="2700" b="1" dirty="0">
                    <a:solidFill>
                      <a:srgbClr val="0070C0"/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rPr>
                  <a:t>talk</a:t>
                </a:r>
                <a:endParaRPr lang="zh-CN" altLang="en-US" sz="27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12" name="直线连接符 11">
                <a:extLst>
                  <a:ext uri="{FF2B5EF4-FFF2-40B4-BE49-F238E27FC236}">
                    <a16:creationId xmlns:a16="http://schemas.microsoft.com/office/drawing/2014/main" id="{AA53AEE2-E775-8EE8-DCEF-28D23E1491B3}"/>
                  </a:ext>
                </a:extLst>
              </p:cNvPr>
              <p:cNvCxnSpPr/>
              <p:nvPr/>
            </p:nvCxnSpPr>
            <p:spPr>
              <a:xfrm>
                <a:off x="110103" y="694847"/>
                <a:ext cx="8885307" cy="0"/>
              </a:xfrm>
              <a:prstGeom prst="line">
                <a:avLst/>
              </a:prstGeom>
              <a:ln w="1905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组 15">
              <a:extLst>
                <a:ext uri="{FF2B5EF4-FFF2-40B4-BE49-F238E27FC236}">
                  <a16:creationId xmlns:a16="http://schemas.microsoft.com/office/drawing/2014/main" id="{DBCF87CB-33A0-3A2A-ACE7-251D8D9D21E6}"/>
                </a:ext>
              </a:extLst>
            </p:cNvPr>
            <p:cNvGrpSpPr/>
            <p:nvPr/>
          </p:nvGrpSpPr>
          <p:grpSpPr>
            <a:xfrm>
              <a:off x="0" y="6446733"/>
              <a:ext cx="9144000" cy="411268"/>
              <a:chOff x="0" y="6446733"/>
              <a:chExt cx="9144000" cy="411268"/>
            </a:xfrm>
          </p:grpSpPr>
          <p:sp>
            <p:nvSpPr>
              <p:cNvPr id="17" name="Rectangle 6">
                <a:extLst>
                  <a:ext uri="{FF2B5EF4-FFF2-40B4-BE49-F238E27FC236}">
                    <a16:creationId xmlns:a16="http://schemas.microsoft.com/office/drawing/2014/main" id="{065CB9C3-FF2F-BAD4-EF68-48BC62599E6F}"/>
                  </a:ext>
                </a:extLst>
              </p:cNvPr>
              <p:cNvSpPr/>
              <p:nvPr/>
            </p:nvSpPr>
            <p:spPr>
              <a:xfrm>
                <a:off x="0" y="6488821"/>
                <a:ext cx="9144000" cy="36918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8" name="Rectangle 7">
                <a:extLst>
                  <a:ext uri="{FF2B5EF4-FFF2-40B4-BE49-F238E27FC236}">
                    <a16:creationId xmlns:a16="http://schemas.microsoft.com/office/drawing/2014/main" id="{1B731C8A-F752-1319-5EFF-7BEE3C5AE8F1}"/>
                  </a:ext>
                </a:extLst>
              </p:cNvPr>
              <p:cNvSpPr/>
              <p:nvPr/>
            </p:nvSpPr>
            <p:spPr>
              <a:xfrm>
                <a:off x="0" y="6446733"/>
                <a:ext cx="9144000" cy="45719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15" name="灯片编号占位符 1">
            <a:extLst>
              <a:ext uri="{FF2B5EF4-FFF2-40B4-BE49-F238E27FC236}">
                <a16:creationId xmlns:a16="http://schemas.microsoft.com/office/drawing/2014/main" id="{0683BAF0-3DC5-BFA6-F236-70FC226E2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89711" y="4870359"/>
            <a:ext cx="1543050" cy="273844"/>
          </a:xfrm>
        </p:spPr>
        <p:txBody>
          <a:bodyPr/>
          <a:lstStyle/>
          <a:p>
            <a:fld id="{C9B75A48-9D91-AD42-8FEF-0106549F2306}" type="slidenum">
              <a:rPr kumimoji="1" lang="zh-CN" altLang="en-US" sz="15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fld>
            <a:endParaRPr kumimoji="1" lang="zh-CN" altLang="en-US" sz="1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B9DE2E90-78A7-1BA9-DF4F-954F1F13D18B}"/>
              </a:ext>
            </a:extLst>
          </p:cNvPr>
          <p:cNvSpPr txBox="1"/>
          <p:nvPr/>
        </p:nvSpPr>
        <p:spPr>
          <a:xfrm>
            <a:off x="363185" y="4843790"/>
            <a:ext cx="1059906" cy="3225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496" b="1" dirty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rPr>
              <a:t>2026/07/03</a:t>
            </a:r>
            <a:endParaRPr kumimoji="1" lang="zh-CN" altLang="en-US" sz="1496" b="1" dirty="0">
              <a:solidFill>
                <a:schemeClr val="bg1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1E655193-F313-D6C3-E53A-7212867BA8E9}"/>
              </a:ext>
            </a:extLst>
          </p:cNvPr>
          <p:cNvSpPr txBox="1"/>
          <p:nvPr/>
        </p:nvSpPr>
        <p:spPr>
          <a:xfrm>
            <a:off x="893138" y="575776"/>
            <a:ext cx="7195391" cy="36742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altLang="zh-CN" sz="2400" b="1" dirty="0">
                <a:solidFill>
                  <a:schemeClr val="bg2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Introduction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altLang="zh-CN" sz="24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Complementary</a:t>
            </a:r>
            <a:r>
              <a:rPr lang="zh-CN" altLang="en-US" sz="24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4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in</a:t>
            </a:r>
            <a:r>
              <a:rPr lang="zh-CN" altLang="en-US" sz="24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4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CKM</a:t>
            </a:r>
            <a:r>
              <a:rPr lang="zh-CN" altLang="en-US" sz="24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4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physics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altLang="zh-CN" sz="2400" b="1" dirty="0">
                <a:solidFill>
                  <a:schemeClr val="bg2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Synergy</a:t>
            </a:r>
            <a:r>
              <a:rPr lang="zh-CN" altLang="en-US" sz="2400" b="1" dirty="0">
                <a:solidFill>
                  <a:schemeClr val="bg2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400" b="1" dirty="0">
                <a:solidFill>
                  <a:schemeClr val="bg2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in</a:t>
            </a:r>
            <a:r>
              <a:rPr lang="zh-CN" altLang="en-US" sz="2400" b="1" dirty="0">
                <a:solidFill>
                  <a:schemeClr val="bg2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400" b="1" dirty="0">
                <a:solidFill>
                  <a:schemeClr val="bg2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rare</a:t>
            </a:r>
            <a:r>
              <a:rPr lang="zh-CN" altLang="en-US" sz="2400" b="1" dirty="0">
                <a:solidFill>
                  <a:schemeClr val="bg2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400" b="1" dirty="0">
                <a:solidFill>
                  <a:schemeClr val="bg2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decay</a:t>
            </a:r>
            <a:r>
              <a:rPr lang="zh-CN" altLang="en-US" sz="2400" b="1" dirty="0">
                <a:solidFill>
                  <a:schemeClr val="bg2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400" b="1" dirty="0">
                <a:solidFill>
                  <a:schemeClr val="bg2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measurements</a:t>
            </a:r>
            <a:r>
              <a:rPr lang="zh-CN" altLang="en-US" sz="2400" b="1" dirty="0">
                <a:solidFill>
                  <a:schemeClr val="bg2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endParaRPr lang="en-US" altLang="zh-CN" sz="2400" b="1" dirty="0">
              <a:solidFill>
                <a:schemeClr val="bg2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Arial" panose="020B0604020202020204" pitchFamily="34" charset="0"/>
            </a:endParaRP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altLang="zh-CN" sz="2400" b="1" dirty="0">
                <a:solidFill>
                  <a:schemeClr val="bg2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Common</a:t>
            </a:r>
            <a:r>
              <a:rPr lang="zh-CN" altLang="en-US" sz="2400" b="1" dirty="0">
                <a:solidFill>
                  <a:schemeClr val="bg2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400" b="1" dirty="0">
                <a:solidFill>
                  <a:schemeClr val="bg2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interests</a:t>
            </a:r>
            <a:r>
              <a:rPr lang="zh-CN" altLang="en-US" sz="2400" b="1" dirty="0">
                <a:solidFill>
                  <a:schemeClr val="bg2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400" b="1" dirty="0">
                <a:solidFill>
                  <a:schemeClr val="bg2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in</a:t>
            </a:r>
            <a:r>
              <a:rPr lang="zh-CN" altLang="en-US" sz="2400" b="1" dirty="0">
                <a:solidFill>
                  <a:schemeClr val="bg2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400" b="1" dirty="0">
                <a:solidFill>
                  <a:schemeClr val="bg2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exotic</a:t>
            </a:r>
            <a:r>
              <a:rPr lang="zh-CN" altLang="en-US" sz="2400" b="1" dirty="0">
                <a:solidFill>
                  <a:schemeClr val="bg2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400" b="1" dirty="0">
                <a:solidFill>
                  <a:schemeClr val="bg2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particle</a:t>
            </a:r>
            <a:r>
              <a:rPr lang="zh-CN" altLang="en-US" sz="2400" b="1" dirty="0">
                <a:solidFill>
                  <a:schemeClr val="bg2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400" b="1" dirty="0">
                <a:solidFill>
                  <a:schemeClr val="bg2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studies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altLang="zh-CN" sz="2400" b="1" dirty="0">
                <a:solidFill>
                  <a:schemeClr val="bg2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Conclusions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16673333-7FFC-37C9-918C-20E8FABABF2B}"/>
              </a:ext>
            </a:extLst>
          </p:cNvPr>
          <p:cNvSpPr txBox="1"/>
          <p:nvPr/>
        </p:nvSpPr>
        <p:spPr>
          <a:xfrm>
            <a:off x="3959406" y="4835058"/>
            <a:ext cx="1893852" cy="3225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zh-CN" sz="1496" b="1" dirty="0">
                <a:solidFill>
                  <a:schemeClr val="bg1"/>
                </a:solidFill>
                <a:latin typeface="Times New Roman" charset="0"/>
                <a:ea typeface="SimSun" panose="02010600030101010101" pitchFamily="2" charset="-122"/>
                <a:cs typeface="Times New Roman" charset="0"/>
              </a:rPr>
              <a:t>UCAS, Wenbin Qian</a:t>
            </a:r>
            <a:endParaRPr kumimoji="1" lang="zh-CN" altLang="en-US" sz="1496" b="1" dirty="0">
              <a:solidFill>
                <a:schemeClr val="bg1"/>
              </a:solidFill>
              <a:latin typeface="Times New Roman" charset="0"/>
              <a:ea typeface="SimSun" panose="02010600030101010101" pitchFamily="2" charset="-122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8685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29"/>
    </mc:Choice>
    <mc:Fallback xmlns="">
      <p:transition spd="slow" advTm="3329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B5D223-F6CA-86E9-48A7-EE440ADE81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 22">
            <a:extLst>
              <a:ext uri="{FF2B5EF4-FFF2-40B4-BE49-F238E27FC236}">
                <a16:creationId xmlns:a16="http://schemas.microsoft.com/office/drawing/2014/main" id="{24068EA9-651F-184B-D7E5-058169BB8B03}"/>
              </a:ext>
            </a:extLst>
          </p:cNvPr>
          <p:cNvGrpSpPr/>
          <p:nvPr/>
        </p:nvGrpSpPr>
        <p:grpSpPr>
          <a:xfrm>
            <a:off x="0" y="46858"/>
            <a:ext cx="9144000" cy="5107114"/>
            <a:chOff x="0" y="48516"/>
            <a:chExt cx="9144000" cy="6809485"/>
          </a:xfrm>
        </p:grpSpPr>
        <p:grpSp>
          <p:nvGrpSpPr>
            <p:cNvPr id="22" name="组 21">
              <a:extLst>
                <a:ext uri="{FF2B5EF4-FFF2-40B4-BE49-F238E27FC236}">
                  <a16:creationId xmlns:a16="http://schemas.microsoft.com/office/drawing/2014/main" id="{D26170BB-59B8-BAF3-6B0C-2EC8B9B18C4B}"/>
                </a:ext>
              </a:extLst>
            </p:cNvPr>
            <p:cNvGrpSpPr/>
            <p:nvPr/>
          </p:nvGrpSpPr>
          <p:grpSpPr>
            <a:xfrm>
              <a:off x="110103" y="48516"/>
              <a:ext cx="8885307" cy="677108"/>
              <a:chOff x="110103" y="48516"/>
              <a:chExt cx="8885307" cy="677108"/>
            </a:xfrm>
          </p:grpSpPr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id="{EADF1152-A796-F43D-4A43-FC98391F413F}"/>
                  </a:ext>
                </a:extLst>
              </p:cNvPr>
              <p:cNvSpPr/>
              <p:nvPr/>
            </p:nvSpPr>
            <p:spPr>
              <a:xfrm>
                <a:off x="231515" y="48516"/>
                <a:ext cx="2358338" cy="67710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CKM</a:t>
                </a:r>
                <a:r>
                  <a:rPr lang="zh-CN" altLang="en-US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27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physics</a:t>
                </a:r>
                <a:endParaRPr lang="zh-CN" altLang="en-US" sz="27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12" name="直线连接符 11">
                <a:extLst>
                  <a:ext uri="{FF2B5EF4-FFF2-40B4-BE49-F238E27FC236}">
                    <a16:creationId xmlns:a16="http://schemas.microsoft.com/office/drawing/2014/main" id="{B817A057-DA5C-558A-9EB5-CEA6447FF698}"/>
                  </a:ext>
                </a:extLst>
              </p:cNvPr>
              <p:cNvCxnSpPr/>
              <p:nvPr/>
            </p:nvCxnSpPr>
            <p:spPr>
              <a:xfrm>
                <a:off x="110103" y="694847"/>
                <a:ext cx="8885307" cy="0"/>
              </a:xfrm>
              <a:prstGeom prst="line">
                <a:avLst/>
              </a:prstGeom>
              <a:ln w="1905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组 15">
              <a:extLst>
                <a:ext uri="{FF2B5EF4-FFF2-40B4-BE49-F238E27FC236}">
                  <a16:creationId xmlns:a16="http://schemas.microsoft.com/office/drawing/2014/main" id="{A3FD1CE7-710C-F0E0-E9A6-C3A7B9FAD270}"/>
                </a:ext>
              </a:extLst>
            </p:cNvPr>
            <p:cNvGrpSpPr/>
            <p:nvPr/>
          </p:nvGrpSpPr>
          <p:grpSpPr>
            <a:xfrm>
              <a:off x="0" y="6446733"/>
              <a:ext cx="9144000" cy="411268"/>
              <a:chOff x="0" y="6446733"/>
              <a:chExt cx="9144000" cy="411268"/>
            </a:xfrm>
          </p:grpSpPr>
          <p:sp>
            <p:nvSpPr>
              <p:cNvPr id="17" name="Rectangle 6">
                <a:extLst>
                  <a:ext uri="{FF2B5EF4-FFF2-40B4-BE49-F238E27FC236}">
                    <a16:creationId xmlns:a16="http://schemas.microsoft.com/office/drawing/2014/main" id="{B05E4324-EC46-43E1-1E46-ED2F5DCEC908}"/>
                  </a:ext>
                </a:extLst>
              </p:cNvPr>
              <p:cNvSpPr/>
              <p:nvPr/>
            </p:nvSpPr>
            <p:spPr>
              <a:xfrm>
                <a:off x="0" y="6488821"/>
                <a:ext cx="9144000" cy="36918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8" name="Rectangle 7">
                <a:extLst>
                  <a:ext uri="{FF2B5EF4-FFF2-40B4-BE49-F238E27FC236}">
                    <a16:creationId xmlns:a16="http://schemas.microsoft.com/office/drawing/2014/main" id="{5621855B-885F-19BE-B895-6380B2AEB1B1}"/>
                  </a:ext>
                </a:extLst>
              </p:cNvPr>
              <p:cNvSpPr/>
              <p:nvPr/>
            </p:nvSpPr>
            <p:spPr>
              <a:xfrm>
                <a:off x="0" y="6446733"/>
                <a:ext cx="9144000" cy="45719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14" name="文本框 13">
            <a:extLst>
              <a:ext uri="{FF2B5EF4-FFF2-40B4-BE49-F238E27FC236}">
                <a16:creationId xmlns:a16="http://schemas.microsoft.com/office/drawing/2014/main" id="{EB24EF22-C454-082F-5E97-B52ECE7E26D1}"/>
              </a:ext>
            </a:extLst>
          </p:cNvPr>
          <p:cNvSpPr txBox="1"/>
          <p:nvPr/>
        </p:nvSpPr>
        <p:spPr>
          <a:xfrm>
            <a:off x="363185" y="4843790"/>
            <a:ext cx="1059906" cy="3225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496" b="1" dirty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rPr>
              <a:t>2026/07/03</a:t>
            </a:r>
            <a:endParaRPr kumimoji="1" lang="zh-CN" altLang="en-US" sz="1496" b="1" dirty="0">
              <a:solidFill>
                <a:schemeClr val="bg1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5" name="灯片编号占位符 1">
            <a:extLst>
              <a:ext uri="{FF2B5EF4-FFF2-40B4-BE49-F238E27FC236}">
                <a16:creationId xmlns:a16="http://schemas.microsoft.com/office/drawing/2014/main" id="{68748EFA-3C8A-AC63-D5E8-DB000D71D461}"/>
              </a:ext>
            </a:extLst>
          </p:cNvPr>
          <p:cNvSpPr txBox="1">
            <a:spLocks/>
          </p:cNvSpPr>
          <p:nvPr/>
        </p:nvSpPr>
        <p:spPr>
          <a:xfrm>
            <a:off x="6889711" y="4870359"/>
            <a:ext cx="15430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9B75A48-9D91-AD42-8FEF-0106549F2306}" type="slidenum">
              <a:rPr kumimoji="1" lang="zh-CN" altLang="en-US" sz="15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8</a:t>
            </a:fld>
            <a:endParaRPr kumimoji="1" lang="zh-CN" altLang="en-US" sz="1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28DA578C-F7DC-750B-764F-AC9EB5DAA491}"/>
              </a:ext>
            </a:extLst>
          </p:cNvPr>
          <p:cNvSpPr txBox="1"/>
          <p:nvPr/>
        </p:nvSpPr>
        <p:spPr>
          <a:xfrm>
            <a:off x="3959406" y="4835058"/>
            <a:ext cx="1845762" cy="3225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496" b="1" dirty="0">
                <a:solidFill>
                  <a:schemeClr val="bg1"/>
                </a:solidFill>
                <a:latin typeface="Times New Roman" charset="0"/>
                <a:ea typeface="SimSun" panose="02010600030101010101" pitchFamily="2" charset="-122"/>
                <a:cs typeface="Times New Roman" charset="0"/>
              </a:rPr>
              <a:t>UCAS</a:t>
            </a:r>
            <a:r>
              <a:rPr kumimoji="1" lang="zh-CN" altLang="en-US" sz="1496" b="1" dirty="0">
                <a:solidFill>
                  <a:schemeClr val="bg1"/>
                </a:solidFill>
                <a:latin typeface="Times New Roman" charset="0"/>
                <a:ea typeface="SimSun" panose="02010600030101010101" pitchFamily="2" charset="-122"/>
                <a:cs typeface="Times New Roman" charset="0"/>
              </a:rPr>
              <a:t> </a:t>
            </a:r>
            <a:r>
              <a:rPr kumimoji="1" lang="en-US" altLang="zh-CN" sz="1496" b="1" dirty="0">
                <a:solidFill>
                  <a:schemeClr val="bg1"/>
                </a:solidFill>
                <a:latin typeface="Times New Roman" charset="0"/>
                <a:ea typeface="SimSun" panose="02010600030101010101" pitchFamily="2" charset="-122"/>
                <a:cs typeface="Times New Roman" charset="0"/>
              </a:rPr>
              <a:t>Wenbin</a:t>
            </a:r>
            <a:r>
              <a:rPr kumimoji="1" lang="zh-CN" altLang="en-US" sz="1496" b="1" dirty="0">
                <a:solidFill>
                  <a:schemeClr val="bg1"/>
                </a:solidFill>
                <a:latin typeface="Times New Roman" charset="0"/>
                <a:ea typeface="SimSun" panose="02010600030101010101" pitchFamily="2" charset="-122"/>
                <a:cs typeface="Times New Roman" charset="0"/>
              </a:rPr>
              <a:t> </a:t>
            </a:r>
            <a:r>
              <a:rPr kumimoji="1" lang="en-US" altLang="zh-CN" sz="1496" b="1" dirty="0">
                <a:solidFill>
                  <a:schemeClr val="bg1"/>
                </a:solidFill>
                <a:latin typeface="Times New Roman" charset="0"/>
                <a:ea typeface="SimSun" panose="02010600030101010101" pitchFamily="2" charset="-122"/>
                <a:cs typeface="Times New Roman" charset="0"/>
              </a:rPr>
              <a:t>Qian</a:t>
            </a:r>
            <a:endParaRPr kumimoji="1" lang="zh-CN" altLang="en-US" sz="1496" b="1" dirty="0">
              <a:solidFill>
                <a:schemeClr val="bg1"/>
              </a:solidFill>
              <a:latin typeface="Times New Roman" charset="0"/>
              <a:ea typeface="SimSun" panose="02010600030101010101" pitchFamily="2" charset="-122"/>
              <a:cs typeface="Times New Roman" charset="0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A583C7EA-6B32-F3F3-AE16-C639A12A9E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5000" y="3029783"/>
            <a:ext cx="2306674" cy="1242055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C059E4F8-28B6-FB40-3E30-102A9833A8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315" y="1411185"/>
            <a:ext cx="3272506" cy="2965045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3BAC20B1-509E-145E-13EC-69CA3F2F9F02}"/>
              </a:ext>
            </a:extLst>
          </p:cNvPr>
          <p:cNvSpPr/>
          <p:nvPr/>
        </p:nvSpPr>
        <p:spPr>
          <a:xfrm>
            <a:off x="231515" y="557559"/>
            <a:ext cx="8490362" cy="698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08" indent="-21430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Unitarity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remains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main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directions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probe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NP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beyond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</a:t>
            </a:r>
          </a:p>
          <a:p>
            <a:pPr marL="214308" indent="-21430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Precision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essential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constrain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NP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scenarios</a:t>
            </a: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zh-CN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4" name="矩形 23">
                <a:extLst>
                  <a:ext uri="{FF2B5EF4-FFF2-40B4-BE49-F238E27FC236}">
                    <a16:creationId xmlns:a16="http://schemas.microsoft.com/office/drawing/2014/main" id="{55A04879-D04D-3289-5F4A-6DB12FE4E7B1}"/>
                  </a:ext>
                </a:extLst>
              </p:cNvPr>
              <p:cNvSpPr/>
              <p:nvPr/>
            </p:nvSpPr>
            <p:spPr>
              <a:xfrm>
                <a:off x="3541059" y="1268618"/>
                <a:ext cx="5307106" cy="199137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14308" indent="-214308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Collaborations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already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established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between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BESIII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and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LHCb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improve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the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precision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of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CKM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parameters,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such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as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angle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1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𝜸</m:t>
                    </m:r>
                  </m:oMath>
                </a14:m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may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further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extended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STCF</a:t>
                </a:r>
              </a:p>
              <a:p>
                <a:pPr marL="214308" indent="-214308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In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addition,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both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offers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precision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measurements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on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the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CKM</a:t>
                </a:r>
                <a:r>
                  <a:rPr lang="zh-CN" alt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elements</a:t>
                </a:r>
              </a:p>
              <a:p>
                <a:pPr marL="214308" indent="-214308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endParaRPr lang="en-US" altLang="zh-CN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4" name="矩形 23">
                <a:extLst>
                  <a:ext uri="{FF2B5EF4-FFF2-40B4-BE49-F238E27FC236}">
                    <a16:creationId xmlns:a16="http://schemas.microsoft.com/office/drawing/2014/main" id="{55A04879-D04D-3289-5F4A-6DB12FE4E7B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1059" y="1268618"/>
                <a:ext cx="5307106" cy="1991379"/>
              </a:xfrm>
              <a:prstGeom prst="rect">
                <a:avLst/>
              </a:prstGeom>
              <a:blipFill>
                <a:blip r:embed="rId5"/>
                <a:stretch>
                  <a:fillRect l="-23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L 形 42">
            <a:extLst>
              <a:ext uri="{FF2B5EF4-FFF2-40B4-BE49-F238E27FC236}">
                <a16:creationId xmlns:a16="http://schemas.microsoft.com/office/drawing/2014/main" id="{9BCD1C34-F9FD-EDE0-CB50-A18DF579B39A}"/>
              </a:ext>
            </a:extLst>
          </p:cNvPr>
          <p:cNvSpPr/>
          <p:nvPr/>
        </p:nvSpPr>
        <p:spPr>
          <a:xfrm rot="16200000">
            <a:off x="5353763" y="2918396"/>
            <a:ext cx="671052" cy="1154080"/>
          </a:xfrm>
          <a:prstGeom prst="corner">
            <a:avLst>
              <a:gd name="adj1" fmla="val 73956"/>
              <a:gd name="adj2" fmla="val 50000"/>
            </a:avLst>
          </a:prstGeom>
          <a:noFill/>
          <a:ln w="412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4" name="L 形 43">
            <a:extLst>
              <a:ext uri="{FF2B5EF4-FFF2-40B4-BE49-F238E27FC236}">
                <a16:creationId xmlns:a16="http://schemas.microsoft.com/office/drawing/2014/main" id="{347B7C09-2DFD-5C2C-82B5-2C65DA3A1036}"/>
              </a:ext>
            </a:extLst>
          </p:cNvPr>
          <p:cNvSpPr/>
          <p:nvPr/>
        </p:nvSpPr>
        <p:spPr>
          <a:xfrm rot="16200000">
            <a:off x="5672009" y="2600149"/>
            <a:ext cx="671053" cy="1790574"/>
          </a:xfrm>
          <a:prstGeom prst="corner">
            <a:avLst>
              <a:gd name="adj1" fmla="val 93995"/>
              <a:gd name="adj2" fmla="val 50000"/>
            </a:avLst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4B8ABA81-5E4A-E732-351B-C0AF37A1D1C2}"/>
              </a:ext>
            </a:extLst>
          </p:cNvPr>
          <p:cNvSpPr/>
          <p:nvPr/>
        </p:nvSpPr>
        <p:spPr>
          <a:xfrm>
            <a:off x="5112248" y="3830963"/>
            <a:ext cx="1154081" cy="329035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7" name="文本框 46">
            <a:extLst>
              <a:ext uri="{FF2B5EF4-FFF2-40B4-BE49-F238E27FC236}">
                <a16:creationId xmlns:a16="http://schemas.microsoft.com/office/drawing/2014/main" id="{15F9FC96-9E66-D45F-2DB6-8BF274F76B78}"/>
              </a:ext>
            </a:extLst>
          </p:cNvPr>
          <p:cNvSpPr txBox="1"/>
          <p:nvPr/>
        </p:nvSpPr>
        <p:spPr>
          <a:xfrm>
            <a:off x="5660702" y="2755621"/>
            <a:ext cx="89949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altLang="zh-CN" sz="1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TCF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48" name="文本框 47">
            <a:extLst>
              <a:ext uri="{FF2B5EF4-FFF2-40B4-BE49-F238E27FC236}">
                <a16:creationId xmlns:a16="http://schemas.microsoft.com/office/drawing/2014/main" id="{45B82A4A-3699-F233-8BCF-54FF5B6C93EE}"/>
              </a:ext>
            </a:extLst>
          </p:cNvPr>
          <p:cNvSpPr txBox="1"/>
          <p:nvPr/>
        </p:nvSpPr>
        <p:spPr>
          <a:xfrm>
            <a:off x="5660702" y="4191564"/>
            <a:ext cx="89949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LHCb</a:t>
            </a:r>
            <a:endParaRPr lang="zh-CN" alt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6786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164"/>
    </mc:Choice>
    <mc:Fallback xmlns="">
      <p:transition spd="slow" advTm="67164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 22"/>
          <p:cNvGrpSpPr/>
          <p:nvPr/>
        </p:nvGrpSpPr>
        <p:grpSpPr>
          <a:xfrm>
            <a:off x="0" y="46858"/>
            <a:ext cx="9144000" cy="5107114"/>
            <a:chOff x="0" y="48516"/>
            <a:chExt cx="9144000" cy="6809485"/>
          </a:xfrm>
        </p:grpSpPr>
        <p:grpSp>
          <p:nvGrpSpPr>
            <p:cNvPr id="22" name="组 21"/>
            <p:cNvGrpSpPr/>
            <p:nvPr/>
          </p:nvGrpSpPr>
          <p:grpSpPr>
            <a:xfrm>
              <a:off x="110103" y="48516"/>
              <a:ext cx="8885307" cy="677108"/>
              <a:chOff x="110103" y="48516"/>
              <a:chExt cx="8885307" cy="677108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" name="矩形 9"/>
                  <p:cNvSpPr/>
                  <p:nvPr/>
                </p:nvSpPr>
                <p:spPr>
                  <a:xfrm>
                    <a:off x="231515" y="48516"/>
                    <a:ext cx="2265364" cy="677108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altLang="zh-CN" sz="27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CKM</a:t>
                    </a:r>
                    <a:r>
                      <a:rPr lang="zh-CN" altLang="en-US" sz="27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</a:t>
                    </a:r>
                    <a:r>
                      <a:rPr lang="en-US" altLang="zh-CN" sz="27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angle</a:t>
                    </a:r>
                    <a:r>
                      <a:rPr lang="zh-CN" altLang="en-US" sz="27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</a:t>
                    </a:r>
                    <a14:m>
                      <m:oMath xmlns:m="http://schemas.openxmlformats.org/officeDocument/2006/math">
                        <m:r>
                          <a:rPr lang="en-US" altLang="zh-CN" sz="2700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𝛄</m:t>
                        </m:r>
                      </m:oMath>
                    </a14:m>
                    <a:endParaRPr lang="zh-CN" altLang="en-US" sz="2700" b="1" dirty="0">
                      <a:solidFill>
                        <a:srgbClr val="FF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mc:Choice>
            <mc:Fallback xmlns="">
              <p:sp>
                <p:nvSpPr>
                  <p:cNvPr id="10" name="矩形 9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31515" y="48516"/>
                    <a:ext cx="2265364" cy="677108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5028" t="-9756" b="-29268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12" name="直线连接符 11"/>
              <p:cNvCxnSpPr/>
              <p:nvPr/>
            </p:nvCxnSpPr>
            <p:spPr>
              <a:xfrm>
                <a:off x="110103" y="694847"/>
                <a:ext cx="8885307" cy="0"/>
              </a:xfrm>
              <a:prstGeom prst="line">
                <a:avLst/>
              </a:prstGeom>
              <a:ln w="1905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组 15"/>
            <p:cNvGrpSpPr/>
            <p:nvPr/>
          </p:nvGrpSpPr>
          <p:grpSpPr>
            <a:xfrm>
              <a:off x="0" y="6446733"/>
              <a:ext cx="9144000" cy="411268"/>
              <a:chOff x="0" y="6446733"/>
              <a:chExt cx="9144000" cy="411268"/>
            </a:xfrm>
          </p:grpSpPr>
          <p:sp>
            <p:nvSpPr>
              <p:cNvPr id="17" name="Rectangle 6"/>
              <p:cNvSpPr/>
              <p:nvPr/>
            </p:nvSpPr>
            <p:spPr>
              <a:xfrm>
                <a:off x="0" y="6488821"/>
                <a:ext cx="9144000" cy="36918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8" name="Rectangle 7"/>
              <p:cNvSpPr/>
              <p:nvPr/>
            </p:nvSpPr>
            <p:spPr>
              <a:xfrm>
                <a:off x="0" y="6446733"/>
                <a:ext cx="9144000" cy="45719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14" name="文本框 13">
            <a:extLst>
              <a:ext uri="{FF2B5EF4-FFF2-40B4-BE49-F238E27FC236}">
                <a16:creationId xmlns:a16="http://schemas.microsoft.com/office/drawing/2014/main" id="{6250E61F-F921-9846-849A-1D6CC2DD7FDB}"/>
              </a:ext>
            </a:extLst>
          </p:cNvPr>
          <p:cNvSpPr txBox="1"/>
          <p:nvPr/>
        </p:nvSpPr>
        <p:spPr>
          <a:xfrm>
            <a:off x="363185" y="4843790"/>
            <a:ext cx="1059906" cy="3225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496" b="1" dirty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rPr>
              <a:t>2026/07/03</a:t>
            </a:r>
            <a:endParaRPr kumimoji="1" lang="zh-CN" altLang="en-US" sz="1496" b="1" dirty="0">
              <a:solidFill>
                <a:schemeClr val="bg1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5" name="灯片编号占位符 1">
            <a:extLst>
              <a:ext uri="{FF2B5EF4-FFF2-40B4-BE49-F238E27FC236}">
                <a16:creationId xmlns:a16="http://schemas.microsoft.com/office/drawing/2014/main" id="{071B2A2C-8B20-B347-BF13-CB9F0BF35B34}"/>
              </a:ext>
            </a:extLst>
          </p:cNvPr>
          <p:cNvSpPr txBox="1">
            <a:spLocks/>
          </p:cNvSpPr>
          <p:nvPr/>
        </p:nvSpPr>
        <p:spPr>
          <a:xfrm>
            <a:off x="6889711" y="4870359"/>
            <a:ext cx="15430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9B75A48-9D91-AD42-8FEF-0106549F2306}" type="slidenum">
              <a:rPr kumimoji="1" lang="zh-CN" altLang="en-US" sz="15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9</a:t>
            </a:fld>
            <a:endParaRPr kumimoji="1" lang="zh-CN" altLang="en-US" sz="1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0507BA49-E915-3E47-959A-61BA1732379C}"/>
              </a:ext>
            </a:extLst>
          </p:cNvPr>
          <p:cNvSpPr txBox="1"/>
          <p:nvPr/>
        </p:nvSpPr>
        <p:spPr>
          <a:xfrm>
            <a:off x="3959406" y="4835058"/>
            <a:ext cx="1845762" cy="3225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496" b="1" dirty="0">
                <a:solidFill>
                  <a:schemeClr val="bg1"/>
                </a:solidFill>
                <a:latin typeface="Times New Roman" charset="0"/>
                <a:ea typeface="SimSun" panose="02010600030101010101" pitchFamily="2" charset="-122"/>
                <a:cs typeface="Times New Roman" charset="0"/>
              </a:rPr>
              <a:t>UCAS</a:t>
            </a:r>
            <a:r>
              <a:rPr kumimoji="1" lang="zh-CN" altLang="en-US" sz="1496" b="1" dirty="0">
                <a:solidFill>
                  <a:schemeClr val="bg1"/>
                </a:solidFill>
                <a:latin typeface="Times New Roman" charset="0"/>
                <a:ea typeface="SimSun" panose="02010600030101010101" pitchFamily="2" charset="-122"/>
                <a:cs typeface="Times New Roman" charset="0"/>
              </a:rPr>
              <a:t> </a:t>
            </a:r>
            <a:r>
              <a:rPr kumimoji="1" lang="en-US" altLang="zh-CN" sz="1496" b="1" dirty="0">
                <a:solidFill>
                  <a:schemeClr val="bg1"/>
                </a:solidFill>
                <a:latin typeface="Times New Roman" charset="0"/>
                <a:ea typeface="SimSun" panose="02010600030101010101" pitchFamily="2" charset="-122"/>
                <a:cs typeface="Times New Roman" charset="0"/>
              </a:rPr>
              <a:t>Wenbin</a:t>
            </a:r>
            <a:r>
              <a:rPr kumimoji="1" lang="zh-CN" altLang="en-US" sz="1496" b="1" dirty="0">
                <a:solidFill>
                  <a:schemeClr val="bg1"/>
                </a:solidFill>
                <a:latin typeface="Times New Roman" charset="0"/>
                <a:ea typeface="SimSun" panose="02010600030101010101" pitchFamily="2" charset="-122"/>
                <a:cs typeface="Times New Roman" charset="0"/>
              </a:rPr>
              <a:t> </a:t>
            </a:r>
            <a:r>
              <a:rPr kumimoji="1" lang="en-US" altLang="zh-CN" sz="1496" b="1" dirty="0">
                <a:solidFill>
                  <a:schemeClr val="bg1"/>
                </a:solidFill>
                <a:latin typeface="Times New Roman" charset="0"/>
                <a:ea typeface="SimSun" panose="02010600030101010101" pitchFamily="2" charset="-122"/>
                <a:cs typeface="Times New Roman" charset="0"/>
              </a:rPr>
              <a:t>Qian</a:t>
            </a:r>
            <a:endParaRPr kumimoji="1" lang="zh-CN" altLang="en-US" sz="1496" b="1" dirty="0">
              <a:solidFill>
                <a:schemeClr val="bg1"/>
              </a:solidFill>
              <a:latin typeface="Times New Roman" charset="0"/>
              <a:ea typeface="SimSun" panose="02010600030101010101" pitchFamily="2" charset="-122"/>
              <a:cs typeface="Times New Roman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C2613EE6-7A8C-7B92-5369-0EA87D323C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2640" y="601929"/>
            <a:ext cx="1731048" cy="5692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>
                <a:extLst>
                  <a:ext uri="{FF2B5EF4-FFF2-40B4-BE49-F238E27FC236}">
                    <a16:creationId xmlns:a16="http://schemas.microsoft.com/office/drawing/2014/main" id="{BE09FB58-FAD3-8945-FE8C-B32C4E199C40}"/>
                  </a:ext>
                </a:extLst>
              </p:cNvPr>
              <p:cNvSpPr/>
              <p:nvPr/>
            </p:nvSpPr>
            <p:spPr>
              <a:xfrm>
                <a:off x="55511" y="531606"/>
                <a:ext cx="8377250" cy="30991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indent="-285750">
                  <a:lnSpc>
                    <a:spcPct val="200000"/>
                  </a:lnSpc>
                  <a:buFont typeface="Arial" panose="020B0604020202020204" pitchFamily="34" charset="0"/>
                  <a:buChar char="•"/>
                </a:pPr>
                <a:r>
                  <a:rPr kumimoji="1" lang="en-US" altLang="zh-CN" sz="16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Measured</a:t>
                </a:r>
                <a:r>
                  <a:rPr kumimoji="1" lang="zh-CN" altLang="en-US" sz="16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 </a:t>
                </a:r>
                <a:r>
                  <a:rPr kumimoji="1" lang="en-US" altLang="zh-CN" sz="16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through</a:t>
                </a:r>
                <a:r>
                  <a:rPr kumimoji="1" lang="zh-CN" altLang="en-US" sz="16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 </a:t>
                </a:r>
                <a:r>
                  <a:rPr kumimoji="1" lang="en-US" altLang="zh-CN" sz="16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tree-level</a:t>
                </a:r>
                <a:r>
                  <a:rPr kumimoji="1" lang="zh-CN" altLang="en-US" sz="16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 </a:t>
                </a:r>
                <a:r>
                  <a:rPr kumimoji="1" lang="en-US" altLang="zh-CN" sz="16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dominated</a:t>
                </a:r>
                <a:r>
                  <a:rPr kumimoji="1" lang="zh-CN" altLang="en-US" sz="16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SimHei" charset="-122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1" lang="en-US" altLang="zh-CN" sz="16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SimHei" charset="-122"/>
                        <a:cs typeface="Arial" panose="020B0604020202020204" pitchFamily="34" charset="0"/>
                      </a:rPr>
                      <m:t>𝒃</m:t>
                    </m:r>
                    <m:r>
                      <a:rPr kumimoji="1" lang="en-US" altLang="zh-CN" sz="16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SimHei" charset="-122"/>
                        <a:cs typeface="Arial" panose="020B0604020202020204" pitchFamily="34" charset="0"/>
                      </a:rPr>
                      <m:t>→</m:t>
                    </m:r>
                    <m:r>
                      <a:rPr kumimoji="1" lang="en-US" altLang="zh-CN" sz="16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SimHei" charset="-122"/>
                        <a:cs typeface="Arial" panose="020B0604020202020204" pitchFamily="34" charset="0"/>
                      </a:rPr>
                      <m:t>𝒄</m:t>
                    </m:r>
                  </m:oMath>
                </a14:m>
                <a:r>
                  <a:rPr lang="zh-CN" altLang="en-US" sz="1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and</a:t>
                </a:r>
                <a:r>
                  <a:rPr lang="zh-CN" altLang="en-US" sz="1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16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𝒃</m:t>
                    </m:r>
                    <m:r>
                      <a:rPr lang="en-US" altLang="zh-CN" sz="16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→</m:t>
                    </m:r>
                    <m:r>
                      <a:rPr lang="en-US" altLang="zh-CN" sz="16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𝒖</m:t>
                    </m:r>
                    <m:r>
                      <a:rPr lang="zh-CN" altLang="en-US" sz="16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altLang="zh-CN" sz="1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processes</a:t>
                </a:r>
              </a:p>
              <a:p>
                <a:pPr marL="285750" indent="-285750">
                  <a:lnSpc>
                    <a:spcPct val="200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sz="1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Negligible</a:t>
                </a:r>
                <a:r>
                  <a:rPr lang="zh-CN" altLang="en-US" sz="1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theoretical</a:t>
                </a:r>
                <a:r>
                  <a:rPr lang="zh-CN" altLang="en-US" sz="1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uncertainty</a:t>
                </a:r>
                <a:r>
                  <a:rPr lang="zh-CN" altLang="en-US" sz="1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[JHEP</a:t>
                </a:r>
                <a:r>
                  <a:rPr lang="zh-CN" altLang="en-US" sz="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01(2014)</a:t>
                </a:r>
                <a:r>
                  <a:rPr lang="zh-CN" altLang="en-US" sz="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051]</a:t>
                </a:r>
              </a:p>
              <a:p>
                <a:pPr marL="285750" indent="-285750">
                  <a:lnSpc>
                    <a:spcPct val="200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sz="1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Less</a:t>
                </a:r>
                <a:r>
                  <a:rPr lang="zh-CN" altLang="en-US" sz="1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affected</a:t>
                </a:r>
                <a:r>
                  <a:rPr lang="zh-CN" altLang="en-US" sz="1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by</a:t>
                </a:r>
                <a:r>
                  <a:rPr lang="zh-CN" altLang="en-US" sz="1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NP</a:t>
                </a:r>
                <a:r>
                  <a:rPr lang="zh-CN" altLang="en-US" sz="1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entering</a:t>
                </a:r>
                <a:r>
                  <a:rPr lang="zh-CN" altLang="en-US" sz="1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trough</a:t>
                </a:r>
                <a:r>
                  <a:rPr lang="zh-CN" altLang="en-US" sz="1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quantum</a:t>
                </a:r>
                <a:r>
                  <a:rPr lang="zh-CN" altLang="en-US" sz="1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fluctuation</a:t>
                </a:r>
                <a:r>
                  <a:rPr lang="zh-CN" altLang="en-US" sz="1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➡️ </a:t>
                </a:r>
                <a:r>
                  <a:rPr lang="en-US" altLang="zh-CN" sz="1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SM</a:t>
                </a:r>
                <a:r>
                  <a:rPr lang="zh-CN" altLang="en-US" sz="1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candle</a:t>
                </a:r>
              </a:p>
              <a:p>
                <a:pPr marL="285750" indent="-285750">
                  <a:lnSpc>
                    <a:spcPct val="200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sz="1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NP</a:t>
                </a:r>
                <a:r>
                  <a:rPr lang="zh-CN" altLang="en-US" sz="1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search</a:t>
                </a:r>
                <a:r>
                  <a:rPr lang="zh-CN" altLang="en-US" sz="1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by</a:t>
                </a:r>
                <a:r>
                  <a:rPr lang="zh-CN" altLang="en-US" sz="1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comparing</a:t>
                </a:r>
                <a:r>
                  <a:rPr lang="zh-CN" altLang="en-US" sz="1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between</a:t>
                </a:r>
                <a:r>
                  <a:rPr lang="zh-CN" altLang="en-US" sz="1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direct</a:t>
                </a:r>
                <a:r>
                  <a:rPr lang="zh-CN" altLang="en-US" sz="1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and</a:t>
                </a:r>
                <a:r>
                  <a:rPr lang="zh-CN" altLang="en-US" sz="1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indirect</a:t>
                </a:r>
                <a:r>
                  <a:rPr lang="zh-CN" altLang="en-US" sz="1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measurements</a:t>
                </a:r>
              </a:p>
              <a:p>
                <a:pPr marL="285750" indent="-285750">
                  <a:lnSpc>
                    <a:spcPct val="200000"/>
                  </a:lnSpc>
                  <a:buFont typeface="Arial" panose="020B0604020202020204" pitchFamily="34" charset="0"/>
                  <a:buChar char="•"/>
                </a:pPr>
                <a:endParaRPr lang="en-US" altLang="zh-CN" sz="16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750" indent="-285750">
                  <a:lnSpc>
                    <a:spcPct val="200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sz="1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Currently,</a:t>
                </a:r>
                <a:r>
                  <a:rPr lang="zh-CN" altLang="en-US" sz="1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single</a:t>
                </a:r>
                <a:r>
                  <a:rPr lang="zh-CN" altLang="en-US" sz="1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best</a:t>
                </a:r>
                <a:r>
                  <a:rPr lang="zh-CN" altLang="en-US" sz="1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measurements</a:t>
                </a:r>
                <a:r>
                  <a:rPr lang="zh-CN" altLang="en-US" sz="1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from</a:t>
                </a:r>
                <a:r>
                  <a:rPr lang="zh-CN" altLang="en-US" sz="1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1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altLang="zh-CN" sz="1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𝑩</m:t>
                        </m:r>
                      </m:e>
                      <m:sup>
                        <m:r>
                          <a:rPr lang="en-US" altLang="zh-CN" sz="1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±</m:t>
                        </m:r>
                      </m:sup>
                    </m:sSup>
                    <m:r>
                      <a:rPr lang="en-US" altLang="zh-CN" sz="16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→</m:t>
                    </m:r>
                    <m:sSub>
                      <m:sSubPr>
                        <m:ctrlPr>
                          <a:rPr lang="en-US" altLang="zh-CN" sz="1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altLang="zh-CN" sz="16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altLang="zh-CN" sz="1600" b="1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zh-CN" sz="1600" b="1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𝑲</m:t>
                                </m:r>
                              </m:e>
                              <m:sub>
                                <m:r>
                                  <a:rPr lang="en-US" altLang="zh-CN" sz="1600" b="1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𝑺</m:t>
                                </m:r>
                              </m:sub>
                              <m:sup>
                                <m:r>
                                  <a:rPr lang="en-US" altLang="zh-CN" sz="1600" b="1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𝟎</m:t>
                                </m:r>
                              </m:sup>
                            </m:sSubSup>
                            <m:sSup>
                              <m:sSupPr>
                                <m:ctrlPr>
                                  <a:rPr lang="en-US" altLang="zh-CN" sz="1600" b="1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1600" b="1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𝒉</m:t>
                                </m:r>
                              </m:e>
                              <m:sup>
                                <m:r>
                                  <a:rPr lang="en-US" altLang="zh-CN" sz="1600" b="1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+</m:t>
                                </m:r>
                              </m:sup>
                            </m:sSup>
                            <m:sSup>
                              <m:sSupPr>
                                <m:ctrlPr>
                                  <a:rPr lang="en-US" altLang="zh-CN" sz="1600" b="1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1600" b="1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𝒉</m:t>
                                </m:r>
                              </m:e>
                              <m:sup>
                                <m:r>
                                  <a:rPr lang="en-US" altLang="zh-CN" sz="1600" b="1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−</m:t>
                                </m:r>
                              </m:sup>
                            </m:sSup>
                          </m:e>
                        </m:d>
                      </m:e>
                      <m:sub>
                        <m:r>
                          <a:rPr lang="en-US" altLang="zh-CN" sz="1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𝑫</m:t>
                        </m:r>
                      </m:sub>
                    </m:sSub>
                    <m:sSup>
                      <m:sSupPr>
                        <m:ctrlPr>
                          <a:rPr lang="en-US" altLang="zh-CN" sz="1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altLang="zh-CN" sz="1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𝒉</m:t>
                        </m:r>
                      </m:e>
                      <m:sup>
                        <m:r>
                          <a:rPr lang="en-US" altLang="zh-CN" sz="1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′±</m:t>
                        </m:r>
                      </m:sup>
                    </m:sSup>
                  </m:oMath>
                </a14:m>
                <a:r>
                  <a:rPr lang="zh-CN" altLang="en-US" sz="1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1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decays</a:t>
                </a:r>
              </a:p>
            </p:txBody>
          </p:sp>
        </mc:Choice>
        <mc:Fallback xmlns="">
          <p:sp>
            <p:nvSpPr>
              <p:cNvPr id="6" name="矩形 5">
                <a:extLst>
                  <a:ext uri="{FF2B5EF4-FFF2-40B4-BE49-F238E27FC236}">
                    <a16:creationId xmlns:a16="http://schemas.microsoft.com/office/drawing/2014/main" id="{BE09FB58-FAD3-8945-FE8C-B32C4E199C4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11" y="531606"/>
                <a:ext cx="8377250" cy="3099118"/>
              </a:xfrm>
              <a:prstGeom prst="rect">
                <a:avLst/>
              </a:prstGeom>
              <a:blipFill>
                <a:blip r:embed="rId5"/>
                <a:stretch>
                  <a:fillRect l="-30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F29B577D-AF18-3F13-B6C2-AED124B17CA3}"/>
                  </a:ext>
                </a:extLst>
              </p:cNvPr>
              <p:cNvSpPr txBox="1"/>
              <p:nvPr/>
            </p:nvSpPr>
            <p:spPr>
              <a:xfrm>
                <a:off x="606464" y="2766571"/>
                <a:ext cx="2575087" cy="28398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𝛾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kumimoji="1" lang="en-US" altLang="zh-CN" b="0" i="0" smtClean="0">
                              <a:latin typeface="Cambria Math" panose="02040503050406030204" pitchFamily="18" charset="0"/>
                            </a:rPr>
                            <m:t>ind</m:t>
                          </m:r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kumimoji="1" lang="en-US" altLang="zh-CN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kumimoji="1" lang="en-US" altLang="zh-CN" b="0" i="1" smtClean="0">
                                      <a:latin typeface="Cambria Math" panose="02040503050406030204" pitchFamily="18" charset="0"/>
                                    </a:rPr>
                                    <m:t>66.16</m:t>
                                  </m:r>
                                </m:e>
                                <m:sub>
                                  <m:r>
                                    <a:rPr kumimoji="1" lang="en-US" altLang="zh-CN" b="0" i="1" smtClean="0">
                                      <a:latin typeface="Cambria Math" panose="02040503050406030204" pitchFamily="18" charset="0"/>
                                    </a:rPr>
                                    <m:t>−3.20</m:t>
                                  </m:r>
                                </m:sub>
                                <m:sup>
                                  <m:r>
                                    <a:rPr kumimoji="1" lang="en-US" altLang="zh-CN" b="0" i="1" smtClean="0">
                                      <a:latin typeface="Cambria Math" panose="02040503050406030204" pitchFamily="18" charset="0"/>
                                    </a:rPr>
                                    <m:t>+0.78</m:t>
                                  </m:r>
                                </m:sup>
                              </m:sSubSup>
                            </m:e>
                          </m:d>
                        </m:e>
                        <m:sup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∘</m:t>
                          </m:r>
                        </m:sup>
                      </m:sSup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F29B577D-AF18-3F13-B6C2-AED124B17C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6464" y="2766571"/>
                <a:ext cx="2575087" cy="283989"/>
              </a:xfrm>
              <a:prstGeom prst="rect">
                <a:avLst/>
              </a:prstGeom>
              <a:blipFill>
                <a:blip r:embed="rId6"/>
                <a:stretch>
                  <a:fillRect b="-25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F9FA53A4-4ACF-825B-891E-50418F60E835}"/>
                  </a:ext>
                </a:extLst>
              </p:cNvPr>
              <p:cNvSpPr txBox="1"/>
              <p:nvPr/>
            </p:nvSpPr>
            <p:spPr>
              <a:xfrm>
                <a:off x="4674907" y="2766571"/>
                <a:ext cx="2575087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𝛾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kumimoji="1" lang="en-US" altLang="zh-CN" b="0" i="0" smtClean="0">
                              <a:latin typeface="Cambria Math" panose="02040503050406030204" pitchFamily="18" charset="0"/>
                            </a:rPr>
                            <m:t>dir</m:t>
                          </m:r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62.8±2.6</m:t>
                              </m:r>
                            </m:e>
                          </m:d>
                        </m:e>
                        <m:sup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∘</m:t>
                          </m:r>
                        </m:sup>
                      </m:sSup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F9FA53A4-4ACF-825B-891E-50418F60E8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4907" y="2766571"/>
                <a:ext cx="2575087" cy="276999"/>
              </a:xfrm>
              <a:prstGeom prst="rect">
                <a:avLst/>
              </a:prstGeom>
              <a:blipFill>
                <a:blip r:embed="rId7"/>
                <a:stretch>
                  <a:fillRect b="-2608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文本框 42">
            <a:extLst>
              <a:ext uri="{FF2B5EF4-FFF2-40B4-BE49-F238E27FC236}">
                <a16:creationId xmlns:a16="http://schemas.microsoft.com/office/drawing/2014/main" id="{58AD1B60-4DD1-764E-6FCF-CD4C55882AFD}"/>
              </a:ext>
            </a:extLst>
          </p:cNvPr>
          <p:cNvSpPr txBox="1"/>
          <p:nvPr/>
        </p:nvSpPr>
        <p:spPr>
          <a:xfrm>
            <a:off x="2912438" y="2781787"/>
            <a:ext cx="1762469" cy="3003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[CKMfitter</a:t>
            </a:r>
            <a:r>
              <a:rPr lang="zh-CN" altLang="en-US" sz="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2025]</a:t>
            </a:r>
          </a:p>
        </p:txBody>
      </p:sp>
      <p:sp>
        <p:nvSpPr>
          <p:cNvPr id="44" name="文本框 43">
            <a:extLst>
              <a:ext uri="{FF2B5EF4-FFF2-40B4-BE49-F238E27FC236}">
                <a16:creationId xmlns:a16="http://schemas.microsoft.com/office/drawing/2014/main" id="{38AC5210-6105-7979-F8D5-967581BE7991}"/>
              </a:ext>
            </a:extLst>
          </p:cNvPr>
          <p:cNvSpPr txBox="1"/>
          <p:nvPr/>
        </p:nvSpPr>
        <p:spPr>
          <a:xfrm>
            <a:off x="7036307" y="2781787"/>
            <a:ext cx="1762469" cy="3003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[LHCb-CONF-2025-003]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文本框 44">
                <a:extLst>
                  <a:ext uri="{FF2B5EF4-FFF2-40B4-BE49-F238E27FC236}">
                    <a16:creationId xmlns:a16="http://schemas.microsoft.com/office/drawing/2014/main" id="{EA9170BD-EAE0-6AC4-49B9-4FFAF447BB9A}"/>
                  </a:ext>
                </a:extLst>
              </p:cNvPr>
              <p:cNvSpPr txBox="1"/>
              <p:nvPr/>
            </p:nvSpPr>
            <p:spPr>
              <a:xfrm>
                <a:off x="2843059" y="3676361"/>
                <a:ext cx="2575087" cy="33522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𝛾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kumimoji="1" lang="en-US" altLang="zh-CN" b="0" i="0" smtClean="0">
                              <a:latin typeface="Cambria Math" panose="02040503050406030204" pitchFamily="18" charset="0"/>
                            </a:rPr>
                            <m:t>GGSZ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kumimoji="1" lang="en-US" altLang="zh-CN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kumimoji="1" lang="en-US" altLang="zh-CN" b="0" i="1" smtClean="0">
                                      <a:latin typeface="Cambria Math" panose="02040503050406030204" pitchFamily="18" charset="0"/>
                                    </a:rPr>
                                    <m:t>68.7</m:t>
                                  </m:r>
                                </m:e>
                                <m:sub>
                                  <m:r>
                                    <a:rPr kumimoji="1" lang="en-US" altLang="zh-CN" b="0" i="1" smtClean="0">
                                      <a:latin typeface="Cambria Math" panose="02040503050406030204" pitchFamily="18" charset="0"/>
                                    </a:rPr>
                                    <m:t>−5.1</m:t>
                                  </m:r>
                                </m:sub>
                                <m:sup>
                                  <m:r>
                                    <a:rPr kumimoji="1" lang="en-US" altLang="zh-CN" b="0" i="1" smtClean="0">
                                      <a:latin typeface="Cambria Math" panose="02040503050406030204" pitchFamily="18" charset="0"/>
                                    </a:rPr>
                                    <m:t>+5.2</m:t>
                                  </m:r>
                                </m:sup>
                              </m:sSubSup>
                            </m:e>
                          </m:d>
                        </m:e>
                        <m:sup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∘</m:t>
                          </m:r>
                        </m:sup>
                      </m:sSup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45" name="文本框 44">
                <a:extLst>
                  <a:ext uri="{FF2B5EF4-FFF2-40B4-BE49-F238E27FC236}">
                    <a16:creationId xmlns:a16="http://schemas.microsoft.com/office/drawing/2014/main" id="{EA9170BD-EAE0-6AC4-49B9-4FFAF447BB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3059" y="3676361"/>
                <a:ext cx="2575087" cy="335220"/>
              </a:xfrm>
              <a:prstGeom prst="rect">
                <a:avLst/>
              </a:prstGeom>
              <a:blipFill>
                <a:blip r:embed="rId8"/>
                <a:stretch>
                  <a:fillRect b="-1851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文本框 46">
            <a:extLst>
              <a:ext uri="{FF2B5EF4-FFF2-40B4-BE49-F238E27FC236}">
                <a16:creationId xmlns:a16="http://schemas.microsoft.com/office/drawing/2014/main" id="{29C19C94-0F77-6548-9FDF-A0B1468C585F}"/>
              </a:ext>
            </a:extLst>
          </p:cNvPr>
          <p:cNvSpPr txBox="1"/>
          <p:nvPr/>
        </p:nvSpPr>
        <p:spPr>
          <a:xfrm>
            <a:off x="-38620" y="4156478"/>
            <a:ext cx="457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Statistical</a:t>
            </a:r>
            <a:r>
              <a:rPr lang="zh-CN" altLang="en-US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uncertainty</a:t>
            </a:r>
            <a:r>
              <a:rPr lang="zh-CN" altLang="en-US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dominated</a:t>
            </a:r>
          </a:p>
          <a:p>
            <a:pPr algn="ctr"/>
            <a:r>
              <a:rPr lang="en-US" altLang="zh-CN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Sensitivity</a:t>
            </a:r>
            <a:r>
              <a:rPr lang="zh-CN" altLang="en-US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loss</a:t>
            </a:r>
            <a:r>
              <a:rPr lang="zh-CN" altLang="en-US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due</a:t>
            </a:r>
            <a:r>
              <a:rPr lang="zh-CN" altLang="en-US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zh-CN" altLang="en-US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binned</a:t>
            </a:r>
            <a:r>
              <a:rPr lang="zh-CN" altLang="en-US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approach</a:t>
            </a:r>
            <a:r>
              <a:rPr lang="zh-CN" altLang="en-US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zh-CN" altLang="en-US" sz="1400" dirty="0">
              <a:solidFill>
                <a:srgbClr val="7030A0"/>
              </a:solidFill>
            </a:endParaRPr>
          </a:p>
        </p:txBody>
      </p:sp>
      <p:sp>
        <p:nvSpPr>
          <p:cNvPr id="48" name="右箭头 47">
            <a:extLst>
              <a:ext uri="{FF2B5EF4-FFF2-40B4-BE49-F238E27FC236}">
                <a16:creationId xmlns:a16="http://schemas.microsoft.com/office/drawing/2014/main" id="{BCDAAAF3-6DAA-7093-B89B-4787C825D77C}"/>
              </a:ext>
            </a:extLst>
          </p:cNvPr>
          <p:cNvSpPr/>
          <p:nvPr/>
        </p:nvSpPr>
        <p:spPr>
          <a:xfrm>
            <a:off x="4361688" y="4326901"/>
            <a:ext cx="768096" cy="16813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9" name="文本框 48">
            <a:extLst>
              <a:ext uri="{FF2B5EF4-FFF2-40B4-BE49-F238E27FC236}">
                <a16:creationId xmlns:a16="http://schemas.microsoft.com/office/drawing/2014/main" id="{473C2198-9B31-318C-E14F-7CFFC91E3149}"/>
              </a:ext>
            </a:extLst>
          </p:cNvPr>
          <p:cNvSpPr txBox="1"/>
          <p:nvPr/>
        </p:nvSpPr>
        <p:spPr>
          <a:xfrm>
            <a:off x="5449824" y="4156478"/>
            <a:ext cx="348386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zh-CN" altLang="en-US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novel</a:t>
            </a:r>
            <a:r>
              <a:rPr lang="zh-CN" altLang="en-US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approach</a:t>
            </a:r>
            <a:r>
              <a:rPr lang="zh-CN" altLang="en-US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developed</a:t>
            </a:r>
            <a:r>
              <a:rPr lang="zh-CN" altLang="en-US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using</a:t>
            </a:r>
            <a:r>
              <a:rPr lang="zh-CN" altLang="en-US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unbinned</a:t>
            </a:r>
            <a:r>
              <a:rPr lang="zh-CN" altLang="en-US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</a:t>
            </a:r>
            <a:r>
              <a:rPr lang="zh-CN" altLang="en-US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method</a:t>
            </a:r>
            <a:endParaRPr lang="zh-CN" altLang="en-US" sz="1400" dirty="0">
              <a:solidFill>
                <a:srgbClr val="7030A0"/>
              </a:solidFill>
            </a:endParaRPr>
          </a:p>
        </p:txBody>
      </p:sp>
      <p:sp>
        <p:nvSpPr>
          <p:cNvPr id="50" name="文本框 49">
            <a:extLst>
              <a:ext uri="{FF2B5EF4-FFF2-40B4-BE49-F238E27FC236}">
                <a16:creationId xmlns:a16="http://schemas.microsoft.com/office/drawing/2014/main" id="{08E26298-46F6-4561-6904-6B3795FBF032}"/>
              </a:ext>
            </a:extLst>
          </p:cNvPr>
          <p:cNvSpPr txBox="1"/>
          <p:nvPr/>
        </p:nvSpPr>
        <p:spPr>
          <a:xfrm>
            <a:off x="5273838" y="3774131"/>
            <a:ext cx="1762469" cy="3003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[LHCb-PAPER-2020-019]</a:t>
            </a:r>
          </a:p>
        </p:txBody>
      </p:sp>
    </p:spTree>
    <p:extLst>
      <p:ext uri="{BB962C8B-B14F-4D97-AF65-F5344CB8AC3E}">
        <p14:creationId xmlns:p14="http://schemas.microsoft.com/office/powerpoint/2010/main" val="1202839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164"/>
    </mc:Choice>
    <mc:Fallback xmlns="">
      <p:transition spd="slow" advTm="67164"/>
    </mc:Fallback>
  </mc:AlternateContent>
</p:sld>
</file>

<file path=ppt/theme/theme1.xml><?xml version="1.0" encoding="utf-8"?>
<a:theme xmlns:a="http://schemas.openxmlformats.org/drawingml/2006/main" name="Office 主题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DengXian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DengXian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93293</TotalTime>
  <Words>3160</Words>
  <Application>Microsoft Macintosh PowerPoint</Application>
  <PresentationFormat>全屏显示(16:9)</PresentationFormat>
  <Paragraphs>596</Paragraphs>
  <Slides>40</Slides>
  <Notes>40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40</vt:i4>
      </vt:variant>
    </vt:vector>
  </HeadingPairs>
  <TitlesOfParts>
    <vt:vector size="51" baseType="lpstr">
      <vt:lpstr>DengXian</vt:lpstr>
      <vt:lpstr>Microsoft YaHei</vt:lpstr>
      <vt:lpstr>Arial</vt:lpstr>
      <vt:lpstr>Book Antiqua</vt:lpstr>
      <vt:lpstr>Calibri</vt:lpstr>
      <vt:lpstr>Calibri Light</vt:lpstr>
      <vt:lpstr>Cambria Math</vt:lpstr>
      <vt:lpstr>Comic Sans MS</vt:lpstr>
      <vt:lpstr>Copperplate Gothic Bold</vt:lpstr>
      <vt:lpstr>Times New Roman</vt:lpstr>
      <vt:lpstr>Office 主题</vt:lpstr>
      <vt:lpstr>Synergy between LHCb and STCF programs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Microsoft Office 用户</dc:creator>
  <cp:lastModifiedBy>WB Q</cp:lastModifiedBy>
  <cp:revision>736</cp:revision>
  <cp:lastPrinted>2020-12-04T23:54:58Z</cp:lastPrinted>
  <dcterms:created xsi:type="dcterms:W3CDTF">2016-11-07T09:39:16Z</dcterms:created>
  <dcterms:modified xsi:type="dcterms:W3CDTF">2026-07-02T23:28:13Z</dcterms:modified>
</cp:coreProperties>
</file>