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5.jpg" ContentType="image/jpeg"/>
  <Override PartName="/ppt/notesSlides/notesSlide6.xml" ContentType="application/vnd.openxmlformats-officedocument.presentationml.notesSlide+xml"/>
  <Override PartName="/ppt/media/image16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29.jpg" ContentType="image/jpe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media/image65.jpg" ContentType="image/jpeg"/>
  <Override PartName="/ppt/notesSlides/notesSlide31.xml" ContentType="application/vnd.openxmlformats-officedocument.presentationml.notesSlide+xml"/>
  <Override PartName="/ppt/media/image68.jpg" ContentType="image/jpeg"/>
  <Override PartName="/ppt/media/image70.jpg" ContentType="image/jpeg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73" r:id="rId2"/>
    <p:sldId id="593" r:id="rId3"/>
    <p:sldId id="675" r:id="rId4"/>
    <p:sldId id="645" r:id="rId5"/>
    <p:sldId id="672" r:id="rId6"/>
    <p:sldId id="584" r:id="rId7"/>
    <p:sldId id="676" r:id="rId8"/>
    <p:sldId id="629" r:id="rId9"/>
    <p:sldId id="595" r:id="rId10"/>
    <p:sldId id="659" r:id="rId11"/>
    <p:sldId id="617" r:id="rId12"/>
    <p:sldId id="580" r:id="rId13"/>
    <p:sldId id="630" r:id="rId14"/>
    <p:sldId id="581" r:id="rId15"/>
    <p:sldId id="592" r:id="rId16"/>
    <p:sldId id="616" r:id="rId17"/>
    <p:sldId id="647" r:id="rId18"/>
    <p:sldId id="605" r:id="rId19"/>
    <p:sldId id="624" r:id="rId20"/>
    <p:sldId id="671" r:id="rId21"/>
    <p:sldId id="649" r:id="rId22"/>
    <p:sldId id="665" r:id="rId23"/>
    <p:sldId id="664" r:id="rId24"/>
    <p:sldId id="662" r:id="rId25"/>
    <p:sldId id="677" r:id="rId26"/>
    <p:sldId id="651" r:id="rId27"/>
    <p:sldId id="654" r:id="rId28"/>
    <p:sldId id="650" r:id="rId29"/>
    <p:sldId id="668" r:id="rId30"/>
    <p:sldId id="669" r:id="rId31"/>
    <p:sldId id="678" r:id="rId32"/>
    <p:sldId id="655" r:id="rId33"/>
    <p:sldId id="670" r:id="rId34"/>
    <p:sldId id="658" r:id="rId35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00FF"/>
    <a:srgbClr val="D690B5"/>
    <a:srgbClr val="008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7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859" tIns="45930" rIns="91859" bIns="4593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5" y="1"/>
            <a:ext cx="2971800" cy="499091"/>
          </a:xfrm>
          <a:prstGeom prst="rect">
            <a:avLst/>
          </a:prstGeom>
        </p:spPr>
        <p:txBody>
          <a:bodyPr vert="horz" lIns="91859" tIns="45930" rIns="91859" bIns="45930" rtlCol="0"/>
          <a:lstStyle>
            <a:lvl1pPr algn="r">
              <a:defRPr sz="1200"/>
            </a:lvl1pPr>
          </a:lstStyle>
          <a:p>
            <a:fld id="{82DDE940-A71B-4B50-A7A9-E8557EEF11F8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9" tIns="45930" rIns="91859" bIns="4593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59" tIns="45930" rIns="91859" bIns="4593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859" tIns="45930" rIns="91859" bIns="4593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5" y="9448185"/>
            <a:ext cx="2971800" cy="499090"/>
          </a:xfrm>
          <a:prstGeom prst="rect">
            <a:avLst/>
          </a:prstGeom>
        </p:spPr>
        <p:txBody>
          <a:bodyPr vert="horz" lIns="91859" tIns="45930" rIns="91859" bIns="45930" rtlCol="0" anchor="b"/>
          <a:lstStyle>
            <a:lvl1pPr algn="r">
              <a:defRPr sz="1200"/>
            </a:lvl1pPr>
          </a:lstStyle>
          <a:p>
            <a:fld id="{E116C384-A799-4153-9DC7-FA84DBCB7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288" y="747713"/>
            <a:ext cx="6642100" cy="3735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5364" name="灯片编号占位符 3"/>
          <p:cNvSpPr txBox="1">
            <a:spLocks noGrp="1"/>
          </p:cNvSpPr>
          <p:nvPr/>
        </p:nvSpPr>
        <p:spPr bwMode="auto">
          <a:xfrm>
            <a:off x="3919087" y="9466316"/>
            <a:ext cx="2998173" cy="49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2" tIns="46151" rIns="92302" bIns="46151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4BA0C5F-0A4D-47FC-A336-386BA2830660}" type="slidenum">
              <a:rPr lang="zh-CN" altLang="en-US"/>
              <a:pPr algn="r" eaLnBrk="1" hangingPunct="1">
                <a:spcBef>
                  <a:spcPct val="0"/>
                </a:spcBef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4916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120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136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792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6656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139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7073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369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1805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7140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566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090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10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494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7036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92857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850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242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9554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759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11203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717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8207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5198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1268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89748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597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780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321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895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493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0948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28DFE-1434-43A3-834A-586682E3237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60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4FF0-23FF-4A65-9CC9-CC50027AF97A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82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A1C0-80AB-4E95-837D-349CDECEBBC5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74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7C43-ABEB-45AC-A320-140A24519738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886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流程图: 手动输入 10"/>
          <p:cNvSpPr/>
          <p:nvPr userDrawn="1"/>
        </p:nvSpPr>
        <p:spPr>
          <a:xfrm rot="16200000">
            <a:off x="11567649" y="6097123"/>
            <a:ext cx="365126" cy="883576"/>
          </a:xfrm>
          <a:prstGeom prst="flowChartManualInp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0"/>
            <a:ext cx="1238250" cy="7239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0" y="723900"/>
            <a:ext cx="1238250" cy="152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238250" y="723900"/>
            <a:ext cx="10953750" cy="152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/>
          </p:nvPr>
        </p:nvSpPr>
        <p:spPr>
          <a:xfrm>
            <a:off x="1238250" y="0"/>
            <a:ext cx="10953750" cy="723900"/>
          </a:xfrm>
        </p:spPr>
        <p:txBody>
          <a:bodyPr anchor="b">
            <a:normAutofit/>
          </a:bodyPr>
          <a:lstStyle>
            <a:lvl1pPr marL="0" indent="0">
              <a:buNone/>
              <a:defRPr sz="3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667160" y="6356348"/>
            <a:ext cx="524838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73069F2-1BFE-4A2E-B6D1-533E36529D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0" name="内容占位符 2"/>
          <p:cNvSpPr>
            <a:spLocks noGrp="1"/>
          </p:cNvSpPr>
          <p:nvPr>
            <p:ph sz="quarter" idx="14"/>
          </p:nvPr>
        </p:nvSpPr>
        <p:spPr>
          <a:xfrm>
            <a:off x="933450" y="1066800"/>
            <a:ext cx="10374974" cy="5143500"/>
          </a:xfrm>
        </p:spPr>
        <p:txBody>
          <a:bodyPr/>
          <a:lstStyle>
            <a:lvl1pPr marL="0" indent="0">
              <a:lnSpc>
                <a:spcPct val="150000"/>
              </a:lnSpc>
              <a:spcAft>
                <a:spcPts val="600"/>
              </a:spcAft>
              <a:buNone/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lnSpc>
                <a:spcPct val="150000"/>
              </a:lnSpc>
              <a:spcAft>
                <a:spcPts val="600"/>
              </a:spcAft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7718"/>
            <a:ext cx="2209800" cy="49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0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4E0-3528-4BE9-9BA8-6AB31A4DD712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93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F8C1-6340-4A88-BBA6-54DA8598B69E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25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BB2-5446-4108-8AFA-DFED4399C4D7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504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2B07-4D89-48F1-9A91-206F2792C113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667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62D5-A227-49B8-A391-8D08E8123048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18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B06A4-12CD-469E-9D10-0F33E7EE35FB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52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F618-D245-4E38-B4C2-E631AAA581DD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68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14C3B-F7F4-4D7D-9FAA-A244B6CA7150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39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13D1B-56E4-4F67-913F-048100FB4F99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23C3D-C37A-4018-AD41-3EF8987008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305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jp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jpeg"/><Relationship Id="rId5" Type="http://schemas.openxmlformats.org/officeDocument/2006/relationships/image" Target="../media/image70.jpg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内容占位符 2"/>
          <p:cNvSpPr>
            <a:spLocks noGrp="1"/>
          </p:cNvSpPr>
          <p:nvPr>
            <p:ph idx="1"/>
          </p:nvPr>
        </p:nvSpPr>
        <p:spPr>
          <a:xfrm>
            <a:off x="766763" y="3751868"/>
            <a:ext cx="10514012" cy="2629882"/>
          </a:xfrm>
        </p:spPr>
        <p:txBody>
          <a:bodyPr>
            <a:normAutofit/>
          </a:bodyPr>
          <a:lstStyle/>
          <a:p>
            <a:pPr marL="0" indent="0" algn="ctr" eaLnBrk="1" hangingPunct="1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4000" b="1" dirty="0" smtClean="0">
                <a:solidFill>
                  <a:srgbClr val="7030A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于程辉</a:t>
            </a:r>
            <a:endParaRPr lang="en-US" altLang="zh-CN" sz="4000" b="1" dirty="0" smtClean="0">
              <a:solidFill>
                <a:srgbClr val="7030A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indent="0" algn="ctr" eaLnBrk="1" hangingPunct="1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altLang="zh-CN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2026.7.3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97" y="1369743"/>
            <a:ext cx="12192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6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BEPCII-U</a:t>
            </a:r>
            <a:r>
              <a:rPr lang="zh-CN" alt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调试进展</a:t>
            </a:r>
            <a:endParaRPr lang="zh-CN" altLang="zh-CN" sz="6000" b="1" dirty="0">
              <a:solidFill>
                <a:srgbClr val="7030A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74006"/>
      </p:ext>
    </p:extLst>
  </p:cSld>
  <p:clrMapOvr>
    <a:masterClrMapping/>
  </p:clrMapOvr>
  <p:transition spd="slow" advTm="846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-1" y="948673"/>
            <a:ext cx="12191997" cy="55399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两套组合型超导磁铁</a:t>
            </a:r>
            <a:r>
              <a:rPr lang="en-US" altLang="zh-CN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2025</a:t>
            </a:r>
            <a:r>
              <a:rPr lang="zh-CN" alt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月安装上线，连续运行</a:t>
            </a:r>
            <a:r>
              <a:rPr lang="en-US" altLang="zh-CN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&gt;16</a:t>
            </a:r>
            <a:r>
              <a:rPr lang="zh-CN" alt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个月，</a:t>
            </a:r>
            <a:r>
              <a:rPr lang="en-US" altLang="zh-CN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0 </a:t>
            </a:r>
            <a:r>
              <a:rPr lang="zh-CN" altLang="en-US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故障</a:t>
            </a:r>
            <a:r>
              <a:rPr lang="en-US" altLang="zh-CN" sz="30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亮点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8" y="3605470"/>
            <a:ext cx="3357047" cy="2168452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8097" y="5814893"/>
            <a:ext cx="3357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拆除已无法满足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BEPC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高能量运行的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BNL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制造组合型超导磁铁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580876" y="5814893"/>
            <a:ext cx="3061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日自研的高梯度组合型超导磁铁安装上线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4111443"/>
            <a:ext cx="5186701" cy="224490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4" name="矩形 23"/>
          <p:cNvSpPr/>
          <p:nvPr/>
        </p:nvSpPr>
        <p:spPr>
          <a:xfrm>
            <a:off x="7505529" y="5668057"/>
            <a:ext cx="4615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“我们</a:t>
            </a:r>
            <a:r>
              <a:rPr lang="zh-CN" altLang="en-US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有兴趣在商业上</a:t>
            </a:r>
            <a:r>
              <a:rPr lang="zh-CN" altLang="en-US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采购超导四极磁铁，</a:t>
            </a:r>
            <a:r>
              <a:rPr lang="zh-CN" altLang="en-US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类似于BEPCII-U对撞机制造的磁体</a:t>
            </a:r>
            <a:r>
              <a:rPr lang="zh-CN" altLang="en-US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。”</a:t>
            </a:r>
            <a:endParaRPr lang="zh-CN" altLang="en-US" b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1576563"/>
            <a:ext cx="5183120" cy="2423976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7" name="矩形 26"/>
          <p:cNvSpPr/>
          <p:nvPr/>
        </p:nvSpPr>
        <p:spPr>
          <a:xfrm>
            <a:off x="8239125" y="2019494"/>
            <a:ext cx="3878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美国</a:t>
            </a:r>
            <a:r>
              <a:rPr lang="en-US" altLang="zh-CN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BNL</a:t>
            </a:r>
            <a:r>
              <a:rPr lang="zh-CN" alt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实验室希望高能所能够给美国EIC工程制造组合型超导四极磁铁。</a:t>
            </a:r>
            <a:endParaRPr lang="zh-CN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 descr="绕线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011" y="1576563"/>
            <a:ext cx="3329849" cy="19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" r="3622" b="4697"/>
          <a:stretch>
            <a:fillRect/>
          </a:stretch>
        </p:blipFill>
        <p:spPr bwMode="auto">
          <a:xfrm>
            <a:off x="38099" y="1576564"/>
            <a:ext cx="3357047" cy="19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本框 27"/>
          <p:cNvSpPr txBox="1"/>
          <p:nvPr/>
        </p:nvSpPr>
        <p:spPr>
          <a:xfrm>
            <a:off x="2143125" y="1819275"/>
            <a:ext cx="116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FF00"/>
                </a:solidFill>
              </a:rPr>
              <a:t>垂</a:t>
            </a:r>
            <a:r>
              <a:rPr lang="zh-CN" altLang="en-US" b="1" dirty="0" smtClean="0">
                <a:solidFill>
                  <a:srgbClr val="FFFF00"/>
                </a:solidFill>
              </a:rPr>
              <a:t>测杜瓦</a:t>
            </a:r>
            <a:endParaRPr lang="zh-CN" altLang="en-US" b="1" dirty="0">
              <a:solidFill>
                <a:srgbClr val="FFFF00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295900" y="1819275"/>
            <a:ext cx="134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</a:rPr>
              <a:t>蛇形绕线机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439024" y="3655881"/>
            <a:ext cx="4615375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已掌握国际先进的技术，正迈向商业化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7011" y="3605470"/>
            <a:ext cx="3329849" cy="216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9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="" xmlns:a16="http://schemas.microsoft.com/office/drawing/2014/main" id="{B55508AA-0B26-6AAC-9607-5C02D5F47F7D}"/>
              </a:ext>
            </a:extLst>
          </p:cNvPr>
          <p:cNvSpPr txBox="1">
            <a:spLocks/>
          </p:cNvSpPr>
          <p:nvPr/>
        </p:nvSpPr>
        <p:spPr>
          <a:xfrm>
            <a:off x="5228187" y="1673525"/>
            <a:ext cx="6581201" cy="2111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Transverse (vertical) polarization has been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 Compton </a:t>
            </a:r>
            <a:r>
              <a:rPr lang="en-US" altLang="zh-CN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Polarimeter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implemented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BEPCII for precise polarization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="" xmlns:a16="http://schemas.microsoft.com/office/drawing/2014/main" id="{CC8C76A4-7BBC-DE30-B22D-029B2CEEB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1847"/>
            <a:ext cx="5082654" cy="290706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525"/>
            <a:ext cx="5265800" cy="2708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1851" y="4066903"/>
            <a:ext cx="1889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Apr. 6</a:t>
            </a:r>
            <a:r>
              <a:rPr lang="en-US" altLang="zh-CN" sz="2000" b="1" baseline="30000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sz="2000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2021</a:t>
            </a:r>
            <a:endParaRPr lang="zh-CN" altLang="en-US" sz="2000" b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0">
            <a:extLst>
              <a:ext uri="{FF2B5EF4-FFF2-40B4-BE49-F238E27FC236}">
                <a16:creationId xmlns="" xmlns:a16="http://schemas.microsoft.com/office/drawing/2014/main" id="{07D1DAC7-9D8C-696B-3B2B-D95424548B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576" y="3659635"/>
            <a:ext cx="6947492" cy="26333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27899" y="6259808"/>
            <a:ext cx="38940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利用已经废弃的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4W2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光束线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亮点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881960"/>
            <a:ext cx="1219199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搭建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了高精度束流极化测量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平台 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Wingdings" panose="05000000000000000000" pitchFamily="2" charset="2"/>
              </a:rPr>
              <a:t>未来持续多年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Wingdings" panose="05000000000000000000" pitchFamily="2" charset="2"/>
              </a:rPr>
              <a:t>的电子极化研究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91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25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亮点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0" y="881960"/>
            <a:ext cx="12191997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自主研发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一套超导高频腔模组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&amp; 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固态放大器在线</a:t>
            </a: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应用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7477D54-EBFB-42B4-84CD-4D20A51E2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53" y="1615526"/>
            <a:ext cx="11825690" cy="4354904"/>
          </a:xfrm>
          <a:prstGeom prst="rect">
            <a:avLst/>
          </a:prstGeom>
        </p:spPr>
      </p:pic>
      <p:sp>
        <p:nvSpPr>
          <p:cNvPr id="30" name="矩形 29"/>
          <p:cNvSpPr/>
          <p:nvPr/>
        </p:nvSpPr>
        <p:spPr>
          <a:xfrm>
            <a:off x="247994" y="5964009"/>
            <a:ext cx="116960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每个环单腔升级为每个环双腔，已经在线运行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 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11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个月，运行顺利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2338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85" y="2879694"/>
            <a:ext cx="5124887" cy="3451190"/>
          </a:xfrm>
          <a:prstGeom prst="rect">
            <a:avLst/>
          </a:prstGeom>
        </p:spPr>
      </p:pic>
      <p:sp>
        <p:nvSpPr>
          <p:cNvPr id="7" name="内容占位符 2"/>
          <p:cNvSpPr txBox="1">
            <a:spLocks/>
          </p:cNvSpPr>
          <p:nvPr/>
        </p:nvSpPr>
        <p:spPr>
          <a:xfrm>
            <a:off x="-1" y="1615526"/>
            <a:ext cx="12191998" cy="1414015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altLang="zh-CN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Collaborated </a:t>
            </a:r>
            <a:r>
              <a:rPr lang="en-US" altLang="zh-CN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Italian </a:t>
            </a:r>
            <a:r>
              <a:rPr lang="en-US" altLang="zh-CN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a 3-layer cylindrical GEM detector inner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tracker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CGEM-IT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to replace the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inner drift chamber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High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counting rate (&gt;10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Hz/cm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*Strong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anti-aging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ability  *Significantly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z-direction resolution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(1.5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0.5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亮点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1005286"/>
            <a:ext cx="1219199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深度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开展国际合作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---CGEM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（意大利）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658" y="2879694"/>
            <a:ext cx="6453060" cy="345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14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16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1" name="标题 1">
            <a:extLst>
              <a:ext uri="{FF2B5EF4-FFF2-40B4-BE49-F238E27FC236}">
                <a16:creationId xmlns="" xmlns:a16="http://schemas.microsoft.com/office/drawing/2014/main" id="{09C752A4-6623-4E18-A89A-4F451D967DA8}"/>
              </a:ext>
            </a:extLst>
          </p:cNvPr>
          <p:cNvSpPr>
            <a:spLocks/>
          </p:cNvSpPr>
          <p:nvPr/>
        </p:nvSpPr>
        <p:spPr bwMode="auto">
          <a:xfrm>
            <a:off x="0" y="1035015"/>
            <a:ext cx="12191998" cy="51431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600"/>
              </a:spcBef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2024.7-12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在老机器拥挤的空间里高质量完成了双环对撞机升级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5B4F0834-549B-4524-8C3D-198607BF4D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" y="1615937"/>
            <a:ext cx="3327400" cy="249106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74457C8E-5118-4DC8-B6D0-C5A1F9746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7776" y="4173363"/>
            <a:ext cx="5109394" cy="230805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AF962495-0510-4776-B8F3-FE6A0A51F0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49" y="1615937"/>
            <a:ext cx="5106807" cy="249106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60CF5450-6578-4458-B840-974468A940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636" y="1615936"/>
            <a:ext cx="3590789" cy="249106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F46E0673-D5E6-4911-AB76-6FEB7DA860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" y="4173363"/>
            <a:ext cx="3321661" cy="230804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FABAC137-AA9D-4583-AD5D-CE6E88D371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636" y="4173363"/>
            <a:ext cx="3590789" cy="23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0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-48129" y="875056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IR dis</a:t>
            </a:r>
            <a:r>
              <a:rPr lang="en-US" altLang="zh-CN" sz="2400" b="1" dirty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assembly </a:t>
            </a:r>
            <a:r>
              <a:rPr lang="en-US" altLang="zh-CN" sz="24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CN" sz="24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CGEM </a:t>
            </a:r>
            <a:r>
              <a:rPr lang="en-US" altLang="zh-CN" sz="2400" b="1" dirty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installation </a:t>
            </a:r>
            <a:r>
              <a:rPr lang="en-US" altLang="zh-CN" sz="24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Cryogenic </a:t>
            </a:r>
            <a:r>
              <a:rPr lang="en-US" altLang="zh-CN" sz="2400" b="1" dirty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system </a:t>
            </a:r>
            <a:r>
              <a:rPr lang="en-US" altLang="zh-CN" sz="2400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upgrade IR </a:t>
            </a:r>
            <a:r>
              <a:rPr lang="en-US" altLang="zh-CN" sz="2400" b="1" dirty="0">
                <a:solidFill>
                  <a:srgbClr val="7030A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assembly </a:t>
            </a:r>
            <a:endParaRPr lang="zh-CN" altLang="en-US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5868" y="5719941"/>
            <a:ext cx="5063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shielding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zh-CN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W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shielding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868" y="1242351"/>
            <a:ext cx="11917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July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                                                                                                                               To Feb. 28, 2025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" y="1642461"/>
            <a:ext cx="5063060" cy="390794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921" y="1642460"/>
            <a:ext cx="3429000" cy="471388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275" y="3639304"/>
            <a:ext cx="3622725" cy="271704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4922" y="1642461"/>
            <a:ext cx="3627075" cy="1945076"/>
          </a:xfrm>
          <a:prstGeom prst="rect">
            <a:avLst/>
          </a:prstGeom>
        </p:spPr>
      </p:pic>
      <p:sp>
        <p:nvSpPr>
          <p:cNvPr id="15" name="标题 1"/>
          <p:cNvSpPr>
            <a:spLocks/>
          </p:cNvSpPr>
          <p:nvPr/>
        </p:nvSpPr>
        <p:spPr bwMode="auto">
          <a:xfrm>
            <a:off x="974710" y="6356347"/>
            <a:ext cx="10954869" cy="51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异常复杂的对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撞</a:t>
            </a: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区拆与装</a:t>
            </a:r>
            <a:endParaRPr lang="en-US" altLang="zh-CN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074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27675" y="1653257"/>
            <a:ext cx="1019773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2025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直线加速器开始运行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储存环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/BESIII/BSRF </a:t>
            </a:r>
            <a:r>
              <a:rPr lang="zh-CN" alt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开始设备调试</a:t>
            </a:r>
            <a:endParaRPr lang="en-US" altLang="zh-C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2025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储存环开始运行</a:t>
            </a:r>
            <a:endParaRPr lang="en-US" altLang="zh-CN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2025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17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	BESIII + BSRF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运行</a:t>
            </a:r>
            <a:endParaRPr lang="en-US" altLang="zh-CN" sz="2400" b="1" dirty="0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2025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7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29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暑期停机检修</a:t>
            </a:r>
            <a:endParaRPr lang="en-US" altLang="zh-CN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直线加速器开始运行 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储存环开始运行</a:t>
            </a:r>
          </a:p>
        </p:txBody>
      </p:sp>
      <p:cxnSp>
        <p:nvCxnSpPr>
          <p:cNvPr id="11" name="肘形连接符 10"/>
          <p:cNvCxnSpPr/>
          <p:nvPr/>
        </p:nvCxnSpPr>
        <p:spPr>
          <a:xfrm>
            <a:off x="8315864" y="2516933"/>
            <a:ext cx="1426652" cy="389280"/>
          </a:xfrm>
          <a:prstGeom prst="bentConnector3">
            <a:avLst>
              <a:gd name="adj1" fmla="val 10011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7204364" y="2960359"/>
            <a:ext cx="4754877" cy="127727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处理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CGEM</a:t>
            </a: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电子学噪声问题</a:t>
            </a:r>
            <a:endParaRPr lang="en-US" altLang="zh-C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高频腔侧制冷机的透平与备用透平依次在线故障，返厂维修</a:t>
            </a:r>
            <a:endParaRPr lang="en-US" altLang="zh-C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储存环的注入束多圈调试</a:t>
            </a:r>
            <a:endParaRPr lang="en-US" altLang="zh-C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V="1">
            <a:off x="6435130" y="2019094"/>
            <a:ext cx="1055694" cy="4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7490824" y="1819039"/>
            <a:ext cx="3100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BEPCII &amp; PWFA</a:t>
            </a:r>
            <a:endParaRPr lang="zh-CN" altLang="en-US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0" y="915098"/>
            <a:ext cx="1219199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BEPCII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升级项目的设备隧道安装：    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日～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31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</a:t>
            </a:r>
            <a:endParaRPr lang="en-US" altLang="zh-CN" sz="2800" b="1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113" y="4371659"/>
            <a:ext cx="2362516" cy="182669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9217" y="4371660"/>
            <a:ext cx="2367921" cy="182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3" name="标题 1"/>
          <p:cNvSpPr>
            <a:spLocks/>
          </p:cNvSpPr>
          <p:nvPr/>
        </p:nvSpPr>
        <p:spPr bwMode="auto">
          <a:xfrm>
            <a:off x="712291" y="822266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zh-CN" altLang="en-US" sz="36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直线加速器升级的进展</a:t>
            </a:r>
            <a:endParaRPr lang="en-US" altLang="zh-CN" sz="3600" b="1" dirty="0">
              <a:solidFill>
                <a:srgbClr val="0000FF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xmlns="" id="{23BD2F79-FBDA-484D-9C51-2CF88142BD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4489" y="1539059"/>
            <a:ext cx="12003023" cy="201290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e- &amp; e+ </a:t>
            </a:r>
            <a:r>
              <a:rPr lang="zh-CN" altLang="en-US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最高能量已经稳定达到</a:t>
            </a:r>
            <a:r>
              <a:rPr lang="en-US" altLang="zh-CN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3.0 GeV &amp; 2.8 GeV</a:t>
            </a:r>
            <a:r>
              <a:rPr lang="zh-CN" altLang="en-US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lang="en-US" altLang="zh-CN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2025.3 </a:t>
            </a:r>
            <a:r>
              <a:rPr lang="zh-CN" altLang="en-US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达到设计指标）</a:t>
            </a:r>
            <a:endParaRPr lang="en-US" altLang="zh-CN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zh-CN" altLang="en-US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束流能散度 </a:t>
            </a:r>
            <a:r>
              <a:rPr lang="en-US" altLang="zh-CN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&lt;0.5%</a:t>
            </a:r>
            <a:r>
              <a:rPr lang="zh-CN" altLang="en-US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，轨道稳定度约</a:t>
            </a:r>
            <a:r>
              <a:rPr lang="en-US" altLang="zh-CN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0.2mm 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2025.3 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达到设计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指标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b="1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zh-CN" altLang="en-US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储存环注入速率 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e+ &gt; 150 mA/min  </a:t>
            </a:r>
            <a:r>
              <a:rPr lang="en-US" altLang="zh-CN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&amp; </a:t>
            </a:r>
            <a:r>
              <a:rPr lang="en-US" altLang="zh-CN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e- &gt; 300 mA/min</a:t>
            </a:r>
          </a:p>
          <a:p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直线加速器升级的最后</a:t>
            </a:r>
            <a:r>
              <a:rPr lang="zh-CN" altLang="en-US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工序（增加能量备份）安排在</a:t>
            </a:r>
            <a:r>
              <a:rPr lang="en-US" altLang="zh-CN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2027</a:t>
            </a:r>
            <a:r>
              <a:rPr lang="zh-CN" altLang="en-US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年暑期</a:t>
            </a:r>
            <a:r>
              <a:rPr lang="en-US" altLang="zh-CN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图片 8">
            <a:extLst>
              <a:ext uri="{FF2B5EF4-FFF2-40B4-BE49-F238E27FC236}">
                <a16:creationId xmlns:a16="http://schemas.microsoft.com/office/drawing/2014/main" xmlns="" id="{2C2C27EA-ABD4-4E59-88B2-DA6E8C059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9" y="3651718"/>
            <a:ext cx="4029179" cy="267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9528B97-564E-4F53-BB09-2AEC9F0537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561" y="3546943"/>
            <a:ext cx="4062196" cy="29046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26BC6AB-126A-486D-935A-FD9CC62565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220" y="3651718"/>
            <a:ext cx="3804627" cy="2694614"/>
          </a:xfrm>
          <a:prstGeom prst="rect">
            <a:avLst/>
          </a:prstGeom>
        </p:spPr>
      </p:pic>
      <p:sp>
        <p:nvSpPr>
          <p:cNvPr id="9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7913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-1" y="1146845"/>
            <a:ext cx="1219199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CGEM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探测器标定需求，储存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环运行初始能量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设定在</a:t>
            </a:r>
            <a:r>
              <a:rPr lang="en-US" altLang="zh-CN" sz="2800" b="1" kern="100" dirty="0" smtClean="0">
                <a:solidFill>
                  <a:srgbClr val="0000FF"/>
                </a:solidFill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1.843GeV</a:t>
            </a:r>
            <a:r>
              <a:rPr lang="en-US" altLang="zh-CN" sz="2800" b="1" i="1" dirty="0" smtClean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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(3686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US" altLang="zh-CN" sz="2800" b="1" dirty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2025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~2026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25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日 共计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1.37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fb</a:t>
            </a:r>
            <a:r>
              <a:rPr lang="en-US" altLang="zh-CN" sz="2800" b="1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数据）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endParaRPr lang="en-US" altLang="zh-CN" sz="2800" b="1" kern="100" dirty="0">
              <a:solidFill>
                <a:srgbClr val="0000FF"/>
              </a:solidFill>
              <a:latin typeface="Times New Roman" panose="02020603050405020304" pitchFamily="18" charset="0"/>
              <a:ea typeface="华文仿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储存环正式运行</a:t>
            </a:r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之前</a:t>
            </a:r>
            <a:r>
              <a:rPr lang="zh-CN" altLang="en-US" sz="2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，已将注入</a:t>
            </a:r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束团调试</a:t>
            </a:r>
            <a:r>
              <a:rPr lang="zh-CN" altLang="en-US" sz="2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至储存环 </a:t>
            </a:r>
            <a:r>
              <a:rPr lang="en-US" altLang="zh-CN" sz="2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e- 150 </a:t>
            </a:r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圈</a:t>
            </a:r>
            <a:r>
              <a:rPr lang="en-US" altLang="zh-CN" sz="2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&amp;</a:t>
            </a:r>
            <a:r>
              <a:rPr lang="en-US" altLang="zh-CN" sz="2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e+ 100 </a:t>
            </a:r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圈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414" y="2767818"/>
            <a:ext cx="5766157" cy="343640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8" y="2767818"/>
            <a:ext cx="6017607" cy="343640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539516" y="6204219"/>
            <a:ext cx="3123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&gt; 100 turns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773120" y="6204219"/>
            <a:ext cx="3123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 &gt; 150 turns</a:t>
            </a:r>
          </a:p>
        </p:txBody>
      </p:sp>
      <p:sp>
        <p:nvSpPr>
          <p:cNvPr id="11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985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90"/>
    </mc:Choice>
    <mc:Fallback xmlns="">
      <p:transition spd="slow" advTm="4299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0" y="1066457"/>
            <a:ext cx="12191996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zh-C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zh-C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C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C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日，储存环各系统全部就绪</a:t>
            </a:r>
            <a:r>
              <a:rPr lang="en-US" altLang="zh-C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开始</a:t>
            </a:r>
            <a:r>
              <a:rPr lang="zh-CN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正式运行</a:t>
            </a:r>
            <a:endParaRPr lang="en-US" altLang="zh-CN" sz="3600" b="1" kern="100" dirty="0">
              <a:solidFill>
                <a:srgbClr val="0000FF"/>
              </a:solidFill>
              <a:latin typeface="Times New Roman" panose="02020603050405020304" pitchFamily="18" charset="0"/>
              <a:ea typeface="华文仿宋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11" y="2643325"/>
            <a:ext cx="5965794" cy="3379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529" y="2643386"/>
            <a:ext cx="5871100" cy="337967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1" y="1969346"/>
            <a:ext cx="12191997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日负电子环实现束流积累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   5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日正电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子环实现束流积累</a:t>
            </a:r>
            <a:endParaRPr lang="en-US" altLang="zh-CN" sz="2800" b="1" dirty="0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173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90"/>
    </mc:Choice>
    <mc:Fallback xmlns="">
      <p:transition spd="slow" advTm="4299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/>
          </p:cNvSpPr>
          <p:nvPr/>
        </p:nvSpPr>
        <p:spPr bwMode="auto">
          <a:xfrm>
            <a:off x="1682151" y="1617727"/>
            <a:ext cx="10119589" cy="442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</a:t>
            </a:r>
            <a:r>
              <a:rPr lang="zh-CN" altLang="en-US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升级项目简介</a:t>
            </a:r>
            <a:r>
              <a:rPr lang="en-US" altLang="zh-CN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altLang="zh-CN" sz="4000" b="1" dirty="0" smtClean="0">
              <a:latin typeface="Comic Sans MS" panose="030F0702030302020204" pitchFamily="66" charset="0"/>
              <a:ea typeface="楷体_GB2312" pitchFamily="49" charset="-12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亮点</a:t>
            </a:r>
            <a:endParaRPr lang="en-US" altLang="zh-CN" sz="4000" b="1" dirty="0" smtClean="0"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进展</a:t>
            </a:r>
            <a:endParaRPr lang="en-US" altLang="zh-CN" sz="4000" b="1" dirty="0" smtClean="0"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调试中遇到的制约因素</a:t>
            </a:r>
            <a:endParaRPr lang="en-US" altLang="zh-CN" sz="4000" b="1" dirty="0" smtClean="0"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4000" b="1" dirty="0" smtClean="0">
                <a:latin typeface="Comic Sans MS" panose="030F0702030302020204" pitchFamily="66" charset="0"/>
                <a:ea typeface="楷体_GB2312" pitchFamily="49" charset="-122"/>
              </a:rPr>
              <a:t>总结</a:t>
            </a:r>
            <a:endParaRPr lang="zh-CN" altLang="en-US" sz="4000" b="1" dirty="0">
              <a:latin typeface="Comic Sans MS" panose="030F0702030302020204" pitchFamily="66" charset="0"/>
              <a:ea typeface="楷体_GB2312" pitchFamily="49" charset="-122"/>
            </a:endParaRPr>
          </a:p>
        </p:txBody>
      </p:sp>
      <p:sp>
        <p:nvSpPr>
          <p:cNvPr id="3" name="标题 1"/>
          <p:cNvSpPr>
            <a:spLocks/>
          </p:cNvSpPr>
          <p:nvPr/>
        </p:nvSpPr>
        <p:spPr bwMode="auto">
          <a:xfrm>
            <a:off x="926577" y="336430"/>
            <a:ext cx="10954869" cy="81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zh-CN" altLang="en-US" sz="6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内    容</a:t>
            </a:r>
            <a:endParaRPr lang="en-US" altLang="zh-CN" sz="6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923559"/>
      </p:ext>
    </p:extLst>
  </p:cSld>
  <p:clrMapOvr>
    <a:masterClrMapping/>
  </p:clrMapOvr>
  <p:transition advTm="18855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9680" y="5335799"/>
            <a:ext cx="119726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最初的两个月，流强达到</a:t>
            </a:r>
            <a:r>
              <a:rPr lang="en-US" altLang="zh-CN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560mA</a:t>
            </a:r>
            <a:r>
              <a:rPr lang="en-US" altLang="zh-C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480mA</a:t>
            </a: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峰值亮度</a:t>
            </a:r>
            <a:r>
              <a:rPr lang="en-GB" altLang="zh-CN" sz="3200" b="1" kern="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GB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GB" altLang="zh-CN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en-GB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GB" altLang="zh-CN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GB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altLang="zh-CN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n-US" altLang="zh-C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3200" b="1" kern="100" dirty="0">
                <a:latin typeface="Times New Roman" panose="02020603050405020304" pitchFamily="18" charset="0"/>
              </a:rPr>
              <a:t>Data taking with </a:t>
            </a:r>
            <a:r>
              <a:rPr lang="en-US" altLang="zh-CN" sz="3200" b="1" kern="100" dirty="0" smtClean="0">
                <a:solidFill>
                  <a:srgbClr val="FF33CC"/>
                </a:solidFill>
                <a:latin typeface="Times New Roman" panose="02020603050405020304" pitchFamily="18" charset="0"/>
              </a:rPr>
              <a:t>8 </a:t>
            </a:r>
            <a:r>
              <a:rPr lang="en-US" altLang="zh-CN" sz="3200" b="1" kern="100" dirty="0">
                <a:solidFill>
                  <a:srgbClr val="FF33CC"/>
                </a:solidFill>
                <a:latin typeface="Times New Roman" panose="02020603050405020304" pitchFamily="18" charset="0"/>
              </a:rPr>
              <a:t>beam lines for BSRF parasitic </a:t>
            </a:r>
            <a:r>
              <a:rPr lang="en-US" altLang="zh-CN" sz="3200" b="1" kern="100" dirty="0" smtClean="0">
                <a:solidFill>
                  <a:srgbClr val="FF33CC"/>
                </a:solidFill>
                <a:latin typeface="Times New Roman" panose="02020603050405020304" pitchFamily="18" charset="0"/>
              </a:rPr>
              <a:t>experiments</a:t>
            </a:r>
            <a:endParaRPr lang="en-US" altLang="zh-C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4300"/>
            <a:ext cx="12192000" cy="4359244"/>
          </a:xfrm>
          <a:prstGeom prst="rect">
            <a:avLst/>
          </a:prstGeom>
        </p:spPr>
      </p:pic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3375023" y="826234"/>
            <a:ext cx="56869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3333CC"/>
                </a:solidFill>
                <a:latin typeface="Calibri" panose="020F0502020204030204" pitchFamily="34" charset="0"/>
                <a:ea typeface="仿宋_GB2312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660033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rgbClr val="000066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rgbClr val="0066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Beam current</a:t>
            </a: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Luminosity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20600" y="1338931"/>
            <a:ext cx="4011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BBA for 256 BPMs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CGEM testing with real beams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 flipH="1">
            <a:off x="790113" y="2219753"/>
            <a:ext cx="1873942" cy="25613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2664055" y="2219753"/>
            <a:ext cx="2868242" cy="4453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H="1">
            <a:off x="2601157" y="1605252"/>
            <a:ext cx="1096770" cy="28335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3697927" y="1605252"/>
            <a:ext cx="3439720" cy="8361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0742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90"/>
    </mc:Choice>
    <mc:Fallback xmlns="">
      <p:transition spd="slow" advTm="4299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21</a:t>
            </a:fld>
            <a:endParaRPr lang="zh-CN" altLang="en-US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3" y="1512857"/>
            <a:ext cx="6043353" cy="3864768"/>
          </a:xfrm>
          <a:prstGeom prst="rect">
            <a:avLst/>
          </a:prstGeom>
        </p:spPr>
      </p:pic>
      <p:sp>
        <p:nvSpPr>
          <p:cNvPr id="23" name="TextBox 6"/>
          <p:cNvSpPr txBox="1">
            <a:spLocks noChangeArrowheads="1"/>
          </p:cNvSpPr>
          <p:nvPr/>
        </p:nvSpPr>
        <p:spPr bwMode="auto">
          <a:xfrm>
            <a:off x="166255" y="1647149"/>
            <a:ext cx="5263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3333CC"/>
                </a:solidFill>
                <a:latin typeface="Calibri" panose="020F0502020204030204" pitchFamily="34" charset="0"/>
                <a:ea typeface="仿宋_GB2312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660033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rgbClr val="000066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rgbClr val="0066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束流流强     </a:t>
            </a:r>
            <a:r>
              <a:rPr lang="zh-CN" altLang="en-US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对撞亮度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70486" y="2546888"/>
            <a:ext cx="2070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244.7 </a:t>
            </a:r>
            <a:r>
              <a:rPr kumimoji="1"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pb</a:t>
            </a:r>
            <a:r>
              <a:rPr kumimoji="1" lang="en-US" altLang="zh-CN" sz="32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</a:t>
            </a:r>
          </a:p>
        </p:txBody>
      </p:sp>
      <p:sp>
        <p:nvSpPr>
          <p:cNvPr id="28" name="矩形 27"/>
          <p:cNvSpPr/>
          <p:nvPr/>
        </p:nvSpPr>
        <p:spPr>
          <a:xfrm>
            <a:off x="1642394" y="5393180"/>
            <a:ext cx="2830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– 7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29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endParaRPr lang="zh-CN" altLang="en-US" sz="2400" dirty="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608" y="1512857"/>
            <a:ext cx="5982392" cy="3841564"/>
          </a:xfrm>
          <a:prstGeom prst="rect">
            <a:avLst/>
          </a:prstGeom>
        </p:spPr>
      </p:pic>
      <p:sp>
        <p:nvSpPr>
          <p:cNvPr id="30" name="矩形 29"/>
          <p:cNvSpPr/>
          <p:nvPr/>
        </p:nvSpPr>
        <p:spPr>
          <a:xfrm>
            <a:off x="6478385" y="2589553"/>
            <a:ext cx="2070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175.7 </a:t>
            </a:r>
            <a:r>
              <a:rPr kumimoji="1"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pb</a:t>
            </a:r>
            <a:r>
              <a:rPr kumimoji="1" lang="en-US" altLang="zh-CN" sz="32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</a:t>
            </a:r>
          </a:p>
        </p:txBody>
      </p:sp>
      <p:sp>
        <p:nvSpPr>
          <p:cNvPr id="31" name="矩形 30"/>
          <p:cNvSpPr/>
          <p:nvPr/>
        </p:nvSpPr>
        <p:spPr>
          <a:xfrm>
            <a:off x="7997290" y="5393134"/>
            <a:ext cx="3104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8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25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– 9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30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endParaRPr lang="zh-CN" altLang="en-US" sz="24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5838306" y="1647148"/>
            <a:ext cx="5263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3333CC"/>
                </a:solidFill>
                <a:latin typeface="Calibri" panose="020F0502020204030204" pitchFamily="34" charset="0"/>
                <a:ea typeface="仿宋_GB2312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660033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rgbClr val="000066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rgbClr val="0066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束流流强     </a:t>
            </a:r>
            <a:r>
              <a:rPr lang="zh-CN" altLang="en-US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对撞亮度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5891"/>
            <a:ext cx="1219199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auto">
              <a:spcBef>
                <a:spcPts val="1200"/>
              </a:spcBef>
              <a:spcAft>
                <a:spcPts val="1200"/>
              </a:spcAft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升级之后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BEPCII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运行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稳定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，束流流强和对撞亮度稳步提升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0" y="5862041"/>
            <a:ext cx="12191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至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日，最大流强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720mA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720mA 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、峰值亮度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zh-CN" sz="2400" b="1" kern="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3.8</a:t>
            </a: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GB" altLang="zh-CN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GB" altLang="zh-CN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altLang="zh-CN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altLang="zh-CN" sz="2400" b="1" kern="100" dirty="0">
                <a:solidFill>
                  <a:srgbClr val="FF33CC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400" b="1" kern="100" dirty="0" smtClean="0">
                <a:solidFill>
                  <a:srgbClr val="FF33CC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2400" b="1" kern="100" dirty="0" smtClean="0">
                <a:solidFill>
                  <a:srgbClr val="FF33CC"/>
                </a:solidFill>
                <a:latin typeface="Times New Roman" panose="02020603050405020304" pitchFamily="18" charset="0"/>
              </a:rPr>
              <a:t>8 </a:t>
            </a:r>
            <a:r>
              <a:rPr lang="zh-CN" altLang="en-US" sz="2400" b="1" kern="100" dirty="0" smtClean="0">
                <a:solidFill>
                  <a:srgbClr val="FF33CC"/>
                </a:solidFill>
                <a:latin typeface="Times New Roman" panose="02020603050405020304" pitchFamily="18" charset="0"/>
              </a:rPr>
              <a:t>条光束线兼用光实验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8252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90"/>
    </mc:Choice>
    <mc:Fallback xmlns="">
      <p:transition spd="slow" advTm="4299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22</a:t>
            </a:fld>
            <a:endParaRPr lang="zh-CN" altLang="en-US" dirty="0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09" y="933611"/>
            <a:ext cx="10696451" cy="5422737"/>
          </a:xfrm>
          <a:prstGeom prst="rect">
            <a:avLst/>
          </a:prstGeom>
        </p:spPr>
      </p:pic>
      <p:sp>
        <p:nvSpPr>
          <p:cNvPr id="49" name="矩形 48"/>
          <p:cNvSpPr/>
          <p:nvPr/>
        </p:nvSpPr>
        <p:spPr>
          <a:xfrm>
            <a:off x="129066" y="993996"/>
            <a:ext cx="5766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持续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~3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个月</a:t>
            </a:r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SSM</a:t>
            </a:r>
            <a:r>
              <a:rPr lang="zh-CN" altLang="en-US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磁铁阀箱真空故障</a:t>
            </a:r>
            <a:endParaRPr lang="zh-CN" altLang="en-US" sz="28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8787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23</a:t>
            </a:fld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32" y="1437620"/>
            <a:ext cx="11910577" cy="4165800"/>
          </a:xfrm>
          <a:prstGeom prst="rect">
            <a:avLst/>
          </a:prstGeom>
        </p:spPr>
      </p:pic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994834" y="4910923"/>
            <a:ext cx="815797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3333CC"/>
                </a:solidFill>
                <a:latin typeface="Calibri" panose="020F0502020204030204" pitchFamily="34" charset="0"/>
                <a:ea typeface="仿宋_GB2312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660033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rgbClr val="000066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rgbClr val="0066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e- Beam current</a:t>
            </a: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e+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Beam current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Luminosity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76249" y="5603419"/>
            <a:ext cx="115528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kern="1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Daytime </a:t>
            </a:r>
            <a:r>
              <a:rPr lang="en-US" altLang="zh-CN" sz="2800" kern="100" dirty="0" smtClean="0">
                <a:latin typeface="Times New Roman" panose="02020603050405020304" pitchFamily="18" charset="0"/>
              </a:rPr>
              <a:t>for </a:t>
            </a:r>
            <a:r>
              <a:rPr lang="en-US" altLang="zh-CN" sz="2800" kern="100" dirty="0">
                <a:latin typeface="Times New Roman" panose="02020603050405020304" pitchFamily="18" charset="0"/>
              </a:rPr>
              <a:t>SSM valve </a:t>
            </a:r>
            <a:r>
              <a:rPr lang="en-US" altLang="zh-CN" sz="2800" kern="100" dirty="0" smtClean="0">
                <a:latin typeface="Times New Roman" panose="02020603050405020304" pitchFamily="18" charset="0"/>
              </a:rPr>
              <a:t>box </a:t>
            </a:r>
            <a:r>
              <a:rPr lang="en-US" altLang="zh-CN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repair and BESIII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cosmic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ray measurement 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kern="1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Nighttime </a:t>
            </a:r>
            <a:r>
              <a:rPr lang="en-US" altLang="zh-CN" sz="2800" kern="100" dirty="0" smtClean="0">
                <a:latin typeface="Times New Roman" panose="02020603050405020304" pitchFamily="18" charset="0"/>
              </a:rPr>
              <a:t>for machine studies and </a:t>
            </a:r>
            <a:r>
              <a:rPr lang="en-US" altLang="zh-CN" sz="2800" kern="100" dirty="0" smtClean="0">
                <a:solidFill>
                  <a:srgbClr val="FF33CC"/>
                </a:solidFill>
                <a:latin typeface="Times New Roman" panose="02020603050405020304" pitchFamily="18" charset="0"/>
              </a:rPr>
              <a:t>BSRF </a:t>
            </a:r>
            <a:r>
              <a:rPr lang="en-US" altLang="zh-CN" sz="2800" kern="100" dirty="0">
                <a:solidFill>
                  <a:srgbClr val="FF33CC"/>
                </a:solidFill>
                <a:latin typeface="Times New Roman" panose="02020603050405020304" pitchFamily="18" charset="0"/>
              </a:rPr>
              <a:t>parasitic </a:t>
            </a:r>
            <a:r>
              <a:rPr lang="en-US" altLang="zh-CN" sz="2800" kern="100" dirty="0" smtClean="0">
                <a:solidFill>
                  <a:srgbClr val="FF33CC"/>
                </a:solidFill>
                <a:latin typeface="Times New Roman" panose="02020603050405020304" pitchFamily="18" charset="0"/>
              </a:rPr>
              <a:t>SR experiments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94835" y="914400"/>
            <a:ext cx="8273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Operation during the period of SSM failure</a:t>
            </a:r>
            <a:endParaRPr lang="zh-CN" altLang="en-US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2543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24</a:t>
            </a:fld>
            <a:endParaRPr lang="zh-CN" alt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778082" y="6335953"/>
            <a:ext cx="56869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3333CC"/>
                </a:solidFill>
                <a:latin typeface="Calibri" panose="020F0502020204030204" pitchFamily="34" charset="0"/>
                <a:ea typeface="仿宋_GB2312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660033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rgbClr val="000066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rgbClr val="0066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Beam current</a:t>
            </a: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Luminosity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729409"/>
            <a:ext cx="12192000" cy="4626939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96621" y="887321"/>
            <a:ext cx="3929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kern="100" dirty="0">
                <a:solidFill>
                  <a:srgbClr val="0000FF"/>
                </a:solidFill>
                <a:latin typeface="Times New Roman" panose="02020603050405020304" pitchFamily="18" charset="0"/>
              </a:rPr>
              <a:t>SSM valve box 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Dedicated SR operation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kern="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osmic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 measurement</a:t>
            </a:r>
            <a:endParaRPr lang="en-US" altLang="zh-CN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H="1">
            <a:off x="1854926" y="2005951"/>
            <a:ext cx="76789" cy="4168426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1931715" y="2005951"/>
            <a:ext cx="4765176" cy="4090049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4257676" y="867371"/>
            <a:ext cx="5034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CGEM calibration </a:t>
            </a:r>
          </a:p>
          <a:p>
            <a:pPr algn="ctr"/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1.37f</a:t>
            </a:r>
            <a:r>
              <a:rPr kumimoji="1"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1" lang="en-US" altLang="zh-CN" sz="20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</a:t>
            </a:r>
            <a:r>
              <a:rPr kumimoji="1"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data accumulation at 1.843GeV</a:t>
            </a:r>
            <a:endParaRPr kumimoji="1" lang="en-US" altLang="zh-CN" sz="2000" b="1" baseline="30000" dirty="0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370423" y="872506"/>
            <a:ext cx="28215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taking at 2.35GeV from Feb. 26</a:t>
            </a:r>
            <a:endParaRPr lang="zh-CN" altLang="en-US" sz="2000" b="1" dirty="0">
              <a:solidFill>
                <a:srgbClr val="FF33CC"/>
              </a:solidFill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 flipH="1">
            <a:off x="496619" y="1532707"/>
            <a:ext cx="5991268" cy="4563293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6487886" y="1532707"/>
            <a:ext cx="3875314" cy="464167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H="1">
            <a:off x="10392355" y="1532706"/>
            <a:ext cx="532437" cy="4490407"/>
          </a:xfrm>
          <a:prstGeom prst="straightConnector1">
            <a:avLst/>
          </a:prstGeom>
          <a:ln>
            <a:solidFill>
              <a:srgbClr val="FF33CC"/>
            </a:solidFill>
            <a:prstDash val="sysDot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953567" y="4964376"/>
            <a:ext cx="2495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SSM </a:t>
            </a:r>
          </a:p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 failure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51829" y="3780008"/>
            <a:ext cx="2495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ISPB </a:t>
            </a:r>
          </a:p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 failure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>
            <a:off x="7204010" y="4666540"/>
            <a:ext cx="221356" cy="1171746"/>
          </a:xfrm>
          <a:prstGeom prst="straightConnector1">
            <a:avLst/>
          </a:prstGeom>
          <a:ln w="285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7974117" y="2626007"/>
            <a:ext cx="2454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RFC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Cryogenic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 algn="ctr"/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failure</a:t>
            </a:r>
            <a:endParaRPr lang="zh-CN" altLang="en-US" dirty="0"/>
          </a:p>
        </p:txBody>
      </p:sp>
      <p:cxnSp>
        <p:nvCxnSpPr>
          <p:cNvPr id="19" name="直接箭头连接符 18"/>
          <p:cNvCxnSpPr/>
          <p:nvPr/>
        </p:nvCxnSpPr>
        <p:spPr>
          <a:xfrm>
            <a:off x="9513774" y="3229099"/>
            <a:ext cx="71718" cy="1364190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9513774" y="3229099"/>
            <a:ext cx="878581" cy="1989882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70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00"/>
    </mc:Choice>
    <mc:Fallback xmlns="">
      <p:transition spd="slow" advTm="92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sp>
        <p:nvSpPr>
          <p:cNvPr id="8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项目进展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4623"/>
            <a:ext cx="12192000" cy="4573079"/>
          </a:xfrm>
          <a:prstGeom prst="rect">
            <a:avLst/>
          </a:prstGeom>
        </p:spPr>
      </p:pic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5383850" y="1852607"/>
            <a:ext cx="42410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3333CC"/>
                </a:solidFill>
                <a:latin typeface="Calibri" panose="020F0502020204030204" pitchFamily="34" charset="0"/>
                <a:ea typeface="仿宋_GB2312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660033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rgbClr val="000066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rgbClr val="0066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束流</a:t>
            </a:r>
            <a:r>
              <a:rPr lang="zh-CN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流强     </a:t>
            </a:r>
            <a:r>
              <a:rPr lang="zh-CN" altLang="en-US" sz="2400" dirty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对撞</a:t>
            </a:r>
            <a:r>
              <a:rPr lang="zh-CN" altLang="en-US" sz="2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亮度</a:t>
            </a:r>
            <a:endParaRPr lang="en-US" altLang="en-US" sz="2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圆角 7">
            <a:extLst>
              <a:ext uri="{FF2B5EF4-FFF2-40B4-BE49-F238E27FC236}">
                <a16:creationId xmlns="" xmlns:a16="http://schemas.microsoft.com/office/drawing/2014/main" id="{11E0BADC-2180-4AED-ACA5-2957283428A9}"/>
              </a:ext>
            </a:extLst>
          </p:cNvPr>
          <p:cNvSpPr/>
          <p:nvPr/>
        </p:nvSpPr>
        <p:spPr>
          <a:xfrm>
            <a:off x="1" y="905573"/>
            <a:ext cx="12191999" cy="756972"/>
          </a:xfrm>
          <a:prstGeom prst="roundRect">
            <a:avLst>
              <a:gd name="adj" fmla="val 2650"/>
            </a:avLst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2.35GeV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在线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运行的对撞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亮度达到</a:t>
            </a:r>
            <a:r>
              <a:rPr lang="en-GB" altLang="zh-CN" sz="2400" b="1" kern="8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1.112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GB" altLang="zh-CN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33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GB" altLang="zh-CN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-2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GB" altLang="zh-CN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-1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（升级前峰值为</a:t>
            </a:r>
            <a:r>
              <a:rPr lang="en-GB" altLang="zh-CN" sz="2400" b="1" kern="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3.5</a:t>
            </a: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GB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32</a:t>
            </a: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GB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-2</a:t>
            </a: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GB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-1</a:t>
            </a: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达到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升级前的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3.2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倍。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对撞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亮度仍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不断优化、提升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中，为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BESIII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物理带来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了创新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机遇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7" t="1914" r="9806" b="4466"/>
          <a:stretch/>
        </p:blipFill>
        <p:spPr>
          <a:xfrm>
            <a:off x="612335" y="1828897"/>
            <a:ext cx="2803807" cy="1705136"/>
          </a:xfrm>
          <a:prstGeom prst="rect">
            <a:avLst/>
          </a:prstGeom>
          <a:effectLst>
            <a:glow rad="101600">
              <a:srgbClr val="7030A0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62245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sp>
        <p:nvSpPr>
          <p:cNvPr id="11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2" name="标题 1"/>
          <p:cNvSpPr>
            <a:spLocks/>
          </p:cNvSpPr>
          <p:nvPr/>
        </p:nvSpPr>
        <p:spPr bwMode="auto">
          <a:xfrm>
            <a:off x="2936632" y="1435982"/>
            <a:ext cx="7024058" cy="442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储存环真空度</a:t>
            </a:r>
            <a:endParaRPr lang="en-US" altLang="zh-CN" sz="4000" b="1" dirty="0" smtClean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高频腔真空度</a:t>
            </a:r>
            <a:endParaRPr lang="en-US" altLang="zh-CN" sz="4000" b="1" dirty="0" smtClean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高频腔</a:t>
            </a:r>
            <a:r>
              <a:rPr lang="en-US" altLang="zh-CN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zh-CN" alt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值下降</a:t>
            </a:r>
            <a:endParaRPr lang="en-US" altLang="zh-CN" sz="4000" b="1" dirty="0" smtClean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光子吸收器冷却水管路堵塞</a:t>
            </a:r>
            <a:endParaRPr lang="en-US" altLang="zh-CN" sz="4000" b="1" dirty="0" smtClean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各种硬件故障</a:t>
            </a:r>
            <a:endParaRPr lang="en-US" altLang="zh-CN" sz="4000" b="1" dirty="0" smtClean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5222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90"/>
    </mc:Choice>
    <mc:Fallback xmlns="">
      <p:transition spd="slow" advTm="4299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2458"/>
            <a:ext cx="12192000" cy="4522396"/>
          </a:xfrm>
          <a:prstGeom prst="rect">
            <a:avLst/>
          </a:prstGeom>
        </p:spPr>
      </p:pic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5226039" y="926743"/>
            <a:ext cx="58105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rgbClr val="3333CC"/>
                </a:solidFill>
                <a:latin typeface="Calibri" panose="020F0502020204030204" pitchFamily="34" charset="0"/>
                <a:ea typeface="仿宋_GB2312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rgbClr val="660033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rgbClr val="000066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rgbClr val="0066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Beam current</a:t>
            </a:r>
            <a:r>
              <a:rPr lang="zh-CN" alt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dirty="0" smtClean="0">
                <a:solidFill>
                  <a:srgbClr val="FF33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2400" dirty="0" smtClean="0">
                <a:solidFill>
                  <a:srgbClr val="FF33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Vacuum R4OCCG5</a:t>
            </a:r>
            <a:endParaRPr lang="en-US" altLang="en-US" sz="2400" dirty="0">
              <a:solidFill>
                <a:srgbClr val="FF33CC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" y="5552562"/>
            <a:ext cx="12191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BESIII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本底控制在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&lt;12uA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水平，随着真空度的不断好转，不断提升对撞流强</a:t>
            </a:r>
            <a:endParaRPr lang="en-US" altLang="zh-C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0" y="6056593"/>
            <a:ext cx="12191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需要两个月的时间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，储存环的真空度能达到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GB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GB" altLang="zh-CN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-8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torr@720mA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水平</a:t>
            </a:r>
          </a:p>
        </p:txBody>
      </p:sp>
      <p:sp>
        <p:nvSpPr>
          <p:cNvPr id="13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—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储存环真空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7451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28</a:t>
            </a:fld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5518936-F56D-4BD3-ADD8-439C19752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3925"/>
            <a:ext cx="12192000" cy="5514976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23207" y="1328571"/>
            <a:ext cx="114687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提升对撞流强的限制来自于探测器本底上限的控制</a:t>
            </a:r>
            <a:endParaRPr lang="en-US" altLang="zh-CN" sz="24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真空度是暗电流的主要制约</a:t>
            </a: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因素，也是多束团不稳定性一个重要来源</a:t>
            </a:r>
            <a:endParaRPr lang="en-US" altLang="zh-CN" sz="24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89709" y="4206240"/>
            <a:ext cx="209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8uA @ 1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10</a:t>
            </a:r>
            <a:r>
              <a:rPr lang="en-US" altLang="zh-CN" b="1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-9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tor</a:t>
            </a:r>
            <a:endParaRPr lang="zh-CN" alt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804160" y="2218742"/>
            <a:ext cx="209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19uA @ 1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10</a:t>
            </a:r>
            <a:r>
              <a:rPr lang="en-US" altLang="zh-CN" b="1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-8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tor</a:t>
            </a:r>
            <a:endParaRPr lang="zh-CN" alt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471949" y="3312081"/>
            <a:ext cx="209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12uA @ 5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10</a:t>
            </a:r>
            <a:r>
              <a:rPr lang="en-US" altLang="zh-CN" b="1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-9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tor</a:t>
            </a:r>
            <a:endParaRPr lang="zh-CN" alt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标题 1"/>
          <p:cNvSpPr>
            <a:spLocks/>
          </p:cNvSpPr>
          <p:nvPr/>
        </p:nvSpPr>
        <p:spPr bwMode="auto">
          <a:xfrm>
            <a:off x="1416908" y="1"/>
            <a:ext cx="1077508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—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储存环真空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6047812" y="2117605"/>
            <a:ext cx="61441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1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e+ Beam </a:t>
            </a:r>
            <a:r>
              <a:rPr lang="en-US" altLang="zh-CN" sz="1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current</a:t>
            </a:r>
            <a:r>
              <a:rPr lang="zh-CN" altLang="en-US" sz="1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e- Beam </a:t>
            </a:r>
            <a:r>
              <a:rPr lang="en-US" altLang="zh-CN" sz="1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current</a:t>
            </a:r>
            <a:r>
              <a:rPr lang="zh-CN" altLang="en-US" sz="1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1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1400" dirty="0" smtClean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Luminosity    </a:t>
            </a:r>
            <a:r>
              <a:rPr lang="zh-CN" altLang="en-US" sz="1400" dirty="0" smtClean="0">
                <a:solidFill>
                  <a:srgbClr val="FF33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◆ </a:t>
            </a:r>
            <a:r>
              <a:rPr lang="en-US" altLang="zh-CN" sz="1400" dirty="0" smtClean="0">
                <a:solidFill>
                  <a:srgbClr val="FF33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Dark current</a:t>
            </a:r>
            <a:endParaRPr lang="en-US" altLang="en-US" sz="1400" dirty="0">
              <a:solidFill>
                <a:srgbClr val="FF33CC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33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29</a:t>
            </a:fld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114300" y="4184419"/>
            <a:ext cx="11963399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The primary limitation of the current </a:t>
            </a:r>
            <a:r>
              <a:rPr lang="en-US" altLang="zh-CN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BEPCII </a:t>
            </a: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is the </a:t>
            </a:r>
            <a:r>
              <a:rPr lang="en-US" altLang="zh-CN" sz="2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E1 RF cavity</a:t>
            </a:r>
            <a:r>
              <a:rPr lang="en-US" altLang="zh-CN" sz="22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, which faces two critical issues: </a:t>
            </a:r>
            <a:endParaRPr lang="en-US" altLang="zh-CN" sz="2200" b="1" dirty="0" smtClean="0"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vacuum condition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inside cavity is approaching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operational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   2E-7 Pa      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Additional time is required to complete the training process       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需要</a:t>
            </a:r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个月才能</a:t>
            </a:r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1.5E-7Pa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gradual degradation in the Q value over the past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months—resulting in a maximum beam current of approximately 750 mA at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zh-C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zh-CN" sz="2400" b="1" dirty="0">
                <a:solidFill>
                  <a:srgbClr val="0000FF"/>
                </a:solidFill>
              </a:rPr>
              <a:t>We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are aiming </a:t>
            </a:r>
            <a:r>
              <a:rPr lang="en-US" altLang="zh-CN" sz="2400" b="1" dirty="0">
                <a:solidFill>
                  <a:srgbClr val="0000FF"/>
                </a:solidFill>
              </a:rPr>
              <a:t>to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recover </a:t>
            </a:r>
            <a:r>
              <a:rPr lang="en-US" altLang="zh-CN" sz="2400" b="1" dirty="0">
                <a:solidFill>
                  <a:srgbClr val="0000FF"/>
                </a:solidFill>
              </a:rPr>
              <a:t>the Q value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during this </a:t>
            </a:r>
            <a:r>
              <a:rPr lang="en-US" altLang="zh-CN" sz="2400" b="1" dirty="0">
                <a:solidFill>
                  <a:srgbClr val="0000FF"/>
                </a:solidFill>
              </a:rPr>
              <a:t>summer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maintenance</a:t>
            </a:r>
            <a:endParaRPr lang="en-US" altLang="zh-CN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4261"/>
            <a:ext cx="12192000" cy="3290158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="" xmlns:a16="http://schemas.microsoft.com/office/drawing/2014/main" id="{0D1BAA31-2DCC-44EB-B9C5-0DDF448BEA15}"/>
              </a:ext>
            </a:extLst>
          </p:cNvPr>
          <p:cNvSpPr/>
          <p:nvPr/>
        </p:nvSpPr>
        <p:spPr>
          <a:xfrm>
            <a:off x="7915276" y="1132869"/>
            <a:ext cx="1381124" cy="1171576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="" xmlns:a16="http://schemas.microsoft.com/office/drawing/2014/main" id="{31F46F13-CA44-4EE7-BB5F-880587F6E14D}"/>
              </a:ext>
            </a:extLst>
          </p:cNvPr>
          <p:cNvCxnSpPr/>
          <p:nvPr/>
        </p:nvCxnSpPr>
        <p:spPr>
          <a:xfrm flipV="1">
            <a:off x="7193989" y="2202051"/>
            <a:ext cx="1054661" cy="2098861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/>
          </p:cNvSpPr>
          <p:nvPr/>
        </p:nvSpPr>
        <p:spPr bwMode="auto">
          <a:xfrm>
            <a:off x="1249858" y="0"/>
            <a:ext cx="10942140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—RFC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真空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&amp;Q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52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47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升级项目简介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225628" y="937329"/>
            <a:ext cx="11804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b="1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《BESIII</a:t>
            </a:r>
            <a:r>
              <a:rPr lang="zh-CN" altLang="en-US" sz="2800" b="1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白皮书</a:t>
            </a:r>
            <a:r>
              <a:rPr lang="en-US" altLang="zh-CN" sz="2800" b="1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lang="zh-CN" altLang="en-US" sz="2800" b="1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规划在束流能量 </a:t>
            </a:r>
            <a:r>
              <a:rPr lang="en-US" altLang="zh-CN" sz="2800" b="1" kern="1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2.0~2.5GeV </a:t>
            </a:r>
            <a:r>
              <a:rPr lang="zh-CN" altLang="en-US" sz="2800" b="1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获取数据</a:t>
            </a:r>
            <a:r>
              <a:rPr lang="en-US" altLang="zh-CN" sz="2800" b="1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51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fb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CN" altLang="en-US" sz="28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内容占位符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8" y="1619060"/>
            <a:ext cx="6612275" cy="479186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9" name="椭圆 48"/>
          <p:cNvSpPr/>
          <p:nvPr/>
        </p:nvSpPr>
        <p:spPr>
          <a:xfrm>
            <a:off x="4294123" y="4533748"/>
            <a:ext cx="1225899" cy="11682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039" y="2382472"/>
            <a:ext cx="5394957" cy="3973873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6644080" y="1513706"/>
            <a:ext cx="554791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zh-CN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BEPCII</a:t>
            </a:r>
            <a:r>
              <a:rPr lang="zh-CN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对撞机性能</a:t>
            </a:r>
            <a:r>
              <a:rPr lang="zh-CN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优越，但是，</a:t>
            </a:r>
            <a:endParaRPr lang="en-US" altLang="zh-CN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zh-CN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其</a:t>
            </a:r>
            <a:r>
              <a:rPr lang="zh-CN" alt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优化</a:t>
            </a:r>
            <a:r>
              <a:rPr lang="zh-CN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能量为</a:t>
            </a:r>
            <a:r>
              <a:rPr lang="en-US" altLang="zh-CN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1.89GeV</a:t>
            </a:r>
            <a:r>
              <a:rPr lang="zh-CN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，对撞亮度在高能区较低</a:t>
            </a:r>
          </a:p>
        </p:txBody>
      </p:sp>
    </p:spTree>
    <p:extLst>
      <p:ext uri="{BB962C8B-B14F-4D97-AF65-F5344CB8AC3E}">
        <p14:creationId xmlns:p14="http://schemas.microsoft.com/office/powerpoint/2010/main" val="194088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938"/>
    </mc:Choice>
    <mc:Fallback xmlns="">
      <p:transition spd="slow" advTm="119938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30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428750"/>
            <a:ext cx="12192000" cy="49275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521438" y="2238599"/>
            <a:ext cx="600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2E-7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="" xmlns:a16="http://schemas.microsoft.com/office/drawing/2014/main" id="{0D1BAA31-2DCC-44EB-B9C5-0DDF448BEA15}"/>
              </a:ext>
            </a:extLst>
          </p:cNvPr>
          <p:cNvSpPr/>
          <p:nvPr/>
        </p:nvSpPr>
        <p:spPr>
          <a:xfrm>
            <a:off x="9178835" y="1289048"/>
            <a:ext cx="2342603" cy="1440884"/>
          </a:xfrm>
          <a:prstGeom prst="ellipse">
            <a:avLst/>
          </a:prstGeom>
          <a:solidFill>
            <a:schemeClr val="bg1">
              <a:alpha val="0"/>
            </a:schemeClr>
          </a:solidFill>
          <a:ln w="571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330689" y="6334451"/>
            <a:ext cx="6581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Vacuum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inside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E1 RF cavity</a:t>
            </a:r>
            <a:endParaRPr lang="zh-CN" altLang="en-US" sz="28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543051" y="872869"/>
            <a:ext cx="8905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latin typeface="Comic Sans MS" panose="030F0702030302020204" pitchFamily="66" charset="0"/>
              </a:rPr>
              <a:t>Beam current limitation above 600 mA</a:t>
            </a:r>
            <a:endParaRPr lang="zh-CN" alt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标题 1"/>
          <p:cNvSpPr>
            <a:spLocks/>
          </p:cNvSpPr>
          <p:nvPr/>
        </p:nvSpPr>
        <p:spPr bwMode="auto">
          <a:xfrm>
            <a:off x="1249858" y="0"/>
            <a:ext cx="10942140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—RFC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真空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&amp;Q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2398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31</a:t>
            </a:fld>
            <a:endParaRPr lang="zh-CN" altLang="en-US" dirty="0"/>
          </a:p>
        </p:txBody>
      </p:sp>
      <p:sp>
        <p:nvSpPr>
          <p:cNvPr id="8" name="标题 1"/>
          <p:cNvSpPr>
            <a:spLocks/>
          </p:cNvSpPr>
          <p:nvPr/>
        </p:nvSpPr>
        <p:spPr bwMode="auto">
          <a:xfrm>
            <a:off x="1249858" y="0"/>
            <a:ext cx="10942140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—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光子吸收器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194"/>
            <a:ext cx="9756477" cy="557175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23057" y="1295733"/>
            <a:ext cx="3256340" cy="24422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8690"/>
            <a:ext cx="9730100" cy="169923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756477" y="4537494"/>
            <a:ext cx="2329131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b="1" dirty="0" smtClean="0"/>
              <a:t>供水末端水压减半</a:t>
            </a:r>
            <a:endParaRPr lang="en-US" altLang="zh-CN" b="1" dirty="0" smtClean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b="1" dirty="0"/>
              <a:t>自愈</a:t>
            </a:r>
          </a:p>
        </p:txBody>
      </p:sp>
    </p:spTree>
    <p:extLst>
      <p:ext uri="{BB962C8B-B14F-4D97-AF65-F5344CB8AC3E}">
        <p14:creationId xmlns:p14="http://schemas.microsoft.com/office/powerpoint/2010/main" val="429188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32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50" y="941778"/>
            <a:ext cx="3438040" cy="472559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11" y="917756"/>
            <a:ext cx="3730165" cy="120274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10" y="2488170"/>
            <a:ext cx="3730165" cy="11565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03" y="3676195"/>
            <a:ext cx="4314461" cy="226740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13050" y="5736232"/>
            <a:ext cx="3411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磁铁短路</a:t>
            </a:r>
            <a:endParaRPr lang="en-US" altLang="zh-CN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Sextrupole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R3OS4, 2025.7.22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23361" y="5966446"/>
            <a:ext cx="3732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磁铁短路</a:t>
            </a:r>
            <a:endParaRPr lang="en-US" altLang="zh-CN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Quadrupole R4IQ17, 2025.6.17</a:t>
            </a:r>
          </a:p>
        </p:txBody>
      </p:sp>
      <p:sp>
        <p:nvSpPr>
          <p:cNvPr id="11" name="下箭头 10"/>
          <p:cNvSpPr/>
          <p:nvPr/>
        </p:nvSpPr>
        <p:spPr>
          <a:xfrm>
            <a:off x="5690668" y="2151935"/>
            <a:ext cx="40005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标题 1"/>
          <p:cNvSpPr>
            <a:spLocks/>
          </p:cNvSpPr>
          <p:nvPr/>
        </p:nvSpPr>
        <p:spPr bwMode="auto">
          <a:xfrm>
            <a:off x="1249858" y="0"/>
            <a:ext cx="10942140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—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硬件故障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295" y="917756"/>
            <a:ext cx="4014339" cy="231715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271257" y="3234906"/>
            <a:ext cx="3732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磁铁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漏水</a:t>
            </a:r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短路</a:t>
            </a:r>
            <a:endParaRPr lang="en-US" altLang="zh-CN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ISPB, 2025.12.31 &amp; 2026.4.18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94665" y="3948863"/>
            <a:ext cx="2242294" cy="1994737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8229958" y="5983625"/>
            <a:ext cx="3937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Q1a</a:t>
            </a:r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铁温保护系统接头断路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2026.4.21</a:t>
            </a:r>
          </a:p>
        </p:txBody>
      </p:sp>
    </p:spTree>
    <p:extLst>
      <p:ext uri="{BB962C8B-B14F-4D97-AF65-F5344CB8AC3E}">
        <p14:creationId xmlns:p14="http://schemas.microsoft.com/office/powerpoint/2010/main" val="3493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33</a:t>
            </a:fld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907475" y="4678066"/>
            <a:ext cx="6087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An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imperfect compensation of the detector solenoid field, which can reduce luminosity by at least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10%. 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730" y="2199613"/>
            <a:ext cx="5956849" cy="247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 13"/>
          <p:cNvSpPr/>
          <p:nvPr/>
        </p:nvSpPr>
        <p:spPr>
          <a:xfrm>
            <a:off x="26258" y="5525449"/>
            <a:ext cx="56792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oscillations that can reduce luminosity by at least 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5%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still observable in 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e+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ring</a:t>
            </a:r>
            <a:endParaRPr lang="en-US" altLang="zh-CN" sz="24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" y="956010"/>
            <a:ext cx="1219199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latin typeface="Comic Sans MS" panose="030F0702030302020204" pitchFamily="66" charset="0"/>
              </a:rPr>
              <a:t>Two </a:t>
            </a:r>
            <a:r>
              <a:rPr lang="en-US" altLang="zh-CN" sz="3200" b="1" dirty="0">
                <a:latin typeface="Comic Sans MS" panose="030F0702030302020204" pitchFamily="66" charset="0"/>
              </a:rPr>
              <a:t>additional factors critical to achieving higher luminosity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4383" y="1565850"/>
            <a:ext cx="5545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Transverse feedback system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383" y="2192215"/>
            <a:ext cx="4099316" cy="329164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383712" y="1573248"/>
            <a:ext cx="5545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Compensation of SSM field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67750" y="5723570"/>
            <a:ext cx="429522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1120</a:t>
            </a:r>
            <a:r>
              <a:rPr lang="zh-CN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.1 -3.0, 44.9, 1127.8, 0.0, 20.</a:t>
            </a: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zh-CN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1072</a:t>
            </a:r>
            <a:r>
              <a:rPr lang="zh-CN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.6, -33.8, -37.6, 1024.7, -40.0, -40.</a:t>
            </a: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altLang="zh-CN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1135</a:t>
            </a:r>
            <a:r>
              <a:rPr lang="zh-CN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.0, -24.3, 29.5, </a:t>
            </a: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r>
              <a:rPr lang="zh-CN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.1, -25.7, -44.</a:t>
            </a:r>
            <a:r>
              <a:rPr lang="zh-CN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10625" y="5392936"/>
            <a:ext cx="415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 AS1, AS2, AS3  West AS1, AS2, AS3   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162969" y="5742732"/>
            <a:ext cx="1399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33CC"/>
                </a:solidFill>
                <a:sym typeface="Wingdings" panose="05000000000000000000" pitchFamily="2" charset="2"/>
              </a:rPr>
              <a:t></a:t>
            </a:r>
            <a:r>
              <a:rPr lang="zh-CN" altLang="en-US" dirty="0" smtClean="0">
                <a:sym typeface="Wingdings" panose="05000000000000000000" pitchFamily="2" charset="2"/>
              </a:rPr>
              <a:t>        </a:t>
            </a:r>
            <a:r>
              <a:rPr lang="zh-CN" altLang="en-US" b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</a:t>
            </a:r>
            <a:endParaRPr lang="en-US" altLang="zh-CN" b="1" dirty="0" smtClean="0">
              <a:solidFill>
                <a:srgbClr val="0000FF"/>
              </a:solidFill>
              <a:sym typeface="Wingdings" panose="05000000000000000000" pitchFamily="2" charset="2"/>
            </a:endParaRPr>
          </a:p>
          <a:p>
            <a:r>
              <a:rPr lang="zh-CN" altLang="en-US" dirty="0">
                <a:solidFill>
                  <a:srgbClr val="FF33CC"/>
                </a:solidFill>
                <a:sym typeface="Wingdings" panose="05000000000000000000" pitchFamily="2" charset="2"/>
              </a:rPr>
              <a:t> </a:t>
            </a:r>
            <a:r>
              <a:rPr lang="zh-CN" altLang="en-US" dirty="0" smtClean="0">
                <a:solidFill>
                  <a:srgbClr val="FF33CC"/>
                </a:solidFill>
                <a:sym typeface="Wingdings" panose="05000000000000000000" pitchFamily="2" charset="2"/>
              </a:rPr>
              <a:t>   </a:t>
            </a:r>
            <a:r>
              <a:rPr lang="zh-CN" altLang="en-US" b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</a:t>
            </a:r>
            <a:endParaRPr lang="zh-CN" altLang="en-US" b="1" dirty="0">
              <a:solidFill>
                <a:srgbClr val="0000FF"/>
              </a:solidFill>
            </a:endParaRPr>
          </a:p>
          <a:p>
            <a:r>
              <a:rPr lang="zh-CN" altLang="en-US" dirty="0">
                <a:solidFill>
                  <a:srgbClr val="FF33CC"/>
                </a:solidFill>
                <a:sym typeface="Wingdings" panose="05000000000000000000" pitchFamily="2" charset="2"/>
              </a:rPr>
              <a:t> </a:t>
            </a:r>
            <a:r>
              <a:rPr lang="zh-CN" altLang="en-US" dirty="0" smtClean="0">
                <a:solidFill>
                  <a:srgbClr val="FF33CC"/>
                </a:solidFill>
                <a:sym typeface="Wingdings" panose="05000000000000000000" pitchFamily="2" charset="2"/>
              </a:rPr>
              <a:t>   </a:t>
            </a:r>
            <a:r>
              <a:rPr lang="zh-CN" altLang="en-US" b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</a:t>
            </a:r>
            <a:endParaRPr lang="en-US" altLang="zh-CN" b="1" dirty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  <p:sp>
        <p:nvSpPr>
          <p:cNvPr id="15" name="标题 1"/>
          <p:cNvSpPr>
            <a:spLocks/>
          </p:cNvSpPr>
          <p:nvPr/>
        </p:nvSpPr>
        <p:spPr bwMode="auto">
          <a:xfrm>
            <a:off x="1249858" y="0"/>
            <a:ext cx="10942140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调试中遇到的制约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因素</a:t>
            </a: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—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非故障问题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7277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34</a:t>
            </a:fld>
            <a:endParaRPr lang="zh-CN" altLang="en-US" dirty="0"/>
          </a:p>
        </p:txBody>
      </p:sp>
      <p:sp>
        <p:nvSpPr>
          <p:cNvPr id="15" name="标题 1"/>
          <p:cNvSpPr>
            <a:spLocks/>
          </p:cNvSpPr>
          <p:nvPr/>
        </p:nvSpPr>
        <p:spPr bwMode="auto">
          <a:xfrm>
            <a:off x="1628775" y="1"/>
            <a:ext cx="7810500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zh-CN" altLang="en-US" sz="44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楷体_GB2312" pitchFamily="49" charset="-122"/>
                <a:cs typeface="Times New Roman" panose="02020603050405020304" pitchFamily="18" charset="0"/>
              </a:rPr>
              <a:t>总结</a:t>
            </a:r>
            <a:endParaRPr lang="en-US" altLang="zh-CN" sz="44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7382" y="981935"/>
            <a:ext cx="11633069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2024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年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~12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月完成了升级项目隧道内设备的安装，直线加速器自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2025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年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日开始运行，储存环自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日开始运行。为了标定</a:t>
            </a:r>
            <a:r>
              <a:rPr lang="en-US" altLang="zh-CN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CGEM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探测器，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储存环运行起始能量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设定在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1.843GeV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（</a:t>
            </a:r>
            <a:r>
              <a:rPr lang="en-US" altLang="zh-CN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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3686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）并在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2025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~2026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25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 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共获取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1.37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fb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数据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。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2026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26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日开始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2.35GeV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对撞运行，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28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日</a:t>
            </a:r>
            <a:r>
              <a:rPr lang="zh-CN" altLang="zh-CN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峰值</a:t>
            </a:r>
            <a:r>
              <a:rPr lang="zh-CN" altLang="zh-CN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对撞亮度和峰值日积分</a:t>
            </a:r>
            <a:r>
              <a:rPr lang="zh-CN" altLang="zh-CN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亮度</a:t>
            </a:r>
            <a:r>
              <a:rPr lang="zh-CN" alt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皆达到升级工程设计指标，分别为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1.112×10</a:t>
            </a:r>
            <a:r>
              <a:rPr lang="en-US" altLang="zh-CN" sz="2800" b="1" kern="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altLang="zh-CN" sz="2800" b="1" kern="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altLang="zh-CN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n-US" altLang="zh-CN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800" b="1" kern="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zh-CN" altLang="zh-CN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54.3pb⁻¹</a:t>
            </a:r>
            <a:r>
              <a:rPr lang="zh-CN" altLang="zh-CN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，双双超越升级前的</a:t>
            </a:r>
            <a:r>
              <a:rPr lang="en-US" altLang="zh-CN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倍</a:t>
            </a:r>
            <a:r>
              <a:rPr lang="zh-CN" alt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暗电流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有效控制在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8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以下</a:t>
            </a:r>
            <a:r>
              <a:rPr lang="zh-CN" alt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zh-CN" alt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对撞机的高效率</a:t>
            </a:r>
            <a:r>
              <a:rPr lang="zh-CN" altLang="zh-CN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稳定运行</a:t>
            </a:r>
            <a:r>
              <a:rPr lang="zh-CN" alt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BESIII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实验创造了新的物理研究机遇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的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调试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在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近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一年中遇到了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储存环真空度、高频腔真空度、高频腔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值下降、光子吸收器冷却水管路堵塞、各种硬件故障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等制约因素，部分因素已经在运行中逐步解决，部分因素将在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2026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年暑期检修中进行处理，</a:t>
            </a:r>
            <a:r>
              <a:rPr lang="zh-CN" altLang="en-US" sz="2800" b="1" dirty="0">
                <a:latin typeface="+mn-ea"/>
                <a:cs typeface="Times New Roman" panose="02020603050405020304" pitchFamily="18" charset="0"/>
              </a:rPr>
              <a:t>对撞亮度仍在不断优化、提升</a:t>
            </a:r>
            <a:r>
              <a:rPr lang="zh-CN" altLang="en-US" sz="2800" b="1" dirty="0" smtClean="0">
                <a:latin typeface="+mn-ea"/>
                <a:cs typeface="Times New Roman" panose="02020603050405020304" pitchFamily="18" charset="0"/>
              </a:rPr>
              <a:t>中。</a:t>
            </a:r>
            <a:endParaRPr lang="en-US" altLang="zh-CN" sz="2800" dirty="0" smtClean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62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00"/>
    </mc:Choice>
    <mc:Fallback xmlns="">
      <p:transition spd="slow" advTm="405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53508" y="3570537"/>
            <a:ext cx="12084422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BEPCII upgrade aims at:</a:t>
            </a:r>
            <a:r>
              <a:rPr lang="en-US" altLang="zh-CN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2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luminosity by a factor of 3 </a:t>
            </a:r>
            <a:r>
              <a:rPr lang="en-US" altLang="zh-CN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altLang="zh-CN" sz="22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beam energy to 2.8GeV</a:t>
            </a:r>
            <a:endParaRPr lang="zh-CN" altLang="en-US" sz="22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组合 11">
            <a:extLst>
              <a:ext uri="{FF2B5EF4-FFF2-40B4-BE49-F238E27FC236}">
                <a16:creationId xmlns:a16="http://schemas.microsoft.com/office/drawing/2014/main" xmlns="" id="{CB311697-1E1C-3849-ABA7-A1F67B2FFD46}"/>
              </a:ext>
            </a:extLst>
          </p:cNvPr>
          <p:cNvGrpSpPr/>
          <p:nvPr/>
        </p:nvGrpSpPr>
        <p:grpSpPr>
          <a:xfrm>
            <a:off x="80682" y="927530"/>
            <a:ext cx="6813178" cy="2612958"/>
            <a:chOff x="903485" y="3263355"/>
            <a:chExt cx="5460156" cy="2155202"/>
          </a:xfrm>
        </p:grpSpPr>
        <p:pic>
          <p:nvPicPr>
            <p:cNvPr id="22" name="图片 12">
              <a:extLst>
                <a:ext uri="{FF2B5EF4-FFF2-40B4-BE49-F238E27FC236}">
                  <a16:creationId xmlns:a16="http://schemas.microsoft.com/office/drawing/2014/main" xmlns="" id="{30E0415A-423F-FFB9-8949-DF817B9D4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4334"/>
            <a:stretch>
              <a:fillRect/>
            </a:stretch>
          </p:blipFill>
          <p:spPr>
            <a:xfrm>
              <a:off x="903485" y="3429000"/>
              <a:ext cx="5460156" cy="1989557"/>
            </a:xfrm>
            <a:prstGeom prst="rect">
              <a:avLst/>
            </a:prstGeom>
            <a:effectLst/>
          </p:spPr>
        </p:pic>
        <p:grpSp>
          <p:nvGrpSpPr>
            <p:cNvPr id="25" name="组合 13">
              <a:extLst>
                <a:ext uri="{FF2B5EF4-FFF2-40B4-BE49-F238E27FC236}">
                  <a16:creationId xmlns:a16="http://schemas.microsoft.com/office/drawing/2014/main" xmlns="" id="{B1ACD2D5-5DEB-0938-99EA-0E40837D0D1A}"/>
                </a:ext>
              </a:extLst>
            </p:cNvPr>
            <p:cNvGrpSpPr/>
            <p:nvPr/>
          </p:nvGrpSpPr>
          <p:grpSpPr>
            <a:xfrm>
              <a:off x="1449615" y="3263355"/>
              <a:ext cx="4070557" cy="1559085"/>
              <a:chOff x="2251319" y="516311"/>
              <a:chExt cx="5427409" cy="2078779"/>
            </a:xfrm>
          </p:grpSpPr>
          <p:pic>
            <p:nvPicPr>
              <p:cNvPr id="27" name="图片 14">
                <a:extLst>
                  <a:ext uri="{FF2B5EF4-FFF2-40B4-BE49-F238E27FC236}">
                    <a16:creationId xmlns:a16="http://schemas.microsoft.com/office/drawing/2014/main" xmlns="" id="{1803606F-1091-8076-4232-2E4E441FD7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251319" y="933823"/>
                <a:ext cx="5427409" cy="1661267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8" name="直线箭头连接符 17">
                <a:extLst>
                  <a:ext uri="{FF2B5EF4-FFF2-40B4-BE49-F238E27FC236}">
                    <a16:creationId xmlns:a16="http://schemas.microsoft.com/office/drawing/2014/main" xmlns="" id="{C7511307-BA97-1828-C149-BC60147817E9}"/>
                  </a:ext>
                </a:extLst>
              </p:cNvPr>
              <p:cNvCxnSpPr/>
              <p:nvPr/>
            </p:nvCxnSpPr>
            <p:spPr>
              <a:xfrm>
                <a:off x="3589873" y="811165"/>
                <a:ext cx="0" cy="94467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线箭头连接符 18">
                <a:extLst>
                  <a:ext uri="{FF2B5EF4-FFF2-40B4-BE49-F238E27FC236}">
                    <a16:creationId xmlns:a16="http://schemas.microsoft.com/office/drawing/2014/main" xmlns="" id="{3FD3BB88-BD0C-B8A1-EFE1-8BC0EDACE0A5}"/>
                  </a:ext>
                </a:extLst>
              </p:cNvPr>
              <p:cNvCxnSpPr/>
              <p:nvPr/>
            </p:nvCxnSpPr>
            <p:spPr>
              <a:xfrm>
                <a:off x="4103815" y="830833"/>
                <a:ext cx="0" cy="94467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线箭头连接符 19">
                <a:extLst>
                  <a:ext uri="{FF2B5EF4-FFF2-40B4-BE49-F238E27FC236}">
                    <a16:creationId xmlns:a16="http://schemas.microsoft.com/office/drawing/2014/main" xmlns="" id="{8A205D23-F16B-92ED-C730-515BFD94ED6C}"/>
                  </a:ext>
                </a:extLst>
              </p:cNvPr>
              <p:cNvCxnSpPr/>
              <p:nvPr/>
            </p:nvCxnSpPr>
            <p:spPr>
              <a:xfrm>
                <a:off x="4303109" y="830833"/>
                <a:ext cx="0" cy="94467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线箭头连接符 20">
                <a:extLst>
                  <a:ext uri="{FF2B5EF4-FFF2-40B4-BE49-F238E27FC236}">
                    <a16:creationId xmlns:a16="http://schemas.microsoft.com/office/drawing/2014/main" xmlns="" id="{B3602E80-A0A6-B16D-B0A8-44B512D7087C}"/>
                  </a:ext>
                </a:extLst>
              </p:cNvPr>
              <p:cNvCxnSpPr/>
              <p:nvPr/>
            </p:nvCxnSpPr>
            <p:spPr>
              <a:xfrm>
                <a:off x="5087170" y="860329"/>
                <a:ext cx="0" cy="94467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2" name="图片 21">
                <a:extLst>
                  <a:ext uri="{FF2B5EF4-FFF2-40B4-BE49-F238E27FC236}">
                    <a16:creationId xmlns:a16="http://schemas.microsoft.com/office/drawing/2014/main" xmlns="" id="{318574AD-C955-78D8-5739-2E811DE1B0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97286" y="521610"/>
                <a:ext cx="661370" cy="256509"/>
              </a:xfrm>
              <a:prstGeom prst="rect">
                <a:avLst/>
              </a:prstGeom>
              <a:solidFill>
                <a:srgbClr val="FFFF00"/>
              </a:solidFill>
            </p:spPr>
          </p:pic>
          <p:pic>
            <p:nvPicPr>
              <p:cNvPr id="33" name="图片 22">
                <a:extLst>
                  <a:ext uri="{FF2B5EF4-FFF2-40B4-BE49-F238E27FC236}">
                    <a16:creationId xmlns:a16="http://schemas.microsoft.com/office/drawing/2014/main" xmlns="" id="{C52F0215-5D81-9923-41BA-6E29C20944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84289" y="533597"/>
                <a:ext cx="543413" cy="250806"/>
              </a:xfrm>
              <a:prstGeom prst="rect">
                <a:avLst/>
              </a:prstGeom>
              <a:solidFill>
                <a:srgbClr val="FFFF00"/>
              </a:solidFill>
            </p:spPr>
          </p:pic>
          <p:pic>
            <p:nvPicPr>
              <p:cNvPr id="34" name="图片 23">
                <a:extLst>
                  <a:ext uri="{FF2B5EF4-FFF2-40B4-BE49-F238E27FC236}">
                    <a16:creationId xmlns:a16="http://schemas.microsoft.com/office/drawing/2014/main" xmlns="" id="{35E49D7B-1142-C635-7BC3-BEB738D0B6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72203" y="516311"/>
                <a:ext cx="543413" cy="264363"/>
              </a:xfrm>
              <a:prstGeom prst="rect">
                <a:avLst/>
              </a:prstGeom>
              <a:solidFill>
                <a:srgbClr val="FFFF00"/>
              </a:solidFill>
            </p:spPr>
          </p:pic>
          <p:pic>
            <p:nvPicPr>
              <p:cNvPr id="35" name="图片 24">
                <a:extLst>
                  <a:ext uri="{FF2B5EF4-FFF2-40B4-BE49-F238E27FC236}">
                    <a16:creationId xmlns:a16="http://schemas.microsoft.com/office/drawing/2014/main" xmlns="" id="{3E3A4849-5DD6-C264-E201-1A7BDCCCB7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60117" y="538710"/>
                <a:ext cx="550380" cy="250806"/>
              </a:xfrm>
              <a:prstGeom prst="rect">
                <a:avLst/>
              </a:prstGeom>
              <a:solidFill>
                <a:srgbClr val="FFFF00"/>
              </a:solidFill>
            </p:spPr>
          </p:pic>
        </p:grpSp>
      </p:grpSp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2C5893C5-2934-47D8-B68B-3C0035DACB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1812" y="927530"/>
            <a:ext cx="5508804" cy="2612958"/>
          </a:xfrm>
          <a:prstGeom prst="rect">
            <a:avLst/>
          </a:prstGeom>
        </p:spPr>
      </p:pic>
      <p:sp>
        <p:nvSpPr>
          <p:cNvPr id="37" name="内容占位符 2">
            <a:extLst>
              <a:ext uri="{FF2B5EF4-FFF2-40B4-BE49-F238E27FC236}">
                <a16:creationId xmlns:a16="http://schemas.microsoft.com/office/drawing/2014/main" xmlns="" id="{0258C2EF-5B1C-48B1-BDE3-BFEF932A38E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50329" y="4264024"/>
            <a:ext cx="8505646" cy="44645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altLang="zh-CN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Timeline of BEPCII operation and its upgrade</a:t>
            </a:r>
            <a:endParaRPr lang="en-US" altLang="zh-CN" b="1" dirty="0">
              <a:solidFill>
                <a:srgbClr val="C00000"/>
              </a:solidFill>
              <a:latin typeface="Comic Sans MS" panose="030F0702030302020204" pitchFamily="66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xmlns="" id="{AB472EFE-289C-4AAF-B563-9FB0564D44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682" y="4769230"/>
            <a:ext cx="12030075" cy="1528369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softEdge rad="31750"/>
          </a:effectLst>
        </p:spPr>
      </p:pic>
      <p:sp>
        <p:nvSpPr>
          <p:cNvPr id="3" name="椭圆 2"/>
          <p:cNvSpPr/>
          <p:nvPr/>
        </p:nvSpPr>
        <p:spPr>
          <a:xfrm>
            <a:off x="1882588" y="1443318"/>
            <a:ext cx="708212" cy="12192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10383373" y="888965"/>
            <a:ext cx="852186" cy="208523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2495800" y="2532993"/>
            <a:ext cx="3001110" cy="13663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>
            <a:endCxn id="40" idx="3"/>
          </p:cNvCxnSpPr>
          <p:nvPr/>
        </p:nvCxnSpPr>
        <p:spPr>
          <a:xfrm flipV="1">
            <a:off x="5532488" y="2668822"/>
            <a:ext cx="4975685" cy="12305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/>
          <p:cNvSpPr/>
          <p:nvPr/>
        </p:nvSpPr>
        <p:spPr>
          <a:xfrm>
            <a:off x="2676054" y="1636429"/>
            <a:ext cx="1034070" cy="76534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11214047" y="3021804"/>
            <a:ext cx="810432" cy="42375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1801140" y="3216165"/>
            <a:ext cx="378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2.8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直接箭头连接符 43"/>
          <p:cNvCxnSpPr/>
          <p:nvPr/>
        </p:nvCxnSpPr>
        <p:spPr>
          <a:xfrm flipH="1" flipV="1">
            <a:off x="3616129" y="2276230"/>
            <a:ext cx="6674019" cy="1640194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 flipV="1">
            <a:off x="10290148" y="3445556"/>
            <a:ext cx="1220534" cy="470871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3853890" y="816200"/>
            <a:ext cx="2645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Physics predictions</a:t>
            </a:r>
            <a:endParaRPr lang="zh-CN" altLang="en-US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升级项目简介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70456" y="2599561"/>
            <a:ext cx="2076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52.7 </a:t>
            </a:r>
            <a:r>
              <a:rPr lang="en-US" altLang="zh-C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fb</a:t>
            </a:r>
            <a:r>
              <a:rPr lang="en-US" altLang="zh-CN" sz="2400" b="1" baseline="300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CN" altLang="en-US" sz="2400" b="1" baseline="30000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8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938"/>
    </mc:Choice>
    <mc:Fallback xmlns="">
      <p:transition spd="slow" advTm="11993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754957"/>
              </p:ext>
            </p:extLst>
          </p:nvPr>
        </p:nvGraphicFramePr>
        <p:xfrm>
          <a:off x="279474" y="1023560"/>
          <a:ext cx="3296645" cy="54463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3242"/>
                <a:gridCol w="1073403"/>
              </a:tblGrid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CN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zh-CN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System</a:t>
                      </a: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Budget  (M. CHY)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Accelerator physics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RFC/RF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39.66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Cryogenics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35.80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Vacuum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12.24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Mechanics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5.24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Survey alignment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LINAC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21.48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Instrumentation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1.99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Control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2.15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Power supplier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5.85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Magnets &amp; kicker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9.00</a:t>
                      </a:r>
                      <a:endParaRPr lang="zh-CN" altLang="zh-CN" sz="1800" kern="10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dirty="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SC magnets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3.00</a:t>
                      </a:r>
                      <a:endParaRPr lang="zh-CN" altLang="zh-CN" sz="1800" kern="10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Utility facilities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14.19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Radiation protection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BESIII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BSRF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indent="269875" algn="just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ts val="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160.00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26" marR="6826" marT="68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升级项目简介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85" y="1020177"/>
            <a:ext cx="7491975" cy="247376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5185" y="3674852"/>
            <a:ext cx="7491975" cy="2681495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文本框 2"/>
          <p:cNvSpPr txBox="1"/>
          <p:nvPr/>
        </p:nvSpPr>
        <p:spPr>
          <a:xfrm>
            <a:off x="4175185" y="2493034"/>
            <a:ext cx="90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BES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400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5545" y="912944"/>
            <a:ext cx="12186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关键技术</a:t>
            </a:r>
            <a:r>
              <a:rPr lang="en-US" altLang="zh-C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</a:t>
            </a: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倍流强</a:t>
            </a:r>
            <a:r>
              <a:rPr lang="en-US" altLang="zh-C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束流光学参数升级</a:t>
            </a:r>
            <a:r>
              <a:rPr lang="en-US" altLang="zh-C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zh-CN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高梯度组合型超导磁铁</a:t>
            </a:r>
            <a:endParaRPr lang="en-US" altLang="zh-CN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175" y="1537705"/>
            <a:ext cx="5519650" cy="481864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851384" y="3976656"/>
            <a:ext cx="6203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取消专用光运行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全年兼用光运行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高能物理取数每年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个月。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61204" y="5218792"/>
            <a:ext cx="411982" cy="66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489436" y="5401354"/>
            <a:ext cx="411982" cy="66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39514" y="5525898"/>
            <a:ext cx="411982" cy="66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713668" y="4713224"/>
            <a:ext cx="411982" cy="66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367257" y="5284898"/>
            <a:ext cx="411982" cy="66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734849" y="1876039"/>
            <a:ext cx="587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1B3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8266203" y="1486209"/>
            <a:ext cx="1617630" cy="662278"/>
          </a:xfrm>
          <a:prstGeom prst="ellipse">
            <a:avLst/>
          </a:prstGeom>
          <a:solidFill>
            <a:srgbClr val="00B050">
              <a:alpha val="12000"/>
            </a:srgb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7298256" y="2448414"/>
            <a:ext cx="3415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取消了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条光束线</a:t>
            </a:r>
            <a:endParaRPr lang="en-US" altLang="zh-C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保留了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条光束线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升级项目简介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813280" y="4521856"/>
            <a:ext cx="411982" cy="66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表格 19">
                <a:extLst>
                  <a:ext uri="{FF2B5EF4-FFF2-40B4-BE49-F238E27FC236}">
                    <a16:creationId xmlns="" xmlns:a16="http://schemas.microsoft.com/office/drawing/2014/main" id="{8F65F54F-849F-4B12-89EF-3D0A1A6CC3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5987227"/>
                  </p:ext>
                </p:extLst>
              </p:nvPr>
            </p:nvGraphicFramePr>
            <p:xfrm>
              <a:off x="374399" y="1572946"/>
              <a:ext cx="5506498" cy="47240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54716">
                      <a:extLst>
                        <a:ext uri="{9D8B030D-6E8A-4147-A177-3AD203B41FA5}">
                          <a16:colId xmlns="" xmlns:a16="http://schemas.microsoft.com/office/drawing/2014/main" val="411030780"/>
                        </a:ext>
                      </a:extLst>
                    </a:gridCol>
                    <a:gridCol w="957650">
                      <a:extLst>
                        <a:ext uri="{9D8B030D-6E8A-4147-A177-3AD203B41FA5}">
                          <a16:colId xmlns="" xmlns:a16="http://schemas.microsoft.com/office/drawing/2014/main" val="475729891"/>
                        </a:ext>
                      </a:extLst>
                    </a:gridCol>
                    <a:gridCol w="1197066">
                      <a:extLst>
                        <a:ext uri="{9D8B030D-6E8A-4147-A177-3AD203B41FA5}">
                          <a16:colId xmlns="" xmlns:a16="http://schemas.microsoft.com/office/drawing/2014/main" val="3582048266"/>
                        </a:ext>
                      </a:extLst>
                    </a:gridCol>
                    <a:gridCol w="1197066"/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8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BEPCII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@ 2.35GeV</a:t>
                          </a:r>
                          <a:endParaRPr lang="zh-CN" altLang="en-US" sz="12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BEPCII-U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@ 2.35GeV</a:t>
                          </a:r>
                          <a:endParaRPr lang="zh-CN" altLang="en-US" sz="12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BEPCII-U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@ 2.8GeV</a:t>
                          </a:r>
                          <a:endParaRPr lang="zh-CN" altLang="en-US" sz="12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7768589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 </a:t>
                          </a:r>
                          <a:r>
                            <a:rPr lang="zh-CN" altLang="en-US" sz="1200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200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  <m:t>32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n-US" altLang="zh-CN" sz="1200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  <m:sSup>
                                <m:sSup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200" b="0" i="0" smtClean="0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200" b="0" i="0" smtClean="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e>
                                <m:sup>
                                  <m:r>
                                    <a:rPr lang="en-US" altLang="zh-CN" sz="12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zh-CN" sz="1200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zh-CN" altLang="en-US" sz="1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zh-CN" altLang="en-US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zh-CN" altLang="en-US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3.7</a:t>
                          </a:r>
                          <a:endParaRPr lang="zh-CN" altLang="en-US" sz="2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9613593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CN" altLang="en-US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[cm]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1.5</a:t>
                          </a:r>
                          <a:endParaRPr lang="zh-CN" altLang="en-US" sz="1800" b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1.35</a:t>
                          </a:r>
                          <a:endParaRPr lang="zh-CN" altLang="en-US" sz="1800" b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1724415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Beam current [mA]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rgbClr val="FF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400</a:t>
                          </a:r>
                          <a:endParaRPr lang="zh-CN" altLang="en-US" sz="1800" b="1" dirty="0">
                            <a:solidFill>
                              <a:srgbClr val="FF33CC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rgbClr val="FF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zh-CN" altLang="en-US" sz="1800" b="1" dirty="0">
                            <a:solidFill>
                              <a:srgbClr val="FF33CC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450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593093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SR Power [kW]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110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4590781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1800" b="0" i="0" smtClean="0">
                                        <a:latin typeface="Cambria Math" panose="02040503050406030204" pitchFamily="18" charset="0"/>
                                      </a:rPr>
                                      <m:t>lum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800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0.029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0.033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0.043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42236535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Emittance </a:t>
                          </a:r>
                          <a:r>
                            <a:rPr lang="en-US" altLang="zh-CN" sz="1200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</a:t>
                          </a:r>
                          <a:r>
                            <a:rPr lang="en-US" altLang="zh-CN" sz="1200" b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nmrad</a:t>
                          </a:r>
                          <a:r>
                            <a:rPr lang="en-US" altLang="zh-CN" sz="1200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zh-CN" altLang="en-US" sz="1200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147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152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098237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Couping</a:t>
                          </a:r>
                          <a:r>
                            <a:rPr lang="zh-CN" altLang="en-US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[%]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0.53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0.35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0.5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3648840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Bucket Height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0.0069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0.011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0.009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5363482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</m:oMath>
                          </a14:m>
                          <a:r>
                            <a:rPr lang="zh-CN" altLang="en-US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[cm]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1.54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1.07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1.4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676202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r>
                            <a:rPr lang="zh-CN" altLang="en-US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[cm]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1.69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1.22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6645607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RF Voltage [MV]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3.3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3.3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6254869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表格 1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F65F54F-849F-4B12-89EF-3D0A1A6CC3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5987227"/>
                  </p:ext>
                </p:extLst>
              </p:nvPr>
            </p:nvGraphicFramePr>
            <p:xfrm>
              <a:off x="374399" y="1572946"/>
              <a:ext cx="5506498" cy="47240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5471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411030780"/>
                        </a:ext>
                      </a:extLst>
                    </a:gridCol>
                    <a:gridCol w="95765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475729891"/>
                        </a:ext>
                      </a:extLst>
                    </a:gridCol>
                    <a:gridCol w="119706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582048266"/>
                        </a:ext>
                      </a:extLst>
                    </a:gridCol>
                    <a:gridCol w="1197066"/>
                  </a:tblGrid>
                  <a:tr h="51816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8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BEPCII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@ 2.35GeV</a:t>
                          </a:r>
                          <a:endParaRPr lang="zh-CN" altLang="en-US" sz="12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BEPCII-U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@ 2.35GeV</a:t>
                          </a:r>
                          <a:endParaRPr lang="zh-CN" altLang="en-US" sz="12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BEPCII-U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@ 2.8GeV</a:t>
                          </a:r>
                          <a:endParaRPr lang="zh-CN" altLang="en-US" sz="1200" b="1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77685899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82" t="-117333" r="-155932" b="-8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zh-CN" altLang="en-US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zh-CN" altLang="en-US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3.7</a:t>
                          </a:r>
                          <a:endParaRPr lang="zh-CN" altLang="en-US" sz="2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961359399"/>
                      </a:ext>
                    </a:extLst>
                  </a:tr>
                  <a:tr h="38747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82" t="-254688" r="-155932" b="-88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1.5</a:t>
                          </a:r>
                          <a:endParaRPr lang="zh-CN" altLang="en-US" sz="1800" b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1.35</a:t>
                          </a:r>
                          <a:endParaRPr lang="zh-CN" altLang="en-US" sz="1800" b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1724415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Beam current [mA]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rgbClr val="FF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400</a:t>
                          </a:r>
                          <a:endParaRPr lang="zh-CN" altLang="en-US" sz="1800" b="1" dirty="0">
                            <a:solidFill>
                              <a:srgbClr val="FF33CC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rgbClr val="FF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zh-CN" altLang="en-US" sz="1800" b="1" dirty="0">
                            <a:solidFill>
                              <a:srgbClr val="FF33CC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450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593093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SR Power [kW]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110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45907813"/>
                      </a:ext>
                    </a:extLst>
                  </a:tr>
                  <a:tr h="38747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82" t="-543750" r="-155932" b="-595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0.029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0.033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0.043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2236535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Emittance </a:t>
                          </a:r>
                          <a:r>
                            <a:rPr lang="en-US" altLang="zh-CN" sz="1200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</a:t>
                          </a:r>
                          <a:r>
                            <a:rPr lang="en-US" altLang="zh-CN" sz="1200" b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nmrad</a:t>
                          </a:r>
                          <a:r>
                            <a:rPr lang="en-US" altLang="zh-CN" sz="1200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zh-CN" altLang="en-US" sz="1200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147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152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200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8098237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err="1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Couping</a:t>
                          </a:r>
                          <a:r>
                            <a:rPr lang="zh-CN" altLang="en-US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[%]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0.53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0.35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0.5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3648840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Bucket Height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0.0069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0.011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0.009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536348224"/>
                      </a:ext>
                    </a:extLst>
                  </a:tr>
                  <a:tr h="37782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82" t="-958065" r="-155932" b="-2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1.54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1.07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1.4</a:t>
                          </a:r>
                          <a:endParaRPr lang="zh-CN" altLang="en-US" sz="18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0676202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82" t="-1075410" r="-155932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1.69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1.22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6645607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RF Voltage [MV]</a:t>
                          </a:r>
                          <a:endParaRPr lang="zh-CN" altLang="en-US" b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3.3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3.3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6254869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4245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25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</a:t>
            </a:r>
            <a:r>
              <a:rPr lang="zh-CN" altLang="en-US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升级项目简介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D56AEBAE-59E3-49E7-80EF-9B37A91F7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30" y="1528896"/>
            <a:ext cx="7261399" cy="528963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" y="953920"/>
            <a:ext cx="12051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9275" lvl="2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升级之后，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BSRF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共有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8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个线站全年兼用光模式继续向用户</a:t>
            </a:r>
            <a:r>
              <a:rPr lang="zh-CN" altLang="en-US" sz="3200" b="1" dirty="0" smtClean="0">
                <a:latin typeface="Times New Roman" panose="02020603050405020304" pitchFamily="18" charset="0"/>
                <a:ea typeface="微软雅黑" panose="020B0503020204020204" pitchFamily="34" charset="-122"/>
              </a:rPr>
              <a:t>开放</a:t>
            </a:r>
            <a:endParaRPr kumimoji="1" lang="en-US" altLang="zh-CN" sz="32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504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6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亮点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85341" y="1834315"/>
            <a:ext cx="10749348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倍亮度提升 </a:t>
            </a:r>
            <a:r>
              <a:rPr lang="en-US" altLang="zh-CN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&amp; </a:t>
            </a: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最高对</a:t>
            </a:r>
            <a:r>
              <a:rPr lang="zh-CN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撞束流能量</a:t>
            </a: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提升至</a:t>
            </a:r>
            <a:r>
              <a:rPr lang="en-US" altLang="zh-CN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2.8 GeV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一机两用的</a:t>
            </a:r>
            <a:r>
              <a:rPr lang="en-US" altLang="zh-CN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BSRF 8</a:t>
            </a: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条光束线兼用光运行</a:t>
            </a:r>
            <a:endParaRPr lang="en-US" altLang="zh-CN" sz="3200" b="1" dirty="0" smtClean="0">
              <a:solidFill>
                <a:srgbClr val="7030A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研发了三套高</a:t>
            </a:r>
            <a:r>
              <a:rPr lang="zh-CN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梯度组合型超导</a:t>
            </a: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磁铁 </a:t>
            </a:r>
            <a:r>
              <a:rPr lang="en-US" altLang="zh-C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四极</a:t>
            </a:r>
            <a:r>
              <a:rPr lang="en-US" altLang="zh-C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螺线管</a:t>
            </a:r>
            <a:r>
              <a:rPr lang="en-US" altLang="zh-C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) 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研发了一套超导高频腔模组</a:t>
            </a:r>
            <a:r>
              <a:rPr lang="en-US" altLang="zh-CN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&amp; </a:t>
            </a: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固态放大器</a:t>
            </a:r>
            <a:endParaRPr lang="en-US" altLang="zh-CN" sz="3200" b="1" dirty="0" smtClean="0">
              <a:solidFill>
                <a:srgbClr val="7030A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搭建了高精度束流极化测量平台</a:t>
            </a:r>
            <a:endParaRPr lang="en-US" altLang="zh-CN" sz="3200" b="1" dirty="0">
              <a:solidFill>
                <a:srgbClr val="7030A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深度开展国际合作 </a:t>
            </a:r>
            <a:r>
              <a:rPr lang="en-US" altLang="zh-CN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--- CGEM</a:t>
            </a:r>
            <a:r>
              <a:rPr lang="zh-CN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（意大利）</a:t>
            </a:r>
            <a:endParaRPr lang="en-US" altLang="zh-CN" sz="3200" b="1" dirty="0" smtClean="0">
              <a:solidFill>
                <a:srgbClr val="7030A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" y="990213"/>
            <a:ext cx="1219199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2021.7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（立项）～</a:t>
            </a:r>
            <a:r>
              <a:rPr lang="en-US" altLang="zh-CN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2024.12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（完成隧道安装）三年半工程建设周期</a:t>
            </a:r>
            <a:endParaRPr lang="zh-CN" altLang="en-US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5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9F2-1BFE-4A2E-B6D1-533E36529D23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2" y="1987205"/>
            <a:ext cx="2203468" cy="155755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-1" y="948673"/>
            <a:ext cx="12191997" cy="8925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自主研发了三套高梯度组合型超导磁铁，打破国外技术垄断</a:t>
            </a:r>
            <a:r>
              <a:rPr lang="en-US" altLang="zh-CN" sz="3200" b="1" dirty="0" smtClean="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zh-CN" sz="2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SCQ+ Anti-solenoid,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coil inner diameter:190mm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field gradient: 25T/m @</a:t>
            </a:r>
            <a:r>
              <a:rPr lang="en-US" altLang="zh-CN" sz="2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530A, </a:t>
            </a:r>
            <a:r>
              <a:rPr lang="en-US" altLang="zh-CN" sz="2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Bz</a:t>
            </a:r>
            <a:r>
              <a:rPr lang="en-US" altLang="zh-CN" sz="2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=2.85T @1130A)</a:t>
            </a:r>
            <a:endParaRPr lang="en-US" altLang="zh-CN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10183" y="2313652"/>
            <a:ext cx="1749753" cy="113877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Max. I=1280A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SCQ Max. I=610A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6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/B</a:t>
            </a:r>
            <a:r>
              <a:rPr lang="en-US" altLang="zh-CN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1600" dirty="0" smtClean="0">
                <a:solidFill>
                  <a:schemeClr val="dk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3.0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10</a:t>
            </a:r>
            <a:r>
              <a:rPr lang="en-US" altLang="zh-CN" sz="1600" baseline="30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-4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60320" y="1862055"/>
            <a:ext cx="123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#1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592" y="1987205"/>
            <a:ext cx="2203468" cy="1557553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339659" y="2313651"/>
            <a:ext cx="1761926" cy="113877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Max. I=1280A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SCQ Max. I=620A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6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/B</a:t>
            </a:r>
            <a:r>
              <a:rPr lang="en-US" altLang="zh-CN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1600" dirty="0" smtClean="0">
                <a:solidFill>
                  <a:schemeClr val="dk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3.0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10</a:t>
            </a:r>
            <a:r>
              <a:rPr lang="en-US" altLang="zh-CN" sz="1600" baseline="30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-4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603490" y="1871199"/>
            <a:ext cx="123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#2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05" y="1987204"/>
            <a:ext cx="2203468" cy="155755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0376824" y="2358527"/>
            <a:ext cx="1761926" cy="107721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VDC coil</a:t>
            </a:r>
          </a:p>
          <a:p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Max. I=1280A</a:t>
            </a:r>
          </a:p>
          <a:p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SCQ Max. I=410A</a:t>
            </a:r>
          </a:p>
          <a:p>
            <a:r>
              <a:rPr lang="en-US" altLang="zh-CN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6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/B</a:t>
            </a:r>
            <a:r>
              <a:rPr lang="en-US" altLang="zh-CN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1600" dirty="0" smtClean="0">
                <a:solidFill>
                  <a:schemeClr val="dk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5.2</a:t>
            </a:r>
            <a:r>
              <a:rPr lang="en-US" altLang="zh-CN" sz="1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10</a:t>
            </a:r>
            <a:r>
              <a:rPr lang="en-US" altLang="zh-CN" sz="1600" baseline="30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-4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621987" y="1901083"/>
            <a:ext cx="123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#3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359917" y="1890897"/>
            <a:ext cx="712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21639" y="1862055"/>
            <a:ext cx="712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zh-CN" alt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292106" y="1835307"/>
            <a:ext cx="712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zh-CN" alt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609" y="4223757"/>
            <a:ext cx="4451818" cy="225320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="" xmlns:a16="http://schemas.microsoft.com/office/drawing/2014/main" id="{510D683C-7B97-4168-ACF8-BB457A2B87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766" y="4224463"/>
            <a:ext cx="3318633" cy="2252496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8120486" y="4002201"/>
            <a:ext cx="407151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Bz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2.85T </a:t>
            </a:r>
          </a:p>
          <a:p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en-US" altLang="zh-CN" sz="20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 stable </a:t>
            </a: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Max</a:t>
            </a:r>
            <a:r>
              <a:rPr lang="en-US" altLang="zh-CN" sz="20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 test </a:t>
            </a:r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3.4T </a:t>
            </a:r>
            <a:r>
              <a:rPr lang="en-US" altLang="zh-CN" sz="20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en-US" altLang="zh-CN" sz="2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gradient 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25.2T/m </a:t>
            </a:r>
          </a:p>
          <a:p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en-US" altLang="zh-CN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190mm</a:t>
            </a:r>
            <a:r>
              <a:rPr lang="en-US" altLang="zh-CN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 stable Max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 test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29.5T/m</a:t>
            </a:r>
            <a:r>
              <a:rPr lang="en-US" altLang="zh-CN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en-US" altLang="zh-CN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harmonics 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 3.2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10</a:t>
            </a:r>
            <a:r>
              <a:rPr lang="en-US" altLang="zh-CN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-4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en-US" altLang="zh-CN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标题 1"/>
          <p:cNvSpPr>
            <a:spLocks/>
          </p:cNvSpPr>
          <p:nvPr/>
        </p:nvSpPr>
        <p:spPr bwMode="auto">
          <a:xfrm>
            <a:off x="1237128" y="1"/>
            <a:ext cx="10954869" cy="73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BEPCII-U</a:t>
            </a:r>
            <a:r>
              <a:rPr lang="zh-CN" alt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亮点</a:t>
            </a:r>
            <a:endParaRPr lang="en-US" altLang="zh-CN" sz="40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1442" y="3597417"/>
            <a:ext cx="7918702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研发了与线圈匹配的两套低温恒温器和阀箱</a:t>
            </a:r>
            <a:r>
              <a:rPr lang="en-US" altLang="zh-CN" sz="3200" b="1" dirty="0" smtClean="0">
                <a:latin typeface="Comic Sans MS" panose="030F0702030302020204" pitchFamily="66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121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69499</TotalTime>
  <Words>2093</Words>
  <Application>Microsoft Office PowerPoint</Application>
  <PresentationFormat>宽屏</PresentationFormat>
  <Paragraphs>371</Paragraphs>
  <Slides>34</Slides>
  <Notes>33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1" baseType="lpstr">
      <vt:lpstr>Arial Unicode MS</vt:lpstr>
      <vt:lpstr>华文仿宋</vt:lpstr>
      <vt:lpstr>华文楷体</vt:lpstr>
      <vt:lpstr>华文中宋</vt:lpstr>
      <vt:lpstr>楷体</vt:lpstr>
      <vt:lpstr>楷体_GB2312</vt:lpstr>
      <vt:lpstr>宋体</vt:lpstr>
      <vt:lpstr>微软雅黑</vt:lpstr>
      <vt:lpstr>Arial</vt:lpstr>
      <vt:lpstr>Calibri</vt:lpstr>
      <vt:lpstr>Calibri Light</vt:lpstr>
      <vt:lpstr>Cambria Math</vt:lpstr>
      <vt:lpstr>Comic Sans MS</vt:lpstr>
      <vt:lpstr>Symbol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yuch</dc:creator>
  <cp:lastModifiedBy>YuCH</cp:lastModifiedBy>
  <cp:revision>2197</cp:revision>
  <cp:lastPrinted>2023-12-03T12:01:38Z</cp:lastPrinted>
  <dcterms:created xsi:type="dcterms:W3CDTF">2018-08-23T07:24:29Z</dcterms:created>
  <dcterms:modified xsi:type="dcterms:W3CDTF">2026-07-02T02:18:24Z</dcterms:modified>
</cp:coreProperties>
</file>