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49" r:id="rId2"/>
    <p:sldMasterId id="2147483650" r:id="rId3"/>
  </p:sldMasterIdLst>
  <p:notesMasterIdLst>
    <p:notesMasterId r:id="rId24"/>
  </p:notesMasterIdLst>
  <p:handoutMasterIdLst>
    <p:handoutMasterId r:id="rId25"/>
  </p:handoutMasterIdLst>
  <p:sldIdLst>
    <p:sldId id="4086" r:id="rId4"/>
    <p:sldId id="750" r:id="rId5"/>
    <p:sldId id="4491" r:id="rId6"/>
    <p:sldId id="4475" r:id="rId7"/>
    <p:sldId id="4377" r:id="rId8"/>
    <p:sldId id="4459" r:id="rId9"/>
    <p:sldId id="4484" r:id="rId10"/>
    <p:sldId id="4481" r:id="rId11"/>
    <p:sldId id="4477" r:id="rId12"/>
    <p:sldId id="4482" r:id="rId13"/>
    <p:sldId id="4487" r:id="rId14"/>
    <p:sldId id="4381" r:id="rId15"/>
    <p:sldId id="4485" r:id="rId16"/>
    <p:sldId id="4490" r:id="rId17"/>
    <p:sldId id="4486" r:id="rId18"/>
    <p:sldId id="4479" r:id="rId19"/>
    <p:sldId id="4478" r:id="rId20"/>
    <p:sldId id="4451" r:id="rId21"/>
    <p:sldId id="4473" r:id="rId22"/>
    <p:sldId id="4483" r:id="rId23"/>
  </p:sldIdLst>
  <p:sldSz cx="12192000" cy="6858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等线" panose="02010600030101010101" pitchFamily="2" charset="-122"/>
      <p:regular r:id="rId27"/>
      <p:bold r:id="rId28"/>
    </p:embeddedFont>
    <p:embeddedFont>
      <p:font typeface="等线 Light" panose="02010600030101010101" pitchFamily="2" charset="-122"/>
      <p:regular r:id="rId29"/>
    </p:embeddedFont>
    <p:embeddedFont>
      <p:font typeface="楷体" panose="02010609060101010101" pitchFamily="49" charset="-122"/>
      <p:regular r:id="rId30"/>
    </p:embeddedFont>
    <p:embeddedFont>
      <p:font typeface="宋体" panose="02010600030101010101" pitchFamily="2" charset="-122"/>
      <p:regular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微软雅黑" panose="020B0503020204020204" pitchFamily="34" charset="-122"/>
      <p:regular r:id="rId32"/>
      <p:bold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18A"/>
    <a:srgbClr val="1133B8"/>
    <a:srgbClr val="1D54F7"/>
    <a:srgbClr val="1034B7"/>
    <a:srgbClr val="1337B7"/>
    <a:srgbClr val="003366"/>
    <a:srgbClr val="C00000"/>
    <a:srgbClr val="0E4D92"/>
    <a:srgbClr val="D34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1" autoAdjust="0"/>
    <p:restoredTop sz="89664" autoAdjust="0"/>
  </p:normalViewPr>
  <p:slideViewPr>
    <p:cSldViewPr snapToObjects="1">
      <p:cViewPr>
        <p:scale>
          <a:sx n="48" d="100"/>
          <a:sy n="48" d="100"/>
        </p:scale>
        <p:origin x="1350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432"/>
    </p:cViewPr>
  </p:sorterViewPr>
  <p:notesViewPr>
    <p:cSldViewPr snapToObjects="1">
      <p:cViewPr varScale="1">
        <p:scale>
          <a:sx n="95" d="100"/>
          <a:sy n="95" d="100"/>
        </p:scale>
        <p:origin x="35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0F280-C202-459E-9C88-243362EFD57F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C674-D29B-42E3-B510-33870CA84A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65565-5D00-41A1-A9D4-D472FA0F166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B772-BE26-4EC4-8890-F0A68D401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3A102-C040-45B2-BAA1-C8B41635F48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390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61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555BA-319F-5E07-50B8-01CF64F9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371421-8C3C-4ADC-DCF4-A3857B074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2E866D-5D4C-B2C7-4E82-A73CC19C7E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523423-DC79-36E1-BB7C-27414491D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3A102-C040-45B2-BAA1-C8B41635F48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177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44D8-44F7-4876-7CC6-361185EB6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D8F8564-7FC3-2E03-C41B-48BF92AE4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1A38B9E-2910-F6CF-C87F-6B0F4F91F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84CB8B-2BAB-37EE-A983-C1FCCD16F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63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radiative decay was thought to be a simple reaction since it is free of final-state interaction.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019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Within the quark model framework,</a:t>
            </a:r>
          </a:p>
          <a:p>
            <a:r>
              <a:rPr lang="en-US" altLang="zh-CN" dirty="0"/>
              <a:t>two-quark transitions (Fig. 1 a), where a W boson is</a:t>
            </a:r>
          </a:p>
          <a:p>
            <a:r>
              <a:rPr lang="en-US" altLang="zh-CN" dirty="0"/>
              <a:t>exchanged between two quarks of the initial baryon,</a:t>
            </a:r>
          </a:p>
          <a:p>
            <a:r>
              <a:rPr lang="en-US" altLang="zh-CN" dirty="0"/>
              <a:t>are believed to play an important role in 22+ ~PT,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9537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C98A9-AE79-6876-EF30-D13BDC3EC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A0F003D-49C1-C3D3-30ED-C1F016FD8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01D9BE1-09F0-79EB-1048-2A67A505E0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Within the quark model framework,</a:t>
            </a:r>
          </a:p>
          <a:p>
            <a:r>
              <a:rPr lang="en-US" altLang="zh-CN" dirty="0"/>
              <a:t>two-quark transitions (Fig. 1 a), where a W boson is</a:t>
            </a:r>
          </a:p>
          <a:p>
            <a:r>
              <a:rPr lang="en-US" altLang="zh-CN" dirty="0"/>
              <a:t>exchanged between two quarks of the initial baryon,</a:t>
            </a:r>
          </a:p>
          <a:p>
            <a:r>
              <a:rPr lang="en-US" altLang="zh-CN" dirty="0"/>
              <a:t>are believed to play an important role in 22+ ~PT,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B1117F-B5C9-A898-07BE-9B18C700E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9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4B0F5-8367-4072-6F93-3F14B20D4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24E1FCA-DFA0-8DD9-CF31-161C1E76B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C6FFAF3-E555-A194-8377-624BEE65A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produce large samples of hyperon beams.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hydrogen/deuterium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A184BF-9851-E612-E457-88E123090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313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CN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accuracies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BF and α</a:t>
            </a:r>
            <a:r>
              <a:rPr lang="en-US" altLang="zh-CN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altLang="zh-CN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by 78% and 34%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measured BF is </a:t>
            </a:r>
            <a:r>
              <a:rPr lang="en-US" altLang="zh-CN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than the world average value by 4.2σ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440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3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6175A4-A64D-4A4D-AD97-8A15F5EDF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0841CB8-E9FE-4241-AE08-1603F82E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B2742-2D0D-44FF-8A84-3AF05F68CC7A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782A4E4-98D6-4D33-B22C-B83BD3CC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A760B66-617A-41AC-BD7E-1165B53AF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9329D-8B8F-B64A-BFB9-3BCDC19C7ED7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4C544D6-FA4D-4896-8833-01AD7CD010C2}"/>
              </a:ext>
            </a:extLst>
          </p:cNvPr>
          <p:cNvSpPr/>
          <p:nvPr userDrawn="1"/>
        </p:nvSpPr>
        <p:spPr>
          <a:xfrm>
            <a:off x="-10391" y="2057400"/>
            <a:ext cx="12192000" cy="2209800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1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FC3C6C-1E17-48EB-AAC7-072CB6EB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06C1C36-3BF9-4B39-A838-3A5BCB34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E27A-E0D5-40BF-9AAE-203049BA687A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81FAAB5-310A-4490-A593-9B70EFEF3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636BB5-57E1-4D3E-A583-6F7DC2A6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9329D-8B8F-B64A-BFB9-3BCDC19C7ED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066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D6EF66F7-05F0-1FA4-CFE4-6C543D5A76D4}"/>
              </a:ext>
            </a:extLst>
          </p:cNvPr>
          <p:cNvSpPr/>
          <p:nvPr userDrawn="1"/>
        </p:nvSpPr>
        <p:spPr>
          <a:xfrm>
            <a:off x="0" y="-18078"/>
            <a:ext cx="12192000" cy="840828"/>
          </a:xfrm>
          <a:prstGeom prst="rect">
            <a:avLst/>
          </a:prstGeom>
          <a:solidFill>
            <a:srgbClr val="0D31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697" y="62618"/>
            <a:ext cx="10515600" cy="54698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461"/>
            <a:ext cx="10515600" cy="4851502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2BDAE-2B8E-4F04-AAEC-4C813917B22E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00010" y="6264252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CA44AABA-6ED3-43D4-A200-DA0A2F6CBD64}" type="slidenum">
              <a:rPr lang="zh-CN" altLang="en-US" smtClean="0"/>
              <a:pPr/>
              <a:t>‹#›</a:t>
            </a:fld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60975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D31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DFAFD920-79C3-49C1-A7B3-B6E0382E58A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1A995042-2D73-4E98-9461-C210BD068AD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4841F44B-CDF6-E685-2BA8-3E1EB84E4F41}"/>
              </a:ext>
            </a:extLst>
          </p:cNvPr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1133B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96071" y="3061252"/>
            <a:ext cx="3260034" cy="7686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谢谢！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E75BC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E9255-C5A4-4BBA-AAD3-E6083025C299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329D-8B8F-B64A-BFB9-3BCDC19C7ED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charset="0"/>
              <a:cs typeface="MS PGothic" charset="0"/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9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222D797F-6281-4E3F-ACFD-EAA4784CE755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-18078"/>
            <a:ext cx="12192000" cy="840828"/>
          </a:xfrm>
          <a:prstGeom prst="rect">
            <a:avLst/>
          </a:prstGeom>
          <a:solidFill>
            <a:srgbClr val="0D31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60" r:id="rId8"/>
    <p:sldLayoutId id="2147483661" r:id="rId9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pitchFamily="34" charset="-128"/>
          <a:cs typeface="MS PGothic" panose="020B0600070205080204" pitchFamily="3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pitchFamily="34" charset="-128"/>
          <a:cs typeface="MS PGothic" panose="020B0600070205080204" pitchFamily="3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pitchFamily="34" charset="-128"/>
          <a:cs typeface="MS PGothic" panose="020B0600070205080204" pitchFamily="3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pitchFamily="34" charset="-128"/>
          <a:cs typeface="MS PGothic" panose="020B0600070205080204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0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0.png"/><Relationship Id="rId5" Type="http://schemas.openxmlformats.org/officeDocument/2006/relationships/image" Target="../media/image610.png"/><Relationship Id="rId4" Type="http://schemas.openxmlformats.org/officeDocument/2006/relationships/image" Target="../media/image5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20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A196B50-BB4A-6DCA-3358-98FFB340E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9329D-8B8F-B64A-BFB9-3BCDC19C7ED7}" type="slidenum">
              <a:rPr kumimoji="1"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fld>
            <a:endParaRPr kumimoji="1"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52CE09F-EC90-5DD7-0081-2E318C3F81C2}"/>
              </a:ext>
            </a:extLst>
          </p:cNvPr>
          <p:cNvSpPr txBox="1"/>
          <p:nvPr/>
        </p:nvSpPr>
        <p:spPr>
          <a:xfrm>
            <a:off x="647758" y="3398233"/>
            <a:ext cx="1059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正负电子对撞机上</a:t>
            </a:r>
            <a:r>
              <a:rPr lang="zh-CN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超子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衰变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endParaRPr lang="zh-CN" altLang="en-US" sz="4400" b="1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DAB2CF4-5D8C-8090-6AAD-7E06D83EC13E}"/>
              </a:ext>
            </a:extLst>
          </p:cNvPr>
          <p:cNvSpPr txBox="1">
            <a:spLocks noChangeArrowheads="1"/>
          </p:cNvSpPr>
          <p:nvPr/>
        </p:nvSpPr>
        <p:spPr>
          <a:xfrm>
            <a:off x="1600200" y="4387919"/>
            <a:ext cx="8686800" cy="1066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周小蓉</a:t>
            </a:r>
            <a:endParaRPr lang="en-US" altLang="zh-CN" b="1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中国科学技术大学</a:t>
            </a:r>
            <a:endParaRPr lang="en-US" altLang="zh-CN" b="1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F3FD1DB-66F6-7F6F-6350-C4830E2BD998}"/>
              </a:ext>
            </a:extLst>
          </p:cNvPr>
          <p:cNvSpPr txBox="1"/>
          <p:nvPr/>
        </p:nvSpPr>
        <p:spPr>
          <a:xfrm>
            <a:off x="341556" y="5702430"/>
            <a:ext cx="11204088" cy="1120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2800" b="1" kern="100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2026.6.20-7.5</a:t>
            </a:r>
          </a:p>
          <a:p>
            <a:pPr algn="ctr">
              <a:lnSpc>
                <a:spcPct val="125000"/>
              </a:lnSpc>
            </a:pPr>
            <a:r>
              <a:rPr lang="zh-CN" altLang="en-US" sz="2800" b="1" kern="100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中国科学院西安光学精密机械研究所</a:t>
            </a:r>
            <a:endParaRPr lang="en-US" altLang="zh-CN" sz="2800" b="1" kern="100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TeX pdf版 — 中国科大超级计算中心用户使用手册 ：2025-11-13版 文档">
            <a:extLst>
              <a:ext uri="{FF2B5EF4-FFF2-40B4-BE49-F238E27FC236}">
                <a16:creationId xmlns:a16="http://schemas.microsoft.com/office/drawing/2014/main" id="{F2C41CB7-6B33-6836-0C55-76EC3A9E5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399" y="224070"/>
            <a:ext cx="2675811" cy="267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F8039C2-343D-1318-6AF9-5F6871C09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173"/>
            <a:ext cx="9067800" cy="326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71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4CC7F-2AD0-3DE9-BD02-95615D364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B2D526C4-7325-DCFA-AC77-5BE23827CB03}"/>
              </a:ext>
            </a:extLst>
          </p:cNvPr>
          <p:cNvSpPr/>
          <p:nvPr/>
        </p:nvSpPr>
        <p:spPr>
          <a:xfrm>
            <a:off x="5867400" y="2250076"/>
            <a:ext cx="5900454" cy="18039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FC88D4D1-0795-BDFB-0041-112C52BA1D1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11697" y="139523"/>
                <a:ext cx="10515600" cy="546982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altLang="zh-CN" b="1" dirty="0"/>
                  <a:t>Advantages 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b="1" dirty="0">
                    <a:ea typeface="微软雅黑" panose="020B0503020204020204" pitchFamily="34" charset="-122"/>
                  </a:rPr>
                  <a:t> colliders</a:t>
                </a:r>
                <a:endParaRPr lang="zh-CN" altLang="en-US" b="1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FC88D4D1-0795-BDFB-0041-112C52BA1D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1697" y="139523"/>
                <a:ext cx="10515600" cy="546982"/>
              </a:xfrm>
              <a:blipFill>
                <a:blip r:embed="rId2"/>
                <a:stretch>
                  <a:fillRect t="-40000" b="-5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48EFC0-089C-4A5D-F082-6ECBBF57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10</a:t>
            </a:fld>
            <a:endParaRPr lang="zh-CN" alt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E9C8E5F-70D1-B1A1-F6E8-112A2CC92C6F}"/>
                  </a:ext>
                </a:extLst>
              </p:cNvPr>
              <p:cNvSpPr txBox="1"/>
              <p:nvPr/>
            </p:nvSpPr>
            <p:spPr>
              <a:xfrm>
                <a:off x="683134" y="2263104"/>
                <a:ext cx="4691875" cy="409342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zh-CN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Hyperon species:</a:t>
                </a:r>
                <a:endParaRPr lang="en-US" altLang="zh-CN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Various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hyperon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anti-hyperons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produced via the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zh-CN" altLang="en-US" sz="20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acc>
                      <m:accPr>
                        <m:chr m:val="̅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</m:acc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E9C8E5F-70D1-B1A1-F6E8-112A2CC92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34" y="2263104"/>
                <a:ext cx="4691875" cy="4093428"/>
              </a:xfrm>
              <a:prstGeom prst="rect">
                <a:avLst/>
              </a:prstGeom>
              <a:blipFill>
                <a:blip r:embed="rId3"/>
                <a:stretch>
                  <a:fillRect l="-1299" t="-7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B8B50A93-3BA8-71E2-8122-73ECDCEE3E1C}"/>
              </a:ext>
            </a:extLst>
          </p:cNvPr>
          <p:cNvSpPr txBox="1"/>
          <p:nvPr/>
        </p:nvSpPr>
        <p:spPr>
          <a:xfrm>
            <a:off x="5874260" y="4343541"/>
            <a:ext cx="6016827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method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Absolute measurement of the BF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available via Double-tag method, which helps cancel systematic uncertainties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Asymmetry parameters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extracted by a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multi-dimensional angular distribution</a:t>
            </a:r>
            <a:endParaRPr lang="zh-CN" altLang="zh-CN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900832C-B8B5-DA2E-AB4D-8705F601F9F8}"/>
              </a:ext>
            </a:extLst>
          </p:cNvPr>
          <p:cNvSpPr txBox="1"/>
          <p:nvPr/>
        </p:nvSpPr>
        <p:spPr>
          <a:xfrm>
            <a:off x="5930245" y="2296548"/>
            <a:ext cx="336615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Polarization: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well-defined topology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hyperon production allows for a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determined polarization</a:t>
            </a:r>
            <a:endParaRPr lang="en-US" altLang="zh-CN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9D1A9D3-8933-EE25-EF1B-E11EDB4CD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322713"/>
            <a:ext cx="2601830" cy="16312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B37CDC8-6287-3D1A-7621-1C95B549D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383" y="3471657"/>
            <a:ext cx="4333375" cy="27461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7CE598B-1FDC-2C1C-F058-B2AE42B6F63C}"/>
                  </a:ext>
                </a:extLst>
              </p:cNvPr>
              <p:cNvSpPr txBox="1"/>
              <p:nvPr/>
            </p:nvSpPr>
            <p:spPr>
              <a:xfrm>
                <a:off x="457200" y="1004880"/>
                <a:ext cx="11427903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BESIII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collected 10 billion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zh-CN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2.7 billion 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(3686)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events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STCF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will collect trillions of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(3686)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Charmonium has a ~0.1%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 fraction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decaying to hyperons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7CE598B-1FDC-2C1C-F058-B2AE42B6F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04880"/>
                <a:ext cx="11427903" cy="1200329"/>
              </a:xfrm>
              <a:prstGeom prst="rect">
                <a:avLst/>
              </a:prstGeom>
              <a:blipFill>
                <a:blip r:embed="rId6"/>
                <a:stretch>
                  <a:fillRect l="-693" t="-4061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289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C685D2-111C-92A2-DDA8-B1EF4F963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5" y="134055"/>
            <a:ext cx="10515600" cy="546982"/>
          </a:xfrm>
        </p:spPr>
        <p:txBody>
          <a:bodyPr>
            <a:normAutofit fontScale="90000"/>
          </a:bodyPr>
          <a:lstStyle/>
          <a:p>
            <a:r>
              <a:rPr lang="en-US" altLang="zh-CN" b="1" dirty="0"/>
              <a:t>Double-tag method</a:t>
            </a:r>
            <a:endParaRPr lang="zh-CN" altLang="en-US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171B27-AC04-915A-C310-7F2536675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11</a:t>
            </a:fld>
            <a:endParaRPr lang="zh-CN" altLang="en-US" b="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F9AB1AE-B15E-9B1D-B900-28A0B3596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96" y="3958421"/>
            <a:ext cx="3064538" cy="223007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E030A5A-7BE3-EF32-1170-52D40C5B8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848" y="3961612"/>
            <a:ext cx="3270170" cy="21837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98D5BFE-9790-CAE8-24D7-5415F87323A4}"/>
                  </a:ext>
                </a:extLst>
              </p:cNvPr>
              <p:cNvSpPr txBox="1"/>
              <p:nvPr/>
            </p:nvSpPr>
            <p:spPr>
              <a:xfrm>
                <a:off x="3775671" y="3586317"/>
                <a:ext cx="2594740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zh-CN" alt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𝝍</m:t>
                          </m:r>
                        </m:den>
                      </m:f>
                      <m:r>
                        <a:rPr lang="zh-CN" alt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𝜮</m:t>
                          </m:r>
                        </m:e>
                        <m:sup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zh-CN" altLang="en-US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l-GR" altLang="zh-CN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𝜮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CN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zh-CN" altLang="en-US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l-GR" altLang="zh-CN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𝜮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zh-CN" altLang="en-US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98D5BFE-9790-CAE8-24D7-5415F8732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671" y="3586317"/>
                <a:ext cx="2594740" cy="375552"/>
              </a:xfrm>
              <a:prstGeom prst="rect">
                <a:avLst/>
              </a:prstGeom>
              <a:blipFill>
                <a:blip r:embed="rId4"/>
                <a:stretch>
                  <a:fillRect l="-9390" t="-111290" r="-1174" b="-1741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内容占位符 21">
            <a:extLst>
              <a:ext uri="{FF2B5EF4-FFF2-40B4-BE49-F238E27FC236}">
                <a16:creationId xmlns:a16="http://schemas.microsoft.com/office/drawing/2014/main" id="{23AC68F6-CAC3-7B2A-6727-086894903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97918" y="3961612"/>
            <a:ext cx="2922212" cy="2139070"/>
          </a:xfr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2B999B35-1835-E8EA-2832-C265C4CF5F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8187" y="4057866"/>
            <a:ext cx="2743199" cy="19811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CAE133C-AF60-D2D9-D128-A20673D06F8F}"/>
                  </a:ext>
                </a:extLst>
              </p:cNvPr>
              <p:cNvSpPr txBox="1"/>
              <p:nvPr/>
            </p:nvSpPr>
            <p:spPr>
              <a:xfrm>
                <a:off x="693308" y="3586317"/>
                <a:ext cx="2518540" cy="369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𝝍</m:t>
                          </m:r>
                        </m:den>
                      </m:f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l-GR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𝜦</m:t>
                      </m:r>
                      <m:acc>
                        <m:accPr>
                          <m:chr m:val="̅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l-GR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𝜦</m:t>
                          </m:r>
                        </m:e>
                      </m:acc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l-GR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𝜦</m:t>
                          </m:r>
                        </m:e>
                      </m:acc>
                      <m:r>
                        <a:rPr lang="el-GR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</m:acc>
                      <m:sSup>
                        <m:sSupPr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sz="1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CAE133C-AF60-D2D9-D128-A20673D06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08" y="3586317"/>
                <a:ext cx="2518540" cy="369973"/>
              </a:xfrm>
              <a:prstGeom prst="rect">
                <a:avLst/>
              </a:prstGeom>
              <a:blipFill>
                <a:blip r:embed="rId7"/>
                <a:stretch>
                  <a:fillRect l="-3390" t="-114754" b="-177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73B5DA2-2DA8-A48A-03F4-D25E6452C157}"/>
                  </a:ext>
                </a:extLst>
              </p:cNvPr>
              <p:cNvSpPr txBox="1"/>
              <p:nvPr/>
            </p:nvSpPr>
            <p:spPr>
              <a:xfrm>
                <a:off x="6750816" y="3589759"/>
                <a:ext cx="2805639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𝝍</m:t>
                    </m:r>
                    <m:r>
                      <a:rPr lang="zh-CN" altLang="en-US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𝜩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𝜩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sz="1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𝜩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𝜦</m:t>
                        </m:r>
                      </m:e>
                    </m:acc>
                    <m:sSup>
                      <m:sSupPr>
                        <m:ctrlP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zh-CN" altLang="en-US" sz="1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73B5DA2-2DA8-A48A-03F4-D25E6452C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16" y="3589759"/>
                <a:ext cx="2805639" cy="375552"/>
              </a:xfrm>
              <a:prstGeom prst="rect">
                <a:avLst/>
              </a:prstGeom>
              <a:blipFill>
                <a:blip r:embed="rId8"/>
                <a:stretch>
                  <a:fillRect t="-8197" b="-26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0B81D141-3628-DFB1-090B-0F4F5209CFC9}"/>
                  </a:ext>
                </a:extLst>
              </p:cNvPr>
              <p:cNvSpPr txBox="1"/>
              <p:nvPr/>
            </p:nvSpPr>
            <p:spPr>
              <a:xfrm>
                <a:off x="9469621" y="3554383"/>
                <a:ext cx="28056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𝝍</m:t>
                    </m:r>
                    <m:r>
                      <a:rPr lang="zh-CN" altLang="en-US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𝜩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𝜩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1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𝜩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𝜦</m:t>
                        </m:r>
                      </m:e>
                    </m:acc>
                    <m:sSup>
                      <m:sSupPr>
                        <m:ctrlP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sz="1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0B81D141-3628-DFB1-090B-0F4F5209C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21" y="3554383"/>
                <a:ext cx="2805639" cy="369332"/>
              </a:xfrm>
              <a:prstGeom prst="rect">
                <a:avLst/>
              </a:prstGeom>
              <a:blipFill>
                <a:blip r:embed="rId9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图片 36">
            <a:extLst>
              <a:ext uri="{FF2B5EF4-FFF2-40B4-BE49-F238E27FC236}">
                <a16:creationId xmlns:a16="http://schemas.microsoft.com/office/drawing/2014/main" id="{99A0E857-270D-E113-9E8E-5852A594B2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473" y="1205331"/>
            <a:ext cx="7397750" cy="191886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F332EB59-0332-586A-17CE-FB91967C5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5223" y="964324"/>
            <a:ext cx="4495801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4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783B81FF-3D8D-04BD-27D6-082CA05DC9F2}"/>
              </a:ext>
            </a:extLst>
          </p:cNvPr>
          <p:cNvSpPr/>
          <p:nvPr/>
        </p:nvSpPr>
        <p:spPr>
          <a:xfrm>
            <a:off x="7170641" y="3966828"/>
            <a:ext cx="4270531" cy="19005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364F27C-9AB0-EB80-B1B2-F73335FB2474}"/>
              </a:ext>
            </a:extLst>
          </p:cNvPr>
          <p:cNvSpPr/>
          <p:nvPr/>
        </p:nvSpPr>
        <p:spPr>
          <a:xfrm>
            <a:off x="540070" y="3943106"/>
            <a:ext cx="6435403" cy="19005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0FD5F4D-DA51-2F4A-768D-76AB9A952270}"/>
              </a:ext>
            </a:extLst>
          </p:cNvPr>
          <p:cNvSpPr/>
          <p:nvPr/>
        </p:nvSpPr>
        <p:spPr>
          <a:xfrm>
            <a:off x="528164" y="2190690"/>
            <a:ext cx="6435403" cy="16791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AFD28CB-9F47-B648-CE0F-E35CE269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56933"/>
            <a:ext cx="12039600" cy="546982"/>
          </a:xfrm>
        </p:spPr>
        <p:txBody>
          <a:bodyPr>
            <a:noAutofit/>
          </a:bodyPr>
          <a:lstStyle/>
          <a:p>
            <a:r>
              <a:rPr kumimoji="0" lang="en-US" altLang="zh-CN" b="1" spc="-50" dirty="0">
                <a:latin typeface="Times New Roman" panose="02020603050405020304" pitchFamily="18" charset="0"/>
                <a:ea typeface="黑体"/>
                <a:cs typeface="Times New Roman" panose="02020603050405020304" pitchFamily="18" charset="0"/>
              </a:rPr>
              <a:t>Joint angular analysis</a:t>
            </a:r>
            <a:endParaRPr lang="zh-CN" altLang="en-US" b="1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D91C9FF6-29AA-FC54-5971-089F3F36F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184" y="1833500"/>
            <a:ext cx="4442416" cy="190057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A40539D-9C53-D2E8-D098-D6821AE50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36" y="1445476"/>
            <a:ext cx="3619526" cy="74521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59346A1-29C7-6E79-1CC2-80612DAB0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9013" y="4518960"/>
            <a:ext cx="3629052" cy="12858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223E733-4323-B944-1351-33C620532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23" y="4372062"/>
            <a:ext cx="6098178" cy="134248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2595314-D105-7A68-0797-A511829A5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373" y="2547982"/>
            <a:ext cx="5251283" cy="11955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277A772-2AF8-56BB-6FBB-3752E0C65C0A}"/>
                  </a:ext>
                </a:extLst>
              </p:cNvPr>
              <p:cNvSpPr txBox="1"/>
              <p:nvPr/>
            </p:nvSpPr>
            <p:spPr>
              <a:xfrm>
                <a:off x="685165" y="2140883"/>
                <a:ext cx="2328664" cy="407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𝑱</m:t>
                    </m:r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zh-CN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</m:t>
                    </m:r>
                    <m:r>
                      <a:rPr lang="zh-CN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𝜩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𝜩</m:t>
                            </m:r>
                          </m:e>
                        </m:acc>
                      </m:e>
                      <m:sup>
                        <m: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zh-CN" altLang="en-US" sz="20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277A772-2AF8-56BB-6FBB-3752E0C65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65" y="2140883"/>
                <a:ext cx="2328664" cy="407099"/>
              </a:xfrm>
              <a:prstGeom prst="rect">
                <a:avLst/>
              </a:prstGeom>
              <a:blipFill>
                <a:blip r:embed="rId7"/>
                <a:stretch>
                  <a:fillRect l="-2618" t="-5970" b="-253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4B6BE955-1104-60D6-4EAB-C8CA00FD16BD}"/>
                  </a:ext>
                </a:extLst>
              </p:cNvPr>
              <p:cNvSpPr txBox="1"/>
              <p:nvPr/>
            </p:nvSpPr>
            <p:spPr>
              <a:xfrm>
                <a:off x="176530" y="3882381"/>
                <a:ext cx="5919469" cy="536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  <m:sup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  <m:sup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𝚵</m:t>
                        </m:r>
                      </m:e>
                      <m:sup>
                        <m:r>
                          <a:rPr lang="en-US" altLang="zh-CN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zh-CN" altLang="en-US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l-GR" altLang="zh-CN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𝚲</m:t>
                    </m:r>
                    <m:sSup>
                      <m:sSupPr>
                        <m:ctrlPr>
                          <a:rPr lang="el-GR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l-GR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𝛑</m:t>
                        </m:r>
                      </m:e>
                      <m:sup>
                        <m:r>
                          <a:rPr lang="en-US" altLang="zh-CN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4B6BE955-1104-60D6-4EAB-C8CA00FD1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30" y="3882381"/>
                <a:ext cx="5919469" cy="536942"/>
              </a:xfrm>
              <a:prstGeom prst="rect">
                <a:avLst/>
              </a:prstGeom>
              <a:blipFill>
                <a:blip r:embed="rId8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CC1E38D-93B6-0EC6-FD9E-15C8696C9D9C}"/>
                  </a:ext>
                </a:extLst>
              </p:cNvPr>
              <p:cNvSpPr txBox="1"/>
              <p:nvPr/>
            </p:nvSpPr>
            <p:spPr>
              <a:xfrm>
                <a:off x="444184" y="975476"/>
                <a:ext cx="84582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Take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zh-CN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r>
                      <a:rPr lang="zh-CN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sz="2400" b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𝜮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  <m:r>
                          <a:rPr lang="zh-CN" altLang="el-G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acc>
                          <m:accPr>
                            <m:chr m:val="̅"/>
                            <m:ctrlPr>
                              <a:rPr lang="el-GR" altLang="zh-CN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l-G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𝛯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(→</m:t>
                    </m:r>
                    <m:acc>
                      <m:accPr>
                        <m:chr m:val="̅"/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𝛬</m:t>
                        </m:r>
                      </m:e>
                    </m:acc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as an example: </a:t>
                </a:r>
                <a:endPara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CC1E38D-93B6-0EC6-FD9E-15C8696C9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84" y="975476"/>
                <a:ext cx="8458200" cy="470000"/>
              </a:xfrm>
              <a:prstGeom prst="rect">
                <a:avLst/>
              </a:prstGeom>
              <a:blipFill>
                <a:blip r:embed="rId9"/>
                <a:stretch>
                  <a:fillRect l="-1009" t="-7792" b="-29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86AD0415-70E7-6DF4-6F96-77EADA90E1E4}"/>
              </a:ext>
            </a:extLst>
          </p:cNvPr>
          <p:cNvSpPr txBox="1"/>
          <p:nvPr/>
        </p:nvSpPr>
        <p:spPr>
          <a:xfrm>
            <a:off x="528164" y="1608909"/>
            <a:ext cx="6132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Complete angular distribution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27E17B-31DF-D734-E590-EFA2CE9CF563}"/>
                  </a:ext>
                </a:extLst>
              </p:cNvPr>
              <p:cNvSpPr txBox="1"/>
              <p:nvPr/>
            </p:nvSpPr>
            <p:spPr>
              <a:xfrm>
                <a:off x="444184" y="5899511"/>
                <a:ext cx="1101136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multi-dimensional distributions from hyperon-pair production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400" b="0" i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sz="2400" b="0" i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collisions involve </a:t>
                </a: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 to hundreds of terms</a:t>
                </a:r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are </a:t>
                </a: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fitted by maximizing the likelihood</a:t>
                </a:r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27E17B-31DF-D734-E590-EFA2CE9CF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84" y="5899511"/>
                <a:ext cx="11011365" cy="830997"/>
              </a:xfrm>
              <a:prstGeom prst="rect">
                <a:avLst/>
              </a:prstGeom>
              <a:blipFill>
                <a:blip r:embed="rId10"/>
                <a:stretch>
                  <a:fillRect l="-775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9ED0F9-B0BB-850E-9C1C-BA9E3CE01C68}"/>
                  </a:ext>
                </a:extLst>
              </p:cNvPr>
              <p:cNvSpPr txBox="1"/>
              <p:nvPr/>
            </p:nvSpPr>
            <p:spPr>
              <a:xfrm>
                <a:off x="6788503" y="3965025"/>
                <a:ext cx="4633708" cy="536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  <m:sup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  <m:sup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decay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𝚵</m:t>
                        </m:r>
                      </m:e>
                      <m:sup>
                        <m:r>
                          <a:rPr lang="en-US" altLang="zh-CN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zh-CN" altLang="en-US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zh-CN" altLang="el-GR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𝛄</m:t>
                    </m:r>
                  </m:oMath>
                </a14:m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9ED0F9-B0BB-850E-9C1C-BA9E3CE01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503" y="3965025"/>
                <a:ext cx="4633708" cy="536942"/>
              </a:xfrm>
              <a:prstGeom prst="rect">
                <a:avLst/>
              </a:prstGeom>
              <a:blipFill>
                <a:blip r:embed="rId11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135173A-33B5-B4D4-0DA4-9BC99AB4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12</a:t>
            </a:fld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2193844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2493D-59E7-B71A-2705-0E5409F5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134055"/>
            <a:ext cx="10515600" cy="546982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ea typeface="Cambria Math" panose="02040503050406030204" pitchFamily="18" charset="0"/>
              </a:rPr>
              <a:t>Experiment status of WRHDs at BESIII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296D15-469E-6A0C-6CAC-4AB4DF37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13</a:t>
            </a:fld>
            <a:endParaRPr lang="zh-CN" altLang="en-US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E75224F-879F-872A-5FEE-64B1CF4CF7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4205437"/>
                  </p:ext>
                </p:extLst>
              </p:nvPr>
            </p:nvGraphicFramePr>
            <p:xfrm>
              <a:off x="594025" y="1371600"/>
              <a:ext cx="11003949" cy="464819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76975">
                      <a:extLst>
                        <a:ext uri="{9D8B030D-6E8A-4147-A177-3AD203B41FA5}">
                          <a16:colId xmlns:a16="http://schemas.microsoft.com/office/drawing/2014/main" val="1522336190"/>
                        </a:ext>
                      </a:extLst>
                    </a:gridCol>
                    <a:gridCol w="2919441">
                      <a:extLst>
                        <a:ext uri="{9D8B030D-6E8A-4147-A177-3AD203B41FA5}">
                          <a16:colId xmlns:a16="http://schemas.microsoft.com/office/drawing/2014/main" val="3471068269"/>
                        </a:ext>
                      </a:extLst>
                    </a:gridCol>
                    <a:gridCol w="981701">
                      <a:extLst>
                        <a:ext uri="{9D8B030D-6E8A-4147-A177-3AD203B41FA5}">
                          <a16:colId xmlns:a16="http://schemas.microsoft.com/office/drawing/2014/main" val="2073680756"/>
                        </a:ext>
                      </a:extLst>
                    </a:gridCol>
                    <a:gridCol w="1337527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473843">
                      <a:extLst>
                        <a:ext uri="{9D8B030D-6E8A-4147-A177-3AD203B41FA5}">
                          <a16:colId xmlns:a16="http://schemas.microsoft.com/office/drawing/2014/main" val="3267671298"/>
                        </a:ext>
                      </a:extLst>
                    </a:gridCol>
                    <a:gridCol w="2214462">
                      <a:extLst>
                        <a:ext uri="{9D8B030D-6E8A-4147-A177-3AD203B41FA5}">
                          <a16:colId xmlns:a16="http://schemas.microsoft.com/office/drawing/2014/main" val="968278501"/>
                        </a:ext>
                      </a:extLst>
                    </a:gridCol>
                  </a:tblGrid>
                  <a:tr h="793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WRHD process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Tag mode (c.c.)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Max. Polari.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Number of signal event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altLang="zh-C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en-US" sz="1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zh-CN" altLang="en-US" sz="1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665516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𝜮</m:t>
                                    </m:r>
                                  </m:e>
                                  <m:sup>
                                    <m:r>
                                      <a:rPr lang="en-US" altLang="zh-CN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zh-CN" alt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altLang="zh-CN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𝜮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</m:e>
                                </m:acc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type m:val="lin"/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num>
                                <m:den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𝜓</m:t>
                                  </m:r>
                                </m:den>
                              </m:f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𝛴</m:t>
                                  </m:r>
                                </m:e>
                                <m:sup>
                                  <m:r>
                                    <a:rPr lang="en-US" altLang="zh-CN" sz="1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𝛴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𝛴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acc>
                                <m:accPr>
                                  <m:chr m:val="̅"/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16.4%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1189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0.996(0.021)(0.018)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-0.651(0.056)(0.020)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02923940"/>
                      </a:ext>
                    </a:extLst>
                  </a:tr>
                  <a:tr h="505220">
                    <a:tc v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𝐽</m:t>
                                    </m:r>
                                  </m:num>
                                  <m:den>
                                    <m: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𝜓</m:t>
                                    </m:r>
                                  </m:den>
                                </m:f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𝛴</m:t>
                                    </m:r>
                                  </m:e>
                                  <m:sup>
                                    <m:r>
                                      <a:rPr lang="en-US" altLang="zh-CN" sz="16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zh-CN" altLang="en-US" sz="16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altLang="zh-CN" sz="16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𝛴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m:rPr>
                                    <m:nor/>
                                  </m:rPr>
                                  <a:rPr lang="en-US" altLang="zh-CN" sz="1600" b="0" i="1" dirty="0">
                                    <a:solidFill>
                                      <a:schemeClr val="tx1"/>
                                    </a:solidFill>
                                    <a:latin typeface="Times New Roman" panose="020206030504050203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𝛴</m:t>
                                    </m:r>
                                  </m:e>
                                  <m:sup>
                                    <m:r>
                                      <a:rPr lang="en-US" altLang="zh-CN" sz="16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sSup>
                                  <m:sSupPr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16.4%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1306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21242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𝜦</m:t>
                                </m:r>
                                <m:r>
                                  <a:rPr lang="en-US" altLang="zh-CN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𝜦</m:t>
                                    </m:r>
                                  </m:e>
                                </m:acc>
                                <m:r>
                                  <a:rPr lang="el-GR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𝒏</m:t>
                                    </m:r>
                                  </m:e>
                                </m:acc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𝐽</m:t>
                                    </m:r>
                                  </m:num>
                                  <m:den>
                                    <m: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𝜓</m:t>
                                    </m:r>
                                  </m:den>
                                </m:f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r>
                                  <a:rPr lang="el-GR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𝛬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𝛬</m:t>
                                    </m:r>
                                  </m:e>
                                </m:acc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𝛬</m:t>
                                    </m:r>
                                  </m:e>
                                </m:acc>
                                <m:r>
                                  <a:rPr lang="el-GR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sSup>
                                  <m:sSupPr>
                                    <m:ctrlP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24.7%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723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0.832(0.038)(0.054)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-0.16(0.10)(0.05)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  <a:tr h="449031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type m:val="lin"/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num>
                                <m:den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𝜓</m:t>
                                  </m:r>
                                </m:den>
                              </m:f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el-GR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𝛬</m:t>
                              </m:r>
                              <m:acc>
                                <m:accPr>
                                  <m:chr m:val="̅"/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𝛬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𝛬</m:t>
                              </m:r>
                              <m:r>
                                <a:rPr lang="en-US" altLang="zh-CN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24.7%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498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57086545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𝜩</m:t>
                                    </m:r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𝜦𝜸</m:t>
                                </m:r>
                              </m:oMath>
                            </m:oMathPara>
                          </a14:m>
                          <a:endPara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altLang="zh-CN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CN" alt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𝜩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𝜦</m:t>
                                    </m:r>
                                  </m:e>
                                </m:acc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𝛬</m:t>
                                  </m:r>
                                </m:e>
                              </m:acc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308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1.347(0.066)(0.054)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-0.741(0.062)(0.019)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67417538"/>
                      </a:ext>
                    </a:extLst>
                  </a:tr>
                  <a:tr h="460655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𝛬</m:t>
                              </m:r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330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80935743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𝜩</m:t>
                                    </m:r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𝜮</m:t>
                                    </m:r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altLang="zh-CN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CN" alt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𝜩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zh-CN" alt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zh-CN" alt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CN" alt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𝜮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altLang="zh-CN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zh-CN" alt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𝛬</m:t>
                                  </m:r>
                                </m:e>
                              </m:acc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178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3.69(0.21)(0.12)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−0.807(0.095)(0.011)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7316406"/>
                      </a:ext>
                    </a:extLst>
                  </a:tr>
                  <a:tr h="443678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𝛯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𝛯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𝛬</m:t>
                              </m:r>
                              <m:sSup>
                                <m:sSupPr>
                                  <m:ctrlP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214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871218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E75224F-879F-872A-5FEE-64B1CF4CF7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4205437"/>
                  </p:ext>
                </p:extLst>
              </p:nvPr>
            </p:nvGraphicFramePr>
            <p:xfrm>
              <a:off x="594025" y="1371600"/>
              <a:ext cx="11003949" cy="464819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76975">
                      <a:extLst>
                        <a:ext uri="{9D8B030D-6E8A-4147-A177-3AD203B41FA5}">
                          <a16:colId xmlns:a16="http://schemas.microsoft.com/office/drawing/2014/main" val="1522336190"/>
                        </a:ext>
                      </a:extLst>
                    </a:gridCol>
                    <a:gridCol w="2919441">
                      <a:extLst>
                        <a:ext uri="{9D8B030D-6E8A-4147-A177-3AD203B41FA5}">
                          <a16:colId xmlns:a16="http://schemas.microsoft.com/office/drawing/2014/main" val="3471068269"/>
                        </a:ext>
                      </a:extLst>
                    </a:gridCol>
                    <a:gridCol w="981701">
                      <a:extLst>
                        <a:ext uri="{9D8B030D-6E8A-4147-A177-3AD203B41FA5}">
                          <a16:colId xmlns:a16="http://schemas.microsoft.com/office/drawing/2014/main" val="2073680756"/>
                        </a:ext>
                      </a:extLst>
                    </a:gridCol>
                    <a:gridCol w="1337527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473843">
                      <a:extLst>
                        <a:ext uri="{9D8B030D-6E8A-4147-A177-3AD203B41FA5}">
                          <a16:colId xmlns:a16="http://schemas.microsoft.com/office/drawing/2014/main" val="3267671298"/>
                        </a:ext>
                      </a:extLst>
                    </a:gridCol>
                    <a:gridCol w="2214462">
                      <a:extLst>
                        <a:ext uri="{9D8B030D-6E8A-4147-A177-3AD203B41FA5}">
                          <a16:colId xmlns:a16="http://schemas.microsoft.com/office/drawing/2014/main" val="968278501"/>
                        </a:ext>
                      </a:extLst>
                    </a:gridCol>
                  </a:tblGrid>
                  <a:tr h="793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WRHD process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Tag mode (c.c.)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Max. Polari.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Number of signal event</a:t>
                          </a:r>
                          <a:endParaRPr lang="zh-CN" altLang="en-US" sz="18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55665" t="-1538" r="-90394" b="-4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97796" t="-1538" r="-1102" b="-4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665516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5" t="-68750" r="-922599" b="-2317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121101" r="-240919" b="-484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16.4%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1189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0.996(0.021)(0.018)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-0.651(0.056)(0.020)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02923940"/>
                      </a:ext>
                    </a:extLst>
                  </a:tr>
                  <a:tr h="505220">
                    <a:tc v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290361" r="-240919" b="-5361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16.4%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1306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21242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5" t="-220408" r="-922599" b="-202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443836" r="-240919" b="-5095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8075" t="-443836" r="-616770" b="-5095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723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0.832(0.038)(0.054)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-0.16(0.10)(0.05)</a:t>
                          </a:r>
                          <a:endParaRPr lang="zh-CN" altLang="en-US" sz="16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  <a:tr h="449031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536486" r="-240919" b="-4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24.7%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498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57086545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5" t="-318243" r="-922599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645205" r="-240919" b="-3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308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1.347(0.066)(0.054)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-0.741(0.062)(0.019)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67417538"/>
                      </a:ext>
                    </a:extLst>
                  </a:tr>
                  <a:tr h="460655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725333" r="-2409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330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80935743"/>
                      </a:ext>
                    </a:extLst>
                  </a:tr>
                  <a:tr h="443678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5" t="-423973" r="-922599" b="-27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847945" r="-240919" b="-1054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178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3.69(0.21)(0.12)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97796" t="-423973" r="-1102" b="-27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316406"/>
                      </a:ext>
                    </a:extLst>
                  </a:tr>
                  <a:tr h="443678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61" t="-947945" r="-240919" b="-54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32.1%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214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871218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90627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7F678-2FEB-0961-DB4A-97023CB4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FCFEE6-3FF0-6DFA-1A0B-FA38DFBAA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134055"/>
            <a:ext cx="10515600" cy="546982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ea typeface="Cambria Math" panose="02040503050406030204" pitchFamily="18" charset="0"/>
              </a:rPr>
              <a:t>Experiment status of WRHDs at BESIII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CE1CD4-C2F6-EACA-2886-0661EF3B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14</a:t>
            </a:fld>
            <a:endParaRPr lang="zh-CN" altLang="en-US" b="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D0A80C-7710-5AFB-162A-CD66FD345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21" y="1307688"/>
            <a:ext cx="5531248" cy="22737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8F1CA38-14CD-E7F0-E9C0-69CD6A3E7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490" y="1446102"/>
            <a:ext cx="5311004" cy="205909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AC91E1E-A679-16C3-604B-02ACD6D27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4094501"/>
            <a:ext cx="6018602" cy="21068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68435BB-A654-04DB-8B69-A654A228C5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12" y="4094501"/>
            <a:ext cx="5481708" cy="20480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3DB9807-030C-D929-45C9-9C55FEEAC545}"/>
                  </a:ext>
                </a:extLst>
              </p:cNvPr>
              <p:cNvSpPr txBox="1"/>
              <p:nvPr/>
            </p:nvSpPr>
            <p:spPr>
              <a:xfrm>
                <a:off x="1956478" y="978009"/>
                <a:ext cx="26709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zh-CN" altLang="en-US" sz="1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𝜮</m:t>
                          </m:r>
                        </m:e>
                        <m:sup>
                          <m:r>
                            <a:rPr lang="en-US" altLang="zh-CN" sz="1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𝜸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&amp; </m:t>
                      </m:r>
                      <m:sSup>
                        <m:sSupPr>
                          <m:ctrlP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zh-CN" alt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𝜮</m:t>
                          </m:r>
                        </m:e>
                        <m:sup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zh-CN" alt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altLang="zh-CN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altLang="zh-CN" sz="18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3DB9807-030C-D929-45C9-9C55FEEAC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478" y="978009"/>
                <a:ext cx="267094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EC95367-C168-79A3-9494-FA5B62B42796}"/>
                  </a:ext>
                </a:extLst>
              </p:cNvPr>
              <p:cNvSpPr txBox="1"/>
              <p:nvPr/>
            </p:nvSpPr>
            <p:spPr>
              <a:xfrm>
                <a:off x="8001000" y="992547"/>
                <a:ext cx="22137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𝜦</m:t>
                      </m:r>
                      <m:r>
                        <a:rPr lang="en-US" altLang="zh-CN" sz="18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l-GR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𝜦</m:t>
                          </m:r>
                        </m:e>
                      </m:acc>
                      <m:r>
                        <a:rPr lang="el-GR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</m:acc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zh-CN" altLang="en-US" sz="1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EC95367-C168-79A3-9494-FA5B62B42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992547"/>
                <a:ext cx="2213740" cy="369332"/>
              </a:xfrm>
              <a:prstGeom prst="rect">
                <a:avLst/>
              </a:prstGeom>
              <a:blipFill>
                <a:blip r:embed="rId7"/>
                <a:stretch>
                  <a:fillRect r="-1102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05A30B-5241-B54D-5E9B-414BB3071B20}"/>
                  </a:ext>
                </a:extLst>
              </p:cNvPr>
              <p:cNvSpPr txBox="1"/>
              <p:nvPr/>
            </p:nvSpPr>
            <p:spPr>
              <a:xfrm>
                <a:off x="2039753" y="3786619"/>
                <a:ext cx="2654926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𝜩</m:t>
                          </m:r>
                        </m:e>
                        <m:sup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𝜦𝜸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𝜩</m:t>
                              </m:r>
                            </m:e>
                          </m:acc>
                        </m:e>
                        <m:sup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𝜦</m:t>
                          </m:r>
                        </m:e>
                      </m:acc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𝜸</m:t>
                      </m:r>
                    </m:oMath>
                  </m:oMathPara>
                </a14:m>
                <a:endParaRPr lang="en-US" altLang="zh-CN" sz="18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05A30B-5241-B54D-5E9B-414BB3071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753" y="3786619"/>
                <a:ext cx="2654926" cy="375552"/>
              </a:xfrm>
              <a:prstGeom prst="rect">
                <a:avLst/>
              </a:prstGeom>
              <a:blipFill>
                <a:blip r:embed="rId8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62E49B3-EDBA-BFCE-394D-748BDECE9BE8}"/>
                  </a:ext>
                </a:extLst>
              </p:cNvPr>
              <p:cNvSpPr txBox="1"/>
              <p:nvPr/>
            </p:nvSpPr>
            <p:spPr>
              <a:xfrm>
                <a:off x="7848600" y="3768589"/>
                <a:ext cx="2654926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𝜩</m:t>
                          </m:r>
                        </m:e>
                        <m:sup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𝜦𝜸</m:t>
                      </m:r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𝜩</m:t>
                              </m:r>
                            </m:e>
                          </m:acc>
                        </m:e>
                        <m:sup>
                          <m: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zh-CN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𝜦</m:t>
                          </m:r>
                        </m:e>
                      </m:acc>
                      <m:r>
                        <a:rPr lang="zh-CN" altLang="en-US" sz="1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𝜸</m:t>
                      </m:r>
                    </m:oMath>
                  </m:oMathPara>
                </a14:m>
                <a:endParaRPr lang="en-US" altLang="zh-CN" sz="18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62E49B3-EDBA-BFCE-394D-748BDECE9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0" y="3768589"/>
                <a:ext cx="2654926" cy="375552"/>
              </a:xfrm>
              <a:prstGeom prst="rect">
                <a:avLst/>
              </a:prstGeom>
              <a:blipFill>
                <a:blip r:embed="rId9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79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EF89A-1109-D965-067A-EF72E775D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9BDDE35-4345-A601-E63A-DA57FB91B1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1768" y="1105229"/>
            <a:ext cx="4191504" cy="273278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32A506B-0609-69D9-275C-7588CCA2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134055"/>
            <a:ext cx="10515600" cy="546982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ea typeface="Cambria Math" panose="02040503050406030204" pitchFamily="18" charset="0"/>
              </a:rPr>
              <a:t>Experiment status of WRHDs at BESIII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9E8FBD-C48D-F1DA-808E-D06E8921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15</a:t>
            </a:fld>
            <a:endParaRPr lang="zh-CN" altLang="en-US" b="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EE7A57-A280-D7E9-6015-8992C8280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242" y="1099526"/>
            <a:ext cx="3995224" cy="2614427"/>
          </a:xfrm>
          <a:prstGeom prst="rect">
            <a:avLst/>
          </a:prstGeom>
        </p:spPr>
      </p:pic>
      <p:sp>
        <p:nvSpPr>
          <p:cNvPr id="8" name="箭头: 左右 7">
            <a:extLst>
              <a:ext uri="{FF2B5EF4-FFF2-40B4-BE49-F238E27FC236}">
                <a16:creationId xmlns:a16="http://schemas.microsoft.com/office/drawing/2014/main" id="{2A08793D-EEF9-CCDF-6944-375561371782}"/>
              </a:ext>
            </a:extLst>
          </p:cNvPr>
          <p:cNvSpPr/>
          <p:nvPr/>
        </p:nvSpPr>
        <p:spPr>
          <a:xfrm>
            <a:off x="5587674" y="2331377"/>
            <a:ext cx="457200" cy="1524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77879AD-1084-EA59-077D-104B22F7D7D3}"/>
              </a:ext>
            </a:extLst>
          </p:cNvPr>
          <p:cNvSpPr txBox="1"/>
          <p:nvPr/>
        </p:nvSpPr>
        <p:spPr>
          <a:xfrm>
            <a:off x="5470050" y="2448406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4.2σ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D3228EC-5E99-E11B-8B60-1DE1C182B8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226" b="49139"/>
          <a:stretch>
            <a:fillRect/>
          </a:stretch>
        </p:blipFill>
        <p:spPr>
          <a:xfrm>
            <a:off x="10235704" y="1813030"/>
            <a:ext cx="1153373" cy="608441"/>
          </a:xfrm>
          <a:custGeom>
            <a:avLst/>
            <a:gdLst>
              <a:gd name="connsiteX0" fmla="*/ 0 w 1266308"/>
              <a:gd name="connsiteY0" fmla="*/ 0 h 668018"/>
              <a:gd name="connsiteX1" fmla="*/ 1266308 w 1266308"/>
              <a:gd name="connsiteY1" fmla="*/ 0 h 668018"/>
              <a:gd name="connsiteX2" fmla="*/ 1266308 w 1266308"/>
              <a:gd name="connsiteY2" fmla="*/ 668018 h 668018"/>
              <a:gd name="connsiteX3" fmla="*/ 1262547 w 1266308"/>
              <a:gd name="connsiteY3" fmla="*/ 666785 h 668018"/>
              <a:gd name="connsiteX4" fmla="*/ 1216432 w 1266308"/>
              <a:gd name="connsiteY4" fmla="*/ 656706 h 668018"/>
              <a:gd name="connsiteX5" fmla="*/ 509850 w 1266308"/>
              <a:gd name="connsiteY5" fmla="*/ 656706 h 668018"/>
              <a:gd name="connsiteX6" fmla="*/ 343595 w 1266308"/>
              <a:gd name="connsiteY6" fmla="*/ 640081 h 668018"/>
              <a:gd name="connsiteX7" fmla="*/ 277094 w 1266308"/>
              <a:gd name="connsiteY7" fmla="*/ 631768 h 668018"/>
              <a:gd name="connsiteX8" fmla="*/ 243843 w 1266308"/>
              <a:gd name="connsiteY8" fmla="*/ 623455 h 668018"/>
              <a:gd name="connsiteX9" fmla="*/ 235530 w 1266308"/>
              <a:gd name="connsiteY9" fmla="*/ 415637 h 668018"/>
              <a:gd name="connsiteX10" fmla="*/ 202279 w 1266308"/>
              <a:gd name="connsiteY10" fmla="*/ 374074 h 668018"/>
              <a:gd name="connsiteX11" fmla="*/ 144090 w 1266308"/>
              <a:gd name="connsiteY11" fmla="*/ 149630 h 668018"/>
              <a:gd name="connsiteX12" fmla="*/ 127464 w 1266308"/>
              <a:gd name="connsiteY12" fmla="*/ 99754 h 668018"/>
              <a:gd name="connsiteX13" fmla="*/ 19399 w 1266308"/>
              <a:gd name="connsiteY13" fmla="*/ 8314 h 668018"/>
              <a:gd name="connsiteX14" fmla="*/ 0 w 1266308"/>
              <a:gd name="connsiteY14" fmla="*/ 0 h 66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66308" h="668018">
                <a:moveTo>
                  <a:pt x="0" y="0"/>
                </a:moveTo>
                <a:lnTo>
                  <a:pt x="1266308" y="0"/>
                </a:lnTo>
                <a:lnTo>
                  <a:pt x="1266308" y="668018"/>
                </a:lnTo>
                <a:lnTo>
                  <a:pt x="1262547" y="666785"/>
                </a:lnTo>
                <a:cubicBezTo>
                  <a:pt x="1247439" y="661832"/>
                  <a:pt x="1232199" y="657676"/>
                  <a:pt x="1216432" y="656706"/>
                </a:cubicBezTo>
                <a:cubicBezTo>
                  <a:pt x="926922" y="638890"/>
                  <a:pt x="776249" y="648113"/>
                  <a:pt x="509850" y="656706"/>
                </a:cubicBezTo>
                <a:cubicBezTo>
                  <a:pt x="355741" y="637444"/>
                  <a:pt x="547008" y="660423"/>
                  <a:pt x="343595" y="640081"/>
                </a:cubicBezTo>
                <a:cubicBezTo>
                  <a:pt x="321366" y="637858"/>
                  <a:pt x="299130" y="635441"/>
                  <a:pt x="277094" y="631768"/>
                </a:cubicBezTo>
                <a:cubicBezTo>
                  <a:pt x="265825" y="629890"/>
                  <a:pt x="250180" y="632961"/>
                  <a:pt x="243843" y="623455"/>
                </a:cubicBezTo>
                <a:cubicBezTo>
                  <a:pt x="211979" y="575660"/>
                  <a:pt x="233709" y="446596"/>
                  <a:pt x="235530" y="415637"/>
                </a:cubicBezTo>
                <a:cubicBezTo>
                  <a:pt x="224446" y="401783"/>
                  <a:pt x="209164" y="390426"/>
                  <a:pt x="202279" y="374074"/>
                </a:cubicBezTo>
                <a:cubicBezTo>
                  <a:pt x="183808" y="330206"/>
                  <a:pt x="155251" y="197995"/>
                  <a:pt x="144090" y="149630"/>
                </a:cubicBezTo>
                <a:lnTo>
                  <a:pt x="127464" y="99754"/>
                </a:lnTo>
                <a:cubicBezTo>
                  <a:pt x="106056" y="67642"/>
                  <a:pt x="55016" y="27492"/>
                  <a:pt x="19399" y="8314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39D03FD-A17F-F977-A769-751D6498A6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987824" y="1829275"/>
            <a:ext cx="2560095" cy="1146974"/>
          </a:xfrm>
          <a:custGeom>
            <a:avLst/>
            <a:gdLst>
              <a:gd name="connsiteX0" fmla="*/ 188884 w 2892829"/>
              <a:gd name="connsiteY0" fmla="*/ 0 h 1313411"/>
              <a:gd name="connsiteX1" fmla="*/ 1626521 w 2892829"/>
              <a:gd name="connsiteY1" fmla="*/ 0 h 1313411"/>
              <a:gd name="connsiteX2" fmla="*/ 1645920 w 2892829"/>
              <a:gd name="connsiteY2" fmla="*/ 8314 h 1313411"/>
              <a:gd name="connsiteX3" fmla="*/ 1753985 w 2892829"/>
              <a:gd name="connsiteY3" fmla="*/ 99754 h 1313411"/>
              <a:gd name="connsiteX4" fmla="*/ 1770611 w 2892829"/>
              <a:gd name="connsiteY4" fmla="*/ 149630 h 1313411"/>
              <a:gd name="connsiteX5" fmla="*/ 1828800 w 2892829"/>
              <a:gd name="connsiteY5" fmla="*/ 374074 h 1313411"/>
              <a:gd name="connsiteX6" fmla="*/ 1862051 w 2892829"/>
              <a:gd name="connsiteY6" fmla="*/ 415637 h 1313411"/>
              <a:gd name="connsiteX7" fmla="*/ 1870364 w 2892829"/>
              <a:gd name="connsiteY7" fmla="*/ 623455 h 1313411"/>
              <a:gd name="connsiteX8" fmla="*/ 1903615 w 2892829"/>
              <a:gd name="connsiteY8" fmla="*/ 631768 h 1313411"/>
              <a:gd name="connsiteX9" fmla="*/ 1970116 w 2892829"/>
              <a:gd name="connsiteY9" fmla="*/ 640081 h 1313411"/>
              <a:gd name="connsiteX10" fmla="*/ 2136371 w 2892829"/>
              <a:gd name="connsiteY10" fmla="*/ 656706 h 1313411"/>
              <a:gd name="connsiteX11" fmla="*/ 2842953 w 2892829"/>
              <a:gd name="connsiteY11" fmla="*/ 656706 h 1313411"/>
              <a:gd name="connsiteX12" fmla="*/ 2889068 w 2892829"/>
              <a:gd name="connsiteY12" fmla="*/ 666785 h 1313411"/>
              <a:gd name="connsiteX13" fmla="*/ 2892829 w 2892829"/>
              <a:gd name="connsiteY13" fmla="*/ 668018 h 1313411"/>
              <a:gd name="connsiteX14" fmla="*/ 2892829 w 2892829"/>
              <a:gd name="connsiteY14" fmla="*/ 1170089 h 1313411"/>
              <a:gd name="connsiteX15" fmla="*/ 2817941 w 2892829"/>
              <a:gd name="connsiteY15" fmla="*/ 1241228 h 1313411"/>
              <a:gd name="connsiteX16" fmla="*/ 2718262 w 2892829"/>
              <a:gd name="connsiteY16" fmla="*/ 1305099 h 1313411"/>
              <a:gd name="connsiteX17" fmla="*/ 2698034 w 2892829"/>
              <a:gd name="connsiteY17" fmla="*/ 1313411 h 1313411"/>
              <a:gd name="connsiteX18" fmla="*/ 82056 w 2892829"/>
              <a:gd name="connsiteY18" fmla="*/ 1313411 h 1313411"/>
              <a:gd name="connsiteX19" fmla="*/ 51499 w 2892829"/>
              <a:gd name="connsiteY19" fmla="*/ 1293847 h 1313411"/>
              <a:gd name="connsiteX20" fmla="*/ 0 w 2892829"/>
              <a:gd name="connsiteY20" fmla="*/ 1259283 h 1313411"/>
              <a:gd name="connsiteX21" fmla="*/ 0 w 2892829"/>
              <a:gd name="connsiteY21" fmla="*/ 185700 h 1313411"/>
              <a:gd name="connsiteX22" fmla="*/ 97533 w 2892829"/>
              <a:gd name="connsiteY22" fmla="*/ 83604 h 1313411"/>
              <a:gd name="connsiteX23" fmla="*/ 188884 w 2892829"/>
              <a:gd name="connsiteY23" fmla="*/ 0 h 131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92829" h="1313411">
                <a:moveTo>
                  <a:pt x="188884" y="0"/>
                </a:moveTo>
                <a:lnTo>
                  <a:pt x="1626521" y="0"/>
                </a:lnTo>
                <a:lnTo>
                  <a:pt x="1645920" y="8314"/>
                </a:lnTo>
                <a:cubicBezTo>
                  <a:pt x="1681537" y="27492"/>
                  <a:pt x="1732577" y="67642"/>
                  <a:pt x="1753985" y="99754"/>
                </a:cubicBezTo>
                <a:lnTo>
                  <a:pt x="1770611" y="149630"/>
                </a:lnTo>
                <a:cubicBezTo>
                  <a:pt x="1781772" y="197995"/>
                  <a:pt x="1810329" y="330206"/>
                  <a:pt x="1828800" y="374074"/>
                </a:cubicBezTo>
                <a:cubicBezTo>
                  <a:pt x="1835685" y="390426"/>
                  <a:pt x="1850967" y="401783"/>
                  <a:pt x="1862051" y="415637"/>
                </a:cubicBezTo>
                <a:cubicBezTo>
                  <a:pt x="1860230" y="446596"/>
                  <a:pt x="1838500" y="575660"/>
                  <a:pt x="1870364" y="623455"/>
                </a:cubicBezTo>
                <a:cubicBezTo>
                  <a:pt x="1876701" y="632961"/>
                  <a:pt x="1892346" y="629890"/>
                  <a:pt x="1903615" y="631768"/>
                </a:cubicBezTo>
                <a:cubicBezTo>
                  <a:pt x="1925651" y="635441"/>
                  <a:pt x="1947887" y="637858"/>
                  <a:pt x="1970116" y="640081"/>
                </a:cubicBezTo>
                <a:cubicBezTo>
                  <a:pt x="2173529" y="660423"/>
                  <a:pt x="1982262" y="637444"/>
                  <a:pt x="2136371" y="656706"/>
                </a:cubicBezTo>
                <a:cubicBezTo>
                  <a:pt x="2402770" y="648113"/>
                  <a:pt x="2553443" y="638890"/>
                  <a:pt x="2842953" y="656706"/>
                </a:cubicBezTo>
                <a:cubicBezTo>
                  <a:pt x="2858720" y="657676"/>
                  <a:pt x="2873960" y="661832"/>
                  <a:pt x="2889068" y="666785"/>
                </a:cubicBezTo>
                <a:lnTo>
                  <a:pt x="2892829" y="668018"/>
                </a:lnTo>
                <a:lnTo>
                  <a:pt x="2892829" y="1170089"/>
                </a:lnTo>
                <a:lnTo>
                  <a:pt x="2817941" y="1241228"/>
                </a:lnTo>
                <a:cubicBezTo>
                  <a:pt x="2788125" y="1264821"/>
                  <a:pt x="2755268" y="1286166"/>
                  <a:pt x="2718262" y="1305099"/>
                </a:cubicBezTo>
                <a:lnTo>
                  <a:pt x="2698034" y="1313411"/>
                </a:lnTo>
                <a:lnTo>
                  <a:pt x="82056" y="1313411"/>
                </a:lnTo>
                <a:lnTo>
                  <a:pt x="51499" y="1293847"/>
                </a:lnTo>
                <a:lnTo>
                  <a:pt x="0" y="1259283"/>
                </a:lnTo>
                <a:lnTo>
                  <a:pt x="0" y="185700"/>
                </a:lnTo>
                <a:lnTo>
                  <a:pt x="97533" y="83604"/>
                </a:lnTo>
                <a:lnTo>
                  <a:pt x="188884" y="0"/>
                </a:lnTo>
                <a:close/>
              </a:path>
            </a:pathLst>
          </a:cu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79D26D2-A210-392D-9974-B56B362B32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29" t="-12025" r="43774" b="100000"/>
          <a:stretch>
            <a:fillRect/>
          </a:stretch>
        </p:blipFill>
        <p:spPr>
          <a:xfrm>
            <a:off x="8805934" y="1573111"/>
            <a:ext cx="1309422" cy="143855"/>
          </a:xfrm>
          <a:custGeom>
            <a:avLst/>
            <a:gdLst>
              <a:gd name="connsiteX0" fmla="*/ 417945 w 1437637"/>
              <a:gd name="connsiteY0" fmla="*/ 0 h 157941"/>
              <a:gd name="connsiteX1" fmla="*/ 1274156 w 1437637"/>
              <a:gd name="connsiteY1" fmla="*/ 116378 h 157941"/>
              <a:gd name="connsiteX2" fmla="*/ 1398847 w 1437637"/>
              <a:gd name="connsiteY2" fmla="*/ 141316 h 157941"/>
              <a:gd name="connsiteX3" fmla="*/ 1437637 w 1437637"/>
              <a:gd name="connsiteY3" fmla="*/ 157941 h 157941"/>
              <a:gd name="connsiteX4" fmla="*/ 0 w 1437637"/>
              <a:gd name="connsiteY4" fmla="*/ 157941 h 157941"/>
              <a:gd name="connsiteX5" fmla="*/ 27247 w 1437637"/>
              <a:gd name="connsiteY5" fmla="*/ 133004 h 157941"/>
              <a:gd name="connsiteX6" fmla="*/ 143625 w 1437637"/>
              <a:gd name="connsiteY6" fmla="*/ 49876 h 157941"/>
              <a:gd name="connsiteX7" fmla="*/ 417945 w 1437637"/>
              <a:gd name="connsiteY7" fmla="*/ 0 h 15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7637" h="157941">
                <a:moveTo>
                  <a:pt x="417945" y="0"/>
                </a:moveTo>
                <a:cubicBezTo>
                  <a:pt x="657284" y="29011"/>
                  <a:pt x="1089248" y="79397"/>
                  <a:pt x="1274156" y="116378"/>
                </a:cubicBezTo>
                <a:lnTo>
                  <a:pt x="1398847" y="141316"/>
                </a:lnTo>
                <a:lnTo>
                  <a:pt x="1437637" y="157941"/>
                </a:lnTo>
                <a:lnTo>
                  <a:pt x="0" y="157941"/>
                </a:lnTo>
                <a:lnTo>
                  <a:pt x="27247" y="133004"/>
                </a:lnTo>
                <a:cubicBezTo>
                  <a:pt x="63305" y="101819"/>
                  <a:pt x="100985" y="71196"/>
                  <a:pt x="143625" y="49876"/>
                </a:cubicBezTo>
                <a:cubicBezTo>
                  <a:pt x="220096" y="11640"/>
                  <a:pt x="339033" y="8306"/>
                  <a:pt x="417945" y="0"/>
                </a:cubicBez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D829D3A-18BB-34AD-9303-BF48D053D2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3471" b="85861"/>
          <a:stretch>
            <a:fillRect/>
          </a:stretch>
        </p:blipFill>
        <p:spPr>
          <a:xfrm>
            <a:off x="8505681" y="1733528"/>
            <a:ext cx="172038" cy="169138"/>
          </a:xfrm>
          <a:custGeom>
            <a:avLst/>
            <a:gdLst>
              <a:gd name="connsiteX0" fmla="*/ 0 w 188884"/>
              <a:gd name="connsiteY0" fmla="*/ 0 h 185700"/>
              <a:gd name="connsiteX1" fmla="*/ 188884 w 188884"/>
              <a:gd name="connsiteY1" fmla="*/ 0 h 185700"/>
              <a:gd name="connsiteX2" fmla="*/ 97533 w 188884"/>
              <a:gd name="connsiteY2" fmla="*/ 83604 h 185700"/>
              <a:gd name="connsiteX3" fmla="*/ 0 w 188884"/>
              <a:gd name="connsiteY3" fmla="*/ 185700 h 185700"/>
              <a:gd name="connsiteX4" fmla="*/ 0 w 188884"/>
              <a:gd name="connsiteY4" fmla="*/ 0 h 18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4" h="185700">
                <a:moveTo>
                  <a:pt x="0" y="0"/>
                </a:moveTo>
                <a:lnTo>
                  <a:pt x="188884" y="0"/>
                </a:lnTo>
                <a:lnTo>
                  <a:pt x="97533" y="83604"/>
                </a:lnTo>
                <a:lnTo>
                  <a:pt x="0" y="1857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DD62B2D-9157-291E-AF29-EA605B2A08F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1319" t="14139" r="100000" b="4121"/>
          <a:stretch>
            <a:fillRect/>
          </a:stretch>
        </p:blipFill>
        <p:spPr>
          <a:xfrm>
            <a:off x="8190599" y="1998412"/>
            <a:ext cx="298236" cy="977837"/>
          </a:xfrm>
          <a:custGeom>
            <a:avLst/>
            <a:gdLst>
              <a:gd name="connsiteX0" fmla="*/ 327438 w 327438"/>
              <a:gd name="connsiteY0" fmla="*/ 0 h 1073583"/>
              <a:gd name="connsiteX1" fmla="*/ 327438 w 327438"/>
              <a:gd name="connsiteY1" fmla="*/ 1073583 h 1073583"/>
              <a:gd name="connsiteX2" fmla="*/ 272770 w 327438"/>
              <a:gd name="connsiteY2" fmla="*/ 1036892 h 1073583"/>
              <a:gd name="connsiteX3" fmla="*/ 152871 w 327438"/>
              <a:gd name="connsiteY3" fmla="*/ 953144 h 1073583"/>
              <a:gd name="connsiteX4" fmla="*/ 3242 w 327438"/>
              <a:gd name="connsiteY4" fmla="*/ 645574 h 1073583"/>
              <a:gd name="connsiteX5" fmla="*/ 127933 w 327438"/>
              <a:gd name="connsiteY5" fmla="*/ 254875 h 1073583"/>
              <a:gd name="connsiteX6" fmla="*/ 321700 w 327438"/>
              <a:gd name="connsiteY6" fmla="*/ 6006 h 1073583"/>
              <a:gd name="connsiteX7" fmla="*/ 327438 w 327438"/>
              <a:gd name="connsiteY7" fmla="*/ 0 h 107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438" h="1073583">
                <a:moveTo>
                  <a:pt x="327438" y="0"/>
                </a:moveTo>
                <a:lnTo>
                  <a:pt x="327438" y="1073583"/>
                </a:lnTo>
                <a:lnTo>
                  <a:pt x="272770" y="1036892"/>
                </a:lnTo>
                <a:cubicBezTo>
                  <a:pt x="205787" y="990965"/>
                  <a:pt x="152871" y="953144"/>
                  <a:pt x="152871" y="953144"/>
                </a:cubicBezTo>
                <a:cubicBezTo>
                  <a:pt x="72724" y="839603"/>
                  <a:pt x="16531" y="791753"/>
                  <a:pt x="3242" y="645574"/>
                </a:cubicBezTo>
                <a:cubicBezTo>
                  <a:pt x="-12524" y="472147"/>
                  <a:pt x="29233" y="395522"/>
                  <a:pt x="127933" y="254875"/>
                </a:cubicBezTo>
                <a:cubicBezTo>
                  <a:pt x="195217" y="158996"/>
                  <a:pt x="256116" y="79815"/>
                  <a:pt x="321700" y="6006"/>
                </a:cubicBezTo>
                <a:lnTo>
                  <a:pt x="327438" y="0"/>
                </a:lnTo>
                <a:close/>
              </a:path>
            </a:pathLst>
          </a:cu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4AB7DAF-BFE7-06DB-F610-BE9B352282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0000" t="50861" r="-5747" b="10912"/>
          <a:stretch>
            <a:fillRect/>
          </a:stretch>
        </p:blipFill>
        <p:spPr>
          <a:xfrm>
            <a:off x="11396491" y="2429760"/>
            <a:ext cx="151428" cy="457295"/>
          </a:xfrm>
          <a:custGeom>
            <a:avLst/>
            <a:gdLst>
              <a:gd name="connsiteX0" fmla="*/ 0 w 166255"/>
              <a:gd name="connsiteY0" fmla="*/ 0 h 502071"/>
              <a:gd name="connsiteX1" fmla="*/ 41564 w 166255"/>
              <a:gd name="connsiteY1" fmla="*/ 13626 h 502071"/>
              <a:gd name="connsiteX2" fmla="*/ 91440 w 166255"/>
              <a:gd name="connsiteY2" fmla="*/ 63503 h 502071"/>
              <a:gd name="connsiteX3" fmla="*/ 124691 w 166255"/>
              <a:gd name="connsiteY3" fmla="*/ 80128 h 502071"/>
              <a:gd name="connsiteX4" fmla="*/ 166255 w 166255"/>
              <a:gd name="connsiteY4" fmla="*/ 213132 h 502071"/>
              <a:gd name="connsiteX5" fmla="*/ 141316 w 166255"/>
              <a:gd name="connsiteY5" fmla="*/ 304572 h 502071"/>
              <a:gd name="connsiteX6" fmla="*/ 6549 w 166255"/>
              <a:gd name="connsiteY6" fmla="*/ 495850 h 502071"/>
              <a:gd name="connsiteX7" fmla="*/ 0 w 166255"/>
              <a:gd name="connsiteY7" fmla="*/ 502071 h 502071"/>
              <a:gd name="connsiteX8" fmla="*/ 0 w 166255"/>
              <a:gd name="connsiteY8" fmla="*/ 0 h 50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255" h="502071">
                <a:moveTo>
                  <a:pt x="0" y="0"/>
                </a:moveTo>
                <a:lnTo>
                  <a:pt x="41564" y="13626"/>
                </a:lnTo>
                <a:cubicBezTo>
                  <a:pt x="58189" y="30252"/>
                  <a:pt x="73080" y="48815"/>
                  <a:pt x="91440" y="63503"/>
                </a:cubicBezTo>
                <a:cubicBezTo>
                  <a:pt x="101116" y="71244"/>
                  <a:pt x="117083" y="70346"/>
                  <a:pt x="124691" y="80128"/>
                </a:cubicBezTo>
                <a:cubicBezTo>
                  <a:pt x="148284" y="110461"/>
                  <a:pt x="158862" y="179865"/>
                  <a:pt x="166255" y="213132"/>
                </a:cubicBezTo>
                <a:cubicBezTo>
                  <a:pt x="157942" y="243612"/>
                  <a:pt x="157675" y="277544"/>
                  <a:pt x="141316" y="304572"/>
                </a:cubicBezTo>
                <a:cubicBezTo>
                  <a:pt x="98202" y="375804"/>
                  <a:pt x="56238" y="439998"/>
                  <a:pt x="6549" y="495850"/>
                </a:cubicBezTo>
                <a:lnTo>
                  <a:pt x="0" y="5020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C7E0212-C4E8-EA0E-7CAB-4F8A365A358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266" t="89088"/>
          <a:stretch>
            <a:fillRect/>
          </a:stretch>
        </p:blipFill>
        <p:spPr>
          <a:xfrm>
            <a:off x="11204242" y="2899837"/>
            <a:ext cx="177422" cy="130540"/>
          </a:xfrm>
          <a:custGeom>
            <a:avLst/>
            <a:gdLst>
              <a:gd name="connsiteX0" fmla="*/ 194795 w 194795"/>
              <a:gd name="connsiteY0" fmla="*/ 0 h 143322"/>
              <a:gd name="connsiteX1" fmla="*/ 194795 w 194795"/>
              <a:gd name="connsiteY1" fmla="*/ 143322 h 143322"/>
              <a:gd name="connsiteX2" fmla="*/ 0 w 194795"/>
              <a:gd name="connsiteY2" fmla="*/ 143322 h 143322"/>
              <a:gd name="connsiteX3" fmla="*/ 20228 w 194795"/>
              <a:gd name="connsiteY3" fmla="*/ 135010 h 143322"/>
              <a:gd name="connsiteX4" fmla="*/ 119907 w 194795"/>
              <a:gd name="connsiteY4" fmla="*/ 71139 h 143322"/>
              <a:gd name="connsiteX5" fmla="*/ 194795 w 194795"/>
              <a:gd name="connsiteY5" fmla="*/ 0 h 14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795" h="143322">
                <a:moveTo>
                  <a:pt x="194795" y="0"/>
                </a:moveTo>
                <a:lnTo>
                  <a:pt x="194795" y="143322"/>
                </a:lnTo>
                <a:lnTo>
                  <a:pt x="0" y="143322"/>
                </a:lnTo>
                <a:lnTo>
                  <a:pt x="20228" y="135010"/>
                </a:lnTo>
                <a:cubicBezTo>
                  <a:pt x="57234" y="116077"/>
                  <a:pt x="90091" y="94732"/>
                  <a:pt x="119907" y="71139"/>
                </a:cubicBezTo>
                <a:lnTo>
                  <a:pt x="194795" y="0"/>
                </a:lnTo>
                <a:close/>
              </a:path>
            </a:pathLst>
          </a:cu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0BB4013-C58E-A8AF-CCC1-2F34B2BC6B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5879" r="97163"/>
          <a:stretch>
            <a:fillRect/>
          </a:stretch>
        </p:blipFill>
        <p:spPr>
          <a:xfrm>
            <a:off x="8496153" y="2981075"/>
            <a:ext cx="74738" cy="49301"/>
          </a:xfrm>
          <a:custGeom>
            <a:avLst/>
            <a:gdLst>
              <a:gd name="connsiteX0" fmla="*/ 0 w 82056"/>
              <a:gd name="connsiteY0" fmla="*/ 0 h 54128"/>
              <a:gd name="connsiteX1" fmla="*/ 51499 w 82056"/>
              <a:gd name="connsiteY1" fmla="*/ 34564 h 54128"/>
              <a:gd name="connsiteX2" fmla="*/ 82056 w 82056"/>
              <a:gd name="connsiteY2" fmla="*/ 54128 h 54128"/>
              <a:gd name="connsiteX3" fmla="*/ 0 w 82056"/>
              <a:gd name="connsiteY3" fmla="*/ 54128 h 54128"/>
              <a:gd name="connsiteX4" fmla="*/ 0 w 82056"/>
              <a:gd name="connsiteY4" fmla="*/ 0 h 5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56" h="54128">
                <a:moveTo>
                  <a:pt x="0" y="0"/>
                </a:moveTo>
                <a:lnTo>
                  <a:pt x="51499" y="34564"/>
                </a:lnTo>
                <a:lnTo>
                  <a:pt x="82056" y="54128"/>
                </a:lnTo>
                <a:lnTo>
                  <a:pt x="0" y="5412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14A58B9-CAC9-50B1-91B5-3A44B0D0E1C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37" t="100000" r="6734" b="-16456"/>
          <a:stretch>
            <a:fillRect/>
          </a:stretch>
        </p:blipFill>
        <p:spPr>
          <a:xfrm>
            <a:off x="8804195" y="3252352"/>
            <a:ext cx="2382673" cy="196856"/>
          </a:xfrm>
          <a:custGeom>
            <a:avLst/>
            <a:gdLst>
              <a:gd name="connsiteX0" fmla="*/ 0 w 2615978"/>
              <a:gd name="connsiteY0" fmla="*/ 0 h 216132"/>
              <a:gd name="connsiteX1" fmla="*/ 2615978 w 2615978"/>
              <a:gd name="connsiteY1" fmla="*/ 0 h 216132"/>
              <a:gd name="connsiteX2" fmla="*/ 2534131 w 2615978"/>
              <a:gd name="connsiteY2" fmla="*/ 33632 h 216132"/>
              <a:gd name="connsiteX3" fmla="*/ 2428388 w 2615978"/>
              <a:gd name="connsiteY3" fmla="*/ 66503 h 216132"/>
              <a:gd name="connsiteX4" fmla="*/ 2062628 w 2615978"/>
              <a:gd name="connsiteY4" fmla="*/ 166255 h 216132"/>
              <a:gd name="connsiteX5" fmla="*/ 1339420 w 2615978"/>
              <a:gd name="connsiteY5" fmla="*/ 216132 h 216132"/>
              <a:gd name="connsiteX6" fmla="*/ 824031 w 2615978"/>
              <a:gd name="connsiteY6" fmla="*/ 207819 h 216132"/>
              <a:gd name="connsiteX7" fmla="*/ 691028 w 2615978"/>
              <a:gd name="connsiteY7" fmla="*/ 191193 h 216132"/>
              <a:gd name="connsiteX8" fmla="*/ 233828 w 2615978"/>
              <a:gd name="connsiteY8" fmla="*/ 108066 h 216132"/>
              <a:gd name="connsiteX9" fmla="*/ 67573 w 2615978"/>
              <a:gd name="connsiteY9" fmla="*/ 41564 h 216132"/>
              <a:gd name="connsiteX10" fmla="*/ 21334 w 2615978"/>
              <a:gd name="connsiteY10" fmla="*/ 13659 h 216132"/>
              <a:gd name="connsiteX11" fmla="*/ 0 w 2615978"/>
              <a:gd name="connsiteY11" fmla="*/ 0 h 21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15978" h="216132">
                <a:moveTo>
                  <a:pt x="0" y="0"/>
                </a:moveTo>
                <a:lnTo>
                  <a:pt x="2615978" y="0"/>
                </a:lnTo>
                <a:lnTo>
                  <a:pt x="2534131" y="33632"/>
                </a:lnTo>
                <a:cubicBezTo>
                  <a:pt x="2499174" y="45464"/>
                  <a:pt x="2463606" y="55785"/>
                  <a:pt x="2428388" y="66503"/>
                </a:cubicBezTo>
                <a:cubicBezTo>
                  <a:pt x="2307490" y="103298"/>
                  <a:pt x="2186852" y="143048"/>
                  <a:pt x="2062628" y="166255"/>
                </a:cubicBezTo>
                <a:cubicBezTo>
                  <a:pt x="1810677" y="213323"/>
                  <a:pt x="1592067" y="209816"/>
                  <a:pt x="1339420" y="216132"/>
                </a:cubicBezTo>
                <a:cubicBezTo>
                  <a:pt x="1167624" y="213361"/>
                  <a:pt x="995723" y="214423"/>
                  <a:pt x="824031" y="207819"/>
                </a:cubicBezTo>
                <a:cubicBezTo>
                  <a:pt x="779385" y="206102"/>
                  <a:pt x="735315" y="197098"/>
                  <a:pt x="691028" y="191193"/>
                </a:cubicBezTo>
                <a:cubicBezTo>
                  <a:pt x="524485" y="168987"/>
                  <a:pt x="394309" y="156908"/>
                  <a:pt x="233828" y="108066"/>
                </a:cubicBezTo>
                <a:cubicBezTo>
                  <a:pt x="176727" y="90687"/>
                  <a:pt x="119288" y="71366"/>
                  <a:pt x="67573" y="41564"/>
                </a:cubicBezTo>
                <a:cubicBezTo>
                  <a:pt x="53507" y="33458"/>
                  <a:pt x="37892" y="24002"/>
                  <a:pt x="21334" y="13659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5705A16-4F20-33FF-8B1B-62A8C12FF6EC}"/>
              </a:ext>
            </a:extLst>
          </p:cNvPr>
          <p:cNvSpPr txBox="1"/>
          <p:nvPr/>
        </p:nvSpPr>
        <p:spPr>
          <a:xfrm>
            <a:off x="10610912" y="2308586"/>
            <a:ext cx="8519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ChPT</a:t>
            </a:r>
            <a:r>
              <a:rPr lang="en-US" altLang="zh-C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endParaRPr lang="zh-CN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18ADADB-480B-F8A0-066D-EDA328BF41E4}"/>
              </a:ext>
            </a:extLst>
          </p:cNvPr>
          <p:cNvCxnSpPr>
            <a:cxnSpLocks/>
          </p:cNvCxnSpPr>
          <p:nvPr/>
        </p:nvCxnSpPr>
        <p:spPr>
          <a:xfrm>
            <a:off x="10418625" y="2395389"/>
            <a:ext cx="78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箭头: 左右 22">
            <a:extLst>
              <a:ext uri="{FF2B5EF4-FFF2-40B4-BE49-F238E27FC236}">
                <a16:creationId xmlns:a16="http://schemas.microsoft.com/office/drawing/2014/main" id="{4B6BAAA7-7F4F-7BA2-89A6-2778589C1345}"/>
              </a:ext>
            </a:extLst>
          </p:cNvPr>
          <p:cNvSpPr/>
          <p:nvPr/>
        </p:nvSpPr>
        <p:spPr>
          <a:xfrm>
            <a:off x="9578723" y="2281874"/>
            <a:ext cx="528384" cy="16714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0FC9589-2B4D-D237-1EF6-384FA0B2DF5B}"/>
              </a:ext>
            </a:extLst>
          </p:cNvPr>
          <p:cNvSpPr txBox="1"/>
          <p:nvPr/>
        </p:nvSpPr>
        <p:spPr>
          <a:xfrm>
            <a:off x="9200949" y="2461900"/>
            <a:ext cx="9144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5.6σ</a:t>
            </a:r>
            <a:endParaRPr lang="zh-CN" altLang="en-US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C98D2226-6038-50F2-AC8E-41F3AFC3D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4857" y="4209677"/>
            <a:ext cx="3825633" cy="251426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6290A59-296C-9465-CDF8-BE4B2649DF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1768" y="4199870"/>
            <a:ext cx="4328512" cy="2626183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9D4FDA1C-B882-1CFE-875D-489733497D62}"/>
              </a:ext>
            </a:extLst>
          </p:cNvPr>
          <p:cNvSpPr txBox="1"/>
          <p:nvPr/>
        </p:nvSpPr>
        <p:spPr>
          <a:xfrm>
            <a:off x="4382916" y="829610"/>
            <a:ext cx="25464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PRL130, 211901 (2023)</a:t>
            </a:r>
            <a:endParaRPr lang="zh-CN" alt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4DCAB70-F6D8-9EEF-D17D-D44AD35DEE18}"/>
              </a:ext>
            </a:extLst>
          </p:cNvPr>
          <p:cNvSpPr txBox="1"/>
          <p:nvPr/>
        </p:nvSpPr>
        <p:spPr>
          <a:xfrm>
            <a:off x="8933275" y="867850"/>
            <a:ext cx="2801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PRL 129, 212002 (2022)</a:t>
            </a:r>
            <a:endParaRPr lang="zh-CN" alt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AD02DA9-62E9-CAB2-12B9-6EA894CA1738}"/>
              </a:ext>
            </a:extLst>
          </p:cNvPr>
          <p:cNvSpPr txBox="1"/>
          <p:nvPr/>
        </p:nvSpPr>
        <p:spPr>
          <a:xfrm>
            <a:off x="4399731" y="3908466"/>
            <a:ext cx="2802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Sci.Bull</a:t>
            </a:r>
            <a:r>
              <a:rPr lang="en-US" altLang="zh-CN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70 (2025) 454-459</a:t>
            </a:r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E042EBEC-3B76-629F-9234-31659BA579DE}"/>
              </a:ext>
            </a:extLst>
          </p:cNvPr>
          <p:cNvSpPr txBox="1"/>
          <p:nvPr/>
        </p:nvSpPr>
        <p:spPr>
          <a:xfrm>
            <a:off x="8833577" y="3958619"/>
            <a:ext cx="2372192" cy="379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arXiv</a:t>
            </a:r>
            <a:r>
              <a:rPr lang="en-US" altLang="zh-CN" sz="18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zh-CN" altLang="en-US" sz="18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2512.03877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0B9A424-D026-5D96-BEDD-1ACCCFDBFC03}"/>
              </a:ext>
            </a:extLst>
          </p:cNvPr>
          <p:cNvSpPr txBox="1"/>
          <p:nvPr/>
        </p:nvSpPr>
        <p:spPr>
          <a:xfrm>
            <a:off x="-775451" y="1563616"/>
            <a:ext cx="425058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en-US" altLang="zh-C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pQCD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 plays an essential role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various low-energy effective theories predicts WRHDs</a:t>
            </a:r>
          </a:p>
          <a:p>
            <a:pPr marL="1200150" lvl="2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WRHDs offer constraints on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low-energy constants</a:t>
            </a:r>
            <a:r>
              <a:rPr lang="en-US" altLang="zh-CN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within effective theories (e.g., </a:t>
            </a:r>
            <a:r>
              <a:rPr lang="en-US" altLang="zh-CN" sz="20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ChPT</a:t>
            </a:r>
            <a:r>
              <a:rPr lang="en-US" altLang="zh-CN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), which in turn affects the theoretical inputs for semi-leptonic and non-leptonic weak decays</a:t>
            </a:r>
          </a:p>
          <a:p>
            <a:pPr marL="1200150" lvl="2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02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DBF75FD-35CA-35DB-FEA9-20AC7C9B3F6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11697" y="0"/>
                <a:ext cx="10515600" cy="83820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4000" b="1" dirty="0"/>
                  <a:t>Prospect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𝜩</m:t>
                        </m:r>
                      </m:e>
                      <m:sup>
                        <m:r>
                          <a:rPr lang="en-US" altLang="zh-CN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𝜮</m:t>
                        </m:r>
                      </m:e>
                      <m:sup>
                        <m:r>
                          <a:rPr lang="en-US" altLang="zh-CN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altLang="zh-CN" sz="4000" b="1" dirty="0"/>
                  <a:t> at BESIII </a:t>
                </a:r>
                <a:endParaRPr lang="zh-CN" altLang="en-US" sz="4000" b="1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DBF75FD-35CA-35DB-FEA9-20AC7C9B3F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1697" y="0"/>
                <a:ext cx="10515600" cy="838200"/>
              </a:xfrm>
              <a:blipFill>
                <a:blip r:embed="rId3"/>
                <a:stretch>
                  <a:fillRect t="-8696" b="-188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F60825-ED5C-7BB3-5B40-0E57E4B8C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16</a:t>
            </a:fld>
            <a:endParaRPr lang="zh-CN" altLang="en-US" b="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9456F22-D3A8-3338-C09B-AF48B2F5B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081" y="2201949"/>
            <a:ext cx="4427119" cy="232697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D730E5B-EA0E-EE57-1769-1A3A01707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7902" y="2231031"/>
            <a:ext cx="2543382" cy="21565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3D0650F-4B77-9C83-827C-91E955F0652F}"/>
                  </a:ext>
                </a:extLst>
              </p:cNvPr>
              <p:cNvSpPr txBox="1"/>
              <p:nvPr/>
            </p:nvSpPr>
            <p:spPr>
              <a:xfrm>
                <a:off x="611696" y="900786"/>
                <a:ext cx="10910455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interest of the radiative decay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𝛯</m:t>
                        </m:r>
                      </m:e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been 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emphasized by many theoretical models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it is a 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U-spin doublet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single quark transition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Recent 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EOMS </a:t>
                </a:r>
                <a14:m>
                  <m:oMath xmlns:m="http://schemas.openxmlformats.org/officeDocument/2006/math"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𝝌</m:t>
                    </m:r>
                  </m:oMath>
                </a14:m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PT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predicts the decay asymmetry falls within 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(-0.18, 0.38)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3D0650F-4B77-9C83-827C-91E955F06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96" y="900786"/>
                <a:ext cx="10910455" cy="1569660"/>
              </a:xfrm>
              <a:prstGeom prst="rect">
                <a:avLst/>
              </a:prstGeom>
              <a:blipFill>
                <a:blip r:embed="rId6"/>
                <a:stretch>
                  <a:fillRect l="-726" t="-3113" r="-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84DF110F-88C8-DEE9-2FA2-FFA486BB8C8C}"/>
                  </a:ext>
                </a:extLst>
              </p:cNvPr>
              <p:cNvSpPr txBox="1"/>
              <p:nvPr/>
            </p:nvSpPr>
            <p:spPr>
              <a:xfrm>
                <a:off x="611697" y="4592332"/>
                <a:ext cx="10910455" cy="1854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BESIII, expected number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𝛯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C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calculated by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altLang="zh-CN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Ξ</m:t>
                        </m:r>
                      </m:sub>
                      <m:sup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𝑡𝑎𝑔</m:t>
                        </m:r>
                      </m:sup>
                    </m:sSubSup>
                    <m:r>
                      <a:rPr lang="en-US" altLang="zh-CN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b>
                      <m:sSubPr>
                        <m:ctrlPr>
                          <a:rPr lang="en-US" altLang="zh-CN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sSup>
                          <m:sSup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zh-CN" alt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b>
                      <m:sSubPr>
                        <m:ctrlPr>
                          <a:rPr lang="en-US" altLang="zh-CN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ℬ</m:t>
                        </m:r>
                      </m:e>
                      <m:sub>
                        <m:sSup>
                          <m:sSup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zh-CN" alt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endParaRPr lang="en-US" altLang="zh-CN" sz="24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Font typeface="Symbol" panose="05050102010706020507" pitchFamily="18" charset="2"/>
                  <a:buChar char="Þ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sSup>
                          <m:sSupPr>
                            <m:ctrlP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𝜮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sub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𝒆𝒙𝒑</m:t>
                        </m:r>
                      </m:sup>
                    </m:sSubSup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𝟏𝟎𝟎</m:t>
                    </m:r>
                  </m:oMath>
                </a14:m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events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expected uncertainty of BF and decay asymmetry are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𝜹</m:t>
                        </m:r>
                      </m:e>
                      <m:sub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𝓑</m:t>
                        </m:r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𝜩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𝜮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𝟏𝟎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𝚫</m:t>
                        </m:r>
                      </m:e>
                      <m:sub>
                        <m:sSub>
                          <m:sSubPr>
                            <m:ctrlPr>
                              <a:rPr lang="en-US" altLang="zh-CN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zh-CN" alt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𝜸</m:t>
                            </m:r>
                          </m:sub>
                        </m:sSub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𝜩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𝜮</m:t>
                            </m:r>
                          </m:e>
                          <m:sup>
                            <m:r>
                              <a:rPr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endParaRPr lang="en-US" altLang="zh-CN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84DF110F-88C8-DEE9-2FA2-FFA486BB8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97" y="4592332"/>
                <a:ext cx="10910455" cy="1854482"/>
              </a:xfrm>
              <a:prstGeom prst="rect">
                <a:avLst/>
              </a:prstGeom>
              <a:blipFill>
                <a:blip r:embed="rId7"/>
                <a:stretch>
                  <a:fillRect l="-726" b="-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58108C7D-9252-C77E-32FB-0B9798B97456}"/>
              </a:ext>
            </a:extLst>
          </p:cNvPr>
          <p:cNvSpPr txBox="1"/>
          <p:nvPr/>
        </p:nvSpPr>
        <p:spPr>
          <a:xfrm>
            <a:off x="7391400" y="2388860"/>
            <a:ext cx="2518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Sci</a:t>
            </a:r>
            <a:r>
              <a:rPr lang="en-US" altLang="zh-CN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Bull</a:t>
            </a:r>
            <a:r>
              <a:rPr lang="en-US" altLang="zh-CN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67, 2298 (2022)</a:t>
            </a:r>
          </a:p>
        </p:txBody>
      </p:sp>
    </p:spTree>
    <p:extLst>
      <p:ext uri="{BB962C8B-B14F-4D97-AF65-F5344CB8AC3E}">
        <p14:creationId xmlns:p14="http://schemas.microsoft.com/office/powerpoint/2010/main" val="373408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70A89B-1919-4065-32FC-CAABBEDC6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1"/>
            <a:ext cx="10515600" cy="824758"/>
          </a:xfrm>
        </p:spPr>
        <p:txBody>
          <a:bodyPr>
            <a:normAutofit/>
          </a:bodyPr>
          <a:lstStyle/>
          <a:p>
            <a:r>
              <a:rPr lang="en-US" altLang="zh-CN" sz="4000" b="1" dirty="0"/>
              <a:t>Test of CP symmetry in WRHDs</a:t>
            </a:r>
            <a:endParaRPr lang="zh-CN" altLang="en-US" sz="40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E05B4A-2DD0-4828-BD45-8957DED9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17</a:t>
            </a:fld>
            <a:endParaRPr lang="zh-CN" altLang="en-US" b="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D580001-2A3E-439F-A2C9-DE2F8CDB4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634" y="3659830"/>
            <a:ext cx="4864266" cy="1092607"/>
          </a:xfrm>
          <a:prstGeom prst="roundRect">
            <a:avLst/>
          </a:prstGeom>
          <a:ln w="38100"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表格 15">
                <a:extLst>
                  <a:ext uri="{FF2B5EF4-FFF2-40B4-BE49-F238E27FC236}">
                    <a16:creationId xmlns:a16="http://schemas.microsoft.com/office/drawing/2014/main" id="{5C5B9EEF-6DAB-5977-AE3A-3E7F8DA0F3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8633817"/>
                  </p:ext>
                </p:extLst>
              </p:nvPr>
            </p:nvGraphicFramePr>
            <p:xfrm>
              <a:off x="8714211" y="1117815"/>
              <a:ext cx="3428999" cy="21383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46015">
                      <a:extLst>
                        <a:ext uri="{9D8B030D-6E8A-4147-A177-3AD203B41FA5}">
                          <a16:colId xmlns:a16="http://schemas.microsoft.com/office/drawing/2014/main" val="3448179775"/>
                        </a:ext>
                      </a:extLst>
                    </a:gridCol>
                    <a:gridCol w="1008700">
                      <a:extLst>
                        <a:ext uri="{9D8B030D-6E8A-4147-A177-3AD203B41FA5}">
                          <a16:colId xmlns:a16="http://schemas.microsoft.com/office/drawing/2014/main" val="231997709"/>
                        </a:ext>
                      </a:extLst>
                    </a:gridCol>
                    <a:gridCol w="974284">
                      <a:extLst>
                        <a:ext uri="{9D8B030D-6E8A-4147-A177-3AD203B41FA5}">
                          <a16:colId xmlns:a16="http://schemas.microsoft.com/office/drawing/2014/main" val="2005508642"/>
                        </a:ext>
                      </a:extLst>
                    </a:gridCol>
                  </a:tblGrid>
                  <a:tr h="3630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SM</a:t>
                          </a:r>
                          <a:r>
                            <a:rPr lang="en-US" altLang="zh-CN" sz="1600" baseline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on</a:t>
                          </a:r>
                          <a:r>
                            <a:rPr lang="en-US" altLang="zh-CN" sz="160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6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𝜮</m:t>
                                  </m:r>
                                </m:e>
                                <m:sup>
                                  <m:r>
                                    <a:rPr lang="en-US" altLang="zh-CN" sz="1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CN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zh-CN" altLang="en-US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oMath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600" i="1" smtClean="0"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</m:e>
                                  <m:sub>
                                    <m: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  <m:t>𝑪𝑷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  <m:t>𝑪𝑷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4986161"/>
                      </a:ext>
                    </a:extLst>
                  </a:tr>
                  <a:tr h="3661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altLang="zh-CN" sz="1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PRD51,2271</a:t>
                          </a:r>
                          <a:endParaRPr lang="zh-CN" altLang="en-US" sz="1400" b="1" u="none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55438344"/>
                      </a:ext>
                    </a:extLst>
                  </a:tr>
                  <a:tr h="4288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Comm. </a:t>
                          </a:r>
                          <a:r>
                            <a:rPr kumimoji="0" lang="en-US" altLang="zh-CN" sz="1400" b="1" i="0" u="none" strike="noStrike" kern="1200" cap="none" spc="0" normalizeH="0" baseline="0" dirty="0" err="1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Theor</a:t>
                          </a:r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. Phys. 19.475 </a:t>
                          </a:r>
                          <a:endParaRPr kumimoji="0" lang="zh-CN" altLang="en-US" sz="14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63507639"/>
                      </a:ext>
                    </a:extLst>
                  </a:tr>
                  <a:tr h="3661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arxiv:2312.17568</a:t>
                          </a:r>
                          <a:endParaRPr kumimoji="0" lang="zh-CN" altLang="en-US" sz="14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0008243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表格 15">
                <a:extLst>
                  <a:ext uri="{FF2B5EF4-FFF2-40B4-BE49-F238E27FC236}">
                    <a16:creationId xmlns:a16="http://schemas.microsoft.com/office/drawing/2014/main" id="{5C5B9EEF-6DAB-5977-AE3A-3E7F8DA0F3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8633817"/>
                  </p:ext>
                </p:extLst>
              </p:nvPr>
            </p:nvGraphicFramePr>
            <p:xfrm>
              <a:off x="8714211" y="1117815"/>
              <a:ext cx="3428999" cy="21383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46015">
                      <a:extLst>
                        <a:ext uri="{9D8B030D-6E8A-4147-A177-3AD203B41FA5}">
                          <a16:colId xmlns:a16="http://schemas.microsoft.com/office/drawing/2014/main" val="3448179775"/>
                        </a:ext>
                      </a:extLst>
                    </a:gridCol>
                    <a:gridCol w="1008700">
                      <a:extLst>
                        <a:ext uri="{9D8B030D-6E8A-4147-A177-3AD203B41FA5}">
                          <a16:colId xmlns:a16="http://schemas.microsoft.com/office/drawing/2014/main" val="231997709"/>
                        </a:ext>
                      </a:extLst>
                    </a:gridCol>
                    <a:gridCol w="974284">
                      <a:extLst>
                        <a:ext uri="{9D8B030D-6E8A-4147-A177-3AD203B41FA5}">
                          <a16:colId xmlns:a16="http://schemas.microsoft.com/office/drawing/2014/main" val="2005508642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422" t="-3158" r="-139662" b="-28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43373" t="-3158" r="-99398" b="-28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52500" t="-3158" r="-3125" b="-28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4986161"/>
                      </a:ext>
                    </a:extLst>
                  </a:tr>
                  <a:tr h="5205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altLang="zh-CN" sz="1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PRD51,2271</a:t>
                          </a:r>
                          <a:endParaRPr lang="zh-CN" altLang="en-US" sz="1400" b="1" u="none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43373" t="-113953" r="-99398" b="-2104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55438344"/>
                      </a:ext>
                    </a:extLst>
                  </a:tr>
                  <a:tr h="52051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Comm. </a:t>
                          </a:r>
                          <a:r>
                            <a:rPr kumimoji="0" lang="en-US" altLang="zh-CN" sz="1400" b="1" i="0" u="none" strike="noStrike" kern="1200" cap="none" spc="0" normalizeH="0" baseline="0" dirty="0" err="1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Theor</a:t>
                          </a:r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. Phys. 19.475 </a:t>
                          </a:r>
                          <a:endParaRPr kumimoji="0" lang="zh-CN" altLang="en-US" sz="14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52500" t="-213953" r="-3125" b="-1104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3507639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altLang="zh-CN" sz="1400" b="1" i="0" u="none" strike="noStrike" kern="1200" cap="none" spc="0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arxiv:2312.17568</a:t>
                          </a:r>
                          <a:endParaRPr kumimoji="0" lang="zh-CN" altLang="en-US" sz="1400" b="1" i="0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43373" t="-317647" r="-99398" b="-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0008243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D15E5F3-86D6-1911-EBB4-60846EDE2CF6}"/>
                  </a:ext>
                </a:extLst>
              </p:cNvPr>
              <p:cNvSpPr txBox="1"/>
              <p:nvPr/>
            </p:nvSpPr>
            <p:spPr>
              <a:xfrm>
                <a:off x="693655" y="3198167"/>
                <a:ext cx="55821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attempt of CPV probe 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zh-CN" alt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zh-CN" alt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D15E5F3-86D6-1911-EBB4-60846EDE2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55" y="3198167"/>
                <a:ext cx="5582106" cy="461665"/>
              </a:xfrm>
              <a:prstGeom prst="rect">
                <a:avLst/>
              </a:prstGeom>
              <a:blipFill>
                <a:blip r:embed="rId4"/>
                <a:stretch>
                  <a:fillRect l="-1749" t="-12000" r="-765" b="-29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AA4263C3-769E-E17A-1C6A-CC2908AE8628}"/>
              </a:ext>
            </a:extLst>
          </p:cNvPr>
          <p:cNvSpPr txBox="1"/>
          <p:nvPr/>
        </p:nvSpPr>
        <p:spPr>
          <a:xfrm>
            <a:off x="600431" y="924465"/>
            <a:ext cx="8020679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 violation observables in radiative decay: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Extensive experimental studies on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𝐾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𝐷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𝐵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meson radiative decays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yet studied in hyperon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radiative decays. Sources different from pionic decay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significantly enhanced by NP up to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𝒪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(10%)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(PRL109 (2012), 171801, JHEP 01 (2013) 027, JHEP 04 (2017) 027, JHEP 08 (2017) 09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D0C0836-65EF-2E1A-8250-FBE5156FA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213" y="5608084"/>
            <a:ext cx="4615568" cy="6769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D8D421E-D78D-EE56-669F-363711A1869B}"/>
                  </a:ext>
                </a:extLst>
              </p:cNvPr>
              <p:cNvSpPr txBox="1"/>
              <p:nvPr/>
            </p:nvSpPr>
            <p:spPr>
              <a:xfrm>
                <a:off x="759374" y="4949428"/>
                <a:ext cx="609862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CPV probe 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l-GR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zh-CN" alt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ea typeface="微软雅黑" panose="020B0503020204020204" pitchFamily="34" charset="-122"/>
                  </a:rPr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D8D421E-D78D-EE56-669F-363711A18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74" y="4949428"/>
                <a:ext cx="6098626" cy="461665"/>
              </a:xfrm>
              <a:prstGeom prst="rect">
                <a:avLst/>
              </a:prstGeom>
              <a:blipFill>
                <a:blip r:embed="rId6"/>
                <a:stretch>
                  <a:fillRect l="-1600" t="-11842" b="-276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26735D52-E554-9656-37D5-0F06324FBE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3800" y="3460115"/>
            <a:ext cx="3011629" cy="29786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22CDC77-8275-395F-8579-3601D9A7D3FB}"/>
                  </a:ext>
                </a:extLst>
              </p:cNvPr>
              <p:cNvSpPr txBox="1"/>
              <p:nvPr/>
            </p:nvSpPr>
            <p:spPr>
              <a:xfrm>
                <a:off x="7543800" y="5892197"/>
                <a:ext cx="1376210" cy="278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36000" rIns="0" bIns="7200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</a:rPr>
                            <m:t>                  </m:t>
                          </m:r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lang="en-US" altLang="zh-CN" sz="11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zh-CN" altLang="en-US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CN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Ξ</m:t>
                          </m:r>
                        </m:e>
                        <m:sup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zh-CN" altLang="en-US" sz="11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l-GR" altLang="zh-CN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a:rPr lang="zh-CN" altLang="el-G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sz="1100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22CDC77-8275-395F-8579-3601D9A7D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5892197"/>
                <a:ext cx="1376210" cy="278332"/>
              </a:xfrm>
              <a:prstGeom prst="rect">
                <a:avLst/>
              </a:prstGeom>
              <a:blipFill>
                <a:blip r:embed="rId8"/>
                <a:stretch>
                  <a:fillRect r="-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3418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91CC06-9DFD-FFE7-C541-0497BB627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-31057"/>
            <a:ext cx="10515600" cy="857745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</a:rPr>
              <a:t>Constraint of WRHDs </a:t>
            </a:r>
            <a:r>
              <a:rPr lang="en-US" altLang="zh-CN" sz="40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new physics</a:t>
            </a:r>
            <a:endParaRPr lang="zh-CN" altLang="en-US" sz="4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4EFD108-1571-F5D8-94BC-78768BFC265B}"/>
                  </a:ext>
                </a:extLst>
              </p:cNvPr>
              <p:cNvSpPr txBox="1"/>
              <p:nvPr/>
            </p:nvSpPr>
            <p:spPr>
              <a:xfrm>
                <a:off x="398869" y="1067995"/>
                <a:ext cx="53390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Experimental study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𝜮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4EFD108-1571-F5D8-94BC-78768BFC2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69" y="1067995"/>
                <a:ext cx="5339063" cy="461665"/>
              </a:xfrm>
              <a:prstGeom prst="rect">
                <a:avLst/>
              </a:prstGeom>
              <a:blipFill>
                <a:blip r:embed="rId3"/>
                <a:stretch>
                  <a:fillRect l="-1484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D0DE7AF8-35A9-45FE-ABB1-4143651AB5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5349813"/>
                  </p:ext>
                </p:extLst>
              </p:nvPr>
            </p:nvGraphicFramePr>
            <p:xfrm>
              <a:off x="242690" y="1644508"/>
              <a:ext cx="8077200" cy="1138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77940">
                      <a:extLst>
                        <a:ext uri="{9D8B030D-6E8A-4147-A177-3AD203B41FA5}">
                          <a16:colId xmlns:a16="http://schemas.microsoft.com/office/drawing/2014/main" val="2229844811"/>
                        </a:ext>
                      </a:extLst>
                    </a:gridCol>
                    <a:gridCol w="2527460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971800">
                      <a:extLst>
                        <a:ext uri="{9D8B030D-6E8A-4147-A177-3AD203B41FA5}">
                          <a16:colId xmlns:a16="http://schemas.microsoft.com/office/drawing/2014/main" val="1413744012"/>
                        </a:ext>
                      </a:extLst>
                    </a:gridCol>
                  </a:tblGrid>
                  <a:tr h="3502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HyperCP</a:t>
                          </a:r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00s)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b="0" dirty="0" err="1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LHCb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10s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）</a:t>
                          </a: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LHCb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20s)</a:t>
                          </a:r>
                          <a:endParaRPr lang="zh-CN" altLang="en-US" sz="20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3056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10.2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237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87223682"/>
                      </a:ext>
                    </a:extLst>
                  </a:tr>
                  <a:tr h="31459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ℬ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=(</m:t>
                                </m:r>
                                <m:sSubSup>
                                  <m:sSubSupPr>
                                    <m:ctrlP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8.6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−5.4</m:t>
                                    </m:r>
                                  </m:sub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+6.6</m:t>
                                    </m:r>
                                  </m:sup>
                                </m:sSubSup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)×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ℬ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=(2.2±0.7)×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𝓑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=(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𝟎𝟖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𝟏𝟕</m:t>
                                </m:r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)×</m:t>
                                </m:r>
                                <m:sSup>
                                  <m:sSupPr>
                                    <m:ctrlPr>
                                      <a:rPr lang="en-US" altLang="zh-CN" sz="18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CN" sz="18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18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𝟖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8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D0DE7AF8-35A9-45FE-ABB1-4143651AB5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5349813"/>
                  </p:ext>
                </p:extLst>
              </p:nvPr>
            </p:nvGraphicFramePr>
            <p:xfrm>
              <a:off x="242690" y="1644508"/>
              <a:ext cx="8077200" cy="1138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77940">
                      <a:extLst>
                        <a:ext uri="{9D8B030D-6E8A-4147-A177-3AD203B41FA5}">
                          <a16:colId xmlns:a16="http://schemas.microsoft.com/office/drawing/2014/main" val="2229844811"/>
                        </a:ext>
                      </a:extLst>
                    </a:gridCol>
                    <a:gridCol w="2527460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971800">
                      <a:extLst>
                        <a:ext uri="{9D8B030D-6E8A-4147-A177-3AD203B41FA5}">
                          <a16:colId xmlns:a16="http://schemas.microsoft.com/office/drawing/2014/main" val="1413744012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HyperCP</a:t>
                          </a:r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00s)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b="0" dirty="0" err="1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LHCb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10s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）</a:t>
                          </a: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LHCb</a:t>
                          </a:r>
                          <a:r>
                            <a:rPr lang="zh-CN" altLang="en-US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（</a:t>
                          </a:r>
                          <a:r>
                            <a:rPr lang="en-US" altLang="zh-CN" sz="20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20s)</a:t>
                          </a:r>
                          <a:endParaRPr lang="zh-CN" altLang="en-US" sz="20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rgbClr val="1133B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10.2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237 events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87223682"/>
                      </a:ext>
                    </a:extLst>
                  </a:tr>
                  <a:tr h="37674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236" t="-212903" r="-214421" b="-145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102169" t="-212903" r="-118554" b="-145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171926" t="-212903" r="-820" b="-145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C3D8E55-DE62-4F7E-9790-88D1529500DD}"/>
                  </a:ext>
                </a:extLst>
              </p:cNvPr>
              <p:cNvSpPr/>
              <p:nvPr/>
            </p:nvSpPr>
            <p:spPr>
              <a:xfrm>
                <a:off x="389063" y="3322576"/>
                <a:ext cx="5805527" cy="31393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 theoretical prediction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i="1">
                            <a:latin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is dominated by</a:t>
                </a:r>
                <a:r>
                  <a:rPr lang="en-US" altLang="zh-CN" sz="22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long-distance </a:t>
                </a:r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contribution in SM: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𝜮</m:t>
                        </m:r>
                      </m:e>
                      <m:sup>
                        <m: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e>
                      <m:sup>
                        <m: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sz="2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BESIII measurement of</a:t>
                </a:r>
                <a:r>
                  <a:rPr lang="zh-CN" altLang="en-US" sz="22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zh-CN" alt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CN" altLang="en-US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refines the form factors a and b</a:t>
                </a:r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which </a:t>
                </a:r>
                <a:r>
                  <a:rPr lang="en-US" altLang="zh-CN" sz="22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improves SM predictions </a:t>
                </a:r>
                <a:r>
                  <a:rPr lang="en-US" altLang="zh-CN" sz="2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and </a:t>
                </a:r>
                <a:r>
                  <a:rPr lang="en-US" altLang="zh-CN" sz="22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limits NP parameter space</a:t>
                </a:r>
                <a:endParaRPr lang="zh-CN" altLang="en-US" sz="22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C3D8E55-DE62-4F7E-9790-88D152950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63" y="3322576"/>
                <a:ext cx="5805527" cy="3139321"/>
              </a:xfrm>
              <a:prstGeom prst="rect">
                <a:avLst/>
              </a:prstGeom>
              <a:blipFill>
                <a:blip r:embed="rId6"/>
                <a:stretch>
                  <a:fillRect l="-1261" t="-1359" b="-3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0FF0982B-93E4-45EF-B809-B39868C346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4396" y="3601075"/>
            <a:ext cx="5598541" cy="30283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CF724E3-A6E5-4AD4-ACA5-AB67DFA572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4572000"/>
            <a:ext cx="5805527" cy="45021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BB648D2-9766-4CDF-94E2-08FF0DFBDD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6296" y="1232717"/>
            <a:ext cx="3581400" cy="2281011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70108E21-1525-477B-AA58-B3D1C9634953}"/>
              </a:ext>
            </a:extLst>
          </p:cNvPr>
          <p:cNvSpPr/>
          <p:nvPr/>
        </p:nvSpPr>
        <p:spPr>
          <a:xfrm>
            <a:off x="8148392" y="995965"/>
            <a:ext cx="29770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LHCb, PRL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135 (2025) 5, 051801</a:t>
            </a: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0E4FA1FC-8129-4BBD-B18B-363F444B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C2929D1-EE3A-4B34-A643-C10E71C3DDC6}"/>
              </a:ext>
            </a:extLst>
          </p:cNvPr>
          <p:cNvSpPr/>
          <p:nvPr/>
        </p:nvSpPr>
        <p:spPr>
          <a:xfrm>
            <a:off x="8184835" y="6460100"/>
            <a:ext cx="28312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 Roy et al.,</a:t>
            </a:r>
            <a:r>
              <a:rPr lang="en-US" altLang="zh-CN" sz="16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arXiv</a:t>
            </a:r>
            <a:r>
              <a:rPr lang="en-US" altLang="zh-CN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zh-CN" altLang="en-US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2404.15268</a:t>
            </a:r>
          </a:p>
        </p:txBody>
      </p:sp>
    </p:spTree>
    <p:extLst>
      <p:ext uri="{BB962C8B-B14F-4D97-AF65-F5344CB8AC3E}">
        <p14:creationId xmlns:p14="http://schemas.microsoft.com/office/powerpoint/2010/main" val="2786862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897EE2-C71C-1CB9-C30A-110DB6FD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19</a:t>
            </a:fld>
            <a:endParaRPr lang="zh-CN" alt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1">
                <a:extLst>
                  <a:ext uri="{FF2B5EF4-FFF2-40B4-BE49-F238E27FC236}">
                    <a16:creationId xmlns:a16="http://schemas.microsoft.com/office/drawing/2014/main" id="{CDCEC329-058A-B398-4139-2D89290A65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9912" y="1371600"/>
                <a:ext cx="11067288" cy="47545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WRHDs, a Sixty-Year journey:  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Hara theorem to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QCD-based models, and from fixed-target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colliders </a:t>
                </a:r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BESIII offer clear advantages in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absolute branching fraction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measurement, 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significant discrepancies observed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𝛴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zh-CN" alt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𝛬</m:t>
                    </m:r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zh-CN" alt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deliver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superior precision 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decay asymmetries</a:t>
                </a:r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next generation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collide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r,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STCF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will play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 role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precise determination of the hyperon decays, that will offer improved constraints and predictions for physics beyond the SM</a:t>
                </a: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5" name="内容占位符 1">
                <a:extLst>
                  <a:ext uri="{FF2B5EF4-FFF2-40B4-BE49-F238E27FC236}">
                    <a16:creationId xmlns:a16="http://schemas.microsoft.com/office/drawing/2014/main" id="{CDCEC329-058A-B398-4139-2D89290A6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12" y="1371600"/>
                <a:ext cx="11067288" cy="4754564"/>
              </a:xfrm>
              <a:prstGeom prst="rect">
                <a:avLst/>
              </a:prstGeom>
              <a:blipFill>
                <a:blip r:embed="rId2"/>
                <a:stretch>
                  <a:fillRect l="-992" t="-12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标题 2">
            <a:extLst>
              <a:ext uri="{FF2B5EF4-FFF2-40B4-BE49-F238E27FC236}">
                <a16:creationId xmlns:a16="http://schemas.microsoft.com/office/drawing/2014/main" id="{AE160DAE-A943-B5D6-A752-6BE7F853ABE7}"/>
              </a:ext>
            </a:extLst>
          </p:cNvPr>
          <p:cNvSpPr txBox="1">
            <a:spLocks/>
          </p:cNvSpPr>
          <p:nvPr/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altLang="zh-CN" b="1" dirty="0"/>
              <a:t>Summary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215390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A2061190-A1B4-EAC4-3077-F776C5CBE390}"/>
              </a:ext>
            </a:extLst>
          </p:cNvPr>
          <p:cNvSpPr/>
          <p:nvPr/>
        </p:nvSpPr>
        <p:spPr>
          <a:xfrm>
            <a:off x="268941" y="3048000"/>
            <a:ext cx="11718857" cy="1761887"/>
          </a:xfrm>
          <a:prstGeom prst="roundRect">
            <a:avLst/>
          </a:prstGeom>
          <a:solidFill>
            <a:srgbClr val="E2E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F115D1B2-C9A1-CD0A-51C9-1EAD94610615}"/>
              </a:ext>
            </a:extLst>
          </p:cNvPr>
          <p:cNvSpPr/>
          <p:nvPr/>
        </p:nvSpPr>
        <p:spPr>
          <a:xfrm>
            <a:off x="271981" y="4993859"/>
            <a:ext cx="11718857" cy="1711741"/>
          </a:xfrm>
          <a:prstGeom prst="roundRect">
            <a:avLst/>
          </a:prstGeom>
          <a:solidFill>
            <a:srgbClr val="E2E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2CE3ADEB-4330-48FA-5A21-C966FCC45E4A}"/>
              </a:ext>
            </a:extLst>
          </p:cNvPr>
          <p:cNvSpPr/>
          <p:nvPr/>
        </p:nvSpPr>
        <p:spPr>
          <a:xfrm>
            <a:off x="304800" y="938923"/>
            <a:ext cx="11718857" cy="1930023"/>
          </a:xfrm>
          <a:prstGeom prst="roundRect">
            <a:avLst/>
          </a:prstGeom>
          <a:solidFill>
            <a:srgbClr val="E2E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A665C24-FA9E-091F-3AB6-61FCB77A6821}"/>
                  </a:ext>
                </a:extLst>
              </p:cNvPr>
              <p:cNvSpPr/>
              <p:nvPr/>
            </p:nvSpPr>
            <p:spPr>
              <a:xfrm>
                <a:off x="3599378" y="1137378"/>
                <a:ext cx="55706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Hyperon Hadronic Weak Decays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𝓞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A665C24-FA9E-091F-3AB6-61FCB77A68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378" y="1137378"/>
                <a:ext cx="5570692" cy="461665"/>
              </a:xfrm>
              <a:prstGeom prst="rect">
                <a:avLst/>
              </a:prstGeom>
              <a:blipFill>
                <a:blip r:embed="rId3"/>
                <a:stretch>
                  <a:fillRect l="-1422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59E25F6-6F7D-0C8A-5CF1-15888192F67A}"/>
                  </a:ext>
                </a:extLst>
              </p:cNvPr>
              <p:cNvSpPr txBox="1"/>
              <p:nvPr/>
            </p:nvSpPr>
            <p:spPr>
              <a:xfrm>
                <a:off x="3729945" y="1572161"/>
                <a:ext cx="79302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zh-CN" altLang="en-US" sz="2000" b="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000" b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000" b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rule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Precise measurements of hyperon decay asymmetry parameters</a:t>
                </a:r>
                <a:endParaRPr lang="en-US" altLang="zh-CN" sz="20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no CP violation has been discovered so far</a:t>
                </a: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59E25F6-6F7D-0C8A-5CF1-15888192F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45" y="1572161"/>
                <a:ext cx="7930280" cy="1015663"/>
              </a:xfrm>
              <a:prstGeom prst="rect">
                <a:avLst/>
              </a:prstGeom>
              <a:blipFill>
                <a:blip r:embed="rId4"/>
                <a:stretch>
                  <a:fillRect l="-692" t="-3593" b="-9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4C14DB6F-483F-F165-D349-99BF5B959D80}"/>
                  </a:ext>
                </a:extLst>
              </p:cNvPr>
              <p:cNvSpPr/>
              <p:nvPr/>
            </p:nvSpPr>
            <p:spPr>
              <a:xfrm>
                <a:off x="3599378" y="3209634"/>
                <a:ext cx="7326530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Hyperon Hadronic Weak Decays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𝓞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4C14DB6F-483F-F165-D349-99BF5B959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378" y="3209634"/>
                <a:ext cx="7326530" cy="470000"/>
              </a:xfrm>
              <a:prstGeom prst="rect">
                <a:avLst/>
              </a:prstGeom>
              <a:blipFill>
                <a:blip r:embed="rId5"/>
                <a:stretch>
                  <a:fillRect l="-1082" t="-7792" b="-29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F14CAD5-52E1-DF94-875E-FC2F460F175F}"/>
                  </a:ext>
                </a:extLst>
              </p:cNvPr>
              <p:cNvSpPr txBox="1"/>
              <p:nvPr/>
            </p:nvSpPr>
            <p:spPr>
              <a:xfrm>
                <a:off x="3685082" y="3679634"/>
                <a:ext cx="83027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Hara’s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theorem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Mainly from fixed-target experiment and recently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collider refreshed the results</a:t>
                </a:r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F14CAD5-52E1-DF94-875E-FC2F460F1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082" y="3679634"/>
                <a:ext cx="8302716" cy="1015663"/>
              </a:xfrm>
              <a:prstGeom prst="rect">
                <a:avLst/>
              </a:prstGeom>
              <a:blipFill>
                <a:blip r:embed="rId6"/>
                <a:stretch>
                  <a:fillRect l="-661" t="-3614" b="-10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图片 30">
            <a:extLst>
              <a:ext uri="{FF2B5EF4-FFF2-40B4-BE49-F238E27FC236}">
                <a16:creationId xmlns:a16="http://schemas.microsoft.com/office/drawing/2014/main" id="{D88B042A-0129-AC82-B789-A9F48D589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80" y="1098601"/>
            <a:ext cx="2665199" cy="1610666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2917AE31-4F13-FBA0-8A6E-7398AB5D4F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982" y="3137174"/>
            <a:ext cx="2689106" cy="1580963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DBE5CD1-A872-2CD2-DDAE-69DD42B92B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908" y="5052988"/>
            <a:ext cx="2665253" cy="15764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D3B7FC1F-473D-E373-FC5B-94512258996F}"/>
                  </a:ext>
                </a:extLst>
              </p:cNvPr>
              <p:cNvSpPr/>
              <p:nvPr/>
            </p:nvSpPr>
            <p:spPr>
              <a:xfrm>
                <a:off x="3599378" y="5086050"/>
                <a:ext cx="7037360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Hyperon Semileptonic Decays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𝓞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D3B7FC1F-473D-E373-FC5B-945122589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378" y="5086050"/>
                <a:ext cx="7037360" cy="470000"/>
              </a:xfrm>
              <a:prstGeom prst="rect">
                <a:avLst/>
              </a:prstGeom>
              <a:blipFill>
                <a:blip r:embed="rId10"/>
                <a:stretch>
                  <a:fillRect l="-1126" t="-7792" b="-29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文本框 39">
            <a:extLst>
              <a:ext uri="{FF2B5EF4-FFF2-40B4-BE49-F238E27FC236}">
                <a16:creationId xmlns:a16="http://schemas.microsoft.com/office/drawing/2014/main" id="{1BD7E496-5A28-500A-6734-54F780427DB7}"/>
              </a:ext>
            </a:extLst>
          </p:cNvPr>
          <p:cNvSpPr txBox="1"/>
          <p:nvPr/>
        </p:nvSpPr>
        <p:spPr>
          <a:xfrm>
            <a:off x="3715379" y="5552742"/>
            <a:ext cx="793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Cabibbo angle anomaly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sz="20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Extracting form factors, testing lepton universality, and searching for new physics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771F2FF-E45C-7D2C-2E88-7E4C68E7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380" y="14993"/>
            <a:ext cx="11033963" cy="888118"/>
          </a:xfrm>
        </p:spPr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Hyperon decay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8DF947F-82C3-1D03-AF4A-F0F9F83F0C66}"/>
              </a:ext>
            </a:extLst>
          </p:cNvPr>
          <p:cNvSpPr txBox="1"/>
          <p:nvPr/>
        </p:nvSpPr>
        <p:spPr>
          <a:xfrm>
            <a:off x="9728827" y="5230881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参考周俊贤、韩许报告</a:t>
            </a:r>
            <a:endParaRPr lang="zh-CN" altLang="en-US" sz="18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21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F9186D-7D3D-2D81-7DCE-F6D3299C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5D10C34-145B-43D6-0EC4-DDF3F5165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399"/>
            <a:ext cx="10515600" cy="21336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115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zh-CN" altLang="en-US" sz="115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90F0AE-CBA5-DFF3-B45C-0DE504823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20</a:t>
            </a:fld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1614719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90BC-0D0F-4460-4BFF-F6228F5A2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2EEB7433-28E5-DC99-17F7-EFC2198CD29E}"/>
              </a:ext>
            </a:extLst>
          </p:cNvPr>
          <p:cNvSpPr/>
          <p:nvPr/>
        </p:nvSpPr>
        <p:spPr>
          <a:xfrm>
            <a:off x="304800" y="938923"/>
            <a:ext cx="11718857" cy="1930023"/>
          </a:xfrm>
          <a:prstGeom prst="roundRect">
            <a:avLst/>
          </a:prstGeom>
          <a:solidFill>
            <a:srgbClr val="E2E7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DBCD0577-B6DB-A9EF-EB98-0F6BAC4E6FD0}"/>
                  </a:ext>
                </a:extLst>
              </p:cNvPr>
              <p:cNvSpPr/>
              <p:nvPr/>
            </p:nvSpPr>
            <p:spPr>
              <a:xfrm>
                <a:off x="3599378" y="1137378"/>
                <a:ext cx="55706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Hyperon Hadronic Weak Decays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𝓞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DBCD0577-B6DB-A9EF-EB98-0F6BAC4E6F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378" y="1137378"/>
                <a:ext cx="5570692" cy="461665"/>
              </a:xfrm>
              <a:prstGeom prst="rect">
                <a:avLst/>
              </a:prstGeom>
              <a:blipFill>
                <a:blip r:embed="rId3"/>
                <a:stretch>
                  <a:fillRect l="-1422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B5AFBA-5165-6B86-4C5A-9A7AFA075706}"/>
                  </a:ext>
                </a:extLst>
              </p:cNvPr>
              <p:cNvSpPr txBox="1"/>
              <p:nvPr/>
            </p:nvSpPr>
            <p:spPr>
              <a:xfrm>
                <a:off x="3729945" y="1572161"/>
                <a:ext cx="79302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zh-CN" altLang="en-US" sz="2000" b="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sz="2000" b="0" i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rule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Precise measurements of hyperon decay asymmetry parameters</a:t>
                </a:r>
                <a:endParaRPr lang="en-US" altLang="zh-CN" sz="20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no CP violation has been discovered so far</a:t>
                </a: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B5AFBA-5165-6B86-4C5A-9A7AFA075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45" y="1572161"/>
                <a:ext cx="7930280" cy="1015663"/>
              </a:xfrm>
              <a:prstGeom prst="rect">
                <a:avLst/>
              </a:prstGeom>
              <a:blipFill>
                <a:blip r:embed="rId4"/>
                <a:stretch>
                  <a:fillRect l="-692" t="-3593" b="-9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图片 30">
            <a:extLst>
              <a:ext uri="{FF2B5EF4-FFF2-40B4-BE49-F238E27FC236}">
                <a16:creationId xmlns:a16="http://schemas.microsoft.com/office/drawing/2014/main" id="{01A504E7-E2DB-D1A8-1C84-866C8C448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80" y="1098601"/>
            <a:ext cx="2665199" cy="161066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ED30701-8C78-E3D4-BABC-C0EA7FE7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380" y="14993"/>
            <a:ext cx="11033963" cy="888118"/>
          </a:xfrm>
        </p:spPr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Hyperon hadronic decay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DDB1540-933D-C05D-2BEB-412B6087F723}"/>
                  </a:ext>
                </a:extLst>
              </p:cNvPr>
              <p:cNvSpPr txBox="1"/>
              <p:nvPr/>
            </p:nvSpPr>
            <p:spPr>
              <a:xfrm>
                <a:off x="763200" y="2979235"/>
                <a:ext cx="5933490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ts val="600"/>
                  </a:spcBef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Advantage 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collider: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Known initial 4-momentum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Good identification of neutron &amp; </a:t>
                </a:r>
                <a14:m>
                  <m:oMath xmlns:m="http://schemas.openxmlformats.org/officeDocument/2006/math">
                    <m:r>
                      <a:rPr kumimoji="1" lang="en-US" altLang="zh-CN" sz="2000" b="0" i="1">
                        <a:latin typeface="Cambria Math" charset="0"/>
                        <a:ea typeface="Cambria Math" charset="0"/>
                        <a:cs typeface="Cambria Math" charset="0"/>
                      </a:rPr>
                      <m:t>𝜋</m:t>
                    </m:r>
                  </m:oMath>
                </a14:m>
                <a:r>
                  <a:rPr kumimoji="1" lang="en-US" altLang="zh-CN" sz="2000" baseline="30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en-US" altLang="zh-CN" sz="20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Transverse polarization available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Good control of systematic uncertainty</a:t>
                </a:r>
              </a:p>
              <a:p>
                <a:pPr algn="l">
                  <a:spcBef>
                    <a:spcPts val="600"/>
                  </a:spcBef>
                </a:pP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BESIII provides: 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 most precise decay parameters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First quantitative test of </a:t>
                </a:r>
                <a14:m>
                  <m:oMath xmlns:m="http://schemas.openxmlformats.org/officeDocument/2006/math"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zh-CN" altLang="en-US" sz="2000" b="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000" b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000" b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CN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rule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Dozens of CPV observables constructed</a:t>
                </a: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DDB1540-933D-C05D-2BEB-412B6087F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00" y="2979235"/>
                <a:ext cx="5933490" cy="3539430"/>
              </a:xfrm>
              <a:prstGeom prst="rect">
                <a:avLst/>
              </a:prstGeom>
              <a:blipFill>
                <a:blip r:embed="rId6"/>
                <a:stretch>
                  <a:fillRect l="-1540" t="-1379" b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0EF8765F-7750-F204-217A-08CF7E0F3E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3460" y="3111959"/>
            <a:ext cx="5585340" cy="327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86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C003B-12AB-1F6B-27A8-19A2F7D2B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5D25344-6BD7-6559-77B4-6E0380B4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710" y="953540"/>
            <a:ext cx="2113949" cy="139229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D16C2EF-14B4-7F3A-1837-5E09AC405ADD}"/>
              </a:ext>
            </a:extLst>
          </p:cNvPr>
          <p:cNvSpPr txBox="1"/>
          <p:nvPr/>
        </p:nvSpPr>
        <p:spPr>
          <a:xfrm>
            <a:off x="609600" y="2528569"/>
            <a:ext cx="11049000" cy="15145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4FF5E01A-D007-D11E-C6AA-07B558F41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Radiative Hyperon Decay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D8DD60BE-52C9-903E-4ABE-D38ADA4652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5856" y="978397"/>
                <a:ext cx="9203944" cy="1135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zh-CN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Weak radiative hyperon decays</a:t>
                </a:r>
                <a:r>
                  <a:rPr lang="en-US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zh-CN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receive contributions from </a:t>
                </a:r>
                <a:r>
                  <a:rPr lang="zh-CN" altLang="zh-C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zh-CN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zh-CN" altLang="zh-C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weak</a:t>
                </a:r>
                <a:r>
                  <a:rPr lang="zh-CN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:r>
                  <a:rPr lang="zh-CN" altLang="zh-C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electromagnetic</a:t>
                </a:r>
                <a:r>
                  <a:rPr lang="zh-CN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interactions.</a:t>
                </a:r>
                <a:endParaRPr lang="en-US" altLang="zh-CN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radiative decay was 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thought to be a simple reaction </a:t>
                </a:r>
                <a:r>
                  <a:rPr lang="en-US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 it is free of final-state interaction</a:t>
                </a:r>
              </a:p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endParaRPr lang="en-US" altLang="zh-CN" sz="2400" b="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D8DD60BE-52C9-903E-4ABE-D38ADA465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56" y="978397"/>
                <a:ext cx="9203944" cy="1135602"/>
              </a:xfrm>
              <a:prstGeom prst="rect">
                <a:avLst/>
              </a:prstGeom>
              <a:blipFill>
                <a:blip r:embed="rId4"/>
                <a:stretch>
                  <a:fillRect l="-927" t="-4278" r="-993" b="-486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D89B750-2892-FBC0-5B45-A5E33B94035B}"/>
                  </a:ext>
                </a:extLst>
              </p:cNvPr>
              <p:cNvSpPr txBox="1"/>
              <p:nvPr/>
            </p:nvSpPr>
            <p:spPr>
              <a:xfrm>
                <a:off x="1102569" y="2362200"/>
                <a:ext cx="5588283" cy="17913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01168" marR="0" lvl="1" algn="l" defTabSz="914400" rtl="0" eaLnBrk="1" fontAlgn="auto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E48312"/>
                  </a:buClr>
                  <a:buSzTx/>
                  <a:tabLst/>
                  <a:defRPr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>
                  <a:spcBef>
                    <a:spcPts val="600"/>
                  </a:spcBef>
                  <a:spcAft>
                    <a:spcPts val="400"/>
                  </a:spcAft>
                  <a:buClr>
                    <a:schemeClr val="tx1"/>
                  </a:buClr>
                  <a:defRPr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Effective </a:t>
                </a:r>
                <a:r>
                  <a:rPr lang="en-US" altLang="zh-CN" sz="24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Lagrangian</a:t>
                </a:r>
                <a:endParaRPr lang="en-US" altLang="zh-CN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>
                  <a:spcBef>
                    <a:spcPts val="600"/>
                  </a:spcBef>
                  <a:spcAft>
                    <a:spcPts val="400"/>
                  </a:spcAft>
                  <a:buClr>
                    <a:schemeClr val="tx1"/>
                  </a:buClr>
                  <a:defRPr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sSub>
                          <m:sSub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PC</m:t>
                            </m:r>
                          </m:sup>
                        </m:s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PV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zh-CN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D89B750-2892-FBC0-5B45-A5E33B940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569" y="2362200"/>
                <a:ext cx="5588283" cy="1791388"/>
              </a:xfrm>
              <a:prstGeom prst="rect">
                <a:avLst/>
              </a:prstGeom>
              <a:blipFill>
                <a:blip r:embed="rId5"/>
                <a:stretch>
                  <a:fillRect l="-1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E70B9DA-BA74-D1C3-D46F-1DB5A8869C93}"/>
                  </a:ext>
                </a:extLst>
              </p:cNvPr>
              <p:cNvSpPr txBox="1"/>
              <p:nvPr/>
            </p:nvSpPr>
            <p:spPr>
              <a:xfrm>
                <a:off x="6472210" y="2516024"/>
                <a:ext cx="3858788" cy="1484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Observables:</a:t>
                </a:r>
              </a:p>
              <a:p>
                <a:pPr marL="201168" marR="0" lvl="1" defTabSz="914400" rtl="0" eaLnBrk="1" fontAlgn="auto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E48312"/>
                  </a:buClr>
                  <a:buSzTx/>
                  <a:tabLst/>
                  <a:defRPr/>
                </a:pPr>
                <a:r>
                  <a:rPr lang="en-US" altLang="zh-CN" sz="2000" b="0" dirty="0">
                    <a:ea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zh-CN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d>
                      <m:d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CN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01168" marR="0" lvl="1" defTabSz="914400" rtl="0" eaLnBrk="1" fontAlgn="auto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E48312"/>
                  </a:buClr>
                  <a:buSzTx/>
                  <a:tabLst/>
                  <a:defRPr/>
                </a:pPr>
                <a:r>
                  <a:rPr lang="en-US" altLang="zh-CN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Re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sSup>
                          <m:sSupPr>
                            <m:ctrlPr>
                              <a:rPr lang="en-US" altLang="zh-CN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E70B9DA-BA74-D1C3-D46F-1DB5A8869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210" y="2516024"/>
                <a:ext cx="3858788" cy="1484189"/>
              </a:xfrm>
              <a:prstGeom prst="rect">
                <a:avLst/>
              </a:prstGeom>
              <a:blipFill>
                <a:blip r:embed="rId6"/>
                <a:stretch>
                  <a:fillRect l="-2528" t="-32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C98393-DD5D-5988-3DE5-7F24C1D5E513}"/>
                  </a:ext>
                </a:extLst>
              </p:cNvPr>
              <p:cNvSpPr txBox="1"/>
              <p:nvPr/>
            </p:nvSpPr>
            <p:spPr>
              <a:xfrm>
                <a:off x="793018" y="4529014"/>
                <a:ext cx="7865954" cy="2261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U-spin symmetry and conserved vector current, the parity-violating amplitude in U-spin doublets vanishes, thus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US" altLang="zh-CN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Ξ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zh-CN" alt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US" altLang="zh-CN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lvl="0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U-spin breaking considered, one has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PV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PC</m:t>
                            </m:r>
                          </m:sup>
                        </m:sSup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zh-C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</m:t>
                    </m:r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lvl="0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C98393-DD5D-5988-3DE5-7F24C1D5E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18" y="4529014"/>
                <a:ext cx="7865954" cy="2261068"/>
              </a:xfrm>
              <a:prstGeom prst="rect">
                <a:avLst/>
              </a:prstGeom>
              <a:blipFill>
                <a:blip r:embed="rId7"/>
                <a:stretch>
                  <a:fillRect l="-698" t="-16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222FEF57-6DFB-DBAD-7B32-022953674300}"/>
              </a:ext>
            </a:extLst>
          </p:cNvPr>
          <p:cNvSpPr txBox="1"/>
          <p:nvPr/>
        </p:nvSpPr>
        <p:spPr>
          <a:xfrm>
            <a:off x="430306" y="4057960"/>
            <a:ext cx="6157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“Hara theorem” 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1964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340F883-FD23-F877-7552-5CE81EC560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1493" y="4367014"/>
            <a:ext cx="2686378" cy="2217327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02A1B188-5A22-1EBA-BEBB-50AC67BC46CC}"/>
              </a:ext>
            </a:extLst>
          </p:cNvPr>
          <p:cNvSpPr/>
          <p:nvPr/>
        </p:nvSpPr>
        <p:spPr>
          <a:xfrm rot="20558318">
            <a:off x="10553632" y="4003396"/>
            <a:ext cx="902136" cy="178386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FC630460-5EB5-1E3E-5CC3-76E40F03EA8B}"/>
              </a:ext>
            </a:extLst>
          </p:cNvPr>
          <p:cNvSpPr/>
          <p:nvPr/>
        </p:nvSpPr>
        <p:spPr>
          <a:xfrm rot="20558318">
            <a:off x="8952975" y="4928306"/>
            <a:ext cx="902136" cy="178386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270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D8EA28F-6E15-A40C-1B5E-89D40259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Radiative Hyperon Decay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EDE1D729-A6B6-C540-4727-7710BC0913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517" y="1207585"/>
                <a:ext cx="6285186" cy="2514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1" kern="120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altLang="zh-CN" sz="24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At the quark level, WRHDs are governed by:</a:t>
                </a:r>
              </a:p>
              <a:p>
                <a:pPr lvl="1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altLang="zh-CN" sz="2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single-quark transition </a:t>
                </a: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altLang="zh-C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zh-CN" altLang="en-U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from penguin diagram that involve gluon exchange, or from single quark diagram</a:t>
                </a:r>
              </a:p>
              <a:p>
                <a:pPr lvl="1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altLang="zh-CN" sz="2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two-quark transition </a:t>
                </a: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through an internal conversion, with W boson exchange play an important role </a:t>
                </a: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EDE1D729-A6B6-C540-4727-7710BC091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" y="1207585"/>
                <a:ext cx="6285186" cy="2514600"/>
              </a:xfrm>
              <a:prstGeom prst="rect">
                <a:avLst/>
              </a:prstGeom>
              <a:blipFill>
                <a:blip r:embed="rId3"/>
                <a:stretch>
                  <a:fillRect l="-1358" t="-1937" r="-5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974856D3-2335-F496-8613-6E2751228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386" y="895564"/>
            <a:ext cx="4939238" cy="2514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E7A6C49-EC7A-A1EF-7878-1B31EC03768A}"/>
                  </a:ext>
                </a:extLst>
              </p:cNvPr>
              <p:cNvSpPr txBox="1"/>
              <p:nvPr/>
            </p:nvSpPr>
            <p:spPr>
              <a:xfrm>
                <a:off x="426244" y="3942361"/>
                <a:ext cx="5919400" cy="2732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There are 7 WRHD processes with the BF at the level of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𝒪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−4</m:t>
                            </m:r>
                          </m:sup>
                        </m:s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~</m:t>
                        </m:r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−3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except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Σ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0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𝑛</m:t>
                    </m:r>
                    <m:r>
                      <a:rPr lang="zh-CN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𝛾</m:t>
                    </m:r>
                  </m:oMath>
                </a14:m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</a:p>
              <a:p>
                <a:pPr marL="342900"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l-GR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𝜩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p>
                    </m:sSup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→</m:t>
                    </m:r>
                    <m:sSup>
                      <m:sSupPr>
                        <m:ctrlP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l-GR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𝜮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p>
                    </m:sSup>
                    <m:r>
                      <a:rPr lang="zh-CN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𝜸</m:t>
                    </m:r>
                  </m:oMath>
                </a14:m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l-GR" altLang="zh-C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𝜴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p>
                    </m:sSup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→</m:t>
                    </m:r>
                    <m:sSup>
                      <m:sSupPr>
                        <m:ctrlPr>
                          <a:rPr lang="en-US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l-GR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𝜩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p>
                    </m:sSup>
                    <m:r>
                      <a:rPr lang="zh-CN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𝜸</m:t>
                    </m:r>
                  </m:oMath>
                </a14:m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are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proceeded via a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one-quark transition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, and their branching fraction one magnitude smaller than others</a:t>
                </a:r>
              </a:p>
              <a:p>
                <a:pPr marL="342900"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 lvl="1"/>
                <a:endParaRPr lang="en-US" altLang="zh-CN" sz="2400" b="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E7A6C49-EC7A-A1EF-7878-1B31EC037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44" y="3942361"/>
                <a:ext cx="5919400" cy="2732671"/>
              </a:xfrm>
              <a:prstGeom prst="rect">
                <a:avLst/>
              </a:prstGeom>
              <a:blipFill>
                <a:blip r:embed="rId5"/>
                <a:stretch>
                  <a:fillRect l="-927" t="-1339" r="-1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32">
            <a:extLst>
              <a:ext uri="{FF2B5EF4-FFF2-40B4-BE49-F238E27FC236}">
                <a16:creationId xmlns:a16="http://schemas.microsoft.com/office/drawing/2014/main" id="{CBAF3CAD-1C1A-E97E-222C-282F2C5026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767" y="3501056"/>
            <a:ext cx="5436476" cy="29394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6E42600-0396-5BAC-B97E-8A323293BC74}"/>
                  </a:ext>
                </a:extLst>
              </p:cNvPr>
              <p:cNvSpPr txBox="1"/>
              <p:nvPr/>
            </p:nvSpPr>
            <p:spPr>
              <a:xfrm>
                <a:off x="6248400" y="6339292"/>
                <a:ext cx="578472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Σ</m:t>
                        </m:r>
                      </m:e>
                      <m: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0</m:t>
                        </m:r>
                      </m:sup>
                    </m:sSup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→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𝑛</m:t>
                    </m:r>
                    <m:r>
                      <a:rPr lang="zh-CN" alt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𝛾</m:t>
                    </m:r>
                  </m:oMath>
                </a14:m>
                <a:r>
                  <a:rPr lang="en-US" altLang="zh-CN" sz="1600" b="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is suppressed by the dominant radiative process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Σ</m:t>
                        </m:r>
                      </m:e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0</m:t>
                        </m:r>
                      </m:sup>
                    </m:sSup>
                    <m:r>
                      <a:rPr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→</m:t>
                    </m:r>
                    <m:r>
                      <m:rPr>
                        <m:sty m:val="p"/>
                      </m:rPr>
                      <a:rPr lang="el-GR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Λ</m:t>
                    </m:r>
                    <m:r>
                      <a:rPr lang="zh-CN" alt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𝛾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6E42600-0396-5BAC-B97E-8A323293B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6339292"/>
                <a:ext cx="5784722" cy="338554"/>
              </a:xfrm>
              <a:prstGeom prst="rect">
                <a:avLst/>
              </a:prstGeom>
              <a:blipFill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27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30A28-235C-0149-BB89-AC474D457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FA6CA4-5FE0-BE06-D34E-F949B687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76" y="0"/>
            <a:ext cx="10515600" cy="797097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b="1" dirty="0">
                <a:ea typeface="Cambria Math" panose="02040503050406030204" pitchFamily="18" charset="0"/>
              </a:rPr>
              <a:t>E</a:t>
            </a: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xperiment status of WRHDs at fixed-target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77A0CE9-3FDD-45F2-9460-70510851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7EE94773-F2CB-9605-7EA3-1844038D6F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384590"/>
                  </p:ext>
                </p:extLst>
              </p:nvPr>
            </p:nvGraphicFramePr>
            <p:xfrm>
              <a:off x="457200" y="1905000"/>
              <a:ext cx="11402934" cy="44196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6995">
                      <a:extLst>
                        <a:ext uri="{9D8B030D-6E8A-4147-A177-3AD203B41FA5}">
                          <a16:colId xmlns:a16="http://schemas.microsoft.com/office/drawing/2014/main" val="1522336190"/>
                        </a:ext>
                      </a:extLst>
                    </a:gridCol>
                    <a:gridCol w="1415204">
                      <a:extLst>
                        <a:ext uri="{9D8B030D-6E8A-4147-A177-3AD203B41FA5}">
                          <a16:colId xmlns:a16="http://schemas.microsoft.com/office/drawing/2014/main" val="1584468053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3471068269"/>
                        </a:ext>
                      </a:extLst>
                    </a:gridCol>
                    <a:gridCol w="967636">
                      <a:extLst>
                        <a:ext uri="{9D8B030D-6E8A-4147-A177-3AD203B41FA5}">
                          <a16:colId xmlns:a16="http://schemas.microsoft.com/office/drawing/2014/main" val="2073680756"/>
                        </a:ext>
                      </a:extLst>
                    </a:gridCol>
                    <a:gridCol w="1318364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267671298"/>
                        </a:ext>
                      </a:extLst>
                    </a:gridCol>
                    <a:gridCol w="2182735">
                      <a:extLst>
                        <a:ext uri="{9D8B030D-6E8A-4147-A177-3AD203B41FA5}">
                          <a16:colId xmlns:a16="http://schemas.microsoft.com/office/drawing/2014/main" val="968278501"/>
                        </a:ext>
                      </a:extLst>
                    </a:gridCol>
                  </a:tblGrid>
                  <a:tr h="6092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WRHD process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Experiments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Beam source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Hyperon </a:t>
                          </a:r>
                          <a:r>
                            <a:rPr lang="en-US" altLang="zh-CN" sz="1600" b="0" dirty="0" err="1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polari</a:t>
                          </a:r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.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Number of signal event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BF(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altLang="zh-CN" sz="1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en-US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zh-CN" altLang="en-US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480950">
                    <a:tc rowSpan="3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𝜮</m:t>
                                  </m:r>
                                </m:e>
                                <m:sup>
                                  <m:r>
                                    <a:rPr lang="en-US" altLang="zh-CN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CN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en-US" altLang="zh-CN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  <m:r>
                                <a:rPr lang="zh-CN" alt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𝜸</m:t>
                              </m:r>
                            </m:oMath>
                          </a14:m>
                          <a:r>
                            <a:rPr lang="zh-CN" altLang="en-US" sz="14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Bubble Chamber (60s)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𝛴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CN" sz="1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~87%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31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1.42(0.26)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−1.03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−0.42</m:t>
                                    </m:r>
                                  </m:sub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+0.52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02923940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KEK E-092 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𝛴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~40%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190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1.30(0.15)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𝟖𝟔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𝟏𝟑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21242"/>
                      </a:ext>
                    </a:extLst>
                  </a:tr>
                  <a:tr h="545077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E761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𝐶𝑢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𝛴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~12%,</a:t>
                          </a:r>
                          <a:r>
                            <a:rPr lang="zh-CN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flippe</a:t>
                          </a:r>
                          <a:r>
                            <a:rPr lang="en-US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32000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𝟎𝟕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𝟕𝟐𝟗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𝟎𝟖𝟔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87223682"/>
                      </a:ext>
                    </a:extLst>
                  </a:tr>
                  <a:tr h="32063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𝜦</m:t>
                                </m:r>
                                <m:r>
                                  <a:rPr lang="en-US" altLang="zh-CN" sz="1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zh-CN" alt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SPS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𝐵𝑒𝑂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1.02(0.33)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BNL E811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r>
                                  <m:rPr>
                                    <m:sty m:val="p"/>
                                  </m:rPr>
                                  <a:rPr lang="el-GR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Λ</m:t>
                                </m:r>
                                <m:sSup>
                                  <m:sSupPr>
                                    <m:ctrlPr>
                                      <a:rPr lang="en-US" altLang="zh-CN" sz="1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altLang="zh-CN" sz="14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Σ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CN" sz="1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𝟏𝟖𝟏𝟔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𝟕𝟓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𝟏𝟓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57086545"/>
                      </a:ext>
                    </a:extLst>
                  </a:tr>
                  <a:tr h="320634">
                    <a:tc row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𝜩</m:t>
                                    </m:r>
                                  </m:e>
                                  <m:sup>
                                    <m:r>
                                      <a:rPr lang="en-US" altLang="zh-CN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zh-CN" alt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𝜦𝜸</m:t>
                                </m:r>
                              </m:oMath>
                            </m:oMathPara>
                          </a14:m>
                          <a:endParaRPr lang="en-US" altLang="zh-CN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a:t>/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𝜩</m:t>
                                    </m:r>
                                  </m:e>
                                  <m:sup>
                                    <m:r>
                                      <a:rPr lang="en-US" altLang="zh-CN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en-US" altLang="zh-CN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𝜮</m:t>
                                    </m:r>
                                  </m:e>
                                  <m:sup>
                                    <m:r>
                                      <a:rPr lang="en-US" altLang="zh-CN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  <m:r>
                                  <a:rPr lang="zh-CN" alt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E687 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𝑃𝑏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116/85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1.06</m:t>
                                </m:r>
                                <m:d>
                                  <m:d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0.15</m:t>
                                    </m:r>
                                  </m:e>
                                </m:d>
                                <m:r>
                                  <a:rPr lang="en-US" altLang="zh-CN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3.56(0.42)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0.27</m:t>
                                  </m:r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∗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0.28</m:t>
                                  </m:r>
                                </m:e>
                              </m:d>
                            </m:oMath>
                          </a14:m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0.20(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0.32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67417538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/FNAL (00s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）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𝐵𝑒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672/4045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𝟏𝟔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𝟎𝟕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𝟎𝟗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−0.78(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0.18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−0.63(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0.09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80935743"/>
                      </a:ext>
                    </a:extLst>
                  </a:tr>
                  <a:tr h="5399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NA48 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𝐵𝑒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52000/15000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𝟕𝟎𝟒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𝟎𝟏𝟗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𝟎𝟔𝟒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−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𝟕𝟐𝟗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𝟎𝟑𝟎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𝟕𝟔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6625559"/>
                      </a:ext>
                    </a:extLst>
                  </a:tr>
                  <a:tr h="32063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400" b="1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1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𝜩</m:t>
                                    </m:r>
                                  </m:e>
                                  <m:sup>
                                    <m:r>
                                      <a:rPr lang="en-US" altLang="zh-CN" sz="1400" b="1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1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𝜮</m:t>
                                    </m:r>
                                  </m:e>
                                  <m:sup>
                                    <m:r>
                                      <a:rPr lang="en-US" altLang="zh-CN" sz="1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zh-CN" altLang="en-US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𝜸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SPS 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𝑝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𝐵𝑒𝑂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Ξ</m:t>
                                    </m:r>
                                  </m:e>
                                  <m:sup>
                                    <m:r>
                                      <a:rPr lang="en-US" altLang="zh-CN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0.227(0.102)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7316406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E761 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𝑝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𝐶𝑢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Ξ</m:t>
                                  </m:r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oMath>
                          </a14:m>
                          <a:r>
                            <a:rPr lang="zh-CN" altLang="en-US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~11%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211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𝟏𝟏𝟕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𝟎𝟐𝟑</m:t>
                                </m:r>
                                <m:r>
                                  <a:rPr lang="en-US" altLang="zh-CN" sz="1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1.0</m:t>
                                </m:r>
                                <m:r>
                                  <a:rPr lang="en-US" altLang="zh-CN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±1.3</m:t>
                                </m:r>
                              </m:oMath>
                            </m:oMathPara>
                          </a14:m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871218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7EE94773-F2CB-9605-7EA3-1844038D6F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384590"/>
                  </p:ext>
                </p:extLst>
              </p:nvPr>
            </p:nvGraphicFramePr>
            <p:xfrm>
              <a:off x="457200" y="1905000"/>
              <a:ext cx="11402934" cy="44196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6995">
                      <a:extLst>
                        <a:ext uri="{9D8B030D-6E8A-4147-A177-3AD203B41FA5}">
                          <a16:colId xmlns:a16="http://schemas.microsoft.com/office/drawing/2014/main" val="1522336190"/>
                        </a:ext>
                      </a:extLst>
                    </a:gridCol>
                    <a:gridCol w="1415204">
                      <a:extLst>
                        <a:ext uri="{9D8B030D-6E8A-4147-A177-3AD203B41FA5}">
                          <a16:colId xmlns:a16="http://schemas.microsoft.com/office/drawing/2014/main" val="1584468053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3471068269"/>
                        </a:ext>
                      </a:extLst>
                    </a:gridCol>
                    <a:gridCol w="967636">
                      <a:extLst>
                        <a:ext uri="{9D8B030D-6E8A-4147-A177-3AD203B41FA5}">
                          <a16:colId xmlns:a16="http://schemas.microsoft.com/office/drawing/2014/main" val="2073680756"/>
                        </a:ext>
                      </a:extLst>
                    </a:gridCol>
                    <a:gridCol w="1318364">
                      <a:extLst>
                        <a:ext uri="{9D8B030D-6E8A-4147-A177-3AD203B41FA5}">
                          <a16:colId xmlns:a16="http://schemas.microsoft.com/office/drawing/2014/main" val="3973264320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267671298"/>
                        </a:ext>
                      </a:extLst>
                    </a:gridCol>
                    <a:gridCol w="2182735">
                      <a:extLst>
                        <a:ext uri="{9D8B030D-6E8A-4147-A177-3AD203B41FA5}">
                          <a16:colId xmlns:a16="http://schemas.microsoft.com/office/drawing/2014/main" val="968278501"/>
                        </a:ext>
                      </a:extLst>
                    </a:gridCol>
                  </a:tblGrid>
                  <a:tr h="6092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WRHD process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Experiments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Beam source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Hyperon </a:t>
                          </a:r>
                          <a:r>
                            <a:rPr lang="en-US" altLang="zh-CN" sz="1600" b="0" dirty="0" err="1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polari</a:t>
                          </a:r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.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Number of signal event</a:t>
                          </a:r>
                          <a:endParaRPr lang="zh-CN" altLang="en-US" sz="1600" b="0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1133B8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1000" r="-90500" b="-6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1000" r="-1117" b="-6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7283146"/>
                      </a:ext>
                    </a:extLst>
                  </a:tr>
                  <a:tr h="480950">
                    <a:tc row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290" t="-45701" r="-1109677" b="-187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Bubble Chamber (60s)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127848" r="-324857" b="-70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~87%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31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127848" r="-90500" b="-70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127848" r="-1117" b="-70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2923940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KEK E-092 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339623" r="-324857" b="-9490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~40%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190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339623" r="-90500" b="-9490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339623" r="-1117" b="-9490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21242"/>
                      </a:ext>
                    </a:extLst>
                  </a:tr>
                  <a:tr h="545077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E761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261798" r="-324857" b="-465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~12%,</a:t>
                          </a:r>
                          <a:r>
                            <a:rPr lang="zh-CN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flippe</a:t>
                          </a:r>
                          <a:r>
                            <a:rPr lang="en-US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32000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261798" r="-90500" b="-465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261798" r="-1117" b="-4651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87223682"/>
                      </a:ext>
                    </a:extLst>
                  </a:tr>
                  <a:tr h="320634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290" t="-303774" r="-1109677" b="-2905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SPS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607547" r="-324857" b="-6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68354" t="-607547" r="-619620" b="-6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607547" r="-90500" b="-6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0145809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/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BNL E811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707547" r="-324857" b="-5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3825" t="-707547" r="-351152" b="-5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707547" r="-90500" b="-5811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57086545"/>
                      </a:ext>
                    </a:extLst>
                  </a:tr>
                  <a:tr h="320634">
                    <a:tc row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290" t="-220619" r="-1109677" b="-58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E687 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823077" r="-324857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116/85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823077" r="-90500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823077" r="-1117" b="-4923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7417538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/FNAL (00s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）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905660" r="-324857" b="-383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672/4045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905660" r="-90500" b="-383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905660" r="-1117" b="-3830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0935743"/>
                      </a:ext>
                    </a:extLst>
                  </a:tr>
                  <a:tr h="5399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NA48 </a:t>
                          </a:r>
                          <a:r>
                            <a:rPr lang="zh-CN" altLang="en-US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598876" r="-324857" b="-1280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52000/15000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598876" r="-1117" b="-1280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625559"/>
                      </a:ext>
                    </a:extLst>
                  </a:tr>
                  <a:tr h="320634"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290" t="-592381" r="-1109677" b="-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CERN SPS (80s)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1196154" r="-324857" b="-11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1196154" r="-90500" b="-11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7316406"/>
                      </a:ext>
                    </a:extLst>
                  </a:tr>
                  <a:tr h="320634"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FNAL E761 (90s)</a:t>
                          </a:r>
                          <a:endParaRPr lang="zh-CN" altLang="en-US" sz="1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1429" t="-1271698" r="-324857" b="-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~11%</a:t>
                          </a:r>
                          <a:endParaRPr lang="zh-CN" altLang="en-US" sz="1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211</a:t>
                          </a:r>
                          <a:endParaRPr lang="zh-CN" altLang="en-US" sz="14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8750" t="-1271698" r="-90500" b="-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23184" t="-1271698" r="-1117" b="-169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871218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15EB3B8A-8E21-2CB0-16EA-58B47FDD3E8D}"/>
              </a:ext>
            </a:extLst>
          </p:cNvPr>
          <p:cNvSpPr txBox="1"/>
          <p:nvPr/>
        </p:nvSpPr>
        <p:spPr>
          <a:xfrm>
            <a:off x="388476" y="1027507"/>
            <a:ext cx="10744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Fixed-target experiments 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laid the foundation for hyperon decay studies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1960s to 2010s</a:t>
            </a:r>
          </a:p>
        </p:txBody>
      </p:sp>
    </p:spTree>
    <p:extLst>
      <p:ext uri="{BB962C8B-B14F-4D97-AF65-F5344CB8AC3E}">
        <p14:creationId xmlns:p14="http://schemas.microsoft.com/office/powerpoint/2010/main" val="2775832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E158-6C96-CB2F-0467-19694ED01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8127BB-29DA-1438-374F-CFA350810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76" y="0"/>
            <a:ext cx="10515600" cy="797097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b="1" dirty="0">
                <a:ea typeface="Cambria Math" panose="02040503050406030204" pitchFamily="18" charset="0"/>
              </a:rPr>
              <a:t>E</a:t>
            </a: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xperiment status of WRHDs at fixed-target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238CFD1-4799-4894-2AFC-24F274D28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67" y="1167185"/>
            <a:ext cx="3078480" cy="240169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6DE6762-A7C2-6152-EB33-CAAC0D26032B}"/>
              </a:ext>
            </a:extLst>
          </p:cNvPr>
          <p:cNvSpPr/>
          <p:nvPr/>
        </p:nvSpPr>
        <p:spPr>
          <a:xfrm>
            <a:off x="754184" y="907779"/>
            <a:ext cx="27666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E761, </a:t>
            </a:r>
            <a:r>
              <a:rPr lang="zh-CN" altLang="en-US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PRL68, 3004 (1992)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4CF7CF7-4871-06C7-E007-7075229B5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E96694E-6949-A5B9-E401-736BE93BF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294" y="1140026"/>
            <a:ext cx="3078480" cy="23304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D9AC691-160A-4E4C-E1E5-425C0CD75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183" y="1143000"/>
            <a:ext cx="2971800" cy="227881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138D6CB-2442-2612-86C0-61E06E219178}"/>
              </a:ext>
            </a:extLst>
          </p:cNvPr>
          <p:cNvSpPr/>
          <p:nvPr/>
        </p:nvSpPr>
        <p:spPr>
          <a:xfrm>
            <a:off x="4494520" y="952531"/>
            <a:ext cx="23599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BNL E811 </a:t>
            </a:r>
            <a:r>
              <a:rPr lang="zh-CN" altLang="en-US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PRD47</a:t>
            </a:r>
            <a:r>
              <a:rPr lang="en-US" altLang="zh-CN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799 </a:t>
            </a:r>
            <a:r>
              <a:rPr lang="en-US" altLang="zh-CN" sz="12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(1993)</a:t>
            </a:r>
            <a:endParaRPr lang="zh-CN" altLang="en-US" sz="1200" b="1" i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2427740-8E30-5E68-4342-CE943341B25D}"/>
              </a:ext>
            </a:extLst>
          </p:cNvPr>
          <p:cNvSpPr/>
          <p:nvPr/>
        </p:nvSpPr>
        <p:spPr>
          <a:xfrm>
            <a:off x="4459884" y="1651540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3-gam events</a:t>
            </a:r>
            <a:endParaRPr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A9669B3-6567-E487-285B-597CD8B04931}"/>
              </a:ext>
            </a:extLst>
          </p:cNvPr>
          <p:cNvSpPr/>
          <p:nvPr/>
        </p:nvSpPr>
        <p:spPr>
          <a:xfrm>
            <a:off x="7149983" y="1660643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4-gam events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CF9E748-C5EC-542E-F87F-4370B6E90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235" y="3947823"/>
            <a:ext cx="5123944" cy="217172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E29CF2B3-F77D-9493-1947-EF3ED613F28A}"/>
              </a:ext>
            </a:extLst>
          </p:cNvPr>
          <p:cNvSpPr/>
          <p:nvPr/>
        </p:nvSpPr>
        <p:spPr>
          <a:xfrm>
            <a:off x="1758878" y="5860761"/>
            <a:ext cx="2685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NA48, PLB 693 (2010) 241-248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D25A2A86-D0B8-3193-78B4-C00D00446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0765" y="3855765"/>
            <a:ext cx="3048000" cy="2171721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0B3AFED-CB3B-A5B4-8634-689B2F1EB0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7679" y="3724658"/>
            <a:ext cx="2770573" cy="224766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6D968DA-D8AF-9239-9696-C7EFF2CE5B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6514" y="5851057"/>
            <a:ext cx="2438399" cy="24252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2202D4A-DF56-683C-1D76-7DE96618E5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7126" y="5924596"/>
            <a:ext cx="2133600" cy="2745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14CDC746-D455-1048-FE07-12E824F751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1663" y="1250047"/>
            <a:ext cx="2877937" cy="2007218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30455939-C464-4521-6F85-C700D98D3829}"/>
              </a:ext>
            </a:extLst>
          </p:cNvPr>
          <p:cNvSpPr txBox="1"/>
          <p:nvPr/>
        </p:nvSpPr>
        <p:spPr>
          <a:xfrm>
            <a:off x="9480331" y="948742"/>
            <a:ext cx="2559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Phys. Rev. Lett.  72,  808 (1994)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677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5CD5B-9364-CFCA-3A49-83D138498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C423CE-9CDE-CA5B-DE72-EB575B76F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97" y="162037"/>
            <a:ext cx="10515600" cy="546982"/>
          </a:xfrm>
        </p:spPr>
        <p:txBody>
          <a:bodyPr>
            <a:normAutofit fontScale="90000"/>
          </a:bodyPr>
          <a:lstStyle/>
          <a:p>
            <a:r>
              <a:rPr lang="en-US" altLang="zh-CN" b="1" dirty="0"/>
              <a:t>WRHDs at fixed-target experiments</a:t>
            </a:r>
            <a:endParaRPr lang="zh-CN" altLang="en-US" b="1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934642-1216-759C-D02B-A10C56B84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97" y="1143000"/>
            <a:ext cx="10742103" cy="5033963"/>
          </a:xfrm>
        </p:spPr>
        <p:txBody>
          <a:bodyPr>
            <a:normAutofit/>
          </a:bodyPr>
          <a:lstStyle/>
          <a:p>
            <a:r>
              <a:rPr lang="zh-CN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Fixed-target experiments 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laid the foundation for hyperon decay studies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1960s to 2010s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1D5797-8599-EAEA-41D1-A9614183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8</a:t>
            </a:fld>
            <a:endParaRPr lang="zh-CN" alt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AD83847-8726-BF59-AB1D-A0371DD5D7BE}"/>
                  </a:ext>
                </a:extLst>
              </p:cNvPr>
              <p:cNvSpPr txBox="1"/>
              <p:nvPr/>
            </p:nvSpPr>
            <p:spPr>
              <a:xfrm>
                <a:off x="788192" y="2102054"/>
                <a:ext cx="4798220" cy="193899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zh-CN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Beam sources:</a:t>
                </a:r>
                <a:endParaRPr lang="en-US" altLang="zh-CN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zh-C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zh-C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meson beams on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H/D</a:t>
                </a:r>
                <a:r>
                  <a:rPr lang="zh-C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targets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(KEK, BNL)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high-energy proton beams on ion targets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produce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large samples of hyperon beams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(FNAL, CERN)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AD83847-8726-BF59-AB1D-A0371DD5D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92" y="2102054"/>
                <a:ext cx="4798220" cy="1938992"/>
              </a:xfrm>
              <a:prstGeom prst="rect">
                <a:avLst/>
              </a:prstGeom>
              <a:blipFill>
                <a:blip r:embed="rId3"/>
                <a:stretch>
                  <a:fillRect l="-1271" t="-1887" b="-4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91222CE8-9986-42BD-D866-93CC118C7360}"/>
              </a:ext>
            </a:extLst>
          </p:cNvPr>
          <p:cNvSpPr txBox="1"/>
          <p:nvPr/>
        </p:nvSpPr>
        <p:spPr>
          <a:xfrm>
            <a:off x="765780" y="4447285"/>
            <a:ext cx="4774408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Hyperon species: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ypically focused on one type of hyperon, predominantly producing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particles.</a:t>
            </a:r>
            <a:endParaRPr lang="zh-CN" alt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A2380D5-C932-2A63-9231-5E41EC5905DA}"/>
              </a:ext>
            </a:extLst>
          </p:cNvPr>
          <p:cNvSpPr txBox="1"/>
          <p:nvPr/>
        </p:nvSpPr>
        <p:spPr>
          <a:xfrm>
            <a:off x="6165895" y="4250955"/>
            <a:ext cx="479822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method: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BF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relied on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measurements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Asymmetry parameters extracted via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 angular distribution fits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26C108B-E84A-F667-5FFD-1B1701A2694A}"/>
              </a:ext>
            </a:extLst>
          </p:cNvPr>
          <p:cNvSpPr txBox="1"/>
          <p:nvPr/>
        </p:nvSpPr>
        <p:spPr>
          <a:xfrm>
            <a:off x="6165895" y="2236678"/>
            <a:ext cx="479822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Polarization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hyperons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Theoretically calculable, but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precision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various experimental effects.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8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2CAE6379-C783-7A64-5D07-446501F9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589" y="2743200"/>
            <a:ext cx="5753142" cy="3524276"/>
          </a:xfrm>
          <a:prstGeom prst="rect">
            <a:avLst/>
          </a:prstGeom>
        </p:spPr>
      </p:pic>
      <p:pic>
        <p:nvPicPr>
          <p:cNvPr id="9" name="内容占位符 7">
            <a:extLst>
              <a:ext uri="{FF2B5EF4-FFF2-40B4-BE49-F238E27FC236}">
                <a16:creationId xmlns:a16="http://schemas.microsoft.com/office/drawing/2014/main" id="{D0A526A1-BF6D-32BA-3E20-8E5341615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19400"/>
            <a:ext cx="5610955" cy="3352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58BA13CC-3E54-B097-E88B-28CD63008C8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11697" y="139523"/>
                <a:ext cx="10515600" cy="546982"/>
              </a:xfrm>
            </p:spPr>
            <p:txBody>
              <a:bodyPr>
                <a:noAutofit/>
              </a:bodyPr>
              <a:lstStyle/>
              <a:p>
                <a:r>
                  <a:rPr lang="en-US" altLang="zh-CN" sz="4000" b="1" dirty="0"/>
                  <a:t>Opportunities 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4000" b="1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4000" b="1" dirty="0">
                    <a:ea typeface="微软雅黑" panose="020B0503020204020204" pitchFamily="34" charset="-122"/>
                  </a:rPr>
                  <a:t> colliders</a:t>
                </a:r>
                <a:endParaRPr lang="zh-CN" altLang="en-US" sz="4000" b="1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58BA13CC-3E54-B097-E88B-28CD63008C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1697" y="139523"/>
                <a:ext cx="10515600" cy="546982"/>
              </a:xfrm>
              <a:blipFill>
                <a:blip r:embed="rId4"/>
                <a:stretch>
                  <a:fillRect t="-40000" b="-5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5C363B-17E7-DB5A-8670-50704889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AABA-6ED3-43D4-A200-DA0A2F6CBD64}" type="slidenum">
              <a:rPr lang="zh-CN" altLang="en-US" smtClean="0"/>
              <a:pPr/>
              <a:t>9</a:t>
            </a:fld>
            <a:endParaRPr lang="zh-CN" altLang="en-US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6B4C8DD-9612-B7D1-8C8B-F7D915104854}"/>
                  </a:ext>
                </a:extLst>
              </p:cNvPr>
              <p:cNvSpPr txBox="1"/>
              <p:nvPr/>
            </p:nvSpPr>
            <p:spPr>
              <a:xfrm>
                <a:off x="453828" y="1152788"/>
                <a:ext cx="11427903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BESIII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collected 10 billion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zh-CN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2.7 billion 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(3686)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events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STCF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will collect trillions of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(3686)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Charmonium has a ~0.1%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 fraction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decaying to hyperons</a:t>
                </a: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6B4C8DD-9612-B7D1-8C8B-F7D915104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28" y="1152788"/>
                <a:ext cx="11427903" cy="1200329"/>
              </a:xfrm>
              <a:prstGeom prst="rect">
                <a:avLst/>
              </a:prstGeom>
              <a:blipFill>
                <a:blip r:embed="rId5"/>
                <a:stretch>
                  <a:fillRect l="-693" t="-4061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内容占位符 3">
            <a:extLst>
              <a:ext uri="{FF2B5EF4-FFF2-40B4-BE49-F238E27FC236}">
                <a16:creationId xmlns:a16="http://schemas.microsoft.com/office/drawing/2014/main" id="{EA8B207B-40DE-FC05-6DCC-FBBBB3168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1" y="5029200"/>
            <a:ext cx="192425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BC68953-48A4-A191-B58F-FA77898E5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9801" y="5110630"/>
            <a:ext cx="1735302" cy="1146336"/>
          </a:xfrm>
          <a:prstGeom prst="rect">
            <a:avLst/>
          </a:prstGeom>
        </p:spPr>
      </p:pic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F53C14F6-C629-4852-9165-4CE32F9F7FE4}"/>
              </a:ext>
            </a:extLst>
          </p:cNvPr>
          <p:cNvCxnSpPr>
            <a:cxnSpLocks/>
          </p:cNvCxnSpPr>
          <p:nvPr/>
        </p:nvCxnSpPr>
        <p:spPr bwMode="auto">
          <a:xfrm flipH="1">
            <a:off x="3276600" y="3014101"/>
            <a:ext cx="1825397" cy="10244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" name="对话气泡: 矩形 19">
            <a:extLst>
              <a:ext uri="{FF2B5EF4-FFF2-40B4-BE49-F238E27FC236}">
                <a16:creationId xmlns:a16="http://schemas.microsoft.com/office/drawing/2014/main" id="{34171F05-47A2-46DA-B871-08F6BCDEDB86}"/>
              </a:ext>
            </a:extLst>
          </p:cNvPr>
          <p:cNvSpPr/>
          <p:nvPr/>
        </p:nvSpPr>
        <p:spPr bwMode="auto">
          <a:xfrm>
            <a:off x="3890359" y="3886200"/>
            <a:ext cx="1825397" cy="391251"/>
          </a:xfrm>
          <a:prstGeom prst="wedgeRectCallout">
            <a:avLst>
              <a:gd name="adj1" fmla="val -33824"/>
              <a:gd name="adj2" fmla="val -120746"/>
            </a:avLst>
          </a:prstGeom>
          <a:solidFill>
            <a:schemeClr val="accent1">
              <a:alpha val="8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Linac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~200 m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对话气泡: 矩形 20">
            <a:extLst>
              <a:ext uri="{FF2B5EF4-FFF2-40B4-BE49-F238E27FC236}">
                <a16:creationId xmlns:a16="http://schemas.microsoft.com/office/drawing/2014/main" id="{CDFC4E3E-4722-41C4-B030-72AF2657A119}"/>
              </a:ext>
            </a:extLst>
          </p:cNvPr>
          <p:cNvSpPr/>
          <p:nvPr/>
        </p:nvSpPr>
        <p:spPr bwMode="auto">
          <a:xfrm>
            <a:off x="480848" y="4753990"/>
            <a:ext cx="1562016" cy="346022"/>
          </a:xfrm>
          <a:prstGeom prst="wedgeRectCallout">
            <a:avLst>
              <a:gd name="adj1" fmla="val 37611"/>
              <a:gd name="adj2" fmla="val -102978"/>
            </a:avLst>
          </a:prstGeom>
          <a:solidFill>
            <a:schemeClr val="accent1">
              <a:alpha val="8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BESIII detector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对话气泡: 矩形 21">
            <a:extLst>
              <a:ext uri="{FF2B5EF4-FFF2-40B4-BE49-F238E27FC236}">
                <a16:creationId xmlns:a16="http://schemas.microsoft.com/office/drawing/2014/main" id="{23E5CD24-1A49-4C24-8AF7-989F0299C677}"/>
              </a:ext>
            </a:extLst>
          </p:cNvPr>
          <p:cNvSpPr/>
          <p:nvPr/>
        </p:nvSpPr>
        <p:spPr bwMode="auto">
          <a:xfrm>
            <a:off x="908903" y="3037576"/>
            <a:ext cx="2404483" cy="468865"/>
          </a:xfrm>
          <a:prstGeom prst="wedgeRectCallout">
            <a:avLst>
              <a:gd name="adj1" fmla="val 14620"/>
              <a:gd name="adj2" fmla="val 89793"/>
            </a:avLst>
          </a:prstGeom>
          <a:solidFill>
            <a:schemeClr val="accent1">
              <a:alpha val="8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Storage ring ~240 m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52610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algn="l">
          <a:defRPr sz="18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24527</TotalTime>
  <Words>2095</Words>
  <Application>Microsoft Office PowerPoint</Application>
  <PresentationFormat>宽屏</PresentationFormat>
  <Paragraphs>332</Paragraphs>
  <Slides>20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Calibri</vt:lpstr>
      <vt:lpstr>楷体</vt:lpstr>
      <vt:lpstr>微软雅黑</vt:lpstr>
      <vt:lpstr>宋体</vt:lpstr>
      <vt:lpstr>Arial</vt:lpstr>
      <vt:lpstr>Wingdings</vt:lpstr>
      <vt:lpstr>Times New Roman</vt:lpstr>
      <vt:lpstr>Cambria Math</vt:lpstr>
      <vt:lpstr>Symbol</vt:lpstr>
      <vt:lpstr>等线</vt:lpstr>
      <vt:lpstr>微软雅黑</vt:lpstr>
      <vt:lpstr>等线 Light</vt:lpstr>
      <vt:lpstr>自定义设计方案</vt:lpstr>
      <vt:lpstr>1_自定义设计方案</vt:lpstr>
      <vt:lpstr>简约主题1</vt:lpstr>
      <vt:lpstr>PowerPoint 演示文稿</vt:lpstr>
      <vt:lpstr>Hyperon decay</vt:lpstr>
      <vt:lpstr>Hyperon hadronic decay</vt:lpstr>
      <vt:lpstr>Weak Radiative Hyperon Decay</vt:lpstr>
      <vt:lpstr>Weak Radiative Hyperon Decay</vt:lpstr>
      <vt:lpstr>Experiment status of WRHDs at fixed-target</vt:lpstr>
      <vt:lpstr>Experiment status of WRHDs at fixed-target</vt:lpstr>
      <vt:lpstr>WRHDs at fixed-target experiments</vt:lpstr>
      <vt:lpstr>Opportunities at e^+ e^- colliders</vt:lpstr>
      <vt:lpstr>Advantages at e^+ e^- colliders</vt:lpstr>
      <vt:lpstr>Double-tag method</vt:lpstr>
      <vt:lpstr>Joint angular analysis</vt:lpstr>
      <vt:lpstr>Experiment status of WRHDs at BESIII</vt:lpstr>
      <vt:lpstr>Experiment status of WRHDs at BESIII</vt:lpstr>
      <vt:lpstr>Experiment status of WRHDs at BESIII</vt:lpstr>
      <vt:lpstr>Prospect of Ξ^-→Σ^- γ at BESIII </vt:lpstr>
      <vt:lpstr>Test of CP symmetry in WRHDs</vt:lpstr>
      <vt:lpstr>Constraint of WRHDs to new physics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xiaorong zhou</cp:lastModifiedBy>
  <cp:revision>2610</cp:revision>
  <dcterms:created xsi:type="dcterms:W3CDTF">2023-08-24T14:16:16Z</dcterms:created>
  <dcterms:modified xsi:type="dcterms:W3CDTF">2026-07-01T14:50:04Z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38268546AF747B2B9B26E7647ABAAF65</vt:lpwstr>
  </property>
  <property fmtid="{D5CDD505-2E9C-101B-9397-08002B2CF9AE}" pid="3" name="KSOProductBuildVer">
    <vt:lpwstr>1033-4.6.1.7467</vt:lpwstr>
  </property>
</Properties>
</file>