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38"/>
  </p:handoutMasterIdLst>
  <p:sldIdLst>
    <p:sldId id="1513" r:id="rId3"/>
    <p:sldId id="1365" r:id="rId5"/>
    <p:sldId id="2747" r:id="rId6"/>
    <p:sldId id="2647" r:id="rId7"/>
    <p:sldId id="2633" r:id="rId8"/>
    <p:sldId id="2718" r:id="rId9"/>
    <p:sldId id="2710" r:id="rId10"/>
    <p:sldId id="2709" r:id="rId11"/>
    <p:sldId id="2705" r:id="rId12"/>
    <p:sldId id="2653" r:id="rId13"/>
    <p:sldId id="2720" r:id="rId14"/>
    <p:sldId id="2721" r:id="rId15"/>
    <p:sldId id="2722" r:id="rId16"/>
    <p:sldId id="2723" r:id="rId17"/>
    <p:sldId id="2724" r:id="rId18"/>
    <p:sldId id="2727" r:id="rId19"/>
    <p:sldId id="1299" r:id="rId20"/>
    <p:sldId id="2725" r:id="rId21"/>
    <p:sldId id="2726" r:id="rId22"/>
    <p:sldId id="2719" r:id="rId23"/>
    <p:sldId id="2712" r:id="rId24"/>
    <p:sldId id="2713" r:id="rId25"/>
    <p:sldId id="2704" r:id="rId26"/>
    <p:sldId id="2715" r:id="rId27"/>
    <p:sldId id="2701" r:id="rId28"/>
    <p:sldId id="2702" r:id="rId29"/>
    <p:sldId id="2708" r:id="rId30"/>
    <p:sldId id="2631" r:id="rId31"/>
    <p:sldId id="2643" r:id="rId32"/>
    <p:sldId id="2717" r:id="rId33"/>
    <p:sldId id="1565" r:id="rId34"/>
    <p:sldId id="1566" r:id="rId35"/>
    <p:sldId id="2711" r:id="rId36"/>
    <p:sldId id="1567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u/Xu" initials="N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E9EDF4"/>
    <a:srgbClr val="D0D8E8"/>
    <a:srgbClr val="F4E906"/>
    <a:srgbClr val="E8ED13"/>
    <a:srgbClr val="FFFC00"/>
    <a:srgbClr val="FCFEBC"/>
    <a:srgbClr val="FBFAB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85" autoAdjust="0"/>
    <p:restoredTop sz="89375" autoAdjust="0"/>
  </p:normalViewPr>
  <p:slideViewPr>
    <p:cSldViewPr snapToObjects="1">
      <p:cViewPr varScale="1">
        <p:scale>
          <a:sx n="193" d="100"/>
          <a:sy n="193" d="100"/>
        </p:scale>
        <p:origin x="772" y="100"/>
      </p:cViewPr>
      <p:guideLst>
        <p:guide orient="horz" pos="2116"/>
        <p:guide pos="2880"/>
        <p:guide orient="horz" pos="1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23" d="100"/>
          <a:sy n="123" d="100"/>
        </p:scale>
        <p:origin x="4972" y="80"/>
      </p:cViewPr>
      <p:guideLst>
        <p:guide orient="horz" pos="277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95BC9-68BC-4342-B5DC-806B1107E91A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085DB-1343-5A4E-9DA3-B49E0A0817B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25175-157F-7145-A2E0-8D5B4083FF1F}" type="datetime1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2744BC-5D00-0245-A6F7-502F806BC8C0}" type="slidenum">
              <a:rPr lang="en-US">
                <a:latin typeface="Arial" panose="020B0604020202020204" pitchFamily="34" charset="0"/>
                <a:ea typeface="MS PGothic" panose="020B0600070205080204" pitchFamily="-108" charset="-128"/>
                <a:cs typeface="MS PGothic" panose="020B0600070205080204" pitchFamily="-108" charset="-128"/>
              </a:rPr>
            </a:fld>
            <a:endParaRPr lang="en-US">
              <a:latin typeface="Arial" panose="020B0604020202020204" pitchFamily="34" charset="0"/>
              <a:ea typeface="MS PGothic" panose="020B0600070205080204" pitchFamily="-108" charset="-128"/>
              <a:cs typeface="MS PGothic" panose="020B0600070205080204" pitchFamily="-108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>
              <a:latin typeface="Arial" panose="020B0604020202020204" pitchFamily="34" charset="0"/>
              <a:ea typeface="MS PGothic" panose="020B0600070205080204" pitchFamily="-108" charset="-128"/>
              <a:cs typeface="MS PGothic" panose="020B0600070205080204" pitchFamily="-108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ym typeface="+mn-ea"/>
              </a:rPr>
              <a:t>Historically, </a:t>
            </a:r>
            <a:endParaRPr lang="en-US" altLang="zh-CN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ym typeface="+mn-ea"/>
              </a:rPr>
              <a:t>The “deep inelastic scattering experiments” have beautifully revealed the quark and gluon 1D substructure of nucleon and nuclei. (Form factors)</a:t>
            </a:r>
            <a:endParaRPr lang="en-US" altLang="zh-CN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ym typeface="+mn-ea"/>
              </a:rPr>
              <a:t>Though QCD </a:t>
            </a:r>
            <a:r>
              <a:rPr lang="en-US" altLang="zh-CN" dirty="0">
                <a:solidFill>
                  <a:srgbClr val="323232"/>
                </a:solidFill>
                <a:effectLst/>
                <a:latin typeface="Nunito Sans" panose="020F0502020204030204" pitchFamily="2" charset="0"/>
                <a:sym typeface="+mn-ea"/>
              </a:rPr>
              <a:t>has achieved</a:t>
            </a:r>
            <a:r>
              <a:rPr lang="en-US" altLang="zh-CN" dirty="0">
                <a:sym typeface="+mn-ea"/>
              </a:rPr>
              <a:t> tremendous successes during this period, </a:t>
            </a:r>
            <a:endParaRPr lang="en-US" altLang="zh-CN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ym typeface="+mn-ea"/>
              </a:rPr>
              <a:t>we don’t fully understand  the confinement and </a:t>
            </a:r>
            <a:r>
              <a:rPr lang="en-US" altLang="zh-CN" dirty="0">
                <a:solidFill>
                  <a:srgbClr val="202124"/>
                </a:solidFill>
                <a:effectLst/>
                <a:latin typeface="Google Sans"/>
                <a:sym typeface="+mn-ea"/>
              </a:rPr>
              <a:t>asymptotic freedom </a:t>
            </a:r>
            <a:r>
              <a:rPr lang="en-US" altLang="zh-CN" dirty="0">
                <a:sym typeface="+mn-ea"/>
              </a:rPr>
              <a:t>of QCD yet.</a:t>
            </a:r>
            <a:endParaRPr lang="en-US" altLang="zh-CN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zh-CN" dirty="0">
                <a:sym typeface="+mn-ea"/>
              </a:rPr>
              <a:t>Nowadays we investigate the 3D structure of hadrons and nuclei with the ultimate goal to understand the origin of the mass and spin of nucleon.</a:t>
            </a:r>
            <a:endParaRPr lang="en-US" altLang="zh-CN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>
                <a:sym typeface="+mn-ea"/>
              </a:rPr>
              <a:t>TMD </a:t>
            </a:r>
            <a:r>
              <a:rPr lang="en-US" altLang="zh-CN" dirty="0">
                <a:solidFill>
                  <a:srgbClr val="FF0000"/>
                </a:solidFill>
                <a:sym typeface="+mn-ea"/>
              </a:rPr>
              <a:t>probed by the inclusive process </a:t>
            </a:r>
            <a:r>
              <a:rPr lang="en-US" altLang="zh-CN" dirty="0">
                <a:sym typeface="+mn-ea"/>
              </a:rPr>
              <a:t>is to study </a:t>
            </a:r>
            <a:r>
              <a:rPr lang="en-US" altLang="zh-CN" dirty="0">
                <a:solidFill>
                  <a:srgbClr val="00B050"/>
                </a:solidFill>
                <a:sym typeface="+mn-ea"/>
              </a:rPr>
              <a:t>How is proton’s spin correlated with the motion of the quarks/gluons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Mark Thomson - Modern Particle Physics-Cambridge University Press (2013)</a:t>
            </a:r>
            <a:endParaRPr lang="en-US" altLang="zh-CN" dirty="0"/>
          </a:p>
          <a:p>
            <a:r>
              <a:rPr lang="en-US" altLang="zh-CN" dirty="0"/>
              <a:t>the chiral eigenstates are the same as the helicity eigenstates for both particle and antiparticle spinors,</a:t>
            </a:r>
            <a:endParaRPr lang="en-US" altLang="zh-CN" dirty="0"/>
          </a:p>
          <a:p>
            <a:r>
              <a:rPr lang="en-US" altLang="zh-CN" dirty="0"/>
              <a:t>feature of QED related to the chiral nature of the interaction.</a:t>
            </a:r>
            <a:endParaRPr lang="en-US" altLang="zh-CN" dirty="0"/>
          </a:p>
          <a:p>
            <a:pPr algn="l"/>
            <a:r>
              <a:rPr lang="en-US" altLang="zh-CN" sz="1800" b="0" i="0" u="none" strike="noStrike" baseline="0" dirty="0">
                <a:latin typeface="Times-Roman"/>
              </a:rPr>
              <a:t>Hence, </a:t>
            </a:r>
            <a:r>
              <a:rPr lang="en-US" altLang="zh-CN" sz="1800" b="0" i="1" u="none" strike="noStrike" baseline="0" dirty="0">
                <a:latin typeface="Times-Italic"/>
              </a:rPr>
              <a:t>in general</a:t>
            </a:r>
            <a:r>
              <a:rPr lang="en-US" altLang="zh-CN" sz="1800" b="0" i="0" u="none" strike="noStrike" baseline="0" dirty="0">
                <a:latin typeface="Times-Roman"/>
              </a:rPr>
              <a:t>, the solutions to the Dirac equation which are also eigenstates of </a:t>
            </a:r>
            <a:r>
              <a:rPr lang="en-US" altLang="zh-CN" sz="1800" b="0" i="0" u="none" strike="noStrike" baseline="0" dirty="0">
                <a:latin typeface="rtxmi"/>
              </a:rPr>
              <a:t>γ</a:t>
            </a:r>
            <a:r>
              <a:rPr lang="en-US" altLang="zh-CN" sz="1800" b="0" i="0" u="none" strike="noStrike" baseline="0" dirty="0">
                <a:latin typeface="Times-Roman"/>
              </a:rPr>
              <a:t>5 are identical to the massless helicity eigenstates.</a:t>
            </a:r>
            <a:endParaRPr lang="en-US" altLang="zh-CN" sz="1800" b="0" i="0" u="none" strike="noStrike" baseline="0" dirty="0">
              <a:latin typeface="Times-Roman"/>
            </a:endParaRPr>
          </a:p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99B7-93E1-9F47-AACA-0757A68DB5D8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4229103"/>
            <a:ext cx="7239000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ATHIC 2008, Tsukuba, Japan, Oct. 13 - 15, 2008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3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3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4229103"/>
            <a:ext cx="7239000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ATHIC 2008, Tsukuba, Japan, Oct. 13 - 15, 2008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 txBox="1">
            <a:spLocks noChangeArrowheads="1"/>
          </p:cNvSpPr>
          <p:nvPr userDrawn="1"/>
        </p:nvSpPr>
        <p:spPr bwMode="auto">
          <a:xfrm>
            <a:off x="314660" y="4929205"/>
            <a:ext cx="3043064" cy="2142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200" b="1" i="1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2026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年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6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30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日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~7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5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日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细黑"/>
              <a:cs typeface="Times New Roman" panose="02020603050405020304" pitchFamily="18" charset="0"/>
            </a:endParaRPr>
          </a:p>
        </p:txBody>
      </p: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381000" y="4929204"/>
            <a:ext cx="8382000" cy="0"/>
          </a:xfrm>
          <a:prstGeom prst="line">
            <a:avLst/>
          </a:prstGeom>
          <a:noFill/>
          <a:ln w="76200">
            <a:solidFill>
              <a:srgbClr val="68084E"/>
            </a:solidFill>
            <a:rou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Rectangle 6"/>
          <p:cNvSpPr txBox="1">
            <a:spLocks noChangeArrowheads="1"/>
          </p:cNvSpPr>
          <p:nvPr userDrawn="1"/>
        </p:nvSpPr>
        <p:spPr bwMode="auto">
          <a:xfrm>
            <a:off x="6934200" y="4929204"/>
            <a:ext cx="1905000" cy="171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5CC01DA-1EDC-624F-BC4C-9AC3860872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</a:fld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</a:rPr>
              <a:t>/17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细黑"/>
              <a:ea typeface="华文细黑"/>
              <a:cs typeface="华文细黑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 userDrawn="1"/>
        </p:nvSpPr>
        <p:spPr bwMode="auto">
          <a:xfrm>
            <a:off x="1016000" y="4929205"/>
            <a:ext cx="7289800" cy="200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 sz="1200" b="1" i="1"/>
            </a:lvl1pPr>
          </a:lstStyle>
          <a:p>
            <a: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2026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细黑"/>
                <a:cs typeface="Times New Roman" panose="02020603050405020304" pitchFamily="18" charset="0"/>
              </a:rPr>
              <a:t>年超级陶粲装置研讨会，西安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细黑"/>
              <a:cs typeface="Times New Roman" panose="02020603050405020304" pitchFamily="18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3332" y="-18"/>
            <a:ext cx="8268271" cy="3667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9" name="Line 8"/>
          <p:cNvSpPr>
            <a:spLocks noChangeShapeType="1"/>
          </p:cNvSpPr>
          <p:nvPr userDrawn="1"/>
        </p:nvSpPr>
        <p:spPr bwMode="auto">
          <a:xfrm>
            <a:off x="609600" y="400050"/>
            <a:ext cx="8382000" cy="0"/>
          </a:xfrm>
          <a:prstGeom prst="line">
            <a:avLst/>
          </a:prstGeom>
          <a:noFill/>
          <a:ln w="28575">
            <a:solidFill>
              <a:srgbClr val="F1AA23"/>
            </a:solidFill>
            <a:round/>
          </a:ln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90069" y="-18"/>
            <a:ext cx="481405" cy="51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anose="020B0604020202020204"/>
          <a:ea typeface="+mj-ea"/>
          <a:cs typeface="Arial" panose="020B0604020202020204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emf"/><Relationship Id="rId8" Type="http://schemas.openxmlformats.org/officeDocument/2006/relationships/image" Target="../media/image64.emf"/><Relationship Id="rId7" Type="http://schemas.openxmlformats.org/officeDocument/2006/relationships/image" Target="../media/image63.emf"/><Relationship Id="rId6" Type="http://schemas.openxmlformats.org/officeDocument/2006/relationships/image" Target="../media/image62.emf"/><Relationship Id="rId5" Type="http://schemas.openxmlformats.org/officeDocument/2006/relationships/image" Target="../media/image61.emf"/><Relationship Id="rId4" Type="http://schemas.openxmlformats.org/officeDocument/2006/relationships/image" Target="../media/image60.emf"/><Relationship Id="rId3" Type="http://schemas.openxmlformats.org/officeDocument/2006/relationships/image" Target="../media/image59.emf"/><Relationship Id="rId21" Type="http://schemas.openxmlformats.org/officeDocument/2006/relationships/notesSlide" Target="../notesSlides/notesSlide6.xml"/><Relationship Id="rId20" Type="http://schemas.openxmlformats.org/officeDocument/2006/relationships/slideLayout" Target="../slideLayouts/slideLayout10.xml"/><Relationship Id="rId2" Type="http://schemas.openxmlformats.org/officeDocument/2006/relationships/image" Target="../media/image58.emf"/><Relationship Id="rId19" Type="http://schemas.openxmlformats.org/officeDocument/2006/relationships/image" Target="../media/image75.emf"/><Relationship Id="rId18" Type="http://schemas.openxmlformats.org/officeDocument/2006/relationships/image" Target="../media/image74.emf"/><Relationship Id="rId17" Type="http://schemas.openxmlformats.org/officeDocument/2006/relationships/image" Target="../media/image73.emf"/><Relationship Id="rId16" Type="http://schemas.openxmlformats.org/officeDocument/2006/relationships/image" Target="../media/image72.emf"/><Relationship Id="rId15" Type="http://schemas.openxmlformats.org/officeDocument/2006/relationships/image" Target="../media/image71.emf"/><Relationship Id="rId14" Type="http://schemas.openxmlformats.org/officeDocument/2006/relationships/image" Target="../media/image70.emf"/><Relationship Id="rId13" Type="http://schemas.openxmlformats.org/officeDocument/2006/relationships/image" Target="../media/image69.emf"/><Relationship Id="rId12" Type="http://schemas.openxmlformats.org/officeDocument/2006/relationships/image" Target="../media/image68.emf"/><Relationship Id="rId11" Type="http://schemas.openxmlformats.org/officeDocument/2006/relationships/image" Target="../media/image67.emf"/><Relationship Id="rId10" Type="http://schemas.openxmlformats.org/officeDocument/2006/relationships/image" Target="../media/image66.emf"/><Relationship Id="rId1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78.emf"/><Relationship Id="rId3" Type="http://schemas.openxmlformats.org/officeDocument/2006/relationships/image" Target="../media/image45.png"/><Relationship Id="rId2" Type="http://schemas.openxmlformats.org/officeDocument/2006/relationships/image" Target="../media/image77.emf"/><Relationship Id="rId1" Type="http://schemas.openxmlformats.org/officeDocument/2006/relationships/image" Target="../media/image76.emf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82.emf"/><Relationship Id="rId4" Type="http://schemas.openxmlformats.org/officeDocument/2006/relationships/image" Target="../media/image45.png"/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image" Target="../media/image79.emf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image" Target="../media/image89.png"/><Relationship Id="rId7" Type="http://schemas.openxmlformats.org/officeDocument/2006/relationships/image" Target="../media/image88.png"/><Relationship Id="rId6" Type="http://schemas.openxmlformats.org/officeDocument/2006/relationships/image" Target="../media/image87.emf"/><Relationship Id="rId5" Type="http://schemas.openxmlformats.org/officeDocument/2006/relationships/image" Target="../media/image86.emf"/><Relationship Id="rId4" Type="http://schemas.openxmlformats.org/officeDocument/2006/relationships/image" Target="../media/image85.emf"/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2.png"/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6.GIF"/><Relationship Id="rId3" Type="http://schemas.openxmlformats.org/officeDocument/2006/relationships/image" Target="../media/image95.emf"/><Relationship Id="rId2" Type="http://schemas.openxmlformats.org/officeDocument/2006/relationships/image" Target="../media/image94.GIF"/><Relationship Id="rId1" Type="http://schemas.openxmlformats.org/officeDocument/2006/relationships/image" Target="../media/image93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3.png"/><Relationship Id="rId8" Type="http://schemas.openxmlformats.org/officeDocument/2006/relationships/image" Target="../media/image102.png"/><Relationship Id="rId7" Type="http://schemas.openxmlformats.org/officeDocument/2006/relationships/image" Target="../media/image101.emf"/><Relationship Id="rId6" Type="http://schemas.openxmlformats.org/officeDocument/2006/relationships/image" Target="../media/image100.emf"/><Relationship Id="rId5" Type="http://schemas.openxmlformats.org/officeDocument/2006/relationships/image" Target="../media/image99.emf"/><Relationship Id="rId4" Type="http://schemas.openxmlformats.org/officeDocument/2006/relationships/image" Target="../media/image98.emf"/><Relationship Id="rId3" Type="http://schemas.openxmlformats.org/officeDocument/2006/relationships/image" Target="../media/image97.emf"/><Relationship Id="rId2" Type="http://schemas.openxmlformats.org/officeDocument/2006/relationships/image" Target="../media/image95.emf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05.png"/><Relationship Id="rId10" Type="http://schemas.openxmlformats.org/officeDocument/2006/relationships/image" Target="../media/image104.emf"/><Relationship Id="rId1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109.GIF"/><Relationship Id="rId4" Type="http://schemas.openxmlformats.org/officeDocument/2006/relationships/image" Target="../media/image93.png"/><Relationship Id="rId3" Type="http://schemas.openxmlformats.org/officeDocument/2006/relationships/image" Target="../media/image108.emf"/><Relationship Id="rId2" Type="http://schemas.openxmlformats.org/officeDocument/2006/relationships/image" Target="../media/image107.GIF"/><Relationship Id="rId1" Type="http://schemas.openxmlformats.org/officeDocument/2006/relationships/image" Target="../media/image106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5.emf"/><Relationship Id="rId8" Type="http://schemas.openxmlformats.org/officeDocument/2006/relationships/image" Target="../media/image114.emf"/><Relationship Id="rId7" Type="http://schemas.openxmlformats.org/officeDocument/2006/relationships/image" Target="../media/image113.emf"/><Relationship Id="rId6" Type="http://schemas.openxmlformats.org/officeDocument/2006/relationships/image" Target="../media/image112.emf"/><Relationship Id="rId5" Type="http://schemas.openxmlformats.org/officeDocument/2006/relationships/image" Target="../media/image111.emf"/><Relationship Id="rId4" Type="http://schemas.openxmlformats.org/officeDocument/2006/relationships/image" Target="../media/image104.emf"/><Relationship Id="rId3" Type="http://schemas.openxmlformats.org/officeDocument/2006/relationships/image" Target="../media/image110.emf"/><Relationship Id="rId2" Type="http://schemas.openxmlformats.org/officeDocument/2006/relationships/image" Target="../media/image95.emf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6.png"/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17.png"/><Relationship Id="rId3" Type="http://schemas.openxmlformats.org/officeDocument/2006/relationships/image" Target="../media/image116.png"/><Relationship Id="rId2" Type="http://schemas.openxmlformats.org/officeDocument/2006/relationships/image" Target="../media/image58.emf"/><Relationship Id="rId1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5.png"/><Relationship Id="rId8" Type="http://schemas.openxmlformats.org/officeDocument/2006/relationships/image" Target="../media/image124.png"/><Relationship Id="rId7" Type="http://schemas.openxmlformats.org/officeDocument/2006/relationships/image" Target="../media/image123.png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08.emf"/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2" Type="http://schemas.openxmlformats.org/officeDocument/2006/relationships/notesSlide" Target="../notesSlides/notesSlide11.xml"/><Relationship Id="rId11" Type="http://schemas.openxmlformats.org/officeDocument/2006/relationships/slideLayout" Target="../slideLayouts/slideLayout8.xml"/><Relationship Id="rId10" Type="http://schemas.openxmlformats.org/officeDocument/2006/relationships/image" Target="../media/image126.png"/><Relationship Id="rId1" Type="http://schemas.openxmlformats.org/officeDocument/2006/relationships/image" Target="../media/image1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18.emf"/><Relationship Id="rId5" Type="http://schemas.openxmlformats.org/officeDocument/2006/relationships/image" Target="../media/image130.png"/><Relationship Id="rId4" Type="http://schemas.openxmlformats.org/officeDocument/2006/relationships/image" Target="../media/image108.emf"/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image" Target="../media/image127.emf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3" Type="http://schemas.openxmlformats.org/officeDocument/2006/relationships/image" Target="../media/image132.png"/><Relationship Id="rId2" Type="http://schemas.openxmlformats.org/officeDocument/2006/relationships/image" Target="../media/image45.png"/><Relationship Id="rId1" Type="http://schemas.openxmlformats.org/officeDocument/2006/relationships/image" Target="../media/image131.emf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4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3" Type="http://schemas.openxmlformats.org/officeDocument/2006/relationships/image" Target="../media/image132.png"/><Relationship Id="rId2" Type="http://schemas.openxmlformats.org/officeDocument/2006/relationships/image" Target="../media/image45.png"/><Relationship Id="rId1" Type="http://schemas.openxmlformats.org/officeDocument/2006/relationships/image" Target="../media/image135.emf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3" Type="http://schemas.openxmlformats.org/officeDocument/2006/relationships/image" Target="../media/image132.png"/><Relationship Id="rId2" Type="http://schemas.openxmlformats.org/officeDocument/2006/relationships/image" Target="../media/image45.png"/><Relationship Id="rId1" Type="http://schemas.openxmlformats.org/officeDocument/2006/relationships/image" Target="../media/image136.emf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6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138.emf"/><Relationship Id="rId3" Type="http://schemas.openxmlformats.org/officeDocument/2006/relationships/image" Target="../media/image58.emf"/><Relationship Id="rId2" Type="http://schemas.openxmlformats.org/officeDocument/2006/relationships/image" Target="../media/image45.png"/><Relationship Id="rId1" Type="http://schemas.openxmlformats.org/officeDocument/2006/relationships/image" Target="../media/image137.pn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10.xml"/><Relationship Id="rId7" Type="http://schemas.openxmlformats.org/officeDocument/2006/relationships/image" Target="../media/image144.png"/><Relationship Id="rId6" Type="http://schemas.openxmlformats.org/officeDocument/2006/relationships/image" Target="../media/image143.emf"/><Relationship Id="rId5" Type="http://schemas.openxmlformats.org/officeDocument/2006/relationships/image" Target="../media/image142.emf"/><Relationship Id="rId4" Type="http://schemas.openxmlformats.org/officeDocument/2006/relationships/image" Target="../media/image141.emf"/><Relationship Id="rId3" Type="http://schemas.openxmlformats.org/officeDocument/2006/relationships/image" Target="../media/image140.png"/><Relationship Id="rId2" Type="http://schemas.openxmlformats.org/officeDocument/2006/relationships/image" Target="../media/image45.png"/><Relationship Id="rId1" Type="http://schemas.openxmlformats.org/officeDocument/2006/relationships/image" Target="../media/image139.emf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0.xml"/><Relationship Id="rId4" Type="http://schemas.openxmlformats.org/officeDocument/2006/relationships/image" Target="../media/image146.png"/><Relationship Id="rId3" Type="http://schemas.openxmlformats.org/officeDocument/2006/relationships/image" Target="../media/image145.emf"/><Relationship Id="rId2" Type="http://schemas.openxmlformats.org/officeDocument/2006/relationships/image" Target="../media/image58.emf"/><Relationship Id="rId1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50.png"/><Relationship Id="rId3" Type="http://schemas.openxmlformats.org/officeDocument/2006/relationships/image" Target="../media/image149.png"/><Relationship Id="rId2" Type="http://schemas.openxmlformats.org/officeDocument/2006/relationships/image" Target="../media/image148.emf"/><Relationship Id="rId1" Type="http://schemas.openxmlformats.org/officeDocument/2006/relationships/image" Target="../media/image1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Relationship Id="rId3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152.png"/><Relationship Id="rId2" Type="http://schemas.openxmlformats.org/officeDocument/2006/relationships/image" Target="../media/image151.emf"/><Relationship Id="rId1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Relationship Id="rId3" Type="http://schemas.openxmlformats.org/officeDocument/2006/relationships/image" Target="../media/image154.emf"/><Relationship Id="rId2" Type="http://schemas.openxmlformats.org/officeDocument/2006/relationships/image" Target="../media/image153.emf"/><Relationship Id="rId1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2.xml"/><Relationship Id="rId8" Type="http://schemas.openxmlformats.org/officeDocument/2006/relationships/slideLayout" Target="../slideLayouts/slideLayout10.xml"/><Relationship Id="rId7" Type="http://schemas.openxmlformats.org/officeDocument/2006/relationships/image" Target="../media/image157.png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4.emf"/><Relationship Id="rId3" Type="http://schemas.openxmlformats.org/officeDocument/2006/relationships/image" Target="../media/image153.emf"/><Relationship Id="rId2" Type="http://schemas.openxmlformats.org/officeDocument/2006/relationships/image" Target="../media/image158.png"/><Relationship Id="rId1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image" Target="../media/image162.png"/><Relationship Id="rId7" Type="http://schemas.openxmlformats.org/officeDocument/2006/relationships/image" Target="../media/image158.png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3" Type="http://schemas.openxmlformats.org/officeDocument/2006/relationships/image" Target="../media/image154.emf"/><Relationship Id="rId2" Type="http://schemas.openxmlformats.org/officeDocument/2006/relationships/image" Target="../media/image153.emf"/><Relationship Id="rId10" Type="http://schemas.openxmlformats.org/officeDocument/2006/relationships/notesSlide" Target="../notesSlides/notesSlide23.xml"/><Relationship Id="rId1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4.xml"/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58.png"/><Relationship Id="rId3" Type="http://schemas.openxmlformats.org/officeDocument/2006/relationships/image" Target="../media/image154.emf"/><Relationship Id="rId2" Type="http://schemas.openxmlformats.org/officeDocument/2006/relationships/image" Target="../media/image153.emf"/><Relationship Id="rId1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image" Target="../media/image19.png"/><Relationship Id="rId7" Type="http://schemas.openxmlformats.org/officeDocument/2006/relationships/image" Target="../media/image18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image" Target="../media/image26.emf"/><Relationship Id="rId7" Type="http://schemas.openxmlformats.org/officeDocument/2006/relationships/image" Target="../media/image25.png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3.png"/><Relationship Id="rId2" Type="http://schemas.openxmlformats.org/officeDocument/2006/relationships/image" Target="../media/image21.emf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.xml"/><Relationship Id="rId8" Type="http://schemas.openxmlformats.org/officeDocument/2006/relationships/image" Target="../media/image37.emf"/><Relationship Id="rId7" Type="http://schemas.openxmlformats.org/officeDocument/2006/relationships/image" Target="../media/image36.emf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3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emf"/><Relationship Id="rId8" Type="http://schemas.openxmlformats.org/officeDocument/2006/relationships/image" Target="../media/image51.emf"/><Relationship Id="rId7" Type="http://schemas.openxmlformats.org/officeDocument/2006/relationships/image" Target="../media/image50.emf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Relationship Id="rId3" Type="http://schemas.openxmlformats.org/officeDocument/2006/relationships/image" Target="../media/image46.emf"/><Relationship Id="rId2" Type="http://schemas.openxmlformats.org/officeDocument/2006/relationships/image" Target="../media/image45.png"/><Relationship Id="rId16" Type="http://schemas.openxmlformats.org/officeDocument/2006/relationships/notesSlide" Target="../notesSlides/notesSlide5.xml"/><Relationship Id="rId15" Type="http://schemas.openxmlformats.org/officeDocument/2006/relationships/slideLayout" Target="../slideLayouts/slideLayout10.xml"/><Relationship Id="rId14" Type="http://schemas.openxmlformats.org/officeDocument/2006/relationships/image" Target="../media/image57.emf"/><Relationship Id="rId13" Type="http://schemas.openxmlformats.org/officeDocument/2006/relationships/image" Target="../media/image56.emf"/><Relationship Id="rId12" Type="http://schemas.openxmlformats.org/officeDocument/2006/relationships/image" Target="../media/image55.emf"/><Relationship Id="rId11" Type="http://schemas.openxmlformats.org/officeDocument/2006/relationships/image" Target="../media/image54.emf"/><Relationship Id="rId10" Type="http://schemas.openxmlformats.org/officeDocument/2006/relationships/image" Target="../media/image53.emf"/><Relationship Id="rId1" Type="http://schemas.openxmlformats.org/officeDocument/2006/relationships/image" Target="../media/image4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 descr="Light vertical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5143500"/>
          </a:xfrm>
          <a:pattFill prst="ltVert">
            <a:fgClr>
              <a:srgbClr val="C4EBF0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txBody>
          <a:bodyPr wrap="none" anchor="ctr"/>
          <a:lstStyle/>
          <a:p>
            <a:pPr marL="342900" indent="-342900" algn="ctr"/>
            <a:br>
              <a:rPr lang="en-US" altLang="zh-CN" sz="2800" dirty="0">
                <a:latin typeface="华文细黑"/>
                <a:ea typeface="华文细黑"/>
                <a:cs typeface="华文细黑"/>
              </a:rPr>
            </a:br>
            <a:br>
              <a:rPr lang="en-US" altLang="zh-CN" sz="2800" dirty="0">
                <a:latin typeface="华文细黑"/>
                <a:ea typeface="华文细黑"/>
                <a:cs typeface="华文细黑"/>
              </a:rPr>
            </a:br>
            <a:br>
              <a:rPr lang="en-US" altLang="zh-CN" sz="2800" dirty="0">
                <a:latin typeface="华文细黑"/>
                <a:ea typeface="华文细黑"/>
                <a:cs typeface="华文细黑"/>
              </a:rPr>
            </a:br>
            <a:r>
              <a:rPr lang="zh-CN" altLang="en-US" sz="2400" dirty="0">
                <a:latin typeface="华文细黑"/>
                <a:ea typeface="华文细黑"/>
                <a:cs typeface="华文细黑"/>
              </a:rPr>
              <a:t>曹  须</a:t>
            </a:r>
            <a:br>
              <a:rPr lang="en-US" altLang="zh-CN" sz="2400" dirty="0">
                <a:latin typeface="华文细黑"/>
                <a:ea typeface="华文细黑"/>
                <a:cs typeface="华文细黑"/>
              </a:rPr>
            </a:br>
            <a:r>
              <a:rPr lang="en-US" altLang="zh-CN" sz="2400" dirty="0">
                <a:latin typeface="华文细黑"/>
                <a:ea typeface="华文细黑"/>
                <a:cs typeface="华文细黑"/>
              </a:rPr>
              <a:t> </a:t>
            </a:r>
            <a:br>
              <a:rPr lang="en-US" sz="2400" dirty="0">
                <a:latin typeface="华文细黑"/>
                <a:ea typeface="华文细黑"/>
                <a:cs typeface="华文细黑"/>
              </a:rPr>
            </a:br>
            <a:br>
              <a:rPr lang="en-US" sz="2400" dirty="0">
                <a:latin typeface="华文细黑"/>
                <a:ea typeface="华文细黑"/>
                <a:cs typeface="华文细黑"/>
              </a:rPr>
            </a:br>
            <a:endParaRPr lang="en-US" sz="2400" i="1" dirty="0">
              <a:solidFill>
                <a:srgbClr val="0C0572"/>
              </a:solidFill>
              <a:latin typeface="华文细黑"/>
              <a:ea typeface="华文细黑"/>
              <a:cs typeface="华文细黑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9600" y="571486"/>
            <a:ext cx="8001000" cy="1657364"/>
          </a:xfrm>
          <a:prstGeom prst="roundRect">
            <a:avLst>
              <a:gd name="adj" fmla="val 9560"/>
            </a:avLst>
          </a:prstGeom>
          <a:gradFill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华文细黑"/>
                <a:ea typeface="华文细黑"/>
                <a:cs typeface="华文细黑"/>
              </a:rPr>
              <a:t>Spin density matrix of baryon-antibaryon pairs</a:t>
            </a:r>
            <a:endParaRPr lang="en-US" altLang="zh-CN" sz="2400" b="1" dirty="0">
              <a:solidFill>
                <a:schemeClr val="tx1"/>
              </a:solidFill>
              <a:latin typeface="华文细黑"/>
              <a:ea typeface="华文细黑"/>
              <a:cs typeface="华文细黑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华文细黑"/>
                <a:ea typeface="华文细黑"/>
                <a:cs typeface="华文细黑"/>
              </a:rPr>
              <a:t>with P &amp; CP violation including electron mass</a:t>
            </a:r>
            <a:endParaRPr lang="en-US" altLang="zh-CN" sz="2400" b="1" dirty="0">
              <a:solidFill>
                <a:schemeClr val="tx1"/>
              </a:solidFill>
              <a:latin typeface="华文细黑"/>
              <a:ea typeface="华文细黑"/>
              <a:cs typeface="华文细黑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632" y="3724701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华文细黑"/>
                <a:ea typeface="华文细黑"/>
                <a:cs typeface="华文细黑"/>
              </a:rPr>
              <a:t>2026</a:t>
            </a:r>
            <a:r>
              <a:rPr lang="zh-CN" altLang="en-US" sz="1600" dirty="0">
                <a:latin typeface="华文细黑"/>
                <a:ea typeface="华文细黑"/>
                <a:cs typeface="华文细黑"/>
              </a:rPr>
              <a:t>年</a:t>
            </a:r>
            <a:r>
              <a:rPr lang="en-US" altLang="zh-CN" sz="1600" dirty="0">
                <a:latin typeface="华文细黑"/>
                <a:ea typeface="华文细黑"/>
                <a:cs typeface="华文细黑"/>
              </a:rPr>
              <a:t>6</a:t>
            </a:r>
            <a:r>
              <a:rPr lang="zh-CN" altLang="en-US" sz="1600" dirty="0">
                <a:latin typeface="华文细黑"/>
                <a:ea typeface="华文细黑"/>
                <a:cs typeface="华文细黑"/>
              </a:rPr>
              <a:t>月</a:t>
            </a:r>
            <a:r>
              <a:rPr lang="en-US" altLang="zh-CN" sz="1600" dirty="0">
                <a:latin typeface="华文细黑"/>
                <a:ea typeface="华文细黑"/>
                <a:cs typeface="华文细黑"/>
              </a:rPr>
              <a:t>30~7</a:t>
            </a:r>
            <a:r>
              <a:rPr lang="zh-CN" altLang="en-US" sz="1600" dirty="0">
                <a:latin typeface="华文细黑"/>
                <a:ea typeface="华文细黑"/>
                <a:cs typeface="华文细黑"/>
              </a:rPr>
              <a:t>月</a:t>
            </a:r>
            <a:r>
              <a:rPr lang="en-US" altLang="zh-CN" sz="1600" dirty="0">
                <a:latin typeface="华文细黑"/>
                <a:ea typeface="华文细黑"/>
                <a:cs typeface="华文细黑"/>
              </a:rPr>
              <a:t>5</a:t>
            </a:r>
            <a:r>
              <a:rPr lang="zh-CN" altLang="en-US" sz="1600" dirty="0">
                <a:latin typeface="华文细黑"/>
                <a:ea typeface="华文细黑"/>
                <a:cs typeface="华文细黑"/>
              </a:rPr>
              <a:t>日</a:t>
            </a:r>
            <a:endParaRPr lang="en-US" altLang="zh-CN" sz="1600" dirty="0">
              <a:latin typeface="华文细黑"/>
              <a:ea typeface="华文细黑"/>
              <a:cs typeface="华文细黑"/>
            </a:endParaRPr>
          </a:p>
          <a:p>
            <a:pPr algn="ctr"/>
            <a:r>
              <a:rPr lang="zh-CN" altLang="en-US" sz="1600" dirty="0">
                <a:latin typeface="华文细黑"/>
                <a:ea typeface="华文细黑"/>
                <a:cs typeface="华文细黑"/>
              </a:rPr>
              <a:t>超级陶粲装置研讨会</a:t>
            </a:r>
            <a:endParaRPr lang="en-US" altLang="zh-CN" sz="1600" dirty="0">
              <a:latin typeface="华文细黑"/>
              <a:ea typeface="华文细黑"/>
              <a:cs typeface="华文细黑"/>
            </a:endParaRPr>
          </a:p>
          <a:p>
            <a:pPr algn="ctr"/>
            <a:r>
              <a:rPr lang="zh-CN" altLang="en-US" sz="1600" dirty="0">
                <a:latin typeface="华文细黑"/>
                <a:ea typeface="华文细黑"/>
                <a:cs typeface="华文细黑"/>
              </a:rPr>
              <a:t>中国科学院西安光学精密机械研究所</a:t>
            </a:r>
            <a:endParaRPr lang="zh-CN" altLang="en-US" sz="1600" dirty="0">
              <a:latin typeface="华文细黑"/>
              <a:ea typeface="华文细黑"/>
              <a:cs typeface="华文细黑"/>
            </a:endParaRPr>
          </a:p>
        </p:txBody>
      </p:sp>
      <p:pic>
        <p:nvPicPr>
          <p:cNvPr id="8" name="图片 7" descr="IMPLogo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9394" y="2937541"/>
            <a:ext cx="3681406" cy="7149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6462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Usual electromagnetic form factors: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 violation &amp; electric form factors: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CP violation &amp; electric form factors: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 violation &amp; CP violation: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 violation &amp; magnetic form factors…                    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α~1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CP violation &amp; magnetic form factors…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636" y="3446830"/>
            <a:ext cx="512115" cy="376555"/>
          </a:xfrm>
          <a:prstGeom prst="rect">
            <a:avLst/>
          </a:prstGeom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Variables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538147"/>
            <a:ext cx="2013001" cy="396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675" y="902954"/>
            <a:ext cx="1911724" cy="50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6421" y="977755"/>
            <a:ext cx="2464002" cy="396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026" y="973238"/>
            <a:ext cx="2597021" cy="396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5896" y="1478218"/>
            <a:ext cx="1962876" cy="432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058" y="1917563"/>
            <a:ext cx="1873276" cy="504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5988" y="1991051"/>
            <a:ext cx="2376000" cy="396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6907" y="1945321"/>
            <a:ext cx="2439724" cy="396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7904" y="2471269"/>
            <a:ext cx="1930502" cy="396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3242" y="2905543"/>
            <a:ext cx="1820476" cy="468000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81694" y="3004232"/>
            <a:ext cx="2478496" cy="39600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53590" y="2986688"/>
            <a:ext cx="2241189" cy="3960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36478" y="4371808"/>
            <a:ext cx="1562919" cy="26048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35896" y="3507854"/>
            <a:ext cx="1877937" cy="396000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4675" y="3798025"/>
            <a:ext cx="1768001" cy="46800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81694" y="3887236"/>
            <a:ext cx="2345088" cy="39529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03783" y="3834025"/>
            <a:ext cx="2340802" cy="396000"/>
          </a:xfrm>
          <a:prstGeom prst="rect">
            <a:avLst/>
          </a:prstGeom>
        </p:spPr>
      </p:pic>
      <p:cxnSp>
        <p:nvCxnSpPr>
          <p:cNvPr id="43" name="直接连接符 42"/>
          <p:cNvCxnSpPr/>
          <p:nvPr/>
        </p:nvCxnSpPr>
        <p:spPr>
          <a:xfrm>
            <a:off x="683568" y="3579862"/>
            <a:ext cx="2088232" cy="173970"/>
          </a:xfrm>
          <a:prstGeom prst="line">
            <a:avLst/>
          </a:prstGeom>
          <a:ln w="34925">
            <a:solidFill>
              <a:schemeClr val="accent2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文本框 45"/>
          <p:cNvSpPr txBox="1"/>
          <p:nvPr/>
        </p:nvSpPr>
        <p:spPr>
          <a:xfrm>
            <a:off x="4689705" y="4615937"/>
            <a:ext cx="3384376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rgbClr val="008000"/>
                </a:solidFill>
              </a:rPr>
              <a:t>3</a:t>
            </a:r>
            <a:r>
              <a:rPr lang="zh-CN" altLang="en-US" sz="1200" dirty="0">
                <a:solidFill>
                  <a:srgbClr val="008000"/>
                </a:solidFill>
              </a:rPr>
              <a:t> relative phases,</a:t>
            </a:r>
            <a:r>
              <a:rPr lang="en-US" altLang="zh-CN" sz="1200" dirty="0">
                <a:solidFill>
                  <a:srgbClr val="008000"/>
                </a:solidFill>
              </a:rPr>
              <a:t>4</a:t>
            </a:r>
            <a:r>
              <a:rPr lang="zh-CN" altLang="en-US" sz="1200" dirty="0">
                <a:solidFill>
                  <a:srgbClr val="008000"/>
                </a:solidFill>
              </a:rPr>
              <a:t> ξ</a:t>
            </a:r>
            <a:r>
              <a:rPr lang="en-US" altLang="zh-CN" sz="1200" dirty="0">
                <a:solidFill>
                  <a:srgbClr val="008000"/>
                </a:solidFill>
              </a:rPr>
              <a:t> </a:t>
            </a:r>
            <a:r>
              <a:rPr lang="zh-CN" altLang="en-US" sz="1200" dirty="0">
                <a:solidFill>
                  <a:srgbClr val="008000"/>
                </a:solidFill>
              </a:rPr>
              <a:t> among </a:t>
            </a:r>
            <a:r>
              <a:rPr lang="en-US" altLang="zh-CN" sz="1200" dirty="0">
                <a:solidFill>
                  <a:srgbClr val="008000"/>
                </a:solidFill>
              </a:rPr>
              <a:t>6</a:t>
            </a:r>
            <a:r>
              <a:rPr lang="zh-CN" altLang="en-US" sz="1200" dirty="0">
                <a:solidFill>
                  <a:srgbClr val="008000"/>
                </a:solidFill>
              </a:rPr>
              <a:t> are independent</a:t>
            </a:r>
            <a:endParaRPr lang="zh-CN" altLang="en-US" sz="12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024" y="3715053"/>
            <a:ext cx="5995928" cy="849281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19" y="2643758"/>
            <a:ext cx="5824529" cy="900000"/>
          </a:xfrm>
          <a:prstGeom prst="rect">
            <a:avLst/>
          </a:prstGeom>
        </p:spPr>
      </p:pic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electron/positron beams are both long. polarized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Long.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180" y="897863"/>
            <a:ext cx="7938439" cy="1692756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2987824" y="2217529"/>
            <a:ext cx="936104" cy="173970"/>
          </a:xfrm>
          <a:prstGeom prst="line">
            <a:avLst/>
          </a:prstGeom>
          <a:ln w="34925">
            <a:solidFill>
              <a:schemeClr val="accent2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987824" y="1624501"/>
            <a:ext cx="936104" cy="173970"/>
          </a:xfrm>
          <a:prstGeom prst="line">
            <a:avLst/>
          </a:prstGeom>
          <a:ln w="34925">
            <a:solidFill>
              <a:srgbClr val="0000FF">
                <a:alpha val="50000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1475656" y="2381000"/>
            <a:ext cx="216024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4691872" y="3947995"/>
            <a:ext cx="888240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5508105" y="3729158"/>
            <a:ext cx="1080120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508104" y="2693740"/>
            <a:ext cx="1008111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4644008" y="2918277"/>
            <a:ext cx="936104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536" y="3895561"/>
            <a:ext cx="7629350" cy="852692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66" y="2927522"/>
            <a:ext cx="7225443" cy="84147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98" y="971955"/>
            <a:ext cx="7306467" cy="1862433"/>
          </a:xfrm>
          <a:prstGeom prst="rect">
            <a:avLst/>
          </a:prstGeom>
        </p:spPr>
      </p:pic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218521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electron/positron beams are both trans. Polarized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new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new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Trans.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771800" y="1948665"/>
            <a:ext cx="936104" cy="173970"/>
          </a:xfrm>
          <a:prstGeom prst="line">
            <a:avLst/>
          </a:prstGeom>
          <a:ln w="34925">
            <a:solidFill>
              <a:schemeClr val="accent2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2771800" y="1417766"/>
            <a:ext cx="936104" cy="173970"/>
          </a:xfrm>
          <a:prstGeom prst="line">
            <a:avLst/>
          </a:prstGeom>
          <a:ln w="34925">
            <a:solidFill>
              <a:srgbClr val="0000FF">
                <a:alpha val="50000"/>
              </a:srgb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椭圆 10"/>
          <p:cNvSpPr/>
          <p:nvPr/>
        </p:nvSpPr>
        <p:spPr>
          <a:xfrm>
            <a:off x="1475656" y="2571750"/>
            <a:ext cx="360040" cy="2626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2915816" y="2929596"/>
            <a:ext cx="357747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452320" y="3937242"/>
            <a:ext cx="540060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7920000" y="2939161"/>
            <a:ext cx="167789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448036" y="2067694"/>
            <a:ext cx="216024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连接符 27"/>
          <p:cNvCxnSpPr/>
          <p:nvPr/>
        </p:nvCxnSpPr>
        <p:spPr>
          <a:xfrm>
            <a:off x="3059832" y="2427734"/>
            <a:ext cx="936104" cy="173970"/>
          </a:xfrm>
          <a:prstGeom prst="line">
            <a:avLst/>
          </a:prstGeom>
          <a:ln w="34925">
            <a:solidFill>
              <a:schemeClr val="accent2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4" name="图片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53" y="3162751"/>
            <a:ext cx="1436113" cy="2748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1549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How to decouple CP&amp; P violation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How to isolate P violation, however, with suppression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electron mass correction is recommended to be considered at STCF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2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</a:t>
            </a:r>
            <a:r>
              <a:rPr lang="en-US" altLang="zh-CN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BESIII at J/</a:t>
            </a:r>
            <a:r>
              <a:rPr lang="el-GR" altLang="zh-CN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ψ</a:t>
            </a:r>
            <a:r>
              <a:rPr lang="en-US" altLang="zh-CN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arXiv:2506.19180 </a:t>
            </a:r>
            <a:endParaRPr lang="en-US" altLang="zh-CN" sz="12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</a:t>
            </a:r>
            <a:r>
              <a:rPr lang="en-US" altLang="zh-CN" sz="12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translate to our variables</a:t>
            </a:r>
            <a:endParaRPr lang="en-US" altLang="zh-CN" sz="12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Decouple P violation &amp; CP violation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2203016"/>
            <a:ext cx="1840020" cy="26366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534" y="1995316"/>
            <a:ext cx="3208815" cy="56659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2775727"/>
            <a:ext cx="4039067" cy="51610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3940648"/>
            <a:ext cx="3702479" cy="56098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8781" y="3931533"/>
            <a:ext cx="1144402" cy="22439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347" y="1036543"/>
            <a:ext cx="4306061" cy="432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8467" y="699542"/>
            <a:ext cx="1781055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Quantum Entanglement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784976" cy="47705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Octet hyperon-antihyperon pairs: Qubits in particle physics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 elementary pairs: polarization = 0 for </a:t>
            </a:r>
            <a:r>
              <a:rPr lang="el-GR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τ</a:t>
            </a: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+</a:t>
            </a:r>
            <a:r>
              <a:rPr lang="el-GR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τ</a:t>
            </a: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-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and </a:t>
            </a:r>
            <a:r>
              <a:rPr lang="el-GR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μ</a:t>
            </a: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+</a:t>
            </a:r>
            <a:r>
              <a:rPr lang="el-GR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μ</a:t>
            </a: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-</a:t>
            </a:r>
            <a:endParaRPr lang="en-US" altLang="zh-CN" sz="1600" baseline="30000" dirty="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Schrodinger'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steering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the nonlocal ability of local measurements performed on one subsystem of an entangled particle pair to influence the quantum state of another subsystem: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M.D. Reid, Phys. Rev. A 40 (1989) 913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Negativity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2-qubit system is separable if and only if its partially transposed density matrix with respect to either subsystem is </a:t>
            </a:r>
            <a:r>
              <a:rPr lang="en-US" altLang="zh-CN" sz="1600" dirty="0">
                <a:solidFill>
                  <a:srgbClr val="008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positive semidefinite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(Peres-</a:t>
            </a:r>
            <a:r>
              <a:rPr lang="en-US" altLang="zh-CN" sz="16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Horodecki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Criterion)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Wootters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'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concurrence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is an entanglement monotone: a measure for the entanglement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Wootters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Lett. 80, 2245 (1998)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maximal entanglement:</a:t>
            </a:r>
            <a:endParaRPr lang="en-US" altLang="zh-CN" sz="16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fr-FR" altLang="zh-CN" sz="10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                                                                               BESIII, Nature Commun. 16(2025) 4948</a:t>
            </a:r>
            <a:endParaRPr lang="en-US" altLang="zh-CN" sz="10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Discord</a:t>
            </a:r>
            <a:r>
              <a:rPr lang="en-US" altLang="zh-CN" sz="16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: how much a physical system’s state deviates from classical descriptions</a:t>
            </a:r>
            <a:endParaRPr lang="en-US" altLang="zh-CN" sz="16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5776" y="771550"/>
            <a:ext cx="3809276" cy="43204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581" y="3653087"/>
            <a:ext cx="2530631" cy="697732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3867894"/>
            <a:ext cx="2117094" cy="26811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/>
          <a:srcRect t="15991"/>
          <a:stretch>
            <a:fillRect/>
          </a:stretch>
        </p:blipFill>
        <p:spPr>
          <a:xfrm>
            <a:off x="2987824" y="3356395"/>
            <a:ext cx="3315819" cy="3057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784976" cy="4339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Loopholes: Test of local-realistic theories via Bell's inequality at colliders?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Abel:1992kz,Dreiner:1992gt,Li:2024luk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Anyway, theoretical discussion on entanglement is interesting: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Hong-Wei Zhang, Xu Cao, and Tai-Fu Feng, Phys. Rev. D 113, 114022 (2026) &amp; arXiv:2605.19642; </a:t>
            </a:r>
            <a:r>
              <a:rPr lang="it-IT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Cong Li, XC et al., 2602.10398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Maximal entanglement appeared when maximal transverse polarization of beams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w/o considering electron mass &amp; P &amp; CP violation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Polarized beams 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 entanglement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7784" y="934237"/>
            <a:ext cx="3798168" cy="3658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1851670"/>
            <a:ext cx="2981957" cy="23402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965712"/>
            <a:ext cx="5228348" cy="3029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851670"/>
            <a:ext cx="3011024" cy="236304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784976" cy="4339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Loopholes: Test of local-realistic theories via Bell's inequality at colliders?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Abel:1992kz,Dreiner:1992gt,Li:2024luk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Anyway, theoretical discussion on entanglement is interesting: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Hong-Wei Zhang, Xu Cao, and Tai-Fu Feng, Phys. Rev. D 113, 114022 (2026) &amp; arXiv:2605.19642; </a:t>
            </a:r>
            <a:r>
              <a:rPr lang="it-IT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Cong Li, XC </a:t>
            </a:r>
            <a:r>
              <a:rPr lang="it-IT" altLang="zh-CN" sz="10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et al.</a:t>
            </a:r>
            <a:r>
              <a:rPr lang="it-IT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2602.10398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entanglement &amp; discord responds minimally to beam long. pol, yet significantly to beam trans pol.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w/o considering electron mass &amp; P &amp; CP violation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Polarized beams 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 entanglement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7784" y="934237"/>
            <a:ext cx="3798168" cy="3658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965712"/>
            <a:ext cx="5228348" cy="30293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47811" y="1995686"/>
            <a:ext cx="5048325" cy="525162"/>
            <a:chOff x="786892" y="1923678"/>
            <a:chExt cx="5478076" cy="64012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892" y="1923678"/>
              <a:ext cx="2602955" cy="61708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47864" y="1941112"/>
              <a:ext cx="2917104" cy="622690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419" y="2009989"/>
            <a:ext cx="1331028" cy="432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811" y="2632407"/>
            <a:ext cx="3455395" cy="45733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300" y="4104578"/>
            <a:ext cx="1666287" cy="216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1318" y="4068578"/>
            <a:ext cx="845248" cy="252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6419" y="2711462"/>
            <a:ext cx="800470" cy="252000"/>
          </a:xfrm>
          <a:prstGeom prst="rect">
            <a:avLst/>
          </a:prstGeom>
        </p:spPr>
      </p:pic>
      <p:sp>
        <p:nvSpPr>
          <p:cNvPr id="22" name="椭圆 21"/>
          <p:cNvSpPr>
            <a:spLocks noChangeAspect="1"/>
          </p:cNvSpPr>
          <p:nvPr/>
        </p:nvSpPr>
        <p:spPr>
          <a:xfrm>
            <a:off x="2555776" y="2149476"/>
            <a:ext cx="216024" cy="22185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>
            <a:spLocks noChangeAspect="1"/>
          </p:cNvSpPr>
          <p:nvPr/>
        </p:nvSpPr>
        <p:spPr>
          <a:xfrm>
            <a:off x="4644008" y="2125488"/>
            <a:ext cx="792088" cy="24584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>
            <a:spLocks noChangeAspect="1"/>
          </p:cNvSpPr>
          <p:nvPr/>
        </p:nvSpPr>
        <p:spPr>
          <a:xfrm>
            <a:off x="3932312" y="2747027"/>
            <a:ext cx="279648" cy="2567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576" y="3219822"/>
            <a:ext cx="4320480" cy="626240"/>
          </a:xfrm>
          <a:prstGeom prst="rect">
            <a:avLst/>
          </a:prstGeom>
        </p:spPr>
      </p:pic>
      <p:sp>
        <p:nvSpPr>
          <p:cNvPr id="28" name="椭圆 27"/>
          <p:cNvSpPr>
            <a:spLocks noChangeAspect="1"/>
          </p:cNvSpPr>
          <p:nvPr/>
        </p:nvSpPr>
        <p:spPr>
          <a:xfrm>
            <a:off x="3707904" y="3306600"/>
            <a:ext cx="279648" cy="25677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0380" y="3363838"/>
            <a:ext cx="819000" cy="252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Summary and Perspective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WordArt 5"/>
          <p:cNvSpPr>
            <a:spLocks noChangeArrowheads="1" noChangeShapeType="1" noTextEdit="1"/>
          </p:cNvSpPr>
          <p:nvPr/>
        </p:nvSpPr>
        <p:spPr bwMode="gray">
          <a:xfrm>
            <a:off x="2686050" y="4083918"/>
            <a:ext cx="3771900" cy="571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zh-CN" sz="2700" b="1" kern="10" dirty="0">
                <a:ln w="19050">
                  <a:solidFill>
                    <a:schemeClr val="bg1"/>
                  </a:solidFill>
                  <a:round/>
                </a:ln>
                <a:solidFill>
                  <a:srgbClr val="FF0000"/>
                </a:soli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latin typeface="Arial" panose="020B0604020202020204"/>
                <a:cs typeface="Arial" panose="020B0604020202020204"/>
              </a:rPr>
              <a:t>Thank You !</a:t>
            </a:r>
            <a:endParaRPr lang="zh-CN" altLang="en-US" sz="2700" b="1" kern="10" dirty="0">
              <a:ln w="19050">
                <a:solidFill>
                  <a:schemeClr val="bg1"/>
                </a:solidFill>
                <a:round/>
              </a:ln>
              <a:solidFill>
                <a:srgbClr val="FF0000"/>
              </a:soli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Content Placeholder 3"/>
          <p:cNvSpPr txBox="1"/>
          <p:nvPr/>
        </p:nvSpPr>
        <p:spPr>
          <a:xfrm>
            <a:off x="467544" y="555526"/>
            <a:ext cx="8352928" cy="339447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Good thing (Hyperon) comes in pairs</a:t>
            </a:r>
            <a:endParaRPr lang="en-US" altLang="zh-CN" sz="12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Spin density matrix of baryon-antibaryon pairs in electron-positron annihilation with P and CP violation including electron mass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… enabling the identification of clean observables to probe extremely subtle signals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… clarifying the precision at which finite-me corrections must be accounted for: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electron mass correction is recommended to be considered at STCF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Polarization of lepton beams enhance the entanglement of hyperon pairs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…w/o considering electron mass &amp; P &amp; CP violation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2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11"/>
              <p:cNvSpPr txBox="1">
                <a:spLocks noChangeArrowheads="1"/>
              </p:cNvSpPr>
              <p:nvPr/>
            </p:nvSpPr>
            <p:spPr bwMode="auto">
              <a:xfrm>
                <a:off x="251520" y="548416"/>
                <a:ext cx="8784976" cy="464531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r>
                  <a:rPr lang="en-US" altLang="zh-CN" sz="16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Loopholes: Test of local-realistic theories via Bell's inequality at colliders? </a:t>
                </a:r>
                <a:r>
                  <a:rPr lang="en-US" altLang="zh-CN" sz="1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Abel:1992kz,Dreiner:1992gt,Li:2024luk</a:t>
                </a:r>
                <a:endParaRPr lang="en-US" altLang="zh-CN" sz="1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r>
                  <a:rPr lang="en-US" altLang="zh-CN" sz="16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Anyway, theoretical discussion on entanglement is </a:t>
                </a:r>
                <a:r>
                  <a:rPr lang="en-US" altLang="zh-CN" sz="1600" dirty="0" err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insteresting</a:t>
                </a:r>
                <a:r>
                  <a:rPr lang="en-US" altLang="zh-CN" sz="16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:</a:t>
                </a: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r>
                  <a:rPr lang="en-US" altLang="zh-CN" sz="10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Hong-Wei Zhang, Xu Cao, and Tai-Fu Feng, to appear soon</a:t>
                </a:r>
                <a:endParaRPr lang="en-US" altLang="zh-CN" sz="1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buClr>
                    <a:srgbClr val="C00000"/>
                  </a:buClr>
                </a:pPr>
                <a:endParaRPr lang="en-US" altLang="zh-CN" sz="16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Concurrence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zh-CN" altLang="en-US" sz="16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zh-CN" altLang="en-US" sz="1600" i="1"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CN" altLang="en-US" sz="1600" i="1">
                                <a:latin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  <m:acc>
                              <m:accPr>
                                <m:chr m:val="̅"/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</m:acc>
                          </m:sub>
                          <m:sup>
                            <m:sSub>
                              <m:sSub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</m:sup>
                        </m:sSubSup>
                      </m:e>
                    </m:d>
                    <m:r>
                      <a:rPr lang="en-US" altLang="zh-CN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are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enhanced with the transverse polarization of beams</a:t>
                </a:r>
                <a:endPara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Maximal entanglement (C=1) has appeared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zh-CN" alt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       = 0, </a:t>
                </a:r>
                <a:r>
                  <a:rPr lang="el-GR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l-GR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Clr>
                    <a:srgbClr val="C00000"/>
                  </a:buClr>
                  <a:buFont typeface="Wingdings" panose="05000000000000000000" pitchFamily="2" charset="2"/>
                  <a:buChar char="l"/>
                </a:pPr>
                <a:endParaRPr lang="zh-CN" altLang="en-US" sz="1600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mc:Choice>
        <mc:Fallback>
          <p:sp>
            <p:nvSpPr>
              <p:cNvPr id="7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548416"/>
                <a:ext cx="8784976" cy="4645311"/>
              </a:xfrm>
              <a:prstGeom prst="rect">
                <a:avLst/>
              </a:prstGeom>
              <a:blipFill rotWithShape="1">
                <a:blip r:embed="rId1"/>
                <a:stretch>
                  <a:fillRect l="-1" t="-9" r="5" b="1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028" y="1763091"/>
            <a:ext cx="3047033" cy="2463073"/>
          </a:xfrm>
          <a:prstGeom prst="rect">
            <a:avLst/>
          </a:prstGeom>
        </p:spPr>
      </p:pic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Transversely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44384" y="4610914"/>
            <a:ext cx="163720" cy="26509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934237"/>
            <a:ext cx="3798168" cy="3658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9919" y="1763091"/>
            <a:ext cx="2840711" cy="22962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784976" cy="4339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Loopholes: Test of local-realistic theories via Bell's inequality at colliders?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Abel:1992kz,Dreiner:1992gt,Li:2024luk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Anyway, theoretical discussion on entanglement is interesting: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Hong-Wei Zhang, Xu Cao, and Tai-Fu Feng, Phys. Rev. D 113, 114022 (2026) &amp; arXiv:2605.19642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Maximal entanglement appeared when maximal transverse polarization of beams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w/o considering electron mass &amp; P &amp; CP violation</a:t>
            </a:r>
            <a:endParaRPr lang="zh-CN" altLang="en-US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Polarized beams 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enhance entanglement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7784" y="934237"/>
            <a:ext cx="3798168" cy="3658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965712"/>
            <a:ext cx="5228348" cy="30293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291" y="3042984"/>
            <a:ext cx="3162741" cy="57685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469" y="3619836"/>
            <a:ext cx="4218582" cy="61147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413" y="2459583"/>
            <a:ext cx="3248499" cy="607906"/>
          </a:xfrm>
          <a:prstGeom prst="rect">
            <a:avLst/>
          </a:prstGeom>
        </p:spPr>
      </p:pic>
      <p:grpSp>
        <p:nvGrpSpPr>
          <p:cNvPr id="30" name="组合 29"/>
          <p:cNvGrpSpPr>
            <a:grpSpLocks noChangeAspect="1"/>
          </p:cNvGrpSpPr>
          <p:nvPr/>
        </p:nvGrpSpPr>
        <p:grpSpPr>
          <a:xfrm>
            <a:off x="900586" y="1784543"/>
            <a:ext cx="5615630" cy="674191"/>
            <a:chOff x="916698" y="1751897"/>
            <a:chExt cx="5887550" cy="706837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6698" y="1751897"/>
              <a:ext cx="3276133" cy="706837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01045" y="1782448"/>
              <a:ext cx="2603203" cy="641135"/>
            </a:xfrm>
            <a:prstGeom prst="rect">
              <a:avLst/>
            </a:prstGeom>
          </p:spPr>
        </p:pic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0072" y="2990959"/>
            <a:ext cx="3328562" cy="409669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0072" y="2451671"/>
            <a:ext cx="3276133" cy="471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460760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R. Hofstadter, Rev. Mod. Phys. 1956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214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1961 Nobel Prize in Physics (together with Rudolf </a:t>
            </a:r>
            <a:r>
              <a:rPr lang="en-US" altLang="zh-CN" sz="16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Mössbauer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"for his pioneering studies of  electron scattering in atomic nuclei and for his consequent discoveries concerning the structure of nucleons“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zh-CN" altLang="en-US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                        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2" descr="图片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pic>
        <p:nvPicPr>
          <p:cNvPr id="1028" name="Picture 4" descr="图片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50" y="-4337447"/>
            <a:ext cx="2074625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26606"/>
            <a:ext cx="2664296" cy="3278985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1776313" y="3441170"/>
            <a:ext cx="432048" cy="333097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685530"/>
            <a:ext cx="2658689" cy="209156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232" y="4291498"/>
            <a:ext cx="2088232" cy="40101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053691" y="4356000"/>
            <a:ext cx="1120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/>
              <a:t>= ( 0.84 </a:t>
            </a:r>
            <a:r>
              <a:rPr lang="en-US" altLang="zh-CN" sz="1200" dirty="0" err="1"/>
              <a:t>fm</a:t>
            </a:r>
            <a:r>
              <a:rPr lang="en-US" altLang="zh-CN" sz="1200" dirty="0"/>
              <a:t> ) </a:t>
            </a:r>
            <a:r>
              <a:rPr lang="en-US" altLang="zh-CN" sz="1200" baseline="30000" dirty="0">
                <a:sym typeface="Symbol" panose="05050102010706020507" pitchFamily="18" charset="2"/>
              </a:rPr>
              <a:t>2</a:t>
            </a:r>
            <a:endParaRPr lang="zh-CN" altLang="en-US" sz="1200" dirty="0"/>
          </a:p>
        </p:txBody>
      </p:sp>
      <p:sp>
        <p:nvSpPr>
          <p:cNvPr id="19" name="文本框 18"/>
          <p:cNvSpPr txBox="1"/>
          <p:nvPr/>
        </p:nvSpPr>
        <p:spPr>
          <a:xfrm>
            <a:off x="5796389" y="3883622"/>
            <a:ext cx="1152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</a:rPr>
              <a:t>space</a:t>
            </a:r>
            <a:r>
              <a:rPr lang="zh-CN" altLang="en-US" dirty="0">
                <a:solidFill>
                  <a:srgbClr val="0000FF"/>
                </a:solidFill>
              </a:rPr>
              <a:t>like</a:t>
            </a:r>
            <a:endParaRPr lang="zh-CN" altLang="en-US" dirty="0">
              <a:solidFill>
                <a:srgbClr val="0000FF"/>
              </a:solidFill>
            </a:endParaRP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Introduction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>
            <a:off x="5868035" y="3939775"/>
            <a:ext cx="103568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H="1" flipV="1">
            <a:off x="7932420" y="2259330"/>
            <a:ext cx="6350" cy="9588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7884795" y="2259965"/>
            <a:ext cx="459740" cy="9334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>
                <a:solidFill>
                  <a:srgbClr val="0000FF"/>
                </a:solidFill>
              </a:rPr>
              <a:t>Timelike</a:t>
            </a:r>
            <a:endParaRPr lang="en-US" altLang="zh-CN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0318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Comparison of Transversely and Longitudinal Polarized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incoherent sum same helicity: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mix diff. helicity: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incoherent subtract same helicity: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electron/positron beams are both long. polarized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…. introduce no new observables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636" y="3446830"/>
            <a:ext cx="512115" cy="376555"/>
          </a:xfrm>
          <a:prstGeom prst="rect">
            <a:avLst/>
          </a:prstGeom>
        </p:spPr>
      </p:pic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 err="1">
                <a:solidFill>
                  <a:srgbClr val="FF0000"/>
                </a:solidFill>
              </a:rPr>
              <a:t>Long.&amp;Trans</a:t>
            </a:r>
            <a:r>
              <a:rPr lang="en-US" altLang="zh-CN" sz="2800" dirty="0">
                <a:solidFill>
                  <a:srgbClr val="FF0000"/>
                </a:solidFill>
              </a:rPr>
              <a:t>.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979675"/>
            <a:ext cx="3816424" cy="160225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903" y="3277380"/>
            <a:ext cx="3690156" cy="7268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45890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Known Fact of Unpolarized Beams: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measure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hyperon/anti-hyperon decay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simultaneously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with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S.U. Chung,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Phys.Rev.D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57 (1998) 431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H. Chen, R.-G. Ping, Phys. Rev. D 76, 036005 (2007)</a:t>
            </a:r>
            <a:endParaRPr lang="fr-FR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fr-FR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G. Fäldt, Andrzej Kupsc, Phys.Lett.B 772, 16 (2017)</a:t>
            </a:r>
            <a:endParaRPr lang="fr-FR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fr-FR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E. Perotti, G. Fäldt, A. Kupsc, S. Leupold, and J. J. Song, Phys. Rev. D 99, 056008 (2019).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Unpolarized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544" y="1591476"/>
            <a:ext cx="2300304" cy="51911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79" y="2169813"/>
            <a:ext cx="2318478" cy="540000"/>
          </a:xfrm>
          <a:prstGeom prst="rect">
            <a:avLst/>
          </a:prstGeom>
        </p:spPr>
      </p:pic>
      <p:sp>
        <p:nvSpPr>
          <p:cNvPr id="33" name="椭圆 32"/>
          <p:cNvSpPr/>
          <p:nvPr/>
        </p:nvSpPr>
        <p:spPr>
          <a:xfrm>
            <a:off x="1687963" y="2198114"/>
            <a:ext cx="509560" cy="260194"/>
          </a:xfrm>
          <a:prstGeom prst="ellipse">
            <a:avLst/>
          </a:prstGeom>
          <a:noFill/>
          <a:ln w="1905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1656096" y="1616006"/>
            <a:ext cx="469419" cy="260194"/>
          </a:xfrm>
          <a:prstGeom prst="ellipse">
            <a:avLst/>
          </a:prstGeom>
          <a:noFill/>
          <a:ln w="19050">
            <a:solidFill>
              <a:srgbClr val="0000FF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188222"/>
            <a:ext cx="714968" cy="335724"/>
          </a:xfrm>
          <a:prstGeom prst="rect">
            <a:avLst/>
          </a:prstGeom>
        </p:spPr>
      </p:pic>
      <p:sp>
        <p:nvSpPr>
          <p:cNvPr id="4" name="下弧形箭头 3"/>
          <p:cNvSpPr/>
          <p:nvPr/>
        </p:nvSpPr>
        <p:spPr>
          <a:xfrm>
            <a:off x="8532495" y="1604010"/>
            <a:ext cx="478155" cy="494665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55685" y="1491615"/>
            <a:ext cx="231775" cy="37528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714" y="2793634"/>
            <a:ext cx="4932040" cy="45543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984" y="3309674"/>
            <a:ext cx="3148173" cy="38722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4088" y="3777886"/>
            <a:ext cx="1584176" cy="32934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940" y="1227097"/>
            <a:ext cx="1323308" cy="23668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414" y="2931500"/>
            <a:ext cx="1520434" cy="22806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2360" y="922657"/>
            <a:ext cx="2368952" cy="170765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44339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Known Fact of Unpolarized Beams: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measure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hyperon/anti-hyperon decay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simultaneously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H. Chen, R.-G. Ping, Phys. Rev. D 76, 036005 (2007)</a:t>
            </a:r>
            <a:endParaRPr lang="fr-FR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fr-FR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Göran Fäldt, Andrzej Kupsc, Phys.Lett.B 772, 16 (2017)</a:t>
            </a:r>
            <a:endParaRPr lang="fr-FR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fr-FR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Hyperon decay as a polarimeter to probe hyperon CP violation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Unpolarized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8437" y="930474"/>
            <a:ext cx="5158436" cy="1656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28" y="1707654"/>
            <a:ext cx="3075829" cy="612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37" y="2873804"/>
            <a:ext cx="3985931" cy="1570154"/>
          </a:xfrm>
          <a:prstGeom prst="rect">
            <a:avLst/>
          </a:prstGeom>
        </p:spPr>
      </p:pic>
      <p:sp>
        <p:nvSpPr>
          <p:cNvPr id="31" name="椭圆 30"/>
          <p:cNvSpPr/>
          <p:nvPr/>
        </p:nvSpPr>
        <p:spPr>
          <a:xfrm>
            <a:off x="874101" y="2880946"/>
            <a:ext cx="1008112" cy="275565"/>
          </a:xfrm>
          <a:prstGeom prst="ellipse">
            <a:avLst/>
          </a:prstGeom>
          <a:noFill/>
          <a:ln w="38100">
            <a:solidFill>
              <a:schemeClr val="accent1">
                <a:shade val="95000"/>
                <a:satMod val="105000"/>
                <a:alpha val="2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9" name="椭圆 28"/>
          <p:cNvSpPr/>
          <p:nvPr/>
        </p:nvSpPr>
        <p:spPr>
          <a:xfrm>
            <a:off x="2123728" y="2023524"/>
            <a:ext cx="569306" cy="260194"/>
          </a:xfrm>
          <a:prstGeom prst="ellipse">
            <a:avLst/>
          </a:prstGeom>
          <a:noFill/>
          <a:ln w="1905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1979712" y="1735492"/>
            <a:ext cx="566627" cy="260194"/>
          </a:xfrm>
          <a:prstGeom prst="ellipse">
            <a:avLst/>
          </a:prstGeom>
          <a:noFill/>
          <a:ln w="19050">
            <a:solidFill>
              <a:srgbClr val="0000FF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下弧形箭头 3"/>
          <p:cNvSpPr/>
          <p:nvPr/>
        </p:nvSpPr>
        <p:spPr>
          <a:xfrm>
            <a:off x="8532495" y="1604010"/>
            <a:ext cx="478155" cy="494665"/>
          </a:xfrm>
          <a:prstGeom prst="curved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55685" y="1491615"/>
            <a:ext cx="231775" cy="3752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988" y="2774322"/>
            <a:ext cx="2987333" cy="54014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192" y="3270563"/>
            <a:ext cx="1074549" cy="150607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1403" y="1572793"/>
            <a:ext cx="3737175" cy="2664000"/>
          </a:xfrm>
          <a:prstGeom prst="rect">
            <a:avLst/>
          </a:prstGeom>
        </p:spPr>
      </p:pic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339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Forgotten Facts of Transversely Polarized electron/positron Beams</a:t>
            </a:r>
            <a:endParaRPr lang="en-US" altLang="zh-CN" sz="1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Integrating out the azimuthal angle is equal to </a:t>
            </a:r>
            <a:r>
              <a:rPr lang="en-US" altLang="zh-CN" sz="16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16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= 0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Ping, Phys. Rev. D 110, 014035 (2024)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Alternative: 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Zhe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Zhang,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Tianbo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Liu, Rong-Gang Ping, </a:t>
            </a:r>
            <a:r>
              <a:rPr lang="en-US" altLang="zh-CN" sz="10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et al.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110 (2024) 074019;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Phys.Rev.D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112 (2025) 096012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111074"/>
            <a:ext cx="3566887" cy="6577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080673"/>
            <a:ext cx="2871808" cy="59531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1158110"/>
            <a:ext cx="4595846" cy="528641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4536399" y="1162348"/>
            <a:ext cx="781515" cy="528642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Transversely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1857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Forgotten Facts of Transversely Polarized electron/positron Beams</a:t>
            </a:r>
            <a:endParaRPr lang="en-US" altLang="zh-CN" sz="1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Integrating out the azimuthal angle is equal to </a:t>
            </a:r>
            <a:r>
              <a:rPr lang="en-US" altLang="zh-CN" sz="16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16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= 0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Ping, Phys. Rev. D 110, 014035 (2024)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3527" y="1589850"/>
            <a:ext cx="3812929" cy="266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111074"/>
            <a:ext cx="3566887" cy="6577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080673"/>
            <a:ext cx="2871808" cy="59531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1158110"/>
            <a:ext cx="4595846" cy="528641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3324924" y="2024783"/>
            <a:ext cx="781515" cy="528642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Transversely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17832" y="1563638"/>
            <a:ext cx="3695090" cy="2664000"/>
          </a:xfrm>
          <a:prstGeom prst="rect">
            <a:avLst/>
          </a:prstGeom>
        </p:spPr>
      </p:pic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43198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Forgotten Facts of Transversely Polarized electron/positron Beams</a:t>
            </a:r>
            <a:endParaRPr lang="en-US" altLang="zh-CN" sz="1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Integrating out the azimuthal angle is equal to </a:t>
            </a:r>
            <a:r>
              <a:rPr lang="en-US" altLang="zh-CN" sz="16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</a:t>
            </a:r>
            <a:r>
              <a:rPr lang="en-US" altLang="zh-CN" sz="16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= 0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2404.00298 [hep-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111074"/>
            <a:ext cx="3566887" cy="65776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3080673"/>
            <a:ext cx="2871808" cy="59531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1158110"/>
            <a:ext cx="4595846" cy="528641"/>
          </a:xfrm>
          <a:prstGeom prst="rect">
            <a:avLst/>
          </a:prstGeom>
        </p:spPr>
      </p:pic>
      <p:sp>
        <p:nvSpPr>
          <p:cNvPr id="21" name="椭圆 20"/>
          <p:cNvSpPr/>
          <p:nvPr/>
        </p:nvSpPr>
        <p:spPr>
          <a:xfrm>
            <a:off x="2915815" y="3075806"/>
            <a:ext cx="432049" cy="360040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Transversely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1640" y="1011540"/>
            <a:ext cx="5841747" cy="1964427"/>
          </a:xfrm>
          <a:prstGeom prst="rect">
            <a:avLst/>
          </a:prstGeom>
        </p:spPr>
      </p:pic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3396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Comparison of Transversely and Longitudinal Polarized Beams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with the polarization vectors of leptons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and the spin density matrix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2404.00298 [hep-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Salone, P.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Adlarson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V.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Batozskaya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Kupsc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S.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Leupold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and J.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Tandean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D 105, 116022 (2022)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636" y="3446830"/>
            <a:ext cx="512115" cy="376555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 err="1">
                <a:solidFill>
                  <a:srgbClr val="FF0000"/>
                </a:solidFill>
              </a:rPr>
              <a:t>Long.&amp;Trans</a:t>
            </a:r>
            <a:r>
              <a:rPr lang="en-US" altLang="zh-CN" sz="2800" dirty="0">
                <a:solidFill>
                  <a:srgbClr val="FF0000"/>
                </a:solidFill>
              </a:rPr>
              <a:t>.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V="1">
            <a:off x="3453585" y="1824440"/>
            <a:ext cx="288032" cy="97664"/>
          </a:xfrm>
          <a:prstGeom prst="line">
            <a:avLst/>
          </a:prstGeom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V="1">
            <a:off x="3413566" y="2427199"/>
            <a:ext cx="252028" cy="148849"/>
          </a:xfrm>
          <a:prstGeom prst="line">
            <a:avLst/>
          </a:prstGeom>
          <a:ln>
            <a:solidFill>
              <a:srgbClr val="0000FF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5767691" y="2126428"/>
            <a:ext cx="336702" cy="128026"/>
          </a:xfrm>
          <a:prstGeom prst="line">
            <a:avLst/>
          </a:prstGeom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4716016" y="2756423"/>
            <a:ext cx="217196" cy="86189"/>
          </a:xfrm>
          <a:prstGeom prst="line">
            <a:avLst/>
          </a:prstGeom>
          <a:ln>
            <a:solidFill>
              <a:srgbClr val="0000FF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2747492" y="2952001"/>
            <a:ext cx="792088" cy="1"/>
          </a:xfrm>
          <a:prstGeom prst="line">
            <a:avLst/>
          </a:prstGeom>
          <a:ln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flipV="1">
            <a:off x="4802391" y="2497610"/>
            <a:ext cx="676017" cy="2"/>
          </a:xfrm>
          <a:prstGeom prst="line">
            <a:avLst/>
          </a:prstGeom>
          <a:ln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图片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606" y="3199655"/>
            <a:ext cx="2098899" cy="102683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3256" y="483518"/>
            <a:ext cx="2664296" cy="92434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5550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Useful for improving the sensitivity of measurements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2404.00298 [hep-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Salone, P.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Adlarson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V.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Batozskaya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Kupsc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S.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Leupold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and J.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Tandean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D 105, 116022 (2022)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9408" y="1995926"/>
            <a:ext cx="4173460" cy="216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447088"/>
            <a:ext cx="1237873" cy="593065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L &amp; T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1091286"/>
            <a:ext cx="2624198" cy="585280"/>
          </a:xfrm>
          <a:prstGeom prst="rect">
            <a:avLst/>
          </a:prstGeom>
        </p:spPr>
      </p:pic>
      <p:sp>
        <p:nvSpPr>
          <p:cNvPr id="15" name="任意多边形: 形状 14"/>
          <p:cNvSpPr/>
          <p:nvPr/>
        </p:nvSpPr>
        <p:spPr>
          <a:xfrm>
            <a:off x="1179534" y="2101220"/>
            <a:ext cx="914408" cy="1961371"/>
          </a:xfrm>
          <a:custGeom>
            <a:avLst/>
            <a:gdLst>
              <a:gd name="connsiteX0" fmla="*/ 914408 w 914408"/>
              <a:gd name="connsiteY0" fmla="*/ 0 h 1961371"/>
              <a:gd name="connsiteX1" fmla="*/ 880415 w 914408"/>
              <a:gd name="connsiteY1" fmla="*/ 74784 h 1961371"/>
              <a:gd name="connsiteX2" fmla="*/ 860020 w 914408"/>
              <a:gd name="connsiteY2" fmla="*/ 88381 h 1961371"/>
              <a:gd name="connsiteX3" fmla="*/ 717251 w 914408"/>
              <a:gd name="connsiteY3" fmla="*/ 122374 h 1961371"/>
              <a:gd name="connsiteX4" fmla="*/ 662863 w 914408"/>
              <a:gd name="connsiteY4" fmla="*/ 135971 h 1961371"/>
              <a:gd name="connsiteX5" fmla="*/ 458908 w 914408"/>
              <a:gd name="connsiteY5" fmla="*/ 159766 h 1961371"/>
              <a:gd name="connsiteX6" fmla="*/ 390923 w 914408"/>
              <a:gd name="connsiteY6" fmla="*/ 169963 h 1961371"/>
              <a:gd name="connsiteX7" fmla="*/ 377325 w 914408"/>
              <a:gd name="connsiteY7" fmla="*/ 220952 h 1961371"/>
              <a:gd name="connsiteX8" fmla="*/ 394322 w 914408"/>
              <a:gd name="connsiteY8" fmla="*/ 336527 h 1961371"/>
              <a:gd name="connsiteX9" fmla="*/ 428314 w 914408"/>
              <a:gd name="connsiteY9" fmla="*/ 380717 h 1961371"/>
              <a:gd name="connsiteX10" fmla="*/ 438512 w 914408"/>
              <a:gd name="connsiteY10" fmla="*/ 397713 h 1961371"/>
              <a:gd name="connsiteX11" fmla="*/ 523494 w 914408"/>
              <a:gd name="connsiteY11" fmla="*/ 452102 h 1961371"/>
              <a:gd name="connsiteX12" fmla="*/ 537091 w 914408"/>
              <a:gd name="connsiteY12" fmla="*/ 458900 h 1961371"/>
              <a:gd name="connsiteX13" fmla="*/ 547288 w 914408"/>
              <a:gd name="connsiteY13" fmla="*/ 472497 h 1961371"/>
              <a:gd name="connsiteX14" fmla="*/ 560885 w 914408"/>
              <a:gd name="connsiteY14" fmla="*/ 489493 h 1961371"/>
              <a:gd name="connsiteX15" fmla="*/ 554087 w 914408"/>
              <a:gd name="connsiteY15" fmla="*/ 499691 h 1961371"/>
              <a:gd name="connsiteX16" fmla="*/ 537091 w 914408"/>
              <a:gd name="connsiteY16" fmla="*/ 506490 h 1961371"/>
              <a:gd name="connsiteX17" fmla="*/ 462307 w 914408"/>
              <a:gd name="connsiteY17" fmla="*/ 520087 h 1961371"/>
              <a:gd name="connsiteX18" fmla="*/ 435113 w 914408"/>
              <a:gd name="connsiteY18" fmla="*/ 526885 h 1961371"/>
              <a:gd name="connsiteX19" fmla="*/ 373926 w 914408"/>
              <a:gd name="connsiteY19" fmla="*/ 547281 h 1961371"/>
              <a:gd name="connsiteX20" fmla="*/ 156374 w 914408"/>
              <a:gd name="connsiteY20" fmla="*/ 557479 h 1961371"/>
              <a:gd name="connsiteX21" fmla="*/ 98586 w 914408"/>
              <a:gd name="connsiteY21" fmla="*/ 560878 h 1961371"/>
              <a:gd name="connsiteX22" fmla="*/ 57795 w 914408"/>
              <a:gd name="connsiteY22" fmla="*/ 571076 h 1961371"/>
              <a:gd name="connsiteX23" fmla="*/ 44198 w 914408"/>
              <a:gd name="connsiteY23" fmla="*/ 581273 h 1961371"/>
              <a:gd name="connsiteX24" fmla="*/ 50997 w 914408"/>
              <a:gd name="connsiteY24" fmla="*/ 649258 h 1961371"/>
              <a:gd name="connsiteX25" fmla="*/ 67993 w 914408"/>
              <a:gd name="connsiteY25" fmla="*/ 679852 h 1961371"/>
              <a:gd name="connsiteX26" fmla="*/ 125780 w 914408"/>
              <a:gd name="connsiteY26" fmla="*/ 771632 h 1961371"/>
              <a:gd name="connsiteX27" fmla="*/ 139378 w 914408"/>
              <a:gd name="connsiteY27" fmla="*/ 815822 h 1961371"/>
              <a:gd name="connsiteX28" fmla="*/ 152975 w 914408"/>
              <a:gd name="connsiteY28" fmla="*/ 849815 h 1961371"/>
              <a:gd name="connsiteX29" fmla="*/ 156374 w 914408"/>
              <a:gd name="connsiteY29" fmla="*/ 866811 h 1961371"/>
              <a:gd name="connsiteX30" fmla="*/ 152975 w 914408"/>
              <a:gd name="connsiteY30" fmla="*/ 904203 h 1961371"/>
              <a:gd name="connsiteX31" fmla="*/ 135978 w 914408"/>
              <a:gd name="connsiteY31" fmla="*/ 914400 h 1961371"/>
              <a:gd name="connsiteX32" fmla="*/ 54396 w 914408"/>
              <a:gd name="connsiteY32" fmla="*/ 972188 h 1961371"/>
              <a:gd name="connsiteX33" fmla="*/ 13605 w 914408"/>
              <a:gd name="connsiteY33" fmla="*/ 1016378 h 1961371"/>
              <a:gd name="connsiteX34" fmla="*/ 3407 w 914408"/>
              <a:gd name="connsiteY34" fmla="*/ 1040173 h 1961371"/>
              <a:gd name="connsiteX35" fmla="*/ 8 w 914408"/>
              <a:gd name="connsiteY35" fmla="*/ 1050371 h 1961371"/>
              <a:gd name="connsiteX36" fmla="*/ 6807 w 914408"/>
              <a:gd name="connsiteY36" fmla="*/ 1114957 h 1961371"/>
              <a:gd name="connsiteX37" fmla="*/ 44198 w 914408"/>
              <a:gd name="connsiteY37" fmla="*/ 1199938 h 1961371"/>
              <a:gd name="connsiteX38" fmla="*/ 88389 w 914408"/>
              <a:gd name="connsiteY38" fmla="*/ 1257725 h 1961371"/>
              <a:gd name="connsiteX39" fmla="*/ 132579 w 914408"/>
              <a:gd name="connsiteY39" fmla="*/ 1322311 h 1961371"/>
              <a:gd name="connsiteX40" fmla="*/ 152975 w 914408"/>
              <a:gd name="connsiteY40" fmla="*/ 1356304 h 1961371"/>
              <a:gd name="connsiteX41" fmla="*/ 156374 w 914408"/>
              <a:gd name="connsiteY41" fmla="*/ 1373300 h 1961371"/>
              <a:gd name="connsiteX42" fmla="*/ 166572 w 914408"/>
              <a:gd name="connsiteY42" fmla="*/ 1499073 h 1961371"/>
              <a:gd name="connsiteX43" fmla="*/ 176769 w 914408"/>
              <a:gd name="connsiteY43" fmla="*/ 1512670 h 1961371"/>
              <a:gd name="connsiteX44" fmla="*/ 214161 w 914408"/>
              <a:gd name="connsiteY44" fmla="*/ 1560259 h 1961371"/>
              <a:gd name="connsiteX45" fmla="*/ 271949 w 914408"/>
              <a:gd name="connsiteY45" fmla="*/ 1604450 h 1961371"/>
              <a:gd name="connsiteX46" fmla="*/ 302542 w 914408"/>
              <a:gd name="connsiteY46" fmla="*/ 1628244 h 1961371"/>
              <a:gd name="connsiteX47" fmla="*/ 326337 w 914408"/>
              <a:gd name="connsiteY47" fmla="*/ 1641841 h 1961371"/>
              <a:gd name="connsiteX48" fmla="*/ 356930 w 914408"/>
              <a:gd name="connsiteY48" fmla="*/ 1665636 h 1961371"/>
              <a:gd name="connsiteX49" fmla="*/ 363728 w 914408"/>
              <a:gd name="connsiteY49" fmla="*/ 1675834 h 1961371"/>
              <a:gd name="connsiteX50" fmla="*/ 387523 w 914408"/>
              <a:gd name="connsiteY50" fmla="*/ 1703028 h 1961371"/>
              <a:gd name="connsiteX51" fmla="*/ 394322 w 914408"/>
              <a:gd name="connsiteY51" fmla="*/ 1737021 h 1961371"/>
              <a:gd name="connsiteX52" fmla="*/ 397721 w 914408"/>
              <a:gd name="connsiteY52" fmla="*/ 1754017 h 1961371"/>
              <a:gd name="connsiteX53" fmla="*/ 302542 w 914408"/>
              <a:gd name="connsiteY53" fmla="*/ 1815203 h 1961371"/>
              <a:gd name="connsiteX54" fmla="*/ 146176 w 914408"/>
              <a:gd name="connsiteY54" fmla="*/ 1876390 h 1961371"/>
              <a:gd name="connsiteX55" fmla="*/ 98586 w 914408"/>
              <a:gd name="connsiteY55" fmla="*/ 1893386 h 1961371"/>
              <a:gd name="connsiteX56" fmla="*/ 67993 w 914408"/>
              <a:gd name="connsiteY56" fmla="*/ 1903584 h 1961371"/>
              <a:gd name="connsiteX57" fmla="*/ 44198 w 914408"/>
              <a:gd name="connsiteY57" fmla="*/ 1920580 h 1961371"/>
              <a:gd name="connsiteX58" fmla="*/ 17004 w 914408"/>
              <a:gd name="connsiteY58" fmla="*/ 1934177 h 1961371"/>
              <a:gd name="connsiteX59" fmla="*/ 6807 w 914408"/>
              <a:gd name="connsiteY59" fmla="*/ 1957972 h 1961371"/>
              <a:gd name="connsiteX60" fmla="*/ 6807 w 914408"/>
              <a:gd name="connsiteY60" fmla="*/ 1961371 h 1961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914408" h="1961371">
                <a:moveTo>
                  <a:pt x="914408" y="0"/>
                </a:moveTo>
                <a:cubicBezTo>
                  <a:pt x="903077" y="24928"/>
                  <a:pt x="894766" y="51464"/>
                  <a:pt x="880415" y="74784"/>
                </a:cubicBezTo>
                <a:cubicBezTo>
                  <a:pt x="876133" y="81743"/>
                  <a:pt x="867660" y="85483"/>
                  <a:pt x="860020" y="88381"/>
                </a:cubicBezTo>
                <a:cubicBezTo>
                  <a:pt x="775537" y="120427"/>
                  <a:pt x="797103" y="106404"/>
                  <a:pt x="717251" y="122374"/>
                </a:cubicBezTo>
                <a:cubicBezTo>
                  <a:pt x="698927" y="126039"/>
                  <a:pt x="681358" y="133294"/>
                  <a:pt x="662863" y="135971"/>
                </a:cubicBezTo>
                <a:cubicBezTo>
                  <a:pt x="595123" y="145776"/>
                  <a:pt x="526423" y="148514"/>
                  <a:pt x="458908" y="159766"/>
                </a:cubicBezTo>
                <a:cubicBezTo>
                  <a:pt x="409106" y="168066"/>
                  <a:pt x="431795" y="164854"/>
                  <a:pt x="390923" y="169963"/>
                </a:cubicBezTo>
                <a:cubicBezTo>
                  <a:pt x="388465" y="177338"/>
                  <a:pt x="376133" y="209032"/>
                  <a:pt x="377325" y="220952"/>
                </a:cubicBezTo>
                <a:cubicBezTo>
                  <a:pt x="381200" y="259698"/>
                  <a:pt x="382483" y="299431"/>
                  <a:pt x="394322" y="336527"/>
                </a:cubicBezTo>
                <a:cubicBezTo>
                  <a:pt x="399972" y="354231"/>
                  <a:pt x="417433" y="365652"/>
                  <a:pt x="428314" y="380717"/>
                </a:cubicBezTo>
                <a:cubicBezTo>
                  <a:pt x="432182" y="386073"/>
                  <a:pt x="433601" y="393293"/>
                  <a:pt x="438512" y="397713"/>
                </a:cubicBezTo>
                <a:cubicBezTo>
                  <a:pt x="496434" y="449843"/>
                  <a:pt x="476610" y="432568"/>
                  <a:pt x="523494" y="452102"/>
                </a:cubicBezTo>
                <a:cubicBezTo>
                  <a:pt x="528171" y="454051"/>
                  <a:pt x="532559" y="456634"/>
                  <a:pt x="537091" y="458900"/>
                </a:cubicBezTo>
                <a:cubicBezTo>
                  <a:pt x="540490" y="463432"/>
                  <a:pt x="543282" y="468491"/>
                  <a:pt x="547288" y="472497"/>
                </a:cubicBezTo>
                <a:cubicBezTo>
                  <a:pt x="562664" y="487874"/>
                  <a:pt x="554268" y="469641"/>
                  <a:pt x="560885" y="489493"/>
                </a:cubicBezTo>
                <a:cubicBezTo>
                  <a:pt x="558619" y="492892"/>
                  <a:pt x="557411" y="497316"/>
                  <a:pt x="554087" y="499691"/>
                </a:cubicBezTo>
                <a:cubicBezTo>
                  <a:pt x="549122" y="503238"/>
                  <a:pt x="542987" y="504918"/>
                  <a:pt x="537091" y="506490"/>
                </a:cubicBezTo>
                <a:cubicBezTo>
                  <a:pt x="512428" y="513067"/>
                  <a:pt x="487081" y="514370"/>
                  <a:pt x="462307" y="520087"/>
                </a:cubicBezTo>
                <a:cubicBezTo>
                  <a:pt x="453203" y="522188"/>
                  <a:pt x="444043" y="524137"/>
                  <a:pt x="435113" y="526885"/>
                </a:cubicBezTo>
                <a:cubicBezTo>
                  <a:pt x="414565" y="533208"/>
                  <a:pt x="395007" y="543065"/>
                  <a:pt x="373926" y="547281"/>
                </a:cubicBezTo>
                <a:cubicBezTo>
                  <a:pt x="327398" y="556587"/>
                  <a:pt x="180270" y="556910"/>
                  <a:pt x="156374" y="557479"/>
                </a:cubicBezTo>
                <a:cubicBezTo>
                  <a:pt x="137111" y="558612"/>
                  <a:pt x="117701" y="558241"/>
                  <a:pt x="98586" y="560878"/>
                </a:cubicBezTo>
                <a:cubicBezTo>
                  <a:pt x="84702" y="562793"/>
                  <a:pt x="57795" y="571076"/>
                  <a:pt x="57795" y="571076"/>
                </a:cubicBezTo>
                <a:cubicBezTo>
                  <a:pt x="53263" y="574475"/>
                  <a:pt x="47885" y="576972"/>
                  <a:pt x="44198" y="581273"/>
                </a:cubicBezTo>
                <a:cubicBezTo>
                  <a:pt x="27087" y="601236"/>
                  <a:pt x="43387" y="628118"/>
                  <a:pt x="50997" y="649258"/>
                </a:cubicBezTo>
                <a:cubicBezTo>
                  <a:pt x="54948" y="660234"/>
                  <a:pt x="61810" y="669959"/>
                  <a:pt x="67993" y="679852"/>
                </a:cubicBezTo>
                <a:cubicBezTo>
                  <a:pt x="80355" y="699631"/>
                  <a:pt x="115091" y="747340"/>
                  <a:pt x="125780" y="771632"/>
                </a:cubicBezTo>
                <a:cubicBezTo>
                  <a:pt x="131987" y="785738"/>
                  <a:pt x="134315" y="801266"/>
                  <a:pt x="139378" y="815822"/>
                </a:cubicBezTo>
                <a:cubicBezTo>
                  <a:pt x="143387" y="827348"/>
                  <a:pt x="148443" y="838484"/>
                  <a:pt x="152975" y="849815"/>
                </a:cubicBezTo>
                <a:cubicBezTo>
                  <a:pt x="154108" y="855480"/>
                  <a:pt x="156374" y="861033"/>
                  <a:pt x="156374" y="866811"/>
                </a:cubicBezTo>
                <a:cubicBezTo>
                  <a:pt x="156374" y="879326"/>
                  <a:pt x="157905" y="892700"/>
                  <a:pt x="152975" y="904203"/>
                </a:cubicBezTo>
                <a:cubicBezTo>
                  <a:pt x="150372" y="910276"/>
                  <a:pt x="141417" y="910649"/>
                  <a:pt x="135978" y="914400"/>
                </a:cubicBezTo>
                <a:cubicBezTo>
                  <a:pt x="108544" y="933320"/>
                  <a:pt x="74391" y="945528"/>
                  <a:pt x="54396" y="972188"/>
                </a:cubicBezTo>
                <a:cubicBezTo>
                  <a:pt x="28691" y="1006462"/>
                  <a:pt x="42706" y="992128"/>
                  <a:pt x="13605" y="1016378"/>
                </a:cubicBezTo>
                <a:cubicBezTo>
                  <a:pt x="10206" y="1024310"/>
                  <a:pt x="6612" y="1032161"/>
                  <a:pt x="3407" y="1040173"/>
                </a:cubicBezTo>
                <a:cubicBezTo>
                  <a:pt x="2076" y="1043500"/>
                  <a:pt x="-155" y="1046792"/>
                  <a:pt x="8" y="1050371"/>
                </a:cubicBezTo>
                <a:cubicBezTo>
                  <a:pt x="991" y="1071996"/>
                  <a:pt x="2561" y="1093730"/>
                  <a:pt x="6807" y="1114957"/>
                </a:cubicBezTo>
                <a:cubicBezTo>
                  <a:pt x="10745" y="1134645"/>
                  <a:pt x="35496" y="1186450"/>
                  <a:pt x="44198" y="1199938"/>
                </a:cubicBezTo>
                <a:cubicBezTo>
                  <a:pt x="57344" y="1220314"/>
                  <a:pt x="73733" y="1238406"/>
                  <a:pt x="88389" y="1257725"/>
                </a:cubicBezTo>
                <a:cubicBezTo>
                  <a:pt x="139374" y="1324932"/>
                  <a:pt x="102535" y="1273489"/>
                  <a:pt x="132579" y="1322311"/>
                </a:cubicBezTo>
                <a:cubicBezTo>
                  <a:pt x="154458" y="1357865"/>
                  <a:pt x="139128" y="1328613"/>
                  <a:pt x="152975" y="1356304"/>
                </a:cubicBezTo>
                <a:cubicBezTo>
                  <a:pt x="154108" y="1361969"/>
                  <a:pt x="155826" y="1367549"/>
                  <a:pt x="156374" y="1373300"/>
                </a:cubicBezTo>
                <a:cubicBezTo>
                  <a:pt x="160362" y="1415172"/>
                  <a:pt x="160482" y="1457454"/>
                  <a:pt x="166572" y="1499073"/>
                </a:cubicBezTo>
                <a:cubicBezTo>
                  <a:pt x="167392" y="1504679"/>
                  <a:pt x="173520" y="1508029"/>
                  <a:pt x="176769" y="1512670"/>
                </a:cubicBezTo>
                <a:cubicBezTo>
                  <a:pt x="197142" y="1541774"/>
                  <a:pt x="184847" y="1528851"/>
                  <a:pt x="214161" y="1560259"/>
                </a:cubicBezTo>
                <a:cubicBezTo>
                  <a:pt x="249237" y="1597840"/>
                  <a:pt x="226055" y="1573049"/>
                  <a:pt x="271949" y="1604450"/>
                </a:cubicBezTo>
                <a:cubicBezTo>
                  <a:pt x="282611" y="1611745"/>
                  <a:pt x="291896" y="1620925"/>
                  <a:pt x="302542" y="1628244"/>
                </a:cubicBezTo>
                <a:cubicBezTo>
                  <a:pt x="310070" y="1633419"/>
                  <a:pt x="319029" y="1636360"/>
                  <a:pt x="326337" y="1641841"/>
                </a:cubicBezTo>
                <a:cubicBezTo>
                  <a:pt x="367494" y="1672709"/>
                  <a:pt x="323152" y="1648748"/>
                  <a:pt x="356930" y="1665636"/>
                </a:cubicBezTo>
                <a:cubicBezTo>
                  <a:pt x="359196" y="1669035"/>
                  <a:pt x="360839" y="1672945"/>
                  <a:pt x="363728" y="1675834"/>
                </a:cubicBezTo>
                <a:cubicBezTo>
                  <a:pt x="381913" y="1694019"/>
                  <a:pt x="383335" y="1684881"/>
                  <a:pt x="387523" y="1703028"/>
                </a:cubicBezTo>
                <a:cubicBezTo>
                  <a:pt x="390121" y="1714287"/>
                  <a:pt x="392056" y="1725690"/>
                  <a:pt x="394322" y="1737021"/>
                </a:cubicBezTo>
                <a:lnTo>
                  <a:pt x="397721" y="1754017"/>
                </a:lnTo>
                <a:cubicBezTo>
                  <a:pt x="376690" y="1810098"/>
                  <a:pt x="396890" y="1776606"/>
                  <a:pt x="302542" y="1815203"/>
                </a:cubicBezTo>
                <a:cubicBezTo>
                  <a:pt x="190209" y="1861157"/>
                  <a:pt x="284553" y="1825764"/>
                  <a:pt x="146176" y="1876390"/>
                </a:cubicBezTo>
                <a:lnTo>
                  <a:pt x="98586" y="1893386"/>
                </a:lnTo>
                <a:cubicBezTo>
                  <a:pt x="88433" y="1896917"/>
                  <a:pt x="67993" y="1903584"/>
                  <a:pt x="67993" y="1903584"/>
                </a:cubicBezTo>
                <a:cubicBezTo>
                  <a:pt x="60061" y="1909249"/>
                  <a:pt x="52556" y="1915565"/>
                  <a:pt x="44198" y="1920580"/>
                </a:cubicBezTo>
                <a:cubicBezTo>
                  <a:pt x="35508" y="1925794"/>
                  <a:pt x="24918" y="1927846"/>
                  <a:pt x="17004" y="1934177"/>
                </a:cubicBezTo>
                <a:cubicBezTo>
                  <a:pt x="13964" y="1936609"/>
                  <a:pt x="8018" y="1953128"/>
                  <a:pt x="6807" y="1957972"/>
                </a:cubicBezTo>
                <a:cubicBezTo>
                  <a:pt x="6532" y="1959071"/>
                  <a:pt x="6807" y="1960238"/>
                  <a:pt x="6807" y="1961371"/>
                </a:cubicBezTo>
              </a:path>
            </a:pathLst>
          </a:custGeom>
          <a:noFill/>
          <a:ln w="19050"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/>
          <p:cNvSpPr/>
          <p:nvPr/>
        </p:nvSpPr>
        <p:spPr>
          <a:xfrm>
            <a:off x="3137183" y="3304557"/>
            <a:ext cx="306264" cy="527457"/>
          </a:xfrm>
          <a:custGeom>
            <a:avLst/>
            <a:gdLst>
              <a:gd name="connsiteX0" fmla="*/ 105708 w 306264"/>
              <a:gd name="connsiteY0" fmla="*/ 23795 h 527457"/>
              <a:gd name="connsiteX1" fmla="*/ 30924 w 306264"/>
              <a:gd name="connsiteY1" fmla="*/ 159765 h 527457"/>
              <a:gd name="connsiteX2" fmla="*/ 7129 w 306264"/>
              <a:gd name="connsiteY2" fmla="*/ 384116 h 527457"/>
              <a:gd name="connsiteX3" fmla="*/ 68316 w 306264"/>
              <a:gd name="connsiteY3" fmla="*/ 482695 h 527457"/>
              <a:gd name="connsiteX4" fmla="*/ 109107 w 306264"/>
              <a:gd name="connsiteY4" fmla="*/ 523486 h 527457"/>
              <a:gd name="connsiteX5" fmla="*/ 156697 w 306264"/>
              <a:gd name="connsiteY5" fmla="*/ 526885 h 527457"/>
              <a:gd name="connsiteX6" fmla="*/ 204286 w 306264"/>
              <a:gd name="connsiteY6" fmla="*/ 479295 h 527457"/>
              <a:gd name="connsiteX7" fmla="*/ 272271 w 306264"/>
              <a:gd name="connsiteY7" fmla="*/ 428307 h 527457"/>
              <a:gd name="connsiteX8" fmla="*/ 306264 w 306264"/>
              <a:gd name="connsiteY8" fmla="*/ 91780 h 527457"/>
              <a:gd name="connsiteX9" fmla="*/ 272271 w 306264"/>
              <a:gd name="connsiteY9" fmla="*/ 6799 h 527457"/>
              <a:gd name="connsiteX10" fmla="*/ 255275 w 306264"/>
              <a:gd name="connsiteY10" fmla="*/ 0 h 527457"/>
              <a:gd name="connsiteX11" fmla="*/ 44521 w 306264"/>
              <a:gd name="connsiteY11" fmla="*/ 10198 h 527457"/>
              <a:gd name="connsiteX12" fmla="*/ 17327 w 306264"/>
              <a:gd name="connsiteY12" fmla="*/ 23795 h 527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6264" h="527457">
                <a:moveTo>
                  <a:pt x="105708" y="23795"/>
                </a:moveTo>
                <a:cubicBezTo>
                  <a:pt x="80780" y="69118"/>
                  <a:pt x="48111" y="110977"/>
                  <a:pt x="30924" y="159765"/>
                </a:cubicBezTo>
                <a:cubicBezTo>
                  <a:pt x="24638" y="177609"/>
                  <a:pt x="-16196" y="329303"/>
                  <a:pt x="7129" y="384116"/>
                </a:cubicBezTo>
                <a:cubicBezTo>
                  <a:pt x="22272" y="419703"/>
                  <a:pt x="45478" y="451483"/>
                  <a:pt x="68316" y="482695"/>
                </a:cubicBezTo>
                <a:cubicBezTo>
                  <a:pt x="79671" y="498213"/>
                  <a:pt x="91908" y="514887"/>
                  <a:pt x="109107" y="523486"/>
                </a:cubicBezTo>
                <a:cubicBezTo>
                  <a:pt x="123332" y="530598"/>
                  <a:pt x="140834" y="525752"/>
                  <a:pt x="156697" y="526885"/>
                </a:cubicBezTo>
                <a:cubicBezTo>
                  <a:pt x="172560" y="511022"/>
                  <a:pt x="187097" y="493711"/>
                  <a:pt x="204286" y="479295"/>
                </a:cubicBezTo>
                <a:cubicBezTo>
                  <a:pt x="316831" y="384902"/>
                  <a:pt x="235039" y="465539"/>
                  <a:pt x="272271" y="428307"/>
                </a:cubicBezTo>
                <a:cubicBezTo>
                  <a:pt x="303973" y="166768"/>
                  <a:pt x="294908" y="279149"/>
                  <a:pt x="306264" y="91780"/>
                </a:cubicBezTo>
                <a:cubicBezTo>
                  <a:pt x="300017" y="71790"/>
                  <a:pt x="289753" y="26029"/>
                  <a:pt x="272271" y="6799"/>
                </a:cubicBezTo>
                <a:cubicBezTo>
                  <a:pt x="268166" y="2284"/>
                  <a:pt x="260940" y="2266"/>
                  <a:pt x="255275" y="0"/>
                </a:cubicBezTo>
                <a:lnTo>
                  <a:pt x="44521" y="10198"/>
                </a:lnTo>
                <a:cubicBezTo>
                  <a:pt x="13954" y="11945"/>
                  <a:pt x="17327" y="5234"/>
                  <a:pt x="17327" y="23795"/>
                </a:cubicBezTo>
              </a:path>
            </a:pathLst>
          </a:custGeom>
          <a:noFill/>
          <a:ln w="19050"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1238151"/>
            <a:ext cx="2208909" cy="216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3007" y="2074381"/>
            <a:ext cx="3101585" cy="6840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940152" y="2074381"/>
            <a:ext cx="144016" cy="684000"/>
          </a:xfrm>
          <a:prstGeom prst="rect">
            <a:avLst/>
          </a:prstGeom>
          <a:noFill/>
          <a:ln w="1905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3643" y="3031968"/>
            <a:ext cx="2612038" cy="28569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474221"/>
            <a:ext cx="8663880" cy="41857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Decomposition of the polarization vectors into a longitudinal components in the direction of the electron/positron momentum and transverse components with respect to a fixed coordinate system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G. Moortgat-Pick et al. Physics Reports 460(2008)131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Introduction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535386"/>
            <a:ext cx="512115" cy="3765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636" y="3446830"/>
            <a:ext cx="512115" cy="3765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15" y="1267617"/>
            <a:ext cx="5608320" cy="274755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5364088" y="4015378"/>
                <a:ext cx="2880320" cy="4361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Concurrence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𝑚𝑎𝑥</m:t>
                        </m:r>
                      </m:e>
                      <m:sub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altLang="zh-CN" sz="1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  <m:acc>
                          <m:accPr>
                            <m:chr m:val="̅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𝑌</m:t>
                            </m:r>
                          </m:e>
                        </m:acc>
                      </m:sub>
                      <m:sup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p>
                    </m:sSubSup>
                    <m:r>
                      <a:rPr lang="en-US" altLang="zh-CN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  <m:r>
                      <a:rPr lang="en-US" altLang="zh-CN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015378"/>
                <a:ext cx="2880320" cy="436145"/>
              </a:xfrm>
              <a:prstGeom prst="rect">
                <a:avLst/>
              </a:prstGeom>
              <a:blipFill rotWithShape="1">
                <a:blip r:embed="rId4"/>
                <a:stretch>
                  <a:fillRect l="-8" t="-63" r="7" b="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939" y="3241903"/>
            <a:ext cx="2566610" cy="61059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9872" y="930474"/>
            <a:ext cx="5616624" cy="29828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3868006"/>
            <a:ext cx="5376448" cy="1008000"/>
          </a:xfrm>
          <a:prstGeom prst="rect">
            <a:avLst/>
          </a:prstGeom>
        </p:spPr>
      </p:pic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400" dirty="0">
                <a:solidFill>
                  <a:srgbClr val="FF0000"/>
                </a:solidFill>
              </a:rPr>
              <a:t>Probe CP violation via Transversely Polarized beams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300192" y="4644000"/>
            <a:ext cx="662036" cy="180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3695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Known Fact of Unpolarized Beams: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measure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hyperon/anti-hyperon decay 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simultaneously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da-DK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E. Perotti, G. Fäldt, A. Kupsc, </a:t>
            </a:r>
            <a:r>
              <a:rPr lang="da-DK" altLang="zh-CN" sz="1000" i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et al.</a:t>
            </a:r>
            <a:r>
              <a:rPr lang="da-DK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D 99,056008 (2019)</a:t>
            </a: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P.-C. Hong, R.-G. Ping, T. Luo, X.-R. Zhou, H. Li, 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Chin. Phys. C 47, 093103 (2023)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400" dirty="0">
                <a:solidFill>
                  <a:srgbClr val="008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Scattering angle only, no info. in azimuthal angle?</a:t>
            </a:r>
            <a:endParaRPr lang="en-US" altLang="zh-CN" sz="1400" dirty="0">
              <a:solidFill>
                <a:srgbClr val="008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400" dirty="0">
                <a:solidFill>
                  <a:srgbClr val="008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Cascade decay is much more complicated:</a:t>
            </a:r>
            <a:endParaRPr lang="en-US" altLang="zh-CN" sz="1400" dirty="0">
              <a:solidFill>
                <a:srgbClr val="008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400" dirty="0">
              <a:solidFill>
                <a:srgbClr val="008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400" dirty="0">
              <a:solidFill>
                <a:srgbClr val="008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59" y="4156622"/>
            <a:ext cx="2265195" cy="360000"/>
          </a:xfrm>
          <a:prstGeom prst="rect">
            <a:avLst/>
          </a:prstGeom>
        </p:spPr>
      </p:pic>
      <p:sp>
        <p:nvSpPr>
          <p:cNvPr id="40" name="椭圆 39"/>
          <p:cNvSpPr/>
          <p:nvPr/>
        </p:nvSpPr>
        <p:spPr>
          <a:xfrm>
            <a:off x="1547664" y="3241903"/>
            <a:ext cx="432048" cy="275565"/>
          </a:xfrm>
          <a:prstGeom prst="ellipse">
            <a:avLst/>
          </a:prstGeom>
          <a:noFill/>
          <a:ln w="38100">
            <a:solidFill>
              <a:schemeClr val="accent1">
                <a:shade val="95000"/>
                <a:satMod val="105000"/>
                <a:alpha val="2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2" name="椭圆 41"/>
          <p:cNvSpPr/>
          <p:nvPr/>
        </p:nvSpPr>
        <p:spPr>
          <a:xfrm>
            <a:off x="1359332" y="3619183"/>
            <a:ext cx="432048" cy="275565"/>
          </a:xfrm>
          <a:prstGeom prst="ellipse">
            <a:avLst/>
          </a:prstGeom>
          <a:noFill/>
          <a:ln w="38100">
            <a:solidFill>
              <a:schemeClr val="accent1">
                <a:shade val="95000"/>
                <a:satMod val="105000"/>
                <a:alpha val="2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49155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Dynamic origin of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urprising periodic oscillation in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timelike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region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? vector meson above-threshld!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de-DE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de-DE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</a:t>
            </a:r>
            <a:r>
              <a:rPr lang="de-DE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Bianconi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and E.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Tomasi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-Gustafsson, Phys. Rev. Lett. 114, 232301 (2015)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 algn="r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Jian-Ping Dai, XC, H. Lenske, PRD105(2022)L071503;PLB 846(2023)138192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2" descr="图片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914" y="4227007"/>
            <a:ext cx="2438707" cy="216000"/>
          </a:xfrm>
          <a:prstGeom prst="rect">
            <a:avLst/>
          </a:prstGeom>
        </p:spPr>
      </p:pic>
      <p:sp>
        <p:nvSpPr>
          <p:cNvPr id="52" name="椭圆 51"/>
          <p:cNvSpPr/>
          <p:nvPr/>
        </p:nvSpPr>
        <p:spPr>
          <a:xfrm>
            <a:off x="3354387" y="4154488"/>
            <a:ext cx="284599" cy="333097"/>
          </a:xfrm>
          <a:prstGeom prst="ellipse">
            <a:avLst/>
          </a:prstGeom>
          <a:noFill/>
          <a:ln w="38100"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Introduction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11" name="组合 10"/>
          <p:cNvGrpSpPr>
            <a:grpSpLocks noChangeAspect="1"/>
          </p:cNvGrpSpPr>
          <p:nvPr/>
        </p:nvGrpSpPr>
        <p:grpSpPr>
          <a:xfrm>
            <a:off x="684530" y="967740"/>
            <a:ext cx="3346780" cy="2412000"/>
            <a:chOff x="2437" y="2009"/>
            <a:chExt cx="3986" cy="2948"/>
          </a:xfrm>
        </p:grpSpPr>
        <p:graphicFrame>
          <p:nvGraphicFramePr>
            <p:cNvPr id="6" name="对象 5"/>
            <p:cNvGraphicFramePr>
              <a:graphicFrameLocks noChangeAspect="1"/>
            </p:cNvGraphicFramePr>
            <p:nvPr/>
          </p:nvGraphicFramePr>
          <p:xfrm>
            <a:off x="2437" y="2009"/>
            <a:ext cx="3881" cy="29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" name="BMP 图像" r:id="rId2" imgW="17040225" imgH="12944475" progId="Paint.Picture">
                    <p:embed/>
                  </p:oleObj>
                </mc:Choice>
                <mc:Fallback>
                  <p:oleObj name="BMP 图像" r:id="rId2" imgW="17040225" imgH="12944475" progId="Paint.Picture">
                    <p:embed/>
                    <p:pic>
                      <p:nvPicPr>
                        <p:cNvPr id="0" name="对象 47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437" y="2009"/>
                          <a:ext cx="3881" cy="294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文本框 7"/>
            <p:cNvSpPr txBox="1"/>
            <p:nvPr/>
          </p:nvSpPr>
          <p:spPr>
            <a:xfrm>
              <a:off x="4207" y="4041"/>
              <a:ext cx="2216" cy="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de-DE" altLang="zh-CN" sz="1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Nature Phys. 17 (2021) 1200</a:t>
              </a:r>
              <a:endParaRPr lang="zh-CN" altLang="en-US" sz="1000"/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175" y="1452880"/>
            <a:ext cx="1623060" cy="14414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723390"/>
            <a:ext cx="1595937" cy="900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274" y="4082998"/>
            <a:ext cx="3894657" cy="468000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5992812" y="4137978"/>
            <a:ext cx="284599" cy="333097"/>
          </a:xfrm>
          <a:prstGeom prst="ellipse">
            <a:avLst/>
          </a:prstGeom>
          <a:noFill/>
          <a:ln w="38100">
            <a:solidFill>
              <a:schemeClr val="accent1">
                <a:shade val="95000"/>
                <a:satMod val="105000"/>
                <a:alpha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14" name="椭圆 13"/>
          <p:cNvSpPr/>
          <p:nvPr/>
        </p:nvSpPr>
        <p:spPr>
          <a:xfrm>
            <a:off x="7077710" y="4083050"/>
            <a:ext cx="424180" cy="515620"/>
          </a:xfrm>
          <a:prstGeom prst="ellipse">
            <a:avLst/>
          </a:prstGeom>
          <a:noFill/>
          <a:ln w="381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16" name="文本框 15"/>
          <p:cNvSpPr txBox="1"/>
          <p:nvPr/>
        </p:nvSpPr>
        <p:spPr>
          <a:xfrm>
            <a:off x="6352540" y="2002790"/>
            <a:ext cx="582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t>˂˂</a:t>
            </a: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33701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Two-particle states is their projection on </a:t>
            </a:r>
            <a:r>
              <a:rPr lang="en-US" altLang="zh-CN" sz="16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angularmomentum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eigenstates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1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Elisabetta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Perotti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Göran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Fäldt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Andrzej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Kupść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et al.,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Phys.Rev.D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99 (2019) 5, 056008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400" dirty="0">
                <a:solidFill>
                  <a:srgbClr val="FF0000"/>
                </a:solidFill>
              </a:rPr>
              <a:t>Wigner </a:t>
            </a:r>
            <a:r>
              <a:rPr lang="en-US" altLang="zh-CN" sz="2400" i="1" dirty="0">
                <a:solidFill>
                  <a:srgbClr val="FF0000"/>
                </a:solidFill>
              </a:rPr>
              <a:t>D</a:t>
            </a:r>
            <a:r>
              <a:rPr lang="en-US" altLang="zh-CN" sz="2400" dirty="0">
                <a:solidFill>
                  <a:srgbClr val="FF0000"/>
                </a:solidFill>
              </a:rPr>
              <a:t>-function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094699"/>
            <a:ext cx="4106385" cy="113879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27" y="2521523"/>
            <a:ext cx="5497833" cy="33825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4935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Forgotten Facts of Transversely Polarized electron/positron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    1 = ½ - (-½)        0 = ½ - ½           0 = -½ - (-½)        -1 = -½ - ½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If.amp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1                                 1                               1                             1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Phys. Rev. D 110, 014035 (2024)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29629"/>
            <a:ext cx="7158446" cy="56605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805" y="1028922"/>
            <a:ext cx="4232366" cy="209006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2854435" y="3363838"/>
            <a:ext cx="5796082" cy="926106"/>
            <a:chOff x="3083686" y="3438091"/>
            <a:chExt cx="5796082" cy="926106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4208" y="3438091"/>
              <a:ext cx="2435560" cy="926106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3686" y="3631269"/>
              <a:ext cx="4024342" cy="557217"/>
            </a:xfrm>
            <a:prstGeom prst="rect">
              <a:avLst/>
            </a:prstGeom>
          </p:spPr>
        </p:pic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196" y="3420881"/>
            <a:ext cx="1827494" cy="756000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400" dirty="0">
                <a:solidFill>
                  <a:srgbClr val="FF0000"/>
                </a:solidFill>
              </a:rPr>
              <a:t>Unpolarized beams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2165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Forgotten Facts of Transversely Polarized electron/positron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    1 = ½ - (-½)        0 = ½ - ½           0 = -½ - (-½)        -1 = -½ - ½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fact            1                                 1                               1                             1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Phys. Rev. D 110, 014035 (2024)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727" y="2787774"/>
            <a:ext cx="680371" cy="2337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837" y="2787774"/>
            <a:ext cx="680371" cy="2337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429629"/>
            <a:ext cx="7158446" cy="56605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7805" y="1028922"/>
            <a:ext cx="4232366" cy="209006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2828496" y="3379260"/>
            <a:ext cx="5831222" cy="1001777"/>
            <a:chOff x="2828496" y="3379260"/>
            <a:chExt cx="5831222" cy="1001777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4159" y="3379260"/>
              <a:ext cx="2435559" cy="93772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28496" y="3566644"/>
              <a:ext cx="4100542" cy="814393"/>
            </a:xfrm>
            <a:prstGeom prst="rect">
              <a:avLst/>
            </a:prstGeom>
          </p:spPr>
        </p:pic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197" y="3420881"/>
            <a:ext cx="1566423" cy="648000"/>
          </a:xfrm>
          <a:prstGeom prst="rect">
            <a:avLst/>
          </a:prstGeom>
        </p:spPr>
      </p:pic>
      <p:sp>
        <p:nvSpPr>
          <p:cNvPr id="26" name="椭圆 25"/>
          <p:cNvSpPr/>
          <p:nvPr/>
        </p:nvSpPr>
        <p:spPr>
          <a:xfrm>
            <a:off x="7956376" y="3643043"/>
            <a:ext cx="260719" cy="36886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400" dirty="0">
                <a:solidFill>
                  <a:srgbClr val="FF0000"/>
                </a:solidFill>
              </a:rPr>
              <a:t>Unpolarized beams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4627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Forgotten Facts of Transversely Polarized electron/positron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    1 = ½ - (-½)        0 = ½ - ½           0 = -½ - (-½)        -1 = -½ - ½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fact            1                                 1                               1                             1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Phys. Rev. D 110, 014035 (2024)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29629"/>
            <a:ext cx="7158446" cy="56605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805" y="1028922"/>
            <a:ext cx="4232366" cy="209006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2828496" y="3379260"/>
            <a:ext cx="5831222" cy="1001777"/>
            <a:chOff x="2828496" y="3379260"/>
            <a:chExt cx="5831222" cy="1001777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24159" y="3379260"/>
              <a:ext cx="2435559" cy="937722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8496" y="3566644"/>
              <a:ext cx="4100542" cy="81439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5971" y="3379260"/>
            <a:ext cx="1616509" cy="895557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9727" y="2787774"/>
            <a:ext cx="680371" cy="23376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3837" y="2787774"/>
            <a:ext cx="680371" cy="233769"/>
          </a:xfrm>
          <a:prstGeom prst="rect">
            <a:avLst/>
          </a:prstGeom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Transversely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800" y="3423435"/>
            <a:ext cx="1784137" cy="612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48416"/>
            <a:ext cx="8424936" cy="443198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Longitudinal and Transversely Polarized electron/positron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altLang="zh-CN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    1 = ½ - (-½)        0 = ½ - ½           0 = -½ - (-½)        -1 = -½ - ½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fact            1                                 1                               1                             1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Xu Cao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Yu-tie Liang, Rong-Gang Ping, Phys. Rev. D 110, 014035 (2024)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Salone, P.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Adlarson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V.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Batozskaya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Kupsc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S.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Leupold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and J.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Tandean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D 105, 116022 (2022)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429629"/>
            <a:ext cx="7158446" cy="56605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805" y="1028922"/>
            <a:ext cx="4232366" cy="20900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9727" y="2787774"/>
            <a:ext cx="680371" cy="23376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3837" y="2787774"/>
            <a:ext cx="680371" cy="233769"/>
          </a:xfrm>
          <a:prstGeom prst="rect">
            <a:avLst/>
          </a:prstGeom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 err="1">
                <a:solidFill>
                  <a:srgbClr val="FF0000"/>
                </a:solidFill>
              </a:rPr>
              <a:t>Long.&amp;Trans</a:t>
            </a:r>
            <a:r>
              <a:rPr lang="en-US" altLang="zh-CN" sz="2800" dirty="0">
                <a:solidFill>
                  <a:srgbClr val="FF0000"/>
                </a:solidFill>
              </a:rPr>
              <a:t>. Polarized beams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888" y="3432285"/>
            <a:ext cx="4713313" cy="71608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52" y="3451698"/>
            <a:ext cx="2363099" cy="61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"/>
          <p:cNvSpPr txBox="1"/>
          <p:nvPr/>
        </p:nvSpPr>
        <p:spPr>
          <a:xfrm>
            <a:off x="323528" y="545430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 Hyperon decay as a polarimeter:</a:t>
            </a:r>
            <a:endParaRPr lang="en-US" sz="1800" dirty="0"/>
          </a:p>
          <a:p>
            <a:pPr marL="0" indent="0">
              <a:buNone/>
            </a:pPr>
            <a:r>
              <a:rPr lang="en-US" altLang="zh-CN" sz="10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T. D. Lee and C.-N. Yang, Phys. Rev. 108, 1645 (1957)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1200" dirty="0"/>
              <a:t>The amplitude for a spin-1/2 hyperon decaying into a spin-1/2 baryon and a spin-0 meson: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Decay parameters: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r>
              <a:rPr lang="en-US" sz="1200" dirty="0"/>
              <a:t>Lee-Yang formula</a:t>
            </a:r>
            <a:endParaRPr lang="en-US" sz="1200" dirty="0"/>
          </a:p>
        </p:txBody>
      </p:sp>
      <p:sp>
        <p:nvSpPr>
          <p:cNvPr id="13" name="Content Placeholder 3"/>
          <p:cNvSpPr txBox="1"/>
          <p:nvPr/>
        </p:nvSpPr>
        <p:spPr>
          <a:xfrm>
            <a:off x="4648200" y="541986"/>
            <a:ext cx="4267200" cy="339447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/>
              <a:t>Strong and weak phase</a:t>
            </a:r>
            <a:endParaRPr lang="en-US" altLang="zh-CN" sz="1800" dirty="0"/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J. F. Donoghue and S.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Pakvasa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Lett. 55, 162 (1985)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J. F. Donoghue, X.-G. He, and S.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Pakvasa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D 34, 833 (1986)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1200" dirty="0"/>
              <a:t>The transition amplitudes L = S, P of hyperon can be decomposed as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pPr marL="0" indent="0">
              <a:buNone/>
            </a:pPr>
            <a:r>
              <a:rPr lang="en-US" sz="1200" dirty="0"/>
              <a:t>                          while for the </a:t>
            </a:r>
            <a:r>
              <a:rPr lang="en-US" sz="1200" dirty="0" err="1"/>
              <a:t>the</a:t>
            </a:r>
            <a:r>
              <a:rPr lang="en-US" sz="1200" dirty="0"/>
              <a:t> antihyperon c.c. decay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                          Leading to hyperon CT violation test</a:t>
            </a:r>
            <a:endParaRPr lang="en-US" sz="1200" dirty="0"/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Hyperon decay and CP violation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8827" y="1779662"/>
            <a:ext cx="2448002" cy="25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429258"/>
            <a:ext cx="2448002" cy="7587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43" y="3291359"/>
            <a:ext cx="2880320" cy="21649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4077741"/>
            <a:ext cx="3085604" cy="44634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8446" y="1658769"/>
            <a:ext cx="1819640" cy="432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0152" y="2436649"/>
            <a:ext cx="2163401" cy="864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7765" y="1658620"/>
            <a:ext cx="1600200" cy="22428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5062" y="3714363"/>
            <a:ext cx="3085714" cy="1080000"/>
          </a:xfrm>
          <a:prstGeom prst="rect">
            <a:avLst/>
          </a:prstGeom>
        </p:spPr>
      </p:pic>
      <p:sp>
        <p:nvSpPr>
          <p:cNvPr id="15" name="椭圆 14"/>
          <p:cNvSpPr/>
          <p:nvPr/>
        </p:nvSpPr>
        <p:spPr>
          <a:xfrm>
            <a:off x="1187625" y="2385112"/>
            <a:ext cx="216024" cy="83471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4546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Surprisingly, study of polarization effects in </a:t>
            </a:r>
            <a:r>
              <a:rPr lang="en-US" altLang="zh-CN" sz="1600" dirty="0" err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timelike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region appears until 1996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it-IT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 Z. Dubnickova, S. Dubnicka, and M. P. Rekalo, Nuovo Cim. A 109, 241 (1996)</a:t>
            </a:r>
            <a:endParaRPr lang="it-IT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S. J. Brodsky, C. E. Carlson, J. R. Hiller, and D. S. Hwang, Phys. Rev. D 69, 054022 (2004)</a:t>
            </a:r>
            <a:endParaRPr lang="it-IT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E. </a:t>
            </a:r>
            <a:r>
              <a:rPr lang="en-US" altLang="zh-CN" sz="11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Tomasi</a:t>
            </a: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-Gustafsson, F. Lacroix, C. Duterte, and G. I. </a:t>
            </a:r>
            <a:r>
              <a:rPr lang="en-US" altLang="zh-CN" sz="11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Gakh</a:t>
            </a: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Eur. Phys. J. A 24, 419 (2005)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H. Chen and R.-G. Ping, Phys. Rev. D 76, 036005 (2007)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G. </a:t>
            </a:r>
            <a:r>
              <a:rPr lang="en-US" altLang="zh-CN" sz="11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Fäldt</a:t>
            </a: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A. </a:t>
            </a:r>
            <a:r>
              <a:rPr lang="en-US" altLang="zh-CN" sz="11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Kupsc</a:t>
            </a: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Lett. B 772, 16 (2017)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……</a:t>
            </a:r>
            <a:r>
              <a:rPr lang="zh-CN" altLang="en-US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polarization observables are quite different between: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see Xu Cao, Yu-tie Liang, Rong-Gang Ping, Ping, Phys. Rev. D 110, 014035 (2024) for transversely Polarized beams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6058" y="3696328"/>
            <a:ext cx="2272400" cy="46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668" y="3696328"/>
            <a:ext cx="2094857" cy="468000"/>
          </a:xfrm>
          <a:prstGeom prst="rect">
            <a:avLst/>
          </a:prstGeom>
        </p:spPr>
      </p:pic>
      <p:graphicFrame>
        <p:nvGraphicFramePr>
          <p:cNvPr id="22" name="表格 22"/>
          <p:cNvGraphicFramePr>
            <a:graphicFrameLocks noGrp="1"/>
          </p:cNvGraphicFramePr>
          <p:nvPr/>
        </p:nvGraphicFramePr>
        <p:xfrm>
          <a:off x="395536" y="2476144"/>
          <a:ext cx="8352928" cy="2111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2984486"/>
                <a:gridCol w="3568242"/>
              </a:tblGrid>
              <a:tr h="379882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space-like (lab.)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time-like (</a:t>
                      </a:r>
                      <a:r>
                        <a:rPr lang="en-US" altLang="zh-CN" dirty="0" err="1"/>
                        <a:t>c.m.</a:t>
                      </a:r>
                      <a:r>
                        <a:rPr lang="en-US" altLang="zh-CN" dirty="0"/>
                        <a:t>)</a:t>
                      </a:r>
                      <a:endParaRPr lang="zh-CN" altLang="en-US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Unpolarized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/>
                        <a:t>Long. electron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  <a:tr h="65182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dirty="0"/>
                        <a:t>Long. both beams</a:t>
                      </a:r>
                      <a:endParaRPr lang="zh-CN" alt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Nothing New</a:t>
                      </a:r>
                      <a:endParaRPr lang="zh-CN" altLang="en-US" dirty="0"/>
                    </a:p>
                  </a:txBody>
                  <a:tcP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" name="AutoShape 2" descr="图片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pic>
        <p:nvPicPr>
          <p:cNvPr id="1028" name="Picture 4" descr="图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50" y="-4337447"/>
            <a:ext cx="2074625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4150" y="2891599"/>
            <a:ext cx="2842543" cy="46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0568" y="2892082"/>
            <a:ext cx="3426428" cy="46800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4573" y="3480457"/>
            <a:ext cx="1970140" cy="432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6097" y="3477823"/>
            <a:ext cx="3116227" cy="43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2471" y="3924817"/>
            <a:ext cx="2303627" cy="684000"/>
          </a:xfrm>
          <a:prstGeom prst="rect">
            <a:avLst/>
          </a:prstGeom>
        </p:spPr>
      </p:pic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Introduction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223160" y="1059582"/>
            <a:ext cx="26693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finally leading to</a:t>
            </a:r>
            <a:r>
              <a:rPr lang="zh-CN" altLang="en-US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most precise 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test of hyperon CP violation </a:t>
            </a:r>
            <a:endParaRPr lang="en-US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14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at BESIII: Nature 606, 64 (2022)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6333" y="1145005"/>
            <a:ext cx="3139874" cy="1867989"/>
          </a:xfrm>
          <a:prstGeom prst="rect">
            <a:avLst/>
          </a:prstGeom>
        </p:spPr>
      </p:pic>
      <p:sp>
        <p:nvSpPr>
          <p:cNvPr id="9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418556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 and CP violation </a:t>
            </a: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 the charmonium coupling to the baryon pairs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it-IT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X.-G. He, J. P. Ma, and B. McKellar, Phys. Rev. D 47,R1744 (1993); X.-G. He, J. P. Ma, and B. McKellar, Phys. Rev. D 49, 4548 (1994)</a:t>
            </a:r>
            <a:endParaRPr lang="it-IT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it-IT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X. G. He and J. P. Ma, Phys. Lett. B 839, 137834 (2023); Y. Du, X.-G. He, J.-P. Ma, and X.-Y. Du, Phys. Rev. D110, 076019 (2024) </a:t>
            </a:r>
            <a:endParaRPr lang="it-IT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it-IT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K.-B. Chen, X.-G. He, J.-P. Ma, and X.-B. Tong, Phys. Rev. Lett. 136, 051902 (2026)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…Probing hyperon electric dipole moments with a full angular analysis: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F. Zhang, Y. Gao, and L. </a:t>
            </a:r>
            <a:r>
              <a:rPr lang="en-US" altLang="zh-CN" sz="8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Huo</a:t>
            </a: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Lett. B 681, 237 (2009); F. Zhang, Y.-N. Gao, and L. </a:t>
            </a:r>
            <a:r>
              <a:rPr lang="en-US" altLang="zh-CN" sz="8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Huo</a:t>
            </a: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Chin. Phys. Lett. 27, 051101 (2010)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J. Fu, H.-B. Li, J.-P. Wang, F.-S. Yu, and J. Zhang, Phys. Rev. D 108, L091301 (2023)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R. T. </a:t>
            </a:r>
            <a:r>
              <a:rPr lang="en-US" altLang="zh-CN" sz="8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Ovsiannikov</a:t>
            </a: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A. Y. </a:t>
            </a:r>
            <a:r>
              <a:rPr lang="en-US" altLang="zh-CN" sz="8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Korchin</a:t>
            </a: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and E. Kou, Eur. Phys. J. C 85, 1264 (2025)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STCF enhances the statistical sensitivity of hyperon EDM measurements by 2 orders of magnitude</a:t>
            </a:r>
            <a:endParaRPr lang="en-US" altLang="zh-CN" sz="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Why spin density matrix including electron mass?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Chun-</a:t>
            </a:r>
            <a:r>
              <a:rPr lang="en-US" altLang="zh-CN" sz="8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Qiu</a:t>
            </a: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Zhao, XC, Jian-Ping Dai, arXiv:2512.19085 [hep-</a:t>
            </a:r>
            <a:r>
              <a:rPr lang="en-US" altLang="zh-CN" sz="8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ph</a:t>
            </a:r>
            <a:r>
              <a:rPr lang="en-US" altLang="zh-CN" sz="8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Constructing the explicit SDM is not a strictly necessary step for calculating the full helicity amplitudes</a:t>
            </a:r>
            <a:endParaRPr lang="en-US" altLang="zh-CN" sz="1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Searching for extremely small signals requires a systematic understanding of all sources of small Standard Model corrections, including finite-electron-mass effects and QED corrections beyond the leading order</a:t>
            </a:r>
            <a:endParaRPr lang="en-US" altLang="zh-CN" sz="14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 explicitly separate and identify the contributions arising from P and CP violation and the finite electron mass</a:t>
            </a:r>
            <a:endParaRPr lang="en-US" altLang="zh-CN" sz="14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 directly used to investigate the quantum entanglement of hyperon-antihyperon pairs</a:t>
            </a:r>
            <a:endParaRPr lang="en-US" altLang="zh-CN" sz="14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2" descr="图片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pic>
        <p:nvPicPr>
          <p:cNvPr id="1028" name="Picture 4" descr="图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50" y="-4337447"/>
            <a:ext cx="2074625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Introduction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7446181" y="1975880"/>
            <a:ext cx="260719" cy="267759"/>
          </a:xfrm>
          <a:prstGeom prst="ellipse">
            <a:avLst/>
          </a:prstGeom>
          <a:noFill/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00FF"/>
              </a:solidFill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85665" y="874069"/>
            <a:ext cx="1665843" cy="41751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0462" y="1183078"/>
            <a:ext cx="1443992" cy="55896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75436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…… calc. polarization and correlation in a covariant way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SDM of electron/positron: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{½  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½}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…  inserting into the transition amplitude (One-Photon exchange):</a:t>
            </a:r>
            <a:endParaRPr lang="en-US" altLang="zh-CN" sz="2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with proper definition of polarization vector: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8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</a:t>
            </a: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4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Transverse beam Polarization                                           Longitudinal beam Polarization</a:t>
            </a: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H.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Buttimore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and E. Jennings, Eur. Phys. J. A 31(2007)9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G. I.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Gakh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and E.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Tomasi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-Gustafsson,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Nucl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Phys. A761(2005)120; Y.-S. Tsai, Phys. Rev. D 12, 3533 (1975)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Bletzacker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and H. T.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Nieh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PhysRevD.14.1251 (1976); K.-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altLang="zh-CN" sz="10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Hikasa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Phys. Rev. D 33, 3203 (1986)</a:t>
            </a:r>
            <a:endParaRPr lang="en-US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da-DK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               asymmetric e collider                                                        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HERA: the first ep collider</a:t>
            </a: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9832" y="1982386"/>
            <a:ext cx="4968552" cy="531655"/>
          </a:xfrm>
          <a:prstGeom prst="rect">
            <a:avLst/>
          </a:prstGeom>
        </p:spPr>
      </p:pic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Spin projection operator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91638"/>
            <a:ext cx="2880321" cy="42027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607" y="1190251"/>
            <a:ext cx="3166793" cy="42304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639571"/>
            <a:ext cx="2789851" cy="47681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1923678"/>
            <a:ext cx="2105628" cy="590363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5438006" y="2114333"/>
            <a:ext cx="328470" cy="26775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372200" y="1932523"/>
            <a:ext cx="360995" cy="57819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2995" y="3605383"/>
            <a:ext cx="3816310" cy="3010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5539" y="3625030"/>
            <a:ext cx="3600400" cy="29426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6176" y="3984054"/>
            <a:ext cx="1253796" cy="313449"/>
          </a:xfrm>
          <a:prstGeom prst="rect">
            <a:avLst/>
          </a:prstGeom>
        </p:spPr>
      </p:pic>
      <p:sp>
        <p:nvSpPr>
          <p:cNvPr id="21" name="椭圆 20"/>
          <p:cNvSpPr/>
          <p:nvPr/>
        </p:nvSpPr>
        <p:spPr>
          <a:xfrm>
            <a:off x="7911681" y="3618835"/>
            <a:ext cx="404735" cy="267759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11"/>
          <p:cNvSpPr txBox="1">
            <a:spLocks noChangeArrowheads="1"/>
          </p:cNvSpPr>
          <p:nvPr/>
        </p:nvSpPr>
        <p:spPr bwMode="auto">
          <a:xfrm>
            <a:off x="251520" y="411510"/>
            <a:ext cx="8568838" cy="6897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…… carries the information on how the particle has actually been produced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SDM of electron/positron: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{½  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½}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SDM of photon/Charmonium: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{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12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       -1}</a:t>
            </a:r>
            <a:endParaRPr lang="en-US" altLang="zh-CN" sz="12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en-US" altLang="zh-CN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(One-Photon exchange,</a:t>
            </a:r>
            <a:r>
              <a:rPr lang="zh-CN" altLang="en-US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</a:t>
            </a:r>
            <a:r>
              <a:rPr lang="en-US" altLang="zh-CN" sz="12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12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=0</a:t>
            </a:r>
            <a:r>
              <a:rPr lang="en-US" altLang="zh-CN" sz="1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SDM of Baryon-antibaryon pairs:</a:t>
            </a:r>
            <a:r>
              <a:rPr lang="en-US" altLang="zh-CN" sz="1600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(½ 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½)×(½ </a:t>
            </a:r>
            <a:r>
              <a:rPr lang="en-US" altLang="zh-CN" sz="1200" dirty="0"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</a:rPr>
              <a:t> ½)</a:t>
            </a: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20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16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en-US" altLang="zh-CN" sz="800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da-DK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Elliot Leader, Spin in Particle Physics; U. Fano, Rev. Mod. Phys. 55, 855 (1983)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4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da-DK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               asymmetric e collider                                                         </a:t>
            </a:r>
            <a:r>
              <a:rPr lang="en-US" altLang="zh-CN" sz="1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HERA: the first ep collider</a:t>
            </a:r>
            <a:endParaRPr lang="da-DK" altLang="zh-CN" sz="1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>
                <a:solidFill>
                  <a:srgbClr val="FF0000"/>
                </a:solidFill>
              </a:rPr>
              <a:t>Spin Density Matrix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040" y="3452218"/>
            <a:ext cx="2550188" cy="8847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248901"/>
            <a:ext cx="2354400" cy="50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60" y="1216161"/>
            <a:ext cx="2347201" cy="50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4336" y="2344275"/>
            <a:ext cx="3779912" cy="58751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00" y="1311591"/>
            <a:ext cx="1775613" cy="396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52" y="3691149"/>
            <a:ext cx="3808853" cy="432000"/>
          </a:xfrm>
          <a:prstGeom prst="rect">
            <a:avLst/>
          </a:prstGeom>
        </p:spPr>
      </p:pic>
      <p:sp>
        <p:nvSpPr>
          <p:cNvPr id="11" name="椭圆 10"/>
          <p:cNvSpPr>
            <a:spLocks noChangeAspect="1"/>
          </p:cNvSpPr>
          <p:nvPr/>
        </p:nvSpPr>
        <p:spPr>
          <a:xfrm>
            <a:off x="5238000" y="2520000"/>
            <a:ext cx="216024" cy="221857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1"/>
          <p:cNvSpPr txBox="1">
            <a:spLocks noChangeArrowheads="1"/>
          </p:cNvSpPr>
          <p:nvPr/>
        </p:nvSpPr>
        <p:spPr bwMode="auto">
          <a:xfrm>
            <a:off x="251520" y="554766"/>
            <a:ext cx="8424936" cy="7971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Longitudinally Polarized electron/positron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l"/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Transversely Polarized electron/positron Beams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</a:t>
            </a: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2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eliminates enhanced finite-me term</a:t>
            </a:r>
            <a:endParaRPr lang="en-US" altLang="zh-CN" sz="1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buClr>
                <a:srgbClr val="C00000"/>
              </a:buClr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736" y="2965091"/>
            <a:ext cx="5400600" cy="13348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1" y="4371931"/>
            <a:ext cx="38" cy="19"/>
          </a:xfrm>
          <a:prstGeom prst="rect">
            <a:avLst/>
          </a:prstGeom>
        </p:spPr>
      </p:pic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622300" y="-18"/>
            <a:ext cx="82931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2800" dirty="0" err="1">
                <a:solidFill>
                  <a:srgbClr val="FF0000"/>
                </a:solidFill>
              </a:rPr>
              <a:t>xsection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926" y="843558"/>
            <a:ext cx="6823341" cy="143161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06" y="1370125"/>
            <a:ext cx="1356220" cy="252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67" y="1910181"/>
            <a:ext cx="1119999" cy="216000"/>
          </a:xfrm>
          <a:prstGeom prst="rect">
            <a:avLst/>
          </a:prstGeom>
        </p:spPr>
      </p:pic>
      <p:sp>
        <p:nvSpPr>
          <p:cNvPr id="25" name="椭圆 24"/>
          <p:cNvSpPr/>
          <p:nvPr/>
        </p:nvSpPr>
        <p:spPr>
          <a:xfrm>
            <a:off x="3223045" y="1932378"/>
            <a:ext cx="412851" cy="216024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444" y="3963110"/>
            <a:ext cx="1131788" cy="25200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8184" y="1831568"/>
            <a:ext cx="1538787" cy="68840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740" y="3037003"/>
            <a:ext cx="950400" cy="216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740" y="3454632"/>
            <a:ext cx="973242" cy="252000"/>
          </a:xfrm>
          <a:prstGeom prst="rect">
            <a:avLst/>
          </a:prstGeom>
        </p:spPr>
      </p:pic>
      <p:sp>
        <p:nvSpPr>
          <p:cNvPr id="37" name="椭圆 36"/>
          <p:cNvSpPr/>
          <p:nvPr/>
        </p:nvSpPr>
        <p:spPr>
          <a:xfrm>
            <a:off x="2974462" y="3031603"/>
            <a:ext cx="432010" cy="216024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4421" y="2611773"/>
            <a:ext cx="6519987" cy="392025"/>
          </a:xfrm>
          <a:prstGeom prst="rect">
            <a:avLst/>
          </a:prstGeom>
        </p:spPr>
      </p:pic>
      <p:sp>
        <p:nvSpPr>
          <p:cNvPr id="43" name="椭圆 42"/>
          <p:cNvSpPr/>
          <p:nvPr/>
        </p:nvSpPr>
        <p:spPr>
          <a:xfrm>
            <a:off x="2339751" y="3645453"/>
            <a:ext cx="216024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椭圆 43"/>
          <p:cNvSpPr/>
          <p:nvPr/>
        </p:nvSpPr>
        <p:spPr>
          <a:xfrm>
            <a:off x="2411759" y="4077500"/>
            <a:ext cx="296416" cy="222441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2325432" y="1584745"/>
            <a:ext cx="216024" cy="178238"/>
          </a:xfrm>
          <a:prstGeom prst="ellipse">
            <a:avLst/>
          </a:prstGeom>
          <a:noFill/>
          <a:ln w="19050">
            <a:solidFill>
              <a:srgbClr val="FF0000">
                <a:alpha val="2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002" y="4083918"/>
            <a:ext cx="1368795" cy="29732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4048" y="4470714"/>
            <a:ext cx="3276133" cy="2973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7902" y="4033571"/>
            <a:ext cx="1166842" cy="28049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5536" y="4515966"/>
            <a:ext cx="987537" cy="2165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14245</Words>
  <Application>WPS 演示</Application>
  <PresentationFormat>全屏显示(16:9)</PresentationFormat>
  <Paragraphs>724</Paragraphs>
  <Slides>34</Slides>
  <Notes>24</Notes>
  <HiddenSlides>0</HiddenSlides>
  <MMClips>0</MMClips>
  <ScaleCrop>false</ScaleCrop>
  <HeadingPairs>
    <vt:vector size="8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6" baseType="lpstr">
      <vt:lpstr>Arial</vt:lpstr>
      <vt:lpstr>宋体</vt:lpstr>
      <vt:lpstr>Wingdings</vt:lpstr>
      <vt:lpstr>Times New Roman</vt:lpstr>
      <vt:lpstr>华文细黑</vt:lpstr>
      <vt:lpstr>微软雅黑</vt:lpstr>
      <vt:lpstr>Arial</vt:lpstr>
      <vt:lpstr>MS PGothic</vt:lpstr>
      <vt:lpstr>Symbol</vt:lpstr>
      <vt:lpstr>Nunito Sans</vt:lpstr>
      <vt:lpstr>Calibri</vt:lpstr>
      <vt:lpstr>Google Sans</vt:lpstr>
      <vt:lpstr>Arial Unicode MS</vt:lpstr>
      <vt:lpstr>Verdana</vt:lpstr>
      <vt:lpstr>Cambria Math</vt:lpstr>
      <vt:lpstr>Times-Roman</vt:lpstr>
      <vt:lpstr>Times-Italic</vt:lpstr>
      <vt:lpstr>rtxmi</vt:lpstr>
      <vt:lpstr>黑体</vt:lpstr>
      <vt:lpstr>Segoe Print</vt:lpstr>
      <vt:lpstr>Office Theme</vt:lpstr>
      <vt:lpstr>Paint.Picture</vt:lpstr>
      <vt:lpstr>   曹  须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xucao</dc:creator>
  <cp:lastModifiedBy>tothezero</cp:lastModifiedBy>
  <cp:revision>6798</cp:revision>
  <cp:lastPrinted>2018-09-10T14:53:00Z</cp:lastPrinted>
  <dcterms:created xsi:type="dcterms:W3CDTF">2018-05-24T00:16:00Z</dcterms:created>
  <dcterms:modified xsi:type="dcterms:W3CDTF">2026-07-01T12:32:03Z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88190CFA5BF4410EA5DA580205DABFE2</vt:lpwstr>
  </property>
  <property fmtid="{D5CDD505-2E9C-101B-9397-08002B2CF9AE}" pid="3" name="KSOProductBuildVer">
    <vt:lpwstr>2052-11.8.2.10912</vt:lpwstr>
  </property>
</Properties>
</file>