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597" r:id="rId2"/>
    <p:sldId id="4373" r:id="rId3"/>
    <p:sldId id="784" r:id="rId4"/>
    <p:sldId id="817" r:id="rId5"/>
    <p:sldId id="4377" r:id="rId6"/>
    <p:sldId id="687" r:id="rId7"/>
    <p:sldId id="4375" r:id="rId8"/>
    <p:sldId id="810" r:id="rId9"/>
    <p:sldId id="813" r:id="rId10"/>
    <p:sldId id="818" r:id="rId11"/>
    <p:sldId id="819" r:id="rId12"/>
    <p:sldId id="820" r:id="rId13"/>
    <p:sldId id="822" r:id="rId14"/>
    <p:sldId id="633" r:id="rId15"/>
    <p:sldId id="767" r:id="rId16"/>
    <p:sldId id="834" r:id="rId17"/>
    <p:sldId id="4376" r:id="rId18"/>
    <p:sldId id="836" r:id="rId19"/>
    <p:sldId id="4378" r:id="rId20"/>
    <p:sldId id="838" r:id="rId21"/>
    <p:sldId id="4383" r:id="rId22"/>
    <p:sldId id="4384" r:id="rId23"/>
    <p:sldId id="4385" r:id="rId24"/>
    <p:sldId id="4379" r:id="rId25"/>
    <p:sldId id="4380" r:id="rId26"/>
    <p:sldId id="4386" r:id="rId27"/>
    <p:sldId id="840" r:id="rId28"/>
    <p:sldId id="839" r:id="rId29"/>
    <p:sldId id="4369" r:id="rId30"/>
    <p:sldId id="787" r:id="rId31"/>
    <p:sldId id="785" r:id="rId32"/>
    <p:sldId id="4381" r:id="rId33"/>
    <p:sldId id="639" r:id="rId34"/>
    <p:sldId id="621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2F"/>
    <a:srgbClr val="0000FF"/>
    <a:srgbClr val="0A4577"/>
    <a:srgbClr val="4472C4"/>
    <a:srgbClr val="0000E6"/>
    <a:srgbClr val="CCFFCC"/>
    <a:srgbClr val="E3D4C3"/>
    <a:srgbClr val="0A52B6"/>
    <a:srgbClr val="0A53B8"/>
    <a:srgbClr val="094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10" autoAdjust="0"/>
    <p:restoredTop sz="81417" autoAdjust="0"/>
  </p:normalViewPr>
  <p:slideViewPr>
    <p:cSldViewPr snapToGrid="0">
      <p:cViewPr varScale="1">
        <p:scale>
          <a:sx n="104" d="100"/>
          <a:sy n="104" d="100"/>
        </p:scale>
        <p:origin x="396" y="8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F57B7-1822-4019-9F58-2C4A6DBD16B1}" type="doc">
      <dgm:prSet loTypeId="urn:microsoft.com/office/officeart/2008/layout/VerticalCurvedList#1" loCatId="list" qsTypeId="urn:microsoft.com/office/officeart/2005/8/quickstyle/simple1#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E62013F7-7109-4ED2-B91F-FE02E4BBFE47}">
      <dgm:prSet phldrT="[文本]" custT="1"/>
      <dgm:spPr/>
      <dgm:t>
        <a:bodyPr/>
        <a:lstStyle/>
        <a:p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完成了条带型冲击磁铁的完整物理设计</a:t>
          </a:r>
          <a:b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</a:b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完成了条带型磁铁的工程设计与样机加工与组装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</dgm:t>
    </dgm:pt>
    <dgm:pt modelId="{2F7B5899-1A13-4DA7-B586-5F857DAE860E}" type="parTrans" cxnId="{FB039614-DA97-46A0-890A-9257F2012890}">
      <dgm:prSet/>
      <dgm:spPr/>
      <dgm:t>
        <a:bodyPr/>
        <a:lstStyle/>
        <a:p>
          <a:endParaRPr lang="zh-CN" altLang="en-US" sz="1600"/>
        </a:p>
      </dgm:t>
    </dgm:pt>
    <dgm:pt modelId="{8D8192C4-5630-4EA5-B503-6DD50724DBB5}" type="sibTrans" cxnId="{FB039614-DA97-46A0-890A-9257F2012890}">
      <dgm:prSet/>
      <dgm:spPr/>
      <dgm:t>
        <a:bodyPr/>
        <a:lstStyle/>
        <a:p>
          <a:endParaRPr lang="zh-CN" altLang="en-US" sz="1600"/>
        </a:p>
      </dgm:t>
    </dgm:pt>
    <dgm:pt modelId="{E5827320-C7DF-4C32-9D94-8B3C454273E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完成了条带型冲击磁铁的样机测试</a:t>
          </a:r>
          <a:b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</a:b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真空度满足要求，特性阻抗与</a:t>
          </a:r>
          <a: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S</a:t>
          </a: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参数满足设计要求</a:t>
          </a:r>
        </a:p>
      </dgm:t>
    </dgm:pt>
    <dgm:pt modelId="{5C9C678F-EBAA-40E0-9EF2-C77C6EB17A31}" type="parTrans" cxnId="{92FB266D-8296-45A5-A588-AA3581496023}">
      <dgm:prSet/>
      <dgm:spPr/>
      <dgm:t>
        <a:bodyPr/>
        <a:lstStyle/>
        <a:p>
          <a:endParaRPr lang="zh-CN" altLang="en-US"/>
        </a:p>
      </dgm:t>
    </dgm:pt>
    <dgm:pt modelId="{ED3452FE-6B1A-44B1-B40F-A018219AF6AD}" type="sibTrans" cxnId="{92FB266D-8296-45A5-A588-AA3581496023}">
      <dgm:prSet/>
      <dgm:spPr/>
      <dgm:t>
        <a:bodyPr/>
        <a:lstStyle/>
        <a:p>
          <a:endParaRPr lang="zh-CN" altLang="en-US"/>
        </a:p>
      </dgm:t>
    </dgm:pt>
    <dgm:pt modelId="{0E77BEAC-5827-4BD4-911A-43BCC246C32F}">
      <dgm:prSet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全面完成了条带型冲击磁铁的实验测试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测试结果全面达到指标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</dgm:t>
    </dgm:pt>
    <dgm:pt modelId="{8068DB05-1615-4A26-9D77-4C33C7DAB51F}" type="sibTrans" cxnId="{462B5306-1FF7-4E6C-A96F-13004A742D1A}">
      <dgm:prSet/>
      <dgm:spPr/>
      <dgm:t>
        <a:bodyPr/>
        <a:lstStyle/>
        <a:p>
          <a:endParaRPr lang="zh-CN" altLang="en-US"/>
        </a:p>
      </dgm:t>
    </dgm:pt>
    <dgm:pt modelId="{BE41E7FA-B623-414B-B491-BCAF9EE9ACA6}" type="parTrans" cxnId="{462B5306-1FF7-4E6C-A96F-13004A742D1A}">
      <dgm:prSet/>
      <dgm:spPr/>
      <dgm:t>
        <a:bodyPr/>
        <a:lstStyle/>
        <a:p>
          <a:endParaRPr lang="zh-CN" altLang="en-US"/>
        </a:p>
      </dgm:t>
    </dgm:pt>
    <dgm:pt modelId="{BF59679E-912E-4C0A-97BB-091A29C131B4}" type="pres">
      <dgm:prSet presAssocID="{ADEF57B7-1822-4019-9F58-2C4A6DBD16B1}" presName="Name0" presStyleCnt="0">
        <dgm:presLayoutVars>
          <dgm:chMax val="7"/>
          <dgm:chPref val="7"/>
          <dgm:dir/>
        </dgm:presLayoutVars>
      </dgm:prSet>
      <dgm:spPr/>
    </dgm:pt>
    <dgm:pt modelId="{9C10770D-ABC8-4004-B3EE-71B7CD708B12}" type="pres">
      <dgm:prSet presAssocID="{ADEF57B7-1822-4019-9F58-2C4A6DBD16B1}" presName="Name1" presStyleCnt="0"/>
      <dgm:spPr/>
    </dgm:pt>
    <dgm:pt modelId="{02DB9890-B83F-47D7-A1A8-EF3C3032F2F5}" type="pres">
      <dgm:prSet presAssocID="{ADEF57B7-1822-4019-9F58-2C4A6DBD16B1}" presName="cycle" presStyleCnt="0"/>
      <dgm:spPr/>
    </dgm:pt>
    <dgm:pt modelId="{54B1267D-8931-431E-92F5-360D6161A875}" type="pres">
      <dgm:prSet presAssocID="{ADEF57B7-1822-4019-9F58-2C4A6DBD16B1}" presName="srcNode" presStyleLbl="node1" presStyleIdx="0" presStyleCnt="3"/>
      <dgm:spPr/>
    </dgm:pt>
    <dgm:pt modelId="{E6C73B49-246B-41D2-9488-3CF6D4B3DCF1}" type="pres">
      <dgm:prSet presAssocID="{ADEF57B7-1822-4019-9F58-2C4A6DBD16B1}" presName="conn" presStyleLbl="parChTrans1D2" presStyleIdx="0" presStyleCnt="1"/>
      <dgm:spPr/>
    </dgm:pt>
    <dgm:pt modelId="{37F1094A-30B4-4EB0-AC2A-9F068ABDD6C6}" type="pres">
      <dgm:prSet presAssocID="{ADEF57B7-1822-4019-9F58-2C4A6DBD16B1}" presName="extraNode" presStyleLbl="node1" presStyleIdx="0" presStyleCnt="3"/>
      <dgm:spPr/>
    </dgm:pt>
    <dgm:pt modelId="{2B09F41E-00CC-4DFA-A155-E1B4A3341667}" type="pres">
      <dgm:prSet presAssocID="{ADEF57B7-1822-4019-9F58-2C4A6DBD16B1}" presName="dstNode" presStyleLbl="node1" presStyleIdx="0" presStyleCnt="3"/>
      <dgm:spPr/>
    </dgm:pt>
    <dgm:pt modelId="{B0316622-4915-4D8E-9AFF-91162D5C6799}" type="pres">
      <dgm:prSet presAssocID="{E62013F7-7109-4ED2-B91F-FE02E4BBFE47}" presName="text_1" presStyleLbl="node1" presStyleIdx="0" presStyleCnt="3" custScaleY="122308">
        <dgm:presLayoutVars>
          <dgm:bulletEnabled val="1"/>
        </dgm:presLayoutVars>
      </dgm:prSet>
      <dgm:spPr/>
    </dgm:pt>
    <dgm:pt modelId="{28841D50-FDB6-4A8B-B019-2BF42CBE5FA6}" type="pres">
      <dgm:prSet presAssocID="{E62013F7-7109-4ED2-B91F-FE02E4BBFE47}" presName="accent_1" presStyleCnt="0"/>
      <dgm:spPr/>
    </dgm:pt>
    <dgm:pt modelId="{726FCAE4-066A-42D6-9A37-0B5984C44135}" type="pres">
      <dgm:prSet presAssocID="{E62013F7-7109-4ED2-B91F-FE02E4BBFE47}" presName="accentRepeatNode" presStyleLbl="solidFgAcc1" presStyleIdx="0" presStyleCnt="3"/>
      <dgm:spPr/>
    </dgm:pt>
    <dgm:pt modelId="{C1F367C8-12B4-433B-9F14-1C948FA0E64B}" type="pres">
      <dgm:prSet presAssocID="{E5827320-C7DF-4C32-9D94-8B3C454273EA}" presName="text_2" presStyleLbl="node1" presStyleIdx="1" presStyleCnt="3">
        <dgm:presLayoutVars>
          <dgm:bulletEnabled val="1"/>
        </dgm:presLayoutVars>
      </dgm:prSet>
      <dgm:spPr/>
    </dgm:pt>
    <dgm:pt modelId="{FB008E72-F80B-435F-98D5-A6E5947E87AA}" type="pres">
      <dgm:prSet presAssocID="{E5827320-C7DF-4C32-9D94-8B3C454273EA}" presName="accent_2" presStyleCnt="0"/>
      <dgm:spPr/>
    </dgm:pt>
    <dgm:pt modelId="{0BC29D41-3078-4CAB-9151-D7351A92F693}" type="pres">
      <dgm:prSet presAssocID="{E5827320-C7DF-4C32-9D94-8B3C454273EA}" presName="accentRepeatNode" presStyleLbl="solidFgAcc1" presStyleIdx="1" presStyleCnt="3"/>
      <dgm:spPr/>
    </dgm:pt>
    <dgm:pt modelId="{4B1BA2A9-E023-4453-984A-D3A239931F83}" type="pres">
      <dgm:prSet presAssocID="{0E77BEAC-5827-4BD4-911A-43BCC246C32F}" presName="text_3" presStyleLbl="node1" presStyleIdx="2" presStyleCnt="3">
        <dgm:presLayoutVars>
          <dgm:bulletEnabled val="1"/>
        </dgm:presLayoutVars>
      </dgm:prSet>
      <dgm:spPr/>
    </dgm:pt>
    <dgm:pt modelId="{57DBAE1B-F989-48ED-B8D2-3526EF7C12CF}" type="pres">
      <dgm:prSet presAssocID="{0E77BEAC-5827-4BD4-911A-43BCC246C32F}" presName="accent_3" presStyleCnt="0"/>
      <dgm:spPr/>
    </dgm:pt>
    <dgm:pt modelId="{ED8F1450-6BEF-4661-BEE4-09A2565B0CA9}" type="pres">
      <dgm:prSet presAssocID="{0E77BEAC-5827-4BD4-911A-43BCC246C32F}" presName="accentRepeatNode" presStyleLbl="solidFgAcc1" presStyleIdx="2" presStyleCnt="3"/>
      <dgm:spPr/>
    </dgm:pt>
  </dgm:ptLst>
  <dgm:cxnLst>
    <dgm:cxn modelId="{462B5306-1FF7-4E6C-A96F-13004A742D1A}" srcId="{ADEF57B7-1822-4019-9F58-2C4A6DBD16B1}" destId="{0E77BEAC-5827-4BD4-911A-43BCC246C32F}" srcOrd="2" destOrd="0" parTransId="{BE41E7FA-B623-414B-B491-BCAF9EE9ACA6}" sibTransId="{8068DB05-1615-4A26-9D77-4C33C7DAB51F}"/>
    <dgm:cxn modelId="{FB039614-DA97-46A0-890A-9257F2012890}" srcId="{ADEF57B7-1822-4019-9F58-2C4A6DBD16B1}" destId="{E62013F7-7109-4ED2-B91F-FE02E4BBFE47}" srcOrd="0" destOrd="0" parTransId="{2F7B5899-1A13-4DA7-B586-5F857DAE860E}" sibTransId="{8D8192C4-5630-4EA5-B503-6DD50724DBB5}"/>
    <dgm:cxn modelId="{92FB266D-8296-45A5-A588-AA3581496023}" srcId="{ADEF57B7-1822-4019-9F58-2C4A6DBD16B1}" destId="{E5827320-C7DF-4C32-9D94-8B3C454273EA}" srcOrd="1" destOrd="0" parTransId="{5C9C678F-EBAA-40E0-9EF2-C77C6EB17A31}" sibTransId="{ED3452FE-6B1A-44B1-B40F-A018219AF6AD}"/>
    <dgm:cxn modelId="{CB3CF89E-C2EB-424B-8978-2CDDB0F25149}" type="presOf" srcId="{E62013F7-7109-4ED2-B91F-FE02E4BBFE47}" destId="{B0316622-4915-4D8E-9AFF-91162D5C6799}" srcOrd="0" destOrd="0" presId="urn:microsoft.com/office/officeart/2008/layout/VerticalCurvedList#1"/>
    <dgm:cxn modelId="{342C4BD1-FF29-4538-9275-1175985C4342}" type="presOf" srcId="{0E77BEAC-5827-4BD4-911A-43BCC246C32F}" destId="{4B1BA2A9-E023-4453-984A-D3A239931F83}" srcOrd="0" destOrd="0" presId="urn:microsoft.com/office/officeart/2008/layout/VerticalCurvedList#1"/>
    <dgm:cxn modelId="{B3F9E5DC-EE9B-4CDE-A2E5-E57F3D0D6583}" type="presOf" srcId="{ADEF57B7-1822-4019-9F58-2C4A6DBD16B1}" destId="{BF59679E-912E-4C0A-97BB-091A29C131B4}" srcOrd="0" destOrd="0" presId="urn:microsoft.com/office/officeart/2008/layout/VerticalCurvedList#1"/>
    <dgm:cxn modelId="{8397F7F8-B3FD-4260-B954-0E512D2F26DE}" type="presOf" srcId="{8D8192C4-5630-4EA5-B503-6DD50724DBB5}" destId="{E6C73B49-246B-41D2-9488-3CF6D4B3DCF1}" srcOrd="0" destOrd="0" presId="urn:microsoft.com/office/officeart/2008/layout/VerticalCurvedList#1"/>
    <dgm:cxn modelId="{6B7B3BFB-7CE6-4F7D-A1A2-9358B29D075C}" type="presOf" srcId="{E5827320-C7DF-4C32-9D94-8B3C454273EA}" destId="{C1F367C8-12B4-433B-9F14-1C948FA0E64B}" srcOrd="0" destOrd="0" presId="urn:microsoft.com/office/officeart/2008/layout/VerticalCurvedList#1"/>
    <dgm:cxn modelId="{781B657A-DEDB-4EAD-8699-9F9B2E8E1D4D}" type="presParOf" srcId="{BF59679E-912E-4C0A-97BB-091A29C131B4}" destId="{9C10770D-ABC8-4004-B3EE-71B7CD708B12}" srcOrd="0" destOrd="0" presId="urn:microsoft.com/office/officeart/2008/layout/VerticalCurvedList#1"/>
    <dgm:cxn modelId="{2C25D3CE-A9BF-4B4C-AF86-EBEEAAFF7299}" type="presParOf" srcId="{9C10770D-ABC8-4004-B3EE-71B7CD708B12}" destId="{02DB9890-B83F-47D7-A1A8-EF3C3032F2F5}" srcOrd="0" destOrd="0" presId="urn:microsoft.com/office/officeart/2008/layout/VerticalCurvedList#1"/>
    <dgm:cxn modelId="{6726D716-B591-4931-8AEB-826156A2ED63}" type="presParOf" srcId="{02DB9890-B83F-47D7-A1A8-EF3C3032F2F5}" destId="{54B1267D-8931-431E-92F5-360D6161A875}" srcOrd="0" destOrd="0" presId="urn:microsoft.com/office/officeart/2008/layout/VerticalCurvedList#1"/>
    <dgm:cxn modelId="{807FE9F5-5683-459A-B156-6E728845D780}" type="presParOf" srcId="{02DB9890-B83F-47D7-A1A8-EF3C3032F2F5}" destId="{E6C73B49-246B-41D2-9488-3CF6D4B3DCF1}" srcOrd="1" destOrd="0" presId="urn:microsoft.com/office/officeart/2008/layout/VerticalCurvedList#1"/>
    <dgm:cxn modelId="{FD52387D-31A0-4A8B-B609-C13014D06C04}" type="presParOf" srcId="{02DB9890-B83F-47D7-A1A8-EF3C3032F2F5}" destId="{37F1094A-30B4-4EB0-AC2A-9F068ABDD6C6}" srcOrd="2" destOrd="0" presId="urn:microsoft.com/office/officeart/2008/layout/VerticalCurvedList#1"/>
    <dgm:cxn modelId="{2F40908D-9416-4628-BB9D-6F70466BCF76}" type="presParOf" srcId="{02DB9890-B83F-47D7-A1A8-EF3C3032F2F5}" destId="{2B09F41E-00CC-4DFA-A155-E1B4A3341667}" srcOrd="3" destOrd="0" presId="urn:microsoft.com/office/officeart/2008/layout/VerticalCurvedList#1"/>
    <dgm:cxn modelId="{5C7636F6-59A3-4D13-8F92-97EAEF4607D4}" type="presParOf" srcId="{9C10770D-ABC8-4004-B3EE-71B7CD708B12}" destId="{B0316622-4915-4D8E-9AFF-91162D5C6799}" srcOrd="1" destOrd="0" presId="urn:microsoft.com/office/officeart/2008/layout/VerticalCurvedList#1"/>
    <dgm:cxn modelId="{7400364D-485B-41E3-84BE-0B3212C9B231}" type="presParOf" srcId="{9C10770D-ABC8-4004-B3EE-71B7CD708B12}" destId="{28841D50-FDB6-4A8B-B019-2BF42CBE5FA6}" srcOrd="2" destOrd="0" presId="urn:microsoft.com/office/officeart/2008/layout/VerticalCurvedList#1"/>
    <dgm:cxn modelId="{BC612093-2CE6-45A0-921F-6AFB4E1FF69A}" type="presParOf" srcId="{28841D50-FDB6-4A8B-B019-2BF42CBE5FA6}" destId="{726FCAE4-066A-42D6-9A37-0B5984C44135}" srcOrd="0" destOrd="0" presId="urn:microsoft.com/office/officeart/2008/layout/VerticalCurvedList#1"/>
    <dgm:cxn modelId="{B46D1044-5827-455C-A12D-903E3674F56E}" type="presParOf" srcId="{9C10770D-ABC8-4004-B3EE-71B7CD708B12}" destId="{C1F367C8-12B4-433B-9F14-1C948FA0E64B}" srcOrd="3" destOrd="0" presId="urn:microsoft.com/office/officeart/2008/layout/VerticalCurvedList#1"/>
    <dgm:cxn modelId="{CA608AF4-0593-4A59-9D2B-740FA3FA26BB}" type="presParOf" srcId="{9C10770D-ABC8-4004-B3EE-71B7CD708B12}" destId="{FB008E72-F80B-435F-98D5-A6E5947E87AA}" srcOrd="4" destOrd="0" presId="urn:microsoft.com/office/officeart/2008/layout/VerticalCurvedList#1"/>
    <dgm:cxn modelId="{530E6D57-B703-4631-90B6-1F7D4F0AEEE3}" type="presParOf" srcId="{FB008E72-F80B-435F-98D5-A6E5947E87AA}" destId="{0BC29D41-3078-4CAB-9151-D7351A92F693}" srcOrd="0" destOrd="0" presId="urn:microsoft.com/office/officeart/2008/layout/VerticalCurvedList#1"/>
    <dgm:cxn modelId="{29F2A5B1-FB6A-4DB3-A8CC-53D287921F9F}" type="presParOf" srcId="{9C10770D-ABC8-4004-B3EE-71B7CD708B12}" destId="{4B1BA2A9-E023-4453-984A-D3A239931F83}" srcOrd="5" destOrd="0" presId="urn:microsoft.com/office/officeart/2008/layout/VerticalCurvedList#1"/>
    <dgm:cxn modelId="{12CBEABD-96DD-4B34-A2EC-B65F9E7503DC}" type="presParOf" srcId="{9C10770D-ABC8-4004-B3EE-71B7CD708B12}" destId="{57DBAE1B-F989-48ED-B8D2-3526EF7C12CF}" srcOrd="6" destOrd="0" presId="urn:microsoft.com/office/officeart/2008/layout/VerticalCurvedList#1"/>
    <dgm:cxn modelId="{593A54D2-9A0B-469C-BC5C-4ACE3BD6992B}" type="presParOf" srcId="{57DBAE1B-F989-48ED-B8D2-3526EF7C12CF}" destId="{ED8F1450-6BEF-4661-BEE4-09A2565B0CA9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73B49-246B-41D2-9488-3CF6D4B3DCF1}">
      <dsp:nvSpPr>
        <dsp:cNvPr id="0" name=""/>
        <dsp:cNvSpPr/>
      </dsp:nvSpPr>
      <dsp:spPr>
        <a:xfrm>
          <a:off x="-5422403" y="-830382"/>
          <a:ext cx="6457171" cy="6457171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16622-4915-4D8E-9AFF-91162D5C6799}">
      <dsp:nvSpPr>
        <dsp:cNvPr id="0" name=""/>
        <dsp:cNvSpPr/>
      </dsp:nvSpPr>
      <dsp:spPr>
        <a:xfrm>
          <a:off x="665741" y="372642"/>
          <a:ext cx="9120494" cy="11732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143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完成了条带型冲击磁铁的完整物理设计</a:t>
          </a:r>
          <a:b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</a:b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完成了条带型磁铁的工程设计与样机加工与组装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665741" y="372642"/>
        <a:ext cx="9120494" cy="1173277"/>
      </dsp:txXfrm>
    </dsp:sp>
    <dsp:sp modelId="{726FCAE4-066A-42D6-9A37-0B5984C44135}">
      <dsp:nvSpPr>
        <dsp:cNvPr id="0" name=""/>
        <dsp:cNvSpPr/>
      </dsp:nvSpPr>
      <dsp:spPr>
        <a:xfrm>
          <a:off x="66190" y="359730"/>
          <a:ext cx="1199101" cy="11991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367C8-12B4-433B-9F14-1C948FA0E64B}">
      <dsp:nvSpPr>
        <dsp:cNvPr id="0" name=""/>
        <dsp:cNvSpPr/>
      </dsp:nvSpPr>
      <dsp:spPr>
        <a:xfrm>
          <a:off x="1014440" y="1918562"/>
          <a:ext cx="8771795" cy="959281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143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完成了条带型冲击磁铁的样机测试</a:t>
          </a:r>
          <a:b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</a:b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真空度满足要求，特性阻抗与</a:t>
          </a:r>
          <a:r>
            <a:rPr lang="en-US" altLang="zh-CN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S</a:t>
          </a: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参数满足设计要求</a:t>
          </a:r>
        </a:p>
      </dsp:txBody>
      <dsp:txXfrm>
        <a:off x="1014440" y="1918562"/>
        <a:ext cx="8771795" cy="959281"/>
      </dsp:txXfrm>
    </dsp:sp>
    <dsp:sp modelId="{0BC29D41-3078-4CAB-9151-D7351A92F693}">
      <dsp:nvSpPr>
        <dsp:cNvPr id="0" name=""/>
        <dsp:cNvSpPr/>
      </dsp:nvSpPr>
      <dsp:spPr>
        <a:xfrm>
          <a:off x="414889" y="1798652"/>
          <a:ext cx="1199101" cy="11991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BA2A9-E023-4453-984A-D3A239931F83}">
      <dsp:nvSpPr>
        <dsp:cNvPr id="0" name=""/>
        <dsp:cNvSpPr/>
      </dsp:nvSpPr>
      <dsp:spPr>
        <a:xfrm>
          <a:off x="665741" y="3357484"/>
          <a:ext cx="9120494" cy="95928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143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全面完成了条带型冲击磁铁的实验测试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rPr>
            <a:t>测试结果全面达到指标</a:t>
          </a:r>
          <a:endParaRPr lang="en-US" altLang="zh-CN" sz="2400" b="1" kern="1200" dirty="0">
            <a:solidFill>
              <a:schemeClr val="bg1"/>
            </a:solidFill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665741" y="3357484"/>
        <a:ext cx="9120494" cy="959281"/>
      </dsp:txXfrm>
    </dsp:sp>
    <dsp:sp modelId="{ED8F1450-6BEF-4661-BEE4-09A2565B0CA9}">
      <dsp:nvSpPr>
        <dsp:cNvPr id="0" name=""/>
        <dsp:cNvSpPr/>
      </dsp:nvSpPr>
      <dsp:spPr>
        <a:xfrm>
          <a:off x="66190" y="3237574"/>
          <a:ext cx="1199101" cy="11991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AB0C8-C94B-4D0C-A8C6-6DDD8437FEF0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7BAB1-70CA-4845-BA9D-079B4D3E9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69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056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897CF-B359-F871-FEF9-BE1CE90E3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C4BEE8C-0158-86C2-B071-44796D4DF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35D752D-96CC-7802-A108-D9D95053C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9EBA3C-4BF3-060A-4FBB-776E027B8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325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8F4EB-CA56-CD8F-D4ED-A5A196095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19E4547-1DB0-85DC-8A66-3AF5E238D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B5EC411-DBA4-EF6A-67DC-D582BC847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5FEE6C-B113-32BD-0AB5-80C532AA8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030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91736-E58B-12FB-129D-6AD721740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548AED-78F4-A6C5-E90A-8857AB409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1BEAA78-1102-918B-94A4-FF799475E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79CE4E-37C3-7582-1181-1840D6A3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943A4-D7F2-4897-B5DE-B8E00E9535B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0586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E48B9-8441-CDE9-723E-D2D173206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D0565C-5E2F-BD3D-8DCF-04EA1A4CE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3B88F04-47AB-5D66-30FE-3162A190C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8488F3-EE71-820A-CA3F-3A7EE29EF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943A4-D7F2-4897-B5DE-B8E00E9535B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350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58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58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E9F8-2B23-D24F-47BD-23A73AD1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E457D3B-7518-A427-B941-2332E014A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45807CF-5BBA-B7CC-ED5D-5455B0778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992238-CB29-E4DA-3A0C-46F7CEEBC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452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056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E28F0-7563-4886-78C3-2485F96F2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028156-4CE9-885E-0DBA-74958A8DD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B72119-4EE1-F5D8-F564-11A9001D4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CCF670-1A23-41A3-C83E-77F0F214E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713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E28F0-7563-4886-78C3-2485F96F2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028156-4CE9-885E-0DBA-74958A8DD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B72119-4EE1-F5D8-F564-11A9001D44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CCF670-1A23-41A3-C83E-77F0F214E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954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0564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22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9650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5575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462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160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3812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AC44-9EE3-605C-4C8B-E9152A48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FF01E0-4E93-E9C8-4FAC-41DC91B6B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0DB4C0-1786-24D7-FA82-175323505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44CBB-15E4-8D61-0481-4B6F5A9CC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6871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2C37F-C43B-289B-A892-83C27124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11B8D8C-E579-25DE-A811-076BE6476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208C185-F186-EB78-D37C-C14CF657A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410A64-EC25-E84F-2B56-0F907B080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4001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D8632-59B0-E07F-5B58-2A4CA5258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FC03E3C-819C-2017-290A-936513FDB2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846E76-3FC9-90A6-ABE7-3431BA636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6FCBFA-BDD8-32BB-5D2E-9B9304135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544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2376-A2CE-B289-2D21-C5919119D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26EEFCE-E6D9-FAD0-AA78-7DBDD77C3C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5907B41-F884-1AEF-E3F4-32C0B8F3A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5F8CBD-D55A-A7E2-9371-E8BE59439A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512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4225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1048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7627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8294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0867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35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249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74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943A4-D7F2-4897-B5DE-B8E00E9535B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936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05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FDBEB-4C20-3FA7-ABCE-FB9D46517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106FDF1-820E-72B2-7B25-1197C634F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F35580E-7488-6B7A-82A2-F05D3C2F7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9E6E02-FA30-BBA1-91D6-539F50FF4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766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BB4AD-DF4F-2641-7EB5-5BE287584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79A29B2-140F-3E9B-7FC0-485D618A3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E2F6FEB-F306-4F0B-13D4-CDA6C4FE18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C2B518-2CB5-A21A-E6C7-E5E221F9D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7BAB1-70CA-4845-BA9D-079B4D3E946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71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3F0B8A-0937-469B-9E7A-66306C644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E3EA851-03E8-49A9-B382-AF56923BD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85ECEA-3923-49BC-BCC5-C17FD7CF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002B2E-B554-4F61-96B0-9156DFAD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7AA656-31DE-4566-BBD2-B043AE844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35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8A6301-CEC4-439B-9CF3-C4ED04B4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BFFFD8-49E6-4376-9742-5DBA98CAA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C60C7D-A601-42B9-BBC9-96F0BF4C3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B038E-13B8-46AF-A1A2-668DFD92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18E85C-3FB9-4931-AFB7-5C042EE0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63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1EB832-05B4-456F-BAF3-B91EC1D5A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10B624-58D3-4771-A438-8965A0637F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953771-B75D-4E47-82DA-4A79853E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2C1D52-E4A1-4789-BB2D-3963962B9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F4D42D-59D0-44A8-9731-B8393C2A4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952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/>
        </p:nvSpPr>
        <p:spPr>
          <a:xfrm>
            <a:off x="0" y="922617"/>
            <a:ext cx="12192000" cy="72000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>
            <a:grpSpLocks noChangeAspect="1"/>
          </p:cNvGrpSpPr>
          <p:nvPr userDrawn="1"/>
        </p:nvGrpSpPr>
        <p:grpSpPr>
          <a:xfrm>
            <a:off x="9452610" y="101308"/>
            <a:ext cx="2550927" cy="720000"/>
            <a:chOff x="663935" y="1416834"/>
            <a:chExt cx="1530556" cy="432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935" y="1416834"/>
              <a:ext cx="568636" cy="432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2430" y="1542834"/>
              <a:ext cx="902061" cy="180000"/>
            </a:xfrm>
            <a:prstGeom prst="rect">
              <a:avLst/>
            </a:prstGeom>
          </p:spPr>
        </p:pic>
      </p:grpSp>
      <p:sp>
        <p:nvSpPr>
          <p:cNvPr id="11" name="灯片编号占位符 5">
            <a:extLst>
              <a:ext uri="{FF2B5EF4-FFF2-40B4-BE49-F238E27FC236}">
                <a16:creationId xmlns:a16="http://schemas.microsoft.com/office/drawing/2014/main" id="{DE5482F0-95C7-48C0-B13A-A27CF7FDF99E}"/>
              </a:ext>
            </a:extLst>
          </p:cNvPr>
          <p:cNvSpPr txBox="1">
            <a:spLocks/>
          </p:cNvSpPr>
          <p:nvPr userDrawn="1"/>
        </p:nvSpPr>
        <p:spPr>
          <a:xfrm>
            <a:off x="9004935" y="6322482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0067B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884E434-5ECC-4A3F-81E9-DE8C13A1B2D7}" type="slidenum"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‹#›</a:t>
            </a:fld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83A49E-31AC-4B18-BAE9-E31D44A4D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71E95A-1763-4B73-A54A-D9B489D49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2D2732-3B1D-4764-934A-5369844D0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35D9B5-0B0C-4DF4-9350-E5090394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E8ABA-F6B9-4792-8222-97E6BE08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147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3201C2-3F01-4F2F-8960-F39E581F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47624B-8F74-404E-B97C-E264382C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8CC1FE-A1F3-419F-9736-2267D31F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FAC328-FA6E-41EE-90E7-B1FD1EB65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B70EC8-3F68-4E42-89DC-B9E4FD12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463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B7ED73-6D5E-47DE-9FD0-2A755521B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B06746-6562-42B8-B0AF-6D4EC30F8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97AB7E7-65C8-48A3-B626-D8DA69EC8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E7A285-632D-46F2-A818-B12F7D47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E4497F-1182-4247-A832-F1D46F235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CE25390-70B6-463E-AF01-5F63944BF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71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D87494-16AD-44D3-BE58-D982CB90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BFD7EE-58AF-4819-BACE-A55DCA039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E22A68F-89F7-44BF-BE11-D91704B8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36C3406-E1DB-452C-86D5-385351028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6F23E54-0BE5-40F2-A808-2DB2F5A51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E506536-100F-4BBC-8A0B-8F6F60C56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BE02D57-4C25-49FD-8771-76AE65F2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82ED827-5745-4F14-800B-232C48BA3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6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BF4EE1-333F-48B8-8778-95809D5F8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8D50709-0CFA-4B35-9F87-3EA46A5A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4ACA316-85AC-4C23-B30C-1DAF90E8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19FA586-FA44-4C7D-A191-D6D72A4C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00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517E841-4559-4EE0-A795-1580B7BE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E405DF-E180-4DDD-962F-F00EC6F1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4663CE-660E-4A29-89D7-821A77FD1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9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D46CB2-BA9E-4E4A-B491-CE85B4AA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CFDA17-3425-452D-AAE8-28F58BAF4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25DE19-CD48-43BA-BDFB-2FF6DAC9F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E08176-1775-442F-A5A0-83A0C15D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CCDD60-7C16-4399-B589-2FBEB75D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608158-BF2E-4CFB-B88E-B3CDB2463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64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226278-4B52-4C40-83DF-911BCF9B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0FDACB6-15C8-46C3-BC09-DE39C16E3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D26FD7C-98A4-45D5-9210-85F90FD7A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D8985B9-C950-43D3-8F52-22F2F13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3ABBF5-BC8D-4B4D-B9CA-74831734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B4D436-A23A-4785-8C7B-37B9815F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01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70609E6-6C8F-4005-9A9F-3AD36E78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256A27C-B13D-417A-B368-8456E212C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6F19EC-015D-48C2-9506-E60E5A8C6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B0746B-BB9A-4EFB-847A-D35643645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E04BE7-2E50-41C8-B32C-3F8FCB7FC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5A319-B220-4770-86BC-BA226329A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87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emf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5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5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emf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79000DC-8F5E-423E-86FD-16C846477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6" y="0"/>
            <a:ext cx="12171983" cy="4701396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D5900E16-4964-4009-B0E7-06D32EFEB772}"/>
              </a:ext>
            </a:extLst>
          </p:cNvPr>
          <p:cNvSpPr/>
          <p:nvPr/>
        </p:nvSpPr>
        <p:spPr>
          <a:xfrm>
            <a:off x="20016" y="4072815"/>
            <a:ext cx="12212018" cy="283840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443E87B-BA80-4E19-911F-3FCE2F5A1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222" y="4376172"/>
            <a:ext cx="8685282" cy="666509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用于置换注入的纳秒级条带冲击器研制</a:t>
            </a:r>
            <a:endParaRPr lang="zh-CN" altLang="en-US" sz="24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213E80D2-B018-4941-A628-5D07AF481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144" y="4620118"/>
            <a:ext cx="1741621" cy="1743798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EC78056-36F2-4B98-B24A-E07054B117F7}"/>
              </a:ext>
            </a:extLst>
          </p:cNvPr>
          <p:cNvSpPr/>
          <p:nvPr/>
        </p:nvSpPr>
        <p:spPr>
          <a:xfrm>
            <a:off x="1918957" y="5509362"/>
            <a:ext cx="6482996" cy="114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樊宽军教授团队</a:t>
            </a:r>
            <a:endParaRPr lang="en-US" altLang="zh-CN" sz="2400" b="1" kern="100" spc="-2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CN" altLang="en-US" sz="2400" b="1" kern="10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华中科技大学   </a:t>
            </a:r>
            <a:r>
              <a:rPr lang="en-US" altLang="zh-CN" sz="2400" b="1" kern="10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2026.07</a:t>
            </a:r>
          </a:p>
        </p:txBody>
      </p:sp>
      <p:sp>
        <p:nvSpPr>
          <p:cNvPr id="7" name="AutoShape 2" descr="https://zsb.hust.edu.cn/__local/9/77/C9/4514485EF19CF1F3BD773344E2A_5D11776E_D3166.jpg">
            <a:extLst>
              <a:ext uri="{FF2B5EF4-FFF2-40B4-BE49-F238E27FC236}">
                <a16:creationId xmlns:a16="http://schemas.microsoft.com/office/drawing/2014/main" id="{E96A6524-956F-4C5D-ACD6-22529DFBE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6953" y="585231"/>
            <a:ext cx="10267950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21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06E6-2159-9384-5445-818D26AF8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3B6A926-0FCE-ECD0-BF81-3B7290BCC9B3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637A0FE-0C51-5010-598B-120A8D699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97DC776F-C553-7046-AC66-53CB9E4ECE1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67429" y="287001"/>
            <a:ext cx="766411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参数与结构优化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结构参数对特性阻抗的影响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71B28985-CCEF-4E20-4C69-7AE28A715C14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05242264-3815-0F8D-39B6-3B9379461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C3DDDA45-6196-4617-B6BE-6BC628D4D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13" y="1399057"/>
            <a:ext cx="2645099" cy="258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A0D63AF-7C8C-4D5A-AADC-ECD3BCFF82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r="5662"/>
          <a:stretch>
            <a:fillRect/>
          </a:stretch>
        </p:blipFill>
        <p:spPr bwMode="auto">
          <a:xfrm>
            <a:off x="3947841" y="1699503"/>
            <a:ext cx="2407285" cy="1489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04C3350-AA8A-423F-AA46-2D4E9AB0E8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" r="8081"/>
          <a:stretch>
            <a:fillRect/>
          </a:stretch>
        </p:blipFill>
        <p:spPr bwMode="auto">
          <a:xfrm>
            <a:off x="6552585" y="1699503"/>
            <a:ext cx="2286000" cy="1456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50A7219-6460-40DE-8CCF-F3C0D37666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r="6049"/>
          <a:stretch>
            <a:fillRect/>
          </a:stretch>
        </p:blipFill>
        <p:spPr bwMode="auto">
          <a:xfrm>
            <a:off x="9148835" y="1680071"/>
            <a:ext cx="2486339" cy="15034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2C6E5E8A-8E1D-46AB-A420-2B91A9DB899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" r="8191"/>
          <a:stretch>
            <a:fillRect/>
          </a:stretch>
        </p:blipFill>
        <p:spPr bwMode="auto">
          <a:xfrm>
            <a:off x="3947841" y="3326311"/>
            <a:ext cx="2376376" cy="1514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20A206DB-BC15-4D2D-9966-59338466F6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26" y="3351788"/>
            <a:ext cx="2777710" cy="154067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9750B196-8233-4122-B061-4045214588F2}"/>
              </a:ext>
            </a:extLst>
          </p:cNvPr>
          <p:cNvSpPr/>
          <p:nvPr/>
        </p:nvSpPr>
        <p:spPr>
          <a:xfrm>
            <a:off x="367013" y="1141468"/>
            <a:ext cx="11457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的增加对奇模阻抗影响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很小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，基本可以忽略不计；而对偶模特性阻抗的影响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很大</a:t>
            </a: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EDE56434-D59F-4993-8B0E-233F63446D4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" r="6295"/>
          <a:stretch>
            <a:fillRect/>
          </a:stretch>
        </p:blipFill>
        <p:spPr bwMode="auto">
          <a:xfrm>
            <a:off x="9148834" y="3326311"/>
            <a:ext cx="2486340" cy="1543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D9B52D5F-B8C9-49B0-8460-5948215D693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r="7023"/>
          <a:stretch>
            <a:fillRect/>
          </a:stretch>
        </p:blipFill>
        <p:spPr bwMode="auto">
          <a:xfrm>
            <a:off x="3947841" y="5002601"/>
            <a:ext cx="2461895" cy="15460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E2389D17-0F1C-431B-BB1B-87EA21E2421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" r="6977"/>
          <a:stretch>
            <a:fillRect/>
          </a:stretch>
        </p:blipFill>
        <p:spPr bwMode="auto">
          <a:xfrm>
            <a:off x="6552585" y="4993643"/>
            <a:ext cx="2461895" cy="1552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DEC397-FBFE-406A-B3DB-F57158B97F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r="6833"/>
          <a:stretch>
            <a:fillRect/>
          </a:stretch>
        </p:blipFill>
        <p:spPr bwMode="auto">
          <a:xfrm>
            <a:off x="9159393" y="4993643"/>
            <a:ext cx="2475783" cy="1552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2" name="表格 51">
            <a:extLst>
              <a:ext uri="{FF2B5EF4-FFF2-40B4-BE49-F238E27FC236}">
                <a16:creationId xmlns:a16="http://schemas.microsoft.com/office/drawing/2014/main" id="{AC1AC17A-A237-45A0-BEBE-1309AD4C2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823851"/>
              </p:ext>
            </p:extLst>
          </p:nvPr>
        </p:nvGraphicFramePr>
        <p:xfrm>
          <a:off x="616967" y="3959091"/>
          <a:ext cx="3031176" cy="2661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795">
                  <a:extLst>
                    <a:ext uri="{9D8B030D-6E8A-4147-A177-3AD203B41FA5}">
                      <a16:colId xmlns:a16="http://schemas.microsoft.com/office/drawing/2014/main" val="2101818705"/>
                    </a:ext>
                  </a:extLst>
                </a:gridCol>
                <a:gridCol w="893381">
                  <a:extLst>
                    <a:ext uri="{9D8B030D-6E8A-4147-A177-3AD203B41FA5}">
                      <a16:colId xmlns:a16="http://schemas.microsoft.com/office/drawing/2014/main" val="35866288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2003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8728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4444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6801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3236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5444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18.2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966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y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1192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电极间距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8984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fender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83118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电极厚度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947925"/>
                  </a:ext>
                </a:extLst>
              </a:tr>
            </a:tbl>
          </a:graphicData>
        </a:graphic>
      </p:graphicFrame>
      <p:sp>
        <p:nvSpPr>
          <p:cNvPr id="53" name="矩形 52">
            <a:extLst>
              <a:ext uri="{FF2B5EF4-FFF2-40B4-BE49-F238E27FC236}">
                <a16:creationId xmlns:a16="http://schemas.microsoft.com/office/drawing/2014/main" id="{91D10901-C127-4F51-A654-7E744C76C4F6}"/>
              </a:ext>
            </a:extLst>
          </p:cNvPr>
          <p:cNvSpPr/>
          <p:nvPr/>
        </p:nvSpPr>
        <p:spPr>
          <a:xfrm>
            <a:off x="4099486" y="2178607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a2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a3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）的影响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0.94Ω/mm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1.46Ω/mm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6A632297-D5AB-46B9-B5F4-AECB7A6D451F}"/>
              </a:ext>
            </a:extLst>
          </p:cNvPr>
          <p:cNvSpPr/>
          <p:nvPr/>
        </p:nvSpPr>
        <p:spPr>
          <a:xfrm>
            <a:off x="6679981" y="2178607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b2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1.14Ω/mm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3.78Ω/mm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E8029D37-0EBE-43C3-9656-4071DB3C5B9B}"/>
              </a:ext>
            </a:extLst>
          </p:cNvPr>
          <p:cNvSpPr/>
          <p:nvPr/>
        </p:nvSpPr>
        <p:spPr>
          <a:xfrm>
            <a:off x="9312702" y="2126826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b3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0.87Ω/mm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1.29Ω/mm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8C2CBDB-24F0-4939-8FE9-E4E46B6C583B}"/>
              </a:ext>
            </a:extLst>
          </p:cNvPr>
          <p:cNvSpPr/>
          <p:nvPr/>
        </p:nvSpPr>
        <p:spPr>
          <a:xfrm>
            <a:off x="4099486" y="3773309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-0.41Ω/mm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-2.99Ω/mm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3839E32-FBD5-4B9E-BE22-46AF6A845017}"/>
              </a:ext>
            </a:extLst>
          </p:cNvPr>
          <p:cNvSpPr/>
          <p:nvPr/>
        </p:nvSpPr>
        <p:spPr>
          <a:xfrm>
            <a:off x="7003806" y="3982779"/>
            <a:ext cx="1977267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0.10Ω/mm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2.39Ω/mm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B5193A5-4C79-45BD-B6B9-7793261352D4}"/>
              </a:ext>
            </a:extLst>
          </p:cNvPr>
          <p:cNvSpPr/>
          <p:nvPr/>
        </p:nvSpPr>
        <p:spPr>
          <a:xfrm>
            <a:off x="9312702" y="3668352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a1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-3.61Ω/mm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-4.76Ω/mm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3CD0A887-718E-49CF-BF0E-023F102134E7}"/>
              </a:ext>
            </a:extLst>
          </p:cNvPr>
          <p:cNvSpPr/>
          <p:nvPr/>
        </p:nvSpPr>
        <p:spPr>
          <a:xfrm>
            <a:off x="4099486" y="5245307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b1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-6.05Ω/mm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-8.18Ω/mm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0F0A7B32-8FAB-4F13-9463-E3F4B9148A18}"/>
              </a:ext>
            </a:extLst>
          </p:cNvPr>
          <p:cNvSpPr/>
          <p:nvPr/>
        </p:nvSpPr>
        <p:spPr>
          <a:xfrm>
            <a:off x="6727811" y="5283808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-6.12Ω/mm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-8.37Ω/mm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E7390178-5574-4F0E-916C-89477B47EA1C}"/>
              </a:ext>
            </a:extLst>
          </p:cNvPr>
          <p:cNvSpPr/>
          <p:nvPr/>
        </p:nvSpPr>
        <p:spPr>
          <a:xfrm>
            <a:off x="9621485" y="5349746"/>
            <a:ext cx="2158604" cy="64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的影响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5.24Ω/mm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5.38Ω/mm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054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4ABF6-BB27-F3D9-5379-F29C2A2A0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B832D397-D115-B386-D151-7442D0990416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5FC12B3-812F-03D0-1D9C-19F906EE5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DDFC4373-5FFA-52F6-588E-D464CE53671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参数与结构优化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电极形状的影响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F32C9862-0927-6409-6924-427D10C0D28A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2756E0F8-DDC0-E1AD-8FE9-83275A362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FB0C615-EEA1-4775-96AB-3A44B6818C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/>
          <a:stretch>
            <a:fillRect/>
          </a:stretch>
        </p:blipFill>
        <p:spPr bwMode="auto">
          <a:xfrm>
            <a:off x="4589573" y="3232865"/>
            <a:ext cx="2924700" cy="1704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D58D810-E714-4BE8-9CA3-AD765992E2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" r="6434"/>
          <a:stretch>
            <a:fillRect/>
          </a:stretch>
        </p:blipFill>
        <p:spPr bwMode="auto">
          <a:xfrm>
            <a:off x="4589573" y="4879005"/>
            <a:ext cx="2924701" cy="1753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2791C32-D446-4D45-86A5-EB591C7D75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6799"/>
          <a:stretch>
            <a:fillRect/>
          </a:stretch>
        </p:blipFill>
        <p:spPr bwMode="auto">
          <a:xfrm>
            <a:off x="8306147" y="3026425"/>
            <a:ext cx="3056946" cy="1704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84B2E51-7884-43A5-A6F5-B09AB84652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r="6054"/>
          <a:stretch>
            <a:fillRect/>
          </a:stretch>
        </p:blipFill>
        <p:spPr bwMode="auto">
          <a:xfrm>
            <a:off x="8306147" y="4815120"/>
            <a:ext cx="3056947" cy="1753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DCD03DDC-1C1C-419F-BEAE-00484815DEE9}"/>
              </a:ext>
            </a:extLst>
          </p:cNvPr>
          <p:cNvGrpSpPr/>
          <p:nvPr/>
        </p:nvGrpSpPr>
        <p:grpSpPr>
          <a:xfrm>
            <a:off x="864761" y="1531157"/>
            <a:ext cx="2924700" cy="1580515"/>
            <a:chOff x="461013" y="1515621"/>
            <a:chExt cx="2924700" cy="1580515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6DE3E57-2E87-4929-A4B6-64CA9DC5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013" y="1515621"/>
              <a:ext cx="1259840" cy="15805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DE242C03-0D5A-4980-B43E-D6C06004A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913" y="1515621"/>
              <a:ext cx="1665800" cy="15805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40B0FD2-F9E8-4F9E-865D-FA188471FD6D}"/>
              </a:ext>
            </a:extLst>
          </p:cNvPr>
          <p:cNvGrpSpPr/>
          <p:nvPr/>
        </p:nvGrpSpPr>
        <p:grpSpPr>
          <a:xfrm>
            <a:off x="4589573" y="1547185"/>
            <a:ext cx="2924701" cy="1605433"/>
            <a:chOff x="3645433" y="1540477"/>
            <a:chExt cx="2924701" cy="1605433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C7189D46-347C-4ADB-B328-537B73AEB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433" y="1540477"/>
              <a:ext cx="1303925" cy="15805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1F33910-F0C0-4949-86FF-BA0397D73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4334" y="1546006"/>
              <a:ext cx="1665800" cy="15999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BCE7F012-8B3F-4566-B0CA-FEF4E6EC34B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/>
          <a:stretch>
            <a:fillRect/>
          </a:stretch>
        </p:blipFill>
        <p:spPr bwMode="auto">
          <a:xfrm>
            <a:off x="864761" y="3181379"/>
            <a:ext cx="2924700" cy="1697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DF3309B-0240-4CCD-A287-6328833F606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r="7452"/>
          <a:stretch>
            <a:fillRect/>
          </a:stretch>
        </p:blipFill>
        <p:spPr bwMode="auto">
          <a:xfrm>
            <a:off x="702457" y="4879004"/>
            <a:ext cx="3087004" cy="17537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A7EB83E6-51BC-465C-B135-91FF92E521B5}"/>
              </a:ext>
            </a:extLst>
          </p:cNvPr>
          <p:cNvSpPr/>
          <p:nvPr/>
        </p:nvSpPr>
        <p:spPr>
          <a:xfrm>
            <a:off x="162485" y="1032368"/>
            <a:ext cx="118670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电极形状②的场不均匀度明显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差于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形状①，其最大电场强度也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更高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，最后选择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形状①</a:t>
            </a:r>
          </a:p>
        </p:txBody>
      </p: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A0E721A9-E999-4D6D-8D0B-1BDA180B8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152319"/>
              </p:ext>
            </p:extLst>
          </p:nvPr>
        </p:nvGraphicFramePr>
        <p:xfrm>
          <a:off x="8398449" y="1862975"/>
          <a:ext cx="2872342" cy="967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4065">
                  <a:extLst>
                    <a:ext uri="{9D8B030D-6E8A-4147-A177-3AD203B41FA5}">
                      <a16:colId xmlns:a16="http://schemas.microsoft.com/office/drawing/2014/main" val="2582461524"/>
                    </a:ext>
                  </a:extLst>
                </a:gridCol>
                <a:gridCol w="788277">
                  <a:extLst>
                    <a:ext uri="{9D8B030D-6E8A-4147-A177-3AD203B41FA5}">
                      <a16:colId xmlns:a16="http://schemas.microsoft.com/office/drawing/2014/main" val="37377145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1867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i="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6.8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8760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主段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i="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0331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电极厚度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i="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2.5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0168870"/>
                  </a:ext>
                </a:extLst>
              </a:tr>
            </a:tbl>
          </a:graphicData>
        </a:graphic>
      </p:graphicFrame>
      <p:sp>
        <p:nvSpPr>
          <p:cNvPr id="33" name="矩形 32">
            <a:extLst>
              <a:ext uri="{FF2B5EF4-FFF2-40B4-BE49-F238E27FC236}">
                <a16:creationId xmlns:a16="http://schemas.microsoft.com/office/drawing/2014/main" id="{71C146B3-691D-46AC-9214-8529D1D58D3C}"/>
              </a:ext>
            </a:extLst>
          </p:cNvPr>
          <p:cNvSpPr/>
          <p:nvPr/>
        </p:nvSpPr>
        <p:spPr>
          <a:xfrm>
            <a:off x="445446" y="3008039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电极形状①的最大电场强度为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6.04MV/m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BBE9ED6-C156-45BB-AE43-E7F3B899D137}"/>
              </a:ext>
            </a:extLst>
          </p:cNvPr>
          <p:cNvSpPr/>
          <p:nvPr/>
        </p:nvSpPr>
        <p:spPr>
          <a:xfrm>
            <a:off x="4333024" y="3004196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电极形状②的最大电场强度为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7.62MV/m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1172560-AE23-4D63-8C8F-244E23ED8A14}"/>
              </a:ext>
            </a:extLst>
          </p:cNvPr>
          <p:cNvSpPr/>
          <p:nvPr/>
        </p:nvSpPr>
        <p:spPr>
          <a:xfrm>
            <a:off x="529424" y="6567138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电极形状①的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参数和特性阻抗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EAA9F76-17F0-49EE-A3E1-1E2BFA0AFFB0}"/>
              </a:ext>
            </a:extLst>
          </p:cNvPr>
          <p:cNvSpPr/>
          <p:nvPr/>
        </p:nvSpPr>
        <p:spPr>
          <a:xfrm>
            <a:off x="4417785" y="6548692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电极形状②的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参数和特性阻抗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9DD2F30-B8E3-48CC-A828-CD374D2AFDF0}"/>
              </a:ext>
            </a:extLst>
          </p:cNvPr>
          <p:cNvSpPr/>
          <p:nvPr/>
        </p:nvSpPr>
        <p:spPr>
          <a:xfrm>
            <a:off x="8156406" y="6567138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不同电极形状的电场和磁场分布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2FFEF75-4A6D-42F1-AF5F-CADBF040D1BF}"/>
              </a:ext>
            </a:extLst>
          </p:cNvPr>
          <p:cNvSpPr/>
          <p:nvPr/>
        </p:nvSpPr>
        <p:spPr>
          <a:xfrm>
            <a:off x="1223393" y="4409197"/>
            <a:ext cx="1320110" cy="22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S11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-65dB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9799DA5-6B0D-46F0-B905-4863B2AFEAA5}"/>
              </a:ext>
            </a:extLst>
          </p:cNvPr>
          <p:cNvSpPr/>
          <p:nvPr/>
        </p:nvSpPr>
        <p:spPr>
          <a:xfrm>
            <a:off x="5104762" y="4409197"/>
            <a:ext cx="1320110" cy="22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S11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-65dB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56B4C98-D479-4312-9F3A-6FA1CD0B4A74}"/>
              </a:ext>
            </a:extLst>
          </p:cNvPr>
          <p:cNvSpPr/>
          <p:nvPr/>
        </p:nvSpPr>
        <p:spPr>
          <a:xfrm>
            <a:off x="1223393" y="5639447"/>
            <a:ext cx="1487424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60Ω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32800CE-71BE-4EC4-B3AB-D008DE21BE65}"/>
              </a:ext>
            </a:extLst>
          </p:cNvPr>
          <p:cNvSpPr/>
          <p:nvPr/>
        </p:nvSpPr>
        <p:spPr>
          <a:xfrm>
            <a:off x="5104762" y="5639447"/>
            <a:ext cx="1487424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62Ω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9CEAAE1-A42C-489B-A1B9-A5AFA59CD144}"/>
              </a:ext>
            </a:extLst>
          </p:cNvPr>
          <p:cNvSpPr/>
          <p:nvPr/>
        </p:nvSpPr>
        <p:spPr>
          <a:xfrm>
            <a:off x="8979554" y="4002173"/>
            <a:ext cx="1710131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电极形状①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±1%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电极形状②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±5%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0500F191-D032-420A-8016-9A3A830067E2}"/>
              </a:ext>
            </a:extLst>
          </p:cNvPr>
          <p:cNvSpPr/>
          <p:nvPr/>
        </p:nvSpPr>
        <p:spPr>
          <a:xfrm>
            <a:off x="8974056" y="5872036"/>
            <a:ext cx="1710131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电极形状①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±1%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电极形状②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±5%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9878A5F4-DC8A-4317-A602-A9B8457DFB99}"/>
              </a:ext>
            </a:extLst>
          </p:cNvPr>
          <p:cNvCxnSpPr>
            <a:cxnSpLocks/>
          </p:cNvCxnSpPr>
          <p:nvPr/>
        </p:nvCxnSpPr>
        <p:spPr>
          <a:xfrm flipH="1">
            <a:off x="7600416" y="2361081"/>
            <a:ext cx="603784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88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0DBF3-CF4C-4E64-FC06-A38257C6D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F39F6B0-F159-CBE3-1967-402D55BE00E2}"/>
              </a:ext>
            </a:extLst>
          </p:cNvPr>
          <p:cNvSpPr txBox="1"/>
          <p:nvPr/>
        </p:nvSpPr>
        <p:spPr>
          <a:xfrm>
            <a:off x="370682" y="242316"/>
            <a:ext cx="6388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参数与结构优化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束流管道与电极馈通端口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72FC84C-03DD-455E-B8CE-69ED85C05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1" y="2295100"/>
            <a:ext cx="1984375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68664A3-17C2-4C85-AB55-B3D0F88C77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695" y="2295100"/>
            <a:ext cx="2009140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6580F31-A87E-4F68-BFDB-78D8ACC51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573" y="2264251"/>
            <a:ext cx="3588911" cy="198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1B485FB-F3E6-4394-975D-ADD88DBE3A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1" r="5603"/>
          <a:stretch>
            <a:fillRect/>
          </a:stretch>
        </p:blipFill>
        <p:spPr bwMode="auto">
          <a:xfrm>
            <a:off x="8470039" y="2272507"/>
            <a:ext cx="3245371" cy="198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519FD38-B356-4A5B-8CB4-B93B658339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1" y="4841122"/>
            <a:ext cx="4364355" cy="137033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E34B9D99-58C1-46C6-928C-DA47AB248C42}"/>
              </a:ext>
            </a:extLst>
          </p:cNvPr>
          <p:cNvSpPr/>
          <p:nvPr/>
        </p:nvSpPr>
        <p:spPr>
          <a:xfrm>
            <a:off x="193753" y="1122871"/>
            <a:ext cx="11822419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奇模阻抗为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49.94Ω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，偶模阻抗为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59.62Ω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，二者的不匹配程度均较小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束流耦合阻抗仿真和理论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结果吻合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，最大寄生功率损耗大，需要仔细考虑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93344311-A2C4-4CCB-99FC-1F48017BFB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572" y="4430825"/>
            <a:ext cx="3581725" cy="198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8A74833-F3FF-4795-A8C5-F01272F916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054" y="4416432"/>
            <a:ext cx="3611118" cy="200553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063420F-4C0F-4386-B3EB-8AB3AB8F9F7D}"/>
              </a:ext>
            </a:extLst>
          </p:cNvPr>
          <p:cNvSpPr/>
          <p:nvPr/>
        </p:nvSpPr>
        <p:spPr>
          <a:xfrm>
            <a:off x="977480" y="6248627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奇模阻抗波动较大位置示意图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5E679FE-5629-4EE4-B359-B53AF1F2B5F3}"/>
              </a:ext>
            </a:extLst>
          </p:cNvPr>
          <p:cNvSpPr/>
          <p:nvPr/>
        </p:nvSpPr>
        <p:spPr>
          <a:xfrm>
            <a:off x="5732331" y="3683983"/>
            <a:ext cx="1320110" cy="22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S11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-25dB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ED38630-77F8-447B-B477-59E3A1BBE0C1}"/>
              </a:ext>
            </a:extLst>
          </p:cNvPr>
          <p:cNvSpPr/>
          <p:nvPr/>
        </p:nvSpPr>
        <p:spPr>
          <a:xfrm>
            <a:off x="873543" y="4446590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条带型冲击磁铁完整仿真模型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E4A94C3-D490-40D4-9B3D-A988B2BA4D35}"/>
              </a:ext>
            </a:extLst>
          </p:cNvPr>
          <p:cNvSpPr/>
          <p:nvPr/>
        </p:nvSpPr>
        <p:spPr>
          <a:xfrm>
            <a:off x="9160409" y="3152544"/>
            <a:ext cx="1625346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Zodd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49.94Ω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Zeven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59.62Ω</a:t>
            </a:r>
            <a:endParaRPr lang="zh-CN" altLang="en-US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E8FEDC1-3720-4EA9-A21A-5AFD8B758016}"/>
              </a:ext>
            </a:extLst>
          </p:cNvPr>
          <p:cNvSpPr/>
          <p:nvPr/>
        </p:nvSpPr>
        <p:spPr>
          <a:xfrm>
            <a:off x="6726839" y="4160110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主段完整结构的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参数和特性阻抗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BEE45B5-1BFB-4234-9603-1E9BBDB8A58B}"/>
              </a:ext>
            </a:extLst>
          </p:cNvPr>
          <p:cNvSpPr/>
          <p:nvPr/>
        </p:nvSpPr>
        <p:spPr>
          <a:xfrm>
            <a:off x="6621289" y="6399943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纵向束流耦合阻抗的仿真结果与理论计算结果对比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7DB7E3E3-F827-4DD4-92A9-A5D439EB52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87494" y="1152625"/>
            <a:ext cx="1804506" cy="845085"/>
          </a:xfrm>
          <a:prstGeom prst="rect">
            <a:avLst/>
          </a:prstGeom>
        </p:spPr>
      </p:pic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335485B5-43F1-42E5-8700-1355113906D3}"/>
              </a:ext>
            </a:extLst>
          </p:cNvPr>
          <p:cNvCxnSpPr>
            <a:cxnSpLocks/>
          </p:cNvCxnSpPr>
          <p:nvPr/>
        </p:nvCxnSpPr>
        <p:spPr>
          <a:xfrm flipH="1">
            <a:off x="10039896" y="1627832"/>
            <a:ext cx="347598" cy="125131"/>
          </a:xfrm>
          <a:prstGeom prst="straightConnector1">
            <a:avLst/>
          </a:prstGeom>
          <a:ln w="5715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387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8313C-1175-2623-5288-871101F2A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49ED312-2BC3-1956-A8DD-EA2945640322}"/>
              </a:ext>
            </a:extLst>
          </p:cNvPr>
          <p:cNvSpPr txBox="1"/>
          <p:nvPr/>
        </p:nvSpPr>
        <p:spPr>
          <a:xfrm>
            <a:off x="257236" y="291613"/>
            <a:ext cx="6080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参数与结构优化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束流耦合阻抗理论分析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B4FCCEE-758F-2DA0-B5D8-C53BD4BD80D3}"/>
              </a:ext>
            </a:extLst>
          </p:cNvPr>
          <p:cNvCxnSpPr>
            <a:cxnSpLocks/>
          </p:cNvCxnSpPr>
          <p:nvPr/>
        </p:nvCxnSpPr>
        <p:spPr>
          <a:xfrm>
            <a:off x="6239539" y="1120793"/>
            <a:ext cx="0" cy="568195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4182A3AB-BFD9-7996-A5BD-682886722F24}"/>
              </a:ext>
            </a:extLst>
          </p:cNvPr>
          <p:cNvSpPr/>
          <p:nvPr/>
        </p:nvSpPr>
        <p:spPr>
          <a:xfrm>
            <a:off x="287763" y="1113438"/>
            <a:ext cx="2767489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TM01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模式截止频率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F741738-B0B4-FAD0-4B33-A24B805B160D}"/>
              </a:ext>
            </a:extLst>
          </p:cNvPr>
          <p:cNvSpPr/>
          <p:nvPr/>
        </p:nvSpPr>
        <p:spPr>
          <a:xfrm>
            <a:off x="287763" y="2763671"/>
            <a:ext cx="4626588" cy="961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计算束流管道截止频率 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fc,h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16.4GHz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SLK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腔体截止频率 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fc,l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5.17GHz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B74F772-3600-DC06-7350-865D67897E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693" r="72027" b="25610"/>
          <a:stretch>
            <a:fillRect/>
          </a:stretch>
        </p:blipFill>
        <p:spPr>
          <a:xfrm>
            <a:off x="3267992" y="1265254"/>
            <a:ext cx="2320477" cy="140387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AA2F007-9B95-5482-703A-219FB1ACACDA}"/>
              </a:ext>
            </a:extLst>
          </p:cNvPr>
          <p:cNvSpPr/>
          <p:nvPr/>
        </p:nvSpPr>
        <p:spPr>
          <a:xfrm>
            <a:off x="328048" y="3870758"/>
            <a:ext cx="6091169" cy="2807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＜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fc,l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SLK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处于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TEM</a:t>
            </a:r>
            <a:r>
              <a:rPr lang="zh-CN" alt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模式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，无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HOMs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fc,l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＜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＜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fc,h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SLK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中激发出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HOMs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，但</a:t>
            </a:r>
            <a:r>
              <a:rPr lang="zh-CN" alt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无法通过束流管道传播</a:t>
            </a:r>
            <a:endParaRPr lang="en-US" altLang="zh-CN" sz="20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＞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fc,h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SLK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中激发出的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HOMs</a:t>
            </a:r>
            <a:r>
              <a:rPr lang="zh-CN" alt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均可以通过束流管道传播</a:t>
            </a:r>
            <a:endParaRPr lang="en-US" altLang="zh-CN" sz="20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3096E48A-B7FC-5D7F-CF2E-75D3274119EA}"/>
              </a:ext>
            </a:extLst>
          </p:cNvPr>
          <p:cNvCxnSpPr>
            <a:cxnSpLocks/>
          </p:cNvCxnSpPr>
          <p:nvPr/>
        </p:nvCxnSpPr>
        <p:spPr>
          <a:xfrm flipV="1">
            <a:off x="3519668" y="2185398"/>
            <a:ext cx="0" cy="76735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8415AC36-72C6-897A-EAA6-DCB3A4A0B5B5}"/>
              </a:ext>
            </a:extLst>
          </p:cNvPr>
          <p:cNvCxnSpPr>
            <a:cxnSpLocks/>
          </p:cNvCxnSpPr>
          <p:nvPr/>
        </p:nvCxnSpPr>
        <p:spPr>
          <a:xfrm flipV="1">
            <a:off x="4712058" y="2470201"/>
            <a:ext cx="453969" cy="1063574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076C380-6EAA-AF95-07F4-9F0FA3C99A0C}"/>
              </a:ext>
            </a:extLst>
          </p:cNvPr>
          <p:cNvCxnSpPr>
            <a:cxnSpLocks/>
          </p:cNvCxnSpPr>
          <p:nvPr/>
        </p:nvCxnSpPr>
        <p:spPr>
          <a:xfrm>
            <a:off x="-6783" y="3851118"/>
            <a:ext cx="6246322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9EE1C593-D864-0F25-C2CE-5621EF663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54" y="1735851"/>
            <a:ext cx="1869706" cy="102190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42DCB52-1E69-41E7-F98D-DC0456691F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440" y="3263297"/>
            <a:ext cx="4186909" cy="341521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FD61AE24-6F6A-EA23-F90B-1C51E0D89319}"/>
              </a:ext>
            </a:extLst>
          </p:cNvPr>
          <p:cNvSpPr/>
          <p:nvPr/>
        </p:nvSpPr>
        <p:spPr>
          <a:xfrm>
            <a:off x="6419217" y="1120793"/>
            <a:ext cx="1829347" cy="499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 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＜</a:t>
            </a:r>
            <a:r>
              <a:rPr lang="en-US" altLang="zh-CN" sz="20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fc,l</a:t>
            </a:r>
            <a:r>
              <a:rPr lang="en-US" altLang="zh-CN" sz="20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endParaRPr lang="en-US" altLang="zh-CN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6D6A8BB-6A75-4CD1-4685-E3AA3B596AFF}"/>
              </a:ext>
            </a:extLst>
          </p:cNvPr>
          <p:cNvSpPr/>
          <p:nvPr/>
        </p:nvSpPr>
        <p:spPr>
          <a:xfrm>
            <a:off x="6419217" y="2525745"/>
            <a:ext cx="4870244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计算纵向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几何因子                    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=0.75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51B7E36A-C93C-D59C-46FF-E0B6011BEF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9326" y="2525745"/>
            <a:ext cx="1316175" cy="53513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49E3FB9-E76F-1865-8135-615C564FA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9217" y="1637866"/>
            <a:ext cx="5399291" cy="870853"/>
          </a:xfrm>
          <a:prstGeom prst="rect">
            <a:avLst/>
          </a:prstGeom>
        </p:spPr>
      </p:pic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CBF18D32-337F-3E6D-D8A4-938B314F26D6}"/>
              </a:ext>
            </a:extLst>
          </p:cNvPr>
          <p:cNvCxnSpPr>
            <a:cxnSpLocks/>
            <a:stCxn id="31" idx="2"/>
          </p:cNvCxnSpPr>
          <p:nvPr/>
        </p:nvCxnSpPr>
        <p:spPr>
          <a:xfrm flipH="1">
            <a:off x="8663584" y="3060881"/>
            <a:ext cx="993830" cy="191597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B13D8274-9882-B0EB-489B-A021265B7E7F}"/>
              </a:ext>
            </a:extLst>
          </p:cNvPr>
          <p:cNvCxnSpPr>
            <a:cxnSpLocks/>
          </p:cNvCxnSpPr>
          <p:nvPr/>
        </p:nvCxnSpPr>
        <p:spPr>
          <a:xfrm flipH="1">
            <a:off x="8854339" y="3001988"/>
            <a:ext cx="1297797" cy="261987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160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98" y="52507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756875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参数与结构优化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束流耦合阻抗理论分析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6F5CA388-85CF-4C3A-BF74-6D3B004FF887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666EE0B1-88A0-4A9E-9BCC-7987D320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D8D5023-7A2D-4ECE-89DF-92A4A6DC4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326" y="1622786"/>
            <a:ext cx="3258185" cy="21329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" name="表格 32">
            <a:extLst>
              <a:ext uri="{FF2B5EF4-FFF2-40B4-BE49-F238E27FC236}">
                <a16:creationId xmlns:a16="http://schemas.microsoft.com/office/drawing/2014/main" id="{02210843-5C23-4041-97BD-687815A44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20981"/>
              </p:ext>
            </p:extLst>
          </p:nvPr>
        </p:nvGraphicFramePr>
        <p:xfrm>
          <a:off x="1151807" y="4075912"/>
          <a:ext cx="2863222" cy="2661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0559">
                  <a:extLst>
                    <a:ext uri="{9D8B030D-6E8A-4147-A177-3AD203B41FA5}">
                      <a16:colId xmlns:a16="http://schemas.microsoft.com/office/drawing/2014/main" val="952912756"/>
                    </a:ext>
                  </a:extLst>
                </a:gridCol>
                <a:gridCol w="672663">
                  <a:extLst>
                    <a:ext uri="{9D8B030D-6E8A-4147-A177-3AD203B41FA5}">
                      <a16:colId xmlns:a16="http://schemas.microsoft.com/office/drawing/2014/main" val="1561204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9291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6.8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3285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5355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7912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889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786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r>
                        <a:rPr lang="en-US" sz="1200" kern="100" baseline="-250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8571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过渡段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y’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3.5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7103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电极间距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2645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fender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2993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电极厚度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t’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mm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6039071"/>
                  </a:ext>
                </a:extLst>
              </a:tr>
            </a:tbl>
          </a:graphicData>
        </a:graphic>
      </p:graphicFrame>
      <p:pic>
        <p:nvPicPr>
          <p:cNvPr id="37" name="图片 36">
            <a:extLst>
              <a:ext uri="{FF2B5EF4-FFF2-40B4-BE49-F238E27FC236}">
                <a16:creationId xmlns:a16="http://schemas.microsoft.com/office/drawing/2014/main" id="{7A2F6226-BDF5-4312-AFD3-94AA4D816C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217" y="1622786"/>
            <a:ext cx="3049274" cy="1473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E359705-9AF1-4C5D-8826-1852D0F315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648" y="1622786"/>
            <a:ext cx="2709545" cy="15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6D5E9E8-6B90-4230-AACF-2F52BA285C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06" y="3241424"/>
            <a:ext cx="2935605" cy="163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1DC07C6-A362-4C5B-BB72-08524FC428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133" y="3316672"/>
            <a:ext cx="2766060" cy="153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3C0D019C-5587-4CCA-B331-F66988E9CD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533" y="5048328"/>
            <a:ext cx="2863222" cy="154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9775E845-576E-4E6E-85D1-EA5C7C66EDC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292" y="5037550"/>
            <a:ext cx="2802255" cy="155321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A4D305F3-1896-4CF7-98F1-93B04A371167}"/>
              </a:ext>
            </a:extLst>
          </p:cNvPr>
          <p:cNvSpPr/>
          <p:nvPr/>
        </p:nvSpPr>
        <p:spPr>
          <a:xfrm>
            <a:off x="181536" y="1100946"/>
            <a:ext cx="10905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加入锥形过渡段和端部阶梯过渡结构，将束流耦合阻抗最大值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降低了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34.68%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CBFCB62-9BFC-4DFA-A216-EB279D7D7246}"/>
              </a:ext>
            </a:extLst>
          </p:cNvPr>
          <p:cNvSpPr/>
          <p:nvPr/>
        </p:nvSpPr>
        <p:spPr>
          <a:xfrm>
            <a:off x="954326" y="3755751"/>
            <a:ext cx="335643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条带型冲击磁铁的端部结构优化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C5B79FE2-F456-4829-A8F9-81FE968C8382}"/>
              </a:ext>
            </a:extLst>
          </p:cNvPr>
          <p:cNvSpPr/>
          <p:nvPr/>
        </p:nvSpPr>
        <p:spPr>
          <a:xfrm>
            <a:off x="5817546" y="3062947"/>
            <a:ext cx="5013434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条带型冲击磁铁结构的优化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并未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对其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参数和特性阻抗产生负面影响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4E9F0644-C2D6-4535-91E1-755BC424E7B8}"/>
              </a:ext>
            </a:extLst>
          </p:cNvPr>
          <p:cNvSpPr/>
          <p:nvPr/>
        </p:nvSpPr>
        <p:spPr>
          <a:xfrm>
            <a:off x="6303437" y="4727137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结构优化前后的束流耦合阻抗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C637ADF1-F535-4059-AA5E-A9B67BEFAF61}"/>
              </a:ext>
            </a:extLst>
          </p:cNvPr>
          <p:cNvSpPr/>
          <p:nvPr/>
        </p:nvSpPr>
        <p:spPr>
          <a:xfrm>
            <a:off x="4606849" y="6548692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优化前后每谐波的纵向阻抗</a:t>
            </a: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3B66D5B-C925-4001-9569-E4CC5ED9291F}"/>
              </a:ext>
            </a:extLst>
          </p:cNvPr>
          <p:cNvSpPr/>
          <p:nvPr/>
        </p:nvSpPr>
        <p:spPr>
          <a:xfrm>
            <a:off x="6303437" y="5580132"/>
            <a:ext cx="1103586" cy="4680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有效阻抗降低了 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17.33%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1C3584A4-1B48-4C1B-B455-AA5CBB2B05CA}"/>
              </a:ext>
            </a:extLst>
          </p:cNvPr>
          <p:cNvSpPr/>
          <p:nvPr/>
        </p:nvSpPr>
        <p:spPr>
          <a:xfrm>
            <a:off x="9081377" y="5589781"/>
            <a:ext cx="1839119" cy="468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束团长度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3mm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时：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损失因子降低了 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17%</a:t>
            </a:r>
          </a:p>
        </p:txBody>
      </p:sp>
    </p:spTree>
    <p:extLst>
      <p:ext uri="{BB962C8B-B14F-4D97-AF65-F5344CB8AC3E}">
        <p14:creationId xmlns:p14="http://schemas.microsoft.com/office/powerpoint/2010/main" val="2730138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1A09341-4F1D-5E9F-4A5F-A23D88F34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162" y="4566298"/>
            <a:ext cx="6768283" cy="206650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98" y="52507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条带型冲击磁铁设计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完整结构仿真分析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6F5CA388-85CF-4C3A-BF74-6D3B004FF887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666EE0B1-88A0-4A9E-9BCC-7987D320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A627C02-879D-192B-4BC0-A675BBBE9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55" y="1875680"/>
            <a:ext cx="4919645" cy="47478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4D10AC2-8099-4CF6-F255-D5761FECFF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6253" b="28065"/>
          <a:stretch/>
        </p:blipFill>
        <p:spPr>
          <a:xfrm>
            <a:off x="8148952" y="1868585"/>
            <a:ext cx="1955379" cy="24648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5D27BD4-72E7-DCD1-0366-25893862A80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224" b="25906"/>
          <a:stretch/>
        </p:blipFill>
        <p:spPr>
          <a:xfrm>
            <a:off x="10254795" y="1868585"/>
            <a:ext cx="1771650" cy="24814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EB32651-CB67-8341-78AA-B5658F91F27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" r="66861"/>
          <a:stretch/>
        </p:blipFill>
        <p:spPr>
          <a:xfrm>
            <a:off x="5258162" y="1868585"/>
            <a:ext cx="2740326" cy="246697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B6C6B572-1659-238A-1174-9B5377A516C8}"/>
              </a:ext>
            </a:extLst>
          </p:cNvPr>
          <p:cNvSpPr/>
          <p:nvPr/>
        </p:nvSpPr>
        <p:spPr>
          <a:xfrm>
            <a:off x="165555" y="1875680"/>
            <a:ext cx="1422085" cy="46166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完整结构</a:t>
            </a:r>
            <a:endParaRPr lang="zh-CN" altLang="en-US" sz="2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A570752-F144-D40E-EA7F-08C0535E055D}"/>
              </a:ext>
            </a:extLst>
          </p:cNvPr>
          <p:cNvSpPr txBox="1"/>
          <p:nvPr/>
        </p:nvSpPr>
        <p:spPr>
          <a:xfrm>
            <a:off x="298710" y="1090868"/>
            <a:ext cx="11264639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最终确定条带型冲击磁铁的完整结构如下所示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B9E351B-65BC-4226-44AA-00FC1759C7B0}"/>
              </a:ext>
            </a:extLst>
          </p:cNvPr>
          <p:cNvSpPr/>
          <p:nvPr/>
        </p:nvSpPr>
        <p:spPr>
          <a:xfrm>
            <a:off x="4892950" y="4299215"/>
            <a:ext cx="722393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蓝色：真空腔；黄色：铜电极；灰色背景：理想导体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1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D5364-762A-9006-36A1-7E7ED586E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61B446E9-38DE-5BA4-88A1-E65C7E3AD55D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C81F97-00F6-0D15-997B-EC8054FD3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CFC51A56-4D9F-5866-1800-79910FEEF51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完整结构仿真分析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场均匀度与最大场强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DFEE2C98-74DA-DC8B-95A5-32880AD2B675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6420A6C5-7CE2-B7BE-5BD8-7AEF2397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AD82648-B9E9-B8CC-825D-B60FC6416D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50" y="2076242"/>
            <a:ext cx="3033613" cy="192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EC25720-7096-5166-4F02-7D18C3A67F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603" y="4218630"/>
            <a:ext cx="2940706" cy="1865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FBDD8-11B3-1608-7953-3DB4F03A60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309" y="2076242"/>
            <a:ext cx="3032752" cy="1923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CF47D8-FF69-7624-514C-5313AFFC3C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943" y="4203354"/>
            <a:ext cx="2941360" cy="1865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371D64-9ADE-DAE6-9C83-B5D5C68C93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937" y="3799105"/>
            <a:ext cx="2580278" cy="22569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C634BD6C-2327-C04C-571E-4AB57A60CABD}"/>
              </a:ext>
            </a:extLst>
          </p:cNvPr>
          <p:cNvSpPr/>
          <p:nvPr/>
        </p:nvSpPr>
        <p:spPr>
          <a:xfrm>
            <a:off x="298709" y="1332465"/>
            <a:ext cx="8693523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电场和磁场的不均匀度均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±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，有效长度为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300mm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A5AD81E-57EF-A4ED-71F7-AA2FBD262F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" y="2076243"/>
            <a:ext cx="3309737" cy="1834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4F548B7-4D0A-3E6C-8635-1CC60A31D5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" y="4218630"/>
            <a:ext cx="3311325" cy="183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22A7494-DDDE-BA06-EADF-989C28E2F4FC}"/>
              </a:ext>
            </a:extLst>
          </p:cNvPr>
          <p:cNvSpPr/>
          <p:nvPr/>
        </p:nvSpPr>
        <p:spPr>
          <a:xfrm>
            <a:off x="9458132" y="1913522"/>
            <a:ext cx="2665887" cy="188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允许的最大电场强度为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21MV/m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最大电场强度为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15.2MV/m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1BD7393-F910-CBC7-CD76-225FCA27AB2B}"/>
              </a:ext>
            </a:extLst>
          </p:cNvPr>
          <p:cNvSpPr/>
          <p:nvPr/>
        </p:nvSpPr>
        <p:spPr>
          <a:xfrm>
            <a:off x="13448" y="6099061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电磁场时域分布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A406DFE-3CD4-326A-2A88-E9E64FB28049}"/>
              </a:ext>
            </a:extLst>
          </p:cNvPr>
          <p:cNvSpPr/>
          <p:nvPr/>
        </p:nvSpPr>
        <p:spPr>
          <a:xfrm>
            <a:off x="2997206" y="6083785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电磁场横向分布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7B57617-BB61-C756-FCBA-30BB4470642C}"/>
              </a:ext>
            </a:extLst>
          </p:cNvPr>
          <p:cNvSpPr/>
          <p:nvPr/>
        </p:nvSpPr>
        <p:spPr>
          <a:xfrm>
            <a:off x="5980964" y="6105209"/>
            <a:ext cx="3697500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电磁场纵向分布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98EF575-AC15-59EC-35D4-8EDC6964DFBA}"/>
              </a:ext>
            </a:extLst>
          </p:cNvPr>
          <p:cNvSpPr/>
          <p:nvPr/>
        </p:nvSpPr>
        <p:spPr>
          <a:xfrm>
            <a:off x="9564800" y="6057974"/>
            <a:ext cx="2354783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最大电场强度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94520F4-BB01-47BB-5A04-E197883D85E9}"/>
              </a:ext>
            </a:extLst>
          </p:cNvPr>
          <p:cNvSpPr/>
          <p:nvPr/>
        </p:nvSpPr>
        <p:spPr>
          <a:xfrm>
            <a:off x="633561" y="3347803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电场幅值为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2.916MV/m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31D4288-1679-B9EC-316A-FF6F1536329C}"/>
              </a:ext>
            </a:extLst>
          </p:cNvPr>
          <p:cNvSpPr/>
          <p:nvPr/>
        </p:nvSpPr>
        <p:spPr>
          <a:xfrm>
            <a:off x="633561" y="5472323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磁场幅值为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97.2Gs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54D6F73-104D-B894-D1DA-9748812F47FB}"/>
              </a:ext>
            </a:extLst>
          </p:cNvPr>
          <p:cNvSpPr/>
          <p:nvPr/>
        </p:nvSpPr>
        <p:spPr>
          <a:xfrm>
            <a:off x="3887848" y="2270056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电场不均匀度小于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 1%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901839A-6AA9-5950-CE81-ADE819A8AF7E}"/>
              </a:ext>
            </a:extLst>
          </p:cNvPr>
          <p:cNvSpPr/>
          <p:nvPr/>
        </p:nvSpPr>
        <p:spPr>
          <a:xfrm>
            <a:off x="3849783" y="4369471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磁场不均匀度小于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± 1%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728C0F6-94A3-B5BD-44E1-A491A45BB649}"/>
              </a:ext>
            </a:extLst>
          </p:cNvPr>
          <p:cNvSpPr/>
          <p:nvPr/>
        </p:nvSpPr>
        <p:spPr>
          <a:xfrm>
            <a:off x="6914275" y="3347803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电场积分场为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0.88MV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55CBF50-D266-0AC4-91A8-982E8C1B2498}"/>
              </a:ext>
            </a:extLst>
          </p:cNvPr>
          <p:cNvSpPr/>
          <p:nvPr/>
        </p:nvSpPr>
        <p:spPr>
          <a:xfrm>
            <a:off x="6935678" y="5472323"/>
            <a:ext cx="1992345" cy="329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磁场积分场为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28.2Gs·m</a:t>
            </a:r>
          </a:p>
        </p:txBody>
      </p:sp>
    </p:spTree>
    <p:extLst>
      <p:ext uri="{BB962C8B-B14F-4D97-AF65-F5344CB8AC3E}">
        <p14:creationId xmlns:p14="http://schemas.microsoft.com/office/powerpoint/2010/main" val="513668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7D94-7582-BFEC-3863-7391E1BEC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C7D4ADE-14D3-2286-7C6F-6C29F9F3D91A}"/>
              </a:ext>
            </a:extLst>
          </p:cNvPr>
          <p:cNvSpPr/>
          <p:nvPr/>
        </p:nvSpPr>
        <p:spPr>
          <a:xfrm>
            <a:off x="0" y="6538706"/>
            <a:ext cx="12192000" cy="303571"/>
          </a:xfrm>
          <a:prstGeom prst="rect">
            <a:avLst/>
          </a:prstGeom>
          <a:solidFill>
            <a:srgbClr val="084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DCCB3D-BFC4-6964-B956-EE47F1047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120" y="6507928"/>
            <a:ext cx="2743200" cy="365125"/>
          </a:xfrm>
        </p:spPr>
        <p:txBody>
          <a:bodyPr/>
          <a:lstStyle/>
          <a:p>
            <a:fld id="{3FD23EAD-522E-410E-8985-7A2A78E33FFE}" type="slidenum">
              <a:rPr lang="zh-CN" altLang="en-US" sz="1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zh-CN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315AAAF-D8AB-A5FE-4283-EDE0F42CFF80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59">
            <a:extLst>
              <a:ext uri="{FF2B5EF4-FFF2-40B4-BE49-F238E27FC236}">
                <a16:creationId xmlns:a16="http://schemas.microsoft.com/office/drawing/2014/main" id="{423BB0BA-71D2-7B11-1978-9CA57745F7B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报告提纲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E243222-16FA-73CE-2575-006C57D90E24}"/>
              </a:ext>
            </a:extLst>
          </p:cNvPr>
          <p:cNvSpPr txBox="1"/>
          <p:nvPr/>
        </p:nvSpPr>
        <p:spPr>
          <a:xfrm>
            <a:off x="1669607" y="1288032"/>
            <a:ext cx="5039537" cy="4357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原理介绍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工程设计与样机加工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0477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F3EA2-1026-FDB8-5A0B-0B93775D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56C689A-1AF2-837A-46FF-A56EC5CE7DD1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55C7D9D-CCF6-AF76-F109-A85EE7C37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38EBB065-B346-1437-8B6F-0A7BA66741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电极位置偏差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1CF970C9-07FF-64F8-62E6-CF40C1FAEF9D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8A3502E-ECAF-9FBA-7305-FAD9FA51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357C1F6-B5B3-BA7A-CC11-BC7A7BCAB2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" r="6694"/>
          <a:stretch>
            <a:fillRect/>
          </a:stretch>
        </p:blipFill>
        <p:spPr bwMode="auto">
          <a:xfrm>
            <a:off x="2084786" y="1627463"/>
            <a:ext cx="3674930" cy="2246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B6AAA0C-2852-217C-B6B7-995A25FCCB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r="5903"/>
          <a:stretch>
            <a:fillRect/>
          </a:stretch>
        </p:blipFill>
        <p:spPr bwMode="auto">
          <a:xfrm>
            <a:off x="2007784" y="3873503"/>
            <a:ext cx="3751932" cy="22016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835B967-BB66-75B6-B426-8ABD79F8A1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" r="8173"/>
          <a:stretch>
            <a:fillRect/>
          </a:stretch>
        </p:blipFill>
        <p:spPr bwMode="auto">
          <a:xfrm>
            <a:off x="5991439" y="1663056"/>
            <a:ext cx="3612404" cy="2246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C6B7F5F-F753-A7BF-61CF-1B24961DA6D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" r="6114"/>
          <a:stretch>
            <a:fillRect/>
          </a:stretch>
        </p:blipFill>
        <p:spPr bwMode="auto">
          <a:xfrm>
            <a:off x="5991439" y="3873503"/>
            <a:ext cx="3751931" cy="2286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4F3B88AE-2E5A-509A-DFAD-F88418945E74}"/>
              </a:ext>
            </a:extLst>
          </p:cNvPr>
          <p:cNvSpPr/>
          <p:nvPr/>
        </p:nvSpPr>
        <p:spPr>
          <a:xfrm>
            <a:off x="481849" y="979216"/>
            <a:ext cx="11292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针对冲击磁铁电极位置偏差进行仿真研究，结果表明允许电极存在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0.1mm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的位置偏差。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F7A0F46-DB82-01F1-A4B5-9247E5EBD9D1}"/>
              </a:ext>
            </a:extLst>
          </p:cNvPr>
          <p:cNvSpPr/>
          <p:nvPr/>
        </p:nvSpPr>
        <p:spPr>
          <a:xfrm>
            <a:off x="2232973" y="5908275"/>
            <a:ext cx="3526743" cy="938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电极偏差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0.1mm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时，电场和磁场相对于初始位置均产生了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1.5%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的偏差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60F6C35-79AB-DAFD-FF70-19EF063FC9DD}"/>
              </a:ext>
            </a:extLst>
          </p:cNvPr>
          <p:cNvSpPr/>
          <p:nvPr/>
        </p:nvSpPr>
        <p:spPr>
          <a:xfrm>
            <a:off x="6128169" y="5874735"/>
            <a:ext cx="3622895" cy="1005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电极偏差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0.2mm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时，电场和磁场相对于初始位置均产生了 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2.8%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的偏差</a:t>
            </a:r>
          </a:p>
        </p:txBody>
      </p:sp>
    </p:spTree>
    <p:extLst>
      <p:ext uri="{BB962C8B-B14F-4D97-AF65-F5344CB8AC3E}">
        <p14:creationId xmlns:p14="http://schemas.microsoft.com/office/powerpoint/2010/main" val="1298999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F3EA2-1026-FDB8-5A0B-0B93775D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3A5180F7-D01A-4890-A1E7-3CB85AB20C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r="5473"/>
          <a:stretch>
            <a:fillRect/>
          </a:stretch>
        </p:blipFill>
        <p:spPr bwMode="auto">
          <a:xfrm>
            <a:off x="6332782" y="2030463"/>
            <a:ext cx="2835541" cy="16402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7549283-5DF1-46E0-B8AD-FC36CAACF4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349" y="2037407"/>
            <a:ext cx="3055822" cy="16263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56C689A-1AF2-837A-46FF-A56EC5CE7DD1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55C7D9D-CCF6-AF76-F109-A85EE7C372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38EBB065-B346-1437-8B6F-0A7BA66741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导体外壳材料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1CF970C9-07FF-64F8-62E6-CF40C1FAEF9D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8A3502E-ECAF-9FBA-7305-FAD9FA51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F3B88AE-2E5A-509A-DFAD-F88418945E74}"/>
              </a:ext>
            </a:extLst>
          </p:cNvPr>
          <p:cNvSpPr/>
          <p:nvPr/>
        </p:nvSpPr>
        <p:spPr>
          <a:xfrm>
            <a:off x="486992" y="1169310"/>
            <a:ext cx="11292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对导体外壳材料的选择开展研究，最终结果表明：过渡段采用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316L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不锈钢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，主段采用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无氧铜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6009B11-CBBC-4FB2-B1D5-5E7A93E7D3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9" y="2003814"/>
            <a:ext cx="3055822" cy="1693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B1F723A-3F58-406C-990C-322F494BAD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09" y="4347959"/>
            <a:ext cx="3030460" cy="1679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A2D30062-A8AA-4C53-819B-437290E080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427" y="4323842"/>
            <a:ext cx="3117994" cy="172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59C340D-BD8D-4CD4-8742-0DFF0F00A6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896" y="2049479"/>
            <a:ext cx="2980636" cy="160220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D3439BA7-D998-442A-BE68-18B59A7BBDB5}"/>
              </a:ext>
            </a:extLst>
          </p:cNvPr>
          <p:cNvSpPr/>
          <p:nvPr/>
        </p:nvSpPr>
        <p:spPr>
          <a:xfrm>
            <a:off x="-75715" y="3695964"/>
            <a:ext cx="6620136" cy="58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导体外壳材料采用无氧铜或者不锈钢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 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参数和特性阻抗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基本没有影响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E76B79C-EEAF-4745-A653-D6F300095C5C}"/>
              </a:ext>
            </a:extLst>
          </p:cNvPr>
          <p:cNvSpPr/>
          <p:nvPr/>
        </p:nvSpPr>
        <p:spPr>
          <a:xfrm>
            <a:off x="1628409" y="6027149"/>
            <a:ext cx="3596035" cy="7899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导体外壳材料采用无氧铜或者不锈钢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对电场和磁场的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影响均很小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8D40A89-6E59-4321-81C6-DB99505CB3F8}"/>
              </a:ext>
            </a:extLst>
          </p:cNvPr>
          <p:cNvSpPr/>
          <p:nvPr/>
        </p:nvSpPr>
        <p:spPr>
          <a:xfrm>
            <a:off x="6696508" y="3695964"/>
            <a:ext cx="5348054" cy="58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不锈钢材料的损失因子增加了约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3%</a:t>
            </a: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而无氧铜的损失因子仅增加了约 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0.6%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346FD498-F9DB-47AE-83E4-CAC020661D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0153" y="4290577"/>
            <a:ext cx="5049478" cy="219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02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6A784-8CA9-FF59-CB02-C5BE01823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0409CB0-3C94-457B-E881-EA429F95C5B3}"/>
              </a:ext>
            </a:extLst>
          </p:cNvPr>
          <p:cNvSpPr/>
          <p:nvPr/>
        </p:nvSpPr>
        <p:spPr>
          <a:xfrm>
            <a:off x="0" y="6538706"/>
            <a:ext cx="12192000" cy="303571"/>
          </a:xfrm>
          <a:prstGeom prst="rect">
            <a:avLst/>
          </a:prstGeom>
          <a:solidFill>
            <a:srgbClr val="084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2FB964-4AB1-A9AC-7FA6-67BF10E5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120" y="6507928"/>
            <a:ext cx="2743200" cy="365125"/>
          </a:xfrm>
        </p:spPr>
        <p:txBody>
          <a:bodyPr/>
          <a:lstStyle/>
          <a:p>
            <a:fld id="{3FD23EAD-522E-410E-8985-7A2A78E33FFE}" type="slidenum">
              <a:rPr lang="zh-CN" altLang="en-US" sz="1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CN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EB32BC6-85BC-D2CF-42B9-E97D2568B8E7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59">
            <a:extLst>
              <a:ext uri="{FF2B5EF4-FFF2-40B4-BE49-F238E27FC236}">
                <a16:creationId xmlns:a16="http://schemas.microsoft.com/office/drawing/2014/main" id="{89129770-4C8F-FAB1-577A-C16BCB927A5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报告提纲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387BC6F-D961-EC2F-3334-372C22089197}"/>
              </a:ext>
            </a:extLst>
          </p:cNvPr>
          <p:cNvSpPr txBox="1"/>
          <p:nvPr/>
        </p:nvSpPr>
        <p:spPr>
          <a:xfrm>
            <a:off x="1669607" y="1288032"/>
            <a:ext cx="5018272" cy="4357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物理设计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工程设计与样机加工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工作总结</a:t>
            </a:r>
            <a:endParaRPr lang="en-US" altLang="zh-CN" sz="44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653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工程模型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5590216-D646-6C93-FBE5-7A16347EF2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3" t="12893" r="19840" b="15704"/>
          <a:stretch>
            <a:fillRect/>
          </a:stretch>
        </p:blipFill>
        <p:spPr bwMode="auto">
          <a:xfrm>
            <a:off x="755212" y="2116863"/>
            <a:ext cx="2754655" cy="2094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1091139-46FD-1009-86AB-B7AF79DA76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8" t="10290" r="29813" b="4358"/>
          <a:stretch>
            <a:fillRect/>
          </a:stretch>
        </p:blipFill>
        <p:spPr bwMode="auto">
          <a:xfrm>
            <a:off x="755212" y="4269980"/>
            <a:ext cx="2754654" cy="2362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951F5C6-5F48-EAC8-43A8-EED0852BD002}"/>
              </a:ext>
            </a:extLst>
          </p:cNvPr>
          <p:cNvSpPr/>
          <p:nvPr/>
        </p:nvSpPr>
        <p:spPr>
          <a:xfrm>
            <a:off x="215177" y="1075976"/>
            <a:ext cx="12088906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完成工程模型总体方案设计，构建出条带型冲击磁铁工程设计完整模型。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D4617B3-9AEB-4AA4-8C1D-3F666BB0F8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4286" y="2519060"/>
            <a:ext cx="7748869" cy="3729964"/>
          </a:xfrm>
          <a:prstGeom prst="rect">
            <a:avLst/>
          </a:prstGeom>
        </p:spPr>
      </p:pic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23ED444-468A-4732-BFD1-BE106DB91E3A}"/>
              </a:ext>
            </a:extLst>
          </p:cNvPr>
          <p:cNvSpPr/>
          <p:nvPr/>
        </p:nvSpPr>
        <p:spPr>
          <a:xfrm>
            <a:off x="350793" y="1850824"/>
            <a:ext cx="11490414" cy="4869202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934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电极与主段导体外壳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951F5C6-5F48-EAC8-43A8-EED0852BD002}"/>
              </a:ext>
            </a:extLst>
          </p:cNvPr>
          <p:cNvSpPr/>
          <p:nvPr/>
        </p:nvSpPr>
        <p:spPr>
          <a:xfrm>
            <a:off x="186301" y="923728"/>
            <a:ext cx="12088906" cy="168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电极材料选用无氧铜材料，两端采用凸台设计，并在凸台中加工螺纹孔；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主段导体外壳的材料选用无氧铜，并设计了两条水冷通路。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23ED444-468A-4732-BFD1-BE106DB91E3A}"/>
              </a:ext>
            </a:extLst>
          </p:cNvPr>
          <p:cNvSpPr/>
          <p:nvPr/>
        </p:nvSpPr>
        <p:spPr>
          <a:xfrm>
            <a:off x="462012" y="2228854"/>
            <a:ext cx="11107553" cy="4491172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1E614E7-8650-4C63-AD7D-69B7A32A4B6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2" y="2380880"/>
            <a:ext cx="3746303" cy="1523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D299DD9-6FEF-41EC-A49F-D96BACBB1C8F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4897" r="18316" b="14514"/>
          <a:stretch>
            <a:fillRect/>
          </a:stretch>
        </p:blipFill>
        <p:spPr bwMode="auto">
          <a:xfrm>
            <a:off x="752818" y="4000659"/>
            <a:ext cx="3622550" cy="26204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CD132B2-357A-4200-95CA-E2449098830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957" y="2441670"/>
            <a:ext cx="6397189" cy="3997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152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过渡段导体外壳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23ED444-468A-4732-BFD1-BE106DB91E3A}"/>
              </a:ext>
            </a:extLst>
          </p:cNvPr>
          <p:cNvSpPr/>
          <p:nvPr/>
        </p:nvSpPr>
        <p:spPr>
          <a:xfrm>
            <a:off x="462012" y="2102594"/>
            <a:ext cx="11107553" cy="4617432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99C22A0-71E3-4333-A6DB-0662916D661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6" t="16493" r="22254" b="4750"/>
          <a:stretch>
            <a:fillRect/>
          </a:stretch>
        </p:blipFill>
        <p:spPr bwMode="auto">
          <a:xfrm>
            <a:off x="1201404" y="4618112"/>
            <a:ext cx="1926806" cy="2087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710BD17-A893-4EAB-B1CB-712693127E47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6" t="17380" r="24576" b="3879"/>
          <a:stretch>
            <a:fillRect/>
          </a:stretch>
        </p:blipFill>
        <p:spPr bwMode="auto">
          <a:xfrm>
            <a:off x="1201404" y="2261937"/>
            <a:ext cx="1926806" cy="2087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42AB77B-8E34-4353-A151-C31ACBC3B630}"/>
              </a:ext>
            </a:extLst>
          </p:cNvPr>
          <p:cNvSpPr txBox="1"/>
          <p:nvPr/>
        </p:nvSpPr>
        <p:spPr>
          <a:xfrm>
            <a:off x="1201404" y="3979755"/>
            <a:ext cx="69623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正面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F337883-7DBC-48CA-B2D3-394BC337DBFA}"/>
              </a:ext>
            </a:extLst>
          </p:cNvPr>
          <p:cNvSpPr txBox="1"/>
          <p:nvPr/>
        </p:nvSpPr>
        <p:spPr>
          <a:xfrm>
            <a:off x="1186016" y="6226248"/>
            <a:ext cx="69623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反面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E8570680-83FC-43E8-BCC2-68B4630A4A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11" y="2752017"/>
            <a:ext cx="7915611" cy="327963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04555BCA-2EBA-4A32-971C-6397897D4035}"/>
              </a:ext>
            </a:extLst>
          </p:cNvPr>
          <p:cNvSpPr/>
          <p:nvPr/>
        </p:nvSpPr>
        <p:spPr>
          <a:xfrm>
            <a:off x="186301" y="923728"/>
            <a:ext cx="12088906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过渡段导体外壳材料选用不锈钢，便于焊接和安装密封法兰；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外壳和密封连接用的法兰（不锈钢）之间采用氩弧焊。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146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过渡端盖与高压馈通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E23ED444-468A-4732-BFD1-BE106DB91E3A}"/>
              </a:ext>
            </a:extLst>
          </p:cNvPr>
          <p:cNvSpPr/>
          <p:nvPr/>
        </p:nvSpPr>
        <p:spPr>
          <a:xfrm>
            <a:off x="468475" y="2802872"/>
            <a:ext cx="11270856" cy="3745820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4555BCA-2EBA-4A32-971C-6397897D4035}"/>
              </a:ext>
            </a:extLst>
          </p:cNvPr>
          <p:cNvSpPr/>
          <p:nvPr/>
        </p:nvSpPr>
        <p:spPr>
          <a:xfrm>
            <a:off x="186301" y="923728"/>
            <a:ext cx="11176793" cy="168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过渡端盖材料选用不锈钢，密封结构采用的是刀口密封；最外侧的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63CF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法兰采用氩弧焊接与端盖主体焊接在一起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高压馈通穿墙件选用中国科学院高能物理研究所自研的产品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3F446AF-04D1-4664-A247-5F1E025610A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5" t="17913" r="29322" b="14512"/>
          <a:stretch>
            <a:fillRect/>
          </a:stretch>
        </p:blipFill>
        <p:spPr bwMode="auto">
          <a:xfrm>
            <a:off x="631777" y="3308711"/>
            <a:ext cx="2890786" cy="2702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08DE875-B640-48AD-BABF-20FD4C9C493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770" y="3359540"/>
            <a:ext cx="2890786" cy="260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11BF0D4-FBBE-400D-924B-8FD34F4F91C8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12590" r="30332" b="9189"/>
          <a:stretch>
            <a:fillRect/>
          </a:stretch>
        </p:blipFill>
        <p:spPr bwMode="auto">
          <a:xfrm>
            <a:off x="6719763" y="3320967"/>
            <a:ext cx="2421544" cy="26778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CD7DFEE-C099-4C22-9F6B-2B80596C09AC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8" t="2483" r="26308" b="2633"/>
          <a:stretch>
            <a:fillRect/>
          </a:stretch>
        </p:blipFill>
        <p:spPr bwMode="auto">
          <a:xfrm>
            <a:off x="9294514" y="3321913"/>
            <a:ext cx="2370251" cy="2675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AE19083C-AF90-4A58-B986-4952A8B2BF52}"/>
              </a:ext>
            </a:extLst>
          </p:cNvPr>
          <p:cNvSpPr txBox="1"/>
          <p:nvPr/>
        </p:nvSpPr>
        <p:spPr>
          <a:xfrm>
            <a:off x="6719763" y="3359540"/>
            <a:ext cx="69623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俯视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894C220-9149-46C0-92EB-18B8DE401FED}"/>
              </a:ext>
            </a:extLst>
          </p:cNvPr>
          <p:cNvSpPr txBox="1"/>
          <p:nvPr/>
        </p:nvSpPr>
        <p:spPr>
          <a:xfrm>
            <a:off x="9294514" y="3359540"/>
            <a:ext cx="69623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仰视</a:t>
            </a:r>
          </a:p>
        </p:txBody>
      </p:sp>
    </p:spTree>
    <p:extLst>
      <p:ext uri="{BB962C8B-B14F-4D97-AF65-F5344CB8AC3E}">
        <p14:creationId xmlns:p14="http://schemas.microsoft.com/office/powerpoint/2010/main" val="9060968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样机加工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951F5C6-5F48-EAC8-43A8-EED0852BD002}"/>
              </a:ext>
            </a:extLst>
          </p:cNvPr>
          <p:cNvSpPr/>
          <p:nvPr/>
        </p:nvSpPr>
        <p:spPr>
          <a:xfrm>
            <a:off x="349552" y="1236240"/>
            <a:ext cx="12088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根据条带型冲击磁铁样机的工程加工方案，完成了各个组件的加工。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E7E5815-086C-4B8B-915B-BA4AD1DDD1A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74" b="66843"/>
          <a:stretch/>
        </p:blipFill>
        <p:spPr bwMode="auto">
          <a:xfrm>
            <a:off x="604504" y="2034670"/>
            <a:ext cx="4805347" cy="2287377"/>
          </a:xfrm>
          <a:prstGeom prst="rect">
            <a:avLst/>
          </a:prstGeom>
          <a:noFill/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4946C51-721F-479B-AF2A-8DA1A8B4A8C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4" t="32740" r="-3703" b="37375"/>
          <a:stretch/>
        </p:blipFill>
        <p:spPr bwMode="auto">
          <a:xfrm>
            <a:off x="508250" y="4380405"/>
            <a:ext cx="5028993" cy="2287377"/>
          </a:xfrm>
          <a:prstGeom prst="rect">
            <a:avLst/>
          </a:prstGeom>
          <a:noFill/>
        </p:spPr>
      </p:pic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D941605-04FE-438E-9ED2-B27E5E740FAA}"/>
              </a:ext>
            </a:extLst>
          </p:cNvPr>
          <p:cNvSpPr/>
          <p:nvPr/>
        </p:nvSpPr>
        <p:spPr>
          <a:xfrm>
            <a:off x="350793" y="1867301"/>
            <a:ext cx="11490414" cy="4852725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111571B-4B06-457B-8384-2534C28404D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86"/>
          <a:stretch/>
        </p:blipFill>
        <p:spPr bwMode="auto">
          <a:xfrm>
            <a:off x="5679446" y="2856537"/>
            <a:ext cx="5780839" cy="3047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36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工程设计和样机加工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样机加工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951F5C6-5F48-EAC8-43A8-EED0852BD002}"/>
              </a:ext>
            </a:extLst>
          </p:cNvPr>
          <p:cNvSpPr/>
          <p:nvPr/>
        </p:nvSpPr>
        <p:spPr>
          <a:xfrm>
            <a:off x="103094" y="1107728"/>
            <a:ext cx="12088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将组件装配成完整的样机，最终电极装配精度达到了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±0.05mm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以内，优于前面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0.1mm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的容差要求，为场均匀性和阻抗匹配提供了工程保障。。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D941605-04FE-438E-9ED2-B27E5E740FAA}"/>
              </a:ext>
            </a:extLst>
          </p:cNvPr>
          <p:cNvSpPr/>
          <p:nvPr/>
        </p:nvSpPr>
        <p:spPr>
          <a:xfrm>
            <a:off x="797511" y="2067237"/>
            <a:ext cx="10428105" cy="4533915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0FABAC97-9A9C-430D-AE84-257C1A38D39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8" t="12184" r="24282"/>
          <a:stretch>
            <a:fillRect/>
          </a:stretch>
        </p:blipFill>
        <p:spPr bwMode="auto">
          <a:xfrm>
            <a:off x="1727127" y="2177143"/>
            <a:ext cx="6215599" cy="4195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D02386E-797B-4B21-8904-B56A5310A00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827" y="2207650"/>
            <a:ext cx="1883031" cy="412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43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55FA2-C05A-B649-4E2B-2786CEF7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BB95607-74CA-299B-AA8C-84F293ADFCF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E72380-5CD1-44D7-6996-541C312E3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17FF8416-1008-C401-4439-BB40BB543D7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真空测试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8DC697BF-5A63-D2DF-EE7C-F43F4B3E63E1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460F54F0-74CE-150D-6018-76905D14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951F5C6-5F48-EAC8-43A8-EED0852BD002}"/>
              </a:ext>
            </a:extLst>
          </p:cNvPr>
          <p:cNvSpPr/>
          <p:nvPr/>
        </p:nvSpPr>
        <p:spPr>
          <a:xfrm>
            <a:off x="370738" y="1231180"/>
            <a:ext cx="10729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完成组装后，进行真空测试，腔体内部真空度达到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2×10</a:t>
            </a:r>
            <a:r>
              <a:rPr lang="en-US" altLang="zh-CN" sz="2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-8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，优于设计要求的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6×10</a:t>
            </a:r>
            <a:r>
              <a:rPr lang="en-US" altLang="zh-CN" sz="2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-8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306CAE-33AA-450D-81F4-36ACD7E00492}"/>
              </a:ext>
            </a:extLst>
          </p:cNvPr>
          <p:cNvSpPr/>
          <p:nvPr/>
        </p:nvSpPr>
        <p:spPr>
          <a:xfrm>
            <a:off x="0" y="865644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D941605-04FE-438E-9ED2-B27E5E740FAA}"/>
              </a:ext>
            </a:extLst>
          </p:cNvPr>
          <p:cNvSpPr/>
          <p:nvPr/>
        </p:nvSpPr>
        <p:spPr>
          <a:xfrm>
            <a:off x="672383" y="2308912"/>
            <a:ext cx="10428105" cy="4069708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E8593CB-ACB7-44D6-BD25-38F9A95B31FA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r="9179"/>
          <a:stretch>
            <a:fillRect/>
          </a:stretch>
        </p:blipFill>
        <p:spPr bwMode="auto">
          <a:xfrm>
            <a:off x="1397547" y="2651765"/>
            <a:ext cx="5941967" cy="347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11D5190-9220-4BD9-9292-A7E0D1240A2C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2" r="33474"/>
          <a:stretch>
            <a:fillRect/>
          </a:stretch>
        </p:blipFill>
        <p:spPr bwMode="auto">
          <a:xfrm>
            <a:off x="7746346" y="2657092"/>
            <a:ext cx="2557901" cy="3467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2548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28A6E-55F2-FE4D-B5DB-442B6BFD4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6F95FF32-BFC0-0C3B-CEBD-020720C9BE9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0F7C903-1A98-35AE-401F-1EE3872D7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4A9FB701-2D45-E82C-B5DC-01C2BD6541D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——S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参数与特性阻抗测试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49C43C97-5058-DD62-EA69-BFF48EEE61EE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B516CAD2-B9C4-C3D4-7115-0C6DC582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FE541CB-2820-E3C5-8926-57CE4D85D1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25" y="3408115"/>
            <a:ext cx="3286202" cy="201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C8E84E8-8627-C07A-EAE0-B4279F0714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523" y="2415679"/>
            <a:ext cx="3491567" cy="4004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EFEF588-100A-C08E-B569-B6C7BB0310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"/>
          <a:stretch>
            <a:fillRect/>
          </a:stretch>
        </p:blipFill>
        <p:spPr bwMode="auto">
          <a:xfrm>
            <a:off x="7875198" y="2410033"/>
            <a:ext cx="3487896" cy="2037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1AD1820-2BDF-1A77-231F-D3F8CB642C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r="7776"/>
          <a:stretch>
            <a:fillRect/>
          </a:stretch>
        </p:blipFill>
        <p:spPr bwMode="auto">
          <a:xfrm>
            <a:off x="7985990" y="4418036"/>
            <a:ext cx="3266312" cy="21133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C6145B1-1DAD-2533-4F75-A03DE5C25CCA}"/>
              </a:ext>
            </a:extLst>
          </p:cNvPr>
          <p:cNvSpPr/>
          <p:nvPr/>
        </p:nvSpPr>
        <p:spPr>
          <a:xfrm>
            <a:off x="525686" y="1027917"/>
            <a:ext cx="11422026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0.5GHz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以内，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S11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始终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小于−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20dB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S21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接近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0dB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，满足设计指标要求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奇模阻抗平均值为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50.37Ω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，偶模阻抗平均值为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60.01Ω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，满足设计指标要求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0D81CD5E-D02A-4E40-B5AE-BF55C634FD4E}"/>
              </a:ext>
            </a:extLst>
          </p:cNvPr>
          <p:cNvSpPr/>
          <p:nvPr/>
        </p:nvSpPr>
        <p:spPr>
          <a:xfrm>
            <a:off x="672383" y="2308912"/>
            <a:ext cx="10858682" cy="4323888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869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19CF8-4B2B-D35B-3CEA-BFE0598CD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D6A6439F-646F-BBE5-D319-53A8FBC4A08A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E71D0EE-A2E9-A8ED-44EB-16B191AD7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980A7558-99AE-215D-F66A-892274B5A05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快脉冲电源的测试（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FID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衰减器）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E51A5E3A-D417-7672-7DAE-034D2DFF52AA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12200AA6-1A55-736A-9C6E-2DFAADF26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F8752AE-82A4-EA3F-AC19-539BEA734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7" y="2419526"/>
            <a:ext cx="6311391" cy="153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B1CA4DF-CF37-2C12-C43B-CF112315D6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b="3161"/>
          <a:stretch>
            <a:fillRect/>
          </a:stretch>
        </p:blipFill>
        <p:spPr bwMode="auto">
          <a:xfrm>
            <a:off x="491978" y="4447956"/>
            <a:ext cx="3343324" cy="2237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359C75B-A24F-3C1B-8938-FCA34C4A17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" t="13291" b="12196"/>
          <a:stretch>
            <a:fillRect/>
          </a:stretch>
        </p:blipFill>
        <p:spPr bwMode="auto">
          <a:xfrm>
            <a:off x="3962504" y="4447956"/>
            <a:ext cx="3261557" cy="22373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A7F2648-B906-56F1-D1D4-3085AAF678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r="6574"/>
          <a:stretch>
            <a:fillRect/>
          </a:stretch>
        </p:blipFill>
        <p:spPr bwMode="auto">
          <a:xfrm>
            <a:off x="7324179" y="2029802"/>
            <a:ext cx="4315812" cy="231043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F0DA940-8827-32B9-86FB-960998E23132}"/>
              </a:ext>
            </a:extLst>
          </p:cNvPr>
          <p:cNvGraphicFramePr>
            <a:graphicFrameLocks noGrp="1"/>
          </p:cNvGraphicFramePr>
          <p:nvPr/>
        </p:nvGraphicFramePr>
        <p:xfrm>
          <a:off x="7384210" y="4349441"/>
          <a:ext cx="4315812" cy="2419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2386">
                  <a:extLst>
                    <a:ext uri="{9D8B030D-6E8A-4147-A177-3AD203B41FA5}">
                      <a16:colId xmlns:a16="http://schemas.microsoft.com/office/drawing/2014/main" val="4078066663"/>
                    </a:ext>
                  </a:extLst>
                </a:gridCol>
                <a:gridCol w="1383426">
                  <a:extLst>
                    <a:ext uri="{9D8B030D-6E8A-4147-A177-3AD203B41FA5}">
                      <a16:colId xmlns:a16="http://schemas.microsoft.com/office/drawing/2014/main" val="934556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8282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最大输出电压（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50Ω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kV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184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幅值调节范围（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kV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10-20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861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幅值稳定度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0.5%</a:t>
                      </a:r>
                      <a:endParaRPr lang="zh-CN" sz="12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086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脉冲宽度（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10%-10%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≤6</a:t>
                      </a:r>
                      <a:endParaRPr lang="zh-CN" sz="1200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1042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脉冲上升时间（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10%-90%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≤1</a:t>
                      </a:r>
                      <a:endParaRPr lang="zh-CN" sz="1200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480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脉冲平顶时间（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90%-90%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≥3</a:t>
                      </a:r>
                      <a:endParaRPr lang="zh-CN" sz="1200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1123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最大重复频率（</a:t>
                      </a: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Hz</a:t>
                      </a: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</a:t>
                      </a:r>
                      <a:endParaRPr lang="zh-CN" sz="12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6927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输出类型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双通道同步输出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3045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输出极性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2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一正一负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7143938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CDF3CE94-8A1F-03DC-88B9-BE0F5A2139B4}"/>
              </a:ext>
            </a:extLst>
          </p:cNvPr>
          <p:cNvSpPr/>
          <p:nvPr/>
        </p:nvSpPr>
        <p:spPr>
          <a:xfrm>
            <a:off x="352769" y="1012323"/>
            <a:ext cx="11486461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脉冲上升时间（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10%-90%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，脉冲平顶时间（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90%-90%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 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≥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ns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脉冲下降时间（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90%-10%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，脉冲宽度（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10%-10%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 ns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1540D9D-9E88-C6CE-759B-323D90D2415E}"/>
              </a:ext>
            </a:extLst>
          </p:cNvPr>
          <p:cNvSpPr/>
          <p:nvPr/>
        </p:nvSpPr>
        <p:spPr>
          <a:xfrm>
            <a:off x="1624308" y="4139217"/>
            <a:ext cx="4676392" cy="247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快脉冲电源采用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FID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公司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 20-01MC2S2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型号电源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CA46C47F-570A-44CE-A8EB-5D0F2AFFAAA2}"/>
              </a:ext>
            </a:extLst>
          </p:cNvPr>
          <p:cNvSpPr/>
          <p:nvPr/>
        </p:nvSpPr>
        <p:spPr>
          <a:xfrm>
            <a:off x="298709" y="2147377"/>
            <a:ext cx="11540521" cy="4710623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285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C17BE-5E1C-5641-E73B-18B1384E4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E2D7A46A-163C-47E8-AABA-07D565B74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2736" y="3061348"/>
            <a:ext cx="3767710" cy="27763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19A96E8-B7C4-48E2-AEDC-93C820D40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927" y="3028416"/>
            <a:ext cx="3701845" cy="277638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09C20E7-56BB-8936-DBD4-80715FC7A233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E1A5163-EB7B-9041-DED7-A5CFFAAE4D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98" y="13259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D4FC99B-A82D-D774-B334-E1D81B380E9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衰减器选择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CF6E6986-9DC2-2248-ED07-C302198EC12C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8EE80211-9AA2-B657-D902-BB0176772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55D5C98-38A9-4CCD-8FCD-167F68810EA1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262B64B2-4131-491A-852A-0A1C093BDC8C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灯片编号占位符 3">
            <a:extLst>
              <a:ext uri="{FF2B5EF4-FFF2-40B4-BE49-F238E27FC236}">
                <a16:creationId xmlns:a16="http://schemas.microsoft.com/office/drawing/2014/main" id="{052DFCA6-5B3B-4354-B9AE-B61D33C4EE55}"/>
              </a:ext>
            </a:extLst>
          </p:cNvPr>
          <p:cNvSpPr txBox="1">
            <a:spLocks/>
          </p:cNvSpPr>
          <p:nvPr/>
        </p:nvSpPr>
        <p:spPr>
          <a:xfrm>
            <a:off x="11363094" y="6548692"/>
            <a:ext cx="844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C15A319-B220-4770-86BC-BA226329AAFD}" type="slidenum">
              <a:rPr lang="zh-CN" altLang="en-US" sz="1800" b="1" smtClean="0">
                <a:solidFill>
                  <a:prstClr val="white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pPr>
                <a:defRPr/>
              </a:pPr>
              <a:t>29</a:t>
            </a:fld>
            <a:endParaRPr lang="zh-CN" altLang="en-US" sz="1800" b="1" dirty="0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6DE27CEB-1160-4928-90A4-B854D35EC868}"/>
              </a:ext>
            </a:extLst>
          </p:cNvPr>
          <p:cNvSpPr/>
          <p:nvPr/>
        </p:nvSpPr>
        <p:spPr>
          <a:xfrm>
            <a:off x="416781" y="2156058"/>
            <a:ext cx="11671359" cy="4476742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50D2C68-4AA0-4C78-A935-75E5F4AB7BE2}"/>
              </a:ext>
            </a:extLst>
          </p:cNvPr>
          <p:cNvSpPr txBox="1"/>
          <p:nvPr/>
        </p:nvSpPr>
        <p:spPr>
          <a:xfrm>
            <a:off x="416781" y="1267631"/>
            <a:ext cx="11474097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负载电阻分别采用国产</a:t>
            </a:r>
            <a:r>
              <a:rPr lang="en-US" altLang="zh-CN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FID</a:t>
            </a:r>
            <a:r>
              <a:rPr lang="zh-CN" altLang="en-US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衰减器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zh-CN" altLang="en-US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上海华湘衰减器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，对输出波形进行对比分析。</a:t>
            </a:r>
          </a:p>
        </p:txBody>
      </p:sp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88AD8546-2AF6-4AE7-ADA9-C20D7FE63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520245"/>
              </p:ext>
            </p:extLst>
          </p:nvPr>
        </p:nvGraphicFramePr>
        <p:xfrm>
          <a:off x="9422858" y="2603381"/>
          <a:ext cx="2551361" cy="38517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9456">
                  <a:extLst>
                    <a:ext uri="{9D8B030D-6E8A-4147-A177-3AD203B41FA5}">
                      <a16:colId xmlns:a16="http://schemas.microsoft.com/office/drawing/2014/main" val="1723218242"/>
                    </a:ext>
                  </a:extLst>
                </a:gridCol>
                <a:gridCol w="1631905">
                  <a:extLst>
                    <a:ext uri="{9D8B030D-6E8A-4147-A177-3AD203B41FA5}">
                      <a16:colId xmlns:a16="http://schemas.microsoft.com/office/drawing/2014/main" val="4085667168"/>
                    </a:ext>
                  </a:extLst>
                </a:gridCol>
              </a:tblGrid>
              <a:tr h="496477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effectLst/>
                        </a:rPr>
                        <a:t>型号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98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effectLst/>
                        </a:rPr>
                        <a:t>华湘</a:t>
                      </a:r>
                      <a:r>
                        <a:rPr lang="en-US" sz="1600" kern="100" dirty="0">
                          <a:effectLst/>
                        </a:rPr>
                        <a:t>: MS200-20-40-2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9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218449"/>
                  </a:ext>
                </a:extLst>
              </a:tr>
              <a:tr h="481628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频率范围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DC-2</a:t>
                      </a:r>
                      <a:r>
                        <a:rPr lang="en-US" altLang="zh-CN" sz="1600" b="1" kern="100" dirty="0">
                          <a:effectLst/>
                        </a:rPr>
                        <a:t>G</a:t>
                      </a:r>
                      <a:r>
                        <a:rPr lang="en-US" sz="1600" b="1" kern="100" dirty="0">
                          <a:effectLst/>
                        </a:rPr>
                        <a:t>Hz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654146"/>
                  </a:ext>
                </a:extLst>
              </a:tr>
              <a:tr h="299747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阻抗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50</a:t>
                      </a:r>
                      <a:r>
                        <a:rPr lang="zh-CN" sz="1600" b="1" kern="100" dirty="0">
                          <a:effectLst/>
                        </a:rPr>
                        <a:t>Ω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8975230"/>
                  </a:ext>
                </a:extLst>
              </a:tr>
              <a:tr h="299747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衰减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>
                          <a:effectLst/>
                        </a:rPr>
                        <a:t>40dB</a:t>
                      </a:r>
                      <a:r>
                        <a:rPr lang="zh-CN" sz="1600" b="1" kern="100">
                          <a:effectLst/>
                        </a:rPr>
                        <a:t>±</a:t>
                      </a:r>
                      <a:r>
                        <a:rPr lang="en-US" sz="1600" b="1" kern="100">
                          <a:effectLst/>
                        </a:rPr>
                        <a:t>1.5dB</a:t>
                      </a:r>
                      <a:endParaRPr lang="zh-CN" sz="1600" b="1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9546245"/>
                  </a:ext>
                </a:extLst>
              </a:tr>
              <a:tr h="299747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电压比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100</a:t>
                      </a:r>
                      <a:r>
                        <a:rPr lang="zh-CN" sz="1600" b="1" kern="100" dirty="0">
                          <a:effectLst/>
                        </a:rPr>
                        <a:t>：</a:t>
                      </a:r>
                      <a:r>
                        <a:rPr lang="en-US" sz="1600" b="1" kern="100" dirty="0">
                          <a:effectLst/>
                        </a:rPr>
                        <a:t>1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9774876"/>
                  </a:ext>
                </a:extLst>
              </a:tr>
              <a:tr h="496477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最大驻波比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&lt;1.35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6779935"/>
                  </a:ext>
                </a:extLst>
              </a:tr>
              <a:tr h="496477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最大峰值电压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20kV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7686328"/>
                  </a:ext>
                </a:extLst>
              </a:tr>
              <a:tr h="481628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>
                          <a:solidFill>
                            <a:schemeClr val="tx1"/>
                          </a:solidFill>
                          <a:effectLst/>
                        </a:rPr>
                        <a:t>平均功率</a:t>
                      </a:r>
                      <a:endParaRPr lang="zh-CN" sz="1600" b="1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200W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8633896"/>
                  </a:ext>
                </a:extLst>
              </a:tr>
              <a:tr h="481628"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</a:rPr>
                        <a:t>冷却方式</a:t>
                      </a:r>
                      <a:endParaRPr lang="zh-CN" sz="1600" b="1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effectLst/>
                        </a:rPr>
                        <a:t>油冷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963730"/>
                  </a:ext>
                </a:extLst>
              </a:tr>
            </a:tbl>
          </a:graphicData>
        </a:graphic>
      </p:graphicFrame>
      <p:graphicFrame>
        <p:nvGraphicFramePr>
          <p:cNvPr id="24" name="表格 23">
            <a:extLst>
              <a:ext uri="{FF2B5EF4-FFF2-40B4-BE49-F238E27FC236}">
                <a16:creationId xmlns:a16="http://schemas.microsoft.com/office/drawing/2014/main" id="{F14BA7D9-381D-417A-B259-F24A946D4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34083"/>
              </p:ext>
            </p:extLst>
          </p:nvPr>
        </p:nvGraphicFramePr>
        <p:xfrm>
          <a:off x="3544639" y="2603381"/>
          <a:ext cx="2551361" cy="3730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0227">
                  <a:extLst>
                    <a:ext uri="{9D8B030D-6E8A-4147-A177-3AD203B41FA5}">
                      <a16:colId xmlns:a16="http://schemas.microsoft.com/office/drawing/2014/main" val="2574713177"/>
                    </a:ext>
                  </a:extLst>
                </a:gridCol>
                <a:gridCol w="1301134">
                  <a:extLst>
                    <a:ext uri="{9D8B030D-6E8A-4147-A177-3AD203B41FA5}">
                      <a16:colId xmlns:a16="http://schemas.microsoft.com/office/drawing/2014/main" val="3135816190"/>
                    </a:ext>
                  </a:extLst>
                </a:gridCol>
              </a:tblGrid>
              <a:tr h="488547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effectLst/>
                        </a:rPr>
                        <a:t>型号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98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00" dirty="0">
                          <a:effectLst/>
                        </a:rPr>
                        <a:t>FID: ATF 20-025N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9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833349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频率范围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DC-250MHz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124856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阻抗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50Ω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950305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衰减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34.4-34.5dB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3078152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电压比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53</a:t>
                      </a:r>
                      <a:r>
                        <a:rPr lang="zh-CN" sz="1600" b="1" kern="100" dirty="0">
                          <a:effectLst/>
                        </a:rPr>
                        <a:t>：</a:t>
                      </a:r>
                      <a:r>
                        <a:rPr lang="en-US" sz="1600" b="1" kern="100" dirty="0">
                          <a:effectLst/>
                        </a:rPr>
                        <a:t>1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733168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最大驻波比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&lt;1.3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215873"/>
                  </a:ext>
                </a:extLst>
              </a:tr>
              <a:tr h="459511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最大峰值电压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20kV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162715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平均功率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00" dirty="0">
                          <a:effectLst/>
                        </a:rPr>
                        <a:t>100W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128194"/>
                  </a:ext>
                </a:extLst>
              </a:tr>
              <a:tr h="393398">
                <a:tc>
                  <a:txBody>
                    <a:bodyPr/>
                    <a:lstStyle/>
                    <a:p>
                      <a:pPr algn="ctr"/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</a:rPr>
                        <a:t>冷却方式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600" b="1" kern="100" dirty="0">
                          <a:effectLst/>
                        </a:rPr>
                        <a:t>自然空冷</a:t>
                      </a:r>
                      <a:endParaRPr lang="zh-CN" sz="16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8373773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91FDA1E4-4CF3-116B-0C6A-64CD65BF6CEB}"/>
              </a:ext>
            </a:extLst>
          </p:cNvPr>
          <p:cNvSpPr/>
          <p:nvPr/>
        </p:nvSpPr>
        <p:spPr>
          <a:xfrm>
            <a:off x="1138828" y="5887300"/>
            <a:ext cx="1384065" cy="377411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FID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负载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75E4690-E70D-6A73-9631-BF96A69BCBF0}"/>
              </a:ext>
            </a:extLst>
          </p:cNvPr>
          <p:cNvSpPr/>
          <p:nvPr/>
        </p:nvSpPr>
        <p:spPr>
          <a:xfrm>
            <a:off x="7117746" y="5952622"/>
            <a:ext cx="1537859" cy="377411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上海华湘负载</a:t>
            </a:r>
          </a:p>
        </p:txBody>
      </p:sp>
    </p:spTree>
    <p:extLst>
      <p:ext uri="{BB962C8B-B14F-4D97-AF65-F5344CB8AC3E}">
        <p14:creationId xmlns:p14="http://schemas.microsoft.com/office/powerpoint/2010/main" val="3859317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48" y="86700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超级陶粲装置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灯片编号占位符 3">
            <a:extLst>
              <a:ext uri="{FF2B5EF4-FFF2-40B4-BE49-F238E27FC236}">
                <a16:creationId xmlns:a16="http://schemas.microsoft.com/office/drawing/2014/main" id="{82C10A24-775E-4EC0-B2D0-C3DE17B9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0182" y="6489267"/>
            <a:ext cx="461818" cy="374986"/>
          </a:xfrm>
        </p:spPr>
        <p:txBody>
          <a:bodyPr/>
          <a:lstStyle/>
          <a:p>
            <a:fld id="{F0850DF5-E846-4888-9661-D9769C222F7D}" type="slidenum">
              <a:rPr lang="zh-CN" altLang="en-US" b="1" smtClean="0"/>
              <a:pPr/>
              <a:t>3</a:t>
            </a:fld>
            <a:endParaRPr lang="zh-CN" altLang="en-US" b="1" dirty="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3DC88F5-6EDE-4C9F-BE83-A82E3219AB1E}"/>
              </a:ext>
            </a:extLst>
          </p:cNvPr>
          <p:cNvSpPr/>
          <p:nvPr/>
        </p:nvSpPr>
        <p:spPr>
          <a:xfrm>
            <a:off x="292231" y="992431"/>
            <a:ext cx="11696569" cy="1142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正负电子对撞机：开展粒子物理实验研究的最有效途径之一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超高亮度正负电子加速器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关键技术是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实现超高峰值亮度、高效获取实验数据的保障</a:t>
            </a:r>
            <a:endParaRPr lang="zh-CN" altLang="en-US" sz="2400" dirty="0"/>
          </a:p>
        </p:txBody>
      </p:sp>
      <p:sp>
        <p:nvSpPr>
          <p:cNvPr id="81" name="矩形: 圆角 80">
            <a:extLst>
              <a:ext uri="{FF2B5EF4-FFF2-40B4-BE49-F238E27FC236}">
                <a16:creationId xmlns:a16="http://schemas.microsoft.com/office/drawing/2014/main" id="{A255C89F-07AD-B50B-7001-374A765FBAEB}"/>
              </a:ext>
            </a:extLst>
          </p:cNvPr>
          <p:cNvSpPr/>
          <p:nvPr/>
        </p:nvSpPr>
        <p:spPr>
          <a:xfrm>
            <a:off x="298711" y="2450998"/>
            <a:ext cx="11690089" cy="4152543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4F224871-72DA-C373-EF18-3724E5425B4C}"/>
              </a:ext>
            </a:extLst>
          </p:cNvPr>
          <p:cNvSpPr/>
          <p:nvPr/>
        </p:nvSpPr>
        <p:spPr>
          <a:xfrm>
            <a:off x="373552" y="2220165"/>
            <a:ext cx="3556613" cy="46166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超级陶粲装置概念设计图</a:t>
            </a:r>
            <a:endParaRPr lang="zh-CN" altLang="en-US" sz="24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76F0398-5962-4F6A-9609-6C4FBF8D254C}"/>
              </a:ext>
            </a:extLst>
          </p:cNvPr>
          <p:cNvSpPr/>
          <p:nvPr/>
        </p:nvSpPr>
        <p:spPr>
          <a:xfrm>
            <a:off x="324051" y="5643779"/>
            <a:ext cx="4802433" cy="58477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元件老化、对撞亮度和质心能量无法提高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C9BFA72-FE3F-48A1-A48D-E01EE3F76D03}"/>
              </a:ext>
            </a:extLst>
          </p:cNvPr>
          <p:cNvSpPr txBox="1"/>
          <p:nvPr/>
        </p:nvSpPr>
        <p:spPr>
          <a:xfrm>
            <a:off x="487503" y="3243302"/>
            <a:ext cx="3566704" cy="1422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北京正负电子对撞机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BEPCII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质心能量：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2-4.6GeV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对撞亮度：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1×10³³cm⁻²s⁻¹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E92D909-E2F2-49D3-867D-F1E09115B062}"/>
              </a:ext>
            </a:extLst>
          </p:cNvPr>
          <p:cNvSpPr txBox="1"/>
          <p:nvPr/>
        </p:nvSpPr>
        <p:spPr>
          <a:xfrm>
            <a:off x="8456981" y="3246718"/>
            <a:ext cx="3531819" cy="1422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超级陶粲装置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质心能量：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2-7GeV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对撞亮度：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0.5×10³</a:t>
            </a:r>
            <a:r>
              <a:rPr lang="en-US" altLang="zh-CN" sz="2000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cm⁻²s⁻¹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A74E583-5A6B-4BB1-BBC0-098FB1A8BBD0}"/>
              </a:ext>
            </a:extLst>
          </p:cNvPr>
          <p:cNvSpPr/>
          <p:nvPr/>
        </p:nvSpPr>
        <p:spPr>
          <a:xfrm>
            <a:off x="6854430" y="5634060"/>
            <a:ext cx="4952591" cy="58477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对撞亮度提升了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倍，质心能量范围更宽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3A4C730-7919-43BB-8DCC-A87CF5A4894A}"/>
              </a:ext>
            </a:extLst>
          </p:cNvPr>
          <p:cNvSpPr txBox="1"/>
          <p:nvPr/>
        </p:nvSpPr>
        <p:spPr>
          <a:xfrm>
            <a:off x="5610578" y="5489255"/>
            <a:ext cx="705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换代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05DECC5-056A-41F7-BF5F-91FAB37536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25145" r="15316" b="19923"/>
          <a:stretch/>
        </p:blipFill>
        <p:spPr bwMode="auto">
          <a:xfrm>
            <a:off x="3597861" y="2843192"/>
            <a:ext cx="5187297" cy="26193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5FBE0FEF-6A42-4E96-AF40-1F2474EB2CBA}"/>
              </a:ext>
            </a:extLst>
          </p:cNvPr>
          <p:cNvCxnSpPr/>
          <p:nvPr/>
        </p:nvCxnSpPr>
        <p:spPr>
          <a:xfrm flipV="1">
            <a:off x="5151824" y="5916117"/>
            <a:ext cx="1727946" cy="971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6966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6FE3D-5236-AA2B-E075-DB4F2BF5A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5AA48C-FFCD-ABB6-59CF-AE8330662672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B433DCC8-F5F6-CEF4-34C7-1A0EA914AC1A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F9A51CE8-4FD7-F2BF-46FC-972AA763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15A319-B220-4770-86BC-BA226329AAFD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C163D382-AF64-CAE6-EA98-94DC17D1456C}"/>
              </a:ext>
            </a:extLst>
          </p:cNvPr>
          <p:cNvSpPr/>
          <p:nvPr/>
        </p:nvSpPr>
        <p:spPr>
          <a:xfrm>
            <a:off x="6641433" y="1394347"/>
            <a:ext cx="4637864" cy="5154345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5A179F74-651C-A323-9057-BF637F8442FE}"/>
              </a:ext>
            </a:extLst>
          </p:cNvPr>
          <p:cNvSpPr/>
          <p:nvPr/>
        </p:nvSpPr>
        <p:spPr>
          <a:xfrm>
            <a:off x="669016" y="1386051"/>
            <a:ext cx="5600242" cy="5162821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3B80050-31EF-937F-D559-7A776E1608AE}"/>
              </a:ext>
            </a:extLst>
          </p:cNvPr>
          <p:cNvSpPr/>
          <p:nvPr/>
        </p:nvSpPr>
        <p:spPr>
          <a:xfrm>
            <a:off x="7462454" y="1109390"/>
            <a:ext cx="3238922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测试平台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0B608C9-B171-C006-690F-02DBBB57FDFF}"/>
              </a:ext>
            </a:extLst>
          </p:cNvPr>
          <p:cNvSpPr/>
          <p:nvPr/>
        </p:nvSpPr>
        <p:spPr>
          <a:xfrm>
            <a:off x="1849676" y="1071698"/>
            <a:ext cx="3238922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连接方式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741F39E-1DBB-534F-F13F-EBE8FA3B3CB0}"/>
              </a:ext>
            </a:extLst>
          </p:cNvPr>
          <p:cNvSpPr txBox="1"/>
          <p:nvPr/>
        </p:nvSpPr>
        <p:spPr>
          <a:xfrm>
            <a:off x="868407" y="4258848"/>
            <a:ext cx="5336913" cy="12899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高压衰减器的衰减分别采用：</a:t>
            </a:r>
            <a:r>
              <a:rPr lang="en-US" altLang="zh-CN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FID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和华湘衰减器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低损耗衰减器的衰减倍数为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示波器带宽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GHz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，采样率为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GS/s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C3D5B5A-5491-5955-5026-7D6775904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148" y="75855"/>
            <a:ext cx="1062309" cy="807049"/>
          </a:xfrm>
          <a:prstGeom prst="rect">
            <a:avLst/>
          </a:prstGeom>
        </p:spPr>
      </p:pic>
      <p:sp>
        <p:nvSpPr>
          <p:cNvPr id="6" name="TextBox 59">
            <a:extLst>
              <a:ext uri="{FF2B5EF4-FFF2-40B4-BE49-F238E27FC236}">
                <a16:creationId xmlns:a16="http://schemas.microsoft.com/office/drawing/2014/main" id="{30C9DBA7-DD9E-5B2A-8897-8E15753C181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66543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条带型冲击磁铁样机的测试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BDE0F13-D7C2-40C7-8E4E-CA55CF80C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33" y="2165350"/>
            <a:ext cx="5440756" cy="155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5DB9401-1F3B-48FA-98BB-6700C36F3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95" y="1690498"/>
            <a:ext cx="3661343" cy="2329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FF30C09-E00F-488F-BC25-2C552D91E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694" y="4064437"/>
            <a:ext cx="3661343" cy="2329906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93127DEE-AC69-49F4-B404-0CFA191A1296}"/>
              </a:ext>
            </a:extLst>
          </p:cNvPr>
          <p:cNvSpPr/>
          <p:nvPr/>
        </p:nvSpPr>
        <p:spPr>
          <a:xfrm>
            <a:off x="7258295" y="3642991"/>
            <a:ext cx="3390140" cy="377411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FID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衰减器于高能物理研究所安装测试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6129F53-615C-462F-88BE-F11F3B9AC2B6}"/>
              </a:ext>
            </a:extLst>
          </p:cNvPr>
          <p:cNvSpPr/>
          <p:nvPr/>
        </p:nvSpPr>
        <p:spPr>
          <a:xfrm>
            <a:off x="7311236" y="6016932"/>
            <a:ext cx="3390140" cy="377411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华湘衰减器于华中科技大学安装测试</a:t>
            </a:r>
          </a:p>
        </p:txBody>
      </p:sp>
    </p:spTree>
    <p:extLst>
      <p:ext uri="{BB962C8B-B14F-4D97-AF65-F5344CB8AC3E}">
        <p14:creationId xmlns:p14="http://schemas.microsoft.com/office/powerpoint/2010/main" val="3421809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5678C-9B46-33A0-62DE-AEB74AC23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4EC30AF8-23BC-4B35-AC25-06396EA9612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98469" y="2393154"/>
            <a:ext cx="5296085" cy="311218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EEF4201-71B8-70DA-F506-FBB2CCCFFB1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FD5085EC-C2E7-94BC-3AC7-FAF822D3BB48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23DE55D-F576-4365-1012-7E30F9E76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15A319-B220-4770-86BC-BA226329AAFD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089C7B69-D083-C213-C3F5-4A53AEB318E5}"/>
              </a:ext>
            </a:extLst>
          </p:cNvPr>
          <p:cNvSpPr/>
          <p:nvPr/>
        </p:nvSpPr>
        <p:spPr>
          <a:xfrm>
            <a:off x="5945848" y="1394347"/>
            <a:ext cx="6029033" cy="5044031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AB1F2CB-4F64-53DE-E2C0-8ABA8DDBEE78}"/>
              </a:ext>
            </a:extLst>
          </p:cNvPr>
          <p:cNvSpPr/>
          <p:nvPr/>
        </p:nvSpPr>
        <p:spPr>
          <a:xfrm>
            <a:off x="178802" y="1386052"/>
            <a:ext cx="5600242" cy="5052326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70B629B-23D5-8F21-890F-58AA6010C1DE}"/>
              </a:ext>
            </a:extLst>
          </p:cNvPr>
          <p:cNvSpPr/>
          <p:nvPr/>
        </p:nvSpPr>
        <p:spPr>
          <a:xfrm>
            <a:off x="7055318" y="1109390"/>
            <a:ext cx="4053194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条带型冲击磁铁样机的测试</a:t>
            </a:r>
            <a:r>
              <a:rPr kumimoji="0" lang="zh-CN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1AA7A8E-6ABD-9B2D-4210-D1763CC58595}"/>
              </a:ext>
            </a:extLst>
          </p:cNvPr>
          <p:cNvSpPr/>
          <p:nvPr/>
        </p:nvSpPr>
        <p:spPr>
          <a:xfrm>
            <a:off x="663951" y="1071698"/>
            <a:ext cx="4629944" cy="400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条带型冲击磁铁样机的测试波形</a:t>
            </a:r>
            <a:endParaRPr kumimoji="0" lang="zh-CN" altLang="zh-CN" sz="20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10D1A22F-F5BE-9B83-48B7-39A7E2A8815A}"/>
              </a:ext>
            </a:extLst>
          </p:cNvPr>
          <p:cNvSpPr txBox="1"/>
          <p:nvPr/>
        </p:nvSpPr>
        <p:spPr>
          <a:xfrm>
            <a:off x="363309" y="1564290"/>
            <a:ext cx="5296086" cy="4589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17.5kV 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电压输出下测试波形图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E51EAF4-F16D-0C94-AB94-97E3228D7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148" y="75855"/>
            <a:ext cx="1062309" cy="807049"/>
          </a:xfrm>
          <a:prstGeom prst="rect">
            <a:avLst/>
          </a:prstGeom>
        </p:spPr>
      </p:pic>
      <p:sp>
        <p:nvSpPr>
          <p:cNvPr id="3" name="TextBox 59">
            <a:extLst>
              <a:ext uri="{FF2B5EF4-FFF2-40B4-BE49-F238E27FC236}">
                <a16:creationId xmlns:a16="http://schemas.microsoft.com/office/drawing/2014/main" id="{A05B9967-510E-1DDF-CEC6-B32B5C2C74A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66543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样机测试</a:t>
            </a: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条带型冲击磁铁样机的测试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94B77205-5072-441C-82E4-6E7B1B5A9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10173"/>
              </p:ext>
            </p:extLst>
          </p:nvPr>
        </p:nvGraphicFramePr>
        <p:xfrm>
          <a:off x="6027196" y="4302565"/>
          <a:ext cx="5866335" cy="2076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7039">
                  <a:extLst>
                    <a:ext uri="{9D8B030D-6E8A-4147-A177-3AD203B41FA5}">
                      <a16:colId xmlns:a16="http://schemas.microsoft.com/office/drawing/2014/main" val="4078066663"/>
                    </a:ext>
                  </a:extLst>
                </a:gridCol>
                <a:gridCol w="1230899">
                  <a:extLst>
                    <a:ext uri="{9D8B030D-6E8A-4147-A177-3AD203B41FA5}">
                      <a16:colId xmlns:a16="http://schemas.microsoft.com/office/drawing/2014/main" val="934556260"/>
                    </a:ext>
                  </a:extLst>
                </a:gridCol>
                <a:gridCol w="1358397">
                  <a:extLst>
                    <a:ext uri="{9D8B030D-6E8A-4147-A177-3AD203B41FA5}">
                      <a16:colId xmlns:a16="http://schemas.microsoft.com/office/drawing/2014/main" val="3281305665"/>
                    </a:ext>
                  </a:extLst>
                </a:gridCol>
              </a:tblGrid>
              <a:tr h="3384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设计</a:t>
                      </a: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测试结果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8282179"/>
                  </a:ext>
                </a:extLst>
              </a:tr>
              <a:tr h="434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脉冲上升时间（</a:t>
                      </a:r>
                      <a:r>
                        <a:rPr 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10%-90%</a:t>
                      </a: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≤2ns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0.43ns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1042338"/>
                  </a:ext>
                </a:extLst>
              </a:tr>
              <a:tr h="4343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</a:t>
                      </a:r>
                      <a:r>
                        <a:rPr lang="zh-CN" alt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下降</a:t>
                      </a: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时间（</a:t>
                      </a:r>
                      <a:r>
                        <a:rPr lang="en-US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10%-90%</a:t>
                      </a: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≤2ns</a:t>
                      </a:r>
                      <a:endParaRPr lang="zh-CN" altLang="zh-CN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0.88ns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4480971"/>
                  </a:ext>
                </a:extLst>
              </a:tr>
              <a:tr h="434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脉冲平顶时间（</a:t>
                      </a:r>
                      <a:r>
                        <a:rPr 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90%-90%</a:t>
                      </a: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≥2ns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4.2ns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4566087"/>
                  </a:ext>
                </a:extLst>
              </a:tr>
              <a:tr h="4343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脉冲宽度（</a:t>
                      </a:r>
                      <a:r>
                        <a:rPr lang="en-US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10%-10%</a:t>
                      </a: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）（</a:t>
                      </a:r>
                      <a:r>
                        <a:rPr lang="en-US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ns</a:t>
                      </a:r>
                      <a:r>
                        <a:rPr lang="zh-CN" alt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≤6ns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200000"/>
                        </a:lnSpc>
                        <a:buNone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5.51ns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1123762"/>
                  </a:ext>
                </a:extLst>
              </a:tr>
            </a:tbl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4CA50BF4-3A50-4202-B0AA-AA1DB9E68FF0}"/>
              </a:ext>
            </a:extLst>
          </p:cNvPr>
          <p:cNvSpPr txBox="1"/>
          <p:nvPr/>
        </p:nvSpPr>
        <p:spPr>
          <a:xfrm>
            <a:off x="5932165" y="1450223"/>
            <a:ext cx="6131292" cy="280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上升沿：华湘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(0.43ns)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FID(0.57ns)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下降沿：华湘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(0.88ns)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FID(1.31ns)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脉冲平顶时间（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90%-90%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）为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4.2ns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脉冲宽度（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10%-10%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）为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5.51ns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高压脉冲信号发生了少许畸变，但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仍符合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条带型冲击磁铁的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参数需求。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60807B50-CE9A-4A89-B198-C18762470D67}"/>
              </a:ext>
            </a:extLst>
          </p:cNvPr>
          <p:cNvSpPr txBox="1"/>
          <p:nvPr/>
        </p:nvSpPr>
        <p:spPr>
          <a:xfrm>
            <a:off x="444678" y="5569884"/>
            <a:ext cx="4622004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对两次测试输出波形进行</a:t>
            </a:r>
            <a:r>
              <a:rPr lang="zh-CN" altLang="en-US" sz="20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归一化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对比。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9237A7B-EF2E-4A33-8031-BADD69EAAC70}"/>
              </a:ext>
            </a:extLst>
          </p:cNvPr>
          <p:cNvSpPr txBox="1"/>
          <p:nvPr/>
        </p:nvSpPr>
        <p:spPr>
          <a:xfrm>
            <a:off x="3864748" y="4472504"/>
            <a:ext cx="1647052" cy="75918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zh-CN" sz="1100" b="1" dirty="0">
                <a:solidFill>
                  <a:srgbClr val="0000FF"/>
                </a:solidFill>
              </a:rPr>
              <a:t>———  +17.5kV (</a:t>
            </a:r>
            <a:r>
              <a:rPr lang="zh-CN" altLang="en-US" sz="1100" b="1" dirty="0">
                <a:solidFill>
                  <a:srgbClr val="0000FF"/>
                </a:solidFill>
              </a:rPr>
              <a:t>华湘</a:t>
            </a:r>
            <a:r>
              <a:rPr lang="en-US" altLang="zh-CN" sz="1100" b="1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ts val="1300"/>
              </a:lnSpc>
            </a:pPr>
            <a:r>
              <a:rPr lang="en-US" altLang="zh-CN" sz="1100" b="1" dirty="0">
                <a:solidFill>
                  <a:srgbClr val="0000FF"/>
                </a:solidFill>
              </a:rPr>
              <a:t>------  -17.5kV (</a:t>
            </a:r>
            <a:r>
              <a:rPr lang="zh-CN" altLang="en-US" sz="1100" b="1" dirty="0">
                <a:solidFill>
                  <a:srgbClr val="0000FF"/>
                </a:solidFill>
              </a:rPr>
              <a:t>华湘</a:t>
            </a:r>
            <a:r>
              <a:rPr lang="en-US" altLang="zh-CN" sz="1100" b="1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ts val="1300"/>
              </a:lnSpc>
            </a:pPr>
            <a:r>
              <a:rPr lang="en-US" altLang="zh-CN" sz="1100" b="1" dirty="0">
                <a:solidFill>
                  <a:srgbClr val="FF2F2F"/>
                </a:solidFill>
              </a:rPr>
              <a:t>———  +17.5kV (FID)</a:t>
            </a:r>
          </a:p>
          <a:p>
            <a:pPr>
              <a:lnSpc>
                <a:spcPts val="1300"/>
              </a:lnSpc>
            </a:pPr>
            <a:r>
              <a:rPr lang="en-US" altLang="zh-CN" sz="1100" b="1" dirty="0">
                <a:solidFill>
                  <a:srgbClr val="FF2F2F"/>
                </a:solidFill>
              </a:rPr>
              <a:t>------  -17.5kV (FID)</a:t>
            </a:r>
            <a:endParaRPr lang="zh-CN" altLang="en-US" sz="1100" b="1" dirty="0">
              <a:solidFill>
                <a:srgbClr val="FF2F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48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7D94-7582-BFEC-3863-7391E1BEC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C7D4ADE-14D3-2286-7C6F-6C29F9F3D91A}"/>
              </a:ext>
            </a:extLst>
          </p:cNvPr>
          <p:cNvSpPr/>
          <p:nvPr/>
        </p:nvSpPr>
        <p:spPr>
          <a:xfrm>
            <a:off x="0" y="6538706"/>
            <a:ext cx="12192000" cy="303571"/>
          </a:xfrm>
          <a:prstGeom prst="rect">
            <a:avLst/>
          </a:prstGeom>
          <a:solidFill>
            <a:srgbClr val="084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DCCB3D-BFC4-6964-B956-EE47F1047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120" y="6507928"/>
            <a:ext cx="2743200" cy="365125"/>
          </a:xfrm>
        </p:spPr>
        <p:txBody>
          <a:bodyPr/>
          <a:lstStyle/>
          <a:p>
            <a:fld id="{3FD23EAD-522E-410E-8985-7A2A78E33FFE}" type="slidenum">
              <a:rPr lang="zh-CN" altLang="en-US" sz="1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fld>
            <a:endParaRPr lang="zh-CN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315AAAF-D8AB-A5FE-4283-EDE0F42CFF80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59">
            <a:extLst>
              <a:ext uri="{FF2B5EF4-FFF2-40B4-BE49-F238E27FC236}">
                <a16:creationId xmlns:a16="http://schemas.microsoft.com/office/drawing/2014/main" id="{423BB0BA-71D2-7B11-1978-9CA57745F7B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报告提纲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E243222-16FA-73CE-2575-006C57D90E24}"/>
              </a:ext>
            </a:extLst>
          </p:cNvPr>
          <p:cNvSpPr txBox="1"/>
          <p:nvPr/>
        </p:nvSpPr>
        <p:spPr>
          <a:xfrm>
            <a:off x="1669607" y="1288032"/>
            <a:ext cx="5039537" cy="4357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原理介绍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工程设计与样机加工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工作总结</a:t>
            </a:r>
            <a:endParaRPr lang="en-US" altLang="zh-CN" sz="3600" b="1" dirty="0">
              <a:solidFill>
                <a:srgbClr val="4472C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6532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030" y="52507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研究结论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6F5CA388-85CF-4C3A-BF74-6D3B004FF887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666EE0B1-88A0-4A9E-9BCC-7987D320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图示 1">
            <a:extLst>
              <a:ext uri="{FF2B5EF4-FFF2-40B4-BE49-F238E27FC236}">
                <a16:creationId xmlns:a16="http://schemas.microsoft.com/office/drawing/2014/main" id="{6AA550B3-2252-C3ED-F158-7044DF3C5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4367755"/>
              </p:ext>
            </p:extLst>
          </p:nvPr>
        </p:nvGraphicFramePr>
        <p:xfrm>
          <a:off x="1169786" y="1272209"/>
          <a:ext cx="9852426" cy="479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4">
            <a:extLst>
              <a:ext uri="{FF2B5EF4-FFF2-40B4-BE49-F238E27FC236}">
                <a16:creationId xmlns:a16="http://schemas.microsoft.com/office/drawing/2014/main" id="{2B4B42FA-3AC1-B860-2626-1807249AD4AF}"/>
              </a:ext>
            </a:extLst>
          </p:cNvPr>
          <p:cNvSpPr txBox="1"/>
          <p:nvPr/>
        </p:nvSpPr>
        <p:spPr>
          <a:xfrm>
            <a:off x="1509913" y="1984235"/>
            <a:ext cx="647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kumimoji="1"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5BC82D4D-39E9-A818-E739-B25E74BC346C}"/>
              </a:ext>
            </a:extLst>
          </p:cNvPr>
          <p:cNvSpPr txBox="1"/>
          <p:nvPr/>
        </p:nvSpPr>
        <p:spPr>
          <a:xfrm>
            <a:off x="1833802" y="3439579"/>
            <a:ext cx="647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kumimoji="1"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41">
            <a:extLst>
              <a:ext uri="{FF2B5EF4-FFF2-40B4-BE49-F238E27FC236}">
                <a16:creationId xmlns:a16="http://schemas.microsoft.com/office/drawing/2014/main" id="{35F4288D-9CDB-3285-C15B-24FDFE788D01}"/>
              </a:ext>
            </a:extLst>
          </p:cNvPr>
          <p:cNvSpPr txBox="1"/>
          <p:nvPr/>
        </p:nvSpPr>
        <p:spPr>
          <a:xfrm>
            <a:off x="1509913" y="4894923"/>
            <a:ext cx="647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kumimoji="1"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157CF8A-0E37-1907-99E4-21B11032CA14}"/>
              </a:ext>
            </a:extLst>
          </p:cNvPr>
          <p:cNvSpPr/>
          <p:nvPr/>
        </p:nvSpPr>
        <p:spPr>
          <a:xfrm>
            <a:off x="3619031" y="1030667"/>
            <a:ext cx="4953935" cy="499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zh-CN" sz="2000" b="1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------------------------</a:t>
            </a:r>
            <a:r>
              <a:rPr lang="zh-CN" altLang="en-US" sz="2000" b="1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总结</a:t>
            </a:r>
            <a:r>
              <a:rPr lang="en-US" altLang="zh-CN" sz="2000" b="1" kern="1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------------------------</a:t>
            </a:r>
            <a:endParaRPr lang="zh-CN" altLang="zh-CN" sz="2000" b="1" kern="100" dirty="0"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64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>
            <a:extLst>
              <a:ext uri="{FF2B5EF4-FFF2-40B4-BE49-F238E27FC236}">
                <a16:creationId xmlns:a16="http://schemas.microsoft.com/office/drawing/2014/main" id="{8C9E870F-BFA7-4EBA-BFC4-4284CD53D44B}"/>
              </a:ext>
            </a:extLst>
          </p:cNvPr>
          <p:cNvSpPr/>
          <p:nvPr/>
        </p:nvSpPr>
        <p:spPr>
          <a:xfrm>
            <a:off x="0" y="0"/>
            <a:ext cx="12192000" cy="3078335"/>
          </a:xfrm>
          <a:prstGeom prst="rect">
            <a:avLst/>
          </a:prstGeom>
          <a:gradFill>
            <a:gsLst>
              <a:gs pos="0">
                <a:srgbClr val="1D2A71">
                  <a:lumMod val="0"/>
                  <a:lumOff val="100000"/>
                  <a:alpha val="50000"/>
                </a:srgb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Regular"/>
              <a:ea typeface="思源黑体 CN Regular"/>
              <a:cs typeface="+mn-cs"/>
            </a:endParaRP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3988CC65-58AC-40B7-8CB3-0128721F9A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86" b="76286" l="78" r="99922">
                        <a14:foregroundMark x1="36300" y1="42857" x2="5855" y2="50286"/>
                        <a14:foregroundMark x1="5855" y1="50286" x2="1795" y2="56000"/>
                        <a14:foregroundMark x1="1795" y1="56000" x2="7260" y2="62571"/>
                        <a14:foregroundMark x1="7260" y1="62571" x2="17642" y2="61714"/>
                        <a14:foregroundMark x1="17642" y1="61714" x2="30367" y2="65143"/>
                        <a14:foregroundMark x1="30367" y1="65143" x2="43013" y2="64000"/>
                        <a14:foregroundMark x1="43013" y1="64000" x2="70258" y2="66000"/>
                        <a14:foregroundMark x1="70258" y1="66000" x2="78454" y2="65143"/>
                        <a14:foregroundMark x1="78454" y1="65143" x2="95238" y2="67429"/>
                        <a14:foregroundMark x1="95238" y1="67429" x2="88915" y2="50286"/>
                        <a14:foregroundMark x1="88915" y1="50286" x2="48790" y2="42286"/>
                        <a14:foregroundMark x1="11241" y1="54286" x2="390" y2="54000"/>
                        <a14:foregroundMark x1="781" y1="67143" x2="9446" y2="66857"/>
                        <a14:foregroundMark x1="9446" y1="66857" x2="30133" y2="70857"/>
                        <a14:foregroundMark x1="30133" y1="70857" x2="39969" y2="70571"/>
                        <a14:foregroundMark x1="39969" y1="70571" x2="45511" y2="71429"/>
                        <a14:foregroundMark x1="45511" y1="71429" x2="50429" y2="71143"/>
                        <a14:foregroundMark x1="50429" y1="71143" x2="64949" y2="72286"/>
                        <a14:foregroundMark x1="64949" y1="72286" x2="74005" y2="71429"/>
                        <a14:foregroundMark x1="74005" y1="71429" x2="92584" y2="75143"/>
                        <a14:foregroundMark x1="92584" y1="75143" x2="96799" y2="74000"/>
                        <a14:foregroundMark x1="96799" y1="74000" x2="99922" y2="64286"/>
                        <a14:foregroundMark x1="99922" y1="64286" x2="97034" y2="52000"/>
                        <a14:foregroundMark x1="97034" y1="52000" x2="78767" y2="50000"/>
                        <a14:foregroundMark x1="95316" y1="46286" x2="77205" y2="42286"/>
                        <a14:foregroundMark x1="77205" y1="42286" x2="72287" y2="35429"/>
                        <a14:foregroundMark x1="72287" y1="35429" x2="72678" y2="32571"/>
                        <a14:foregroundMark x1="71852" y1="21143" x2="74727" y2="20888"/>
                        <a14:foregroundMark x1="65418" y1="21714" x2="71852" y2="21143"/>
                        <a14:foregroundMark x1="89216" y1="15090" x2="91245" y2="16987"/>
                        <a14:foregroundMark x1="2420" y1="70571" x2="9680" y2="70286"/>
                        <a14:foregroundMark x1="9680" y1="70286" x2="37237" y2="76857"/>
                        <a14:foregroundMark x1="37237" y1="76857" x2="49024" y2="74571"/>
                        <a14:foregroundMark x1="49024" y1="74571" x2="63934" y2="76286"/>
                        <a14:foregroundMark x1="92506" y1="32286" x2="97112" y2="32571"/>
                        <a14:foregroundMark x1="97112" y1="32571" x2="99454" y2="36000"/>
                        <a14:foregroundMark x1="40437" y1="22857" x2="34192" y2="24000"/>
                        <a14:foregroundMark x1="34772" y1="21965" x2="34270" y2="21714"/>
                        <a14:foregroundMark x1="36801" y1="22978" x2="34839" y2="21998"/>
                        <a14:foregroundMark x1="37705" y1="23429" x2="36859" y2="23007"/>
                        <a14:foregroundMark x1="33411" y1="24571" x2="28962" y2="24286"/>
                        <a14:foregroundMark x1="27869" y1="28286" x2="18111" y2="31714"/>
                        <a14:foregroundMark x1="14910" y1="18286" x2="16393" y2="18000"/>
                        <a14:foregroundMark x1="11163" y1="37143" x2="7806" y2="41714"/>
                        <a14:foregroundMark x1="9133" y1="36286" x2="6479" y2="45429"/>
                        <a14:foregroundMark x1="6948" y1="38286" x2="4137" y2="46000"/>
                        <a14:foregroundMark x1="6948" y1="35143" x2="6089" y2="36000"/>
                        <a14:foregroundMark x1="7884" y1="34000" x2="7104" y2="35143"/>
                        <a14:foregroundMark x1="4215" y1="39429" x2="2732" y2="42000"/>
                        <a14:foregroundMark x1="3357" y1="40000" x2="2030" y2="41714"/>
                        <a14:foregroundMark x1="4137" y1="38571" x2="6245" y2="36571"/>
                        <a14:foregroundMark x1="5777" y1="35429" x2="8665" y2="32286"/>
                        <a14:foregroundMark x1="9992" y1="32571" x2="11710" y2="33429"/>
                        <a14:foregroundMark x1="17955" y1="17429" x2="17486" y2="18571"/>
                        <a14:foregroundMark x1="24278" y1="23714" x2="28571" y2="22857"/>
                        <a14:foregroundMark x1="28571" y1="22857" x2="28806" y2="22857"/>
                        <a14:foregroundMark x1="40205" y1="21088" x2="40671" y2="21429"/>
                        <a14:foregroundMark x1="41218" y1="20286" x2="40332" y2="20433"/>
                        <a14:foregroundMark x1="40749" y1="20286" x2="40324" y2="20472"/>
                        <a14:foregroundMark x1="41140" y1="20571" x2="40344" y2="20370"/>
                        <a14:foregroundMark x1="41140" y1="19143" x2="39969" y2="20571"/>
                        <a14:foregroundMark x1="40906" y1="12286" x2="41251" y2="11138"/>
                        <a14:foregroundMark x1="42779" y1="7143" x2="45902" y2="6286"/>
                        <a14:foregroundMark x1="45199" y1="7429" x2="49102" y2="8286"/>
                        <a14:foregroundMark x1="49102" y1="8286" x2="49544" y2="8133"/>
                        <a14:foregroundMark x1="56094" y1="7704" x2="59016" y2="8571"/>
                        <a14:foregroundMark x1="61749" y1="8857" x2="65808" y2="20000"/>
                        <a14:foregroundMark x1="73770" y1="22857" x2="73146" y2="22571"/>
                        <a14:foregroundMark x1="87432" y1="30286" x2="77986" y2="26000"/>
                        <a14:foregroundMark x1="77986" y1="26000" x2="83450" y2="27429"/>
                        <a14:foregroundMark x1="83450" y1="27429" x2="79781" y2="28857"/>
                        <a14:backgroundMark x1="1405" y1="10857" x2="22092" y2="1429"/>
                        <a14:backgroundMark x1="22092" y1="1429" x2="36612" y2="6000"/>
                        <a14:backgroundMark x1="54045" y1="2649" x2="58938" y2="3143"/>
                        <a14:backgroundMark x1="47619" y1="2000" x2="53932" y2="2637"/>
                        <a14:backgroundMark x1="65886" y1="6286" x2="85246" y2="8286"/>
                        <a14:backgroundMark x1="85246" y1="8286" x2="95238" y2="3714"/>
                        <a14:backgroundMark x1="95238" y1="3714" x2="98048" y2="4286"/>
                        <a14:backgroundMark x1="86573" y1="12286" x2="86573" y2="12286"/>
                        <a14:backgroundMark x1="85948" y1="12286" x2="85948" y2="12286"/>
                        <a14:backgroundMark x1="86261" y1="12000" x2="86261" y2="12000"/>
                        <a14:backgroundMark x1="86807" y1="11714" x2="86807" y2="11714"/>
                        <a14:backgroundMark x1="94223" y1="19714" x2="98673" y2="21429"/>
                        <a14:backgroundMark x1="99454" y1="24286" x2="99454" y2="24286"/>
                        <a14:backgroundMark x1="99063" y1="26857" x2="99119" y2="30538"/>
                        <a14:backgroundMark x1="93521" y1="15714" x2="92818" y2="25429"/>
                        <a14:backgroundMark x1="92194" y1="15429" x2="90867" y2="14571"/>
                        <a14:backgroundMark x1="46136" y1="2571" x2="35051" y2="3429"/>
                        <a14:backgroundMark x1="1874" y1="34000" x2="3513" y2="27429"/>
                        <a14:backgroundMark x1="23653" y1="13143" x2="27322" y2="12857"/>
                        <a14:backgroundMark x1="72287" y1="20571" x2="72287" y2="20571"/>
                        <a14:backgroundMark x1="71897" y1="20857" x2="71897" y2="20857"/>
                        <a14:backgroundMark x1="71194" y1="17429" x2="71194" y2="17429"/>
                        <a14:backgroundMark x1="70570" y1="16857" x2="70570" y2="16857"/>
                        <a14:backgroundMark x1="80874" y1="18000" x2="80874" y2="18000"/>
                        <a14:backgroundMark x1="30367" y1="16286" x2="34348" y2="18000"/>
                        <a14:backgroundMark x1="39891" y1="11714" x2="38720" y2="14857"/>
                        <a14:backgroundMark x1="40906" y1="12857" x2="38564" y2="15429"/>
                        <a14:backgroundMark x1="41296" y1="8857" x2="41062" y2="10857"/>
                        <a14:backgroundMark x1="51132" y1="6000" x2="55347" y2="5714"/>
                        <a14:backgroundMark x1="55347" y1="5714" x2="56440" y2="5714"/>
                        <a14:backgroundMark x1="37158" y1="16857" x2="34036" y2="18000"/>
                        <a14:backgroundMark x1="37471" y1="18857" x2="40281" y2="17714"/>
                        <a14:backgroundMark x1="40281" y1="18000" x2="40749" y2="18286"/>
                        <a14:backgroundMark x1="98595" y1="24571" x2="98907" y2="27429"/>
                        <a14:backgroundMark x1="97970" y1="22571" x2="99219" y2="24286"/>
                        <a14:backgroundMark x1="97658" y1="23714" x2="99688" y2="25714"/>
                        <a14:backgroundMark x1="87822" y1="10857" x2="89774" y2="12286"/>
                        <a14:backgroundMark x1="75020" y1="19143" x2="78923" y2="18286"/>
                        <a14:backgroundMark x1="78923" y1="18286" x2="79079" y2="18286"/>
                        <a14:backgroundMark x1="49805" y1="6571" x2="53552" y2="5714"/>
                        <a14:backgroundMark x1="66823" y1="16857" x2="69867" y2="16571"/>
                        <a14:backgroundMark x1="85636" y1="12571" x2="89539" y2="10857"/>
                        <a14:backgroundMark x1="89539" y1="10857" x2="89617" y2="10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" b="29888"/>
          <a:stretch/>
        </p:blipFill>
        <p:spPr>
          <a:xfrm>
            <a:off x="0" y="956920"/>
            <a:ext cx="12192000" cy="2173919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A5C9BD95-5341-4652-9FAC-004B815EB7A5}"/>
              </a:ext>
            </a:extLst>
          </p:cNvPr>
          <p:cNvSpPr txBox="1"/>
          <p:nvPr/>
        </p:nvSpPr>
        <p:spPr>
          <a:xfrm>
            <a:off x="3572955" y="4491681"/>
            <a:ext cx="5262979" cy="8254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D2A71">
                        <a:lumMod val="90000"/>
                        <a:lumOff val="10000"/>
                      </a:srgbClr>
                    </a:gs>
                    <a:gs pos="100000">
                      <a:srgbClr val="1D2A71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欢迎各位专家</a:t>
            </a:r>
            <a:r>
              <a:rPr lang="zh-CN" altLang="en-US" sz="3600" b="1" dirty="0">
                <a:gradFill>
                  <a:gsLst>
                    <a:gs pos="0">
                      <a:srgbClr val="1D2A71">
                        <a:lumMod val="90000"/>
                        <a:lumOff val="10000"/>
                      </a:srgbClr>
                    </a:gs>
                    <a:gs pos="100000">
                      <a:srgbClr val="1D2A71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批评指正！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1D2A71">
                      <a:lumMod val="90000"/>
                      <a:lumOff val="10000"/>
                    </a:srgbClr>
                  </a:gs>
                  <a:gs pos="100000">
                    <a:srgbClr val="1D2A71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370B48BF-7354-4AC6-B86A-9E493D8409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448" y="55430"/>
            <a:ext cx="1062309" cy="80704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07983E7-B8E7-3032-B93B-00FC4E347187}"/>
              </a:ext>
            </a:extLst>
          </p:cNvPr>
          <p:cNvSpPr txBox="1"/>
          <p:nvPr/>
        </p:nvSpPr>
        <p:spPr>
          <a:xfrm>
            <a:off x="572138" y="3429000"/>
            <a:ext cx="11264622" cy="8254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1D2A71">
                        <a:lumMod val="90000"/>
                        <a:lumOff val="10000"/>
                      </a:srgbClr>
                    </a:gs>
                    <a:gs pos="100000">
                      <a:srgbClr val="1D2A71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衷心感谢各位专家、兄弟单位和相关企业的大力支持</a:t>
            </a:r>
            <a:r>
              <a:rPr lang="zh-CN" altLang="en-US" sz="3600" b="1" dirty="0">
                <a:gradFill>
                  <a:gsLst>
                    <a:gs pos="0">
                      <a:srgbClr val="1D2A71">
                        <a:lumMod val="90000"/>
                        <a:lumOff val="10000"/>
                      </a:srgbClr>
                    </a:gs>
                    <a:gs pos="100000">
                      <a:srgbClr val="1D2A71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1D2A71">
                      <a:lumMod val="90000"/>
                      <a:lumOff val="10000"/>
                    </a:srgbClr>
                  </a:gs>
                  <a:gs pos="100000">
                    <a:srgbClr val="1D2A71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156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48" y="86700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0945" y="228394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离轴注入和在轴注入方案</a:t>
            </a:r>
            <a:endParaRPr kumimoji="0" lang="en-US" altLang="ko-KR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灯片编号占位符 3">
            <a:extLst>
              <a:ext uri="{FF2B5EF4-FFF2-40B4-BE49-F238E27FC236}">
                <a16:creationId xmlns:a16="http://schemas.microsoft.com/office/drawing/2014/main" id="{CD51D727-53CF-48B3-9CEA-DDAA97A1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0182" y="6472334"/>
            <a:ext cx="461818" cy="374986"/>
          </a:xfrm>
        </p:spPr>
        <p:txBody>
          <a:bodyPr/>
          <a:lstStyle/>
          <a:p>
            <a:fld id="{F0850DF5-E846-4888-9661-D9769C222F7D}" type="slidenum">
              <a:rPr lang="zh-CN" altLang="en-US" b="1" smtClean="0"/>
              <a:pPr/>
              <a:t>4</a:t>
            </a:fld>
            <a:endParaRPr lang="zh-CN" altLang="en-US" b="1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05D1540-4BCD-482F-8D7E-051593B52191}"/>
              </a:ext>
            </a:extLst>
          </p:cNvPr>
          <p:cNvSpPr/>
          <p:nvPr/>
        </p:nvSpPr>
        <p:spPr>
          <a:xfrm>
            <a:off x="380945" y="1036666"/>
            <a:ext cx="11466135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动力学孔径小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的注入方法所面临的技术困难，针对其关键技术开展研究。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5C0B824-5756-4D4E-854C-4C20D8B81AA4}"/>
              </a:ext>
            </a:extLst>
          </p:cNvPr>
          <p:cNvSpPr/>
          <p:nvPr/>
        </p:nvSpPr>
        <p:spPr>
          <a:xfrm>
            <a:off x="558171" y="1995632"/>
            <a:ext cx="5419909" cy="4522986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7E61724-82D2-499F-9A21-D29CAA3A0944}"/>
              </a:ext>
            </a:extLst>
          </p:cNvPr>
          <p:cNvSpPr/>
          <p:nvPr/>
        </p:nvSpPr>
        <p:spPr>
          <a:xfrm>
            <a:off x="709157" y="1786265"/>
            <a:ext cx="4979492" cy="46166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阻尼环，累积环（或对撞环）注入</a:t>
            </a:r>
            <a:endParaRPr lang="zh-CN" altLang="en-US" sz="2400" dirty="0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5C5CE8F3-6B28-09CE-45B8-318D1EA42FCF}"/>
              </a:ext>
            </a:extLst>
          </p:cNvPr>
          <p:cNvSpPr/>
          <p:nvPr/>
        </p:nvSpPr>
        <p:spPr>
          <a:xfrm>
            <a:off x="6217111" y="1995632"/>
            <a:ext cx="5513071" cy="4517477"/>
          </a:xfrm>
          <a:prstGeom prst="roundRect">
            <a:avLst>
              <a:gd name="adj" fmla="val 1948"/>
            </a:avLst>
          </a:prstGeom>
          <a:noFill/>
          <a:ln w="28575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F6F55E7-490C-F99E-8425-0173473141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178" b="11417"/>
          <a:stretch/>
        </p:blipFill>
        <p:spPr bwMode="auto">
          <a:xfrm>
            <a:off x="1326073" y="3981381"/>
            <a:ext cx="4200528" cy="2028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AA02ECD-D298-0E3B-FC82-6676371E328E}"/>
              </a:ext>
            </a:extLst>
          </p:cNvPr>
          <p:cNvSpPr/>
          <p:nvPr/>
        </p:nvSpPr>
        <p:spPr>
          <a:xfrm>
            <a:off x="6534272" y="1786265"/>
            <a:ext cx="1723549" cy="46166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对撞环注入</a:t>
            </a:r>
            <a:endParaRPr lang="zh-CN" altLang="en-US" sz="2400" dirty="0"/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7439BF2E-BD3D-4468-AC01-A17E34BBCB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" b="2375"/>
          <a:stretch/>
        </p:blipFill>
        <p:spPr bwMode="auto">
          <a:xfrm>
            <a:off x="6695173" y="4141000"/>
            <a:ext cx="4864840" cy="1676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E31788E7-7717-4F61-8C69-631917E11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601" y="2338366"/>
            <a:ext cx="4320000" cy="135095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0E8F2F-38B1-49FE-A3CD-DF9B43AFBC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820" y="2404755"/>
            <a:ext cx="4589247" cy="129045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0D73E9A-A820-4F39-88B7-7D188EE4E44A}"/>
              </a:ext>
            </a:extLst>
          </p:cNvPr>
          <p:cNvSpPr/>
          <p:nvPr/>
        </p:nvSpPr>
        <p:spPr>
          <a:xfrm>
            <a:off x="4928052" y="3606961"/>
            <a:ext cx="233010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关键：冲击磁铁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D73D5DE-7976-4541-AB3F-D0FD9D1456D4}"/>
              </a:ext>
            </a:extLst>
          </p:cNvPr>
          <p:cNvSpPr txBox="1"/>
          <p:nvPr/>
        </p:nvSpPr>
        <p:spPr>
          <a:xfrm>
            <a:off x="2169503" y="6021194"/>
            <a:ext cx="20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离轴注入方案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6252A9B-61A0-465E-914F-4C83FEE6D209}"/>
              </a:ext>
            </a:extLst>
          </p:cNvPr>
          <p:cNvSpPr txBox="1"/>
          <p:nvPr/>
        </p:nvSpPr>
        <p:spPr>
          <a:xfrm>
            <a:off x="8257821" y="5987224"/>
            <a:ext cx="2058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在轴注入方案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F87D046F-DF82-4BF1-8CF1-04ACF36AA5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8"/>
          <a:stretch/>
        </p:blipFill>
        <p:spPr bwMode="auto">
          <a:xfrm>
            <a:off x="212443" y="3809526"/>
            <a:ext cx="2433017" cy="16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1087B869-FDC8-4899-B832-B4C62AE524D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FD3F9DF-243D-4E86-8731-B2349A9F3B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048" y="86700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2ECD43D9-86A4-4F63-B6C1-447C8FB5F79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0945" y="228394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国内外研究现状：</a:t>
            </a:r>
          </a:p>
        </p:txBody>
      </p:sp>
      <p:cxnSp>
        <p:nvCxnSpPr>
          <p:cNvPr id="18" name="直接箭头连接符 16">
            <a:extLst>
              <a:ext uri="{FF2B5EF4-FFF2-40B4-BE49-F238E27FC236}">
                <a16:creationId xmlns:a16="http://schemas.microsoft.com/office/drawing/2014/main" id="{4729CD9D-D306-4D4F-88D6-61397D950816}"/>
              </a:ext>
            </a:extLst>
          </p:cNvPr>
          <p:cNvCxnSpPr>
            <a:cxnSpLocks/>
          </p:cNvCxnSpPr>
          <p:nvPr/>
        </p:nvCxnSpPr>
        <p:spPr>
          <a:xfrm flipV="1">
            <a:off x="380945" y="1810608"/>
            <a:ext cx="11598611" cy="1"/>
          </a:xfrm>
          <a:prstGeom prst="straightConnector1">
            <a:avLst/>
          </a:prstGeom>
          <a:ln w="38100">
            <a:solidFill>
              <a:srgbClr val="0A45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4">
            <a:extLst>
              <a:ext uri="{FF2B5EF4-FFF2-40B4-BE49-F238E27FC236}">
                <a16:creationId xmlns:a16="http://schemas.microsoft.com/office/drawing/2014/main" id="{58747BF3-F130-4829-8F43-90D9D8283699}"/>
              </a:ext>
            </a:extLst>
          </p:cNvPr>
          <p:cNvGrpSpPr/>
          <p:nvPr/>
        </p:nvGrpSpPr>
        <p:grpSpPr>
          <a:xfrm>
            <a:off x="4252988" y="1622428"/>
            <a:ext cx="398590" cy="376362"/>
            <a:chOff x="1237751" y="3715467"/>
            <a:chExt cx="398590" cy="39859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椭圆 26">
              <a:extLst>
                <a:ext uri="{FF2B5EF4-FFF2-40B4-BE49-F238E27FC236}">
                  <a16:creationId xmlns:a16="http://schemas.microsoft.com/office/drawing/2014/main" id="{E5801B3F-EBE4-42F1-9FB8-38DFBDE7F37F}"/>
                </a:ext>
              </a:extLst>
            </p:cNvPr>
            <p:cNvSpPr/>
            <p:nvPr/>
          </p:nvSpPr>
          <p:spPr>
            <a:xfrm>
              <a:off x="1237751" y="3715467"/>
              <a:ext cx="398590" cy="398590"/>
            </a:xfrm>
            <a:prstGeom prst="ellipse">
              <a:avLst/>
            </a:prstGeom>
            <a:grpFill/>
            <a:ln w="31750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椭圆 27">
              <a:extLst>
                <a:ext uri="{FF2B5EF4-FFF2-40B4-BE49-F238E27FC236}">
                  <a16:creationId xmlns:a16="http://schemas.microsoft.com/office/drawing/2014/main" id="{5C3A0666-259D-44B1-AD08-3A14A9D85717}"/>
                </a:ext>
              </a:extLst>
            </p:cNvPr>
            <p:cNvSpPr/>
            <p:nvPr/>
          </p:nvSpPr>
          <p:spPr>
            <a:xfrm>
              <a:off x="1335971" y="3813687"/>
              <a:ext cx="202150" cy="202150"/>
            </a:xfrm>
            <a:prstGeom prst="ellipse">
              <a:avLst/>
            </a:prstGeom>
            <a:grpFill/>
            <a:ln w="98425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4FC127B3-416D-4B6B-8415-7057E51E896F}"/>
              </a:ext>
            </a:extLst>
          </p:cNvPr>
          <p:cNvGrpSpPr/>
          <p:nvPr/>
        </p:nvGrpSpPr>
        <p:grpSpPr>
          <a:xfrm>
            <a:off x="1472705" y="1611314"/>
            <a:ext cx="398590" cy="398590"/>
            <a:chOff x="2960599" y="3715467"/>
            <a:chExt cx="398590" cy="39859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2" name="椭圆 41">
              <a:extLst>
                <a:ext uri="{FF2B5EF4-FFF2-40B4-BE49-F238E27FC236}">
                  <a16:creationId xmlns:a16="http://schemas.microsoft.com/office/drawing/2014/main" id="{A7D1E771-F287-49C3-87FD-41B7A7ECDA6D}"/>
                </a:ext>
              </a:extLst>
            </p:cNvPr>
            <p:cNvSpPr/>
            <p:nvPr/>
          </p:nvSpPr>
          <p:spPr>
            <a:xfrm rot="10800000" flipV="1">
              <a:off x="2960599" y="3715467"/>
              <a:ext cx="398590" cy="398590"/>
            </a:xfrm>
            <a:prstGeom prst="ellipse">
              <a:avLst/>
            </a:prstGeom>
            <a:grpFill/>
            <a:ln w="31750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DD6AE3-445A-4559-A17E-F8116545FB06}"/>
                </a:ext>
              </a:extLst>
            </p:cNvPr>
            <p:cNvSpPr/>
            <p:nvPr/>
          </p:nvSpPr>
          <p:spPr>
            <a:xfrm rot="10800000" flipV="1">
              <a:off x="3058819" y="3813687"/>
              <a:ext cx="202150" cy="202150"/>
            </a:xfrm>
            <a:prstGeom prst="ellipse">
              <a:avLst/>
            </a:prstGeom>
            <a:grpFill/>
            <a:ln w="98425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7E12E543-32A6-478A-AD25-7623F0805216}"/>
              </a:ext>
            </a:extLst>
          </p:cNvPr>
          <p:cNvGrpSpPr/>
          <p:nvPr/>
        </p:nvGrpSpPr>
        <p:grpSpPr>
          <a:xfrm>
            <a:off x="10338886" y="1611314"/>
            <a:ext cx="398590" cy="398590"/>
            <a:chOff x="6406295" y="3715467"/>
            <a:chExt cx="398590" cy="39859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837CABD8-AD3F-4F4E-A6D0-E02387C88245}"/>
                </a:ext>
              </a:extLst>
            </p:cNvPr>
            <p:cNvSpPr/>
            <p:nvPr/>
          </p:nvSpPr>
          <p:spPr>
            <a:xfrm rot="10800000" flipV="1">
              <a:off x="6406295" y="3715467"/>
              <a:ext cx="398590" cy="398590"/>
            </a:xfrm>
            <a:prstGeom prst="ellipse">
              <a:avLst/>
            </a:prstGeom>
            <a:grpFill/>
            <a:ln w="31750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椭圆 47">
              <a:extLst>
                <a:ext uri="{FF2B5EF4-FFF2-40B4-BE49-F238E27FC236}">
                  <a16:creationId xmlns:a16="http://schemas.microsoft.com/office/drawing/2014/main" id="{4E91046B-44CF-4E31-AEA4-EC9D3B0A2D84}"/>
                </a:ext>
              </a:extLst>
            </p:cNvPr>
            <p:cNvSpPr/>
            <p:nvPr/>
          </p:nvSpPr>
          <p:spPr>
            <a:xfrm rot="10800000" flipV="1">
              <a:off x="6504515" y="3813687"/>
              <a:ext cx="202150" cy="202150"/>
            </a:xfrm>
            <a:prstGeom prst="ellipse">
              <a:avLst/>
            </a:prstGeom>
            <a:grpFill/>
            <a:ln w="98425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30C88A2E-6C8F-4E37-A33E-015000E22428}"/>
              </a:ext>
            </a:extLst>
          </p:cNvPr>
          <p:cNvGrpSpPr/>
          <p:nvPr/>
        </p:nvGrpSpPr>
        <p:grpSpPr>
          <a:xfrm>
            <a:off x="7268214" y="1611314"/>
            <a:ext cx="398590" cy="398590"/>
            <a:chOff x="9851993" y="3715467"/>
            <a:chExt cx="398590" cy="39859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E0D3AD7A-451B-4295-9895-D8287CB63007}"/>
                </a:ext>
              </a:extLst>
            </p:cNvPr>
            <p:cNvSpPr/>
            <p:nvPr/>
          </p:nvSpPr>
          <p:spPr>
            <a:xfrm rot="10800000" flipV="1">
              <a:off x="9851993" y="3715467"/>
              <a:ext cx="398590" cy="398590"/>
            </a:xfrm>
            <a:prstGeom prst="ellipse">
              <a:avLst/>
            </a:prstGeom>
            <a:grpFill/>
            <a:ln w="31750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CC47591A-0128-43F2-ACAF-BE8D644A2214}"/>
                </a:ext>
              </a:extLst>
            </p:cNvPr>
            <p:cNvSpPr/>
            <p:nvPr/>
          </p:nvSpPr>
          <p:spPr>
            <a:xfrm rot="10800000" flipV="1">
              <a:off x="9950213" y="3813687"/>
              <a:ext cx="202150" cy="202150"/>
            </a:xfrm>
            <a:prstGeom prst="ellipse">
              <a:avLst/>
            </a:prstGeom>
            <a:grpFill/>
            <a:ln w="98425">
              <a:solidFill>
                <a:srgbClr val="0A4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4" name="文本框 53">
            <a:extLst>
              <a:ext uri="{FF2B5EF4-FFF2-40B4-BE49-F238E27FC236}">
                <a16:creationId xmlns:a16="http://schemas.microsoft.com/office/drawing/2014/main" id="{61B0D936-9EDF-4424-96EF-03425195DBBA}"/>
              </a:ext>
            </a:extLst>
          </p:cNvPr>
          <p:cNvSpPr txBox="1"/>
          <p:nvPr/>
        </p:nvSpPr>
        <p:spPr>
          <a:xfrm>
            <a:off x="240712" y="2105848"/>
            <a:ext cx="25287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zh-CN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1997</a:t>
            </a: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年</a:t>
            </a:r>
            <a:endParaRPr kumimoji="0" lang="en-US" altLang="zh-CN" sz="2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/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俄罗斯</a:t>
            </a:r>
            <a:r>
              <a:rPr kumimoji="0" lang="en-US" altLang="zh-CN" sz="20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BINP</a:t>
            </a: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研制了</a:t>
            </a: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第一台</a:t>
            </a: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条带型冲击磁铁。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9FB1E69C-1F36-46E4-A1D6-E0789A741206}"/>
              </a:ext>
            </a:extLst>
          </p:cNvPr>
          <p:cNvSpPr txBox="1"/>
          <p:nvPr/>
        </p:nvSpPr>
        <p:spPr>
          <a:xfrm>
            <a:off x="3155010" y="2105848"/>
            <a:ext cx="25287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2006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年</a:t>
            </a:r>
            <a:endParaRPr lang="en-US" altLang="zh-CN" sz="2000" kern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/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意大利</a:t>
            </a:r>
            <a:r>
              <a:rPr lang="en-US" altLang="zh-CN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INFN-LNF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提出，用</a:t>
            </a: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锥形过渡段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降低束流耦合阻抗。</a:t>
            </a:r>
            <a:endParaRPr lang="zh-CN" altLang="en-US" sz="2000" kern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B3578A50-3208-4210-962F-CC7972DA72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58"/>
          <a:stretch/>
        </p:blipFill>
        <p:spPr bwMode="auto">
          <a:xfrm>
            <a:off x="2921207" y="3654776"/>
            <a:ext cx="3056837" cy="243502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文本框 75">
            <a:extLst>
              <a:ext uri="{FF2B5EF4-FFF2-40B4-BE49-F238E27FC236}">
                <a16:creationId xmlns:a16="http://schemas.microsoft.com/office/drawing/2014/main" id="{821486A7-087D-4054-B74F-E8143D49781F}"/>
              </a:ext>
            </a:extLst>
          </p:cNvPr>
          <p:cNvSpPr txBox="1"/>
          <p:nvPr/>
        </p:nvSpPr>
        <p:spPr>
          <a:xfrm>
            <a:off x="6069308" y="2105848"/>
            <a:ext cx="27317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2007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年</a:t>
            </a:r>
            <a:endParaRPr lang="en-US" altLang="zh-CN" sz="2000" kern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/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日本</a:t>
            </a:r>
            <a:r>
              <a:rPr lang="en-US" altLang="zh-CN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KEK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提出了使用</a:t>
            </a: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多个短冲击磁铁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组合以获得更快响应。</a:t>
            </a:r>
            <a:endParaRPr lang="zh-CN" altLang="en-US" sz="2000" kern="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7" name="图片 76">
            <a:extLst>
              <a:ext uri="{FF2B5EF4-FFF2-40B4-BE49-F238E27FC236}">
                <a16:creationId xmlns:a16="http://schemas.microsoft.com/office/drawing/2014/main" id="{DA0A3911-F4D7-4CBE-8748-08A08D84E7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r="4097" b="46285"/>
          <a:stretch/>
        </p:blipFill>
        <p:spPr bwMode="auto">
          <a:xfrm>
            <a:off x="6289042" y="3822905"/>
            <a:ext cx="2559083" cy="183530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文本框 77">
            <a:extLst>
              <a:ext uri="{FF2B5EF4-FFF2-40B4-BE49-F238E27FC236}">
                <a16:creationId xmlns:a16="http://schemas.microsoft.com/office/drawing/2014/main" id="{58D88380-1836-4DEB-BF69-216B91A8BBFB}"/>
              </a:ext>
            </a:extLst>
          </p:cNvPr>
          <p:cNvSpPr txBox="1"/>
          <p:nvPr/>
        </p:nvSpPr>
        <p:spPr>
          <a:xfrm>
            <a:off x="9186643" y="2105848"/>
            <a:ext cx="27030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2014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年</a:t>
            </a:r>
            <a:endParaRPr lang="en-US" altLang="zh-CN" sz="2000" kern="0" dirty="0">
              <a:latin typeface="Arial" panose="020B0604020202020204" pitchFamily="34" charset="0"/>
              <a:ea typeface="微软雅黑" panose="020B0503020204020204" pitchFamily="34" charset="-122"/>
              <a:cs typeface="+mn-ea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美国</a:t>
            </a:r>
            <a:r>
              <a:rPr lang="en-US" altLang="zh-CN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LNBL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提出使用</a:t>
            </a: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“</a:t>
            </a:r>
            <a:r>
              <a:rPr lang="en-US" altLang="zh-CN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fender”</a:t>
            </a:r>
            <a:r>
              <a:rPr lang="zh-CN" altLang="en-US" sz="2000" kern="0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结构</a:t>
            </a:r>
            <a:r>
              <a:rPr lang="zh-CN" altLang="en-US" sz="2000" kern="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降低共模阻抗。</a:t>
            </a:r>
          </a:p>
        </p:txBody>
      </p:sp>
      <p:pic>
        <p:nvPicPr>
          <p:cNvPr id="79" name="图片 78">
            <a:extLst>
              <a:ext uri="{FF2B5EF4-FFF2-40B4-BE49-F238E27FC236}">
                <a16:creationId xmlns:a16="http://schemas.microsoft.com/office/drawing/2014/main" id="{DF63F4CD-D5F7-4A4F-99F0-5D7A6D4DB6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35"/>
          <a:stretch/>
        </p:blipFill>
        <p:spPr bwMode="auto">
          <a:xfrm>
            <a:off x="9350149" y="3809526"/>
            <a:ext cx="2173913" cy="2183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554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8B96719A-AA6B-4896-AD7E-98ED1FA615FA}"/>
              </a:ext>
            </a:extLst>
          </p:cNvPr>
          <p:cNvGrpSpPr/>
          <p:nvPr/>
        </p:nvGrpSpPr>
        <p:grpSpPr>
          <a:xfrm>
            <a:off x="176598" y="171121"/>
            <a:ext cx="7134336" cy="646331"/>
            <a:chOff x="176598" y="171121"/>
            <a:chExt cx="7134336" cy="646331"/>
          </a:xfrm>
        </p:grpSpPr>
        <p:sp>
          <p:nvSpPr>
            <p:cNvPr id="2" name="文本框 1"/>
            <p:cNvSpPr txBox="1"/>
            <p:nvPr/>
          </p:nvSpPr>
          <p:spPr>
            <a:xfrm>
              <a:off x="176598" y="171121"/>
              <a:ext cx="38779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国内外研究现状：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160713" y="207703"/>
              <a:ext cx="315022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rgbClr val="0066B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条带型冲击磁铁</a:t>
              </a: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E0F93569-8C66-D290-8A25-C0D1C8932423}"/>
              </a:ext>
            </a:extLst>
          </p:cNvPr>
          <p:cNvSpPr/>
          <p:nvPr/>
        </p:nvSpPr>
        <p:spPr>
          <a:xfrm>
            <a:off x="176598" y="3888121"/>
            <a:ext cx="55408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年，我国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HEPS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研制了用于在轴置换式注入方案的条带冲击磁铁；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其脉冲幅值为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15kV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上升和下降时间为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4ns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脉冲宽度为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13ns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88071FAA-2557-0495-E3D0-1A39E8247337}"/>
              </a:ext>
            </a:extLst>
          </p:cNvPr>
          <p:cNvCxnSpPr>
            <a:cxnSpLocks/>
          </p:cNvCxnSpPr>
          <p:nvPr/>
        </p:nvCxnSpPr>
        <p:spPr>
          <a:xfrm>
            <a:off x="5834955" y="1099778"/>
            <a:ext cx="0" cy="484863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图片 8">
            <a:extLst>
              <a:ext uri="{FF2B5EF4-FFF2-40B4-BE49-F238E27FC236}">
                <a16:creationId xmlns:a16="http://schemas.microsoft.com/office/drawing/2014/main" id="{50D14D72-CD47-802C-7672-828DC68F8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50" y="1273557"/>
            <a:ext cx="4326664" cy="234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2568170-7513-4EB6-98C2-788B0C399E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725" y="2531642"/>
            <a:ext cx="1819792" cy="11550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4D3D23-CE25-480F-BAEF-522BB4744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5134" y="1303453"/>
            <a:ext cx="3076876" cy="238324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F67075C-287B-4434-AD7F-29E2D29FF2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2725" y="1370164"/>
            <a:ext cx="1819792" cy="104577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3FF1C2F-BA1E-4CFE-A2B8-EA590799097B}"/>
              </a:ext>
            </a:extLst>
          </p:cNvPr>
          <p:cNvSpPr/>
          <p:nvPr/>
        </p:nvSpPr>
        <p:spPr>
          <a:xfrm>
            <a:off x="6375133" y="3922314"/>
            <a:ext cx="56292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年，我国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HALF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研制了一款用于纵向累积式注入方案的条带型冲击磁铁；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该磁铁的脉冲幅值为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17.5kV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上升和下降时间为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2.4ns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脉冲宽度为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7.4ns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11F014D-2809-4A33-B31A-AF7465631844}"/>
              </a:ext>
            </a:extLst>
          </p:cNvPr>
          <p:cNvSpPr txBox="1"/>
          <p:nvPr/>
        </p:nvSpPr>
        <p:spPr>
          <a:xfrm>
            <a:off x="1336307" y="6115373"/>
            <a:ext cx="9519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条带型冲击磁铁能够用作为</a:t>
            </a:r>
            <a:r>
              <a:rPr lang="en-US" altLang="zh-CN" sz="2800" b="1" dirty="0"/>
              <a:t>STCF</a:t>
            </a:r>
            <a:r>
              <a:rPr lang="zh-CN" altLang="en-US" sz="2800" b="1" dirty="0"/>
              <a:t>置换注入的方案选择</a:t>
            </a:r>
          </a:p>
        </p:txBody>
      </p:sp>
    </p:spTree>
    <p:extLst>
      <p:ext uri="{BB962C8B-B14F-4D97-AF65-F5344CB8AC3E}">
        <p14:creationId xmlns:p14="http://schemas.microsoft.com/office/powerpoint/2010/main" val="1221856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24A30-65FF-7A43-8A53-7B87E8609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BF415E2-A54D-1EC6-A330-0895088C920D}"/>
              </a:ext>
            </a:extLst>
          </p:cNvPr>
          <p:cNvSpPr/>
          <p:nvPr/>
        </p:nvSpPr>
        <p:spPr>
          <a:xfrm>
            <a:off x="0" y="6538706"/>
            <a:ext cx="12192000" cy="303571"/>
          </a:xfrm>
          <a:prstGeom prst="rect">
            <a:avLst/>
          </a:prstGeom>
          <a:solidFill>
            <a:srgbClr val="084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8A317A-5E5F-AE98-88AA-5B381DDF0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1120" y="6507928"/>
            <a:ext cx="2743200" cy="365125"/>
          </a:xfrm>
        </p:spPr>
        <p:txBody>
          <a:bodyPr/>
          <a:lstStyle/>
          <a:p>
            <a:fld id="{3FD23EAD-522E-410E-8985-7A2A78E33FFE}" type="slidenum">
              <a:rPr lang="zh-CN" altLang="en-US" sz="1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zh-CN" altLang="en-US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351D00E-7B00-849F-4894-E77A7CC05D1C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59">
            <a:extLst>
              <a:ext uri="{FF2B5EF4-FFF2-40B4-BE49-F238E27FC236}">
                <a16:creationId xmlns:a16="http://schemas.microsoft.com/office/drawing/2014/main" id="{6B6DF604-9192-2560-3684-886686E63B6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11" y="225200"/>
            <a:ext cx="609266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报告提纲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2E0CD9-E33F-1689-4881-997A7A81FEBD}"/>
              </a:ext>
            </a:extLst>
          </p:cNvPr>
          <p:cNvSpPr txBox="1"/>
          <p:nvPr/>
        </p:nvSpPr>
        <p:spPr>
          <a:xfrm>
            <a:off x="1669607" y="1288032"/>
            <a:ext cx="5656226" cy="4357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物理设计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工程设计与样机加工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chemeClr val="bg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工作总结</a:t>
            </a:r>
            <a:endParaRPr lang="en-US" altLang="zh-CN" sz="3600" b="1" dirty="0">
              <a:solidFill>
                <a:schemeClr val="bg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667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1B664-D80C-8A7A-690A-A769BC446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14873B08-BF5E-FCE5-CC79-1EE873522244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A75BF92-89D7-40EC-743F-C9051C877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F753CF99-AFD9-277B-1CA1-EE0673CCFF9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在轴注入系统布局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F0C10BBE-ABC3-F0E7-AEC0-03968599279E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254EAE4C-EB56-0EF8-9661-D04BCCB5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202C0EE-EF3C-EF53-5B49-CAD1509A4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46" y="4232955"/>
            <a:ext cx="5486400" cy="214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1F56FC1-43CB-6D64-508B-227EC8254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3" y="2268449"/>
            <a:ext cx="4899025" cy="178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10B1EA-CC3C-711E-72F5-6E80419EDD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821" y="2393552"/>
            <a:ext cx="4084505" cy="398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AE462B1-456D-5E9D-B165-1FCB208C76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6958" y="2602018"/>
            <a:ext cx="2307296" cy="1630937"/>
          </a:xfrm>
          <a:prstGeom prst="rect">
            <a:avLst/>
          </a:prstGeom>
        </p:spPr>
      </p:pic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78C293DC-94DC-D574-B532-EB62186FE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776195"/>
              </p:ext>
            </p:extLst>
          </p:nvPr>
        </p:nvGraphicFramePr>
        <p:xfrm>
          <a:off x="9822084" y="4403027"/>
          <a:ext cx="2137044" cy="2070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1545">
                  <a:extLst>
                    <a:ext uri="{9D8B030D-6E8A-4147-A177-3AD203B41FA5}">
                      <a16:colId xmlns:a16="http://schemas.microsoft.com/office/drawing/2014/main" val="3187187592"/>
                    </a:ext>
                  </a:extLst>
                </a:gridCol>
                <a:gridCol w="1075499">
                  <a:extLst>
                    <a:ext uri="{9D8B030D-6E8A-4147-A177-3AD203B41FA5}">
                      <a16:colId xmlns:a16="http://schemas.microsoft.com/office/drawing/2014/main" val="4607277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2323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上升</a:t>
                      </a:r>
                      <a:r>
                        <a:rPr lang="zh-CN" alt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≤2ns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4204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下降时间</a:t>
                      </a:r>
                      <a:endParaRPr lang="zh-CN" sz="16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≤2ns</a:t>
                      </a:r>
                      <a:endParaRPr lang="zh-CN" altLang="zh-CN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2508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平顶时间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≥2ns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0355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zh-CN" sz="1600" kern="1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总脉度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20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≤6ns</a:t>
                      </a:r>
                      <a:endParaRPr lang="zh-CN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3761435"/>
                  </a:ext>
                </a:extLst>
              </a:tr>
            </a:tbl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3D3B594F-FD73-4FE2-0373-1F5DB55BEE36}"/>
              </a:ext>
            </a:extLst>
          </p:cNvPr>
          <p:cNvSpPr/>
          <p:nvPr/>
        </p:nvSpPr>
        <p:spPr>
          <a:xfrm>
            <a:off x="230939" y="1033283"/>
            <a:ext cx="11484471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条带型冲击磁铁的脉冲信号需要满足上升时间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小于等于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，下降时间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小于等于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，平顶时间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大于等于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，总脉宽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小于等于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6ns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CEB02CB-5698-6C32-1D20-F45A3AFB5FEF}"/>
              </a:ext>
            </a:extLst>
          </p:cNvPr>
          <p:cNvCxnSpPr>
            <a:cxnSpLocks/>
          </p:cNvCxnSpPr>
          <p:nvPr/>
        </p:nvCxnSpPr>
        <p:spPr>
          <a:xfrm>
            <a:off x="5655166" y="2147389"/>
            <a:ext cx="0" cy="4693877"/>
          </a:xfrm>
          <a:prstGeom prst="line">
            <a:avLst/>
          </a:prstGeom>
          <a:ln w="50800">
            <a:solidFill>
              <a:srgbClr val="BA2A2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C2B5135F-8D4E-0407-ABD9-90BF845C6314}"/>
              </a:ext>
            </a:extLst>
          </p:cNvPr>
          <p:cNvSpPr/>
          <p:nvPr/>
        </p:nvSpPr>
        <p:spPr>
          <a:xfrm>
            <a:off x="985217" y="3994442"/>
            <a:ext cx="3519522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STCF </a:t>
            </a:r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兼容注入方案的注入器布局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A1AABD2-F3B1-0C86-6691-466D5559830C}"/>
              </a:ext>
            </a:extLst>
          </p:cNvPr>
          <p:cNvSpPr/>
          <p:nvPr/>
        </p:nvSpPr>
        <p:spPr>
          <a:xfrm>
            <a:off x="865284" y="6375352"/>
            <a:ext cx="3519522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在轴置换式注入系统最终布局方案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519F945-004F-1DE1-6C24-E92950DBC849}"/>
              </a:ext>
            </a:extLst>
          </p:cNvPr>
          <p:cNvSpPr/>
          <p:nvPr/>
        </p:nvSpPr>
        <p:spPr>
          <a:xfrm>
            <a:off x="6174908" y="6375351"/>
            <a:ext cx="3519522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在轴置换式注入过程时序图</a:t>
            </a:r>
          </a:p>
        </p:txBody>
      </p:sp>
    </p:spTree>
    <p:extLst>
      <p:ext uri="{BB962C8B-B14F-4D97-AF65-F5344CB8AC3E}">
        <p14:creationId xmlns:p14="http://schemas.microsoft.com/office/powerpoint/2010/main" val="1277552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EC4B6-AE34-0000-1981-273D35063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A21CFA3-3E9F-9861-FAA4-25AD0D3B1CF5}"/>
              </a:ext>
            </a:extLst>
          </p:cNvPr>
          <p:cNvSpPr/>
          <p:nvPr/>
        </p:nvSpPr>
        <p:spPr>
          <a:xfrm>
            <a:off x="0" y="893749"/>
            <a:ext cx="12192000" cy="85467"/>
          </a:xfrm>
          <a:prstGeom prst="rect">
            <a:avLst/>
          </a:prstGeom>
          <a:gradFill flip="none" rotWithShape="1">
            <a:gsLst>
              <a:gs pos="25000">
                <a:srgbClr val="0067B1"/>
              </a:gs>
              <a:gs pos="75000">
                <a:srgbClr val="0067B1"/>
              </a:gs>
              <a:gs pos="100000">
                <a:schemeClr val="bg1"/>
              </a:gs>
              <a:gs pos="0">
                <a:schemeClr val="bg1"/>
              </a:gs>
              <a:gs pos="50000">
                <a:srgbClr val="0A43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52E5D28-9984-B4A6-8485-247FFCAA6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980" y="47348"/>
            <a:ext cx="1062309" cy="807049"/>
          </a:xfrm>
          <a:prstGeom prst="rect">
            <a:avLst/>
          </a:prstGeom>
        </p:spPr>
      </p:pic>
      <p:sp>
        <p:nvSpPr>
          <p:cNvPr id="14" name="TextBox 59">
            <a:extLst>
              <a:ext uri="{FF2B5EF4-FFF2-40B4-BE49-F238E27FC236}">
                <a16:creationId xmlns:a16="http://schemas.microsoft.com/office/drawing/2014/main" id="{6DE22273-C761-BE90-D23F-65B96348DA3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98709" y="225200"/>
            <a:ext cx="914674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条带型冲击磁铁参数设计</a:t>
            </a:r>
            <a:endParaRPr kumimoji="0" lang="en-US" altLang="ko-K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直角三角形 17">
            <a:extLst>
              <a:ext uri="{FF2B5EF4-FFF2-40B4-BE49-F238E27FC236}">
                <a16:creationId xmlns:a16="http://schemas.microsoft.com/office/drawing/2014/main" id="{B2CE3D38-CA94-5D67-0B0E-8E2126F24FDD}"/>
              </a:ext>
            </a:extLst>
          </p:cNvPr>
          <p:cNvSpPr/>
          <p:nvPr/>
        </p:nvSpPr>
        <p:spPr>
          <a:xfrm rot="16200000">
            <a:off x="11711246" y="6382785"/>
            <a:ext cx="484920" cy="4765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E74435D2-AC9E-69CB-BED4-9C6031148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094" y="6548692"/>
            <a:ext cx="844296" cy="365125"/>
          </a:xfrm>
        </p:spPr>
        <p:txBody>
          <a:bodyPr/>
          <a:lstStyle/>
          <a:p>
            <a:fld id="{6C15A319-B220-4770-86BC-BA226329AAFD}" type="slidenum">
              <a:rPr lang="zh-CN" altLang="en-US" sz="1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zh-CN" altLang="en-US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24D49AC-83B5-1DCC-265A-CDB602E02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18" y="2759495"/>
            <a:ext cx="3015917" cy="1603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9A50DF3-CFE4-EE05-B4EF-59E981F02E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00" y="5033217"/>
            <a:ext cx="2613273" cy="134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1B07A40-46A0-CFB0-A842-52AC3C492A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51" y="5290908"/>
            <a:ext cx="1780361" cy="10870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88E675D5-756B-D43C-B372-6F50078EFC32}"/>
              </a:ext>
            </a:extLst>
          </p:cNvPr>
          <p:cNvGraphicFramePr>
            <a:graphicFrameLocks noGrp="1"/>
          </p:cNvGraphicFramePr>
          <p:nvPr/>
        </p:nvGraphicFramePr>
        <p:xfrm>
          <a:off x="6886051" y="1905975"/>
          <a:ext cx="4687703" cy="4517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6528">
                  <a:extLst>
                    <a:ext uri="{9D8B030D-6E8A-4147-A177-3AD203B41FA5}">
                      <a16:colId xmlns:a16="http://schemas.microsoft.com/office/drawing/2014/main" val="3187187592"/>
                    </a:ext>
                  </a:extLst>
                </a:gridCol>
                <a:gridCol w="1361175">
                  <a:extLst>
                    <a:ext uri="{9D8B030D-6E8A-4147-A177-3AD203B41FA5}">
                      <a16:colId xmlns:a16="http://schemas.microsoft.com/office/drawing/2014/main" val="4607277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参数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2323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注入能量（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GeV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3.5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605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单个冲击磁铁偏转角度（</a:t>
                      </a:r>
                      <a:r>
                        <a:rPr lang="en-US" sz="1600" b="1" kern="100" dirty="0" err="1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mrad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0.5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8627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单个冲击磁铁有效长度（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0.3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6923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电极间距（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mm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0196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脉冲电压峰值（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kV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17.5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5457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电场强度（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MV/m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2.916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4317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磁感应强度（</a:t>
                      </a:r>
                      <a:r>
                        <a:rPr lang="en-US" sz="1600" b="1" kern="100" dirty="0" err="1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Gs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97.2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9061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电场不均匀性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&lt;2%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2160942"/>
                  </a:ext>
                </a:extLst>
              </a:tr>
              <a:tr h="7769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好场区范围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V×H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（</a:t>
                      </a:r>
                      <a:r>
                        <a:rPr lang="en-US" sz="1600" b="1" kern="100" dirty="0" err="1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mm×mm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10×4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4170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最高工作频率（</a:t>
                      </a:r>
                      <a:r>
                        <a:rPr 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GHz</a:t>
                      </a: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0.5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014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允许的最大电场强度（</a:t>
                      </a:r>
                      <a:r>
                        <a:rPr 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MV/m</a:t>
                      </a: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21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2390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奇模特性阻抗（</a:t>
                      </a:r>
                      <a:r>
                        <a:rPr 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Ω</a:t>
                      </a:r>
                      <a:r>
                        <a:rPr lang="zh-CN" altLang="en-US" sz="1600" b="1" kern="10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50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3565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偶模特性阻抗（</a:t>
                      </a:r>
                      <a:r>
                        <a:rPr 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Ω</a:t>
                      </a:r>
                      <a:r>
                        <a:rPr lang="zh-CN" altLang="en-US" sz="1600" b="1" kern="100" dirty="0">
                          <a:solidFill>
                            <a:schemeClr val="lt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＜</a:t>
                      </a:r>
                      <a:r>
                        <a:rPr lang="en-US" sz="1600" b="1" kern="100" dirty="0">
                          <a:solidFill>
                            <a:srgbClr val="C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65</a:t>
                      </a:r>
                      <a:endParaRPr lang="zh-CN" altLang="en-US" sz="1600" b="1" kern="100" dirty="0">
                        <a:solidFill>
                          <a:srgbClr val="C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6714950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359976DB-B9F2-A292-B21E-48B60A11ADB7}"/>
              </a:ext>
            </a:extLst>
          </p:cNvPr>
          <p:cNvSpPr/>
          <p:nvPr/>
        </p:nvSpPr>
        <p:spPr>
          <a:xfrm>
            <a:off x="287610" y="1701993"/>
            <a:ext cx="5785126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电子在条带型冲击磁铁中受到的电场力和洛伦兹力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大小相等、方向相同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F1A6746-3E68-BCDB-D4F3-22A6C50570ED}"/>
              </a:ext>
            </a:extLst>
          </p:cNvPr>
          <p:cNvSpPr/>
          <p:nvPr/>
        </p:nvSpPr>
        <p:spPr>
          <a:xfrm>
            <a:off x="287610" y="4563085"/>
            <a:ext cx="5785126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奇模特性阻抗</a:t>
            </a:r>
            <a:r>
              <a:rPr lang="en-US" altLang="zh-CN" sz="2000" i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sz="2000" baseline="-25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odd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总是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偶模特性阻抗</a:t>
            </a:r>
            <a:r>
              <a:rPr lang="en-US" altLang="zh-CN" sz="20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en-US" altLang="zh-CN" sz="20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even</a:t>
            </a:r>
            <a:endParaRPr lang="zh-CN" alt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30F92EA-099E-BE34-E5BB-728CA14E17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8935" y="2836429"/>
            <a:ext cx="1657895" cy="40587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BDBC1D-72CA-A53D-F114-1AA4EFE59F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9998" y="3319714"/>
            <a:ext cx="1489680" cy="97345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1365B84-EDA5-586C-F97E-FBE464EB8845}"/>
              </a:ext>
            </a:extLst>
          </p:cNvPr>
          <p:cNvSpPr/>
          <p:nvPr/>
        </p:nvSpPr>
        <p:spPr>
          <a:xfrm>
            <a:off x="869494" y="4304178"/>
            <a:ext cx="3696783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条带型冲击磁铁电磁场分布图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4430C64-1765-4AAD-E659-C887AECDCB97}"/>
              </a:ext>
            </a:extLst>
          </p:cNvPr>
          <p:cNvSpPr/>
          <p:nvPr/>
        </p:nvSpPr>
        <p:spPr>
          <a:xfrm>
            <a:off x="580105" y="6377926"/>
            <a:ext cx="2027766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奇模（差模）工作模式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2C27DC8-FF10-8EBE-5EA1-9CB497C5EDF9}"/>
              </a:ext>
            </a:extLst>
          </p:cNvPr>
          <p:cNvSpPr/>
          <p:nvPr/>
        </p:nvSpPr>
        <p:spPr>
          <a:xfrm>
            <a:off x="3480555" y="6377927"/>
            <a:ext cx="2027766" cy="346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偶模（共模）工作模式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4105DB6-844D-16FE-EDA9-8C58B1E98B37}"/>
              </a:ext>
            </a:extLst>
          </p:cNvPr>
          <p:cNvSpPr/>
          <p:nvPr/>
        </p:nvSpPr>
        <p:spPr>
          <a:xfrm>
            <a:off x="298709" y="1125251"/>
            <a:ext cx="9214511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关键设计目标：奇模特性阻抗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50Ω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，偶模特性阻抗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65Ω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025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115541</TotalTime>
  <Words>2564</Words>
  <Application>Microsoft Office PowerPoint</Application>
  <PresentationFormat>宽屏</PresentationFormat>
  <Paragraphs>471</Paragraphs>
  <Slides>34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Roboto Regular</vt:lpstr>
      <vt:lpstr>等线</vt:lpstr>
      <vt:lpstr>等线 Light</vt:lpstr>
      <vt:lpstr>微软雅黑</vt:lpstr>
      <vt:lpstr>Arial</vt:lpstr>
      <vt:lpstr>Times New Roman</vt:lpstr>
      <vt:lpstr>Wingdings</vt:lpstr>
      <vt:lpstr>Office 主题​​</vt:lpstr>
      <vt:lpstr>用于置换注入的纳秒级条带冲击器研制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Aaron Lei</dc:creator>
  <cp:lastModifiedBy>J. YANG</cp:lastModifiedBy>
  <cp:revision>756</cp:revision>
  <dcterms:created xsi:type="dcterms:W3CDTF">2022-03-25T08:22:07Z</dcterms:created>
  <dcterms:modified xsi:type="dcterms:W3CDTF">2026-07-02T07:48:26Z</dcterms:modified>
</cp:coreProperties>
</file>