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19">
  <p:sldMasterIdLst>
    <p:sldMasterId id="2147483648" r:id="rId1"/>
  </p:sldMasterIdLst>
  <p:notesMasterIdLst>
    <p:notesMasterId r:id="rId26"/>
  </p:notesMasterIdLst>
  <p:sldIdLst>
    <p:sldId id="2021" r:id="rId2"/>
    <p:sldId id="1975" r:id="rId3"/>
    <p:sldId id="1939" r:id="rId4"/>
    <p:sldId id="1998" r:id="rId5"/>
    <p:sldId id="2061" r:id="rId6"/>
    <p:sldId id="2056" r:id="rId7"/>
    <p:sldId id="2031" r:id="rId8"/>
    <p:sldId id="2058" r:id="rId9"/>
    <p:sldId id="2059" r:id="rId10"/>
    <p:sldId id="2060" r:id="rId11"/>
    <p:sldId id="2072" r:id="rId12"/>
    <p:sldId id="2073" r:id="rId13"/>
    <p:sldId id="2077" r:id="rId14"/>
    <p:sldId id="2063" r:id="rId15"/>
    <p:sldId id="2079" r:id="rId16"/>
    <p:sldId id="2080" r:id="rId17"/>
    <p:sldId id="2081" r:id="rId18"/>
    <p:sldId id="2082" r:id="rId19"/>
    <p:sldId id="2078" r:id="rId20"/>
    <p:sldId id="2083" r:id="rId21"/>
    <p:sldId id="2057" r:id="rId22"/>
    <p:sldId id="2053" r:id="rId23"/>
    <p:sldId id="2085" r:id="rId24"/>
    <p:sldId id="2064" r:id="rId2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FF"/>
    <a:srgbClr val="CC00FF"/>
    <a:srgbClr val="4B4B4B"/>
    <a:srgbClr val="01559F"/>
    <a:srgbClr val="F6F9ED"/>
    <a:srgbClr val="FCFDF9"/>
    <a:srgbClr val="E7FFFA"/>
    <a:srgbClr val="FEF6F0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9" autoAdjust="0"/>
    <p:restoredTop sz="91564" autoAdjust="0"/>
  </p:normalViewPr>
  <p:slideViewPr>
    <p:cSldViewPr showGuides="1">
      <p:cViewPr varScale="1">
        <p:scale>
          <a:sx n="98" d="100"/>
          <a:sy n="98" d="100"/>
        </p:scale>
        <p:origin x="396" y="-12"/>
      </p:cViewPr>
      <p:guideLst>
        <p:guide orient="horz" pos="2174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8E2AE46-E5FB-4AEA-9411-2FB0CF8E952A}" type="datetimeFigureOut">
              <a:rPr lang="zh-CN" altLang="en-US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17D0FFAB-DD9A-4C7C-AFFE-B6E4C3FB757B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C7E80-354A-F09E-861C-1ED30BDF5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A3159C8-673A-33D1-6D23-E5D4A04D13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CFCCF18-0BF6-5325-E4A5-6BB5EFEC0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9614DE-11B2-2413-0437-0439EDD69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683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C4972-0AC1-D2B3-A58A-0581F9126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EED4C4-3A1D-BAE1-B263-16395B5F9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78C3A7F-68BA-BA40-D6D9-D04D204E6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433CAE-B91C-F38F-21B2-6888B74F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553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28011-4FEE-2288-2945-B1C22B5F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89E116-5C34-75AF-B933-E51EC77C18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34D5A9D-8750-939D-BBB9-24BD853D1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4E8B41-37F9-BE98-FDE9-435428F98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135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4E50D-48FE-CD34-3882-75FCD699B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8C9029-50ED-55D8-1D70-5EC26D97A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B20FFF-2905-CE02-DCBF-E9B74A9F3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C188D4-BDED-6BFA-CC81-EC2CFA51C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611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8F89-C2F1-2DB7-B55F-CAB6964A8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C77214D-6B78-3531-F9F5-806EA3C19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ADA9F1-8069-F656-D7EF-EB9B31852B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95336E-A053-91F4-D429-F893CF7CB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282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C425-608B-FC64-9FC3-945C982A0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054901F-7714-0159-2E1E-F31129E33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285DD2-CE8D-73B5-1C72-D9A17F8AB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909622-EED8-4C4D-41D9-212DC53DC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37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F5CE6-842B-7EE4-7D50-54C28D931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DCE9450-E0A7-7177-1DCF-2184ACC48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7D6649-A41B-2BF3-A46D-C458F999F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00E3DBD-4931-ABF7-7B00-79E437EF2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541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87D19-CCDC-B108-8239-908D7CB55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340E0F2-BDF6-5E93-E427-B703457B3D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76142F4-3D68-8853-36CB-DA33503F6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68E6E9-0726-C133-247B-BC9D0F606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254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9463-7389-98D5-C174-19F7E73EF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46B05D-CFFB-C6B4-1501-71E2691D8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2D7C2C-0E5F-837D-6280-7A5DB8B9D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6624B0-3764-8592-C6E5-EDF88BA41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960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A65EA-6319-CF78-4916-B1422F10B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148B5A5-1EC2-0DE4-CA8B-019643466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C41B052-B5A8-A393-67F8-87404F2D0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A9C05D-D682-1CDB-1439-5C1506B49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327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7E7FA-E1A3-4F2F-A757-F624AFD3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0F0469B-0D88-7F4A-6E81-E6662FE7A9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2520F7A-8120-D2EA-7330-F31913F39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534E55-FA75-1E00-B18E-4992FBDAB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229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FBBBF-7C88-9752-C01D-0A68F9385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63C55E3-5B74-AE36-64C8-BD4DFD3DE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84AF3A-5C14-4695-EB2D-C85F06192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92C97C-BC64-CC26-EB06-BD75DC8B2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9910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F824D-7445-13C1-6308-5197F35A3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C7EBA80-9ACE-8614-0467-A46AB60A8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38E1F5D-1761-62DD-BC32-421F1E2280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E49F4E-489E-9562-60C5-57822D0EC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52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31567-4A01-4066-9A2C-CB2B892EF6FD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57DB2-3E7A-4AE6-A226-D25B974D3FD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DD22D-4E84-4934-8633-7EE87009FA94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D7836-6AD0-44D8-85FC-34F2069C85F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B4BE0-6E30-48E3-AE13-A46D672CEFA1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C050C-3175-4FB8-B6BD-81F03512AF3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5BC4-74ED-4F64-AB8D-495A84A17DCA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86D55-22FF-41D2-B4FD-3C8CA2BBEF1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5D6A7-4DB2-4563-9E12-C85D375666A2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69412-D71A-4C05-8C72-3D16D376D6F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7F83C-7A66-41E5-84B2-F2CC64CE073E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C3557-A34C-486C-93BE-859CA39A65D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DF33F-DBBA-4EB5-8242-ACA9E34F5521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CB52D-5B83-414D-80A2-F628D081447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AC565-F223-45B4-878D-3FE7E694C5AC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81EFA9-4A44-48D7-B9D4-BB7BEE2695C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93CEB-8659-4172-95A5-083B8DC334B1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C2998-BB01-4D99-957B-C9A132D1F17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6858B-AA02-4C08-B13C-59969B7ACA26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C7EAD-BFCA-4220-97F0-090B980A8B3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D8B4-80E6-4300-BEA5-36BC115A1AA4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CF5C1-7527-4C2F-95BC-2BF7F0A37EF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9A1F92-1166-47B9-AAA4-88F3F72C61D8}" type="datetime1">
              <a:rPr lang="zh-CN" altLang="en-US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5B1C372-2395-487F-90D9-29658CDC5523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tiff"/><Relationship Id="rId3" Type="http://schemas.openxmlformats.org/officeDocument/2006/relationships/image" Target="../media/image1.png"/><Relationship Id="rId7" Type="http://schemas.openxmlformats.org/officeDocument/2006/relationships/image" Target="../media/image72.tif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tiff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日期占位符 3"/>
          <p:cNvSpPr>
            <a:spLocks noGrp="1"/>
          </p:cNvSpPr>
          <p:nvPr>
            <p:ph type="dt" sz="quarter" idx="10"/>
          </p:nvPr>
        </p:nvSpPr>
        <p:spPr>
          <a:xfrm>
            <a:off x="623392" y="6356350"/>
            <a:ext cx="2133600" cy="365125"/>
          </a:xfrm>
        </p:spPr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2"/>
          <p:cNvSpPr txBox="1">
            <a:spLocks noChangeArrowheads="1"/>
          </p:cNvSpPr>
          <p:nvPr/>
        </p:nvSpPr>
        <p:spPr bwMode="auto">
          <a:xfrm>
            <a:off x="1271563" y="1556792"/>
            <a:ext cx="9648874" cy="794833"/>
          </a:xfrm>
          <a:prstGeom prst="rect">
            <a:avLst/>
          </a:prstGeom>
          <a:noFill/>
          <a:ln w="15875" cap="rnd">
            <a:noFill/>
            <a:miter lim="800000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457200" algn="ctr" eaLnBrk="1" hangingPunct="1">
              <a:lnSpc>
                <a:spcPts val="6000"/>
              </a:lnSpc>
              <a:spcBef>
                <a:spcPct val="0"/>
              </a:spcBef>
              <a:buNone/>
              <a:defRPr/>
            </a:pPr>
            <a:r>
              <a:rPr lang="en-US" altLang="zh-CN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STCF</a:t>
            </a:r>
            <a:r>
              <a:rPr lang="zh-CN" altLang="en-US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真空系统研究进展</a:t>
            </a:r>
          </a:p>
        </p:txBody>
      </p:sp>
      <p:pic>
        <p:nvPicPr>
          <p:cNvPr id="22" name="图片 2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9144000" y="67969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6528047" y="3240104"/>
            <a:ext cx="4374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（代表</a:t>
            </a:r>
            <a:r>
              <a:rPr lang="en-US" altLang="zh-CN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STCF</a:t>
            </a:r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项目真空系统组）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687616" y="3776463"/>
            <a:ext cx="6912768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b="1" u="sng" dirty="0"/>
              <a:t>孙坤</a:t>
            </a:r>
            <a:r>
              <a:rPr lang="en-US" altLang="zh-CN" sz="2000" b="1" u="sng" dirty="0"/>
              <a:t>*（</a:t>
            </a:r>
            <a:r>
              <a:rPr lang="zh-CN" altLang="en-US" sz="2000" b="1" u="sng" dirty="0"/>
              <a:t>安徽理工大学</a:t>
            </a:r>
            <a:r>
              <a:rPr lang="en-US" altLang="zh-CN" sz="2000" b="1" u="sng" dirty="0"/>
              <a:t>）</a:t>
            </a:r>
            <a:endParaRPr lang="en-US" altLang="zh-CN" sz="2000" dirty="0"/>
          </a:p>
        </p:txBody>
      </p:sp>
      <p:sp>
        <p:nvSpPr>
          <p:cNvPr id="5" name="文本框 1"/>
          <p:cNvSpPr txBox="1"/>
          <p:nvPr/>
        </p:nvSpPr>
        <p:spPr>
          <a:xfrm>
            <a:off x="7974330" y="5468181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2026-07-02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329EF-E6EA-6A4A-6E3C-5A0E22CDF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6448E463-40E0-B9E7-A98B-C426E7E2F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229" y="739793"/>
            <a:ext cx="2700000" cy="1352544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EE6AA017-A049-28EB-2172-CB5C2E493804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F6EBEC66-B418-31B3-C789-BDF984B88812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C808C00-A103-0BA2-0CDB-48E1321D8F7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56CF9AA8-DDED-479F-C1F7-88616E15B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对撞环对撞区</a:t>
            </a: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段设计进展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01C4A9A-8C0F-AA1D-8E72-513C43B2A0CC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BEE5279-2755-8CFD-19C1-220887C6A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620" y="2097507"/>
            <a:ext cx="1800000" cy="207285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B3AD0CF-926E-3A0A-74F8-2942CE238F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9092" y="1760673"/>
            <a:ext cx="1800000" cy="241714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文本框 24">
            <a:extLst>
              <a:ext uri="{FF2B5EF4-FFF2-40B4-BE49-F238E27FC236}">
                <a16:creationId xmlns:a16="http://schemas.microsoft.com/office/drawing/2014/main" id="{835AA96F-2725-63FB-964A-4CF1C5D47431}"/>
              </a:ext>
            </a:extLst>
          </p:cNvPr>
          <p:cNvSpPr txBox="1"/>
          <p:nvPr/>
        </p:nvSpPr>
        <p:spPr>
          <a:xfrm>
            <a:off x="10893285" y="833588"/>
            <a:ext cx="1107996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和引线设计</a:t>
            </a:r>
          </a:p>
        </p:txBody>
      </p:sp>
      <p:sp>
        <p:nvSpPr>
          <p:cNvPr id="6" name="文本框 24">
            <a:extLst>
              <a:ext uri="{FF2B5EF4-FFF2-40B4-BE49-F238E27FC236}">
                <a16:creationId xmlns:a16="http://schemas.microsoft.com/office/drawing/2014/main" id="{0C9A9F79-02F2-B9EC-4627-8712475222BB}"/>
              </a:ext>
            </a:extLst>
          </p:cNvPr>
          <p:cNvSpPr txBox="1"/>
          <p:nvPr/>
        </p:nvSpPr>
        <p:spPr>
          <a:xfrm>
            <a:off x="5760511" y="1090054"/>
            <a:ext cx="136144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过渡段设计</a:t>
            </a:r>
          </a:p>
        </p:txBody>
      </p:sp>
      <p:sp>
        <p:nvSpPr>
          <p:cNvPr id="7" name="文本框 24">
            <a:extLst>
              <a:ext uri="{FF2B5EF4-FFF2-40B4-BE49-F238E27FC236}">
                <a16:creationId xmlns:a16="http://schemas.microsoft.com/office/drawing/2014/main" id="{09A27C4D-F9EC-0ACA-F2E5-00F655997F74}"/>
              </a:ext>
            </a:extLst>
          </p:cNvPr>
          <p:cNvSpPr txBox="1"/>
          <p:nvPr/>
        </p:nvSpPr>
        <p:spPr>
          <a:xfrm>
            <a:off x="7251622" y="2903099"/>
            <a:ext cx="1107996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束流清晰区水平大于垂直</a:t>
            </a:r>
          </a:p>
        </p:txBody>
      </p:sp>
      <p:sp>
        <p:nvSpPr>
          <p:cNvPr id="8" name="文本框 8">
            <a:extLst>
              <a:ext uri="{FF2B5EF4-FFF2-40B4-BE49-F238E27FC236}">
                <a16:creationId xmlns:a16="http://schemas.microsoft.com/office/drawing/2014/main" id="{9125ACC2-8059-08A5-DEC5-DD411C10C40E}"/>
              </a:ext>
            </a:extLst>
          </p:cNvPr>
          <p:cNvSpPr txBox="1"/>
          <p:nvPr/>
        </p:nvSpPr>
        <p:spPr>
          <a:xfrm>
            <a:off x="35533" y="679119"/>
            <a:ext cx="6934200" cy="33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弯铁的同步辐射吸收方案：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束流室侧壁吸收方案（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总功率比较小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）</a:t>
            </a:r>
            <a:endParaRPr lang="en-US" altLang="zh-CN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  <a:sym typeface="Symbol" panose="05050102010706020507" pitchFamily="18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束流管的结构设计：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变截面椭圆形束流管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，侧面水冷的结构，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BPM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块独立焊接的设计，水冷、引线沿束流管引出的设计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空间紧凑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布泵方案的设计：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靠近探测器外部设置泵站（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NEG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泵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离子泵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型分叉管以外束流管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镀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NEG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膜（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降低放气率、提供真空度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8553B39-1D2D-FD93-5BFB-2B52E5256D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9121" b="24724"/>
          <a:stretch>
            <a:fillRect/>
          </a:stretch>
        </p:blipFill>
        <p:spPr>
          <a:xfrm>
            <a:off x="66434" y="4116319"/>
            <a:ext cx="6543340" cy="206576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A28EC6C-BE03-185F-D433-37BCD4F8C6AC}"/>
              </a:ext>
            </a:extLst>
          </p:cNvPr>
          <p:cNvSpPr/>
          <p:nvPr/>
        </p:nvSpPr>
        <p:spPr>
          <a:xfrm>
            <a:off x="571847" y="4183658"/>
            <a:ext cx="1846189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1600" dirty="0"/>
              <a:t>总变形</a:t>
            </a:r>
            <a:r>
              <a:rPr lang="en-US" altLang="zh-CN" sz="1600" dirty="0"/>
              <a:t>0.00411mm</a:t>
            </a:r>
            <a:endParaRPr lang="zh-CN" altLang="en-US" sz="16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531C18D-7C5A-A62C-2F7D-B6715DCD0E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7" r="37237" b="12270"/>
          <a:stretch>
            <a:fillRect/>
          </a:stretch>
        </p:blipFill>
        <p:spPr>
          <a:xfrm>
            <a:off x="2672798" y="4183658"/>
            <a:ext cx="3600000" cy="2081191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790A2F49-93B9-A13A-5B13-D392DE73D405}"/>
              </a:ext>
            </a:extLst>
          </p:cNvPr>
          <p:cNvSpPr/>
          <p:nvPr/>
        </p:nvSpPr>
        <p:spPr>
          <a:xfrm>
            <a:off x="2672798" y="4188218"/>
            <a:ext cx="1557255" cy="43204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1600" dirty="0"/>
              <a:t>最高温度</a:t>
            </a:r>
            <a:r>
              <a:rPr lang="en-US" altLang="zh-CN" sz="1600" dirty="0"/>
              <a:t>38.5℃</a:t>
            </a:r>
            <a:endParaRPr lang="zh-CN" altLang="en-US" sz="16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938050E-D570-49D0-4C39-ACC105722CF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300" b="5545"/>
          <a:stretch>
            <a:fillRect/>
          </a:stretch>
        </p:blipFill>
        <p:spPr>
          <a:xfrm>
            <a:off x="6342310" y="4183658"/>
            <a:ext cx="2880000" cy="1936379"/>
          </a:xfrm>
          <a:prstGeom prst="rect">
            <a:avLst/>
          </a:prstGeom>
        </p:spPr>
      </p:pic>
      <p:pic>
        <p:nvPicPr>
          <p:cNvPr id="18" name="图片 17" descr="5792d492-256d-478f-ab70-a743fd38f006">
            <a:extLst>
              <a:ext uri="{FF2B5EF4-FFF2-40B4-BE49-F238E27FC236}">
                <a16:creationId xmlns:a16="http://schemas.microsoft.com/office/drawing/2014/main" id="{D87CDFDC-62A5-572B-A8DF-03DF79B8D24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963"/>
          <a:stretch>
            <a:fillRect/>
          </a:stretch>
        </p:blipFill>
        <p:spPr>
          <a:xfrm>
            <a:off x="9289534" y="4243403"/>
            <a:ext cx="2880000" cy="181159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970D05F8-08F0-86F1-7CAD-13B91EDB8695}"/>
              </a:ext>
            </a:extLst>
          </p:cNvPr>
          <p:cNvSpPr/>
          <p:nvPr/>
        </p:nvSpPr>
        <p:spPr>
          <a:xfrm>
            <a:off x="6358786" y="4271944"/>
            <a:ext cx="1860960" cy="43204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600" dirty="0">
                <a:sym typeface="+mn-ea"/>
              </a:rPr>
              <a:t>H</a:t>
            </a:r>
            <a:r>
              <a:rPr lang="en-US" altLang="zh-CN" sz="9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的总压</a:t>
            </a:r>
            <a:r>
              <a:rPr lang="en-US" altLang="zh-CN" sz="1600" dirty="0">
                <a:sym typeface="+mn-ea"/>
              </a:rPr>
              <a:t>3.75e-8Pa</a:t>
            </a:r>
            <a:endParaRPr lang="zh-CN" altLang="en-US" sz="1600" dirty="0">
              <a:sym typeface="+mn-ea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B50317F-04A3-FD27-148A-0481F33A6D33}"/>
              </a:ext>
            </a:extLst>
          </p:cNvPr>
          <p:cNvSpPr/>
          <p:nvPr/>
        </p:nvSpPr>
        <p:spPr>
          <a:xfrm>
            <a:off x="9392730" y="4285731"/>
            <a:ext cx="1860960" cy="43204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600" dirty="0"/>
              <a:t>CO</a:t>
            </a:r>
            <a:r>
              <a:rPr lang="zh-CN" altLang="en-US" sz="1600" dirty="0">
                <a:sym typeface="+mn-ea"/>
              </a:rPr>
              <a:t>的总压</a:t>
            </a:r>
            <a:r>
              <a:rPr lang="en-US" altLang="zh-CN" sz="1600" dirty="0">
                <a:sym typeface="+mn-ea"/>
              </a:rPr>
              <a:t>2.87e-8Pa</a:t>
            </a:r>
            <a:endParaRPr lang="zh-CN" altLang="en-US" sz="1600" dirty="0">
              <a:sym typeface="+mn-ea"/>
            </a:endParaRP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175284AB-A374-CB10-4C91-974770B01A81}"/>
              </a:ext>
            </a:extLst>
          </p:cNvPr>
          <p:cNvSpPr txBox="1"/>
          <p:nvPr/>
        </p:nvSpPr>
        <p:spPr>
          <a:xfrm>
            <a:off x="5047250" y="6407174"/>
            <a:ext cx="6624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400" dirty="0"/>
              <a:t>经过</a:t>
            </a:r>
            <a:r>
              <a:rPr lang="en-US" altLang="zh-CN" sz="1400" dirty="0"/>
              <a:t>H2</a:t>
            </a:r>
            <a:r>
              <a:rPr lang="zh-CN" altLang="en-US" sz="1400" dirty="0"/>
              <a:t>和</a:t>
            </a:r>
            <a:r>
              <a:rPr lang="en-US" altLang="zh-CN" sz="1400" dirty="0"/>
              <a:t>CO</a:t>
            </a:r>
            <a:r>
              <a:rPr lang="zh-CN" altLang="en-US" sz="1400" dirty="0"/>
              <a:t>的</a:t>
            </a:r>
            <a:r>
              <a:rPr lang="en-US" altLang="zh-CN" sz="1400" dirty="0"/>
              <a:t>4:1</a:t>
            </a:r>
            <a:r>
              <a:rPr lang="zh-CN" altLang="en-US" sz="1400" dirty="0"/>
              <a:t>分压计算，得出±</a:t>
            </a:r>
            <a:r>
              <a:rPr lang="en-US" altLang="zh-CN" sz="1400" dirty="0"/>
              <a:t>3.5m</a:t>
            </a:r>
            <a:r>
              <a:rPr lang="zh-CN" altLang="en-US" sz="1400" dirty="0"/>
              <a:t>的</a:t>
            </a:r>
            <a:r>
              <a:rPr lang="zh-CN" altLang="en-US" sz="1400" b="1" dirty="0">
                <a:highlight>
                  <a:srgbClr val="FFFF00"/>
                </a:highlight>
              </a:rPr>
              <a:t>动态平均真空度</a:t>
            </a:r>
            <a:r>
              <a:rPr lang="zh-CN" altLang="en-US" sz="1400" dirty="0"/>
              <a:t>为</a:t>
            </a:r>
            <a:r>
              <a:rPr lang="en-US" altLang="zh-CN" sz="1400" b="1" dirty="0">
                <a:solidFill>
                  <a:srgbClr val="FF0000"/>
                </a:solidFill>
              </a:rPr>
              <a:t>3.57e-8</a:t>
            </a:r>
            <a:r>
              <a:rPr lang="en-US" altLang="zh-CN" sz="1400" dirty="0"/>
              <a:t>Pa </a:t>
            </a:r>
            <a:r>
              <a:rPr lang="zh-CN" altLang="en-US" sz="1400" dirty="0"/>
              <a:t>＜</a:t>
            </a:r>
            <a:r>
              <a:rPr lang="en-US" altLang="zh-CN" sz="1400" dirty="0">
                <a:solidFill>
                  <a:srgbClr val="FF0000"/>
                </a:solidFill>
              </a:rPr>
              <a:t>1</a:t>
            </a:r>
            <a:r>
              <a:rPr lang="en-US" altLang="zh-CN" sz="1400" b="1" dirty="0">
                <a:solidFill>
                  <a:srgbClr val="FF0000"/>
                </a:solidFill>
              </a:rPr>
              <a:t>e-7</a:t>
            </a:r>
            <a:r>
              <a:rPr lang="en-US" altLang="zh-CN" sz="1400" dirty="0"/>
              <a:t>Pa </a:t>
            </a:r>
            <a:r>
              <a:rPr lang="zh-CN" altLang="en-US" sz="1400" dirty="0"/>
              <a:t>。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2A2F490-F2B4-3868-0974-602EBC2192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7439" y="2049893"/>
            <a:ext cx="1440000" cy="2133765"/>
          </a:xfrm>
          <a:prstGeom prst="rect">
            <a:avLst/>
          </a:prstGeom>
        </p:spPr>
      </p:pic>
      <p:sp>
        <p:nvSpPr>
          <p:cNvPr id="24" name="文本框 24">
            <a:extLst>
              <a:ext uri="{FF2B5EF4-FFF2-40B4-BE49-F238E27FC236}">
                <a16:creationId xmlns:a16="http://schemas.microsoft.com/office/drawing/2014/main" id="{4EDAFE37-2B64-6D4C-3692-C6FC50053DF2}"/>
              </a:ext>
            </a:extLst>
          </p:cNvPr>
          <p:cNvSpPr txBox="1"/>
          <p:nvPr/>
        </p:nvSpPr>
        <p:spPr>
          <a:xfrm>
            <a:off x="9141120" y="2577632"/>
            <a:ext cx="503219" cy="12003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束流清晰区垂直大于水平</a:t>
            </a: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4F73425C-3CE1-768A-44A1-2ACDAB0D09AA}"/>
              </a:ext>
            </a:extLst>
          </p:cNvPr>
          <p:cNvCxnSpPr>
            <a:stCxn id="5" idx="2"/>
          </p:cNvCxnSpPr>
          <p:nvPr/>
        </p:nvCxnSpPr>
        <p:spPr>
          <a:xfrm flipH="1">
            <a:off x="11014083" y="1693756"/>
            <a:ext cx="413844" cy="4277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04970915-83EA-BC68-BB5D-8D55315CFDFC}"/>
              </a:ext>
            </a:extLst>
          </p:cNvPr>
          <p:cNvCxnSpPr>
            <a:stCxn id="6" idx="3"/>
          </p:cNvCxnSpPr>
          <p:nvPr/>
        </p:nvCxnSpPr>
        <p:spPr>
          <a:xfrm>
            <a:off x="7074384" y="1377128"/>
            <a:ext cx="1818550" cy="539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2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45" name="文本框 44"/>
          <p:cNvSpPr txBox="1"/>
          <p:nvPr/>
        </p:nvSpPr>
        <p:spPr>
          <a:xfrm>
            <a:off x="14808" y="732180"/>
            <a:ext cx="2696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仿真计算的模型</a:t>
            </a:r>
          </a:p>
        </p:txBody>
      </p:sp>
      <p:cxnSp>
        <p:nvCxnSpPr>
          <p:cNvPr id="60" name="直接连接符 59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5"/>
          <p:cNvSpPr txBox="1"/>
          <p:nvPr/>
        </p:nvSpPr>
        <p:spPr>
          <a:xfrm>
            <a:off x="-11773" y="1946735"/>
            <a:ext cx="4254794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800" dirty="0"/>
              <a:t>束流管真空室弧面</a:t>
            </a:r>
            <a:r>
              <a:rPr lang="zh-CN" altLang="en-US" sz="1800" b="1" dirty="0">
                <a:solidFill>
                  <a:srgbClr val="FF0000"/>
                </a:solidFill>
              </a:rPr>
              <a:t>镀</a:t>
            </a:r>
            <a:r>
              <a:rPr lang="en-US" altLang="zh-CN" sz="1800" b="1" dirty="0">
                <a:solidFill>
                  <a:srgbClr val="FF0000"/>
                </a:solidFill>
              </a:rPr>
              <a:t>NEG</a:t>
            </a:r>
            <a:r>
              <a:rPr lang="zh-CN" altLang="en-US" sz="1800" b="1" dirty="0">
                <a:solidFill>
                  <a:srgbClr val="FF0000"/>
                </a:solidFill>
              </a:rPr>
              <a:t>膜</a:t>
            </a:r>
            <a:r>
              <a:rPr lang="zh-CN" altLang="en-US" sz="1800" dirty="0"/>
              <a:t>抽速为</a:t>
            </a:r>
            <a:r>
              <a:rPr lang="en-US" altLang="zh-CN" sz="1800" dirty="0" err="1"/>
              <a:t>0.3L</a:t>
            </a:r>
            <a:r>
              <a:rPr lang="en-US" altLang="zh-CN" sz="1800" dirty="0"/>
              <a:t>/</a:t>
            </a:r>
            <a:r>
              <a:rPr lang="zh-CN" altLang="en-US" sz="1800" dirty="0"/>
              <a:t>（</a:t>
            </a:r>
            <a:r>
              <a:rPr lang="en-US" altLang="zh-CN" sz="1800" dirty="0" err="1"/>
              <a:t>s.cm</a:t>
            </a:r>
            <a:r>
              <a:rPr lang="en-US" altLang="zh-CN" sz="1800" baseline="30000" dirty="0" err="1"/>
              <a:t>2</a:t>
            </a:r>
            <a:r>
              <a:rPr lang="zh-CN" altLang="en-US" sz="1800" dirty="0"/>
              <a:t>），</a:t>
            </a:r>
            <a:r>
              <a:rPr lang="en-US" altLang="zh-CN" sz="1800" dirty="0"/>
              <a:t>H</a:t>
            </a:r>
            <a:r>
              <a:rPr lang="en-US" altLang="zh-CN" sz="1000" dirty="0"/>
              <a:t>2</a:t>
            </a:r>
            <a:r>
              <a:rPr lang="zh-CN" altLang="en-US" sz="1800" dirty="0"/>
              <a:t>的粘附系数为</a:t>
            </a:r>
            <a:r>
              <a:rPr lang="en-US" altLang="zh-CN" sz="1800" dirty="0"/>
              <a:t>0.007</a:t>
            </a:r>
            <a:r>
              <a:rPr lang="zh-CN" altLang="en-US" sz="1800" dirty="0"/>
              <a:t>，</a:t>
            </a:r>
            <a:r>
              <a:rPr lang="en-US" altLang="zh-CN" sz="1800" dirty="0"/>
              <a:t>CO</a:t>
            </a:r>
            <a:r>
              <a:rPr lang="zh-CN" altLang="en-US" sz="1800" dirty="0"/>
              <a:t>的粘附系数为</a:t>
            </a:r>
            <a:r>
              <a:rPr lang="en-US" altLang="zh-CN" sz="1800" dirty="0"/>
              <a:t>0.07</a:t>
            </a:r>
            <a:r>
              <a:rPr lang="zh-CN" altLang="en-US" sz="1800" dirty="0"/>
              <a:t>。</a:t>
            </a:r>
            <a:endParaRPr lang="en-US" altLang="zh-CN" sz="1800" dirty="0"/>
          </a:p>
          <a:p>
            <a:r>
              <a:rPr lang="zh-CN" altLang="en-US" sz="1800" dirty="0"/>
              <a:t>      </a:t>
            </a:r>
            <a:endParaRPr lang="en-US" altLang="zh-CN" sz="1800" baseline="30000" dirty="0"/>
          </a:p>
          <a:p>
            <a:r>
              <a:rPr lang="zh-CN" altLang="en-US" sz="1800" dirty="0"/>
              <a:t>      </a:t>
            </a:r>
            <a:endParaRPr lang="en-US" altLang="zh-CN" sz="18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3" y="3589040"/>
            <a:ext cx="12192000" cy="1105535"/>
          </a:xfrm>
          <a:prstGeom prst="rect">
            <a:avLst/>
          </a:prstGeom>
        </p:spPr>
      </p:pic>
      <p:sp>
        <p:nvSpPr>
          <p:cNvPr id="7" name="文本框 4"/>
          <p:cNvSpPr txBox="1"/>
          <p:nvPr/>
        </p:nvSpPr>
        <p:spPr>
          <a:xfrm>
            <a:off x="4740908" y="251525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/>
              <a:t>NEG</a:t>
            </a:r>
            <a:r>
              <a:rPr lang="zh-CN" altLang="en-US"/>
              <a:t>泵</a:t>
            </a:r>
            <a:r>
              <a:rPr lang="zh-CN" altLang="en-US" sz="1600"/>
              <a:t>对</a:t>
            </a:r>
            <a:r>
              <a:rPr lang="en-US" altLang="zh-CN" sz="1600"/>
              <a:t>H</a:t>
            </a:r>
            <a:r>
              <a:rPr lang="en-US" altLang="zh-CN" sz="1000"/>
              <a:t>2</a:t>
            </a:r>
            <a:r>
              <a:rPr lang="en-US" altLang="zh-CN" sz="1600"/>
              <a:t>1600L/S</a:t>
            </a:r>
            <a:endParaRPr lang="en-US" altLang="zh-CN"/>
          </a:p>
          <a:p>
            <a:r>
              <a:rPr lang="en-US" altLang="zh-CN"/>
              <a:t>            </a:t>
            </a:r>
            <a:r>
              <a:rPr lang="zh-CN" altLang="en-US" sz="1600"/>
              <a:t>对</a:t>
            </a:r>
            <a:r>
              <a:rPr lang="en-US" altLang="zh-CN" sz="1600"/>
              <a:t>CO720L/S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028563" y="546737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/>
              <a:t>离子泵</a:t>
            </a:r>
            <a:r>
              <a:rPr lang="zh-CN" altLang="en-US" sz="1600"/>
              <a:t>对</a:t>
            </a:r>
            <a:r>
              <a:rPr lang="en-US" altLang="zh-CN" sz="1600"/>
              <a:t>H</a:t>
            </a:r>
            <a:r>
              <a:rPr lang="en-US" altLang="zh-CN" sz="1000"/>
              <a:t>2</a:t>
            </a:r>
            <a:r>
              <a:rPr lang="en-US" altLang="zh-CN" sz="1600"/>
              <a:t>200L/S</a:t>
            </a:r>
          </a:p>
          <a:p>
            <a:r>
              <a:rPr lang="en-US" altLang="zh-CN"/>
              <a:t>              </a:t>
            </a:r>
            <a:r>
              <a:rPr lang="zh-CN" altLang="en-US" sz="1600"/>
              <a:t>对</a:t>
            </a:r>
            <a:r>
              <a:rPr lang="en-US" altLang="zh-CN" sz="1600"/>
              <a:t>CO80L/S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1008378" y="2802910"/>
            <a:ext cx="3804285" cy="11588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2477133" y="2802910"/>
            <a:ext cx="2407920" cy="1206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3381373" y="2802910"/>
            <a:ext cx="1431290" cy="11995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 flipV="1">
            <a:off x="6541133" y="2947055"/>
            <a:ext cx="2388870" cy="1035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H="1" flipV="1">
            <a:off x="6612888" y="2947055"/>
            <a:ext cx="3228340" cy="10687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 flipV="1">
            <a:off x="6541133" y="2947055"/>
            <a:ext cx="4768850" cy="10826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1021713" y="4240550"/>
            <a:ext cx="4079240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2517773" y="4240550"/>
            <a:ext cx="2583180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3374388" y="4240550"/>
            <a:ext cx="1726565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>
            <a:off x="6757033" y="4226580"/>
            <a:ext cx="2179955" cy="1312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6757033" y="4247535"/>
            <a:ext cx="3077210" cy="1291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H="1">
            <a:off x="6757033" y="4226580"/>
            <a:ext cx="4580255" cy="1312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420368" y="5744230"/>
            <a:ext cx="4164330" cy="972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/>
              <a:t>束流管侧室上下放置</a:t>
            </a:r>
            <a:r>
              <a:rPr lang="en-US" altLang="zh-CN"/>
              <a:t>NEG</a:t>
            </a:r>
            <a:r>
              <a:rPr lang="zh-CN" altLang="en-US"/>
              <a:t>条，</a:t>
            </a:r>
            <a:r>
              <a:rPr lang="en-US" altLang="zh-CN"/>
              <a:t>NEG</a:t>
            </a:r>
            <a:r>
              <a:rPr lang="zh-CN" altLang="en-US"/>
              <a:t>条对</a:t>
            </a:r>
            <a:r>
              <a:rPr lang="en-US" altLang="zh-CN">
                <a:sym typeface="+mn-ea"/>
              </a:rPr>
              <a:t>H</a:t>
            </a:r>
            <a:r>
              <a:rPr lang="en-US" altLang="zh-CN" sz="1000">
                <a:sym typeface="+mn-ea"/>
              </a:rPr>
              <a:t>2</a:t>
            </a:r>
            <a:r>
              <a:rPr lang="en-US" altLang="zh-CN">
                <a:sym typeface="+mn-ea"/>
              </a:rPr>
              <a:t>270L/S</a:t>
            </a:r>
            <a:r>
              <a:rPr lang="zh-CN" altLang="en-US">
                <a:sym typeface="+mn-ea"/>
              </a:rPr>
              <a:t>，对</a:t>
            </a:r>
            <a:r>
              <a:rPr lang="en-US" altLang="zh-CN">
                <a:sym typeface="+mn-ea"/>
              </a:rPr>
              <a:t>CO170L/S</a:t>
            </a:r>
            <a:endParaRPr lang="zh-CN" altLang="en-US"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08923" y="157863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/>
              <a:t>针对</a:t>
            </a:r>
            <a:r>
              <a:rPr lang="en-US" altLang="zh-CN"/>
              <a:t>H</a:t>
            </a:r>
            <a:r>
              <a:rPr lang="en-US" altLang="zh-CN" sz="1000"/>
              <a:t>2</a:t>
            </a:r>
            <a:r>
              <a:rPr lang="zh-CN" altLang="en-US"/>
              <a:t>和</a:t>
            </a:r>
            <a:r>
              <a:rPr lang="en-US" altLang="zh-CN"/>
              <a:t>CO</a:t>
            </a:r>
            <a:r>
              <a:rPr lang="zh-CN" altLang="en-US"/>
              <a:t>，分别求出真空度，再根据</a:t>
            </a:r>
            <a:r>
              <a:rPr lang="en-US" altLang="zh-CN"/>
              <a:t>H</a:t>
            </a:r>
            <a:r>
              <a:rPr lang="en-US" altLang="zh-CN" sz="1000"/>
              <a:t>2</a:t>
            </a:r>
            <a:r>
              <a:rPr lang="zh-CN" altLang="en-US"/>
              <a:t>和</a:t>
            </a:r>
            <a:r>
              <a:rPr lang="en-US" altLang="zh-CN"/>
              <a:t>CO</a:t>
            </a:r>
            <a:r>
              <a:rPr lang="zh-CN" altLang="en-US"/>
              <a:t>的</a:t>
            </a:r>
            <a:r>
              <a:rPr lang="en-US" altLang="zh-CN"/>
              <a:t>4</a:t>
            </a:r>
            <a:r>
              <a:rPr lang="zh-CN" altLang="en-US"/>
              <a:t>：</a:t>
            </a:r>
            <a:r>
              <a:rPr lang="en-US" altLang="zh-CN"/>
              <a:t>1</a:t>
            </a:r>
            <a:r>
              <a:rPr lang="zh-CN" altLang="en-US"/>
              <a:t>分压，得出平均真空度。</a:t>
            </a:r>
          </a:p>
        </p:txBody>
      </p:sp>
      <p:sp>
        <p:nvSpPr>
          <p:cNvPr id="28" name="矩形 27"/>
          <p:cNvSpPr/>
          <p:nvPr/>
        </p:nvSpPr>
        <p:spPr>
          <a:xfrm>
            <a:off x="3804918" y="3961785"/>
            <a:ext cx="1655961" cy="271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900424" y="3978295"/>
            <a:ext cx="1655961" cy="271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>
              <a:noFill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2517773" y="2226990"/>
            <a:ext cx="2115125" cy="1734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2517773" y="2226990"/>
            <a:ext cx="5031338" cy="1734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2"/>
          <p:cNvSpPr txBox="1"/>
          <p:nvPr/>
        </p:nvSpPr>
        <p:spPr>
          <a:xfrm>
            <a:off x="2910520" y="809035"/>
            <a:ext cx="82492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800" dirty="0">
                <a:sym typeface="+mn-ea"/>
              </a:rPr>
              <a:t>静态放气率：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 </a:t>
            </a:r>
            <a:r>
              <a:rPr lang="en-US" altLang="zh-CN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l/(s·cm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，波纹管：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</a:t>
            </a:r>
            <a:r>
              <a:rPr lang="en-US" altLang="zh-CN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l/(s·cm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1800" baseline="30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1800" dirty="0">
                <a:sym typeface="+mn-ea"/>
              </a:rPr>
              <a:t>动态放气率：</a:t>
            </a:r>
            <a:r>
              <a:rPr lang="en-US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4.05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kern="1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mbar·l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/(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s·cm</a:t>
            </a:r>
            <a:r>
              <a:rPr lang="en-US" altLang="zh-CN" sz="1800" kern="100" baseline="30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，波纹管：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2.6 ×10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s·cm</a:t>
            </a:r>
            <a:r>
              <a:rPr lang="en-US" altLang="zh-CN" sz="1800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EBD4262-4E79-0A41-7490-36BF1A05E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对撞环对撞区</a:t>
            </a: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段设计进展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81D6B6-8569-5E68-E99A-62CFE04DF578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786107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2" name="图片 1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2" name="文本框 21"/>
          <p:cNvSpPr txBox="1"/>
          <p:nvPr/>
        </p:nvSpPr>
        <p:spPr>
          <a:xfrm>
            <a:off x="2890" y="904519"/>
            <a:ext cx="5480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几种不同工况下的压力仿真结果对比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61090" y="1550773"/>
          <a:ext cx="11669820" cy="4643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3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4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2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90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74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1342"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     </a:t>
                      </a: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工况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spc="60" dirty="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                                 </a:t>
                      </a:r>
                      <a:r>
                        <a:rPr lang="zh-CN" altLang="en-US" sz="1200" spc="60" dirty="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布泵方案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气体种类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平均真空度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±3.5m平均真空度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4:1气体混合平均真空度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200" spc="6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4:1气体混合±3.5m平均真空度</a:t>
                      </a:r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145">
                <a:tc rowSpan="4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【</a:t>
                      </a:r>
                      <a:r>
                        <a:rPr lang="zh-CN" altLang="en-US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静态</a:t>
                      </a: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】</a:t>
                      </a:r>
                      <a:r>
                        <a:rPr lang="en-US" altLang="zh-CN" sz="1200" dirty="0" err="1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无光斑+</a:t>
                      </a:r>
                      <a:r>
                        <a:rPr lang="en-US" altLang="zh-CN" sz="1200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束流管镀膜不激活</a:t>
                      </a:r>
                      <a:endParaRPr lang="en-US" altLang="zh-CN" sz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Arial" panose="020B0604020202020204" pitchFamily="34" charset="0"/>
                        <a:sym typeface="+mn-ea"/>
                      </a:endParaRPr>
                    </a:p>
                  </a:txBody>
                  <a:tcPr marL="25400" marR="25400" marT="6350" marB="6350" anchor="ctr"/>
                </a:tc>
                <a:tc rowSpan="3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1600l/sNEG泵+200l/s离子泵+270l/s吸气剂条+束流管膜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（低温恒温器内束流管镀膜不激活）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H2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4.4647E-9Pa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9.3799E-9Pa</a:t>
                      </a:r>
                    </a:p>
                  </a:txBody>
                  <a:tcPr marL="25400" marR="25400" marT="6350" marB="6350" anchor="ctr"/>
                </a:tc>
                <a:tc rowSpan="4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6.3098E-9Pa</a:t>
                      </a:r>
                    </a:p>
                  </a:txBody>
                  <a:tcPr marL="25400" marR="25400" marT="6350" marB="6350" anchor="ctr"/>
                </a:tc>
                <a:tc rowSpan="4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1.4057E-8Pa&lt;5E-8Pa</a:t>
                      </a:r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rowSpan="3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CO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1.3690E-8Pa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3.2764E-8Pa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22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720l/sNEG泵+80l/s离子泵+170l/s吸气剂条+束流管膜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（低温恒温器内束流管镀膜不激活）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805"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【</a:t>
                      </a:r>
                      <a:r>
                        <a:rPr lang="zh-CN" altLang="en-US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动态</a:t>
                      </a: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】</a:t>
                      </a:r>
                      <a:r>
                        <a:rPr lang="en-US" altLang="zh-CN" sz="1200" dirty="0" err="1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光斑+</a:t>
                      </a:r>
                      <a:r>
                        <a:rPr lang="en-US" altLang="zh-CN" sz="1200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束流管镀膜激活</a:t>
                      </a:r>
                      <a:endParaRPr lang="en-US" altLang="zh-CN" sz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1600l/sNEG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泵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+200l/s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离子泵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+270l/s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吸气剂条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+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束流管膜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H2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1.5913E-8Pa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3.5271E-8Pa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1.43424E-8Pa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3.16188E-8Pa&lt;1E-7Pa</a:t>
                      </a:r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8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720l/sNEG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泵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+80l/s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离子泵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+170l/s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吸气剂条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+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束流管膜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CO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8.0600E-9Pa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1.7010E-8Pa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564">
                <a:tc rowSpan="3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【</a:t>
                      </a:r>
                      <a:r>
                        <a:rPr lang="zh-CN" altLang="en-US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动态</a:t>
                      </a: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】</a:t>
                      </a:r>
                      <a:r>
                        <a:rPr lang="en-US" altLang="zh-CN" sz="1200" dirty="0" err="1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光斑+</a:t>
                      </a:r>
                      <a:r>
                        <a:rPr lang="en-US" altLang="zh-CN" sz="1200" dirty="0" err="1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束流管镀膜不激活</a:t>
                      </a:r>
                      <a:endParaRPr lang="en-US" altLang="zh-CN" sz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1600l/sNEG泵+200l/s离子泵+270l/s吸气剂条+束流管膜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低温恒温器内束流管镀膜不激活</a:t>
                      </a:r>
                      <a:r>
                        <a:rPr lang="zh-CN" altLang="en-US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）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H2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2.8735E-7Pa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b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6.9972E-7Pa</a:t>
                      </a:r>
                    </a:p>
                  </a:txBody>
                  <a:tcPr marL="25400" marR="25400" marT="6350" marB="6350" anchor="ctr"/>
                </a:tc>
                <a:tc rowSpan="3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4.3806E-7Pa</a:t>
                      </a:r>
                    </a:p>
                  </a:txBody>
                  <a:tcPr marL="25400" marR="25400" marT="6350" marB="6350" anchor="ctr"/>
                </a:tc>
                <a:tc rowSpan="3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1.073156E-6Pa</a:t>
                      </a:r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720l/sNEG泵+80l/s离子泵+170l/s吸气剂条+束流管膜（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低温恒温器内束流管镀膜不激活</a:t>
                      </a: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）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CO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22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b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1.0409E-6Pa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b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2.5669E-6Pa</a:t>
                      </a: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564"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【</a:t>
                      </a:r>
                      <a:r>
                        <a:rPr lang="zh-CN" altLang="en-US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动态</a:t>
                      </a: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】光斑+束流管镀膜不激活+</a:t>
                      </a:r>
                      <a:r>
                        <a:rPr lang="en-US" altLang="zh-CN" sz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3m处NEG泵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1600l/sNEG泵+200l/s离子泵+270l/s吸气剂条+束流管膜（低温恒温器内束流管镀膜不激活）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H2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2.1565E-7Pa</a:t>
                      </a:r>
                      <a:endParaRPr lang="en-US" altLang="zh-CN" sz="1200" b="0">
                        <a:latin typeface="Calibri" panose="020F0502020204030204" pitchFamily="34" charset="0"/>
                        <a:ea typeface="Arial" panose="020B0604020202020204" pitchFamily="34" charset="0"/>
                        <a:sym typeface="+mn-ea"/>
                      </a:endParaRP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6.7056E-7Pa</a:t>
                      </a:r>
                      <a:endParaRPr lang="en-US" altLang="zh-CN" sz="1200" b="0">
                        <a:latin typeface="Calibri" panose="020F0502020204030204" pitchFamily="34" charset="0"/>
                        <a:ea typeface="Arial" panose="020B0604020202020204" pitchFamily="34" charset="0"/>
                        <a:sym typeface="+mn-ea"/>
                      </a:endParaRP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3.3177E-7Pa</a:t>
                      </a:r>
                    </a:p>
                  </a:txBody>
                  <a:tcPr marL="25400" marR="25400" marT="6350" marB="6350" anchor="ctr"/>
                </a:tc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1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1.0376E-6Pa</a:t>
                      </a:r>
                    </a:p>
                  </a:txBody>
                  <a:tcPr marL="25400" marR="25400" marT="6350" marB="635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22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720l/sNEG泵+80l/s离子泵+170l/s吸气剂条+束流管膜（低温恒温器内束流管镀膜不激活）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CO</a:t>
                      </a: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7.9623E-7Pa</a:t>
                      </a:r>
                      <a:endParaRPr lang="en-US" altLang="zh-CN" sz="1200" b="0">
                        <a:latin typeface="Calibri" panose="020F0502020204030204" pitchFamily="34" charset="0"/>
                        <a:ea typeface="Arial" panose="020B0604020202020204" pitchFamily="34" charset="0"/>
                        <a:sym typeface="+mn-ea"/>
                      </a:endParaRPr>
                    </a:p>
                  </a:txBody>
                  <a:tcPr marL="25400" marR="25400" marT="6350" marB="635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>
                          <a:latin typeface="Calibri" panose="020F0502020204030204" pitchFamily="34" charset="0"/>
                          <a:ea typeface="Arial" panose="020B0604020202020204" pitchFamily="34" charset="0"/>
                          <a:sym typeface="+mn-ea"/>
                        </a:rPr>
                        <a:t>2.5057E-6Pa</a:t>
                      </a:r>
                      <a:endParaRPr lang="en-US" altLang="zh-CN" sz="1200" b="0" dirty="0">
                        <a:latin typeface="Calibri" panose="020F0502020204030204" pitchFamily="34" charset="0"/>
                        <a:ea typeface="Arial" panose="020B0604020202020204" pitchFamily="34" charset="0"/>
                        <a:sym typeface="+mn-ea"/>
                      </a:endParaRPr>
                    </a:p>
                  </a:txBody>
                  <a:tcPr marL="25400" marR="25400" marT="6350" marB="635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254000" marR="254000" marT="127000" marB="12700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0AFDA612-C79E-E738-D3A4-43A625D8AF78}"/>
              </a:ext>
            </a:extLst>
          </p:cNvPr>
          <p:cNvSpPr txBox="1"/>
          <p:nvPr/>
        </p:nvSpPr>
        <p:spPr>
          <a:xfrm>
            <a:off x="10684504" y="6009197"/>
            <a:ext cx="2175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@</a:t>
            </a:r>
            <a:r>
              <a:rPr lang="zh-CN" altLang="en-US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焦伟杰）</a:t>
            </a:r>
            <a:endParaRPr lang="zh-CN" alt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4612947-4FBC-D3AA-ADA4-E02B9721F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对撞环对撞区</a:t>
            </a: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段设计进展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579244E-3FBB-1B70-2E51-1B5AE4131373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/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28" y="717674"/>
            <a:ext cx="12192000" cy="2824493"/>
          </a:xfrm>
          <a:prstGeom prst="rect">
            <a:avLst/>
          </a:prstGeom>
        </p:spPr>
      </p:pic>
      <p:pic>
        <p:nvPicPr>
          <p:cNvPr id="5" name="table"/>
          <p:cNvPicPr>
            <a:picLocks noGr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8" y="3068960"/>
            <a:ext cx="3002631" cy="14285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17A143-5510-2831-71EF-8B6BF79CD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2" y="4584666"/>
            <a:ext cx="2736000" cy="20852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8BF9262-4018-D018-14CC-19767B34C6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727" y="3592145"/>
            <a:ext cx="3492000" cy="31716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060D4E2-28DD-11BA-5E2A-1DA856CF51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2536" y="3592145"/>
            <a:ext cx="3492000" cy="324004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3F9186D-4EFD-9529-614E-C36EF65EFD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66070"/>
            <a:ext cx="5400000" cy="92797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96555B6-DAD3-C3AA-4C70-1A84D6CE61E1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AB94D-C60F-1A41-13B2-B6AFBD342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1E317A5D-85DF-1B9C-A7C7-45AF2882377F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B06D9FBD-C478-E999-BAA9-83E20B2A14F4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2A9341B-078C-562E-2820-9B258527888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44ABC3CC-968F-4368-2E82-FB50EA24E04E}"/>
              </a:ext>
            </a:extLst>
          </p:cNvPr>
          <p:cNvSpPr txBox="1"/>
          <p:nvPr/>
        </p:nvSpPr>
        <p:spPr>
          <a:xfrm>
            <a:off x="76861" y="762323"/>
            <a:ext cx="364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同步辐射吸收方案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3D16B30-EA12-D535-6E11-646E4F6CAC71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005FA6C6-D39C-9516-9CDD-2A9A87078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BEB6252-EC82-5262-981C-FD6B484F2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40" y="1159578"/>
            <a:ext cx="10150720" cy="3939881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8C92CCC8-2FCF-608C-5E5C-6AF3DBAF8B6B}"/>
              </a:ext>
            </a:extLst>
          </p:cNvPr>
          <p:cNvCxnSpPr/>
          <p:nvPr/>
        </p:nvCxnSpPr>
        <p:spPr>
          <a:xfrm flipV="1">
            <a:off x="8530480" y="983295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96ABE3B6-54A0-602F-55AC-73B495C1AF50}"/>
              </a:ext>
            </a:extLst>
          </p:cNvPr>
          <p:cNvSpPr txBox="1"/>
          <p:nvPr/>
        </p:nvSpPr>
        <p:spPr>
          <a:xfrm>
            <a:off x="10042648" y="65856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A9029185-5572-1430-06D4-B3676274AF56}"/>
              </a:ext>
            </a:extLst>
          </p:cNvPr>
          <p:cNvCxnSpPr/>
          <p:nvPr/>
        </p:nvCxnSpPr>
        <p:spPr>
          <a:xfrm flipV="1">
            <a:off x="7666384" y="1123356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6FEFC1FB-06DD-AE1A-49F2-221247E6B5BB}"/>
              </a:ext>
            </a:extLst>
          </p:cNvPr>
          <p:cNvSpPr txBox="1"/>
          <p:nvPr/>
        </p:nvSpPr>
        <p:spPr>
          <a:xfrm>
            <a:off x="9178552" y="79862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F3ACFD17-71D2-B8AC-FA44-507CC71D9AEC}"/>
              </a:ext>
            </a:extLst>
          </p:cNvPr>
          <p:cNvCxnSpPr/>
          <p:nvPr/>
        </p:nvCxnSpPr>
        <p:spPr>
          <a:xfrm flipV="1">
            <a:off x="6645112" y="1078751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CE22FAC-42E6-ED67-752A-33E88B28E94B}"/>
              </a:ext>
            </a:extLst>
          </p:cNvPr>
          <p:cNvSpPr txBox="1"/>
          <p:nvPr/>
        </p:nvSpPr>
        <p:spPr>
          <a:xfrm>
            <a:off x="8157280" y="75402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46368C82-D600-8747-6E38-189BA88971A0}"/>
              </a:ext>
            </a:extLst>
          </p:cNvPr>
          <p:cNvCxnSpPr/>
          <p:nvPr/>
        </p:nvCxnSpPr>
        <p:spPr>
          <a:xfrm flipV="1">
            <a:off x="4902374" y="995935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61A53C97-25EB-41AE-7FA5-0609E11F359D}"/>
              </a:ext>
            </a:extLst>
          </p:cNvPr>
          <p:cNvSpPr txBox="1"/>
          <p:nvPr/>
        </p:nvSpPr>
        <p:spPr>
          <a:xfrm>
            <a:off x="6414542" y="6712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ABS04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EA24185-31B6-3C67-75DE-EEC3ABDA5BED}"/>
              </a:ext>
            </a:extLst>
          </p:cNvPr>
          <p:cNvCxnSpPr/>
          <p:nvPr/>
        </p:nvCxnSpPr>
        <p:spPr>
          <a:xfrm flipV="1">
            <a:off x="1761728" y="1369591"/>
            <a:ext cx="1989782" cy="2812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89BD22B0-85AF-D81D-ACCA-19DA24A5D8A3}"/>
              </a:ext>
            </a:extLst>
          </p:cNvPr>
          <p:cNvSpPr txBox="1"/>
          <p:nvPr/>
        </p:nvSpPr>
        <p:spPr>
          <a:xfrm>
            <a:off x="3647646" y="9900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6AB6361E-F1A4-7103-F0F7-5DF15FC46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409199"/>
              </p:ext>
            </p:extLst>
          </p:nvPr>
        </p:nvGraphicFramePr>
        <p:xfrm>
          <a:off x="3619518" y="4890630"/>
          <a:ext cx="10150720" cy="18149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9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7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09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14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98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3360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方案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承载总功率</a:t>
                      </a:r>
                      <a:r>
                        <a:rPr lang="en-US" sz="1100" u="none" strike="noStrike">
                          <a:effectLst/>
                        </a:rPr>
                        <a:t>kw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选用材料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整体最高温度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水冷通道内最高温度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出入口压力差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出入口温差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冷却水流速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75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10.81</a:t>
                      </a:r>
                      <a:endParaRPr lang="en-US" altLang="zh-CN" sz="11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268</a:t>
                      </a:r>
                      <a:endParaRPr lang="en-US" altLang="zh-CN" sz="11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126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12.2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113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9.49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230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267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8.79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154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88.4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9.7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927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7.57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66.9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0.024MPa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7.7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44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5.22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69.3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53.9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0.03MPa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5.2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100" u="none" strike="noStrike" dirty="0" err="1">
                          <a:effectLst/>
                        </a:rPr>
                        <a:t>1.5m</a:t>
                      </a:r>
                      <a:r>
                        <a:rPr lang="en-US" sz="1100" u="none" strike="noStrike" dirty="0">
                          <a:effectLst/>
                        </a:rPr>
                        <a:t>/s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3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B85A4-23E7-D05A-A609-E7DF48B66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BDA8A6A0-99B0-9322-D370-66B23D09A56C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6EFB8B7A-4784-9DB8-80BA-FBE19B88465D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1E1ABC8-0346-E43A-F752-C557EB2DB54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48DE753-0278-9257-A95A-DAFD4B3CE33D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超级陶粲装置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年终总结大会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D7698C09-7AB7-92C8-AAAE-5990FA894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99EC3F7-2EA5-9E55-BBE2-0C324F3DE302}"/>
              </a:ext>
            </a:extLst>
          </p:cNvPr>
          <p:cNvSpPr txBox="1"/>
          <p:nvPr/>
        </p:nvSpPr>
        <p:spPr>
          <a:xfrm>
            <a:off x="76861" y="762323"/>
            <a:ext cx="277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真空盒的分段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67CB5CE-0F26-29BA-4DFC-D7161AAC1E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59"/>
          <a:stretch>
            <a:fillRect/>
          </a:stretch>
        </p:blipFill>
        <p:spPr>
          <a:xfrm>
            <a:off x="15577" y="1200089"/>
            <a:ext cx="12192000" cy="432400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9B7EA06-4EFC-F5D3-126C-6E6A98253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" y="5016772"/>
            <a:ext cx="12202950" cy="179539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88D0329-F894-F93A-E55E-951D9DCF60BD}"/>
              </a:ext>
            </a:extLst>
          </p:cNvPr>
          <p:cNvSpPr txBox="1"/>
          <p:nvPr/>
        </p:nvSpPr>
        <p:spPr>
          <a:xfrm>
            <a:off x="271736" y="65961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  <p:extLst>
      <p:ext uri="{BB962C8B-B14F-4D97-AF65-F5344CB8AC3E}">
        <p14:creationId xmlns:p14="http://schemas.microsoft.com/office/powerpoint/2010/main" val="4274654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05592-E14E-6C1C-2536-530E955B3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1E0B9F5E-4FAC-AC8D-A2FA-B5168BE5A1B4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85BCB12-4AAD-0E76-7379-04FBA06D6716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8DE6A61-16D8-3C74-4D84-A1B6FAE0880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00EFD2F-63C6-5686-6F79-6A4E2889BE17}"/>
              </a:ext>
            </a:extLst>
          </p:cNvPr>
          <p:cNvSpPr txBox="1"/>
          <p:nvPr/>
        </p:nvSpPr>
        <p:spPr>
          <a:xfrm>
            <a:off x="76861" y="762323"/>
            <a:ext cx="501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第三段真空盒结构场分析</a:t>
            </a:r>
            <a:r>
              <a:rPr lang="en-US" altLang="zh-CN" sz="2400" b="1" dirty="0"/>
              <a:t>-5.3</a:t>
            </a:r>
            <a:r>
              <a:rPr lang="tr-TR" altLang="zh-CN" sz="2400" b="1" dirty="0"/>
              <a:t>m</a:t>
            </a:r>
            <a:endParaRPr lang="zh-CN" altLang="en-US" sz="24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269EAA4-DD2B-EB9E-65BB-A30A90958601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FEF1784-6911-58DE-036A-2CB47EA6F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EB4C066-BDC7-7692-8038-31DDB040D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568" y="1293614"/>
            <a:ext cx="7344816" cy="1493862"/>
          </a:xfrm>
          <a:prstGeom prst="rect">
            <a:avLst/>
          </a:prstGeom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BC8C8E00-134C-E2C3-F37B-22A7B3118480}"/>
              </a:ext>
            </a:extLst>
          </p:cNvPr>
          <p:cNvCxnSpPr/>
          <p:nvPr/>
        </p:nvCxnSpPr>
        <p:spPr>
          <a:xfrm flipH="1" flipV="1">
            <a:off x="9480376" y="2123296"/>
            <a:ext cx="504056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84374B2A-C6F4-BD80-6DF6-F88E5C8F4C41}"/>
              </a:ext>
            </a:extLst>
          </p:cNvPr>
          <p:cNvSpPr txBox="1"/>
          <p:nvPr/>
        </p:nvSpPr>
        <p:spPr>
          <a:xfrm>
            <a:off x="9641668" y="248333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671D3EAB-7E76-3ABE-A2BB-4FE6DE8A6CEA}"/>
              </a:ext>
            </a:extLst>
          </p:cNvPr>
          <p:cNvCxnSpPr/>
          <p:nvPr/>
        </p:nvCxnSpPr>
        <p:spPr>
          <a:xfrm flipV="1">
            <a:off x="1847528" y="2123296"/>
            <a:ext cx="504056" cy="529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503EF185-26F5-9AD0-57E7-9E04057CCBCA}"/>
              </a:ext>
            </a:extLst>
          </p:cNvPr>
          <p:cNvSpPr txBox="1"/>
          <p:nvPr/>
        </p:nvSpPr>
        <p:spPr>
          <a:xfrm>
            <a:off x="875420" y="248333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F87D06A7-9316-525C-8097-8D2098982E9D}"/>
              </a:ext>
            </a:extLst>
          </p:cNvPr>
          <p:cNvCxnSpPr/>
          <p:nvPr/>
        </p:nvCxnSpPr>
        <p:spPr>
          <a:xfrm flipH="1" flipV="1">
            <a:off x="7824192" y="2123296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552D77AA-EEF6-13EF-5C48-11EEDEED8926}"/>
              </a:ext>
            </a:extLst>
          </p:cNvPr>
          <p:cNvCxnSpPr/>
          <p:nvPr/>
        </p:nvCxnSpPr>
        <p:spPr>
          <a:xfrm flipH="1" flipV="1">
            <a:off x="5951984" y="2123296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67153CB-E4BE-D0A2-330F-7D9A02697A42}"/>
              </a:ext>
            </a:extLst>
          </p:cNvPr>
          <p:cNvCxnSpPr/>
          <p:nvPr/>
        </p:nvCxnSpPr>
        <p:spPr>
          <a:xfrm flipH="1" flipV="1">
            <a:off x="4151784" y="2123296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F06DB994-EF99-47D9-2581-55E46EED8083}"/>
              </a:ext>
            </a:extLst>
          </p:cNvPr>
          <p:cNvSpPr txBox="1"/>
          <p:nvPr/>
        </p:nvSpPr>
        <p:spPr>
          <a:xfrm>
            <a:off x="3774468" y="278747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99BE8EE-0687-D4DB-48C8-02EB566D00E3}"/>
              </a:ext>
            </a:extLst>
          </p:cNvPr>
          <p:cNvSpPr txBox="1"/>
          <p:nvPr/>
        </p:nvSpPr>
        <p:spPr>
          <a:xfrm>
            <a:off x="5574668" y="278747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固定支撑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777CDC2-006C-0E6E-BE6E-D1B10E6A8E8E}"/>
              </a:ext>
            </a:extLst>
          </p:cNvPr>
          <p:cNvSpPr txBox="1"/>
          <p:nvPr/>
        </p:nvSpPr>
        <p:spPr>
          <a:xfrm>
            <a:off x="7464152" y="278747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22EA2B12-2B2B-E24F-223F-892C30087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48" y="3296434"/>
            <a:ext cx="10869542" cy="2038635"/>
          </a:xfrm>
          <a:prstGeom prst="rect">
            <a:avLst/>
          </a:prstGeom>
        </p:spPr>
      </p:pic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038DC860-972F-5B5B-B668-23B5EBAC5876}"/>
              </a:ext>
            </a:extLst>
          </p:cNvPr>
          <p:cNvCxnSpPr/>
          <p:nvPr/>
        </p:nvCxnSpPr>
        <p:spPr>
          <a:xfrm flipV="1">
            <a:off x="2711624" y="3126030"/>
            <a:ext cx="216024" cy="910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87D84158-AD8C-C2D0-D571-FD43A2DFC565}"/>
              </a:ext>
            </a:extLst>
          </p:cNvPr>
          <p:cNvCxnSpPr/>
          <p:nvPr/>
        </p:nvCxnSpPr>
        <p:spPr>
          <a:xfrm flipH="1" flipV="1">
            <a:off x="3071664" y="3126030"/>
            <a:ext cx="360040" cy="83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FDD31436-0156-1101-ABF4-75599D53008D}"/>
              </a:ext>
            </a:extLst>
          </p:cNvPr>
          <p:cNvCxnSpPr/>
          <p:nvPr/>
        </p:nvCxnSpPr>
        <p:spPr>
          <a:xfrm flipH="1" flipV="1">
            <a:off x="3215680" y="3126030"/>
            <a:ext cx="936104" cy="83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94D82756-9EAE-0DB6-08BF-158F66F8EAA7}"/>
              </a:ext>
            </a:extLst>
          </p:cNvPr>
          <p:cNvSpPr txBox="1"/>
          <p:nvPr/>
        </p:nvSpPr>
        <p:spPr>
          <a:xfrm>
            <a:off x="2216206" y="2849653"/>
            <a:ext cx="14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三个椭圆垫块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53E3388-D397-8A57-E2A7-4F877E8A21BD}"/>
              </a:ext>
            </a:extLst>
          </p:cNvPr>
          <p:cNvSpPr txBox="1"/>
          <p:nvPr/>
        </p:nvSpPr>
        <p:spPr>
          <a:xfrm>
            <a:off x="1733822" y="5724889"/>
            <a:ext cx="843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D3</a:t>
            </a:r>
            <a:r>
              <a:rPr lang="zh-CN" altLang="en-US" dirty="0"/>
              <a:t>最终方案最大变形量为</a:t>
            </a:r>
            <a:r>
              <a:rPr lang="en-US" altLang="zh-CN" dirty="0" err="1"/>
              <a:t>0.21795mm</a:t>
            </a:r>
            <a:r>
              <a:rPr lang="zh-CN" altLang="en-US" dirty="0"/>
              <a:t>，最大等效应力为</a:t>
            </a:r>
            <a:r>
              <a:rPr lang="en-US" altLang="zh-CN" dirty="0" err="1"/>
              <a:t>124.02MPa</a:t>
            </a:r>
            <a:r>
              <a:rPr lang="zh-CN" altLang="en-US" dirty="0"/>
              <a:t>，远小于铬锆铜</a:t>
            </a:r>
            <a:r>
              <a:rPr lang="en-US" altLang="zh-CN" dirty="0" err="1"/>
              <a:t>479mpa</a:t>
            </a:r>
            <a:r>
              <a:rPr lang="zh-CN" altLang="en-US" dirty="0"/>
              <a:t>的屈服强度。未进入塑性。</a:t>
            </a:r>
          </a:p>
        </p:txBody>
      </p:sp>
    </p:spTree>
    <p:extLst>
      <p:ext uri="{BB962C8B-B14F-4D97-AF65-F5344CB8AC3E}">
        <p14:creationId xmlns:p14="http://schemas.microsoft.com/office/powerpoint/2010/main" val="903012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070E-350C-4D2D-079D-5D699718D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C2AAF43E-B413-9945-A4D5-AD4168455083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AA67BD37-7803-FE04-B284-17E4E2ABB377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75646EA-7218-5D63-85FE-F0ADCE40B0F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F9DD7AB5-CE24-5502-88A1-6CA29A4BF7AA}"/>
              </a:ext>
            </a:extLst>
          </p:cNvPr>
          <p:cNvSpPr txBox="1"/>
          <p:nvPr/>
        </p:nvSpPr>
        <p:spPr>
          <a:xfrm>
            <a:off x="76861" y="762323"/>
            <a:ext cx="4218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第三段真空盒布泵方案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6ACE846-7645-6574-C649-793779A7927C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AB4A3BDE-7DC7-F840-5907-028810907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0E47781-0BB8-96CC-58E5-56E0C1791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20" y="3879888"/>
            <a:ext cx="10297962" cy="2305372"/>
          </a:xfrm>
          <a:prstGeom prst="rect">
            <a:avLst/>
          </a:prstGeom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72902AA6-649B-195E-82E0-3133BD91CD10}"/>
              </a:ext>
            </a:extLst>
          </p:cNvPr>
          <p:cNvCxnSpPr/>
          <p:nvPr/>
        </p:nvCxnSpPr>
        <p:spPr>
          <a:xfrm flipV="1">
            <a:off x="6023992" y="3952968"/>
            <a:ext cx="936104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5BE01C09-E47C-B634-7B0D-477A2CA74959}"/>
              </a:ext>
            </a:extLst>
          </p:cNvPr>
          <p:cNvSpPr txBox="1"/>
          <p:nvPr/>
        </p:nvSpPr>
        <p:spPr>
          <a:xfrm>
            <a:off x="6737412" y="361687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一个单元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6B8B093-57B8-897D-C788-9E28BA536D98}"/>
              </a:ext>
            </a:extLst>
          </p:cNvPr>
          <p:cNvSpPr txBox="1"/>
          <p:nvPr/>
        </p:nvSpPr>
        <p:spPr>
          <a:xfrm>
            <a:off x="335360" y="1317272"/>
            <a:ext cx="11377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真空室</a:t>
            </a:r>
            <a:r>
              <a:rPr lang="zh-CN" altLang="en-US" dirty="0">
                <a:solidFill>
                  <a:srgbClr val="FF0000"/>
                </a:solidFill>
              </a:rPr>
              <a:t>上部分泵口</a:t>
            </a:r>
            <a:r>
              <a:rPr lang="zh-CN" altLang="en-US" dirty="0"/>
              <a:t>都选用</a:t>
            </a:r>
            <a:r>
              <a:rPr lang="en-US" altLang="zh-CN" dirty="0"/>
              <a:t>NEG</a:t>
            </a:r>
            <a:r>
              <a:rPr lang="zh-CN" altLang="en-US" dirty="0"/>
              <a:t>泵</a:t>
            </a:r>
            <a:r>
              <a:rPr lang="en-US" altLang="zh-CN" dirty="0"/>
              <a:t>,</a:t>
            </a:r>
            <a:r>
              <a:rPr lang="zh-CN" altLang="en-US" dirty="0"/>
              <a:t>第一个光子吸收器下部分泵口也选用</a:t>
            </a:r>
            <a:r>
              <a:rPr lang="en-US" altLang="zh-CN" dirty="0"/>
              <a:t>NEG</a:t>
            </a:r>
            <a:r>
              <a:rPr lang="zh-CN" altLang="en-US" dirty="0"/>
              <a:t>泵，对 </a:t>
            </a:r>
            <a:r>
              <a:rPr lang="en-US" altLang="zh-CN" dirty="0" err="1"/>
              <a:t>H2</a:t>
            </a:r>
            <a:r>
              <a:rPr lang="en-US" altLang="zh-CN" dirty="0"/>
              <a:t> </a:t>
            </a:r>
            <a:r>
              <a:rPr lang="zh-CN" altLang="en-US" dirty="0"/>
              <a:t>抽速为 </a:t>
            </a:r>
            <a:r>
              <a:rPr lang="en-US" altLang="zh-CN" dirty="0"/>
              <a:t>2000 L /s,</a:t>
            </a:r>
            <a:r>
              <a:rPr lang="zh-CN" altLang="en-US" dirty="0"/>
              <a:t>对 </a:t>
            </a:r>
            <a:r>
              <a:rPr lang="en-US" altLang="zh-CN" dirty="0"/>
              <a:t>CO </a:t>
            </a:r>
            <a:r>
              <a:rPr lang="zh-CN" altLang="en-US" dirty="0"/>
              <a:t>抽速为 </a:t>
            </a:r>
            <a:r>
              <a:rPr lang="en-US" altLang="zh-CN" dirty="0"/>
              <a:t>900 L /s</a:t>
            </a:r>
            <a:r>
              <a:rPr lang="zh-CN" altLang="en-US" dirty="0"/>
              <a:t>。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ym typeface="+mn-ea"/>
              </a:rPr>
              <a:t>第一个光子吸收器侧插泵口选用离子泵，其他部分真空室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下部分泵口</a:t>
            </a:r>
            <a:r>
              <a:rPr lang="zh-CN" altLang="en-US" dirty="0">
                <a:sym typeface="+mn-ea"/>
              </a:rPr>
              <a:t>也选用离子泵</a:t>
            </a:r>
            <a:r>
              <a:rPr lang="en-US" altLang="zh-CN" dirty="0">
                <a:sym typeface="+mn-ea"/>
              </a:rPr>
              <a:t>,</a:t>
            </a:r>
            <a:r>
              <a:rPr lang="zh-CN" altLang="en-US" dirty="0"/>
              <a:t>对 </a:t>
            </a:r>
            <a:r>
              <a:rPr lang="en-US" altLang="zh-CN" dirty="0" err="1"/>
              <a:t>H2</a:t>
            </a:r>
            <a:r>
              <a:rPr lang="en-US" altLang="zh-CN" dirty="0"/>
              <a:t> </a:t>
            </a:r>
            <a:r>
              <a:rPr lang="zh-CN" altLang="en-US" dirty="0"/>
              <a:t>抽速为 </a:t>
            </a:r>
            <a:r>
              <a:rPr lang="en-US" altLang="zh-CN" dirty="0"/>
              <a:t>200 L /s,</a:t>
            </a:r>
            <a:r>
              <a:rPr lang="zh-CN" altLang="en-US" dirty="0"/>
              <a:t>对 </a:t>
            </a:r>
            <a:r>
              <a:rPr lang="en-US" altLang="zh-CN" dirty="0"/>
              <a:t>CO </a:t>
            </a:r>
            <a:r>
              <a:rPr lang="zh-CN" altLang="en-US" dirty="0"/>
              <a:t>抽速为 </a:t>
            </a:r>
            <a:r>
              <a:rPr lang="en-US" altLang="zh-CN" dirty="0"/>
              <a:t>80 L /s</a:t>
            </a:r>
            <a:r>
              <a:rPr lang="zh-CN" altLang="en-US" dirty="0"/>
              <a:t>。</a:t>
            </a:r>
            <a:endParaRPr lang="en-US" altLang="zh-CN" dirty="0">
              <a:sym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ym typeface="+mn-ea"/>
              </a:rPr>
              <a:t>侧室上下放置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NEG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条</a:t>
            </a:r>
            <a:r>
              <a:rPr lang="en-US" altLang="zh-CN" dirty="0">
                <a:sym typeface="+mn-ea"/>
              </a:rPr>
              <a:t>,</a:t>
            </a:r>
            <a:r>
              <a:rPr lang="zh-CN" altLang="en-US" dirty="0"/>
              <a:t>对 </a:t>
            </a:r>
            <a:r>
              <a:rPr lang="en-US" altLang="zh-CN" dirty="0" err="1"/>
              <a:t>H2</a:t>
            </a:r>
            <a:r>
              <a:rPr lang="en-US" altLang="zh-CN" dirty="0"/>
              <a:t> </a:t>
            </a:r>
            <a:r>
              <a:rPr lang="zh-CN" altLang="en-US" dirty="0"/>
              <a:t>抽速为 </a:t>
            </a:r>
            <a:r>
              <a:rPr lang="en-US" altLang="zh-CN" dirty="0"/>
              <a:t> 800 L/s,</a:t>
            </a:r>
            <a:r>
              <a:rPr lang="zh-CN" altLang="en-US" dirty="0"/>
              <a:t>对 </a:t>
            </a:r>
            <a:r>
              <a:rPr lang="en-US" altLang="zh-CN" dirty="0"/>
              <a:t>CO </a:t>
            </a:r>
            <a:r>
              <a:rPr lang="zh-CN" altLang="en-US" dirty="0"/>
              <a:t>抽速为 </a:t>
            </a:r>
            <a:r>
              <a:rPr lang="en-US" altLang="zh-CN" dirty="0"/>
              <a:t>507 L/s</a:t>
            </a:r>
            <a:r>
              <a:rPr lang="zh-CN" altLang="en-US" dirty="0"/>
              <a:t>（</a:t>
            </a:r>
            <a:r>
              <a:rPr lang="en-US" altLang="zh-CN" dirty="0" err="1">
                <a:sym typeface="+mn-ea"/>
              </a:rPr>
              <a:t>1l</a:t>
            </a:r>
            <a:r>
              <a:rPr lang="en-US" altLang="zh-CN" dirty="0">
                <a:sym typeface="+mn-ea"/>
              </a:rPr>
              <a:t>/s*</a:t>
            </a:r>
            <a:r>
              <a:rPr lang="en-US" altLang="zh-CN" dirty="0" err="1">
                <a:sym typeface="+mn-ea"/>
              </a:rPr>
              <a:t>cm</a:t>
            </a:r>
            <a:r>
              <a:rPr lang="en-US" altLang="zh-CN" baseline="30000" dirty="0" err="1">
                <a:sym typeface="+mn-ea"/>
              </a:rPr>
              <a:t>2</a:t>
            </a:r>
            <a:r>
              <a:rPr lang="en-US" altLang="zh-CN" baseline="30000" dirty="0">
                <a:sym typeface="+mn-ea"/>
              </a:rPr>
              <a:t> </a:t>
            </a:r>
            <a:r>
              <a:rPr lang="zh-CN" altLang="en-US" dirty="0"/>
              <a:t>）。</a:t>
            </a:r>
            <a:endParaRPr lang="en-US" altLang="zh-CN" dirty="0">
              <a:sym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束流管弧面镀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NEG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膜</a:t>
            </a:r>
            <a:r>
              <a:rPr lang="zh-CN" altLang="en-US" dirty="0">
                <a:sym typeface="+mn-ea"/>
              </a:rPr>
              <a:t>，</a:t>
            </a:r>
            <a:r>
              <a:rPr lang="zh-CN" altLang="en-US" dirty="0"/>
              <a:t>对 </a:t>
            </a:r>
            <a:r>
              <a:rPr lang="en-US" altLang="zh-CN" dirty="0" err="1"/>
              <a:t>H2</a:t>
            </a:r>
            <a:r>
              <a:rPr lang="en-US" altLang="zh-CN" dirty="0"/>
              <a:t> </a:t>
            </a:r>
            <a:r>
              <a:rPr lang="zh-CN" altLang="en-US" dirty="0"/>
              <a:t>抽速为 </a:t>
            </a:r>
            <a:r>
              <a:rPr lang="en-US" altLang="zh-CN" dirty="0"/>
              <a:t>0.3 L/(</a:t>
            </a:r>
            <a:r>
              <a:rPr lang="en-US" altLang="zh-CN" dirty="0" err="1"/>
              <a:t>s</a:t>
            </a:r>
            <a:r>
              <a:rPr lang="en-US" altLang="zh-CN" baseline="30000" dirty="0" err="1"/>
              <a:t>.</a:t>
            </a:r>
            <a:r>
              <a:rPr lang="en-US" altLang="zh-CN" dirty="0" err="1"/>
              <a:t>cm</a:t>
            </a:r>
            <a:r>
              <a:rPr lang="en-US" altLang="zh-CN" baseline="30000" dirty="0" err="1"/>
              <a:t>2</a:t>
            </a:r>
            <a:r>
              <a:rPr lang="en-US" altLang="zh-CN" baseline="30000" dirty="0"/>
              <a:t> </a:t>
            </a:r>
            <a:r>
              <a:rPr lang="en-US" altLang="zh-CN" dirty="0"/>
              <a:t>)</a:t>
            </a:r>
            <a:r>
              <a:rPr lang="zh-CN" altLang="en-US" dirty="0"/>
              <a:t> </a:t>
            </a:r>
            <a:r>
              <a:rPr lang="en-US" altLang="zh-CN" dirty="0"/>
              <a:t>(</a:t>
            </a:r>
            <a:r>
              <a:rPr lang="zh-CN" altLang="en-US" dirty="0"/>
              <a:t>黏附系数    </a:t>
            </a:r>
            <a:r>
              <a:rPr lang="en-US" altLang="zh-CN" dirty="0"/>
              <a:t>0.007)</a:t>
            </a:r>
            <a:r>
              <a:rPr lang="zh-CN" altLang="en-US" dirty="0"/>
              <a:t>、对 </a:t>
            </a:r>
            <a:r>
              <a:rPr lang="en-US" altLang="zh-CN" dirty="0"/>
              <a:t>CO </a:t>
            </a:r>
            <a:r>
              <a:rPr lang="zh-CN" altLang="en-US" dirty="0"/>
              <a:t>抽速为 </a:t>
            </a:r>
            <a:r>
              <a:rPr lang="en-US" altLang="zh-CN" dirty="0"/>
              <a:t>0.83 L/(</a:t>
            </a:r>
            <a:r>
              <a:rPr lang="en-US" altLang="zh-CN" dirty="0" err="1"/>
              <a:t>s</a:t>
            </a:r>
            <a:r>
              <a:rPr lang="en-US" altLang="zh-CN" baseline="30000" dirty="0" err="1"/>
              <a:t>.</a:t>
            </a:r>
            <a:r>
              <a:rPr lang="en-US" altLang="zh-CN" dirty="0" err="1"/>
              <a:t>cm</a:t>
            </a:r>
            <a:r>
              <a:rPr lang="en-US" altLang="zh-CN" baseline="30000" dirty="0" err="1"/>
              <a:t>2</a:t>
            </a:r>
            <a:r>
              <a:rPr lang="en-US" altLang="zh-CN" dirty="0"/>
              <a:t> )(</a:t>
            </a:r>
            <a:r>
              <a:rPr lang="zh-CN" altLang="en-US" dirty="0"/>
              <a:t>黏附系数 </a:t>
            </a:r>
            <a:r>
              <a:rPr lang="en-US" altLang="zh-CN" dirty="0"/>
              <a:t>0.07)</a:t>
            </a:r>
            <a:r>
              <a:rPr lang="zh-CN" altLang="en-US" dirty="0"/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37BC31D-B311-8B48-48F7-1649B86908D1}"/>
              </a:ext>
            </a:extLst>
          </p:cNvPr>
          <p:cNvSpPr txBox="1"/>
          <p:nvPr/>
        </p:nvSpPr>
        <p:spPr>
          <a:xfrm>
            <a:off x="3965104" y="4756491"/>
            <a:ext cx="3384376" cy="7920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46003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87464-90C3-B530-586C-346B9052B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84557F4-5C1C-B7A1-3A94-3CA0A3D952E1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674DD2BD-1F4D-D96B-EF0E-5FEC25620BE6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447CD47-2F25-2746-6825-3B2A19EC184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F226480E-ECED-5D91-C818-322C22C91A4B}"/>
              </a:ext>
            </a:extLst>
          </p:cNvPr>
          <p:cNvSpPr txBox="1"/>
          <p:nvPr/>
        </p:nvSpPr>
        <p:spPr>
          <a:xfrm>
            <a:off x="76861" y="762323"/>
            <a:ext cx="4146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第三段真空盒压力场分布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059DCCD-D2C7-0232-6339-77E7D72DBE7A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36ADEAF-1740-098D-157B-3B50F5931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对撞环对撞区典型样段设计进展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737C50-0CF6-10F5-569E-EF8556734C36}"/>
              </a:ext>
            </a:extLst>
          </p:cNvPr>
          <p:cNvSpPr txBox="1"/>
          <p:nvPr/>
        </p:nvSpPr>
        <p:spPr>
          <a:xfrm>
            <a:off x="1271464" y="562325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ym typeface="+mn-ea"/>
              </a:rPr>
              <a:t>平均真空度：</a:t>
            </a:r>
            <a:r>
              <a:rPr lang="en-US" altLang="zh-CN" sz="2000" dirty="0">
                <a:sym typeface="+mn-ea"/>
              </a:rPr>
              <a:t> 2.81791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9</a:t>
            </a:r>
            <a:r>
              <a:rPr lang="zh-CN" altLang="en-US" sz="2000" dirty="0">
                <a:sym typeface="+mn-ea"/>
              </a:rPr>
              <a:t> ＜</a:t>
            </a:r>
            <a:r>
              <a:rPr lang="en-US" altLang="zh-CN" sz="2000" dirty="0">
                <a:sym typeface="+mn-ea"/>
              </a:rPr>
              <a:t> 5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9 </a:t>
            </a:r>
            <a:r>
              <a:rPr lang="zh-CN" altLang="en-US" sz="2000" dirty="0">
                <a:sym typeface="+mn-ea"/>
              </a:rPr>
              <a:t>Pa</a:t>
            </a:r>
            <a:endParaRPr lang="zh-CN" altLang="en-US" sz="2000" dirty="0"/>
          </a:p>
          <a:p>
            <a:pPr algn="l">
              <a:buClrTx/>
              <a:buSzTx/>
              <a:buFontTx/>
            </a:pPr>
            <a:r>
              <a:rPr lang="zh-CN" altLang="en-US" sz="2000" dirty="0">
                <a:sym typeface="+mn-ea"/>
              </a:rPr>
              <a:t>压力范围</a:t>
            </a:r>
            <a:r>
              <a:rPr lang="zh-CN" altLang="en-US" sz="2000" dirty="0"/>
              <a:t>：</a:t>
            </a:r>
            <a:r>
              <a:rPr lang="en-US" altLang="zh-CN" sz="2000" dirty="0"/>
              <a:t>[2.23049,</a:t>
            </a:r>
            <a:r>
              <a:rPr lang="en-US" sz="2000" dirty="0"/>
              <a:t>5.07757</a:t>
            </a:r>
            <a:r>
              <a:rPr lang="en-US" altLang="zh-CN" sz="2000" dirty="0">
                <a:sym typeface="+mn-ea"/>
              </a:rPr>
              <a:t> ]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9</a:t>
            </a:r>
            <a:r>
              <a:rPr lang="zh-CN" altLang="en-US" sz="2000" dirty="0">
                <a:sym typeface="+mn-ea"/>
              </a:rPr>
              <a:t> Pa</a:t>
            </a:r>
            <a:endParaRPr lang="en-US" altLang="zh-CN" dirty="0">
              <a:sym typeface="+mn-ea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B23DE46-D371-7499-8322-2AF05DABF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205365"/>
            <a:ext cx="5878576" cy="443431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3C809FE-EBC5-E927-EFAD-845D3F452535}"/>
              </a:ext>
            </a:extLst>
          </p:cNvPr>
          <p:cNvSpPr txBox="1"/>
          <p:nvPr/>
        </p:nvSpPr>
        <p:spPr>
          <a:xfrm>
            <a:off x="1398452" y="1811918"/>
            <a:ext cx="349897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</a:lstStyle>
          <a:p>
            <a:r>
              <a:rPr lang="zh-CN" altLang="en-US" sz="2800" dirty="0">
                <a:solidFill>
                  <a:schemeClr val="accent1"/>
                </a:solidFill>
              </a:rPr>
              <a:t>静态真空模拟</a:t>
            </a:r>
            <a:r>
              <a:rPr lang="zh-CN" altLang="en-US" sz="2000" dirty="0">
                <a:solidFill>
                  <a:schemeClr val="accent1"/>
                </a:solidFill>
              </a:rPr>
              <a:t>（烘烤）</a:t>
            </a:r>
            <a:endParaRPr lang="en-US" altLang="zh-CN" sz="2000" dirty="0">
              <a:solidFill>
                <a:schemeClr val="accent1"/>
              </a:solidFill>
            </a:endParaRPr>
          </a:p>
        </p:txBody>
      </p:sp>
      <p:sp>
        <p:nvSpPr>
          <p:cNvPr id="12" name="文本框 1">
            <a:extLst>
              <a:ext uri="{FF2B5EF4-FFF2-40B4-BE49-F238E27FC236}">
                <a16:creationId xmlns:a16="http://schemas.microsoft.com/office/drawing/2014/main" id="{709304D9-B4FC-F230-48A0-59A4E48A30F2}"/>
              </a:ext>
            </a:extLst>
          </p:cNvPr>
          <p:cNvSpPr txBox="1"/>
          <p:nvPr/>
        </p:nvSpPr>
        <p:spPr>
          <a:xfrm>
            <a:off x="6528048" y="5612472"/>
            <a:ext cx="4140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dirty="0">
                <a:sym typeface="+mn-ea"/>
              </a:rPr>
              <a:t>平均真空度：</a:t>
            </a:r>
            <a:r>
              <a:rPr lang="en-US" altLang="zh-CN" sz="2000" dirty="0">
                <a:sym typeface="+mn-ea"/>
              </a:rPr>
              <a:t> 2.38857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 ＜</a:t>
            </a:r>
            <a:r>
              <a:rPr lang="en-US" altLang="zh-CN" sz="2000" dirty="0">
                <a:sym typeface="+mn-ea"/>
              </a:rPr>
              <a:t> 5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 </a:t>
            </a:r>
            <a:r>
              <a:rPr lang="zh-CN" altLang="en-US" sz="2000" dirty="0">
                <a:sym typeface="+mn-ea"/>
              </a:rPr>
              <a:t>Pa</a:t>
            </a:r>
            <a:endParaRPr lang="zh-CN" altLang="en-US" sz="2000" dirty="0"/>
          </a:p>
          <a:p>
            <a:pPr algn="l">
              <a:buClrTx/>
              <a:buSzTx/>
              <a:buFontTx/>
            </a:pPr>
            <a:r>
              <a:rPr lang="zh-CN" altLang="en-US" sz="2000" dirty="0">
                <a:sym typeface="+mn-ea"/>
              </a:rPr>
              <a:t>压力范围</a:t>
            </a:r>
            <a:r>
              <a:rPr lang="zh-CN" altLang="en-US" sz="2000" dirty="0"/>
              <a:t>：</a:t>
            </a:r>
            <a:r>
              <a:rPr lang="en-US" altLang="zh-CN" sz="2000" dirty="0"/>
              <a:t>[1.21984,</a:t>
            </a:r>
            <a:r>
              <a:rPr lang="en-US" sz="2000" dirty="0"/>
              <a:t>7.07943</a:t>
            </a:r>
            <a:r>
              <a:rPr lang="en-US" altLang="zh-CN" sz="2000" dirty="0">
                <a:sym typeface="+mn-ea"/>
              </a:rPr>
              <a:t>]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 Pa</a:t>
            </a:r>
            <a:endParaRPr lang="en-US" altLang="zh-CN" dirty="0">
              <a:sym typeface="+mn-ea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90104B2-7020-CEA3-0508-602798A989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1302877"/>
            <a:ext cx="5314510" cy="4310889"/>
          </a:xfrm>
          <a:prstGeom prst="rect">
            <a:avLst/>
          </a:prstGeom>
        </p:spPr>
      </p:pic>
      <p:sp>
        <p:nvSpPr>
          <p:cNvPr id="18" name="文本框 2">
            <a:extLst>
              <a:ext uri="{FF2B5EF4-FFF2-40B4-BE49-F238E27FC236}">
                <a16:creationId xmlns:a16="http://schemas.microsoft.com/office/drawing/2014/main" id="{7F801003-CB82-3291-E868-F388F216A640}"/>
              </a:ext>
            </a:extLst>
          </p:cNvPr>
          <p:cNvSpPr txBox="1"/>
          <p:nvPr/>
        </p:nvSpPr>
        <p:spPr>
          <a:xfrm>
            <a:off x="6746473" y="1864894"/>
            <a:ext cx="349897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</a:lstStyle>
          <a:p>
            <a:r>
              <a:rPr lang="zh-CN" altLang="en-US" sz="2800" dirty="0">
                <a:solidFill>
                  <a:schemeClr val="accent1"/>
                </a:solidFill>
              </a:rPr>
              <a:t>动态真空模拟</a:t>
            </a:r>
            <a:r>
              <a:rPr lang="zh-CN" altLang="en-US" sz="2000" dirty="0">
                <a:solidFill>
                  <a:schemeClr val="accent1"/>
                </a:solidFill>
              </a:rPr>
              <a:t>（烘烤）</a:t>
            </a:r>
            <a:endParaRPr lang="en-US" altLang="zh-CN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45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8F803-E38C-3BF1-6AC6-8A2CB4C26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79733322-7755-7ED7-9B5A-C32B9E940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4640336"/>
            <a:ext cx="2160000" cy="2090944"/>
          </a:xfrm>
          <a:prstGeom prst="rect">
            <a:avLst/>
          </a:prstGeom>
        </p:spPr>
      </p:pic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A826F7AD-5A41-E721-D01B-633B29B9E722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4ED8316-6C65-5E9D-3197-7F1A135AF4EC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4E1E5A0-E213-7A8F-CDEA-FA22DB7BDA6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76A46717-E62F-3A61-8544-2D00DEC7B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对撞环通用直线段设计进展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009155B-5C17-C6CA-55D0-E45460024334}"/>
              </a:ext>
            </a:extLst>
          </p:cNvPr>
          <p:cNvSpPr txBox="1"/>
          <p:nvPr/>
        </p:nvSpPr>
        <p:spPr>
          <a:xfrm>
            <a:off x="76861" y="762323"/>
            <a:ext cx="3282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真空元件布局设计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D0EAFD8-4EDD-1D5B-57B2-F4D5BCA00D0E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6A7BF83-3DBB-E55F-7D93-C5E6D5BCA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27444"/>
            <a:ext cx="12192000" cy="170434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CD82DDC-7692-7FD5-8139-7B92CD746B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29" t="8085" r="4620" b="4224"/>
          <a:stretch>
            <a:fillRect/>
          </a:stretch>
        </p:blipFill>
        <p:spPr>
          <a:xfrm>
            <a:off x="3689797" y="4951318"/>
            <a:ext cx="1800000" cy="18408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A39E40-10B1-D973-3EB1-A8097853F8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0081" b="21867"/>
          <a:stretch>
            <a:fillRect/>
          </a:stretch>
        </p:blipFill>
        <p:spPr>
          <a:xfrm>
            <a:off x="-96688" y="3274119"/>
            <a:ext cx="12192000" cy="1192529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092D2DB9-1669-D2B6-F59B-9D4ECAC0A2A4}"/>
              </a:ext>
            </a:extLst>
          </p:cNvPr>
          <p:cNvCxnSpPr>
            <a:cxnSpLocks/>
          </p:cNvCxnSpPr>
          <p:nvPr/>
        </p:nvCxnSpPr>
        <p:spPr>
          <a:xfrm flipH="1" flipV="1">
            <a:off x="2711624" y="3870383"/>
            <a:ext cx="1512168" cy="196248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5A4B730D-5F84-05D0-EAC8-DE92D120ADF0}"/>
              </a:ext>
            </a:extLst>
          </p:cNvPr>
          <p:cNvCxnSpPr>
            <a:cxnSpLocks/>
          </p:cNvCxnSpPr>
          <p:nvPr/>
        </p:nvCxnSpPr>
        <p:spPr>
          <a:xfrm flipV="1">
            <a:off x="6751180" y="3717643"/>
            <a:ext cx="1145020" cy="1432113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17">
            <a:extLst>
              <a:ext uri="{FF2B5EF4-FFF2-40B4-BE49-F238E27FC236}">
                <a16:creationId xmlns:a16="http://schemas.microsoft.com/office/drawing/2014/main" id="{1985F9A5-CDA3-2605-FD1E-5FFDDC1F0500}"/>
              </a:ext>
            </a:extLst>
          </p:cNvPr>
          <p:cNvSpPr txBox="1"/>
          <p:nvPr/>
        </p:nvSpPr>
        <p:spPr>
          <a:xfrm>
            <a:off x="8090023" y="5762507"/>
            <a:ext cx="4064000" cy="875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真空盒内径为</a:t>
            </a:r>
            <a:r>
              <a:rPr lang="en-US" altLang="zh-CN" dirty="0"/>
              <a:t>65mm</a:t>
            </a:r>
            <a:r>
              <a:rPr lang="zh-CN" altLang="en-US" dirty="0"/>
              <a:t>，壁厚</a:t>
            </a:r>
            <a:r>
              <a:rPr lang="en-US" altLang="zh-CN" dirty="0"/>
              <a:t>1.5mm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真空盒与磁体间隙为</a:t>
            </a:r>
            <a:r>
              <a:rPr lang="en-US" altLang="zh-CN" dirty="0"/>
              <a:t>1mm</a:t>
            </a:r>
          </a:p>
        </p:txBody>
      </p:sp>
    </p:spTree>
    <p:extLst>
      <p:ext uri="{BB962C8B-B14F-4D97-AF65-F5344CB8AC3E}">
        <p14:creationId xmlns:p14="http://schemas.microsoft.com/office/powerpoint/2010/main" val="1790130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/>
          <p:cNvSpPr txBox="1">
            <a:spLocks noChangeArrowheads="1"/>
          </p:cNvSpPr>
          <p:nvPr/>
        </p:nvSpPr>
        <p:spPr bwMode="auto">
          <a:xfrm>
            <a:off x="2639616" y="105731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目  录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3071664" y="1161584"/>
            <a:ext cx="6048672" cy="4534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STCF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真空系统设计指标与挑战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对撞环弧区标准单元段设计进展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对撞环对撞区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MDI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段设计进展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对撞环对撞区典型样段设计进展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对撞环通用直线段设计进展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注入器真空系统设计进展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总结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C3CED-CA9F-B84A-D4EC-33E4CF779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49C52A9A-D9B5-7256-BD75-F4C5BE4872DB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2148C3F3-3E9E-1411-20FF-03F9362620C9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C03CE6C-21D1-DE32-FAAD-121318C4557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74142FCE-BBD0-A3BB-41E9-75A619BA7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对撞环通用直线段设计进展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BB52779-F4EF-C686-87CF-35E4E09DCC93}"/>
              </a:ext>
            </a:extLst>
          </p:cNvPr>
          <p:cNvSpPr txBox="1"/>
          <p:nvPr/>
        </p:nvSpPr>
        <p:spPr>
          <a:xfrm>
            <a:off x="76861" y="762323"/>
            <a:ext cx="277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真空压力仿真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14C048B-D18A-3E3C-2B06-6322FAE2EB28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5" name="文本框 11">
            <a:extLst>
              <a:ext uri="{FF2B5EF4-FFF2-40B4-BE49-F238E27FC236}">
                <a16:creationId xmlns:a16="http://schemas.microsoft.com/office/drawing/2014/main" id="{42759980-6E0F-07A7-E1B7-0F0C386189A7}"/>
              </a:ext>
            </a:extLst>
          </p:cNvPr>
          <p:cNvSpPr txBox="1"/>
          <p:nvPr/>
        </p:nvSpPr>
        <p:spPr>
          <a:xfrm>
            <a:off x="9132876" y="845942"/>
            <a:ext cx="3017205" cy="1376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sym typeface="+mn-ea"/>
              </a:rPr>
              <a:t>一氧化碳</a:t>
            </a:r>
            <a:r>
              <a:rPr lang="en-US" altLang="zh-CN" dirty="0">
                <a:sym typeface="+mn-ea"/>
              </a:rPr>
              <a:t>(CO)</a:t>
            </a:r>
            <a:endParaRPr lang="zh-CN" altLang="en-US" dirty="0"/>
          </a:p>
          <a:p>
            <a:r>
              <a:rPr lang="zh-CN" altLang="en-US" dirty="0"/>
              <a:t>边界条件：</a:t>
            </a:r>
          </a:p>
          <a:p>
            <a:r>
              <a:rPr lang="zh-CN" altLang="en-US" dirty="0"/>
              <a:t>泵抽数</a:t>
            </a:r>
            <a:r>
              <a:rPr lang="en-US" altLang="zh-CN" dirty="0"/>
              <a:t>  720[l/s]  </a:t>
            </a:r>
          </a:p>
          <a:p>
            <a:r>
              <a:rPr lang="zh-CN" altLang="en-US" dirty="0"/>
              <a:t>壁面放气：</a:t>
            </a:r>
            <a:r>
              <a:rPr lang="en-US" altLang="zh-CN" dirty="0"/>
              <a:t>  1e-11[mbar*l/(cm^2*s)]</a:t>
            </a:r>
          </a:p>
          <a:p>
            <a:r>
              <a:rPr lang="zh-CN" altLang="en-US" dirty="0">
                <a:sym typeface="+mn-ea"/>
              </a:rPr>
              <a:t>波纹管放气：</a:t>
            </a:r>
            <a:r>
              <a:rPr lang="en-US" altLang="zh-CN" dirty="0">
                <a:sym typeface="+mn-ea"/>
              </a:rPr>
              <a:t>2.6e-11[mbar*l/(cm^2*s)]</a:t>
            </a:r>
            <a:r>
              <a:rPr lang="en-US" altLang="zh-CN" dirty="0"/>
              <a:t> </a:t>
            </a:r>
          </a:p>
          <a:p>
            <a:r>
              <a:rPr lang="zh-CN" altLang="en-US" dirty="0"/>
              <a:t>表面温度</a:t>
            </a:r>
            <a:r>
              <a:rPr lang="en-US" altLang="zh-CN" dirty="0"/>
              <a:t> </a:t>
            </a:r>
            <a:r>
              <a:rPr lang="zh-CN" altLang="en-US" dirty="0"/>
              <a:t>：</a:t>
            </a:r>
            <a:r>
              <a:rPr lang="en-US" altLang="zh-CN" dirty="0"/>
              <a:t> 20℃</a:t>
            </a:r>
          </a:p>
          <a:p>
            <a:r>
              <a:rPr lang="zh-CN" altLang="en-US" dirty="0"/>
              <a:t>膜吸附率：</a:t>
            </a:r>
            <a:r>
              <a:rPr lang="en-US" altLang="zh-CN" dirty="0"/>
              <a:t>0.07 </a:t>
            </a:r>
          </a:p>
          <a:p>
            <a:r>
              <a:rPr lang="zh-CN" altLang="en-US" dirty="0"/>
              <a:t>解吸率</a:t>
            </a:r>
            <a:r>
              <a:rPr lang="en-US" altLang="zh-CN" dirty="0"/>
              <a:t> 1e-14 mol/(m</a:t>
            </a:r>
            <a:r>
              <a:rPr lang="en-US" altLang="zh-CN" baseline="30000" dirty="0"/>
              <a:t>2</a:t>
            </a:r>
            <a:r>
              <a:rPr lang="en-US" altLang="zh-CN" dirty="0"/>
              <a:t>s)</a:t>
            </a:r>
          </a:p>
          <a:p>
            <a:r>
              <a:rPr lang="zh-CN" altLang="en-US" dirty="0"/>
              <a:t>最大真空度：</a:t>
            </a:r>
            <a:r>
              <a:rPr lang="en-US" altLang="zh-CN" dirty="0"/>
              <a:t>6.8365E-9 pa</a:t>
            </a:r>
          </a:p>
          <a:p>
            <a:r>
              <a:rPr lang="zh-CN" altLang="en-US" dirty="0"/>
              <a:t>平均真空度：</a:t>
            </a:r>
            <a:r>
              <a:rPr lang="en-US" altLang="zh-CN" dirty="0"/>
              <a:t>5.9699E-10 </a:t>
            </a:r>
            <a:r>
              <a:rPr lang="en-US" altLang="zh-CN" dirty="0">
                <a:sym typeface="+mn-ea"/>
              </a:rPr>
              <a:t>pa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6" name="文本框 9">
            <a:extLst>
              <a:ext uri="{FF2B5EF4-FFF2-40B4-BE49-F238E27FC236}">
                <a16:creationId xmlns:a16="http://schemas.microsoft.com/office/drawing/2014/main" id="{7526803D-D8AA-AB51-427D-E92914FB3AF8}"/>
              </a:ext>
            </a:extLst>
          </p:cNvPr>
          <p:cNvSpPr txBox="1"/>
          <p:nvPr/>
        </p:nvSpPr>
        <p:spPr>
          <a:xfrm>
            <a:off x="6953494" y="4941168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按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/>
              <a:t>1</a:t>
            </a:r>
            <a:r>
              <a:rPr lang="zh-CN" altLang="en-US" dirty="0"/>
              <a:t>比例计算混合气体的真空度</a:t>
            </a:r>
          </a:p>
          <a:p>
            <a:r>
              <a:rPr lang="zh-CN" altLang="en-US" dirty="0"/>
              <a:t>最大真空度：</a:t>
            </a:r>
            <a:r>
              <a:rPr lang="en-US" altLang="zh-CN" dirty="0"/>
              <a:t>4.92226</a:t>
            </a:r>
            <a:r>
              <a:rPr lang="en-US" altLang="zh-CN" dirty="0">
                <a:sym typeface="+mn-ea"/>
              </a:rPr>
              <a:t>E-9</a:t>
            </a:r>
            <a:r>
              <a:rPr lang="en-US" altLang="zh-CN" dirty="0"/>
              <a:t> </a:t>
            </a:r>
            <a:r>
              <a:rPr lang="en-US" altLang="zh-CN" dirty="0">
                <a:sym typeface="+mn-ea"/>
              </a:rPr>
              <a:t>Pa</a:t>
            </a:r>
          </a:p>
          <a:p>
            <a:r>
              <a:rPr lang="zh-CN" altLang="en-US" dirty="0"/>
              <a:t>平均真空度</a:t>
            </a:r>
            <a:r>
              <a:rPr lang="en-US" altLang="zh-CN" dirty="0"/>
              <a:t>:   8.45286</a:t>
            </a:r>
            <a:r>
              <a:rPr lang="en-US" altLang="zh-CN" dirty="0">
                <a:sym typeface="+mn-ea"/>
              </a:rPr>
              <a:t>E-10</a:t>
            </a:r>
            <a:r>
              <a:rPr lang="en-US" altLang="zh-CN" dirty="0"/>
              <a:t> Pa </a:t>
            </a:r>
            <a:r>
              <a:rPr lang="zh-CN" altLang="en-US" dirty="0"/>
              <a:t>＜ </a:t>
            </a:r>
            <a:r>
              <a:rPr lang="en-US" altLang="zh-CN" dirty="0">
                <a:solidFill>
                  <a:srgbClr val="FF0000"/>
                </a:solidFill>
              </a:rPr>
              <a:t>5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E-9 </a:t>
            </a:r>
            <a:r>
              <a:rPr lang="en-US" altLang="zh-CN" dirty="0"/>
              <a:t>Pa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1971282-7B0F-D3F6-A56B-5D1023253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3991652"/>
            <a:ext cx="5940000" cy="24272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D0B00-92FC-B67F-E37C-A982D11A5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000" y="1184048"/>
            <a:ext cx="5940000" cy="2591239"/>
          </a:xfrm>
          <a:prstGeom prst="rect">
            <a:avLst/>
          </a:prstGeom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0D687562-41EE-D9DF-8A62-4EBA68F43E75}"/>
              </a:ext>
            </a:extLst>
          </p:cNvPr>
          <p:cNvSpPr txBox="1"/>
          <p:nvPr/>
        </p:nvSpPr>
        <p:spPr>
          <a:xfrm>
            <a:off x="6145604" y="833639"/>
            <a:ext cx="2941490" cy="1376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sym typeface="+mn-ea"/>
              </a:rPr>
              <a:t>氢气</a:t>
            </a:r>
            <a:r>
              <a:rPr lang="en-US" altLang="zh-CN" dirty="0">
                <a:sym typeface="+mn-ea"/>
              </a:rPr>
              <a:t>(H</a:t>
            </a:r>
            <a:r>
              <a:rPr lang="en-US" altLang="zh-CN" baseline="-25000" dirty="0">
                <a:sym typeface="+mn-ea"/>
              </a:rPr>
              <a:t>2</a:t>
            </a:r>
            <a:r>
              <a:rPr lang="en-US" altLang="zh-CN" dirty="0">
                <a:sym typeface="+mn-ea"/>
              </a:rPr>
              <a:t>)</a:t>
            </a:r>
            <a:endParaRPr lang="zh-CN" altLang="en-US" dirty="0"/>
          </a:p>
          <a:p>
            <a:r>
              <a:rPr lang="zh-CN" altLang="en-US" dirty="0"/>
              <a:t>边界条件：</a:t>
            </a:r>
          </a:p>
          <a:p>
            <a:r>
              <a:rPr lang="zh-CN" altLang="en-US" dirty="0"/>
              <a:t>泵抽数</a:t>
            </a:r>
            <a:r>
              <a:rPr lang="en-US" altLang="zh-CN" dirty="0"/>
              <a:t>  1600[l/s]   </a:t>
            </a:r>
          </a:p>
          <a:p>
            <a:r>
              <a:rPr lang="zh-CN" altLang="en-US" dirty="0"/>
              <a:t>壁面放气：</a:t>
            </a:r>
            <a:r>
              <a:rPr lang="en-US" altLang="zh-CN" dirty="0"/>
              <a:t>  1e-11[mbar*l/(cm^2*s)] </a:t>
            </a:r>
          </a:p>
          <a:p>
            <a:r>
              <a:rPr lang="zh-CN" altLang="en-US" dirty="0"/>
              <a:t>表面温度</a:t>
            </a:r>
            <a:r>
              <a:rPr lang="en-US" altLang="zh-CN" dirty="0"/>
              <a:t> </a:t>
            </a:r>
            <a:r>
              <a:rPr lang="zh-CN" altLang="en-US" dirty="0"/>
              <a:t>：</a:t>
            </a:r>
            <a:r>
              <a:rPr lang="en-US" altLang="zh-CN" dirty="0"/>
              <a:t> 20℃</a:t>
            </a:r>
          </a:p>
          <a:p>
            <a:r>
              <a:rPr lang="zh-CN" altLang="en-US" dirty="0"/>
              <a:t>膜吸附率：</a:t>
            </a:r>
            <a:r>
              <a:rPr lang="en-US" altLang="zh-CN" dirty="0"/>
              <a:t>0.007 </a:t>
            </a:r>
          </a:p>
          <a:p>
            <a:r>
              <a:rPr lang="zh-CN" altLang="en-US" dirty="0"/>
              <a:t>解吸率</a:t>
            </a:r>
            <a:r>
              <a:rPr lang="en-US" altLang="zh-CN" dirty="0"/>
              <a:t> 1e-14 mol/(m</a:t>
            </a:r>
            <a:r>
              <a:rPr lang="en-US" altLang="zh-CN" baseline="30000" dirty="0"/>
              <a:t>2</a:t>
            </a:r>
            <a:r>
              <a:rPr lang="en-US" altLang="zh-CN" dirty="0"/>
              <a:t>s)</a:t>
            </a:r>
          </a:p>
          <a:p>
            <a:r>
              <a:rPr lang="zh-CN" altLang="en-US" dirty="0"/>
              <a:t>波纹管放气：</a:t>
            </a:r>
            <a:r>
              <a:rPr lang="en-US" altLang="zh-CN" dirty="0"/>
              <a:t>2.6e-11[mbar*l/(cm^2*s)]</a:t>
            </a:r>
          </a:p>
          <a:p>
            <a:r>
              <a:rPr lang="zh-CN" altLang="en-US" dirty="0"/>
              <a:t>最大真空度：</a:t>
            </a:r>
            <a:r>
              <a:rPr lang="en-US" altLang="zh-CN" dirty="0"/>
              <a:t>4.4437E-9 pa</a:t>
            </a:r>
          </a:p>
          <a:p>
            <a:r>
              <a:rPr lang="zh-CN" altLang="en-US" dirty="0"/>
              <a:t>平均真空度：</a:t>
            </a:r>
            <a:r>
              <a:rPr lang="en-US" altLang="zh-CN" dirty="0"/>
              <a:t>9.0736E-10 </a:t>
            </a:r>
            <a:r>
              <a:rPr lang="en-US" altLang="zh-CN" dirty="0">
                <a:sym typeface="+mn-ea"/>
              </a:rPr>
              <a:t>pa</a:t>
            </a:r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6758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F7F3F-1885-B449-3595-7D7889C0C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4862C80B-D7EE-AD0F-0D11-429F5A77BF00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423F383-4CE5-392C-72EE-6556AA8DE70F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C64ABC3-D6D4-C93B-BA50-8FC8FDAE7FC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6213745-31B5-8B05-2755-2745E2A79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6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注入器真空系统设计进展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7D97C0F-8248-16D5-C961-CD77CC996917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1B5C5386-D7E2-B667-0DF4-6E723E8406DB}"/>
              </a:ext>
            </a:extLst>
          </p:cNvPr>
          <p:cNvSpPr txBox="1"/>
          <p:nvPr/>
        </p:nvSpPr>
        <p:spPr>
          <a:xfrm>
            <a:off x="433672" y="823557"/>
            <a:ext cx="5704115" cy="317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p"/>
            </a:pPr>
            <a:r>
              <a:rPr lang="zh-CN" altLang="en-US" dirty="0"/>
              <a:t>阻尼环真空系统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zh-CN" altLang="en-US" dirty="0"/>
              <a:t>完成阻尼环真空设备布局；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zh-CN" altLang="en-US" dirty="0"/>
              <a:t>静态、动态真空满足物理要求；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正在进行同步辐射热设计</a:t>
            </a:r>
            <a:r>
              <a:rPr lang="en-US" altLang="zh-CN" dirty="0">
                <a:solidFill>
                  <a:srgbClr val="FF0000"/>
                </a:solidFill>
              </a:rPr>
              <a:t>……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p"/>
            </a:pPr>
            <a:r>
              <a:rPr lang="zh-CN" altLang="en-US" dirty="0"/>
              <a:t>直线加速器真空系统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zh-CN" altLang="en-US" dirty="0"/>
              <a:t>完成</a:t>
            </a:r>
            <a:r>
              <a:rPr lang="en-US" altLang="zh-CN" dirty="0"/>
              <a:t>PL</a:t>
            </a:r>
            <a:r>
              <a:rPr lang="zh-CN" altLang="en-US" dirty="0"/>
              <a:t>直线段真空系统方案设计；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en-US" altLang="zh-CN" dirty="0"/>
              <a:t>PL</a:t>
            </a:r>
            <a:r>
              <a:rPr lang="zh-CN" altLang="en-US" dirty="0"/>
              <a:t>段静态真空满足物理要求；</a:t>
            </a:r>
            <a:endParaRPr lang="en-US" altLang="zh-CN" dirty="0"/>
          </a:p>
          <a:p>
            <a:pPr marL="93599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FF0000"/>
                </a:solidFill>
              </a:rPr>
              <a:t>EL1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EL2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ML</a:t>
            </a:r>
            <a:r>
              <a:rPr lang="zh-CN" altLang="en-US" dirty="0">
                <a:solidFill>
                  <a:srgbClr val="FF0000"/>
                </a:solidFill>
              </a:rPr>
              <a:t>段暂未开始；</a:t>
            </a:r>
            <a:endParaRPr lang="en-US" altLang="zh-CN" dirty="0"/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rgbClr val="FF0000"/>
                </a:solidFill>
              </a:rPr>
              <a:t>输运线真空系统（暂未开始</a:t>
            </a:r>
            <a:r>
              <a:rPr lang="en-US" altLang="zh-CN" dirty="0">
                <a:solidFill>
                  <a:srgbClr val="FF0000"/>
                </a:solidFill>
              </a:rPr>
              <a:t>… </a:t>
            </a:r>
            <a:r>
              <a:rPr lang="zh-CN" altLang="en-US" dirty="0">
                <a:solidFill>
                  <a:srgbClr val="FF0000"/>
                </a:solidFill>
              </a:rPr>
              <a:t>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6919420-E4C4-4895-478D-4A896C871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536" y="4234444"/>
            <a:ext cx="3370845" cy="18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1094973-7F40-0A11-A53C-25DB282DB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21" y="4108171"/>
            <a:ext cx="3299023" cy="1800000"/>
          </a:xfrm>
          <a:prstGeom prst="rect">
            <a:avLst/>
          </a:prstGeom>
        </p:spPr>
      </p:pic>
      <p:pic>
        <p:nvPicPr>
          <p:cNvPr id="6" name="内容占位符 3">
            <a:extLst>
              <a:ext uri="{FF2B5EF4-FFF2-40B4-BE49-F238E27FC236}">
                <a16:creationId xmlns:a16="http://schemas.microsoft.com/office/drawing/2014/main" id="{F2BBDC96-7921-5792-D666-36162DA3B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9373" y="4174509"/>
            <a:ext cx="4017814" cy="1800000"/>
          </a:xfrm>
          <a:prstGeom prst="rect">
            <a:avLst/>
          </a:prstGeom>
        </p:spPr>
      </p:pic>
      <p:sp>
        <p:nvSpPr>
          <p:cNvPr id="7" name="文本框 37">
            <a:extLst>
              <a:ext uri="{FF2B5EF4-FFF2-40B4-BE49-F238E27FC236}">
                <a16:creationId xmlns:a16="http://schemas.microsoft.com/office/drawing/2014/main" id="{DC13E862-6931-66FF-A190-F02B7587B900}"/>
              </a:ext>
            </a:extLst>
          </p:cNvPr>
          <p:cNvSpPr txBox="1"/>
          <p:nvPr/>
        </p:nvSpPr>
        <p:spPr>
          <a:xfrm>
            <a:off x="5377221" y="900488"/>
            <a:ext cx="5288053" cy="234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b="1" dirty="0"/>
              <a:t>阻尼环真空室参数：</a:t>
            </a:r>
            <a:endParaRPr lang="en-US" altLang="zh-CN" b="1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材料：</a:t>
            </a:r>
            <a:r>
              <a:rPr lang="en-US" altLang="zh-CN" sz="1600" dirty="0"/>
              <a:t>Al 6061-T5;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结构：前室真空室结构</a:t>
            </a:r>
            <a:r>
              <a:rPr lang="en-US" altLang="zh-CN" sz="1600" dirty="0"/>
              <a:t>+</a:t>
            </a:r>
            <a:r>
              <a:rPr lang="zh-CN" altLang="en-US" sz="1600" dirty="0"/>
              <a:t>内壁面镀</a:t>
            </a:r>
            <a:r>
              <a:rPr lang="en-US" altLang="zh-CN" sz="1600" dirty="0" err="1"/>
              <a:t>TiN</a:t>
            </a:r>
            <a:r>
              <a:rPr lang="zh-CN" altLang="en-US" sz="1600" dirty="0"/>
              <a:t>薄膜；</a:t>
            </a:r>
            <a:endParaRPr lang="en-US" altLang="zh-CN" sz="16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最小安装间隙：</a:t>
            </a:r>
            <a:r>
              <a:rPr lang="en-US" altLang="zh-CN" sz="1600" dirty="0"/>
              <a:t>1mm</a:t>
            </a:r>
            <a:r>
              <a:rPr lang="zh-CN" altLang="en-US" sz="1600" dirty="0"/>
              <a:t>；</a:t>
            </a:r>
            <a:endParaRPr lang="en-US" altLang="zh-CN" sz="16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最小壁面厚度：</a:t>
            </a:r>
            <a:r>
              <a:rPr lang="en-US" altLang="zh-CN" sz="1600" dirty="0"/>
              <a:t>4mm</a:t>
            </a:r>
            <a:r>
              <a:rPr lang="zh-CN" altLang="en-US" sz="1600" dirty="0"/>
              <a:t>；</a:t>
            </a:r>
            <a:endParaRPr lang="en-US" altLang="zh-CN" sz="16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最大应力：</a:t>
            </a:r>
            <a:r>
              <a:rPr lang="en-US" altLang="zh-CN" sz="1600" dirty="0"/>
              <a:t>50MPa;</a:t>
            </a:r>
            <a:r>
              <a:rPr lang="zh-CN" altLang="en-US" sz="1600" dirty="0"/>
              <a:t>最大形变：</a:t>
            </a:r>
            <a:r>
              <a:rPr lang="en-US" altLang="zh-CN" sz="1600" dirty="0"/>
              <a:t>0.2mm(</a:t>
            </a:r>
            <a:r>
              <a:rPr lang="zh-CN" altLang="en-US" sz="1600" dirty="0"/>
              <a:t>强度满足要求</a:t>
            </a:r>
            <a:r>
              <a:rPr lang="en-US" altLang="zh-CN" sz="1600" dirty="0"/>
              <a:t>)</a:t>
            </a:r>
            <a:r>
              <a:rPr lang="zh-CN" altLang="en-US" sz="1600" dirty="0"/>
              <a:t>；</a:t>
            </a:r>
            <a:endParaRPr lang="en-US" altLang="zh-CN" sz="16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前室高度：≥</a:t>
            </a:r>
            <a:r>
              <a:rPr lang="en-US" altLang="zh-CN" sz="1600" dirty="0"/>
              <a:t>10mm,</a:t>
            </a:r>
            <a:r>
              <a:rPr lang="zh-CN" altLang="en-US" sz="1600" dirty="0"/>
              <a:t>考虑镀膜要求；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5A9BC46-7532-204E-FDDB-AFCA94B01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48772" y="1037796"/>
            <a:ext cx="1929706" cy="1080000"/>
          </a:xfrm>
          <a:prstGeom prst="rect">
            <a:avLst/>
          </a:prstGeom>
        </p:spPr>
      </p:pic>
      <p:sp>
        <p:nvSpPr>
          <p:cNvPr id="10" name="文本框 7">
            <a:extLst>
              <a:ext uri="{FF2B5EF4-FFF2-40B4-BE49-F238E27FC236}">
                <a16:creationId xmlns:a16="http://schemas.microsoft.com/office/drawing/2014/main" id="{4C91E6BD-0794-BDFB-38B5-549214C873CD}"/>
              </a:ext>
            </a:extLst>
          </p:cNvPr>
          <p:cNvSpPr txBox="1"/>
          <p:nvPr/>
        </p:nvSpPr>
        <p:spPr>
          <a:xfrm>
            <a:off x="760680" y="5899870"/>
            <a:ext cx="2435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dirty="0"/>
              <a:t>阻尼环静态真空分布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</a:t>
            </a:r>
            <a:r>
              <a:rPr lang="zh-CN" altLang="en-US" sz="1600" b="1" dirty="0"/>
              <a:t>平均真空优于</a:t>
            </a:r>
            <a:r>
              <a:rPr lang="en-US" altLang="zh-CN" sz="1600" b="1" dirty="0"/>
              <a:t>2E-9mbar</a:t>
            </a:r>
            <a:r>
              <a:rPr lang="zh-CN" altLang="en-US" sz="1600" dirty="0"/>
              <a:t>）</a:t>
            </a:r>
          </a:p>
        </p:txBody>
      </p:sp>
      <p:sp>
        <p:nvSpPr>
          <p:cNvPr id="12" name="文本框 8">
            <a:extLst>
              <a:ext uri="{FF2B5EF4-FFF2-40B4-BE49-F238E27FC236}">
                <a16:creationId xmlns:a16="http://schemas.microsoft.com/office/drawing/2014/main" id="{03E8E80C-2EEE-471F-A8DF-88038C7BC439}"/>
              </a:ext>
            </a:extLst>
          </p:cNvPr>
          <p:cNvSpPr txBox="1"/>
          <p:nvPr/>
        </p:nvSpPr>
        <p:spPr>
          <a:xfrm>
            <a:off x="4511824" y="5926016"/>
            <a:ext cx="2200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dirty="0"/>
              <a:t>阻尼环动态真空（</a:t>
            </a:r>
            <a:r>
              <a:rPr lang="en-US" altLang="zh-CN" sz="1600" b="1" dirty="0"/>
              <a:t>100Ah</a:t>
            </a:r>
            <a:r>
              <a:rPr lang="zh-CN" altLang="en-US" sz="1600" b="1" dirty="0"/>
              <a:t>后满足要求</a:t>
            </a:r>
            <a:r>
              <a:rPr lang="zh-CN" altLang="en-US" sz="1600" dirty="0"/>
              <a:t>）</a:t>
            </a:r>
          </a:p>
        </p:txBody>
      </p:sp>
      <p:sp>
        <p:nvSpPr>
          <p:cNvPr id="14" name="文本框 9">
            <a:extLst>
              <a:ext uri="{FF2B5EF4-FFF2-40B4-BE49-F238E27FC236}">
                <a16:creationId xmlns:a16="http://schemas.microsoft.com/office/drawing/2014/main" id="{B46B0645-AB2C-C5DC-FA29-F251078F825E}"/>
              </a:ext>
            </a:extLst>
          </p:cNvPr>
          <p:cNvSpPr txBox="1"/>
          <p:nvPr/>
        </p:nvSpPr>
        <p:spPr>
          <a:xfrm>
            <a:off x="8361368" y="5908224"/>
            <a:ext cx="2435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dirty="0"/>
              <a:t>PL</a:t>
            </a:r>
            <a:r>
              <a:rPr lang="zh-CN" altLang="en-US" sz="1600" dirty="0"/>
              <a:t>直线段真空分布</a:t>
            </a:r>
            <a:br>
              <a:rPr lang="en-US" altLang="zh-CN" sz="1600" dirty="0"/>
            </a:br>
            <a:r>
              <a:rPr lang="zh-CN" altLang="en-US" sz="1600" dirty="0"/>
              <a:t>（</a:t>
            </a:r>
            <a:r>
              <a:rPr lang="zh-CN" altLang="en-US" sz="1600" b="1" dirty="0"/>
              <a:t>平均真空小于</a:t>
            </a:r>
            <a:r>
              <a:rPr lang="en-US" altLang="zh-CN" sz="1600" b="1" dirty="0"/>
              <a:t>1E-5Pa</a:t>
            </a:r>
            <a:r>
              <a:rPr lang="zh-CN" altLang="en-US" sz="1600" b="1" dirty="0"/>
              <a:t>）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9792455-4854-BCA8-BA69-6256AF873C25}"/>
              </a:ext>
            </a:extLst>
          </p:cNvPr>
          <p:cNvSpPr txBox="1"/>
          <p:nvPr/>
        </p:nvSpPr>
        <p:spPr>
          <a:xfrm>
            <a:off x="7529373" y="6441212"/>
            <a:ext cx="396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@</a:t>
            </a:r>
            <a:r>
              <a:rPr lang="zh-CN" altLang="en-US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李健 武汉大学</a:t>
            </a:r>
            <a:r>
              <a:rPr lang="en-US" altLang="zh-CN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@</a:t>
            </a:r>
            <a:r>
              <a:rPr lang="zh-CN" altLang="en-US" sz="1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魏耕 武汉大学）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2514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/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7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真空系统设计进展工作总结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407368" y="738998"/>
            <a:ext cx="6192688" cy="373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对撞区</a:t>
            </a:r>
            <a:r>
              <a:rPr lang="en-US" altLang="zh-CN" sz="2000" b="1" dirty="0"/>
              <a:t>MDI</a:t>
            </a:r>
            <a:r>
              <a:rPr lang="zh-CN" altLang="en-US" sz="2000" b="1" dirty="0"/>
              <a:t>段：已开展；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对撞区非</a:t>
            </a:r>
            <a:r>
              <a:rPr lang="en-US" altLang="zh-CN" sz="2000" b="1" dirty="0"/>
              <a:t>MDI</a:t>
            </a:r>
            <a:r>
              <a:rPr lang="zh-CN" altLang="en-US" sz="2000" b="1" dirty="0"/>
              <a:t>典型样段：已开展；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直线段：已开展；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弧区标准单元段：已开展；</a:t>
            </a:r>
            <a:endParaRPr lang="en-US" altLang="zh-CN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高频段：已开展；</a:t>
            </a:r>
            <a:endParaRPr lang="en-US" altLang="zh-CN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交叉区：已开展；</a:t>
            </a:r>
            <a:endParaRPr lang="en-US" altLang="zh-CN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/>
              <a:t>阻尼环、直线加速器：已开展；</a:t>
            </a:r>
            <a:endParaRPr lang="en-US" altLang="zh-CN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solidFill>
                  <a:srgbClr val="FF0000"/>
                </a:solidFill>
              </a:rPr>
              <a:t>阻尼扭摆器段、注入典型样段、输运线还未开展。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7368" y="4714325"/>
            <a:ext cx="5391721" cy="142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>
                <a:solidFill>
                  <a:srgbClr val="3333FF"/>
                </a:solidFill>
              </a:rPr>
              <a:t>7</a:t>
            </a:r>
            <a:r>
              <a:rPr lang="zh-CN" altLang="en-US" sz="2000" b="1" dirty="0">
                <a:solidFill>
                  <a:srgbClr val="3333FF"/>
                </a:solidFill>
              </a:rPr>
              <a:t>月底完成技术设计；</a:t>
            </a:r>
            <a:endParaRPr lang="en-US" altLang="zh-CN" sz="2000" b="1" dirty="0">
              <a:solidFill>
                <a:srgbClr val="3333FF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>
                <a:solidFill>
                  <a:srgbClr val="3333FF"/>
                </a:solidFill>
              </a:rPr>
              <a:t>8</a:t>
            </a:r>
            <a:r>
              <a:rPr lang="zh-CN" altLang="en-US" sz="2000" b="1" dirty="0">
                <a:solidFill>
                  <a:srgbClr val="3333FF"/>
                </a:solidFill>
              </a:rPr>
              <a:t>月底完成</a:t>
            </a:r>
            <a:r>
              <a:rPr lang="en-US" altLang="zh-CN" sz="2000" b="1" dirty="0">
                <a:solidFill>
                  <a:srgbClr val="3333FF"/>
                </a:solidFill>
              </a:rPr>
              <a:t>TDR</a:t>
            </a:r>
            <a:r>
              <a:rPr lang="zh-CN" altLang="en-US" sz="2000" b="1" dirty="0">
                <a:solidFill>
                  <a:srgbClr val="3333FF"/>
                </a:solidFill>
              </a:rPr>
              <a:t>报告撰写和验收材料准备；</a:t>
            </a:r>
            <a:endParaRPr lang="en-US" altLang="zh-CN" sz="2000" b="1" dirty="0">
              <a:solidFill>
                <a:srgbClr val="3333FF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>
                <a:solidFill>
                  <a:srgbClr val="3333FF"/>
                </a:solidFill>
              </a:rPr>
              <a:t>9</a:t>
            </a:r>
            <a:r>
              <a:rPr lang="zh-CN" altLang="en-US" sz="2000" b="1" dirty="0">
                <a:solidFill>
                  <a:srgbClr val="3333FF"/>
                </a:solidFill>
              </a:rPr>
              <a:t>月份验收。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4CA28C-A890-5CE1-251B-AF1041FA02A1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FB16995-B1D3-0689-CA6C-8EB243B817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071"/>
          <a:stretch>
            <a:fillRect/>
          </a:stretch>
        </p:blipFill>
        <p:spPr>
          <a:xfrm>
            <a:off x="6716697" y="667696"/>
            <a:ext cx="5400000" cy="13020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CA9B656-63AD-86A9-0DEB-B54761F9A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329" y="1892712"/>
            <a:ext cx="5400000" cy="150787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870E752-60B6-94BA-BD86-3EF1D2BAE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1600" y="3321439"/>
            <a:ext cx="3852000" cy="174233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5A2C5D4-811E-D491-2FE5-A71E03BD2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9889" y="5081401"/>
            <a:ext cx="3600000" cy="176025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238D-0E72-2876-6C7F-ECD34B165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92D3517-7FC8-EBF5-C71A-FEED76E2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97"/>
          <a:stretch>
            <a:fillRect/>
          </a:stretch>
        </p:blipFill>
        <p:spPr>
          <a:xfrm>
            <a:off x="6240016" y="728131"/>
            <a:ext cx="5086350" cy="383910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8905A786-0379-1B96-3DA4-A40F02BD7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9ABBB0-C3A8-64E6-D957-685D8A190A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9CD40D8-0F25-3C43-FA66-44F934F74B85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A6FCCE4C-7DCB-7D34-437A-BF20F3D98855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AE4CCA26-2254-8220-9E73-A88174B0BDA5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3A77D69-59A8-1E30-FCB2-CB1061CD113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5A265E32-FF93-22E5-387A-036EB6FE3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7 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真空系统关键节点的工作总结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11EB14BD-4505-8D06-B3E4-E4669E22DA2F}"/>
              </a:ext>
            </a:extLst>
          </p:cNvPr>
          <p:cNvSpPr txBox="1"/>
          <p:nvPr/>
        </p:nvSpPr>
        <p:spPr>
          <a:xfrm>
            <a:off x="407368" y="738998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完成了弧区标准单元段光子吸收器技术设计评审（</a:t>
            </a:r>
            <a:r>
              <a:rPr lang="en-US" altLang="zh-CN" sz="2000" b="1" dirty="0"/>
              <a:t>20260417</a:t>
            </a:r>
            <a:r>
              <a:rPr lang="zh-CN" altLang="en-US" sz="2000" b="1" dirty="0"/>
              <a:t>）；</a:t>
            </a:r>
            <a:endParaRPr lang="en-US" altLang="zh-CN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完成了弧区标准单元段光子吸收器工艺设计评审（</a:t>
            </a:r>
            <a:r>
              <a:rPr lang="en-US" altLang="zh-CN" sz="2000" b="1" dirty="0"/>
              <a:t>20260520</a:t>
            </a:r>
            <a:r>
              <a:rPr lang="zh-CN" altLang="en-US" sz="2000" b="1" dirty="0"/>
              <a:t>） ；</a:t>
            </a:r>
            <a:endParaRPr lang="en-US" altLang="zh-CN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000" b="1" dirty="0"/>
              <a:t>完成了弧区标准单元段光子吸收器加工图纸会签（</a:t>
            </a:r>
            <a:r>
              <a:rPr lang="en-US" altLang="zh-CN" sz="2000" b="1" dirty="0"/>
              <a:t>20260603</a:t>
            </a:r>
            <a:r>
              <a:rPr lang="zh-CN" altLang="en-US" sz="2000" b="1" dirty="0"/>
              <a:t>）。</a:t>
            </a:r>
            <a:endParaRPr lang="en-US" altLang="zh-CN" sz="20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62F14BF-4AEA-79E6-1412-E98F78DBC8FB}"/>
              </a:ext>
            </a:extLst>
          </p:cNvPr>
          <p:cNvSpPr txBox="1"/>
          <p:nvPr/>
        </p:nvSpPr>
        <p:spPr>
          <a:xfrm>
            <a:off x="407368" y="2564904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000" b="1" dirty="0">
                <a:solidFill>
                  <a:srgbClr val="3333FF"/>
                </a:solidFill>
              </a:rPr>
              <a:t>配合项目办公室完成了各个典型样段的初步建模（</a:t>
            </a:r>
            <a:r>
              <a:rPr lang="en-US" altLang="zh-CN" sz="2000" b="1" dirty="0">
                <a:solidFill>
                  <a:srgbClr val="3333FF"/>
                </a:solidFill>
              </a:rPr>
              <a:t>20260127</a:t>
            </a:r>
            <a:r>
              <a:rPr lang="zh-CN" altLang="en-US" sz="2000" b="1" dirty="0">
                <a:solidFill>
                  <a:srgbClr val="3333FF"/>
                </a:solidFill>
              </a:rPr>
              <a:t>）。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CCDE913-EB90-109F-1980-ED2F0B2219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865"/>
          <a:stretch>
            <a:fillRect/>
          </a:stretch>
        </p:blipFill>
        <p:spPr>
          <a:xfrm>
            <a:off x="5879976" y="2168957"/>
            <a:ext cx="6438900" cy="459820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CA25199-FFBC-9053-14C7-3A40C9B8E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508"/>
          <a:stretch>
            <a:fillRect/>
          </a:stretch>
        </p:blipFill>
        <p:spPr>
          <a:xfrm>
            <a:off x="6852384" y="3850103"/>
            <a:ext cx="5400000" cy="297500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2012888-72A6-A594-9B47-321E5921817F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2C82978-32BA-1A5E-FEE4-8DD111A557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50" b="28477"/>
          <a:stretch>
            <a:fillRect/>
          </a:stretch>
        </p:blipFill>
        <p:spPr>
          <a:xfrm>
            <a:off x="767408" y="3208885"/>
            <a:ext cx="4356000" cy="8892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ABFB704-90AD-C2A6-5D06-4FEF909B04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0" b="37400"/>
          <a:stretch>
            <a:fillRect/>
          </a:stretch>
        </p:blipFill>
        <p:spPr>
          <a:xfrm>
            <a:off x="67372" y="4098153"/>
            <a:ext cx="5400000" cy="100223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019B4FD-15CB-6672-FE8F-655BE6BC08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6" b="26736"/>
          <a:stretch>
            <a:fillRect/>
          </a:stretch>
        </p:blipFill>
        <p:spPr>
          <a:xfrm>
            <a:off x="67372" y="4859637"/>
            <a:ext cx="5400000" cy="152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1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5" name="图片 1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156460" y="1327486"/>
            <a:ext cx="78790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</a:rPr>
              <a:t>请各位专家批评指正！</a:t>
            </a:r>
            <a:endParaRPr lang="zh-CN" alt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图片 5" descr="图片包含 图形用户界面"/>
          <p:cNvPicPr>
            <a:picLocks noChangeAspect="1"/>
          </p:cNvPicPr>
          <p:nvPr/>
        </p:nvPicPr>
        <p:blipFill>
          <a:blip r:embed="rId3"/>
          <a:srcRect l="2977" t="15916" r="10863" b="16443"/>
          <a:stretch>
            <a:fillRect/>
          </a:stretch>
        </p:blipFill>
        <p:spPr>
          <a:xfrm>
            <a:off x="822988" y="2327548"/>
            <a:ext cx="4332660" cy="792000"/>
          </a:xfrm>
          <a:prstGeom prst="rect">
            <a:avLst/>
          </a:prstGeom>
        </p:spPr>
      </p:pic>
      <p:pic>
        <p:nvPicPr>
          <p:cNvPr id="10" name="图片 9" descr="卡通人物&#10;&#10;AI 生成的内容可能不正确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708" y="2379386"/>
            <a:ext cx="3600000" cy="797776"/>
          </a:xfrm>
          <a:prstGeom prst="rect">
            <a:avLst/>
          </a:prstGeom>
        </p:spPr>
      </p:pic>
      <p:pic>
        <p:nvPicPr>
          <p:cNvPr id="12" name="图片 11" descr="形状, 徽标&#10;&#10;AI 生成的内容可能不正确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510" y="2331002"/>
            <a:ext cx="864000" cy="864000"/>
          </a:xfrm>
          <a:prstGeom prst="rect">
            <a:avLst/>
          </a:prstGeom>
        </p:spPr>
      </p:pic>
      <p:pic>
        <p:nvPicPr>
          <p:cNvPr id="23" name="图片 22" descr="文本&#10;&#10;AI 生成的内容可能不正确。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88" y="3473505"/>
            <a:ext cx="4428000" cy="68001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5214" y="3583312"/>
            <a:ext cx="4572000" cy="4604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88" y="4528371"/>
            <a:ext cx="4428000" cy="86213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6357" r="4312" b="6983"/>
          <a:stretch>
            <a:fillRect/>
          </a:stretch>
        </p:blipFill>
        <p:spPr>
          <a:xfrm>
            <a:off x="6667912" y="4532435"/>
            <a:ext cx="3492088" cy="90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E725C36-B8A7-7D83-CBFE-FF9B8BCB96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439" y="5560278"/>
            <a:ext cx="2880000" cy="905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711371" y="145399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 STCF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真空系统设计指标与挑战</a:t>
            </a:r>
          </a:p>
        </p:txBody>
      </p: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371990" y="1053093"/>
            <a:ext cx="20882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束流能量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3.5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GeV 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束流流强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束流寿命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束气散射寿命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&gt;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低阻抗的真空室：低阻抗的材料，光滑过渡，小缝隙和台阶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低本底和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高真空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高的热负载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和气载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短的对撞环周长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紧凑的磁铁布局设计</a:t>
            </a:r>
            <a:endParaRPr lang="en-US" altLang="zh-CN" dirty="0">
              <a:solidFill>
                <a:srgbClr val="00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小的磁铁孔径和</a:t>
            </a: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真空室孔径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02AD5EF-0C68-4A77-F1FC-ED2EB55E3B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07"/>
          <a:stretch>
            <a:fillRect/>
          </a:stretch>
        </p:blipFill>
        <p:spPr>
          <a:xfrm>
            <a:off x="56094" y="711039"/>
            <a:ext cx="4356000" cy="566202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275C59F-CB7B-B1CB-DCE0-4883712A7D26}"/>
              </a:ext>
            </a:extLst>
          </p:cNvPr>
          <p:cNvSpPr/>
          <p:nvPr/>
        </p:nvSpPr>
        <p:spPr>
          <a:xfrm>
            <a:off x="1487488" y="2511238"/>
            <a:ext cx="144016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2861FFD-05D9-89B7-81BE-0F5263A7E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30" y="1153489"/>
            <a:ext cx="2880000" cy="272372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B0D428D-E9D2-E444-76A0-4E7E82669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2975" y="1167807"/>
            <a:ext cx="1872000" cy="271094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5BF0FEB-9E0F-A5C5-4CE9-AB4ADD4C0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975" y="4236527"/>
            <a:ext cx="2988000" cy="239496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D765E0A-0C8D-F19F-6BDC-6D0AC60FE3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2384" y="4221088"/>
            <a:ext cx="1656000" cy="241040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80EFE1E-9869-D6F8-7B13-65D2D962A69F}"/>
              </a:ext>
            </a:extLst>
          </p:cNvPr>
          <p:cNvSpPr/>
          <p:nvPr/>
        </p:nvSpPr>
        <p:spPr>
          <a:xfrm>
            <a:off x="6517593" y="767765"/>
            <a:ext cx="1224389" cy="3355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EL1</a:t>
            </a:r>
            <a:r>
              <a:rPr lang="zh-CN" altLang="en-US" dirty="0"/>
              <a:t>段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8101920-0896-9473-3B6C-FC4A289A7D00}"/>
              </a:ext>
            </a:extLst>
          </p:cNvPr>
          <p:cNvSpPr/>
          <p:nvPr/>
        </p:nvSpPr>
        <p:spPr>
          <a:xfrm>
            <a:off x="9528316" y="762489"/>
            <a:ext cx="1224389" cy="3355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EL2</a:t>
            </a:r>
            <a:r>
              <a:rPr lang="zh-CN" altLang="en-US" dirty="0"/>
              <a:t>段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E4366C4-C66C-E69E-C591-0599DAE14B82}"/>
              </a:ext>
            </a:extLst>
          </p:cNvPr>
          <p:cNvSpPr/>
          <p:nvPr/>
        </p:nvSpPr>
        <p:spPr>
          <a:xfrm>
            <a:off x="6517592" y="3889105"/>
            <a:ext cx="1224389" cy="3355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ML</a:t>
            </a:r>
            <a:r>
              <a:rPr lang="zh-CN" altLang="en-US" dirty="0"/>
              <a:t>段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29667E9-4075-37FD-3F15-98E8F8AE6E91}"/>
              </a:ext>
            </a:extLst>
          </p:cNvPr>
          <p:cNvSpPr/>
          <p:nvPr/>
        </p:nvSpPr>
        <p:spPr>
          <a:xfrm>
            <a:off x="9599956" y="3906915"/>
            <a:ext cx="1224389" cy="3355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PL</a:t>
            </a:r>
            <a:r>
              <a:rPr lang="zh-CN" altLang="en-US" dirty="0"/>
              <a:t>段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2F71534-552E-69D8-EC2A-382BB8734BCE}"/>
              </a:ext>
            </a:extLst>
          </p:cNvPr>
          <p:cNvSpPr/>
          <p:nvPr/>
        </p:nvSpPr>
        <p:spPr>
          <a:xfrm>
            <a:off x="7402845" y="1374058"/>
            <a:ext cx="781387" cy="380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D864120-CE4E-DC2E-41D1-F1A2B7EDF9E8}"/>
              </a:ext>
            </a:extLst>
          </p:cNvPr>
          <p:cNvSpPr/>
          <p:nvPr/>
        </p:nvSpPr>
        <p:spPr>
          <a:xfrm>
            <a:off x="9599956" y="4398380"/>
            <a:ext cx="679159" cy="335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CC5D553-61D9-A875-7053-9C38C066ABEC}"/>
              </a:ext>
            </a:extLst>
          </p:cNvPr>
          <p:cNvSpPr/>
          <p:nvPr/>
        </p:nvSpPr>
        <p:spPr>
          <a:xfrm>
            <a:off x="9552384" y="1383100"/>
            <a:ext cx="781387" cy="3710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E1B1FE7-82EF-67E8-FD38-8A6611FBE63E}"/>
              </a:ext>
            </a:extLst>
          </p:cNvPr>
          <p:cNvSpPr/>
          <p:nvPr/>
        </p:nvSpPr>
        <p:spPr>
          <a:xfrm>
            <a:off x="7615609" y="4457096"/>
            <a:ext cx="781387" cy="380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27F366C8-11D9-58FD-13BC-86E5F1AE34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8375" y="786924"/>
            <a:ext cx="3096000" cy="344365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774F5AE-C9D6-78D4-5D78-1AFC7996ED4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4627"/>
          <a:stretch>
            <a:fillRect/>
          </a:stretch>
        </p:blipFill>
        <p:spPr>
          <a:xfrm>
            <a:off x="4416510" y="4320468"/>
            <a:ext cx="3708000" cy="191555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DAAA8DA1-B76A-FF12-CE62-16A5EB58D1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4079" y="752287"/>
            <a:ext cx="3708000" cy="2572596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2FD57112-579D-A02D-4CFB-B6587A2E15E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17341"/>
          <a:stretch>
            <a:fillRect/>
          </a:stretch>
        </p:blipFill>
        <p:spPr>
          <a:xfrm>
            <a:off x="8124510" y="3508891"/>
            <a:ext cx="4032000" cy="255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/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2DB6EFC-2036-7086-943F-8891743F10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800" r="40703" b="42872"/>
          <a:stretch>
            <a:fillRect/>
          </a:stretch>
        </p:blipFill>
        <p:spPr>
          <a:xfrm>
            <a:off x="1559333" y="4473173"/>
            <a:ext cx="1800000" cy="208140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2A14FF-CD81-A318-7F07-0EB5C82FA1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29" t="14251" r="1591" b="17078"/>
          <a:stretch>
            <a:fillRect/>
          </a:stretch>
        </p:blipFill>
        <p:spPr>
          <a:xfrm>
            <a:off x="6490812" y="1010997"/>
            <a:ext cx="5364000" cy="181820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E52B685-8385-20F2-DDCA-9F7FDA143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0736" y="4001839"/>
            <a:ext cx="8676000" cy="2122021"/>
          </a:xfrm>
          <a:prstGeom prst="rect">
            <a:avLst/>
          </a:prstGeom>
        </p:spPr>
      </p:pic>
      <p:sp>
        <p:nvSpPr>
          <p:cNvPr id="23" name="文本框 13">
            <a:extLst>
              <a:ext uri="{FF2B5EF4-FFF2-40B4-BE49-F238E27FC236}">
                <a16:creationId xmlns:a16="http://schemas.microsoft.com/office/drawing/2014/main" id="{E14BE992-9B4E-FA34-B426-5FEEBD5A231E}"/>
              </a:ext>
            </a:extLst>
          </p:cNvPr>
          <p:cNvSpPr txBox="1"/>
          <p:nvPr/>
        </p:nvSpPr>
        <p:spPr>
          <a:xfrm>
            <a:off x="23551" y="770954"/>
            <a:ext cx="83901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同步辐射吸收方案：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个光子吸收器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独立吸收（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有利于动态气载集中抽除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真空盒结构设计：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束流室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狭缝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侧室（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引出同步辐射光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1"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真空盒外部加强筋、内部垫块（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抵抗大气压的变形</a:t>
            </a:r>
            <a:r>
              <a:rPr kumimoji="1"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布泵方案设计：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集中抽气：泵站位置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NEG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泵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离子泵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分布抽气：侧室设置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NEG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条；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分布抽气：束流室镀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NEG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膜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降低放气率、二次电子产额，提高极限真空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D6BB1D79-E96D-2B78-19E1-FC2051463F91}"/>
              </a:ext>
            </a:extLst>
          </p:cNvPr>
          <p:cNvCxnSpPr/>
          <p:nvPr/>
        </p:nvCxnSpPr>
        <p:spPr>
          <a:xfrm flipV="1">
            <a:off x="3400737" y="3639728"/>
            <a:ext cx="0" cy="11228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32C883EA-E515-0D71-6048-58A5BE973006}"/>
              </a:ext>
            </a:extLst>
          </p:cNvPr>
          <p:cNvCxnSpPr/>
          <p:nvPr/>
        </p:nvCxnSpPr>
        <p:spPr>
          <a:xfrm flipV="1">
            <a:off x="12103303" y="3623115"/>
            <a:ext cx="0" cy="10508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21">
            <a:extLst>
              <a:ext uri="{FF2B5EF4-FFF2-40B4-BE49-F238E27FC236}">
                <a16:creationId xmlns:a16="http://schemas.microsoft.com/office/drawing/2014/main" id="{990BF9A4-6EB6-E587-434D-A6BC26B6B08B}"/>
              </a:ext>
            </a:extLst>
          </p:cNvPr>
          <p:cNvSpPr txBox="1"/>
          <p:nvPr/>
        </p:nvSpPr>
        <p:spPr>
          <a:xfrm>
            <a:off x="6709209" y="3600530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真空室总长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4m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左右</a:t>
            </a:r>
          </a:p>
        </p:txBody>
      </p:sp>
      <p:sp>
        <p:nvSpPr>
          <p:cNvPr id="34" name="文本框 24">
            <a:extLst>
              <a:ext uri="{FF2B5EF4-FFF2-40B4-BE49-F238E27FC236}">
                <a16:creationId xmlns:a16="http://schemas.microsoft.com/office/drawing/2014/main" id="{1FEF45A1-99B0-886B-D8EB-B95283623DBC}"/>
              </a:ext>
            </a:extLst>
          </p:cNvPr>
          <p:cNvSpPr txBox="1"/>
          <p:nvPr/>
        </p:nvSpPr>
        <p:spPr>
          <a:xfrm>
            <a:off x="3404794" y="6185248"/>
            <a:ext cx="88998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泵</a:t>
            </a:r>
          </a:p>
        </p:txBody>
      </p:sp>
      <p:sp>
        <p:nvSpPr>
          <p:cNvPr id="36" name="文本框 25">
            <a:extLst>
              <a:ext uri="{FF2B5EF4-FFF2-40B4-BE49-F238E27FC236}">
                <a16:creationId xmlns:a16="http://schemas.microsoft.com/office/drawing/2014/main" id="{9C13FD7B-6F44-6275-E099-FF3B8D4F41A5}"/>
              </a:ext>
            </a:extLst>
          </p:cNvPr>
          <p:cNvSpPr txBox="1"/>
          <p:nvPr/>
        </p:nvSpPr>
        <p:spPr>
          <a:xfrm>
            <a:off x="4426269" y="6185248"/>
            <a:ext cx="87716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/>
            </a:lvl1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离子泵</a:t>
            </a: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9EF87DB3-12C4-3FE6-8776-19D03EC4B254}"/>
              </a:ext>
            </a:extLst>
          </p:cNvPr>
          <p:cNvCxnSpPr/>
          <p:nvPr/>
        </p:nvCxnSpPr>
        <p:spPr>
          <a:xfrm>
            <a:off x="3820007" y="5525021"/>
            <a:ext cx="50331" cy="67859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C5883006-B637-548C-A46F-2AA0A245FDF9}"/>
              </a:ext>
            </a:extLst>
          </p:cNvPr>
          <p:cNvCxnSpPr/>
          <p:nvPr/>
        </p:nvCxnSpPr>
        <p:spPr>
          <a:xfrm>
            <a:off x="3820006" y="4549469"/>
            <a:ext cx="894851" cy="162727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24">
            <a:extLst>
              <a:ext uri="{FF2B5EF4-FFF2-40B4-BE49-F238E27FC236}">
                <a16:creationId xmlns:a16="http://schemas.microsoft.com/office/drawing/2014/main" id="{C40BC1F8-EB6A-B0B5-09DC-F6D66F69D660}"/>
              </a:ext>
            </a:extLst>
          </p:cNvPr>
          <p:cNvSpPr txBox="1"/>
          <p:nvPr/>
        </p:nvSpPr>
        <p:spPr>
          <a:xfrm>
            <a:off x="5495377" y="6177767"/>
            <a:ext cx="1356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光子吸收器</a:t>
            </a:r>
          </a:p>
        </p:txBody>
      </p:sp>
      <p:sp>
        <p:nvSpPr>
          <p:cNvPr id="41" name="文本框 25">
            <a:extLst>
              <a:ext uri="{FF2B5EF4-FFF2-40B4-BE49-F238E27FC236}">
                <a16:creationId xmlns:a16="http://schemas.microsoft.com/office/drawing/2014/main" id="{3DE4CE2A-F0EA-D5CE-A998-16ACE4BB1FC5}"/>
              </a:ext>
            </a:extLst>
          </p:cNvPr>
          <p:cNvSpPr txBox="1"/>
          <p:nvPr/>
        </p:nvSpPr>
        <p:spPr>
          <a:xfrm>
            <a:off x="8394755" y="6176741"/>
            <a:ext cx="110799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/>
            </a:lvl1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预留泵口</a:t>
            </a:r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D4AECC04-0945-2AEE-4B76-1DEC13D09736}"/>
              </a:ext>
            </a:extLst>
          </p:cNvPr>
          <p:cNvCxnSpPr/>
          <p:nvPr/>
        </p:nvCxnSpPr>
        <p:spPr>
          <a:xfrm>
            <a:off x="5828644" y="5525021"/>
            <a:ext cx="43433" cy="6507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DD82C75D-A2B1-214C-8DD0-BB2EB6B773D7}"/>
              </a:ext>
            </a:extLst>
          </p:cNvPr>
          <p:cNvCxnSpPr>
            <a:endCxn id="4101" idx="0"/>
          </p:cNvCxnSpPr>
          <p:nvPr/>
        </p:nvCxnSpPr>
        <p:spPr>
          <a:xfrm flipH="1">
            <a:off x="7561741" y="5363105"/>
            <a:ext cx="955773" cy="8051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CFE52CF2-A769-0F5D-E5F5-BDDF850D8B6B}"/>
              </a:ext>
            </a:extLst>
          </p:cNvPr>
          <p:cNvCxnSpPr/>
          <p:nvPr/>
        </p:nvCxnSpPr>
        <p:spPr>
          <a:xfrm flipH="1">
            <a:off x="8978187" y="5664498"/>
            <a:ext cx="751923" cy="5037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80531844-7C7D-F89D-D453-8F4C7054851A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400736" y="3794477"/>
            <a:ext cx="3308473" cy="61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7FC6D951-4A59-73B1-376A-D7616CA931C5}"/>
              </a:ext>
            </a:extLst>
          </p:cNvPr>
          <p:cNvCxnSpPr>
            <a:stCxn id="32" idx="3"/>
          </p:cNvCxnSpPr>
          <p:nvPr/>
        </p:nvCxnSpPr>
        <p:spPr>
          <a:xfrm flipV="1">
            <a:off x="9016251" y="3794477"/>
            <a:ext cx="3055621" cy="61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24">
            <a:extLst>
              <a:ext uri="{FF2B5EF4-FFF2-40B4-BE49-F238E27FC236}">
                <a16:creationId xmlns:a16="http://schemas.microsoft.com/office/drawing/2014/main" id="{63E5792A-8741-5C59-C6D7-69A491393B48}"/>
              </a:ext>
            </a:extLst>
          </p:cNvPr>
          <p:cNvSpPr txBox="1"/>
          <p:nvPr/>
        </p:nvSpPr>
        <p:spPr>
          <a:xfrm>
            <a:off x="9801486" y="6171460"/>
            <a:ext cx="110799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水冷通道</a:t>
            </a: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785AE473-65E5-DFB8-4C99-590935B35093}"/>
              </a:ext>
            </a:extLst>
          </p:cNvPr>
          <p:cNvCxnSpPr/>
          <p:nvPr/>
        </p:nvCxnSpPr>
        <p:spPr>
          <a:xfrm>
            <a:off x="9789503" y="5155588"/>
            <a:ext cx="879845" cy="10126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24">
            <a:extLst>
              <a:ext uri="{FF2B5EF4-FFF2-40B4-BE49-F238E27FC236}">
                <a16:creationId xmlns:a16="http://schemas.microsoft.com/office/drawing/2014/main" id="{EB05AB74-9665-494C-282F-E4B0C3737044}"/>
              </a:ext>
            </a:extLst>
          </p:cNvPr>
          <p:cNvSpPr txBox="1"/>
          <p:nvPr/>
        </p:nvSpPr>
        <p:spPr>
          <a:xfrm>
            <a:off x="6709209" y="2715983"/>
            <a:ext cx="89018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条</a:t>
            </a: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E264A36F-9928-0A46-B382-E6D7FE1BE99C}"/>
              </a:ext>
            </a:extLst>
          </p:cNvPr>
          <p:cNvCxnSpPr>
            <a:endCxn id="52" idx="0"/>
          </p:cNvCxnSpPr>
          <p:nvPr/>
        </p:nvCxnSpPr>
        <p:spPr>
          <a:xfrm>
            <a:off x="6774000" y="1939344"/>
            <a:ext cx="380302" cy="77663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24">
            <a:extLst>
              <a:ext uri="{FF2B5EF4-FFF2-40B4-BE49-F238E27FC236}">
                <a16:creationId xmlns:a16="http://schemas.microsoft.com/office/drawing/2014/main" id="{062B1046-C372-CE25-261F-09FCAF39EFDB}"/>
              </a:ext>
            </a:extLst>
          </p:cNvPr>
          <p:cNvSpPr txBox="1"/>
          <p:nvPr/>
        </p:nvSpPr>
        <p:spPr>
          <a:xfrm flipH="1">
            <a:off x="11181686" y="787702"/>
            <a:ext cx="89018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束流室</a:t>
            </a:r>
          </a:p>
        </p:txBody>
      </p:sp>
      <p:cxnSp>
        <p:nvCxnSpPr>
          <p:cNvPr id="4097" name="直接箭头连接符 4096">
            <a:extLst>
              <a:ext uri="{FF2B5EF4-FFF2-40B4-BE49-F238E27FC236}">
                <a16:creationId xmlns:a16="http://schemas.microsoft.com/office/drawing/2014/main" id="{08C31B0C-5221-4DAB-2F94-0397EF30FC60}"/>
              </a:ext>
            </a:extLst>
          </p:cNvPr>
          <p:cNvCxnSpPr>
            <a:endCxn id="60" idx="2"/>
          </p:cNvCxnSpPr>
          <p:nvPr/>
        </p:nvCxnSpPr>
        <p:spPr>
          <a:xfrm flipV="1">
            <a:off x="10355484" y="1157034"/>
            <a:ext cx="1271295" cy="75433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文本框 24">
            <a:extLst>
              <a:ext uri="{FF2B5EF4-FFF2-40B4-BE49-F238E27FC236}">
                <a16:creationId xmlns:a16="http://schemas.microsoft.com/office/drawing/2014/main" id="{CFD8FF1C-2531-6F72-9C2F-A1AE71E93908}"/>
              </a:ext>
            </a:extLst>
          </p:cNvPr>
          <p:cNvSpPr txBox="1"/>
          <p:nvPr/>
        </p:nvSpPr>
        <p:spPr>
          <a:xfrm>
            <a:off x="11032530" y="2883623"/>
            <a:ext cx="110799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水冷通道</a:t>
            </a:r>
          </a:p>
        </p:txBody>
      </p:sp>
      <p:cxnSp>
        <p:nvCxnSpPr>
          <p:cNvPr id="4099" name="直接箭头连接符 4098">
            <a:extLst>
              <a:ext uri="{FF2B5EF4-FFF2-40B4-BE49-F238E27FC236}">
                <a16:creationId xmlns:a16="http://schemas.microsoft.com/office/drawing/2014/main" id="{20656541-61C5-CB9F-0B60-35AAFF528A5B}"/>
              </a:ext>
            </a:extLst>
          </p:cNvPr>
          <p:cNvCxnSpPr>
            <a:endCxn id="4098" idx="0"/>
          </p:cNvCxnSpPr>
          <p:nvPr/>
        </p:nvCxnSpPr>
        <p:spPr>
          <a:xfrm>
            <a:off x="11106364" y="1887603"/>
            <a:ext cx="480165" cy="9960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0" name="直接箭头连接符 4099">
            <a:extLst>
              <a:ext uri="{FF2B5EF4-FFF2-40B4-BE49-F238E27FC236}">
                <a16:creationId xmlns:a16="http://schemas.microsoft.com/office/drawing/2014/main" id="{9F08B875-02EB-30FE-D760-36D31EC2512C}"/>
              </a:ext>
            </a:extLst>
          </p:cNvPr>
          <p:cNvCxnSpPr/>
          <p:nvPr/>
        </p:nvCxnSpPr>
        <p:spPr>
          <a:xfrm flipH="1">
            <a:off x="3425344" y="5244692"/>
            <a:ext cx="300249" cy="9589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文本框 24">
            <a:extLst>
              <a:ext uri="{FF2B5EF4-FFF2-40B4-BE49-F238E27FC236}">
                <a16:creationId xmlns:a16="http://schemas.microsoft.com/office/drawing/2014/main" id="{EAF0F8FB-3CD9-C346-545E-A2DCB1576147}"/>
              </a:ext>
            </a:extLst>
          </p:cNvPr>
          <p:cNvSpPr txBox="1"/>
          <p:nvPr/>
        </p:nvSpPr>
        <p:spPr>
          <a:xfrm>
            <a:off x="7112615" y="6168234"/>
            <a:ext cx="898251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加强筋</a:t>
            </a:r>
          </a:p>
        </p:txBody>
      </p:sp>
      <p:cxnSp>
        <p:nvCxnSpPr>
          <p:cNvPr id="4102" name="直接箭头连接符 4101">
            <a:extLst>
              <a:ext uri="{FF2B5EF4-FFF2-40B4-BE49-F238E27FC236}">
                <a16:creationId xmlns:a16="http://schemas.microsoft.com/office/drawing/2014/main" id="{46C1D2ED-85FE-F3F7-4402-A9D8AA116E4B}"/>
              </a:ext>
            </a:extLst>
          </p:cNvPr>
          <p:cNvCxnSpPr>
            <a:endCxn id="4101" idx="0"/>
          </p:cNvCxnSpPr>
          <p:nvPr/>
        </p:nvCxnSpPr>
        <p:spPr>
          <a:xfrm flipH="1">
            <a:off x="7561741" y="5361906"/>
            <a:ext cx="1767089" cy="8063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3" name="文本框 24">
            <a:extLst>
              <a:ext uri="{FF2B5EF4-FFF2-40B4-BE49-F238E27FC236}">
                <a16:creationId xmlns:a16="http://schemas.microsoft.com/office/drawing/2014/main" id="{BC370B05-C9D2-2CFA-0429-1053D8D3E689}"/>
              </a:ext>
            </a:extLst>
          </p:cNvPr>
          <p:cNvSpPr txBox="1"/>
          <p:nvPr/>
        </p:nvSpPr>
        <p:spPr>
          <a:xfrm>
            <a:off x="10963876" y="6176741"/>
            <a:ext cx="110799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端面法兰</a:t>
            </a:r>
          </a:p>
        </p:txBody>
      </p:sp>
      <p:cxnSp>
        <p:nvCxnSpPr>
          <p:cNvPr id="4104" name="直接箭头连接符 4103">
            <a:extLst>
              <a:ext uri="{FF2B5EF4-FFF2-40B4-BE49-F238E27FC236}">
                <a16:creationId xmlns:a16="http://schemas.microsoft.com/office/drawing/2014/main" id="{07A493E7-DE14-EA51-DF3D-EC74D6F5BE29}"/>
              </a:ext>
            </a:extLst>
          </p:cNvPr>
          <p:cNvCxnSpPr/>
          <p:nvPr/>
        </p:nvCxnSpPr>
        <p:spPr>
          <a:xfrm flipH="1">
            <a:off x="11497523" y="4926672"/>
            <a:ext cx="498579" cy="11971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5" name="直接箭头连接符 4104">
            <a:extLst>
              <a:ext uri="{FF2B5EF4-FFF2-40B4-BE49-F238E27FC236}">
                <a16:creationId xmlns:a16="http://schemas.microsoft.com/office/drawing/2014/main" id="{A6A0680B-1BE1-BB41-39C9-CD1C58531BDA}"/>
              </a:ext>
            </a:extLst>
          </p:cNvPr>
          <p:cNvCxnSpPr>
            <a:endCxn id="4098" idx="1"/>
          </p:cNvCxnSpPr>
          <p:nvPr/>
        </p:nvCxnSpPr>
        <p:spPr>
          <a:xfrm>
            <a:off x="8948753" y="2112619"/>
            <a:ext cx="2083777" cy="9556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6" name="直接箭头连接符 4105">
            <a:extLst>
              <a:ext uri="{FF2B5EF4-FFF2-40B4-BE49-F238E27FC236}">
                <a16:creationId xmlns:a16="http://schemas.microsoft.com/office/drawing/2014/main" id="{9A07C75F-85A7-CEC9-11B4-0EC4FCF80C0E}"/>
              </a:ext>
            </a:extLst>
          </p:cNvPr>
          <p:cNvCxnSpPr>
            <a:endCxn id="4098" idx="0"/>
          </p:cNvCxnSpPr>
          <p:nvPr/>
        </p:nvCxnSpPr>
        <p:spPr>
          <a:xfrm>
            <a:off x="8948753" y="1641138"/>
            <a:ext cx="2637776" cy="124248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7" name="文本框 24">
            <a:extLst>
              <a:ext uri="{FF2B5EF4-FFF2-40B4-BE49-F238E27FC236}">
                <a16:creationId xmlns:a16="http://schemas.microsoft.com/office/drawing/2014/main" id="{8C8A86E7-1710-7D7F-1DF1-F40294A8CF1F}"/>
              </a:ext>
            </a:extLst>
          </p:cNvPr>
          <p:cNvSpPr txBox="1"/>
          <p:nvPr/>
        </p:nvSpPr>
        <p:spPr>
          <a:xfrm flipH="1">
            <a:off x="8224428" y="787702"/>
            <a:ext cx="67662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狭缝</a:t>
            </a:r>
          </a:p>
        </p:txBody>
      </p:sp>
      <p:sp>
        <p:nvSpPr>
          <p:cNvPr id="4108" name="文本框 24">
            <a:extLst>
              <a:ext uri="{FF2B5EF4-FFF2-40B4-BE49-F238E27FC236}">
                <a16:creationId xmlns:a16="http://schemas.microsoft.com/office/drawing/2014/main" id="{81136C73-6B80-37CE-7ED3-909B01C6801A}"/>
              </a:ext>
            </a:extLst>
          </p:cNvPr>
          <p:cNvSpPr txBox="1"/>
          <p:nvPr/>
        </p:nvSpPr>
        <p:spPr>
          <a:xfrm flipH="1">
            <a:off x="7330744" y="787702"/>
            <a:ext cx="67662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侧室</a:t>
            </a:r>
          </a:p>
        </p:txBody>
      </p:sp>
      <p:cxnSp>
        <p:nvCxnSpPr>
          <p:cNvPr id="4109" name="直接箭头连接符 4108">
            <a:extLst>
              <a:ext uri="{FF2B5EF4-FFF2-40B4-BE49-F238E27FC236}">
                <a16:creationId xmlns:a16="http://schemas.microsoft.com/office/drawing/2014/main" id="{6136BCC8-1F69-EA6D-2DEF-6BEFB26211EC}"/>
              </a:ext>
            </a:extLst>
          </p:cNvPr>
          <p:cNvCxnSpPr>
            <a:stCxn id="4107" idx="2"/>
          </p:cNvCxnSpPr>
          <p:nvPr/>
        </p:nvCxnSpPr>
        <p:spPr>
          <a:xfrm flipH="1">
            <a:off x="8338304" y="1157034"/>
            <a:ext cx="224436" cy="73056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0" name="直接箭头连接符 4109">
            <a:extLst>
              <a:ext uri="{FF2B5EF4-FFF2-40B4-BE49-F238E27FC236}">
                <a16:creationId xmlns:a16="http://schemas.microsoft.com/office/drawing/2014/main" id="{7EFC165F-3534-1C77-48C6-FFEE25DD83C7}"/>
              </a:ext>
            </a:extLst>
          </p:cNvPr>
          <p:cNvCxnSpPr>
            <a:stCxn id="4108" idx="2"/>
          </p:cNvCxnSpPr>
          <p:nvPr/>
        </p:nvCxnSpPr>
        <p:spPr>
          <a:xfrm flipH="1">
            <a:off x="7109996" y="1157034"/>
            <a:ext cx="559060" cy="68168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1" name="椭圆 4110">
            <a:extLst>
              <a:ext uri="{FF2B5EF4-FFF2-40B4-BE49-F238E27FC236}">
                <a16:creationId xmlns:a16="http://schemas.microsoft.com/office/drawing/2014/main" id="{BC043D9E-D432-6765-931F-18CAAB0EF586}"/>
              </a:ext>
            </a:extLst>
          </p:cNvPr>
          <p:cNvSpPr/>
          <p:nvPr/>
        </p:nvSpPr>
        <p:spPr>
          <a:xfrm>
            <a:off x="9748353" y="1335490"/>
            <a:ext cx="1140951" cy="11042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12" name="文本框 24">
            <a:extLst>
              <a:ext uri="{FF2B5EF4-FFF2-40B4-BE49-F238E27FC236}">
                <a16:creationId xmlns:a16="http://schemas.microsoft.com/office/drawing/2014/main" id="{00FDA4B0-E453-BA82-3DF6-ECEF471C31EE}"/>
              </a:ext>
            </a:extLst>
          </p:cNvPr>
          <p:cNvSpPr txBox="1"/>
          <p:nvPr/>
        </p:nvSpPr>
        <p:spPr>
          <a:xfrm flipH="1">
            <a:off x="9151181" y="777318"/>
            <a:ext cx="113682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薄膜</a:t>
            </a:r>
          </a:p>
        </p:txBody>
      </p:sp>
      <p:cxnSp>
        <p:nvCxnSpPr>
          <p:cNvPr id="4113" name="直接箭头连接符 4112">
            <a:extLst>
              <a:ext uri="{FF2B5EF4-FFF2-40B4-BE49-F238E27FC236}">
                <a16:creationId xmlns:a16="http://schemas.microsoft.com/office/drawing/2014/main" id="{5C438052-C7F7-4A32-B335-3DC71C0D5328}"/>
              </a:ext>
            </a:extLst>
          </p:cNvPr>
          <p:cNvCxnSpPr>
            <a:stCxn id="4112" idx="2"/>
            <a:endCxn id="4111" idx="1"/>
          </p:cNvCxnSpPr>
          <p:nvPr/>
        </p:nvCxnSpPr>
        <p:spPr>
          <a:xfrm>
            <a:off x="9719591" y="1146650"/>
            <a:ext cx="195850" cy="3505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4" name="文本框 24">
            <a:extLst>
              <a:ext uri="{FF2B5EF4-FFF2-40B4-BE49-F238E27FC236}">
                <a16:creationId xmlns:a16="http://schemas.microsoft.com/office/drawing/2014/main" id="{87392EF0-4DAA-035C-1ECB-DF48089BE9A4}"/>
              </a:ext>
            </a:extLst>
          </p:cNvPr>
          <p:cNvSpPr txBox="1"/>
          <p:nvPr/>
        </p:nvSpPr>
        <p:spPr>
          <a:xfrm>
            <a:off x="1596140" y="5665719"/>
            <a:ext cx="1604641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内部支撑垫块</a:t>
            </a:r>
          </a:p>
        </p:txBody>
      </p:sp>
      <p:cxnSp>
        <p:nvCxnSpPr>
          <p:cNvPr id="4115" name="直接箭头连接符 4114">
            <a:extLst>
              <a:ext uri="{FF2B5EF4-FFF2-40B4-BE49-F238E27FC236}">
                <a16:creationId xmlns:a16="http://schemas.microsoft.com/office/drawing/2014/main" id="{ED17656F-9623-0CE3-EFDE-D56BEC00127F}"/>
              </a:ext>
            </a:extLst>
          </p:cNvPr>
          <p:cNvCxnSpPr/>
          <p:nvPr/>
        </p:nvCxnSpPr>
        <p:spPr>
          <a:xfrm>
            <a:off x="2820230" y="6048986"/>
            <a:ext cx="309889" cy="3639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6" name="直接箭头连接符 4115">
            <a:extLst>
              <a:ext uri="{FF2B5EF4-FFF2-40B4-BE49-F238E27FC236}">
                <a16:creationId xmlns:a16="http://schemas.microsoft.com/office/drawing/2014/main" id="{81943C8A-B292-5B10-9079-E3491116D0B6}"/>
              </a:ext>
            </a:extLst>
          </p:cNvPr>
          <p:cNvCxnSpPr/>
          <p:nvPr/>
        </p:nvCxnSpPr>
        <p:spPr>
          <a:xfrm flipH="1">
            <a:off x="2427656" y="6048986"/>
            <a:ext cx="27995" cy="3639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7" name="直接箭头连接符 4116">
            <a:extLst>
              <a:ext uri="{FF2B5EF4-FFF2-40B4-BE49-F238E27FC236}">
                <a16:creationId xmlns:a16="http://schemas.microsoft.com/office/drawing/2014/main" id="{B16E6A56-19F4-A954-1C45-70F34FB0F29E}"/>
              </a:ext>
            </a:extLst>
          </p:cNvPr>
          <p:cNvCxnSpPr/>
          <p:nvPr/>
        </p:nvCxnSpPr>
        <p:spPr>
          <a:xfrm flipH="1">
            <a:off x="1721999" y="6048986"/>
            <a:ext cx="381870" cy="3639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8" name="图片 4117">
            <a:extLst>
              <a:ext uri="{FF2B5EF4-FFF2-40B4-BE49-F238E27FC236}">
                <a16:creationId xmlns:a16="http://schemas.microsoft.com/office/drawing/2014/main" id="{4FD090C1-4A32-2DE7-9E09-ADA749B58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58" y="3380496"/>
            <a:ext cx="2880000" cy="1981410"/>
          </a:xfrm>
          <a:prstGeom prst="rect">
            <a:avLst/>
          </a:prstGeom>
        </p:spPr>
      </p:pic>
      <p:sp>
        <p:nvSpPr>
          <p:cNvPr id="4119" name="文本框 24">
            <a:extLst>
              <a:ext uri="{FF2B5EF4-FFF2-40B4-BE49-F238E27FC236}">
                <a16:creationId xmlns:a16="http://schemas.microsoft.com/office/drawing/2014/main" id="{8E4D5FD2-F9A7-E6C2-669B-6EE131ACB94B}"/>
              </a:ext>
            </a:extLst>
          </p:cNvPr>
          <p:cNvSpPr txBox="1"/>
          <p:nvPr/>
        </p:nvSpPr>
        <p:spPr>
          <a:xfrm>
            <a:off x="1075205" y="3416761"/>
            <a:ext cx="178476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双齿光子吸水器</a:t>
            </a:r>
          </a:p>
        </p:txBody>
      </p:sp>
      <p:sp>
        <p:nvSpPr>
          <p:cNvPr id="4120" name="文本框 24">
            <a:extLst>
              <a:ext uri="{FF2B5EF4-FFF2-40B4-BE49-F238E27FC236}">
                <a16:creationId xmlns:a16="http://schemas.microsoft.com/office/drawing/2014/main" id="{1A15442F-9E07-F159-6A1C-DC0933EF83E2}"/>
              </a:ext>
            </a:extLst>
          </p:cNvPr>
          <p:cNvSpPr txBox="1"/>
          <p:nvPr/>
        </p:nvSpPr>
        <p:spPr>
          <a:xfrm>
            <a:off x="177883" y="5665746"/>
            <a:ext cx="1102360" cy="6451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已开展样件研制</a:t>
            </a:r>
          </a:p>
        </p:txBody>
      </p:sp>
      <p:cxnSp>
        <p:nvCxnSpPr>
          <p:cNvPr id="4121" name="直接箭头连接符 4120">
            <a:extLst>
              <a:ext uri="{FF2B5EF4-FFF2-40B4-BE49-F238E27FC236}">
                <a16:creationId xmlns:a16="http://schemas.microsoft.com/office/drawing/2014/main" id="{0C1A290E-6120-F41E-A86B-42BF5526A0D6}"/>
              </a:ext>
            </a:extLst>
          </p:cNvPr>
          <p:cNvCxnSpPr>
            <a:stCxn id="4120" idx="0"/>
          </p:cNvCxnSpPr>
          <p:nvPr/>
        </p:nvCxnSpPr>
        <p:spPr>
          <a:xfrm flipV="1">
            <a:off x="729141" y="4681919"/>
            <a:ext cx="951230" cy="98361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8C65D-1D2F-2269-F708-D6D7DD531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93A0654-88FD-8C97-FB6C-4A417DA7B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58208"/>
            <a:ext cx="5580000" cy="4022980"/>
          </a:xfrm>
          <a:prstGeom prst="rect">
            <a:avLst/>
          </a:prstGeom>
        </p:spPr>
      </p:pic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38B781C-CF42-3804-F5F0-88D843EA1085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2DE3AD84-F7EC-C19C-7A94-0D12818107DD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685C53F-FC38-C383-7585-8954BBCA65C8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2FF8C08-D153-389B-6ED9-46802D7AD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8F27AEE-B914-D873-8D74-17CC15B7326E}"/>
              </a:ext>
            </a:extLst>
          </p:cNvPr>
          <p:cNvSpPr txBox="1"/>
          <p:nvPr/>
        </p:nvSpPr>
        <p:spPr>
          <a:xfrm>
            <a:off x="76861" y="762323"/>
            <a:ext cx="2850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动态真空度仿真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0C3E806-20BA-F544-C1ED-EA012DC9E9CA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3" name="文本框 6">
            <a:extLst>
              <a:ext uri="{FF2B5EF4-FFF2-40B4-BE49-F238E27FC236}">
                <a16:creationId xmlns:a16="http://schemas.microsoft.com/office/drawing/2014/main" id="{C6E102CB-8742-6CE5-98C8-ED2F09CCF9BF}"/>
              </a:ext>
            </a:extLst>
          </p:cNvPr>
          <p:cNvSpPr txBox="1"/>
          <p:nvPr/>
        </p:nvSpPr>
        <p:spPr>
          <a:xfrm>
            <a:off x="1127448" y="5458549"/>
            <a:ext cx="5533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dirty="0">
                <a:highlight>
                  <a:srgbClr val="FFFF00"/>
                </a:highlight>
                <a:sym typeface="+mn-ea"/>
              </a:rPr>
              <a:t>动态平均真空度</a:t>
            </a:r>
            <a:r>
              <a:rPr lang="zh-CN" altLang="en-US" sz="2000" dirty="0">
                <a:sym typeface="+mn-ea"/>
              </a:rPr>
              <a:t>：</a:t>
            </a:r>
            <a:r>
              <a:rPr lang="en-US" sz="2000" dirty="0">
                <a:solidFill>
                  <a:schemeClr val="tx1"/>
                </a:solidFill>
                <a:sym typeface="+mn-ea"/>
              </a:rPr>
              <a:t>4.7122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E-</a:t>
            </a:r>
            <a:r>
              <a:rPr lang="en-US" altLang="zh-CN" sz="2000" dirty="0">
                <a:solidFill>
                  <a:schemeClr val="tx1"/>
                </a:solidFill>
                <a:sym typeface="+mn-ea"/>
              </a:rPr>
              <a:t>8 </a:t>
            </a:r>
            <a:r>
              <a:rPr lang="zh-CN" altLang="en-US" sz="2000" dirty="0">
                <a:sym typeface="+mn-ea"/>
              </a:rPr>
              <a:t>Pa ＜ 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 E-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8 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Pa</a:t>
            </a:r>
            <a:endParaRPr lang="zh-CN" altLang="en-US" sz="2000" dirty="0"/>
          </a:p>
          <a:p>
            <a:pPr algn="l">
              <a:buClrTx/>
              <a:buSzTx/>
              <a:buFontTx/>
            </a:pPr>
            <a:r>
              <a:rPr lang="zh-CN" altLang="en-US" sz="2000" dirty="0">
                <a:sym typeface="+mn-ea"/>
              </a:rPr>
              <a:t>压力范围</a:t>
            </a:r>
            <a:r>
              <a:rPr lang="zh-CN" altLang="en-US" sz="2000" dirty="0"/>
              <a:t>：</a:t>
            </a:r>
            <a:r>
              <a:rPr lang="en-US" altLang="zh-CN" sz="2000" dirty="0">
                <a:sym typeface="+mn-ea"/>
              </a:rPr>
              <a:t>[2.9683,</a:t>
            </a:r>
            <a:r>
              <a:rPr lang="en-US" sz="2000" dirty="0">
                <a:sym typeface="+mn-ea"/>
              </a:rPr>
              <a:t>8.8106</a:t>
            </a:r>
            <a:r>
              <a:rPr lang="en-US" altLang="zh-CN" sz="2000" dirty="0">
                <a:sym typeface="+mn-ea"/>
              </a:rPr>
              <a:t> ]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 Pa  </a:t>
            </a:r>
            <a:r>
              <a:rPr lang="en-US" altLang="zh-CN" sz="2000" dirty="0">
                <a:sym typeface="+mn-ea"/>
              </a:rPr>
              <a:t> </a:t>
            </a:r>
            <a:r>
              <a:rPr lang="zh-CN" altLang="en-US" sz="2000" dirty="0">
                <a:sym typeface="+mn-ea"/>
              </a:rPr>
              <a:t>  </a:t>
            </a:r>
            <a:r>
              <a:rPr lang="en-US" altLang="zh-CN" dirty="0">
                <a:sym typeface="+mn-ea"/>
              </a:rPr>
              <a:t>   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FC2E4B1-D32B-1924-8415-4D43450B5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1259129"/>
            <a:ext cx="5580000" cy="422368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251987D-7824-379F-14E5-4C43B2EC99A1}"/>
              </a:ext>
            </a:extLst>
          </p:cNvPr>
          <p:cNvSpPr/>
          <p:nvPr/>
        </p:nvSpPr>
        <p:spPr>
          <a:xfrm>
            <a:off x="2843553" y="571328"/>
            <a:ext cx="2844800" cy="720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3.5Gev-2A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工况下）</a:t>
            </a:r>
          </a:p>
          <a:p>
            <a:pPr algn="ctr"/>
            <a:r>
              <a:rPr lang="zh-CN" altLang="en-US" dirty="0"/>
              <a:t>弧区标准单元段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44A49A4-1D88-3AED-A5CE-45F26D13570F}"/>
              </a:ext>
            </a:extLst>
          </p:cNvPr>
          <p:cNvSpPr/>
          <p:nvPr/>
        </p:nvSpPr>
        <p:spPr>
          <a:xfrm>
            <a:off x="9344099" y="2210428"/>
            <a:ext cx="2844800" cy="720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2Gev-2A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工况下）</a:t>
            </a:r>
          </a:p>
          <a:p>
            <a:pPr algn="ctr"/>
            <a:r>
              <a:rPr lang="zh-CN" altLang="en-US" dirty="0"/>
              <a:t>弧区标准单元段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A37C37C-24DC-3AA0-7F66-4384CE7F5E1B}"/>
              </a:ext>
            </a:extLst>
          </p:cNvPr>
          <p:cNvSpPr txBox="1"/>
          <p:nvPr/>
        </p:nvSpPr>
        <p:spPr>
          <a:xfrm>
            <a:off x="6960096" y="6056904"/>
            <a:ext cx="5533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dirty="0">
                <a:highlight>
                  <a:srgbClr val="FFFF00"/>
                </a:highlight>
                <a:sym typeface="+mn-ea"/>
              </a:rPr>
              <a:t>动态平均真空度</a:t>
            </a:r>
            <a:r>
              <a:rPr lang="zh-CN" altLang="en-US" sz="2000" dirty="0">
                <a:sym typeface="+mn-ea"/>
              </a:rPr>
              <a:t>：</a:t>
            </a:r>
            <a:r>
              <a:rPr lang="en-US" sz="2000" dirty="0">
                <a:sym typeface="+mn-ea"/>
              </a:rPr>
              <a:t>1.5333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 Pa ＜ 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 E-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8 </a:t>
            </a:r>
            <a:r>
              <a:rPr lang="zh-CN" altLang="en-US" sz="2000" dirty="0">
                <a:sym typeface="+mn-ea"/>
              </a:rPr>
              <a:t>Pa</a:t>
            </a:r>
            <a:endParaRPr lang="zh-CN" altLang="en-US" sz="2000" dirty="0"/>
          </a:p>
          <a:p>
            <a:pPr algn="l">
              <a:buClrTx/>
              <a:buSzTx/>
              <a:buFontTx/>
            </a:pPr>
            <a:r>
              <a:rPr lang="zh-CN" altLang="en-US" sz="2000" dirty="0">
                <a:sym typeface="+mn-ea"/>
              </a:rPr>
              <a:t>压力范围：</a:t>
            </a:r>
            <a:r>
              <a:rPr lang="en-US" altLang="zh-CN" sz="2000" dirty="0">
                <a:sym typeface="+mn-ea"/>
              </a:rPr>
              <a:t>[1.1254E-8Pa,</a:t>
            </a:r>
            <a:r>
              <a:rPr lang="en-US" sz="2000" dirty="0">
                <a:sym typeface="+mn-ea"/>
              </a:rPr>
              <a:t>2.1768</a:t>
            </a:r>
            <a:r>
              <a:rPr lang="zh-CN" altLang="en-US" sz="2000" dirty="0">
                <a:sym typeface="+mn-ea"/>
              </a:rPr>
              <a:t>E-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Pa</a:t>
            </a:r>
            <a:r>
              <a:rPr lang="en-US" altLang="zh-CN" sz="2000" dirty="0">
                <a:sym typeface="+mn-ea"/>
              </a:rPr>
              <a:t> ]</a:t>
            </a:r>
            <a:r>
              <a:rPr lang="zh-CN" altLang="en-US" sz="2000" dirty="0">
                <a:sym typeface="+mn-ea"/>
              </a:rPr>
              <a:t>  </a:t>
            </a:r>
            <a:r>
              <a:rPr lang="en-US" altLang="zh-CN" sz="2000" dirty="0">
                <a:sym typeface="+mn-ea"/>
              </a:rPr>
              <a:t> </a:t>
            </a:r>
            <a:r>
              <a:rPr lang="zh-CN" altLang="en-US" sz="2000" dirty="0">
                <a:sym typeface="+mn-ea"/>
              </a:rPr>
              <a:t>  </a:t>
            </a:r>
            <a:r>
              <a:rPr lang="en-US" altLang="zh-CN" dirty="0">
                <a:sym typeface="+mn-ea"/>
              </a:rPr>
              <a:t>    </a:t>
            </a:r>
          </a:p>
        </p:txBody>
      </p:sp>
      <p:sp>
        <p:nvSpPr>
          <p:cNvPr id="10" name="文本框 1">
            <a:extLst>
              <a:ext uri="{FF2B5EF4-FFF2-40B4-BE49-F238E27FC236}">
                <a16:creationId xmlns:a16="http://schemas.microsoft.com/office/drawing/2014/main" id="{5208B00F-4A7B-9AEA-D539-53143291D655}"/>
              </a:ext>
            </a:extLst>
          </p:cNvPr>
          <p:cNvSpPr txBox="1"/>
          <p:nvPr/>
        </p:nvSpPr>
        <p:spPr>
          <a:xfrm>
            <a:off x="5693317" y="918393"/>
            <a:ext cx="653801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>
                <a:sym typeface="+mn-ea"/>
              </a:rPr>
              <a:t>动态真空模拟（烘烤）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—1600l/</a:t>
            </a:r>
            <a:r>
              <a:rPr lang="en-US" altLang="zh-CN" dirty="0" err="1">
                <a:solidFill>
                  <a:srgbClr val="FF0000"/>
                </a:solidFill>
                <a:sym typeface="+mn-ea"/>
              </a:rPr>
              <a:t>sNEG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+200l/s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离子泵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吸气剂条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(1l/s*cm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</a:t>
            </a:r>
            <a:r>
              <a:rPr lang="en-US" altLang="zh-CN" dirty="0">
                <a:highlight>
                  <a:srgbClr val="FFFF00"/>
                </a:highlight>
                <a:sym typeface="+mn-ea"/>
              </a:rPr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束流管镀膜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(0.3l/s*cm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真空盒放气率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1e-11-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组合数据</a:t>
            </a:r>
          </a:p>
        </p:txBody>
      </p:sp>
    </p:spTree>
    <p:extLst>
      <p:ext uri="{BB962C8B-B14F-4D97-AF65-F5344CB8AC3E}">
        <p14:creationId xmlns:p14="http://schemas.microsoft.com/office/powerpoint/2010/main" val="4131316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53488-9E01-F6D5-EBA0-C0EB247F6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3FD96D51-EDA4-4D29-9F79-2B53257BF1B4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DB8A7F6-4775-7811-D0D1-DA9C1D23CB6F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C4D8ABB-CB44-2645-5E91-C61674B2CE8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F30BA522-7883-1C04-0B8B-B8056048C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0D91124-F07E-9340-9163-779E6141C69F}"/>
              </a:ext>
            </a:extLst>
          </p:cNvPr>
          <p:cNvSpPr txBox="1"/>
          <p:nvPr/>
        </p:nvSpPr>
        <p:spPr>
          <a:xfrm>
            <a:off x="76861" y="762323"/>
            <a:ext cx="277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光子吸收器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97E5BB7-0088-ABFA-9073-058B1037AE2D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4C16581-8B07-383D-F105-4F0C49ADD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600" y="3757036"/>
            <a:ext cx="2880000" cy="20527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30F4F00-A063-6334-CDAC-85012D6F8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2000" y="4801761"/>
            <a:ext cx="2880000" cy="204510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032A955-56C0-473C-981C-B3F105A65DE0}"/>
              </a:ext>
            </a:extLst>
          </p:cNvPr>
          <p:cNvSpPr/>
          <p:nvPr/>
        </p:nvSpPr>
        <p:spPr>
          <a:xfrm>
            <a:off x="9552384" y="4725144"/>
            <a:ext cx="1584176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会签已经完成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59C55866-49F3-C1D7-9D80-6317EACC3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157494"/>
              </p:ext>
            </p:extLst>
          </p:nvPr>
        </p:nvGraphicFramePr>
        <p:xfrm>
          <a:off x="882555" y="4315903"/>
          <a:ext cx="8390088" cy="2052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426452603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815427485"/>
                    </a:ext>
                  </a:extLst>
                </a:gridCol>
                <a:gridCol w="1542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6560">
                  <a:extLst>
                    <a:ext uri="{9D8B030D-6E8A-4147-A177-3AD203B41FA5}">
                      <a16:colId xmlns:a16="http://schemas.microsoft.com/office/drawing/2014/main" val="3770928432"/>
                    </a:ext>
                  </a:extLst>
                </a:gridCol>
              </a:tblGrid>
              <a:tr h="636738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方案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承载总功率</a:t>
                      </a:r>
                      <a:r>
                        <a:rPr lang="en-US" sz="1600" u="none" strike="noStrike" dirty="0">
                          <a:effectLst/>
                        </a:rPr>
                        <a:t>kw</a:t>
                      </a: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【3.5GeV】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承载总功率</a:t>
                      </a:r>
                      <a:r>
                        <a:rPr lang="en-US" sz="1600" u="none" strike="noStrike" dirty="0">
                          <a:effectLst/>
                        </a:rPr>
                        <a:t>kw【2G</a:t>
                      </a:r>
                      <a:r>
                        <a:rPr lang="en-US" altLang="zh-CN" sz="1600" u="none" strike="noStrike" dirty="0">
                          <a:effectLst/>
                        </a:rPr>
                        <a:t>eV</a:t>
                      </a:r>
                      <a:r>
                        <a:rPr lang="en-US" sz="1600" u="none" strike="noStrike" dirty="0">
                          <a:effectLst/>
                        </a:rPr>
                        <a:t>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整体最高温度</a:t>
                      </a: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【3.5GeV】</a:t>
                      </a:r>
                      <a:endParaRPr lang="zh-CN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整体最高温度</a:t>
                      </a:r>
                      <a:r>
                        <a:rPr lang="en-US" altLang="zh-CN" sz="1600" u="none" strike="noStrike" dirty="0">
                          <a:effectLst/>
                        </a:rPr>
                        <a:t>【2GeV】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水冷通道内最高温度</a:t>
                      </a: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【3.5GeV】</a:t>
                      </a:r>
                      <a:endParaRPr lang="zh-CN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zh-CN" altLang="en-US" sz="1600" u="none" strike="noStrike" dirty="0">
                          <a:effectLst/>
                        </a:rPr>
                        <a:t>水冷通道内最高温度</a:t>
                      </a:r>
                      <a:r>
                        <a:rPr lang="en-US" altLang="zh-CN" sz="1600" u="none" strike="noStrike" dirty="0">
                          <a:effectLst/>
                        </a:rPr>
                        <a:t>【2GeV】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142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ABS01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16.49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1.758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263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45.2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127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37.1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63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ABS02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9.256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0.987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>
                          <a:effectLst/>
                        </a:rPr>
                        <a:t>163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37.1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>
                          <a:effectLst/>
                        </a:rPr>
                        <a:t>93.6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33.3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28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ABS03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13.711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1.462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266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45.5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125</a:t>
                      </a:r>
                      <a:endParaRPr lang="en-US" altLang="zh-CN" sz="16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36.9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28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ABS04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12.206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1.301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211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39.3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104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n-US" altLang="zh-CN" sz="1600" u="none" strike="noStrike" dirty="0">
                          <a:effectLst/>
                        </a:rPr>
                        <a:t>34.5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9" name="图片 48">
            <a:extLst>
              <a:ext uri="{FF2B5EF4-FFF2-40B4-BE49-F238E27FC236}">
                <a16:creationId xmlns:a16="http://schemas.microsoft.com/office/drawing/2014/main" id="{7936D714-A662-0869-AC86-FA5463E3F4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1133" y="901972"/>
            <a:ext cx="5761219" cy="2682472"/>
          </a:xfrm>
          <a:prstGeom prst="rect">
            <a:avLst/>
          </a:prstGeom>
        </p:spPr>
      </p:pic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DFAB18FC-E227-6F48-7FFC-CB96974509FD}"/>
              </a:ext>
            </a:extLst>
          </p:cNvPr>
          <p:cNvCxnSpPr/>
          <p:nvPr/>
        </p:nvCxnSpPr>
        <p:spPr>
          <a:xfrm>
            <a:off x="6488761" y="1995260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1CD2CC5B-2365-195A-D5CE-721C31215AD3}"/>
              </a:ext>
            </a:extLst>
          </p:cNvPr>
          <p:cNvCxnSpPr/>
          <p:nvPr/>
        </p:nvCxnSpPr>
        <p:spPr>
          <a:xfrm>
            <a:off x="7280849" y="198758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F8E406A-E72D-F203-92CA-F7C514DF10BA}"/>
              </a:ext>
            </a:extLst>
          </p:cNvPr>
          <p:cNvCxnSpPr/>
          <p:nvPr/>
        </p:nvCxnSpPr>
        <p:spPr>
          <a:xfrm>
            <a:off x="8144945" y="198758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7164D70A-1BE6-BC90-7F85-9E7FE9AE9FC7}"/>
              </a:ext>
            </a:extLst>
          </p:cNvPr>
          <p:cNvCxnSpPr/>
          <p:nvPr/>
        </p:nvCxnSpPr>
        <p:spPr>
          <a:xfrm>
            <a:off x="9729121" y="1995678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5F50187B-B004-CD7D-78BE-75A149E0A5B9}"/>
              </a:ext>
            </a:extLst>
          </p:cNvPr>
          <p:cNvCxnSpPr/>
          <p:nvPr/>
        </p:nvCxnSpPr>
        <p:spPr>
          <a:xfrm>
            <a:off x="8937033" y="1997492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1A11B461-FA49-BC72-433D-58776C7A2C39}"/>
              </a:ext>
            </a:extLst>
          </p:cNvPr>
          <p:cNvCxnSpPr/>
          <p:nvPr/>
        </p:nvCxnSpPr>
        <p:spPr>
          <a:xfrm>
            <a:off x="11241289" y="2013262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23B544F1-03AE-8F04-A7F3-A7EE3FFC1BDB}"/>
              </a:ext>
            </a:extLst>
          </p:cNvPr>
          <p:cNvCxnSpPr/>
          <p:nvPr/>
        </p:nvCxnSpPr>
        <p:spPr>
          <a:xfrm>
            <a:off x="10449201" y="1995260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4D5C59D3-AEF7-9B66-3C9A-6ECC658D0F7A}"/>
              </a:ext>
            </a:extLst>
          </p:cNvPr>
          <p:cNvCxnSpPr/>
          <p:nvPr/>
        </p:nvCxnSpPr>
        <p:spPr>
          <a:xfrm flipH="1">
            <a:off x="11241289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C19718CA-AB26-99BB-7645-5B687933B922}"/>
              </a:ext>
            </a:extLst>
          </p:cNvPr>
          <p:cNvCxnSpPr/>
          <p:nvPr/>
        </p:nvCxnSpPr>
        <p:spPr>
          <a:xfrm flipH="1">
            <a:off x="10377193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0EC981F1-4D7C-4AE4-0EAF-D1682A2EFB58}"/>
              </a:ext>
            </a:extLst>
          </p:cNvPr>
          <p:cNvCxnSpPr/>
          <p:nvPr/>
        </p:nvCxnSpPr>
        <p:spPr>
          <a:xfrm flipH="1">
            <a:off x="9729121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A771F1EC-52DF-E53D-DB5D-6F3019A217BE}"/>
              </a:ext>
            </a:extLst>
          </p:cNvPr>
          <p:cNvCxnSpPr/>
          <p:nvPr/>
        </p:nvCxnSpPr>
        <p:spPr>
          <a:xfrm flipH="1">
            <a:off x="9020538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2F8A608F-83DA-C94D-861E-787F049E6FCA}"/>
              </a:ext>
            </a:extLst>
          </p:cNvPr>
          <p:cNvCxnSpPr/>
          <p:nvPr/>
        </p:nvCxnSpPr>
        <p:spPr>
          <a:xfrm flipH="1">
            <a:off x="8144945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113F76AA-EB38-FFFE-A8BA-5B7A366A80A0}"/>
              </a:ext>
            </a:extLst>
          </p:cNvPr>
          <p:cNvCxnSpPr/>
          <p:nvPr/>
        </p:nvCxnSpPr>
        <p:spPr>
          <a:xfrm flipH="1">
            <a:off x="7352856" y="185124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BBE36573-1514-629F-AC1E-B1D735B4C6D6}"/>
              </a:ext>
            </a:extLst>
          </p:cNvPr>
          <p:cNvCxnSpPr/>
          <p:nvPr/>
        </p:nvCxnSpPr>
        <p:spPr>
          <a:xfrm>
            <a:off x="6599049" y="2569092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845D9011-149F-6854-E74A-43D12F09A3DB}"/>
              </a:ext>
            </a:extLst>
          </p:cNvPr>
          <p:cNvCxnSpPr/>
          <p:nvPr/>
        </p:nvCxnSpPr>
        <p:spPr>
          <a:xfrm>
            <a:off x="7391137" y="256141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DD31153C-1229-F159-9AC7-189C707535E5}"/>
              </a:ext>
            </a:extLst>
          </p:cNvPr>
          <p:cNvCxnSpPr/>
          <p:nvPr/>
        </p:nvCxnSpPr>
        <p:spPr>
          <a:xfrm>
            <a:off x="8255233" y="256141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9730BCDE-4C1B-3FD7-046A-209BD18B327D}"/>
              </a:ext>
            </a:extLst>
          </p:cNvPr>
          <p:cNvCxnSpPr/>
          <p:nvPr/>
        </p:nvCxnSpPr>
        <p:spPr>
          <a:xfrm>
            <a:off x="9839409" y="2569510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0021673E-0F74-0935-1A38-F62D9529723E}"/>
              </a:ext>
            </a:extLst>
          </p:cNvPr>
          <p:cNvCxnSpPr/>
          <p:nvPr/>
        </p:nvCxnSpPr>
        <p:spPr>
          <a:xfrm>
            <a:off x="9047321" y="257132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5834AC0-0765-FF99-C726-D4E5DD56BD79}"/>
              </a:ext>
            </a:extLst>
          </p:cNvPr>
          <p:cNvCxnSpPr/>
          <p:nvPr/>
        </p:nvCxnSpPr>
        <p:spPr>
          <a:xfrm>
            <a:off x="11351577" y="2587094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8D29B3CF-C792-3E23-DBAC-DFB4E5B38D82}"/>
              </a:ext>
            </a:extLst>
          </p:cNvPr>
          <p:cNvCxnSpPr/>
          <p:nvPr/>
        </p:nvCxnSpPr>
        <p:spPr>
          <a:xfrm>
            <a:off x="10559489" y="2569092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120A5D71-44AD-CB6B-0A1C-18D3CAF4B197}"/>
              </a:ext>
            </a:extLst>
          </p:cNvPr>
          <p:cNvCxnSpPr/>
          <p:nvPr/>
        </p:nvCxnSpPr>
        <p:spPr>
          <a:xfrm flipH="1">
            <a:off x="11351577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CF31550B-1A5D-7E56-25DD-256302D22AA5}"/>
              </a:ext>
            </a:extLst>
          </p:cNvPr>
          <p:cNvCxnSpPr/>
          <p:nvPr/>
        </p:nvCxnSpPr>
        <p:spPr>
          <a:xfrm flipH="1">
            <a:off x="10487481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8BA39FD3-04D5-2C8D-01BC-7C16CB019394}"/>
              </a:ext>
            </a:extLst>
          </p:cNvPr>
          <p:cNvCxnSpPr/>
          <p:nvPr/>
        </p:nvCxnSpPr>
        <p:spPr>
          <a:xfrm flipH="1">
            <a:off x="9839409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9883386C-E532-FA66-8D26-7DA00F2D2D29}"/>
              </a:ext>
            </a:extLst>
          </p:cNvPr>
          <p:cNvCxnSpPr/>
          <p:nvPr/>
        </p:nvCxnSpPr>
        <p:spPr>
          <a:xfrm flipH="1">
            <a:off x="9130826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90BF20DD-90B9-BA96-08CE-6DDCC660142D}"/>
              </a:ext>
            </a:extLst>
          </p:cNvPr>
          <p:cNvCxnSpPr/>
          <p:nvPr/>
        </p:nvCxnSpPr>
        <p:spPr>
          <a:xfrm flipH="1">
            <a:off x="8255233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2081F5CC-59B8-A66C-B0FD-A43B3B03EB4A}"/>
              </a:ext>
            </a:extLst>
          </p:cNvPr>
          <p:cNvCxnSpPr/>
          <p:nvPr/>
        </p:nvCxnSpPr>
        <p:spPr>
          <a:xfrm flipH="1">
            <a:off x="7463144" y="242507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文本框 36">
            <a:extLst>
              <a:ext uri="{FF2B5EF4-FFF2-40B4-BE49-F238E27FC236}">
                <a16:creationId xmlns:a16="http://schemas.microsoft.com/office/drawing/2014/main" id="{7279413E-74A2-5543-0889-42C65FEC13CF}"/>
              </a:ext>
            </a:extLst>
          </p:cNvPr>
          <p:cNvSpPr txBox="1"/>
          <p:nvPr/>
        </p:nvSpPr>
        <p:spPr>
          <a:xfrm>
            <a:off x="8556336" y="1018679"/>
            <a:ext cx="2345569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dirty="0"/>
              <a:t>水冷流向：四进两出</a:t>
            </a:r>
          </a:p>
        </p:txBody>
      </p:sp>
      <p:sp>
        <p:nvSpPr>
          <p:cNvPr id="77" name="文本框 46">
            <a:extLst>
              <a:ext uri="{FF2B5EF4-FFF2-40B4-BE49-F238E27FC236}">
                <a16:creationId xmlns:a16="http://schemas.microsoft.com/office/drawing/2014/main" id="{F4FFF3BF-A9C1-A48D-1E35-1EC3E06465DA}"/>
              </a:ext>
            </a:extLst>
          </p:cNvPr>
          <p:cNvSpPr txBox="1"/>
          <p:nvPr/>
        </p:nvSpPr>
        <p:spPr>
          <a:xfrm>
            <a:off x="174925" y="3180286"/>
            <a:ext cx="28903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000" b="1" dirty="0"/>
              <a:t>吸收体材料：弥散铜</a:t>
            </a:r>
            <a:endParaRPr lang="en-US" altLang="zh-CN" sz="2000" b="1" dirty="0"/>
          </a:p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000" b="1" dirty="0"/>
              <a:t>冷却水流速：</a:t>
            </a:r>
            <a:r>
              <a:rPr lang="en-US" altLang="zh-CN" sz="2000" b="1" dirty="0"/>
              <a:t>1.5m/s</a:t>
            </a:r>
          </a:p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000" b="1" dirty="0"/>
              <a:t>冷却水压力：</a:t>
            </a:r>
            <a:r>
              <a:rPr lang="en-US" altLang="zh-CN" sz="2000" b="1" dirty="0"/>
              <a:t>0.5MPa</a:t>
            </a:r>
            <a:endParaRPr lang="zh-CN" altLang="en-US" sz="2000" b="1" dirty="0"/>
          </a:p>
        </p:txBody>
      </p:sp>
      <p:pic>
        <p:nvPicPr>
          <p:cNvPr id="79" name="图片 78">
            <a:extLst>
              <a:ext uri="{FF2B5EF4-FFF2-40B4-BE49-F238E27FC236}">
                <a16:creationId xmlns:a16="http://schemas.microsoft.com/office/drawing/2014/main" id="{7CF3D3CF-D14E-F4D5-6108-F23D6D12B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39" y="1304681"/>
            <a:ext cx="3888000" cy="1839452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F1C6AE5A-C650-E55F-3F40-A4E569746B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550" y="2667829"/>
            <a:ext cx="2952000" cy="152234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5A5F1E17-9A55-9D50-BE86-C19D4C72540A}"/>
              </a:ext>
            </a:extLst>
          </p:cNvPr>
          <p:cNvSpPr/>
          <p:nvPr/>
        </p:nvSpPr>
        <p:spPr>
          <a:xfrm>
            <a:off x="2567608" y="206084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864CC007-6598-2B1C-164C-7D2E03D98353}"/>
              </a:ext>
            </a:extLst>
          </p:cNvPr>
          <p:cNvCxnSpPr>
            <a:cxnSpLocks/>
          </p:cNvCxnSpPr>
          <p:nvPr/>
        </p:nvCxnSpPr>
        <p:spPr>
          <a:xfrm flipH="1" flipV="1">
            <a:off x="2848378" y="2323879"/>
            <a:ext cx="2167502" cy="11051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>
            <a:extLst>
              <a:ext uri="{FF2B5EF4-FFF2-40B4-BE49-F238E27FC236}">
                <a16:creationId xmlns:a16="http://schemas.microsoft.com/office/drawing/2014/main" id="{6248ED2E-ABAF-FEE4-AA3F-737495F6AB41}"/>
              </a:ext>
            </a:extLst>
          </p:cNvPr>
          <p:cNvSpPr txBox="1"/>
          <p:nvPr/>
        </p:nvSpPr>
        <p:spPr>
          <a:xfrm>
            <a:off x="4100357" y="1184048"/>
            <a:ext cx="2142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1800" b="1" dirty="0"/>
              <a:t>样件研制：</a:t>
            </a:r>
            <a:r>
              <a:rPr lang="tr-TR" altLang="zh-CN" sz="1800" b="1" dirty="0"/>
              <a:t>ABS01</a:t>
            </a:r>
            <a:r>
              <a:rPr lang="zh-CN" altLang="en-US" sz="1800" b="1" dirty="0"/>
              <a:t>（总功率最大）和</a:t>
            </a:r>
            <a:r>
              <a:rPr lang="tr-TR" altLang="zh-CN" sz="1800" b="1" dirty="0"/>
              <a:t>ABS03</a:t>
            </a:r>
            <a:r>
              <a:rPr lang="zh-CN" altLang="en-US" sz="1800" b="1" dirty="0"/>
              <a:t>（面功率最大）</a:t>
            </a:r>
            <a:endParaRPr lang="en-US" altLang="zh-CN" sz="1800" b="1" dirty="0"/>
          </a:p>
        </p:txBody>
      </p:sp>
    </p:spTree>
    <p:extLst>
      <p:ext uri="{BB962C8B-B14F-4D97-AF65-F5344CB8AC3E}">
        <p14:creationId xmlns:p14="http://schemas.microsoft.com/office/powerpoint/2010/main" val="1514322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2026/7/1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0" y="759752"/>
            <a:ext cx="4439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2400" dirty="0"/>
              <a:t>吸收器样件的真空性能测试方案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30556" y="5207841"/>
            <a:ext cx="3023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2000" dirty="0"/>
              <a:t>参考实验装置</a:t>
            </a:r>
            <a:r>
              <a:rPr lang="en-US" altLang="zh-CN" sz="2000" dirty="0"/>
              <a:t>(Spring-8)</a:t>
            </a:r>
            <a:endParaRPr lang="zh-CN" altLang="en-US" sz="2000" dirty="0"/>
          </a:p>
        </p:txBody>
      </p:sp>
      <p:sp>
        <p:nvSpPr>
          <p:cNvPr id="8" name="文本框 7"/>
          <p:cNvSpPr txBox="1"/>
          <p:nvPr/>
        </p:nvSpPr>
        <p:spPr>
          <a:xfrm>
            <a:off x="5266937" y="808081"/>
            <a:ext cx="3094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tr-TR" altLang="zh-CN" sz="2000" dirty="0"/>
              <a:t>STCF</a:t>
            </a:r>
            <a:r>
              <a:rPr lang="zh-CN" altLang="en-US" sz="2000" dirty="0"/>
              <a:t>热测试方案：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BC5B3D1-13EB-85FB-4D5E-A7F785CE8D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53"/>
          <a:stretch>
            <a:fillRect/>
          </a:stretch>
        </p:blipFill>
        <p:spPr>
          <a:xfrm>
            <a:off x="28426" y="1939853"/>
            <a:ext cx="5184576" cy="3055885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8AD25135-F8D8-AE51-AC2F-2EA617E5D18B}"/>
              </a:ext>
            </a:extLst>
          </p:cNvPr>
          <p:cNvCxnSpPr/>
          <p:nvPr/>
        </p:nvCxnSpPr>
        <p:spPr>
          <a:xfrm flipV="1">
            <a:off x="4328110" y="2513579"/>
            <a:ext cx="144016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文本框 5">
            <a:extLst>
              <a:ext uri="{FF2B5EF4-FFF2-40B4-BE49-F238E27FC236}">
                <a16:creationId xmlns:a16="http://schemas.microsoft.com/office/drawing/2014/main" id="{53A0ADB0-7145-E5FA-0D48-B93F4C5C6984}"/>
              </a:ext>
            </a:extLst>
          </p:cNvPr>
          <p:cNvSpPr txBox="1"/>
          <p:nvPr/>
        </p:nvSpPr>
        <p:spPr>
          <a:xfrm>
            <a:off x="4256102" y="2160482"/>
            <a:ext cx="97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电子枪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7C1E4DBF-1F02-86F0-6F2D-1CB83E3BFF05}"/>
              </a:ext>
            </a:extLst>
          </p:cNvPr>
          <p:cNvCxnSpPr/>
          <p:nvPr/>
        </p:nvCxnSpPr>
        <p:spPr>
          <a:xfrm flipV="1">
            <a:off x="3474358" y="2369563"/>
            <a:ext cx="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文本框 8">
            <a:extLst>
              <a:ext uri="{FF2B5EF4-FFF2-40B4-BE49-F238E27FC236}">
                <a16:creationId xmlns:a16="http://schemas.microsoft.com/office/drawing/2014/main" id="{F93910A4-4D5C-62ED-7208-B7F844BF5F2C}"/>
              </a:ext>
            </a:extLst>
          </p:cNvPr>
          <p:cNvSpPr txBox="1"/>
          <p:nvPr/>
        </p:nvSpPr>
        <p:spPr>
          <a:xfrm>
            <a:off x="2819204" y="196299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束流阻断器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870B2FB1-8674-C24F-E6BA-EF1C87FA0943}"/>
              </a:ext>
            </a:extLst>
          </p:cNvPr>
          <p:cNvCxnSpPr/>
          <p:nvPr/>
        </p:nvCxnSpPr>
        <p:spPr>
          <a:xfrm flipH="1" flipV="1">
            <a:off x="1591806" y="1937986"/>
            <a:ext cx="504056" cy="827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文本框 13">
            <a:extLst>
              <a:ext uri="{FF2B5EF4-FFF2-40B4-BE49-F238E27FC236}">
                <a16:creationId xmlns:a16="http://schemas.microsoft.com/office/drawing/2014/main" id="{B229E7FA-EF39-4159-7C33-B54F1A0EB86E}"/>
              </a:ext>
            </a:extLst>
          </p:cNvPr>
          <p:cNvSpPr txBox="1"/>
          <p:nvPr/>
        </p:nvSpPr>
        <p:spPr>
          <a:xfrm>
            <a:off x="967398" y="155583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样品室</a:t>
            </a:r>
          </a:p>
        </p:txBody>
      </p:sp>
      <p:sp>
        <p:nvSpPr>
          <p:cNvPr id="29" name="文本框 5">
            <a:extLst>
              <a:ext uri="{FF2B5EF4-FFF2-40B4-BE49-F238E27FC236}">
                <a16:creationId xmlns:a16="http://schemas.microsoft.com/office/drawing/2014/main" id="{1E50E86F-F0FA-8E21-9970-3FBEDB8B0178}"/>
              </a:ext>
            </a:extLst>
          </p:cNvPr>
          <p:cNvSpPr txBox="1"/>
          <p:nvPr/>
        </p:nvSpPr>
        <p:spPr>
          <a:xfrm>
            <a:off x="5843972" y="1174195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/>
              <a:t>1.</a:t>
            </a:r>
            <a:r>
              <a:rPr lang="zh-CN" altLang="en-US" dirty="0"/>
              <a:t>光斑尺寸</a:t>
            </a:r>
          </a:p>
        </p:txBody>
      </p:sp>
      <p:sp>
        <p:nvSpPr>
          <p:cNvPr id="30" name="文本框 8">
            <a:extLst>
              <a:ext uri="{FF2B5EF4-FFF2-40B4-BE49-F238E27FC236}">
                <a16:creationId xmlns:a16="http://schemas.microsoft.com/office/drawing/2014/main" id="{CF30578B-B361-12BA-56F0-76D2A3052D17}"/>
              </a:ext>
            </a:extLst>
          </p:cNvPr>
          <p:cNvSpPr txBox="1"/>
          <p:nvPr/>
        </p:nvSpPr>
        <p:spPr>
          <a:xfrm>
            <a:off x="6096000" y="1543527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选取真实光斑尺寸中热流密度较高的部分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9C26B496-1F60-D776-74E4-5445038A2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960" y="1892894"/>
            <a:ext cx="6262813" cy="1619141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A92B9314-E56D-2322-D210-8F6A6140F1EC}"/>
              </a:ext>
            </a:extLst>
          </p:cNvPr>
          <p:cNvSpPr/>
          <p:nvPr/>
        </p:nvSpPr>
        <p:spPr>
          <a:xfrm>
            <a:off x="6096000" y="2545037"/>
            <a:ext cx="5706450" cy="513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FB26CBD1-8E74-75F9-CB4B-60DFE8D7A2CB}"/>
              </a:ext>
            </a:extLst>
          </p:cNvPr>
          <p:cNvCxnSpPr>
            <a:cxnSpLocks/>
          </p:cNvCxnSpPr>
          <p:nvPr/>
        </p:nvCxnSpPr>
        <p:spPr>
          <a:xfrm flipH="1">
            <a:off x="7608168" y="2881641"/>
            <a:ext cx="1721757" cy="105141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文本框 26">
            <a:extLst>
              <a:ext uri="{FF2B5EF4-FFF2-40B4-BE49-F238E27FC236}">
                <a16:creationId xmlns:a16="http://schemas.microsoft.com/office/drawing/2014/main" id="{7B9A3B35-FA75-DA65-D50B-AC28A39ECDB8}"/>
              </a:ext>
            </a:extLst>
          </p:cNvPr>
          <p:cNvSpPr txBox="1"/>
          <p:nvPr/>
        </p:nvSpPr>
        <p:spPr>
          <a:xfrm>
            <a:off x="6096000" y="3550407"/>
            <a:ext cx="595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模拟采用的是梯形，热测试采用矩形，通过电子束扫描，形成</a:t>
            </a:r>
            <a:r>
              <a:rPr lang="en-US" altLang="zh-CN" dirty="0"/>
              <a:t>77</a:t>
            </a:r>
            <a:r>
              <a:rPr lang="zh-CN" altLang="en-US" dirty="0"/>
              <a:t>✖</a:t>
            </a:r>
            <a:r>
              <a:rPr lang="en-US" altLang="zh-CN" dirty="0"/>
              <a:t>0.85</a:t>
            </a:r>
            <a:r>
              <a:rPr lang="zh-CN" altLang="en-US" dirty="0"/>
              <a:t>的光斑。</a:t>
            </a:r>
          </a:p>
        </p:txBody>
      </p:sp>
      <p:sp>
        <p:nvSpPr>
          <p:cNvPr id="49" name="文本框 14">
            <a:extLst>
              <a:ext uri="{FF2B5EF4-FFF2-40B4-BE49-F238E27FC236}">
                <a16:creationId xmlns:a16="http://schemas.microsoft.com/office/drawing/2014/main" id="{7A204B36-60BE-706F-6828-2255F8B36B18}"/>
              </a:ext>
            </a:extLst>
          </p:cNvPr>
          <p:cNvSpPr txBox="1"/>
          <p:nvPr/>
        </p:nvSpPr>
        <p:spPr>
          <a:xfrm>
            <a:off x="5842156" y="416417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/>
              <a:t>2.</a:t>
            </a:r>
            <a:r>
              <a:rPr lang="zh-CN" altLang="en-US" dirty="0"/>
              <a:t>功率施加</a:t>
            </a:r>
          </a:p>
        </p:txBody>
      </p:sp>
      <p:sp>
        <p:nvSpPr>
          <p:cNvPr id="50" name="文本框 27">
            <a:extLst>
              <a:ext uri="{FF2B5EF4-FFF2-40B4-BE49-F238E27FC236}">
                <a16:creationId xmlns:a16="http://schemas.microsoft.com/office/drawing/2014/main" id="{28E0E24F-5191-F459-4D3D-BC5FEB18E060}"/>
              </a:ext>
            </a:extLst>
          </p:cNvPr>
          <p:cNvSpPr txBox="1"/>
          <p:nvPr/>
        </p:nvSpPr>
        <p:spPr>
          <a:xfrm>
            <a:off x="6240016" y="4561510"/>
            <a:ext cx="556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初步考虑分为三个档，低功率（</a:t>
            </a:r>
            <a:r>
              <a:rPr lang="en-US" altLang="zh-CN" dirty="0"/>
              <a:t>3-</a:t>
            </a:r>
            <a:r>
              <a:rPr lang="en-US" altLang="zh-CN" dirty="0" err="1"/>
              <a:t>4KW</a:t>
            </a:r>
            <a:r>
              <a:rPr lang="zh-CN" altLang="en-US" dirty="0"/>
              <a:t>）、中功率（</a:t>
            </a:r>
            <a:r>
              <a:rPr lang="en-US" altLang="zh-CN" dirty="0"/>
              <a:t> 6-</a:t>
            </a:r>
            <a:r>
              <a:rPr lang="en-US" altLang="zh-CN" dirty="0" err="1"/>
              <a:t>8KW</a:t>
            </a:r>
            <a:r>
              <a:rPr lang="en-US" altLang="zh-CN" dirty="0"/>
              <a:t> </a:t>
            </a:r>
            <a:r>
              <a:rPr lang="zh-CN" altLang="en-US" dirty="0"/>
              <a:t>）、高功率（</a:t>
            </a:r>
            <a:r>
              <a:rPr lang="en-US" altLang="zh-CN" dirty="0"/>
              <a:t> 9-</a:t>
            </a:r>
            <a:r>
              <a:rPr lang="en-US" altLang="zh-CN" dirty="0" err="1"/>
              <a:t>12KW</a:t>
            </a:r>
            <a:r>
              <a:rPr lang="en-US" altLang="zh-CN" dirty="0"/>
              <a:t> </a:t>
            </a:r>
            <a:r>
              <a:rPr lang="zh-CN" altLang="en-US" dirty="0"/>
              <a:t>）来依次施加。</a:t>
            </a:r>
          </a:p>
        </p:txBody>
      </p:sp>
      <p:sp>
        <p:nvSpPr>
          <p:cNvPr id="51" name="文本框 28">
            <a:extLst>
              <a:ext uri="{FF2B5EF4-FFF2-40B4-BE49-F238E27FC236}">
                <a16:creationId xmlns:a16="http://schemas.microsoft.com/office/drawing/2014/main" id="{FB642416-676D-2949-1D4A-4B3AD5608630}"/>
              </a:ext>
            </a:extLst>
          </p:cNvPr>
          <p:cNvSpPr txBox="1"/>
          <p:nvPr/>
        </p:nvSpPr>
        <p:spPr>
          <a:xfrm>
            <a:off x="5867978" y="520328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/>
              <a:t>3.</a:t>
            </a:r>
            <a:r>
              <a:rPr lang="zh-CN" altLang="en-US" dirty="0"/>
              <a:t>照射时间</a:t>
            </a:r>
          </a:p>
        </p:txBody>
      </p:sp>
      <p:sp>
        <p:nvSpPr>
          <p:cNvPr id="52" name="文本框 30">
            <a:extLst>
              <a:ext uri="{FF2B5EF4-FFF2-40B4-BE49-F238E27FC236}">
                <a16:creationId xmlns:a16="http://schemas.microsoft.com/office/drawing/2014/main" id="{F528A419-1AAF-122F-0816-B6BF683FDC84}"/>
              </a:ext>
            </a:extLst>
          </p:cNvPr>
          <p:cNvSpPr txBox="1"/>
          <p:nvPr/>
        </p:nvSpPr>
        <p:spPr>
          <a:xfrm>
            <a:off x="6312024" y="5754489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/>
              <a:t>30s-1min</a:t>
            </a:r>
            <a:r>
              <a:rPr lang="zh-CN" altLang="en-US" dirty="0"/>
              <a:t>，监测温度需要达到稳态平衡。</a:t>
            </a:r>
          </a:p>
        </p:txBody>
      </p:sp>
      <p:sp>
        <p:nvSpPr>
          <p:cNvPr id="55" name="TextBox 8">
            <a:extLst>
              <a:ext uri="{FF2B5EF4-FFF2-40B4-BE49-F238E27FC236}">
                <a16:creationId xmlns:a16="http://schemas.microsoft.com/office/drawing/2014/main" id="{8A8E09DE-EC3A-DC23-9C73-A563BD4A7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BE95C97-DA50-9151-103B-23457682ADBD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6FCC4-A4E9-47C6-A70D-1866ABA2A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4AEC6120-7EC2-9C36-CF3A-DC7423E9D0BF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4D89DFE-C677-2E55-BF8C-998CEE91B68B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70D8D29-9F42-9F23-3716-2F0C481DF11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26AAE59-A6FA-807B-7551-564DFDE1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AFD48F9-1070-FC6E-7C23-BC2F2A8F2B0F}"/>
              </a:ext>
            </a:extLst>
          </p:cNvPr>
          <p:cNvSpPr txBox="1"/>
          <p:nvPr/>
        </p:nvSpPr>
        <p:spPr>
          <a:xfrm>
            <a:off x="76861" y="762323"/>
            <a:ext cx="3786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屏蔽波纹管的结构设计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23FBE5C-0B4F-6A7C-0089-4D941ADDF046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AED2D07-1505-AE7F-4F0E-33EEFB671296}"/>
              </a:ext>
            </a:extLst>
          </p:cNvPr>
          <p:cNvSpPr txBox="1"/>
          <p:nvPr/>
        </p:nvSpPr>
        <p:spPr>
          <a:xfrm>
            <a:off x="234887" y="4447019"/>
            <a:ext cx="2562755" cy="1424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000" dirty="0"/>
              <a:t>尽可能的增大坡度，实现平滑过渡，降低阻抗。</a:t>
            </a:r>
            <a:endParaRPr lang="en-US" altLang="zh-CN" sz="2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2ED0C7-1E79-EB8A-1323-15EABEB95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83" y="1184040"/>
            <a:ext cx="3456000" cy="28664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8C7EC7C-DB3B-DF55-EAC0-ED2D86E322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69" t="1439" r="618"/>
          <a:stretch>
            <a:fillRect/>
          </a:stretch>
        </p:blipFill>
        <p:spPr>
          <a:xfrm>
            <a:off x="7471138" y="1184040"/>
            <a:ext cx="5148000" cy="258672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2CB44F-93D6-E5DE-04F9-DA00841A10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474" y="3875720"/>
            <a:ext cx="4145639" cy="298729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4B54B3B-7C80-4E0A-0E7C-4B97F2702E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9114" y="809544"/>
            <a:ext cx="3708000" cy="5656277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D474116F-AD45-9FEF-4F1B-B291836A9744}"/>
              </a:ext>
            </a:extLst>
          </p:cNvPr>
          <p:cNvSpPr/>
          <p:nvPr/>
        </p:nvSpPr>
        <p:spPr>
          <a:xfrm>
            <a:off x="4765224" y="836712"/>
            <a:ext cx="1402784" cy="5040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改进前版本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D24153B-3863-A2BF-633A-6C1699A78C76}"/>
              </a:ext>
            </a:extLst>
          </p:cNvPr>
          <p:cNvSpPr/>
          <p:nvPr/>
        </p:nvSpPr>
        <p:spPr>
          <a:xfrm>
            <a:off x="7896200" y="836712"/>
            <a:ext cx="1402784" cy="5040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改进后版本</a:t>
            </a:r>
          </a:p>
        </p:txBody>
      </p:sp>
    </p:spTree>
    <p:extLst>
      <p:ext uri="{BB962C8B-B14F-4D97-AF65-F5344CB8AC3E}">
        <p14:creationId xmlns:p14="http://schemas.microsoft.com/office/powerpoint/2010/main" val="268754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24CFE-4EB2-4AC7-38E8-25E0BF4AB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327F02A-0B7A-DFF4-F069-621ECDF3B5FC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38DB8D9-3FE3-D13A-DDD8-73528859016F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A6BE773-CDA3-BD6A-F4C8-4285B4EC88D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1857D99-BFD5-695E-CC91-FA93F4899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765" y="95646"/>
            <a:ext cx="797113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对撞环弧区标准单元段设计进展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B781F8E-5993-C71D-EFA4-D5887401304C}"/>
              </a:ext>
            </a:extLst>
          </p:cNvPr>
          <p:cNvSpPr txBox="1"/>
          <p:nvPr/>
        </p:nvSpPr>
        <p:spPr>
          <a:xfrm>
            <a:off x="76861" y="762323"/>
            <a:ext cx="4650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 dirty="0"/>
              <a:t>屏蔽波纹管的阻抗温度场仿真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C9BE913-59CB-7F2A-010D-C50E8143FED4}"/>
              </a:ext>
            </a:extLst>
          </p:cNvPr>
          <p:cNvSpPr txBox="1"/>
          <p:nvPr/>
        </p:nvSpPr>
        <p:spPr>
          <a:xfrm>
            <a:off x="119336" y="6443751"/>
            <a:ext cx="345638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年超级陶粲装置国内研讨会</a:t>
            </a: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id="{76A88C99-EB22-CE81-A243-82AB242A1378}"/>
              </a:ext>
            </a:extLst>
          </p:cNvPr>
          <p:cNvSpPr txBox="1"/>
          <p:nvPr/>
        </p:nvSpPr>
        <p:spPr>
          <a:xfrm>
            <a:off x="223823" y="1223988"/>
            <a:ext cx="4584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1.5m/s</a:t>
            </a:r>
            <a:r>
              <a:rPr lang="zh-CN" altLang="en-US" dirty="0"/>
              <a:t>流速，</a:t>
            </a:r>
            <a:r>
              <a:rPr lang="en-US" altLang="zh-CN" dirty="0"/>
              <a:t>26℃</a:t>
            </a:r>
            <a:r>
              <a:rPr lang="zh-CN" altLang="en-US" dirty="0"/>
              <a:t>的冷却水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施加总功率</a:t>
            </a:r>
            <a:r>
              <a:rPr lang="en-US" altLang="zh-CN" dirty="0"/>
              <a:t>20w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面功率密度</a:t>
            </a:r>
            <a:r>
              <a:rPr lang="en-US" altLang="zh-CN" dirty="0"/>
              <a:t>2311W/m</a:t>
            </a:r>
            <a:r>
              <a:rPr lang="en-US" altLang="zh-CN" baseline="30000" dirty="0"/>
              <a:t>2</a:t>
            </a:r>
            <a:r>
              <a:rPr lang="zh-CN" altLang="en-US" dirty="0"/>
              <a:t>施加在铜屏蔽齿上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91C63DC-F9D8-58D0-B30E-01BDAD2CC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88" y="2276720"/>
            <a:ext cx="6156000" cy="381895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23FF724-A014-8C8D-6898-FC4A3E68CBFF}"/>
              </a:ext>
            </a:extLst>
          </p:cNvPr>
          <p:cNvSpPr/>
          <p:nvPr/>
        </p:nvSpPr>
        <p:spPr>
          <a:xfrm>
            <a:off x="1559496" y="2362607"/>
            <a:ext cx="2930908" cy="40322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外壳最高温度</a:t>
            </a:r>
            <a:r>
              <a:rPr lang="en-US" altLang="zh-CN" dirty="0"/>
              <a:t>32.4 ℃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8064B86-19A5-942A-F5CE-88D462D16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961" y="726002"/>
            <a:ext cx="4238625" cy="278701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AF63EFF-C1B0-73B3-5D29-337077F3E300}"/>
              </a:ext>
            </a:extLst>
          </p:cNvPr>
          <p:cNvSpPr/>
          <p:nvPr/>
        </p:nvSpPr>
        <p:spPr>
          <a:xfrm>
            <a:off x="8832304" y="812263"/>
            <a:ext cx="2278375" cy="35750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内部最高温度</a:t>
            </a:r>
            <a:r>
              <a:rPr lang="en-US" altLang="zh-CN" dirty="0"/>
              <a:t>44.5 ℃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B1BE35-ACAA-25E2-FE69-7AD15CECC2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343" b="2680"/>
          <a:stretch>
            <a:fillRect/>
          </a:stretch>
        </p:blipFill>
        <p:spPr>
          <a:xfrm>
            <a:off x="7752184" y="3644503"/>
            <a:ext cx="4238625" cy="314096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CABA612-B8AC-3809-96E4-34EB191BA76B}"/>
              </a:ext>
            </a:extLst>
          </p:cNvPr>
          <p:cNvSpPr/>
          <p:nvPr/>
        </p:nvSpPr>
        <p:spPr>
          <a:xfrm>
            <a:off x="8976320" y="3717032"/>
            <a:ext cx="2453460" cy="30289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/>
              <a:t>BPM</a:t>
            </a:r>
            <a:r>
              <a:rPr lang="zh-CN" altLang="en-US" dirty="0"/>
              <a:t>处最高温度</a:t>
            </a:r>
            <a:r>
              <a:rPr lang="en-US" altLang="zh-CN" dirty="0"/>
              <a:t>32.1 ℃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7168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2633</Words>
  <Application>Microsoft Office PowerPoint</Application>
  <PresentationFormat>宽屏</PresentationFormat>
  <Paragraphs>449</Paragraphs>
  <Slides>24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等线</vt:lpstr>
      <vt:lpstr>方正姚体</vt:lpstr>
      <vt:lpstr>华文中宋</vt:lpstr>
      <vt:lpstr>宋体</vt:lpstr>
      <vt:lpstr>微软雅黑</vt:lpstr>
      <vt:lpstr>Arial</vt:lpstr>
      <vt:lpstr>Bradley Hand ITC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shixiang peng</dc:creator>
  <cp:lastModifiedBy>kun sun</cp:lastModifiedBy>
  <cp:revision>2520</cp:revision>
  <dcterms:created xsi:type="dcterms:W3CDTF">2025-03-19T01:04:00Z</dcterms:created>
  <dcterms:modified xsi:type="dcterms:W3CDTF">2026-07-01T14:52:03Z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4A0AD705404B4645A8D9C1AECC1BD110_12</vt:lpwstr>
  </property>
  <property fmtid="{D5CDD505-2E9C-101B-9397-08002B2CF9AE}" pid="3" name="KSOProductBuildVer">
    <vt:lpwstr>2052-12.8.2.15091</vt:lpwstr>
  </property>
</Properties>
</file>