
<file path=[Content_Types].xml><?xml version="1.0" encoding="utf-8"?>
<Types xmlns="http://schemas.openxmlformats.org/package/2006/content-types">
  <Default Extension="jpeg" ContentType="image/jpeg"/>
  <Default Extension="JPG" ContentType="image/.jpg"/>
  <Default Extension="vml" ContentType="application/vnd.openxmlformats-officedocument.vmlDrawing"/>
  <Default Extension="bin" ContentType="application/vnd.openxmlformats-officedocument.oleObject"/>
  <Default Extension="png" ContentType="image/png"/>
  <Default Extension="gif" ContentType="image/gif"/>
  <Default Extension="emf" ContentType="image/x-emf"/>
  <Default Extension="wdp" ContentType="image/vnd.ms-photo"/>
  <Default Extension="wmf" ContentType="image/x-w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  <p:sldMasterId id="2147483651" r:id="rId3"/>
  </p:sldMasterIdLst>
  <p:notesMasterIdLst>
    <p:notesMasterId r:id="rId19"/>
  </p:notesMasterIdLst>
  <p:sldIdLst>
    <p:sldId id="258" r:id="rId4"/>
    <p:sldId id="256" r:id="rId5"/>
    <p:sldId id="262" r:id="rId6"/>
    <p:sldId id="264" r:id="rId7"/>
    <p:sldId id="260" r:id="rId8"/>
    <p:sldId id="268" r:id="rId9"/>
    <p:sldId id="261" r:id="rId10"/>
    <p:sldId id="266" r:id="rId11"/>
    <p:sldId id="265" r:id="rId12"/>
    <p:sldId id="271" r:id="rId13"/>
    <p:sldId id="272" r:id="rId14"/>
    <p:sldId id="273" r:id="rId15"/>
    <p:sldId id="274" r:id="rId16"/>
    <p:sldId id="292" r:id="rId17"/>
    <p:sldId id="275" r:id="rId18"/>
    <p:sldId id="276" r:id="rId20"/>
    <p:sldId id="277" r:id="rId21"/>
    <p:sldId id="269" r:id="rId22"/>
    <p:sldId id="267" r:id="rId23"/>
    <p:sldId id="295" r:id="rId24"/>
    <p:sldId id="270" r:id="rId25"/>
    <p:sldId id="280" r:id="rId26"/>
    <p:sldId id="282" r:id="rId27"/>
    <p:sldId id="293" r:id="rId28"/>
    <p:sldId id="283" r:id="rId29"/>
    <p:sldId id="286" r:id="rId30"/>
    <p:sldId id="287" r:id="rId31"/>
    <p:sldId id="288" r:id="rId32"/>
    <p:sldId id="290" r:id="rId33"/>
    <p:sldId id="296" r:id="rId34"/>
    <p:sldId id="297" r:id="rId35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2" autoAdjust="0"/>
    <p:restoredTop sz="94660"/>
  </p:normalViewPr>
  <p:slideViewPr>
    <p:cSldViewPr snapToGrid="0">
      <p:cViewPr varScale="1">
        <p:scale>
          <a:sx n="97" d="100"/>
          <a:sy n="97" d="100"/>
        </p:scale>
        <p:origin x="57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8" d="100"/>
          <a:sy n="78" d="100"/>
        </p:scale>
        <p:origin x="2772" y="3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8" Type="http://schemas.openxmlformats.org/officeDocument/2006/relationships/tableStyles" Target="tableStyles.xml"/><Relationship Id="rId37" Type="http://schemas.openxmlformats.org/officeDocument/2006/relationships/viewProps" Target="viewProps.xml"/><Relationship Id="rId36" Type="http://schemas.openxmlformats.org/officeDocument/2006/relationships/presProps" Target="presProps.xml"/><Relationship Id="rId35" Type="http://schemas.openxmlformats.org/officeDocument/2006/relationships/slide" Target="slides/slide31.xml"/><Relationship Id="rId34" Type="http://schemas.openxmlformats.org/officeDocument/2006/relationships/slide" Target="slides/slide30.xml"/><Relationship Id="rId33" Type="http://schemas.openxmlformats.org/officeDocument/2006/relationships/slide" Target="slides/slide29.xml"/><Relationship Id="rId32" Type="http://schemas.openxmlformats.org/officeDocument/2006/relationships/slide" Target="slides/slide28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notesMaster" Target="notesMasters/notesMaster1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67.wmf"/><Relationship Id="rId1" Type="http://schemas.openxmlformats.org/officeDocument/2006/relationships/image" Target="../media/image6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6885BE-8206-43E1-8F43-B16C17DB25B3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69BA31-81D8-4EC1-8D6A-421272406009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69BA31-81D8-4EC1-8D6A-42127240600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因为电荷量大约提高了</a:t>
            </a:r>
            <a:r>
              <a:rPr lang="en-US" altLang="zh-CN" dirty="0"/>
              <a:t>10</a:t>
            </a:r>
            <a:r>
              <a:rPr lang="zh-CN" altLang="en-US" dirty="0"/>
              <a:t>倍，理论上位置、相位、电荷量指标也都能提高</a:t>
            </a:r>
            <a:r>
              <a:rPr lang="en-US" altLang="zh-CN" dirty="0"/>
              <a:t>10</a:t>
            </a:r>
            <a:r>
              <a:rPr lang="zh-CN" altLang="en-US" dirty="0"/>
              <a:t>倍，但受到测量仪器动态范围限制，目前测量结果可能已达极限。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69BA31-81D8-4EC1-8D6A-42127240600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69BA31-81D8-4EC1-8D6A-42127240600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束团尺寸的下限值是因为拟合约束条件（</a:t>
            </a:r>
            <a:r>
              <a:rPr lang="en-US" altLang="zh-CN" dirty="0"/>
              <a:t>0.1&lt;r&lt;0.95</a:t>
            </a:r>
            <a:r>
              <a:rPr lang="zh-CN" altLang="en-US" dirty="0"/>
              <a:t>）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69BA31-81D8-4EC1-8D6A-42127240600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2" y="6479383"/>
            <a:ext cx="1682044" cy="365125"/>
          </a:xfrm>
          <a:prstGeom prst="rect">
            <a:avLst/>
          </a:prstGeom>
        </p:spPr>
        <p:txBody>
          <a:bodyPr/>
          <a:lstStyle/>
          <a:p>
            <a:fld id="{F94196AD-44BA-4BBA-B909-B05D8EE1DF41}" type="datetime1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74067" y="5213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10555112" y="6474357"/>
            <a:ext cx="1636889" cy="365125"/>
          </a:xfrm>
          <a:prstGeom prst="rect">
            <a:avLst/>
          </a:prstGeom>
        </p:spPr>
        <p:txBody>
          <a:bodyPr/>
          <a:lstStyle/>
          <a:p>
            <a:fld id="{B89BF6D3-CA62-4D9F-9EA1-CDCBA823276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8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2" y="6479383"/>
            <a:ext cx="1682044" cy="365125"/>
          </a:xfrm>
          <a:prstGeom prst="rect">
            <a:avLst/>
          </a:prstGeom>
        </p:spPr>
        <p:txBody>
          <a:bodyPr/>
          <a:lstStyle/>
          <a:p>
            <a:fld id="{9B6D5249-AD00-41D2-98A8-20A04313E6C1}" type="datetime1">
              <a:rPr lang="zh-CN" altLang="en-US" smtClean="0"/>
            </a:fld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11655468" y="6474357"/>
            <a:ext cx="536533" cy="365125"/>
          </a:xfrm>
          <a:prstGeom prst="rect">
            <a:avLst/>
          </a:prstGeom>
        </p:spPr>
        <p:txBody>
          <a:bodyPr/>
          <a:lstStyle/>
          <a:p>
            <a:fld id="{B89BF6D3-CA62-4D9F-9EA1-CDCBA8232769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单击以编辑母版副标题样式</a:t>
            </a:r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5" Type="http://schemas.openxmlformats.org/officeDocument/2006/relationships/theme" Target="../theme/theme1.xml"/><Relationship Id="rId4" Type="http://schemas.openxmlformats.org/officeDocument/2006/relationships/image" Target="../media/image2.emf"/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 descr="ImageV"/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68" t="42098" r="20032" b="50345"/>
          <a:stretch>
            <a:fillRect/>
          </a:stretch>
        </p:blipFill>
        <p:spPr bwMode="auto">
          <a:xfrm>
            <a:off x="0" y="6470915"/>
            <a:ext cx="12192000" cy="3786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7" t="11012" r="6666" b="73187"/>
          <a:stretch>
            <a:fillRect/>
          </a:stretch>
        </p:blipFill>
        <p:spPr>
          <a:xfrm>
            <a:off x="1" y="279398"/>
            <a:ext cx="12191999" cy="74036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60130"/>
            <a:ext cx="12192000" cy="2997870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0" y="3"/>
            <a:ext cx="12192000" cy="639375"/>
          </a:xfrm>
          <a:prstGeom prst="rect">
            <a:avLst/>
          </a:prstGeom>
          <a:gradFill>
            <a:gsLst>
              <a:gs pos="9000">
                <a:schemeClr val="bg1"/>
              </a:gs>
              <a:gs pos="20000">
                <a:schemeClr val="accent5">
                  <a:lumMod val="40000"/>
                  <a:lumOff val="60000"/>
                </a:schemeClr>
              </a:gs>
              <a:gs pos="72500">
                <a:srgbClr val="28477E"/>
              </a:gs>
              <a:gs pos="16000">
                <a:schemeClr val="accent5">
                  <a:lumMod val="20000"/>
                  <a:lumOff val="80000"/>
                </a:schemeClr>
              </a:gs>
              <a:gs pos="29000">
                <a:schemeClr val="accent5">
                  <a:lumMod val="60000"/>
                  <a:lumOff val="40000"/>
                </a:schemeClr>
              </a:gs>
              <a:gs pos="100000">
                <a:schemeClr val="accent5">
                  <a:lumMod val="5000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</p:sldLayoutIdLst>
  <p:hf hdr="0" ft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15.GIF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22.emf"/><Relationship Id="rId4" Type="http://schemas.openxmlformats.org/officeDocument/2006/relationships/image" Target="../media/image21.emf"/><Relationship Id="rId3" Type="http://schemas.openxmlformats.org/officeDocument/2006/relationships/image" Target="../media/image20.emf"/><Relationship Id="rId2" Type="http://schemas.openxmlformats.org/officeDocument/2006/relationships/image" Target="../media/image19.emf"/><Relationship Id="rId1" Type="http://schemas.openxmlformats.org/officeDocument/2006/relationships/image" Target="../media/image18.emf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26.png"/><Relationship Id="rId3" Type="http://schemas.openxmlformats.org/officeDocument/2006/relationships/image" Target="../media/image25.png"/><Relationship Id="rId2" Type="http://schemas.openxmlformats.org/officeDocument/2006/relationships/image" Target="../media/image24.emf"/><Relationship Id="rId1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30.png"/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34.emf"/><Relationship Id="rId3" Type="http://schemas.openxmlformats.org/officeDocument/2006/relationships/image" Target="../media/image33.emf"/><Relationship Id="rId2" Type="http://schemas.openxmlformats.org/officeDocument/2006/relationships/image" Target="../media/image32.emf"/><Relationship Id="rId1" Type="http://schemas.openxmlformats.org/officeDocument/2006/relationships/image" Target="../media/image31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Relationship Id="rId3" Type="http://schemas.openxmlformats.org/officeDocument/2006/relationships/image" Target="../media/image38.emf"/><Relationship Id="rId2" Type="http://schemas.openxmlformats.org/officeDocument/2006/relationships/image" Target="../media/image37.png"/><Relationship Id="rId1" Type="http://schemas.openxmlformats.org/officeDocument/2006/relationships/image" Target="../media/image36.emf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2.xml"/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47.png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image" Target="../media/image4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51.png"/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image" Target="../media/image4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3.png"/><Relationship Id="rId1" Type="http://schemas.openxmlformats.org/officeDocument/2006/relationships/image" Target="../media/image52.png"/></Relationships>
</file>

<file path=ppt/slides/_rels/slide21.xml.rels><?xml version="1.0" encoding="UTF-8" standalone="yes"?>
<Relationships xmlns="http://schemas.openxmlformats.org/package/2006/relationships"><Relationship Id="rId9" Type="http://schemas.openxmlformats.org/officeDocument/2006/relationships/image" Target="../media/image62.emf"/><Relationship Id="rId8" Type="http://schemas.openxmlformats.org/officeDocument/2006/relationships/image" Target="../media/image61.emf"/><Relationship Id="rId7" Type="http://schemas.openxmlformats.org/officeDocument/2006/relationships/image" Target="../media/image60.png"/><Relationship Id="rId6" Type="http://schemas.openxmlformats.org/officeDocument/2006/relationships/image" Target="../media/image59.jpeg"/><Relationship Id="rId5" Type="http://schemas.microsoft.com/office/2007/relationships/hdphoto" Target="../media/image58.wdp"/><Relationship Id="rId4" Type="http://schemas.openxmlformats.org/officeDocument/2006/relationships/image" Target="../media/image57.png"/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3" Type="http://schemas.openxmlformats.org/officeDocument/2006/relationships/slideLayout" Target="../slideLayouts/slideLayout2.xml"/><Relationship Id="rId12" Type="http://schemas.openxmlformats.org/officeDocument/2006/relationships/image" Target="../media/image65.png"/><Relationship Id="rId11" Type="http://schemas.openxmlformats.org/officeDocument/2006/relationships/image" Target="../media/image64.png"/><Relationship Id="rId10" Type="http://schemas.openxmlformats.org/officeDocument/2006/relationships/image" Target="../media/image63.png"/><Relationship Id="rId1" Type="http://schemas.openxmlformats.org/officeDocument/2006/relationships/image" Target="../media/image54.png"/></Relationships>
</file>

<file path=ppt/slides/_rels/slide22.xml.rels><?xml version="1.0" encoding="UTF-8" standalone="yes"?>
<Relationships xmlns="http://schemas.openxmlformats.org/package/2006/relationships"><Relationship Id="rId9" Type="http://schemas.openxmlformats.org/officeDocument/2006/relationships/image" Target="../media/image72.png"/><Relationship Id="rId8" Type="http://schemas.openxmlformats.org/officeDocument/2006/relationships/image" Target="../media/image71.png"/><Relationship Id="rId7" Type="http://schemas.openxmlformats.org/officeDocument/2006/relationships/image" Target="../media/image70.png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wmf"/><Relationship Id="rId3" Type="http://schemas.openxmlformats.org/officeDocument/2006/relationships/oleObject" Target="../embeddings/oleObject2.bin"/><Relationship Id="rId2" Type="http://schemas.openxmlformats.org/officeDocument/2006/relationships/image" Target="../media/image66.wmf"/><Relationship Id="rId14" Type="http://schemas.openxmlformats.org/officeDocument/2006/relationships/vmlDrawing" Target="../drawings/vmlDrawing1.vml"/><Relationship Id="rId13" Type="http://schemas.openxmlformats.org/officeDocument/2006/relationships/slideLayout" Target="../slideLayouts/slideLayout2.xml"/><Relationship Id="rId12" Type="http://schemas.openxmlformats.org/officeDocument/2006/relationships/image" Target="../media/image75.png"/><Relationship Id="rId11" Type="http://schemas.openxmlformats.org/officeDocument/2006/relationships/image" Target="../media/image74.emf"/><Relationship Id="rId10" Type="http://schemas.openxmlformats.org/officeDocument/2006/relationships/image" Target="../media/image73.png"/><Relationship Id="rId1" Type="http://schemas.openxmlformats.org/officeDocument/2006/relationships/oleObject" Target="../embeddings/oleObject1.bin"/></Relationships>
</file>

<file path=ppt/slides/_rels/slide2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80.png"/><Relationship Id="rId4" Type="http://schemas.openxmlformats.org/officeDocument/2006/relationships/image" Target="../media/image79.png"/><Relationship Id="rId3" Type="http://schemas.openxmlformats.org/officeDocument/2006/relationships/image" Target="../media/image78.png"/><Relationship Id="rId2" Type="http://schemas.openxmlformats.org/officeDocument/2006/relationships/image" Target="../media/image77.emf"/><Relationship Id="rId1" Type="http://schemas.openxmlformats.org/officeDocument/2006/relationships/image" Target="../media/image76.png"/></Relationships>
</file>

<file path=ppt/slides/_rels/slide2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85.png"/><Relationship Id="rId4" Type="http://schemas.openxmlformats.org/officeDocument/2006/relationships/image" Target="../media/image84.png"/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image" Target="../media/image81.png"/></Relationships>
</file>

<file path=ppt/slides/_rels/slide2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89.emf"/><Relationship Id="rId3" Type="http://schemas.openxmlformats.org/officeDocument/2006/relationships/image" Target="../media/image88.emf"/><Relationship Id="rId2" Type="http://schemas.openxmlformats.org/officeDocument/2006/relationships/image" Target="../media/image87.png"/><Relationship Id="rId1" Type="http://schemas.openxmlformats.org/officeDocument/2006/relationships/image" Target="../media/image86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0.png"/></Relationships>
</file>

<file path=ppt/slides/_rels/slide27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image" Target="../media/image91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4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GIF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611560"/>
            <a:ext cx="9144000" cy="2387600"/>
          </a:xfrm>
        </p:spPr>
        <p:txBody>
          <a:bodyPr/>
          <a:lstStyle/>
          <a:p>
            <a:r>
              <a:rPr lang="en-US" altLang="zh-CN" dirty="0"/>
              <a:t>STCF</a:t>
            </a:r>
            <a:r>
              <a:rPr lang="zh-CN" altLang="en-US" dirty="0"/>
              <a:t>逐束团测量技术研究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967798"/>
            <a:ext cx="9144000" cy="1655762"/>
          </a:xfrm>
        </p:spPr>
        <p:txBody>
          <a:bodyPr/>
          <a:lstStyle/>
          <a:p>
            <a:r>
              <a:rPr lang="zh-CN" altLang="en-US" dirty="0"/>
              <a:t>周逸媚，吴桑，陈方舟，张宁，百惠中，周伟民，中国科学院上海高等研究院</a:t>
            </a:r>
            <a:endParaRPr lang="en-US" altLang="zh-CN" dirty="0"/>
          </a:p>
          <a:p>
            <a:r>
              <a:rPr lang="zh-CN" altLang="en-US" dirty="0"/>
              <a:t>杨星，邓又铭，冷用斌，中国科学技术大学</a:t>
            </a:r>
            <a:endParaRPr lang="zh-CN" altLang="en-US" dirty="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3276838" y="6051207"/>
            <a:ext cx="5852335" cy="690678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 fontScale="25000" lnSpcReduction="20000"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9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ED7D31"/>
              </a:buClr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/>
                <a:ea typeface="楷体" panose="02010609060101010101" charset="-122"/>
                <a:cs typeface="+mn-cs"/>
              </a:rPr>
              <a:t>2026</a:t>
            </a:r>
            <a:r>
              <a:rPr kumimoji="0" lang="zh-CN" alt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/>
                <a:ea typeface="楷体" panose="02010609060101010101" charset="-122"/>
                <a:cs typeface="+mn-cs"/>
              </a:rPr>
              <a:t>年超级陶粲装置研讨会</a:t>
            </a:r>
            <a:endParaRPr kumimoji="0" lang="en-US" altLang="zh-CN" sz="8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/>
              <a:ea typeface="楷体" panose="02010609060101010101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ED7D31"/>
              </a:buClr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/>
                <a:ea typeface="楷体" panose="02010609060101010101" charset="-122"/>
                <a:cs typeface="+mn-cs"/>
              </a:rPr>
              <a:t>陕西西安市 </a:t>
            </a:r>
            <a:br>
              <a:rPr kumimoji="0" lang="zh-CN" alt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/>
                <a:ea typeface="楷体" panose="02010609060101010101" charset="-122"/>
                <a:cs typeface="+mn-cs"/>
              </a:rPr>
            </a:br>
            <a:endParaRPr kumimoji="0" lang="en-US" altLang="zh-CN" sz="8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楷体" panose="02010609060101010101" charset="-122"/>
              <a:cs typeface="Calibr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ED7D31"/>
              </a:buClr>
              <a:buSzTx/>
              <a:buFont typeface="Arial" panose="020B0604020202020204" pitchFamily="34" charset="0"/>
              <a:buNone/>
              <a:defRPr/>
            </a:pP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楷体" panose="02010609060101010101" charset="-122"/>
              <a:cs typeface="Calibr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ED7D31"/>
              </a:buClr>
              <a:buSzTx/>
              <a:buFont typeface="Arial" panose="020B0604020202020204" pitchFamily="34" charset="0"/>
              <a:buNone/>
              <a:defRPr/>
            </a:pPr>
            <a:endParaRPr kumimoji="0" lang="zh-CN" altLang="zh-CN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楷体" panose="02010609060101010101" charset="-122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2C4D4-7F7C-4C92-8087-ACFC400A4118}" type="datetime1">
              <a:rPr lang="zh-CN" altLang="en-US" smtClean="0"/>
            </a:fld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BF6D3-CA62-4D9F-9EA1-CDCBA8232769}" type="slidenum">
              <a:rPr lang="zh-CN" altLang="en-US" smtClean="0"/>
            </a:fld>
            <a:endParaRPr lang="zh-CN" altLang="en-US" dirty="0"/>
          </a:p>
        </p:txBody>
      </p:sp>
      <p:sp>
        <p:nvSpPr>
          <p:cNvPr id="6" name="标题 1"/>
          <p:cNvSpPr>
            <a:spLocks noGrp="1"/>
          </p:cNvSpPr>
          <p:nvPr>
            <p:ph type="title"/>
          </p:nvPr>
        </p:nvSpPr>
        <p:spPr>
          <a:xfrm>
            <a:off x="838200" y="106575"/>
            <a:ext cx="10515600" cy="542966"/>
          </a:xfrm>
        </p:spPr>
        <p:txBody>
          <a:bodyPr/>
          <a:lstStyle/>
          <a:p>
            <a:pPr algn="ctr"/>
            <a:r>
              <a:rPr lang="zh-CN" altLang="en-US" b="1" dirty="0"/>
              <a:t>逐束团三维位置测量技术研究</a:t>
            </a:r>
            <a:endParaRPr lang="zh-CN" altLang="en-US" b="1" dirty="0"/>
          </a:p>
        </p:txBody>
      </p:sp>
      <p:sp>
        <p:nvSpPr>
          <p:cNvPr id="7" name="文本框 6"/>
          <p:cNvSpPr txBox="1"/>
          <p:nvPr/>
        </p:nvSpPr>
        <p:spPr>
          <a:xfrm>
            <a:off x="838200" y="990074"/>
            <a:ext cx="104436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逐束团三维位置测量</a:t>
            </a: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随机采样方案</a:t>
            </a:r>
            <a:endParaRPr lang="en-US" altLang="zh-CN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882406" y="3654319"/>
            <a:ext cx="3917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基于高速示波器逐束团三维位置测量系统框架</a:t>
            </a:r>
            <a:endParaRPr lang="zh-CN" altLang="en-US" sz="1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155689" y="4091478"/>
            <a:ext cx="5778511" cy="18466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zh-CN" sz="1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幅相提取</a:t>
            </a:r>
            <a:r>
              <a:rPr lang="zh-CN" altLang="en-US" sz="1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方法：响应函数矢量投影</a:t>
            </a:r>
            <a:r>
              <a:rPr lang="zh-CN" altLang="zh-CN" sz="1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法</a:t>
            </a:r>
            <a:endParaRPr lang="en-US" altLang="zh-CN" sz="1600" b="1" kern="1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400" b="1" kern="1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超高时间分辨</a:t>
            </a:r>
            <a:r>
              <a:rPr lang="zh-CN" altLang="zh-CN" sz="1400" b="1" kern="1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响应函数</a:t>
            </a:r>
            <a:r>
              <a:rPr lang="zh-CN" altLang="en-US" sz="1400" b="1" kern="1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构建</a:t>
            </a:r>
            <a:r>
              <a:rPr lang="zh-CN" altLang="en-US" sz="1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：多圈采样数据拼接（</a:t>
            </a:r>
            <a:r>
              <a:rPr lang="en-US" altLang="zh-CN" sz="1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SSRF</a:t>
            </a:r>
            <a:r>
              <a:rPr lang="zh-CN" altLang="en-US" sz="1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，</a:t>
            </a:r>
            <a:r>
              <a:rPr lang="en-US" altLang="zh-CN" sz="1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2000</a:t>
            </a:r>
            <a:r>
              <a:rPr lang="zh-CN" altLang="en-US" sz="1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圈拼接，</a:t>
            </a:r>
            <a:r>
              <a:rPr lang="en-US" altLang="zh-CN" sz="1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40T</a:t>
            </a:r>
            <a:r>
              <a:rPr lang="zh-CN" altLang="en-US" sz="1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等效采样率）</a:t>
            </a:r>
            <a:endParaRPr lang="en-US" altLang="zh-CN" sz="1400" b="1" kern="1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zh-CN" sz="1400" b="1" kern="1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匹配查找表</a:t>
            </a:r>
            <a:r>
              <a:rPr lang="en-US" altLang="zh-CN" sz="1400" b="1" kern="1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(LUT)</a:t>
            </a:r>
            <a:r>
              <a:rPr lang="zh-CN" altLang="en-US" sz="1400" b="1" kern="1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构建</a:t>
            </a:r>
            <a:r>
              <a:rPr lang="zh-CN" altLang="en-US" sz="1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：响应函数移相抽样（</a:t>
            </a:r>
            <a:r>
              <a:rPr lang="en-US" altLang="zh-CN" sz="1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SSRF</a:t>
            </a:r>
            <a:r>
              <a:rPr lang="zh-CN" altLang="en-US" sz="1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，移相步长</a:t>
            </a:r>
            <a:r>
              <a:rPr lang="en-US" altLang="zh-CN" sz="1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0.1ps</a:t>
            </a:r>
            <a:r>
              <a:rPr lang="zh-CN" altLang="en-US" sz="1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，</a:t>
            </a:r>
            <a:r>
              <a:rPr lang="en-US" altLang="zh-CN" sz="1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40*20000</a:t>
            </a:r>
            <a:r>
              <a:rPr lang="zh-CN" altLang="en-US" sz="1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矩阵）</a:t>
            </a:r>
            <a:endParaRPr lang="en-US" altLang="zh-CN" sz="1400" b="1" kern="1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400" b="1" kern="1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相位信息提取</a:t>
            </a:r>
            <a:r>
              <a:rPr lang="zh-CN" altLang="en-US" sz="1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：</a:t>
            </a:r>
            <a:r>
              <a:rPr lang="zh-CN" altLang="zh-CN" sz="1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束团实采数据与匹配查找表做相关</a:t>
            </a:r>
            <a:r>
              <a:rPr lang="zh-CN" altLang="en-US" sz="1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度分析（矢量夹角计算）</a:t>
            </a:r>
            <a:endParaRPr lang="en-US" altLang="zh-CN" sz="1400" b="1" kern="1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zh-CN" sz="1400" b="1" kern="1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幅度</a:t>
            </a:r>
            <a:r>
              <a:rPr lang="zh-CN" altLang="en-US" sz="1400" b="1" kern="1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信息</a:t>
            </a:r>
            <a:r>
              <a:rPr lang="zh-CN" altLang="zh-CN" sz="1400" b="1" kern="1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提取</a:t>
            </a:r>
            <a:r>
              <a:rPr lang="zh-CN" altLang="en-US" sz="1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：</a:t>
            </a:r>
            <a:r>
              <a:rPr lang="zh-CN" altLang="zh-CN" sz="1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采样波形数据和最佳匹配组</a:t>
            </a:r>
            <a:r>
              <a:rPr lang="en-US" altLang="zh-CN" sz="1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LUT</a:t>
            </a:r>
            <a:r>
              <a:rPr lang="zh-CN" altLang="zh-CN" sz="1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之间的</a:t>
            </a:r>
            <a:r>
              <a:rPr lang="zh-CN" altLang="en-US" sz="1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线性</a:t>
            </a:r>
            <a:r>
              <a:rPr lang="zh-CN" altLang="zh-CN" sz="1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拟合</a:t>
            </a:r>
            <a:endParaRPr lang="en-US" altLang="zh-CN" sz="1400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11" name="图片 10" descr="图片包含 游戏机&#10;&#10;描述已自动生成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7602123" y="1220906"/>
            <a:ext cx="3052153" cy="2288461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 rotWithShape="1">
          <a:blip r:embed="rId2"/>
          <a:srcRect t="45741"/>
          <a:stretch>
            <a:fillRect/>
          </a:stretch>
        </p:blipFill>
        <p:spPr>
          <a:xfrm>
            <a:off x="7602123" y="3553471"/>
            <a:ext cx="2995899" cy="215274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5689" y="1620674"/>
            <a:ext cx="5173332" cy="1858799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7903824" y="5867926"/>
            <a:ext cx="26215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响应函数矢量投影法</a:t>
            </a:r>
            <a:endParaRPr lang="zh-CN" altLang="en-US" sz="1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8717F-6997-4C1A-A18F-81D790BE2720}" type="datetime1">
              <a:rPr lang="zh-CN" altLang="en-US" smtClean="0"/>
            </a:fld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BF6D3-CA62-4D9F-9EA1-CDCBA8232769}" type="slidenum">
              <a:rPr lang="zh-CN" altLang="en-US" smtClean="0"/>
            </a:fld>
            <a:endParaRPr lang="zh-CN" altLang="en-US" dirty="0"/>
          </a:p>
        </p:txBody>
      </p:sp>
      <p:sp>
        <p:nvSpPr>
          <p:cNvPr id="6" name="标题 1"/>
          <p:cNvSpPr>
            <a:spLocks noGrp="1"/>
          </p:cNvSpPr>
          <p:nvPr>
            <p:ph type="title"/>
          </p:nvPr>
        </p:nvSpPr>
        <p:spPr>
          <a:xfrm>
            <a:off x="838200" y="106575"/>
            <a:ext cx="10515600" cy="542966"/>
          </a:xfrm>
        </p:spPr>
        <p:txBody>
          <a:bodyPr/>
          <a:lstStyle/>
          <a:p>
            <a:pPr algn="ctr"/>
            <a:r>
              <a:rPr lang="zh-CN" altLang="en-US" b="1" dirty="0"/>
              <a:t>逐束团三维位置测量技术研究</a:t>
            </a:r>
            <a:endParaRPr lang="zh-CN" altLang="en-US" b="1" dirty="0"/>
          </a:p>
        </p:txBody>
      </p:sp>
      <p:sp>
        <p:nvSpPr>
          <p:cNvPr id="7" name="文本框 6"/>
          <p:cNvSpPr txBox="1"/>
          <p:nvPr/>
        </p:nvSpPr>
        <p:spPr>
          <a:xfrm>
            <a:off x="838200" y="990074"/>
            <a:ext cx="104436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逐束团三维位置测量结果</a:t>
            </a: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随机采样方案</a:t>
            </a:r>
            <a:endParaRPr lang="en-US" altLang="zh-CN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9038429" y="5767510"/>
            <a:ext cx="22182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逐束团电荷量分辨率：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0.0011/0.6 = 0.18%</a:t>
            </a:r>
            <a:endParaRPr lang="zh-CN" altLang="en-US" sz="1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6426" y="3864713"/>
            <a:ext cx="3240000" cy="1827360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8715860" y="3519217"/>
            <a:ext cx="34448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逐束团多圈平均电荷量（填充模式）</a:t>
            </a:r>
            <a:endParaRPr lang="zh-CN" altLang="en-US" sz="1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4940" y="1690417"/>
            <a:ext cx="3240000" cy="182736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5187" y="1712583"/>
            <a:ext cx="3240000" cy="1827360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5095997" y="3541383"/>
            <a:ext cx="26215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逐束团逐圈水平位置</a:t>
            </a:r>
            <a:endParaRPr lang="zh-CN" altLang="en-US" sz="1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6787" y="3886879"/>
            <a:ext cx="3240000" cy="1827360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5095997" y="5792951"/>
            <a:ext cx="26215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逐束团逐圈垂直位置</a:t>
            </a:r>
            <a:endParaRPr lang="zh-CN" altLang="en-US" sz="1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269" y="3892533"/>
            <a:ext cx="3240000" cy="1827360"/>
          </a:xfrm>
          <a:prstGeom prst="rect">
            <a:avLst/>
          </a:prstGeom>
        </p:spPr>
      </p:pic>
      <p:sp>
        <p:nvSpPr>
          <p:cNvPr id="17" name="文本框 16"/>
          <p:cNvSpPr txBox="1"/>
          <p:nvPr/>
        </p:nvSpPr>
        <p:spPr>
          <a:xfrm>
            <a:off x="1195571" y="5728880"/>
            <a:ext cx="26215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逐束团逐圈纵向相位</a:t>
            </a:r>
            <a:endParaRPr lang="zh-CN" altLang="en-US" sz="1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968741" y="1706439"/>
            <a:ext cx="33815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kumimoji="1"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PCA</a:t>
            </a:r>
            <a:r>
              <a:rPr kumimoji="1"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方法评估横向位置和纵向相位测量误差：</a:t>
            </a:r>
            <a:endParaRPr kumimoji="1"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kumimoji="1"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电荷量分辨率：</a:t>
            </a:r>
            <a:r>
              <a:rPr lang="en-US" altLang="zh-CN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0.02%</a:t>
            </a:r>
            <a:endParaRPr lang="en-US" altLang="zh-CN" sz="16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横向位置分辨率：</a:t>
            </a:r>
            <a:r>
              <a:rPr lang="en-US" altLang="zh-CN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5μm</a:t>
            </a:r>
            <a:endParaRPr lang="en-US" altLang="zh-CN" sz="16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纵向相位分辨率：</a:t>
            </a:r>
            <a:r>
              <a:rPr lang="en-US" altLang="zh-CN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0.2ps</a:t>
            </a:r>
            <a:endParaRPr lang="en-US" altLang="zh-CN" sz="16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66175-485A-44C6-B87E-A6714D8F72C8}" type="datetime1">
              <a:rPr lang="zh-CN" altLang="en-US" smtClean="0"/>
            </a:fld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BF6D3-CA62-4D9F-9EA1-CDCBA8232769}" type="slidenum">
              <a:rPr lang="zh-CN" altLang="en-US" smtClean="0"/>
            </a:fld>
            <a:endParaRPr lang="zh-CN" altLang="en-US" dirty="0"/>
          </a:p>
        </p:txBody>
      </p:sp>
      <p:sp>
        <p:nvSpPr>
          <p:cNvPr id="6" name="标题 1"/>
          <p:cNvSpPr>
            <a:spLocks noGrp="1"/>
          </p:cNvSpPr>
          <p:nvPr>
            <p:ph type="title"/>
          </p:nvPr>
        </p:nvSpPr>
        <p:spPr>
          <a:xfrm>
            <a:off x="838200" y="106575"/>
            <a:ext cx="10515600" cy="542966"/>
          </a:xfrm>
        </p:spPr>
        <p:txBody>
          <a:bodyPr/>
          <a:lstStyle/>
          <a:p>
            <a:pPr algn="ctr"/>
            <a:r>
              <a:rPr lang="zh-CN" altLang="en-US" b="1" dirty="0"/>
              <a:t>逐束团三维位置测量技术研究</a:t>
            </a:r>
            <a:endParaRPr lang="zh-CN" altLang="en-US" b="1" dirty="0"/>
          </a:p>
        </p:txBody>
      </p:sp>
      <p:sp>
        <p:nvSpPr>
          <p:cNvPr id="7" name="文本框 6"/>
          <p:cNvSpPr txBox="1"/>
          <p:nvPr/>
        </p:nvSpPr>
        <p:spPr>
          <a:xfrm>
            <a:off x="838200" y="990074"/>
            <a:ext cx="104436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逐束团三维位置测量</a:t>
            </a: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同步采样方案</a:t>
            </a:r>
            <a:endParaRPr lang="en-US" altLang="zh-CN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Picture 1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4604" y="1527861"/>
            <a:ext cx="4085392" cy="2195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文本框 2"/>
          <p:cNvSpPr txBox="1"/>
          <p:nvPr/>
        </p:nvSpPr>
        <p:spPr>
          <a:xfrm>
            <a:off x="1514604" y="3795019"/>
            <a:ext cx="3917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基于高速采集板卡逐束团三维位置测量系统框架</a:t>
            </a:r>
            <a:endParaRPr lang="zh-CN" altLang="en-US" sz="1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567426" y="4173988"/>
            <a:ext cx="5619472" cy="22775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zh-CN" sz="1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幅相提取</a:t>
            </a:r>
            <a:r>
              <a:rPr lang="zh-CN" altLang="en-US" sz="1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方法：平衡相位采样法</a:t>
            </a:r>
            <a:endParaRPr lang="en-US" altLang="zh-CN" sz="1600" b="1" kern="1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400" b="1" kern="1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两点移相</a:t>
            </a:r>
            <a:r>
              <a:rPr lang="zh-CN" altLang="zh-CN" sz="1400" b="1" kern="1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响应函数</a:t>
            </a:r>
            <a:r>
              <a:rPr lang="zh-CN" altLang="en-US" sz="1400" b="1" kern="1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构建</a:t>
            </a:r>
            <a:r>
              <a:rPr lang="zh-CN" altLang="en-US" sz="1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：固定相位差（</a:t>
            </a:r>
            <a:r>
              <a:rPr lang="en-US" altLang="zh-CN" sz="1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300ps</a:t>
            </a:r>
            <a:r>
              <a:rPr lang="zh-CN" altLang="en-US" sz="1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），外触发同步采样，移相扫描数据拼接，分别构建两点响应函数（</a:t>
            </a:r>
            <a:r>
              <a:rPr lang="en-US" altLang="zh-CN" sz="1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SSRF</a:t>
            </a:r>
            <a:r>
              <a:rPr lang="zh-CN" altLang="en-US" sz="1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，移相步长</a:t>
            </a:r>
            <a:r>
              <a:rPr lang="en-US" altLang="zh-CN" sz="1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30ps</a:t>
            </a:r>
            <a:r>
              <a:rPr lang="zh-CN" altLang="en-US" sz="1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）</a:t>
            </a:r>
            <a:endParaRPr lang="en-US" altLang="zh-CN" sz="1400" b="1" kern="1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400" b="1" kern="1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幅度</a:t>
            </a:r>
            <a:r>
              <a:rPr lang="en-US" altLang="zh-CN" sz="1400" b="1" kern="1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/</a:t>
            </a:r>
            <a:r>
              <a:rPr lang="zh-CN" altLang="en-US" sz="1400" b="1" kern="1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相位</a:t>
            </a:r>
            <a:r>
              <a:rPr lang="zh-CN" altLang="zh-CN" sz="1400" b="1" kern="1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查找表</a:t>
            </a:r>
            <a:r>
              <a:rPr lang="en-US" altLang="zh-CN" sz="1400" b="1" kern="1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(LUT)</a:t>
            </a:r>
            <a:r>
              <a:rPr lang="zh-CN" altLang="en-US" sz="1400" b="1" kern="1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构建</a:t>
            </a:r>
            <a:r>
              <a:rPr lang="zh-CN" altLang="en-US" sz="1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：根据两点信号幅度和差之比与对应的相位构建相位查找表，与对应峰值构建幅度查找表。</a:t>
            </a:r>
            <a:endParaRPr lang="en-US" altLang="zh-CN" sz="1400" b="1" kern="1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400" b="1" kern="1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相位信息提取</a:t>
            </a:r>
            <a:r>
              <a:rPr lang="zh-CN" altLang="en-US" sz="1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：根据</a:t>
            </a:r>
            <a:r>
              <a:rPr lang="zh-CN" altLang="zh-CN" sz="1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束团实采数据</a:t>
            </a:r>
            <a:r>
              <a:rPr lang="zh-CN" altLang="en-US" sz="1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幅度和差之比从相位</a:t>
            </a:r>
            <a:r>
              <a:rPr lang="zh-CN" altLang="zh-CN" sz="1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查找表</a:t>
            </a:r>
            <a:r>
              <a:rPr lang="zh-CN" altLang="en-US" sz="1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中找到对应相位值</a:t>
            </a:r>
            <a:endParaRPr lang="zh-CN" altLang="en-US" sz="1400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zh-CN" sz="1400" b="1" kern="1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幅度</a:t>
            </a:r>
            <a:r>
              <a:rPr lang="zh-CN" altLang="en-US" sz="1400" b="1" kern="1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信息</a:t>
            </a:r>
            <a:r>
              <a:rPr lang="zh-CN" altLang="zh-CN" sz="1400" b="1" kern="1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提取</a:t>
            </a:r>
            <a:r>
              <a:rPr lang="zh-CN" altLang="en-US" sz="1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：根据</a:t>
            </a:r>
            <a:r>
              <a:rPr lang="zh-CN" altLang="zh-CN" sz="1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束团实采数据</a:t>
            </a:r>
            <a:r>
              <a:rPr lang="zh-CN" altLang="en-US" sz="1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幅度从幅度查找表中找到对应幅度值</a:t>
            </a:r>
            <a:endParaRPr lang="en-US" altLang="zh-CN" sz="1400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6398" y="1726063"/>
            <a:ext cx="2536515" cy="3829162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3"/>
          <a:srcRect b="9023"/>
          <a:stretch>
            <a:fillRect/>
          </a:stretch>
        </p:blipFill>
        <p:spPr>
          <a:xfrm>
            <a:off x="9080355" y="3723827"/>
            <a:ext cx="2765868" cy="2224689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/>
          <a:srcRect b="7116"/>
          <a:stretch>
            <a:fillRect/>
          </a:stretch>
        </p:blipFill>
        <p:spPr>
          <a:xfrm>
            <a:off x="9130377" y="1607056"/>
            <a:ext cx="2765867" cy="2116772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6291333" y="5903658"/>
            <a:ext cx="26215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平衡相位采样法</a:t>
            </a:r>
            <a:endParaRPr lang="zh-CN" altLang="en-US" sz="1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9302154" y="5903659"/>
            <a:ext cx="26215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相位查找表构建</a:t>
            </a:r>
            <a:endParaRPr lang="zh-CN" altLang="en-US" sz="1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47A8C-F1BA-4F06-9AB4-16C8A933FF8B}" type="datetime1">
              <a:rPr lang="zh-CN" altLang="en-US" smtClean="0"/>
            </a:fld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BF6D3-CA62-4D9F-9EA1-CDCBA8232769}" type="slidenum">
              <a:rPr lang="zh-CN" altLang="en-US" smtClean="0"/>
            </a:fld>
            <a:endParaRPr lang="zh-CN" altLang="en-US" dirty="0"/>
          </a:p>
        </p:txBody>
      </p:sp>
      <p:sp>
        <p:nvSpPr>
          <p:cNvPr id="6" name="标题 1"/>
          <p:cNvSpPr>
            <a:spLocks noGrp="1"/>
          </p:cNvSpPr>
          <p:nvPr>
            <p:ph type="title"/>
          </p:nvPr>
        </p:nvSpPr>
        <p:spPr>
          <a:xfrm>
            <a:off x="838200" y="106575"/>
            <a:ext cx="10515600" cy="542966"/>
          </a:xfrm>
        </p:spPr>
        <p:txBody>
          <a:bodyPr/>
          <a:lstStyle/>
          <a:p>
            <a:pPr algn="ctr"/>
            <a:r>
              <a:rPr lang="zh-CN" altLang="en-US" b="1" dirty="0"/>
              <a:t>逐束团三维位置测量技术研究</a:t>
            </a:r>
            <a:endParaRPr lang="zh-CN" altLang="en-US" b="1" dirty="0"/>
          </a:p>
        </p:txBody>
      </p:sp>
      <p:sp>
        <p:nvSpPr>
          <p:cNvPr id="7" name="文本框 6"/>
          <p:cNvSpPr txBox="1"/>
          <p:nvPr/>
        </p:nvSpPr>
        <p:spPr>
          <a:xfrm>
            <a:off x="838200" y="990074"/>
            <a:ext cx="104436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逐束团三维位置测量结果</a:t>
            </a: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同步采样方案</a:t>
            </a:r>
            <a:endParaRPr lang="en-US" altLang="zh-CN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73268" y="3923512"/>
            <a:ext cx="3939141" cy="2060875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2692184" y="5984387"/>
            <a:ext cx="27334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注入瞬态过程补注束团纵向相位</a:t>
            </a:r>
            <a:endParaRPr lang="zh-CN" altLang="en-US" sz="1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2508" y="1708438"/>
            <a:ext cx="3978527" cy="2020346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94122" y="1683475"/>
            <a:ext cx="3861951" cy="1960456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2727606" y="3728784"/>
            <a:ext cx="32344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正常供光模式储存束团纵向相位</a:t>
            </a:r>
            <a:endParaRPr lang="zh-CN" altLang="en-US" sz="1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7236660" y="5984387"/>
            <a:ext cx="273342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注入瞬态过程补注束团横向位置</a:t>
            </a:r>
            <a:endParaRPr lang="zh-CN" altLang="en-US" sz="1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7142953" y="3696773"/>
            <a:ext cx="32344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正常供光模式储存束团横向位置</a:t>
            </a:r>
            <a:endParaRPr lang="zh-CN" altLang="en-US" sz="1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8908" y="4017238"/>
            <a:ext cx="3960000" cy="2018722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8AAC6-C726-4B7C-8B2F-F37B64D70433}" type="datetime1">
              <a:rPr lang="zh-CN" altLang="en-US" smtClean="0"/>
            </a:fld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BF6D3-CA62-4D9F-9EA1-CDCBA8232769}" type="slidenum">
              <a:rPr lang="zh-CN" altLang="en-US" smtClean="0"/>
            </a:fld>
            <a:endParaRPr lang="zh-CN" altLang="en-US" dirty="0"/>
          </a:p>
        </p:txBody>
      </p:sp>
      <p:sp>
        <p:nvSpPr>
          <p:cNvPr id="6" name="标题 1"/>
          <p:cNvSpPr>
            <a:spLocks noGrp="1"/>
          </p:cNvSpPr>
          <p:nvPr>
            <p:ph type="title"/>
          </p:nvPr>
        </p:nvSpPr>
        <p:spPr>
          <a:xfrm>
            <a:off x="838200" y="106575"/>
            <a:ext cx="10515600" cy="542966"/>
          </a:xfrm>
        </p:spPr>
        <p:txBody>
          <a:bodyPr/>
          <a:lstStyle/>
          <a:p>
            <a:pPr algn="ctr"/>
            <a:r>
              <a:rPr lang="zh-CN" altLang="en-US" b="1" dirty="0"/>
              <a:t>逐束团三维位置测量技术研究</a:t>
            </a:r>
            <a:endParaRPr lang="zh-CN" altLang="en-US" b="1" dirty="0"/>
          </a:p>
        </p:txBody>
      </p:sp>
      <p:sp>
        <p:nvSpPr>
          <p:cNvPr id="7" name="文本框 6"/>
          <p:cNvSpPr txBox="1"/>
          <p:nvPr/>
        </p:nvSpPr>
        <p:spPr>
          <a:xfrm>
            <a:off x="838200" y="990074"/>
            <a:ext cx="104436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逐束团三维位置测量结果</a:t>
            </a: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同步采样方案</a:t>
            </a:r>
            <a:endParaRPr lang="en-US" altLang="zh-CN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6772705" y="3630064"/>
            <a:ext cx="4391526" cy="2441377"/>
          </a:xfrm>
          <a:prstGeom prst="rect">
            <a:avLst/>
          </a:prstGeom>
        </p:spPr>
      </p:pic>
      <p:pic>
        <p:nvPicPr>
          <p:cNvPr id="9" name="图片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69108" y="3637438"/>
            <a:ext cx="4475747" cy="2354758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7873595" y="6059409"/>
            <a:ext cx="30560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纵向相位分辨率与电荷量依赖性</a:t>
            </a:r>
            <a:r>
              <a:rPr lang="zh-CN" altLang="zh-CN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endParaRPr lang="zh-CN" altLang="en-US" sz="1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2312108" y="6009134"/>
            <a:ext cx="30560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横向位置分辨率与电荷量依赖性</a:t>
            </a:r>
            <a:r>
              <a:rPr lang="zh-CN" altLang="zh-CN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endParaRPr lang="zh-CN" altLang="en-US" sz="1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8" name="直线连接符 14"/>
          <p:cNvCxnSpPr/>
          <p:nvPr/>
        </p:nvCxnSpPr>
        <p:spPr>
          <a:xfrm>
            <a:off x="1722561" y="5260398"/>
            <a:ext cx="3729789" cy="0"/>
          </a:xfrm>
          <a:prstGeom prst="line">
            <a:avLst/>
          </a:prstGeom>
          <a:ln w="190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线连接符 16"/>
          <p:cNvCxnSpPr/>
          <p:nvPr/>
        </p:nvCxnSpPr>
        <p:spPr>
          <a:xfrm>
            <a:off x="7268002" y="4992716"/>
            <a:ext cx="3729789" cy="0"/>
          </a:xfrm>
          <a:prstGeom prst="line">
            <a:avLst/>
          </a:prstGeom>
          <a:ln w="190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文本框 19"/>
          <p:cNvSpPr txBox="1"/>
          <p:nvPr/>
        </p:nvSpPr>
        <p:spPr>
          <a:xfrm>
            <a:off x="3445529" y="4403120"/>
            <a:ext cx="21358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b="1" dirty="0">
                <a:solidFill>
                  <a:srgbClr val="FF0000"/>
                </a:solidFill>
              </a:rPr>
              <a:t>&lt;10</a:t>
            </a:r>
            <a:r>
              <a:rPr lang="en-US" altLang="zh-CN" b="1" dirty="0">
                <a:solidFill>
                  <a:srgbClr val="FF0000"/>
                </a:solidFill>
              </a:rPr>
              <a:t>μm</a:t>
            </a:r>
            <a:r>
              <a:rPr lang="zh-CN" altLang="en-US" b="1" dirty="0">
                <a:solidFill>
                  <a:srgbClr val="FF0000"/>
                </a:solidFill>
              </a:rPr>
              <a:t> </a:t>
            </a:r>
            <a:r>
              <a:rPr lang="en-US" altLang="zh-CN" b="1" dirty="0">
                <a:solidFill>
                  <a:srgbClr val="FF0000"/>
                </a:solidFill>
              </a:rPr>
              <a:t>  @&gt;0.6nC</a:t>
            </a:r>
            <a:endParaRPr kumimoji="1"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9028404" y="4241045"/>
            <a:ext cx="21358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b="1" dirty="0">
                <a:solidFill>
                  <a:srgbClr val="FF0000"/>
                </a:solidFill>
              </a:rPr>
              <a:t>&lt;0.8ps</a:t>
            </a:r>
            <a:r>
              <a:rPr lang="zh-CN" altLang="en-US" b="1" dirty="0">
                <a:solidFill>
                  <a:srgbClr val="FF0000"/>
                </a:solidFill>
              </a:rPr>
              <a:t> </a:t>
            </a:r>
            <a:r>
              <a:rPr lang="en-US" altLang="zh-CN" b="1" dirty="0">
                <a:solidFill>
                  <a:srgbClr val="FF0000"/>
                </a:solidFill>
              </a:rPr>
              <a:t>  @&gt;0.6nC</a:t>
            </a:r>
            <a:endParaRPr kumimoji="1" lang="zh-CN" altLang="en-US" b="1" dirty="0">
              <a:solidFill>
                <a:srgbClr val="FF0000"/>
              </a:solidFill>
            </a:endParaRPr>
          </a:p>
        </p:txBody>
      </p:sp>
      <p:pic>
        <p:nvPicPr>
          <p:cNvPr id="22" name="图片 2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056519" y="1626630"/>
            <a:ext cx="3599815" cy="1711325"/>
          </a:xfrm>
          <a:prstGeom prst="rect">
            <a:avLst/>
          </a:prstGeom>
        </p:spPr>
      </p:pic>
      <p:pic>
        <p:nvPicPr>
          <p:cNvPr id="23" name="图片 2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337905" y="1617644"/>
            <a:ext cx="3599815" cy="1711325"/>
          </a:xfrm>
          <a:prstGeom prst="rect">
            <a:avLst/>
          </a:prstGeom>
        </p:spPr>
      </p:pic>
      <p:sp>
        <p:nvSpPr>
          <p:cNvPr id="24" name="文本框 23"/>
          <p:cNvSpPr txBox="1"/>
          <p:nvPr/>
        </p:nvSpPr>
        <p:spPr>
          <a:xfrm>
            <a:off x="691557" y="1584557"/>
            <a:ext cx="359981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PCA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方法评估测量误差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横向位置分辨率：</a:t>
            </a:r>
            <a:r>
              <a:rPr lang="en-US" altLang="zh-CN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10μm</a:t>
            </a:r>
            <a:endParaRPr lang="en-US" altLang="zh-CN" sz="16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纵向相位分辨率：</a:t>
            </a:r>
            <a:r>
              <a:rPr lang="en-US" altLang="zh-CN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0.8ps</a:t>
            </a:r>
            <a:endParaRPr lang="en-US" altLang="zh-CN" sz="16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endParaRPr kumimoji="1" lang="zh-CN" altLang="en-US" sz="1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970744" y="2656699"/>
            <a:ext cx="3041440" cy="83099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随机采样已证明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r>
              <a:rPr lang="el-GR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μ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m/0.2ps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指标可达；同步采样定位于在线检测，其分辨率满足在线诊断需求。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004891" y="3354057"/>
            <a:ext cx="35998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PCA</a:t>
            </a:r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模式分离，前两模式相位频谱分析</a:t>
            </a:r>
            <a:endParaRPr lang="zh-CN" altLang="en-US" sz="1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30813-35DB-44F7-AFA6-28D67E745909}" type="datetime1">
              <a:rPr lang="zh-CN" altLang="en-US" smtClean="0"/>
            </a:fld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BF6D3-CA62-4D9F-9EA1-CDCBA8232769}" type="slidenum">
              <a:rPr lang="zh-CN" altLang="en-US" smtClean="0"/>
            </a:fld>
            <a:endParaRPr lang="zh-CN" altLang="en-US" dirty="0"/>
          </a:p>
        </p:txBody>
      </p:sp>
      <p:sp>
        <p:nvSpPr>
          <p:cNvPr id="6" name="标题 1"/>
          <p:cNvSpPr>
            <a:spLocks noGrp="1"/>
          </p:cNvSpPr>
          <p:nvPr>
            <p:ph type="title"/>
          </p:nvPr>
        </p:nvSpPr>
        <p:spPr>
          <a:xfrm>
            <a:off x="838200" y="106575"/>
            <a:ext cx="10515600" cy="542966"/>
          </a:xfrm>
        </p:spPr>
        <p:txBody>
          <a:bodyPr/>
          <a:lstStyle/>
          <a:p>
            <a:pPr algn="ctr"/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STCF</a:t>
            </a:r>
            <a:r>
              <a:rPr lang="zh-CN" altLang="en-US" b="1" dirty="0"/>
              <a:t>逐束团三维位置测量技术研究</a:t>
            </a:r>
            <a:endParaRPr lang="zh-CN" alt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8" name="表格 7"/>
              <p:cNvGraphicFramePr>
                <a:graphicFrameLocks noGrp="1"/>
              </p:cNvGraphicFramePr>
              <p:nvPr/>
            </p:nvGraphicFramePr>
            <p:xfrm>
              <a:off x="1305800" y="2024610"/>
              <a:ext cx="9234379" cy="354584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391962"/>
                    <a:gridCol w="3438736"/>
                    <a:gridCol w="3403681"/>
                  </a:tblGrid>
                  <a:tr h="370840">
                    <a:tc>
                      <a:txBody>
                        <a:bodyPr/>
                        <a:lstStyle/>
                        <a:p>
                          <a:r>
                            <a:rPr lang="zh-CN" altLang="en-US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参数</a:t>
                          </a:r>
                          <a:endParaRPr lang="zh-CN" altLang="en-US" sz="16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STCF</a:t>
                          </a:r>
                          <a:endParaRPr lang="zh-CN" altLang="en-US" sz="16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SSRF</a:t>
                          </a:r>
                          <a:endParaRPr lang="zh-CN" altLang="en-US" sz="16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zh-CN" altLang="en-US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能量</a:t>
                          </a:r>
                          <a:endParaRPr lang="zh-CN" altLang="en-US" sz="16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2GeV</a:t>
                          </a:r>
                          <a:endParaRPr lang="zh-CN" altLang="en-US" sz="16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3.5GeV</a:t>
                          </a:r>
                          <a:endParaRPr lang="zh-CN" altLang="en-US" sz="16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zh-CN" altLang="en-US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周长</a:t>
                          </a:r>
                          <a:endParaRPr lang="zh-CN" altLang="en-US" sz="16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sz="1600" dirty="0">
                              <a:solidFill>
                                <a:schemeClr val="tx1"/>
                              </a:solidFill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825m</a:t>
                          </a:r>
                          <a:endParaRPr lang="zh-CN" altLang="en-US" sz="1600" dirty="0">
                            <a:solidFill>
                              <a:schemeClr val="tx1"/>
                            </a:solidFill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432m</a:t>
                          </a:r>
                          <a:endParaRPr lang="zh-CN" altLang="en-US" sz="16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altLang="zh-CN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RF</a:t>
                          </a:r>
                          <a:r>
                            <a:rPr lang="zh-CN" altLang="en-US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频率</a:t>
                          </a:r>
                          <a:endParaRPr lang="zh-CN" altLang="en-US" sz="16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499.7MHz</a:t>
                          </a:r>
                          <a:endParaRPr lang="zh-CN" altLang="en-US" sz="16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defRPr/>
                          </a:pPr>
                          <a:r>
                            <a:rPr lang="en-US" altLang="zh-CN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499.654MHz</a:t>
                          </a:r>
                          <a:endParaRPr lang="zh-CN" altLang="en-US" sz="16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zh-CN" altLang="en-US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回旋频率</a:t>
                          </a:r>
                          <a:endParaRPr lang="zh-CN" altLang="en-US" sz="16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sz="1600" dirty="0">
                              <a:solidFill>
                                <a:schemeClr val="tx1"/>
                              </a:solidFill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348.47kHz</a:t>
                          </a:r>
                          <a:r>
                            <a:rPr lang="zh-CN" altLang="en-US" sz="1600" dirty="0">
                              <a:solidFill>
                                <a:schemeClr val="tx1"/>
                              </a:solidFill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（</a:t>
                          </a:r>
                          <a:r>
                            <a:rPr lang="en-US" altLang="zh-CN" sz="1600" dirty="0">
                              <a:solidFill>
                                <a:schemeClr val="tx1"/>
                              </a:solidFill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2.87us</a:t>
                          </a:r>
                          <a:r>
                            <a:rPr lang="zh-CN" altLang="en-US" sz="1600" dirty="0">
                              <a:solidFill>
                                <a:schemeClr val="tx1"/>
                              </a:solidFill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）</a:t>
                          </a:r>
                          <a:endParaRPr lang="zh-CN" altLang="en-US" sz="1600" dirty="0">
                            <a:solidFill>
                              <a:schemeClr val="tx1"/>
                            </a:solidFill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694kHz</a:t>
                          </a:r>
                          <a:endParaRPr lang="zh-CN" altLang="en-US" sz="16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zh-CN" altLang="en-US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束团填充数目</a:t>
                          </a:r>
                          <a:endParaRPr lang="zh-CN" altLang="en-US" sz="16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sz="1600" dirty="0">
                              <a:solidFill>
                                <a:schemeClr val="tx1"/>
                              </a:solidFill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688</a:t>
                          </a:r>
                          <a:r>
                            <a:rPr lang="zh-CN" altLang="en-US" sz="1600" dirty="0">
                              <a:solidFill>
                                <a:schemeClr val="tx1"/>
                              </a:solidFill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（</a:t>
                          </a:r>
                          <a:r>
                            <a:rPr lang="en-US" altLang="zh-CN" sz="1600" dirty="0">
                              <a:solidFill>
                                <a:schemeClr val="tx1"/>
                              </a:solidFill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48%</a:t>
                          </a:r>
                          <a:r>
                            <a:rPr lang="zh-CN" altLang="en-US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，束团间距</a:t>
                          </a:r>
                          <a:r>
                            <a:rPr lang="en-US" altLang="zh-CN" sz="1600" dirty="0">
                              <a:solidFill>
                                <a:srgbClr val="FF0000"/>
                              </a:solidFill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4ns</a:t>
                          </a:r>
                          <a:r>
                            <a:rPr lang="zh-CN" altLang="en-US" sz="1600" dirty="0">
                              <a:solidFill>
                                <a:schemeClr val="tx1"/>
                              </a:solidFill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，降低束团间串扰</a:t>
                          </a:r>
                          <a:r>
                            <a:rPr lang="zh-CN" altLang="en-US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）</a:t>
                          </a:r>
                          <a:endParaRPr lang="zh-CN" altLang="en-US" sz="16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720</a:t>
                          </a:r>
                          <a:r>
                            <a:rPr lang="zh-CN" altLang="en-US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（</a:t>
                          </a:r>
                          <a:r>
                            <a:rPr lang="en-US" altLang="zh-CN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top-up</a:t>
                          </a:r>
                          <a:r>
                            <a:rPr lang="zh-CN" altLang="en-US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：</a:t>
                          </a:r>
                          <a:r>
                            <a:rPr lang="en-US" altLang="zh-CN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4</a:t>
                          </a:r>
                          <a:r>
                            <a:rPr lang="zh-CN" altLang="en-US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个束团串，每个串</a:t>
                          </a:r>
                          <a:r>
                            <a:rPr lang="en-US" altLang="zh-CN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125</a:t>
                          </a:r>
                          <a:r>
                            <a:rPr lang="zh-CN" altLang="en-US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个束团，束团间距</a:t>
                          </a:r>
                          <a:r>
                            <a:rPr lang="en-US" altLang="zh-CN" sz="1600" dirty="0">
                              <a:solidFill>
                                <a:srgbClr val="FF0000"/>
                              </a:solidFill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2ns</a:t>
                          </a:r>
                          <a:r>
                            <a:rPr lang="zh-CN" altLang="en-US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）</a:t>
                          </a:r>
                          <a:endParaRPr lang="zh-CN" altLang="en-US" sz="16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zh-CN" altLang="en-US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单束团电荷量</a:t>
                          </a:r>
                          <a:endParaRPr lang="zh-CN" altLang="en-US" sz="16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sz="1600" dirty="0">
                              <a:solidFill>
                                <a:srgbClr val="FF0000"/>
                              </a:solidFill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8.34nC</a:t>
                          </a:r>
                          <a:endParaRPr lang="zh-CN" altLang="en-US" sz="1600" dirty="0">
                            <a:solidFill>
                              <a:srgbClr val="FF0000"/>
                            </a:solidFill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>
                        <a:solidFill>
                          <a:schemeClr val="accent4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sz="1600" dirty="0">
                              <a:solidFill>
                                <a:srgbClr val="FF0000"/>
                              </a:solidFill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0.6nC</a:t>
                          </a:r>
                          <a:endParaRPr lang="en-US" altLang="zh-CN" sz="1600" dirty="0">
                            <a:solidFill>
                              <a:srgbClr val="FF0000"/>
                            </a:solidFill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>
                        <a:solidFill>
                          <a:schemeClr val="accent4">
                            <a:lumMod val="20000"/>
                            <a:lumOff val="80000"/>
                          </a:schemeClr>
                        </a:solid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zh-CN" altLang="en-US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束团尺寸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altLang="zh-CN" sz="1600" i="1" smtClean="0"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</a:rPr>
                                  </m:ctrlPr>
                                </m:sSubPr>
                                <m:e>
                                  <m:r>
                                    <a:rPr lang="zh-CN" altLang="en-US" sz="1600" i="1" smtClean="0"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altLang="zh-CN" sz="1600" b="0" i="1" smtClean="0"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</a:rPr>
                                    <m:t>𝑥</m:t>
                                  </m:r>
                                </m:sub>
                              </m:sSub>
                              <m:r>
                                <a:rPr lang="en-US" altLang="zh-CN" sz="1600" b="0" i="1" smtClean="0"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</a:rPr>
                                <m:t>/</m:t>
                              </m:r>
                              <m:sSub>
                                <m:sSubPr>
                                  <m:ctrlPr>
                                    <a:rPr lang="en-US" altLang="zh-CN" sz="1600" i="1" smtClean="0"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</a:rPr>
                                  </m:ctrlPr>
                                </m:sSubPr>
                                <m:e>
                                  <m:r>
                                    <a:rPr lang="zh-CN" altLang="en-US" sz="1600" i="1" smtClean="0"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altLang="zh-CN" sz="1600" b="0" i="1" smtClean="0"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</a:rPr>
                                    <m:t>𝑦</m:t>
                                  </m:r>
                                </m:sub>
                              </m:sSub>
                            </m:oMath>
                          </a14:m>
                          <a:endParaRPr lang="zh-CN" altLang="en-US" sz="16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zh-CN" altLang="en-US" sz="1600" dirty="0">
                              <a:solidFill>
                                <a:srgbClr val="FF0000"/>
                              </a:solidFill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储存束团跟</a:t>
                          </a:r>
                          <a:r>
                            <a:rPr lang="en-US" altLang="zh-CN" sz="1600" dirty="0">
                              <a:solidFill>
                                <a:srgbClr val="FF0000"/>
                              </a:solidFill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SSRF</a:t>
                          </a:r>
                          <a:r>
                            <a:rPr lang="zh-CN" altLang="en-US" sz="1600" dirty="0">
                              <a:solidFill>
                                <a:srgbClr val="FF0000"/>
                              </a:solidFill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接近（数十</a:t>
                          </a:r>
                          <a:r>
                            <a:rPr lang="en-US" altLang="zh-CN" sz="1600" dirty="0">
                              <a:solidFill>
                                <a:srgbClr val="FF0000"/>
                              </a:solidFill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um</a:t>
                          </a:r>
                          <a:r>
                            <a:rPr lang="zh-CN" altLang="en-US" sz="1600" dirty="0">
                              <a:solidFill>
                                <a:srgbClr val="FF0000"/>
                              </a:solidFill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量级）</a:t>
                          </a:r>
                          <a:endParaRPr lang="zh-CN" altLang="en-US" sz="1600" dirty="0">
                            <a:solidFill>
                              <a:srgbClr val="FF0000"/>
                            </a:solidFill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>
                        <a:solidFill>
                          <a:schemeClr val="accent4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53/22um</a:t>
                          </a:r>
                          <a:endParaRPr lang="en-US" altLang="zh-CN" sz="16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>
                        <a:solidFill>
                          <a:schemeClr val="accent4">
                            <a:lumMod val="20000"/>
                            <a:lumOff val="80000"/>
                          </a:schemeClr>
                        </a:solid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zh-CN" altLang="en-US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自然束长</a:t>
                          </a:r>
                          <a:endParaRPr lang="zh-CN" altLang="en-US" sz="16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sz="1600" dirty="0">
                              <a:solidFill>
                                <a:srgbClr val="FF0000"/>
                              </a:solidFill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8.26mm</a:t>
                          </a:r>
                          <a:r>
                            <a:rPr lang="zh-CN" altLang="en-US" sz="1600" dirty="0">
                              <a:solidFill>
                                <a:srgbClr val="FF0000"/>
                              </a:solidFill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（</a:t>
                          </a:r>
                          <a:r>
                            <a:rPr lang="en-US" altLang="zh-CN" sz="1600" dirty="0">
                              <a:solidFill>
                                <a:srgbClr val="FF0000"/>
                              </a:solidFill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27.5ps</a:t>
                          </a:r>
                          <a:r>
                            <a:rPr lang="zh-CN" altLang="en-US" sz="1600" dirty="0">
                              <a:solidFill>
                                <a:srgbClr val="FF0000"/>
                              </a:solidFill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）</a:t>
                          </a:r>
                          <a:endParaRPr lang="zh-CN" altLang="en-US" sz="1600" dirty="0">
                            <a:solidFill>
                              <a:srgbClr val="FF0000"/>
                            </a:solidFill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>
                        <a:solidFill>
                          <a:schemeClr val="accent4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6mm</a:t>
                          </a:r>
                          <a:r>
                            <a:rPr lang="zh-CN" altLang="en-US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（</a:t>
                          </a:r>
                          <a:r>
                            <a:rPr lang="en-US" altLang="zh-CN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20ps</a:t>
                          </a:r>
                          <a:r>
                            <a:rPr lang="zh-CN" altLang="en-US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）</a:t>
                          </a:r>
                          <a:endParaRPr lang="en-US" altLang="zh-CN" sz="16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>
                        <a:solidFill>
                          <a:schemeClr val="accent4">
                            <a:lumMod val="20000"/>
                            <a:lumOff val="80000"/>
                          </a:schemeClr>
                        </a:solidFill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8" name="表格 7"/>
              <p:cNvGraphicFramePr>
                <a:graphicFrameLocks noGrp="1"/>
              </p:cNvGraphicFramePr>
              <p:nvPr/>
            </p:nvGraphicFramePr>
            <p:xfrm>
              <a:off x="1305800" y="2024610"/>
              <a:ext cx="9234379" cy="354584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391962"/>
                    <a:gridCol w="3438736"/>
                    <a:gridCol w="3403681"/>
                  </a:tblGrid>
                  <a:tr h="370840">
                    <a:tc>
                      <a:txBody>
                        <a:bodyPr/>
                        <a:lstStyle/>
                        <a:p>
                          <a:r>
                            <a:rPr lang="zh-CN" altLang="en-US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参数</a:t>
                          </a:r>
                          <a:endParaRPr lang="zh-CN" altLang="en-US" sz="16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STCF</a:t>
                          </a:r>
                          <a:endParaRPr lang="zh-CN" altLang="en-US" sz="16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SSRF</a:t>
                          </a:r>
                          <a:endParaRPr lang="zh-CN" altLang="en-US" sz="16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zh-CN" altLang="en-US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能量</a:t>
                          </a:r>
                          <a:endParaRPr lang="zh-CN" altLang="en-US" sz="16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2GeV</a:t>
                          </a:r>
                          <a:endParaRPr lang="zh-CN" altLang="en-US" sz="16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3.5GeV</a:t>
                          </a:r>
                          <a:endParaRPr lang="zh-CN" altLang="en-US" sz="16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zh-CN" altLang="en-US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周长</a:t>
                          </a:r>
                          <a:endParaRPr lang="zh-CN" altLang="en-US" sz="16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sz="1600" dirty="0">
                              <a:solidFill>
                                <a:schemeClr val="tx1"/>
                              </a:solidFill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825m</a:t>
                          </a:r>
                          <a:endParaRPr lang="zh-CN" altLang="en-US" sz="1600" dirty="0">
                            <a:solidFill>
                              <a:schemeClr val="tx1"/>
                            </a:solidFill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432m</a:t>
                          </a:r>
                          <a:endParaRPr lang="zh-CN" altLang="en-US" sz="16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altLang="zh-CN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RF</a:t>
                          </a:r>
                          <a:r>
                            <a:rPr lang="zh-CN" altLang="en-US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频率</a:t>
                          </a:r>
                          <a:endParaRPr lang="zh-CN" altLang="en-US" sz="16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499.7MHz</a:t>
                          </a:r>
                          <a:endParaRPr lang="zh-CN" altLang="en-US" sz="16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defRPr/>
                          </a:pPr>
                          <a:r>
                            <a:rPr lang="en-US" altLang="zh-CN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499.654MHz</a:t>
                          </a:r>
                          <a:endParaRPr lang="zh-CN" altLang="en-US" sz="16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zh-CN" altLang="en-US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回旋频率</a:t>
                          </a:r>
                          <a:endParaRPr lang="zh-CN" altLang="en-US" sz="16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sz="1600" dirty="0">
                              <a:solidFill>
                                <a:schemeClr val="tx1"/>
                              </a:solidFill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348.47kHz</a:t>
                          </a:r>
                          <a:r>
                            <a:rPr lang="zh-CN" altLang="en-US" sz="1600" dirty="0">
                              <a:solidFill>
                                <a:schemeClr val="tx1"/>
                              </a:solidFill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（</a:t>
                          </a:r>
                          <a:r>
                            <a:rPr lang="en-US" altLang="zh-CN" sz="1600" dirty="0">
                              <a:solidFill>
                                <a:schemeClr val="tx1"/>
                              </a:solidFill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2.87us</a:t>
                          </a:r>
                          <a:r>
                            <a:rPr lang="zh-CN" altLang="en-US" sz="1600" dirty="0">
                              <a:solidFill>
                                <a:schemeClr val="tx1"/>
                              </a:solidFill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）</a:t>
                          </a:r>
                          <a:endParaRPr lang="zh-CN" altLang="en-US" sz="1600" dirty="0">
                            <a:solidFill>
                              <a:schemeClr val="tx1"/>
                            </a:solidFill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694kHz</a:t>
                          </a:r>
                          <a:endParaRPr lang="zh-CN" altLang="en-US" sz="16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zh-CN" altLang="en-US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束团填充数目</a:t>
                          </a:r>
                          <a:endParaRPr lang="zh-CN" altLang="en-US" sz="16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sz="1600" dirty="0">
                              <a:solidFill>
                                <a:schemeClr val="tx1"/>
                              </a:solidFill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688</a:t>
                          </a:r>
                          <a:r>
                            <a:rPr lang="zh-CN" altLang="en-US" sz="1600" dirty="0">
                              <a:solidFill>
                                <a:schemeClr val="tx1"/>
                              </a:solidFill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（</a:t>
                          </a:r>
                          <a:r>
                            <a:rPr lang="en-US" altLang="zh-CN" sz="1600" dirty="0">
                              <a:solidFill>
                                <a:schemeClr val="tx1"/>
                              </a:solidFill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48%</a:t>
                          </a:r>
                          <a:r>
                            <a:rPr lang="zh-CN" altLang="en-US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，束团间距</a:t>
                          </a:r>
                          <a:r>
                            <a:rPr lang="en-US" altLang="zh-CN" sz="1600" dirty="0">
                              <a:solidFill>
                                <a:srgbClr val="FF0000"/>
                              </a:solidFill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4ns</a:t>
                          </a:r>
                          <a:r>
                            <a:rPr lang="zh-CN" altLang="en-US" sz="1600" dirty="0">
                              <a:solidFill>
                                <a:schemeClr val="tx1"/>
                              </a:solidFill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，降低束团间串扰</a:t>
                          </a:r>
                          <a:r>
                            <a:rPr lang="zh-CN" altLang="en-US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）</a:t>
                          </a:r>
                          <a:endParaRPr lang="zh-CN" altLang="en-US" sz="16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720</a:t>
                          </a:r>
                          <a:r>
                            <a:rPr lang="zh-CN" altLang="en-US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（</a:t>
                          </a:r>
                          <a:r>
                            <a:rPr lang="en-US" altLang="zh-CN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top-up</a:t>
                          </a:r>
                          <a:r>
                            <a:rPr lang="zh-CN" altLang="en-US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：</a:t>
                          </a:r>
                          <a:r>
                            <a:rPr lang="en-US" altLang="zh-CN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4</a:t>
                          </a:r>
                          <a:r>
                            <a:rPr lang="zh-CN" altLang="en-US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个束团串，每个串</a:t>
                          </a:r>
                          <a:r>
                            <a:rPr lang="en-US" altLang="zh-CN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125</a:t>
                          </a:r>
                          <a:r>
                            <a:rPr lang="zh-CN" altLang="en-US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个束团，束团间距</a:t>
                          </a:r>
                          <a:r>
                            <a:rPr lang="en-US" altLang="zh-CN" sz="1600" dirty="0">
                              <a:solidFill>
                                <a:srgbClr val="FF0000"/>
                              </a:solidFill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2ns</a:t>
                          </a:r>
                          <a:r>
                            <a:rPr lang="zh-CN" altLang="en-US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）</a:t>
                          </a:r>
                          <a:endParaRPr lang="zh-CN" altLang="en-US" sz="16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zh-CN" altLang="en-US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单束团电荷量</a:t>
                          </a:r>
                          <a:endParaRPr lang="zh-CN" altLang="en-US" sz="16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sz="1600" dirty="0">
                              <a:solidFill>
                                <a:srgbClr val="FF0000"/>
                              </a:solidFill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8.34nC</a:t>
                          </a:r>
                          <a:endParaRPr lang="zh-CN" altLang="en-US" sz="1600" dirty="0">
                            <a:solidFill>
                              <a:srgbClr val="FF0000"/>
                            </a:solidFill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>
                        <a:solidFill>
                          <a:schemeClr val="accent4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sz="1600" dirty="0">
                              <a:solidFill>
                                <a:srgbClr val="FF0000"/>
                              </a:solidFill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0.6nC</a:t>
                          </a:r>
                          <a:endParaRPr lang="en-US" altLang="zh-CN" sz="1600" dirty="0">
                            <a:solidFill>
                              <a:srgbClr val="FF0000"/>
                            </a:solidFill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>
                        <a:solidFill>
                          <a:schemeClr val="accent4">
                            <a:lumMod val="20000"/>
                            <a:lumOff val="80000"/>
                          </a:schemeClr>
                        </a:solid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1"/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zh-CN" altLang="en-US" sz="1600" dirty="0">
                              <a:solidFill>
                                <a:srgbClr val="FF0000"/>
                              </a:solidFill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储存束团跟</a:t>
                          </a:r>
                          <a:r>
                            <a:rPr lang="en-US" altLang="zh-CN" sz="1600" dirty="0">
                              <a:solidFill>
                                <a:srgbClr val="FF0000"/>
                              </a:solidFill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SSRF</a:t>
                          </a:r>
                          <a:r>
                            <a:rPr lang="zh-CN" altLang="en-US" sz="1600" dirty="0">
                              <a:solidFill>
                                <a:srgbClr val="FF0000"/>
                              </a:solidFill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接近（数十</a:t>
                          </a:r>
                          <a:r>
                            <a:rPr lang="en-US" altLang="zh-CN" sz="1600" dirty="0">
                              <a:solidFill>
                                <a:srgbClr val="FF0000"/>
                              </a:solidFill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um</a:t>
                          </a:r>
                          <a:r>
                            <a:rPr lang="zh-CN" altLang="en-US" sz="1600" dirty="0">
                              <a:solidFill>
                                <a:srgbClr val="FF0000"/>
                              </a:solidFill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量级）</a:t>
                          </a:r>
                          <a:endParaRPr lang="zh-CN" altLang="en-US" sz="1600" dirty="0">
                            <a:solidFill>
                              <a:srgbClr val="FF0000"/>
                            </a:solidFill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>
                        <a:solidFill>
                          <a:schemeClr val="accent4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53/22um</a:t>
                          </a:r>
                          <a:endParaRPr lang="en-US" altLang="zh-CN" sz="16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>
                        <a:solidFill>
                          <a:schemeClr val="accent4">
                            <a:lumMod val="20000"/>
                            <a:lumOff val="80000"/>
                          </a:schemeClr>
                        </a:solid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zh-CN" altLang="en-US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自然束长</a:t>
                          </a:r>
                          <a:endParaRPr lang="zh-CN" altLang="en-US" sz="16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sz="1600" dirty="0">
                              <a:solidFill>
                                <a:srgbClr val="FF0000"/>
                              </a:solidFill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8.26mm</a:t>
                          </a:r>
                          <a:r>
                            <a:rPr lang="zh-CN" altLang="en-US" sz="1600" dirty="0">
                              <a:solidFill>
                                <a:srgbClr val="FF0000"/>
                              </a:solidFill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（</a:t>
                          </a:r>
                          <a:r>
                            <a:rPr lang="en-US" altLang="zh-CN" sz="1600" dirty="0">
                              <a:solidFill>
                                <a:srgbClr val="FF0000"/>
                              </a:solidFill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27.5ps</a:t>
                          </a:r>
                          <a:r>
                            <a:rPr lang="zh-CN" altLang="en-US" sz="1600" dirty="0">
                              <a:solidFill>
                                <a:srgbClr val="FF0000"/>
                              </a:solidFill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）</a:t>
                          </a:r>
                          <a:endParaRPr lang="zh-CN" altLang="en-US" sz="1600" dirty="0">
                            <a:solidFill>
                              <a:srgbClr val="FF0000"/>
                            </a:solidFill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>
                        <a:solidFill>
                          <a:schemeClr val="accent4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6mm</a:t>
                          </a:r>
                          <a:r>
                            <a:rPr lang="zh-CN" altLang="en-US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（</a:t>
                          </a:r>
                          <a:r>
                            <a:rPr lang="en-US" altLang="zh-CN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20ps</a:t>
                          </a:r>
                          <a:r>
                            <a:rPr lang="zh-CN" altLang="en-US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）</a:t>
                          </a:r>
                          <a:endParaRPr lang="en-US" altLang="zh-CN" sz="16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>
                        <a:solidFill>
                          <a:schemeClr val="accent4">
                            <a:lumMod val="20000"/>
                            <a:lumOff val="80000"/>
                          </a:schemeClr>
                        </a:solidFill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2" name="文本框 1"/>
          <p:cNvSpPr txBox="1"/>
          <p:nvPr/>
        </p:nvSpPr>
        <p:spPr>
          <a:xfrm>
            <a:off x="838200" y="990074"/>
            <a:ext cx="104436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SSRF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测量数据外推</a:t>
            </a: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STCF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测量</a:t>
            </a:r>
            <a:endParaRPr lang="en-US" altLang="zh-CN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800100" lvl="1" indent="-342900">
              <a:buFont typeface="Wingdings" panose="05000000000000000000" pitchFamily="2" charset="2"/>
              <a:buChar char="p"/>
            </a:pPr>
            <a:endParaRPr lang="en-US" altLang="zh-CN" sz="1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800100" lvl="1" indent="-342900">
              <a:buFont typeface="Wingdings" panose="05000000000000000000" pitchFamily="2" charset="2"/>
              <a:buChar char="p"/>
            </a:pP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STCF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与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SSRF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参数对比</a:t>
            </a:r>
            <a:endParaRPr lang="en-US" altLang="zh-CN" sz="1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D15E7-AC8E-4F85-86DC-8928F8C656AF}" type="datetime1">
              <a:rPr lang="zh-CN" altLang="en-US" smtClean="0"/>
            </a:fld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BF6D3-CA62-4D9F-9EA1-CDCBA8232769}" type="slidenum">
              <a:rPr lang="zh-CN" altLang="en-US" smtClean="0"/>
            </a:fld>
            <a:endParaRPr lang="zh-CN" altLang="en-US" dirty="0"/>
          </a:p>
        </p:txBody>
      </p:sp>
      <p:sp>
        <p:nvSpPr>
          <p:cNvPr id="6" name="标题 1"/>
          <p:cNvSpPr>
            <a:spLocks noGrp="1"/>
          </p:cNvSpPr>
          <p:nvPr>
            <p:ph type="title"/>
          </p:nvPr>
        </p:nvSpPr>
        <p:spPr>
          <a:xfrm>
            <a:off x="838200" y="106575"/>
            <a:ext cx="10515600" cy="542966"/>
          </a:xfrm>
        </p:spPr>
        <p:txBody>
          <a:bodyPr/>
          <a:lstStyle/>
          <a:p>
            <a:pPr algn="ctr"/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STCF</a:t>
            </a:r>
            <a:r>
              <a:rPr lang="zh-CN" altLang="en-US" b="1" dirty="0"/>
              <a:t>逐束团三维位置测量技术研究</a:t>
            </a:r>
            <a:endParaRPr lang="zh-CN" altLang="en-US" b="1" dirty="0"/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5286616" y="4111748"/>
            <a:ext cx="3400112" cy="1919930"/>
          </a:xfrm>
          <a:prstGeom prst="rect">
            <a:avLst/>
          </a:prstGeom>
        </p:spPr>
      </p:pic>
      <p:grpSp>
        <p:nvGrpSpPr>
          <p:cNvPr id="13" name="组合 12"/>
          <p:cNvGrpSpPr/>
          <p:nvPr/>
        </p:nvGrpSpPr>
        <p:grpSpPr>
          <a:xfrm>
            <a:off x="8686728" y="4106577"/>
            <a:ext cx="2982256" cy="1903492"/>
            <a:chOff x="0" y="845820"/>
            <a:chExt cx="9144000" cy="5166360"/>
          </a:xfrm>
        </p:grpSpPr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845820"/>
              <a:ext cx="9144000" cy="5166360"/>
            </a:xfrm>
            <a:prstGeom prst="rect">
              <a:avLst/>
            </a:prstGeom>
          </p:spPr>
        </p:pic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657584" y="3059020"/>
              <a:ext cx="3306254" cy="1866932"/>
            </a:xfrm>
            <a:prstGeom prst="rect">
              <a:avLst/>
            </a:prstGeom>
          </p:spPr>
        </p:pic>
      </p:grpSp>
      <p:sp>
        <p:nvSpPr>
          <p:cNvPr id="16" name="文本框 15"/>
          <p:cNvSpPr txBox="1"/>
          <p:nvPr/>
        </p:nvSpPr>
        <p:spPr>
          <a:xfrm>
            <a:off x="9167639" y="4167880"/>
            <a:ext cx="2501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正负</a:t>
            </a:r>
            <a:r>
              <a:rPr lang="en-US" altLang="zh-CN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5V</a:t>
            </a: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动态范围条件下，单点随机测量误差</a:t>
            </a:r>
            <a:r>
              <a:rPr lang="en-US" altLang="zh-CN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0.02V</a:t>
            </a:r>
            <a:endParaRPr lang="zh-CN" altLang="en-US" sz="16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729474" y="922162"/>
            <a:ext cx="80743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根据</a:t>
            </a: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SSRF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测量数据和误差公式预估</a:t>
            </a: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STCF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测量误差</a:t>
            </a:r>
            <a:endParaRPr lang="zh-CN" altLang="en-US" sz="1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文本框 1"/>
              <p:cNvSpPr txBox="1"/>
              <p:nvPr/>
            </p:nvSpPr>
            <p:spPr>
              <a:xfrm>
                <a:off x="1030341" y="4170672"/>
                <a:ext cx="4186158" cy="18158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Wingdings" panose="05000000000000000000" pitchFamily="2" charset="2"/>
                  <a:buChar char="p"/>
                </a:pPr>
                <a:r>
                  <a:rPr lang="zh-CN" altLang="en-US" sz="1600" b="1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假设</a:t>
                </a:r>
                <a:r>
                  <a:rPr lang="en-US" altLang="zh-CN" sz="1600" b="1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STCF</a:t>
                </a:r>
                <a:r>
                  <a:rPr lang="zh-CN" altLang="en-US" sz="1600" b="1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钮扣电极信号特性与</a:t>
                </a:r>
                <a:r>
                  <a:rPr lang="en-US" altLang="zh-CN" sz="1600" b="1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SSRF</a:t>
                </a:r>
                <a:r>
                  <a:rPr lang="zh-CN" altLang="en-US" sz="1600" b="1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相同：</a:t>
                </a:r>
                <a:endParaRPr lang="en-US" altLang="zh-CN" sz="1600" b="1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zh-CN" altLang="en-US" sz="16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斜率与电荷量关系：</a:t>
                </a:r>
                <a:r>
                  <a:rPr lang="en-US" altLang="zh-CN" sz="16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K=0.0497V/</a:t>
                </a:r>
                <a:r>
                  <a:rPr lang="en-US" altLang="zh-CN" sz="1600" dirty="0" err="1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ps</a:t>
                </a:r>
                <a:r>
                  <a:rPr lang="en-US" altLang="zh-CN" sz="16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/</a:t>
                </a:r>
                <a:r>
                  <a:rPr lang="en-US" altLang="zh-CN" sz="1600" dirty="0" err="1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nC</a:t>
                </a:r>
                <a:r>
                  <a:rPr lang="en-US" altLang="zh-CN" sz="16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*Q</a:t>
                </a:r>
                <a:endParaRPr lang="en-US" altLang="zh-CN" sz="16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zh-CN" altLang="en-US" sz="16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单点电压随机误差：</a:t>
                </a:r>
                <a14:m>
                  <m:oMath xmlns:m="http://schemas.openxmlformats.org/officeDocument/2006/math">
                    <m:r>
                      <a:rPr lang="zh-CN" altLang="en-US" sz="1600" b="0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𝛿</m:t>
                    </m:r>
                    <m:r>
                      <a:rPr lang="en-US" altLang="zh-CN" sz="1600" b="0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𝑉</m:t>
                    </m:r>
                    <m:r>
                      <a:rPr lang="en-US" altLang="zh-CN" sz="1600" b="0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=</m:t>
                    </m:r>
                    <m:r>
                      <a:rPr lang="en-US" altLang="zh-CN" sz="1600" b="0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0</m:t>
                    </m:r>
                    <m:r>
                      <a:rPr lang="en-US" altLang="zh-CN" sz="1600" b="0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.</m:t>
                    </m:r>
                    <m:r>
                      <a:rPr lang="en-US" altLang="zh-CN" sz="1600" b="0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02</m:t>
                    </m:r>
                    <m:r>
                      <a:rPr lang="en-US" altLang="zh-CN" sz="1600" b="0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𝑉</m:t>
                    </m:r>
                  </m:oMath>
                </a14:m>
                <a:endParaRPr lang="en-US" altLang="zh-CN" sz="16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zh-CN" altLang="en-US" sz="16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电极灵敏度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60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</m:ctrlPr>
                      </m:sSubPr>
                      <m:e>
                        <m:r>
                          <a:rPr lang="en-US" altLang="zh-CN" sz="16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𝐾</m:t>
                        </m:r>
                      </m:e>
                      <m:sub>
                        <m:r>
                          <a:rPr lang="en-US" altLang="zh-CN" sz="16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𝑥</m:t>
                        </m:r>
                      </m:sub>
                    </m:sSub>
                    <m:r>
                      <a:rPr lang="en-US" altLang="zh-CN" sz="1600" b="0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=</m:t>
                    </m:r>
                    <m:r>
                      <a:rPr lang="en-US" altLang="zh-CN" sz="1600" b="0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12</m:t>
                    </m:r>
                    <m:r>
                      <a:rPr lang="en-US" altLang="zh-CN" sz="1600" b="0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𝑚𝑚</m:t>
                    </m:r>
                    <m:r>
                      <a:rPr lang="en-US" altLang="zh-CN" sz="1600" b="0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/</m:t>
                    </m:r>
                    <m:r>
                      <a:rPr lang="en-US" altLang="zh-CN" sz="1600" b="0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𝑉</m:t>
                    </m:r>
                  </m:oMath>
                </a14:m>
                <a:r>
                  <a:rPr lang="en-US" altLang="zh-CN" sz="16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(</a:t>
                </a:r>
                <a:r>
                  <a:rPr lang="zh-CN" altLang="en-US" sz="16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假设信号峰峰值</a:t>
                </a:r>
                <a:r>
                  <a:rPr lang="en-US" altLang="zh-CN" sz="16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12V)</a:t>
                </a:r>
                <a:endParaRPr lang="en-US" altLang="zh-CN" sz="16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zh-CN" altLang="en-US" sz="16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多数据点降噪倍数：</a:t>
                </a:r>
                <a:r>
                  <a:rPr lang="en-US" altLang="zh-CN" sz="16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3</a:t>
                </a:r>
                <a:endParaRPr lang="en-US" altLang="zh-CN" sz="16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>
          <p:sp>
            <p:nvSpPr>
              <p:cNvPr id="2" name="文本框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0341" y="4170672"/>
                <a:ext cx="4186158" cy="1815882"/>
              </a:xfrm>
              <a:prstGeom prst="rect">
                <a:avLst/>
              </a:prstGeom>
              <a:blipFill rotWithShape="1">
                <a:blip r:embed="rId4"/>
                <a:stretch>
                  <a:fillRect l="-9" t="-35" r="-653" b="2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文本框 2"/>
          <p:cNvSpPr txBox="1"/>
          <p:nvPr/>
        </p:nvSpPr>
        <p:spPr>
          <a:xfrm>
            <a:off x="5458662" y="6073372"/>
            <a:ext cx="30560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响应函数斜率与电荷量关系</a:t>
            </a:r>
            <a:endParaRPr lang="zh-CN" altLang="en-US" sz="1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8803804" y="6073372"/>
            <a:ext cx="30560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单点幅度测量随机误差</a:t>
            </a:r>
            <a:endParaRPr lang="zh-CN" altLang="en-US" sz="1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030341" y="1451284"/>
            <a:ext cx="53139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主要考虑参数：</a:t>
            </a:r>
            <a:endParaRPr lang="zh-CN" altLang="en-US" sz="1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1" name="表格 10"/>
              <p:cNvGraphicFramePr>
                <a:graphicFrameLocks noGrp="1"/>
              </p:cNvGraphicFramePr>
              <p:nvPr/>
            </p:nvGraphicFramePr>
            <p:xfrm>
              <a:off x="1316206" y="1813353"/>
              <a:ext cx="10231781" cy="214376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813123"/>
                    <a:gridCol w="3897048"/>
                    <a:gridCol w="4521610"/>
                  </a:tblGrid>
                  <a:tr h="370840">
                    <a:tc>
                      <a:txBody>
                        <a:bodyPr/>
                        <a:lstStyle/>
                        <a:p>
                          <a:r>
                            <a:rPr lang="zh-CN" altLang="en-US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参数</a:t>
                          </a:r>
                          <a:endParaRPr lang="zh-CN" altLang="en-US" sz="16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zh-CN" altLang="en-US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变化</a:t>
                          </a:r>
                          <a:r>
                            <a:rPr lang="en-US" altLang="zh-CN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(SSRF</a:t>
                          </a:r>
                          <a:r>
                            <a:rPr lang="en-US" altLang="zh-CN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sym typeface="Wingdings" panose="05000000000000000000" pitchFamily="2" charset="2"/>
                            </a:rPr>
                            <a:t></a:t>
                          </a:r>
                          <a:r>
                            <a:rPr lang="en-US" altLang="zh-CN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STCF)</a:t>
                          </a:r>
                          <a:endParaRPr lang="zh-CN" altLang="en-US" sz="16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zh-CN" altLang="en-US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对测量影响</a:t>
                          </a:r>
                          <a:endParaRPr lang="zh-CN" altLang="en-US" sz="16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zh-CN" altLang="en-US" sz="1600" b="0" i="0" kern="1200" dirty="0">
                              <a:solidFill>
                                <a:schemeClr val="dk1"/>
                              </a:solidFill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+mn-cs"/>
                            </a:rPr>
                            <a:t>束团电荷量</a:t>
                          </a:r>
                          <a:endParaRPr lang="zh-CN" altLang="en-US" sz="1600" b="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sym typeface="Wingdings" panose="05000000000000000000" pitchFamily="2" charset="2"/>
                            </a:rPr>
                            <a:t>0.6nC</a:t>
                          </a:r>
                          <a:r>
                            <a:rPr lang="en-US" altLang="zh-CN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8.34nC</a:t>
                          </a:r>
                          <a:r>
                            <a:rPr lang="zh-CN" altLang="en-US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（电荷量提高</a:t>
                          </a:r>
                          <a:r>
                            <a:rPr lang="en-US" altLang="zh-CN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14</a:t>
                          </a:r>
                          <a:r>
                            <a:rPr lang="zh-CN" altLang="en-US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倍）</a:t>
                          </a:r>
                          <a:endParaRPr lang="zh-CN" altLang="en-US" sz="16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zh-CN" altLang="en-US" sz="1600" b="0" i="0" kern="1200" dirty="0">
                              <a:solidFill>
                                <a:schemeClr val="dk1"/>
                              </a:solidFill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+mn-cs"/>
                            </a:rPr>
                            <a:t>电荷量</a:t>
                          </a:r>
                          <a:r>
                            <a:rPr lang="en-US" altLang="zh-CN" sz="1600" b="0" i="0" kern="1200" dirty="0">
                              <a:solidFill>
                                <a:schemeClr val="dk1"/>
                              </a:solidFill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+mn-cs"/>
                            </a:rPr>
                            <a:t>Q↑ </a:t>
                          </a:r>
                          <a:r>
                            <a:rPr lang="en-US" altLang="zh-CN" sz="1600" b="0" i="0" kern="1200" dirty="0">
                              <a:solidFill>
                                <a:schemeClr val="dk1"/>
                              </a:solidFill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+mn-cs"/>
                              <a:sym typeface="Wingdings" panose="05000000000000000000" pitchFamily="2" charset="2"/>
                            </a:rPr>
                            <a:t> </a:t>
                          </a:r>
                          <a:r>
                            <a:rPr lang="zh-CN" altLang="en-US" sz="1600" b="0" i="0" kern="1200" dirty="0">
                              <a:solidFill>
                                <a:schemeClr val="dk1"/>
                              </a:solidFill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+mn-cs"/>
                            </a:rPr>
                            <a:t>响应函数斜率</a:t>
                          </a:r>
                          <a:r>
                            <a:rPr lang="en-US" altLang="zh-CN" sz="1600" b="0" i="0" kern="1200" dirty="0">
                              <a:solidFill>
                                <a:schemeClr val="dk1"/>
                              </a:solidFill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+mn-cs"/>
                            </a:rPr>
                            <a:t>K↑ </a:t>
                          </a:r>
                          <a:r>
                            <a:rPr lang="en-US" altLang="zh-CN" sz="1600" b="0" i="0" kern="1200" dirty="0">
                              <a:solidFill>
                                <a:schemeClr val="dk1"/>
                              </a:solidFill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+mn-cs"/>
                              <a:sym typeface="Wingdings" panose="05000000000000000000" pitchFamily="2" charset="2"/>
                            </a:rPr>
                            <a:t> </a:t>
                          </a:r>
                          <a:r>
                            <a:rPr lang="zh-CN" altLang="en-US" sz="1600" b="0" i="0" kern="1200" dirty="0">
                              <a:solidFill>
                                <a:schemeClr val="dk1"/>
                              </a:solidFill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+mn-cs"/>
                            </a:rPr>
                            <a:t>提高相位测量分辨率。</a:t>
                          </a:r>
                          <a:endParaRPr lang="en-US" altLang="zh-CN" sz="1600" b="0" i="0" kern="1200" dirty="0">
                            <a:solidFill>
                              <a:schemeClr val="dk1"/>
                            </a:solidFill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+mn-cs"/>
                          </a:endParaRPr>
                        </a:p>
                        <a:p>
                          <a:r>
                            <a:rPr lang="zh-CN" altLang="en-US" sz="1600" b="0" i="0" kern="1200" dirty="0">
                              <a:solidFill>
                                <a:schemeClr val="dk1"/>
                              </a:solidFill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+mn-cs"/>
                            </a:rPr>
                            <a:t>高电流可能引入非线性效应（如尾场）。</a:t>
                          </a:r>
                          <a:endParaRPr lang="zh-CN" altLang="en-US" sz="16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zh-CN" altLang="en-US" sz="1600" b="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束团长度变化</a:t>
                          </a:r>
                          <a:endParaRPr lang="zh-CN" altLang="en-US" sz="1600" b="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defRPr/>
                          </a:pPr>
                          <a:r>
                            <a:rPr lang="en-US" altLang="zh-CN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sym typeface="Wingdings" panose="05000000000000000000" pitchFamily="2" charset="2"/>
                            </a:rPr>
                            <a:t>6mm8.26</a:t>
                          </a:r>
                          <a:r>
                            <a:rPr lang="en-US" altLang="zh-CN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mm</a:t>
                          </a:r>
                          <a:endParaRPr lang="en-US" altLang="zh-CN" sz="16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zh-CN" altLang="en-US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束团长度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zh-CN" altLang="en-US" sz="1600" i="1" smtClean="0"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</a:rPr>
                                  </m:ctrlPr>
                                </m:sSubPr>
                                <m:e>
                                  <m:r>
                                    <a:rPr lang="zh-CN" altLang="en-US" sz="1600" i="1" smtClean="0"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altLang="zh-CN" sz="1600" b="0" i="1" smtClean="0"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</a:rPr>
                                    <m:t>𝑧</m:t>
                                  </m:r>
                                </m:sub>
                              </m:sSub>
                            </m:oMath>
                          </a14:m>
                          <a:r>
                            <a:rPr lang="zh-CN" altLang="en-US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↑</a:t>
                          </a:r>
                          <a:r>
                            <a:rPr lang="zh-CN" altLang="en-US" sz="1600" baseline="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 </a:t>
                          </a:r>
                          <a:r>
                            <a:rPr lang="en-US" altLang="zh-CN" sz="1600" baseline="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sym typeface="Wingdings" panose="05000000000000000000" pitchFamily="2" charset="2"/>
                            </a:rPr>
                            <a:t> </a:t>
                          </a:r>
                          <a:r>
                            <a:rPr lang="zh-CN" altLang="en-US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束团纵向展宽</a:t>
                          </a:r>
                          <a:r>
                            <a:rPr lang="zh-CN" altLang="en-US" sz="1600" baseline="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 </a:t>
                          </a:r>
                          <a:r>
                            <a:rPr lang="en-US" altLang="zh-CN" sz="1600" baseline="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sym typeface="Wingdings" panose="05000000000000000000" pitchFamily="2" charset="2"/>
                            </a:rPr>
                            <a:t> </a:t>
                          </a:r>
                          <a:r>
                            <a:rPr lang="zh-CN" altLang="en-US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降低相位分辨率。</a:t>
                          </a:r>
                          <a:endParaRPr lang="zh-CN" altLang="en-US" sz="16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zh-CN" altLang="en-US" sz="1600" b="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束团截面尺寸</a:t>
                          </a:r>
                          <a:endParaRPr lang="zh-CN" altLang="en-US" sz="1600" b="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defRPr/>
                          </a:pPr>
                          <a:r>
                            <a:rPr lang="zh-CN" altLang="en-US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储存束团相近（数十</a:t>
                          </a:r>
                          <a:r>
                            <a:rPr lang="en-US" altLang="zh-CN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um</a:t>
                          </a:r>
                          <a:r>
                            <a:rPr lang="zh-CN" altLang="en-US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量级）</a:t>
                          </a:r>
                          <a:endParaRPr lang="en-US" altLang="zh-CN" sz="16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zh-CN" altLang="en-US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束团尺寸≪电极孔径 </a:t>
                          </a:r>
                          <a:r>
                            <a:rPr lang="en-US" altLang="zh-CN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sym typeface="Wingdings" panose="05000000000000000000" pitchFamily="2" charset="2"/>
                            </a:rPr>
                            <a:t></a:t>
                          </a:r>
                          <a:r>
                            <a:rPr lang="zh-CN" altLang="en-US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sym typeface="Wingdings" panose="05000000000000000000" pitchFamily="2" charset="2"/>
                            </a:rPr>
                            <a:t>束团尺寸影响可忽略</a:t>
                          </a:r>
                          <a:endParaRPr lang="zh-CN" altLang="en-US" sz="16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11" name="表格 10"/>
              <p:cNvGraphicFramePr>
                <a:graphicFrameLocks noGrp="1"/>
              </p:cNvGraphicFramePr>
              <p:nvPr/>
            </p:nvGraphicFramePr>
            <p:xfrm>
              <a:off x="1316206" y="1813353"/>
              <a:ext cx="10231781" cy="214376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813123"/>
                    <a:gridCol w="3897048"/>
                    <a:gridCol w="4521610"/>
                  </a:tblGrid>
                  <a:tr h="370840">
                    <a:tc>
                      <a:txBody>
                        <a:bodyPr/>
                        <a:lstStyle/>
                        <a:p>
                          <a:r>
                            <a:rPr lang="zh-CN" altLang="en-US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参数</a:t>
                          </a:r>
                          <a:endParaRPr lang="zh-CN" altLang="en-US" sz="16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zh-CN" altLang="en-US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变化</a:t>
                          </a:r>
                          <a:r>
                            <a:rPr lang="en-US" altLang="zh-CN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(SSRF</a:t>
                          </a:r>
                          <a:r>
                            <a:rPr lang="en-US" altLang="zh-CN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sym typeface="Wingdings" panose="05000000000000000000" pitchFamily="2" charset="2"/>
                            </a:rPr>
                            <a:t></a:t>
                          </a:r>
                          <a:r>
                            <a:rPr lang="en-US" altLang="zh-CN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STCF)</a:t>
                          </a:r>
                          <a:endParaRPr lang="zh-CN" altLang="en-US" sz="16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zh-CN" altLang="en-US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对测量影响</a:t>
                          </a:r>
                          <a:endParaRPr lang="zh-CN" altLang="en-US" sz="16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zh-CN" altLang="en-US" sz="1600" b="0" i="0" kern="1200" dirty="0">
                              <a:solidFill>
                                <a:schemeClr val="dk1"/>
                              </a:solidFill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+mn-cs"/>
                            </a:rPr>
                            <a:t>束团电荷量</a:t>
                          </a:r>
                          <a:endParaRPr lang="zh-CN" altLang="en-US" sz="1600" b="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sym typeface="Wingdings" panose="05000000000000000000" pitchFamily="2" charset="2"/>
                            </a:rPr>
                            <a:t>0.6nC</a:t>
                          </a:r>
                          <a:r>
                            <a:rPr lang="en-US" altLang="zh-CN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8.34nC</a:t>
                          </a:r>
                          <a:r>
                            <a:rPr lang="zh-CN" altLang="en-US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（电荷量提高</a:t>
                          </a:r>
                          <a:r>
                            <a:rPr lang="en-US" altLang="zh-CN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14</a:t>
                          </a:r>
                          <a:r>
                            <a:rPr lang="zh-CN" altLang="en-US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倍）</a:t>
                          </a:r>
                          <a:endParaRPr lang="zh-CN" altLang="en-US" sz="16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zh-CN" altLang="en-US" sz="1600" b="0" i="0" kern="1200" dirty="0">
                              <a:solidFill>
                                <a:schemeClr val="dk1"/>
                              </a:solidFill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+mn-cs"/>
                            </a:rPr>
                            <a:t>电荷量</a:t>
                          </a:r>
                          <a:r>
                            <a:rPr lang="en-US" altLang="zh-CN" sz="1600" b="0" i="0" kern="1200" dirty="0">
                              <a:solidFill>
                                <a:schemeClr val="dk1"/>
                              </a:solidFill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+mn-cs"/>
                            </a:rPr>
                            <a:t>Q↑ </a:t>
                          </a:r>
                          <a:r>
                            <a:rPr lang="en-US" altLang="zh-CN" sz="1600" b="0" i="0" kern="1200" dirty="0">
                              <a:solidFill>
                                <a:schemeClr val="dk1"/>
                              </a:solidFill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+mn-cs"/>
                              <a:sym typeface="Wingdings" panose="05000000000000000000" pitchFamily="2" charset="2"/>
                            </a:rPr>
                            <a:t> </a:t>
                          </a:r>
                          <a:r>
                            <a:rPr lang="zh-CN" altLang="en-US" sz="1600" b="0" i="0" kern="1200" dirty="0">
                              <a:solidFill>
                                <a:schemeClr val="dk1"/>
                              </a:solidFill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+mn-cs"/>
                            </a:rPr>
                            <a:t>响应函数斜率</a:t>
                          </a:r>
                          <a:r>
                            <a:rPr lang="en-US" altLang="zh-CN" sz="1600" b="0" i="0" kern="1200" dirty="0">
                              <a:solidFill>
                                <a:schemeClr val="dk1"/>
                              </a:solidFill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+mn-cs"/>
                            </a:rPr>
                            <a:t>K↑ </a:t>
                          </a:r>
                          <a:r>
                            <a:rPr lang="en-US" altLang="zh-CN" sz="1600" b="0" i="0" kern="1200" dirty="0">
                              <a:solidFill>
                                <a:schemeClr val="dk1"/>
                              </a:solidFill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+mn-cs"/>
                              <a:sym typeface="Wingdings" panose="05000000000000000000" pitchFamily="2" charset="2"/>
                            </a:rPr>
                            <a:t> </a:t>
                          </a:r>
                          <a:r>
                            <a:rPr lang="zh-CN" altLang="en-US" sz="1600" b="0" i="0" kern="1200" dirty="0">
                              <a:solidFill>
                                <a:schemeClr val="dk1"/>
                              </a:solidFill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+mn-cs"/>
                            </a:rPr>
                            <a:t>提高相位测量分辨率。</a:t>
                          </a:r>
                          <a:endParaRPr lang="en-US" altLang="zh-CN" sz="1600" b="0" i="0" kern="1200" dirty="0">
                            <a:solidFill>
                              <a:schemeClr val="dk1"/>
                            </a:solidFill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+mn-cs"/>
                          </a:endParaRPr>
                        </a:p>
                        <a:p>
                          <a:r>
                            <a:rPr lang="zh-CN" altLang="en-US" sz="1600" b="0" i="0" kern="1200" dirty="0">
                              <a:solidFill>
                                <a:schemeClr val="dk1"/>
                              </a:solidFill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+mn-cs"/>
                            </a:rPr>
                            <a:t>高电流可能引入非线性效应（如尾场）。</a:t>
                          </a:r>
                          <a:endParaRPr lang="zh-CN" altLang="en-US" sz="16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/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r>
                            <a:rPr lang="zh-CN" altLang="en-US" sz="1600" b="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束团长度变化</a:t>
                          </a:r>
                          <a:endParaRPr lang="zh-CN" altLang="en-US" sz="1600" b="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defRPr/>
                          </a:pPr>
                          <a:r>
                            <a:rPr lang="en-US" altLang="zh-CN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sym typeface="Wingdings" panose="05000000000000000000" pitchFamily="2" charset="2"/>
                            </a:rPr>
                            <a:t>6mm8.26</a:t>
                          </a:r>
                          <a:r>
                            <a:rPr lang="en-US" altLang="zh-CN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mm</a:t>
                          </a:r>
                          <a:endParaRPr lang="en-US" altLang="zh-CN" sz="16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5"/>
                        </a:blip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zh-CN" altLang="en-US" sz="1600" b="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束团截面尺寸</a:t>
                          </a:r>
                          <a:endParaRPr lang="zh-CN" altLang="en-US" sz="1600" b="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defRPr/>
                          </a:pPr>
                          <a:r>
                            <a:rPr lang="zh-CN" altLang="en-US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储存束团相近（数十</a:t>
                          </a:r>
                          <a:r>
                            <a:rPr lang="en-US" altLang="zh-CN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um</a:t>
                          </a:r>
                          <a:r>
                            <a:rPr lang="zh-CN" altLang="en-US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量级）</a:t>
                          </a:r>
                          <a:endParaRPr lang="en-US" altLang="zh-CN" sz="16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zh-CN" altLang="en-US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束团尺寸≪电极孔径 </a:t>
                          </a:r>
                          <a:r>
                            <a:rPr lang="en-US" altLang="zh-CN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sym typeface="Wingdings" panose="05000000000000000000" pitchFamily="2" charset="2"/>
                            </a:rPr>
                            <a:t></a:t>
                          </a:r>
                          <a:r>
                            <a:rPr lang="zh-CN" altLang="en-US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sym typeface="Wingdings" panose="05000000000000000000" pitchFamily="2" charset="2"/>
                            </a:rPr>
                            <a:t>束团尺寸影响可忽略</a:t>
                          </a:r>
                          <a:endParaRPr lang="zh-CN" altLang="en-US" sz="16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D492E-7BB5-4C5E-9A5F-5FDD5D86282F}" type="datetime1">
              <a:rPr lang="zh-CN" altLang="en-US" smtClean="0"/>
            </a:fld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BF6D3-CA62-4D9F-9EA1-CDCBA8232769}" type="slidenum">
              <a:rPr lang="zh-CN" altLang="en-US" smtClean="0"/>
            </a:fld>
            <a:endParaRPr lang="zh-CN" altLang="en-US" dirty="0"/>
          </a:p>
        </p:txBody>
      </p:sp>
      <p:sp>
        <p:nvSpPr>
          <p:cNvPr id="6" name="标题 1"/>
          <p:cNvSpPr>
            <a:spLocks noGrp="1"/>
          </p:cNvSpPr>
          <p:nvPr>
            <p:ph type="title"/>
          </p:nvPr>
        </p:nvSpPr>
        <p:spPr>
          <a:xfrm>
            <a:off x="838200" y="106575"/>
            <a:ext cx="10515600" cy="542966"/>
          </a:xfrm>
        </p:spPr>
        <p:txBody>
          <a:bodyPr/>
          <a:lstStyle/>
          <a:p>
            <a:pPr algn="ctr"/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STCF</a:t>
            </a:r>
            <a:r>
              <a:rPr lang="zh-CN" altLang="en-US" b="1" dirty="0"/>
              <a:t>逐束团三维位置测量技术研究</a:t>
            </a:r>
            <a:endParaRPr lang="zh-CN" altLang="en-US" b="1" dirty="0"/>
          </a:p>
        </p:txBody>
      </p:sp>
      <p:sp>
        <p:nvSpPr>
          <p:cNvPr id="9" name="文本框 8"/>
          <p:cNvSpPr txBox="1"/>
          <p:nvPr/>
        </p:nvSpPr>
        <p:spPr>
          <a:xfrm>
            <a:off x="664542" y="1801707"/>
            <a:ext cx="50747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纵向相位误差：电荷量主导，束长小幅修正</a:t>
            </a:r>
            <a:endParaRPr lang="zh-CN" altLang="en-US" sz="1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文本框 9"/>
              <p:cNvSpPr txBox="1"/>
              <p:nvPr/>
            </p:nvSpPr>
            <p:spPr>
              <a:xfrm>
                <a:off x="779109" y="2313323"/>
                <a:ext cx="5120640" cy="30678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16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假设束流尺寸影响较小，电荷量提升斜率：</a:t>
                </a:r>
                <a:endParaRPr lang="en-US" altLang="zh-CN" sz="16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600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en-US" altLang="zh-CN" sz="16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CN" sz="16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CN" sz="1600" b="0" i="1" smtClean="0">
                              <a:latin typeface="Cambria Math" panose="02040503050406030204" pitchFamily="18" charset="0"/>
                            </a:rPr>
                            <m:t>𝑆𝑇𝐶𝐹</m:t>
                          </m:r>
                        </m:sub>
                      </m:sSub>
                      <m:r>
                        <a:rPr lang="en-US" altLang="zh-CN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CN" sz="1600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altLang="zh-CN" sz="1600" b="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CN" sz="1600" b="0" i="1" smtClean="0">
                          <a:latin typeface="Cambria Math" panose="02040503050406030204" pitchFamily="18" charset="0"/>
                        </a:rPr>
                        <m:t>0497</m:t>
                      </m:r>
                      <m:r>
                        <a:rPr lang="en-US" altLang="zh-CN" sz="1600" b="0" i="1" smtClean="0"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en-US" altLang="zh-CN" sz="1600" b="0" i="1" smtClean="0">
                          <a:latin typeface="Cambria Math" panose="02040503050406030204" pitchFamily="18" charset="0"/>
                        </a:rPr>
                        <m:t>8</m:t>
                      </m:r>
                      <m:r>
                        <a:rPr lang="en-US" altLang="zh-CN" sz="1600" b="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CN" sz="1600" b="0" i="1" smtClean="0">
                          <a:latin typeface="Cambria Math" panose="02040503050406030204" pitchFamily="18" charset="0"/>
                        </a:rPr>
                        <m:t>34</m:t>
                      </m:r>
                      <m:r>
                        <a:rPr lang="en-US" altLang="zh-CN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CN" sz="1600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altLang="zh-CN" sz="1600" b="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CN" sz="1600" b="0" i="1" smtClean="0">
                          <a:latin typeface="Cambria Math" panose="02040503050406030204" pitchFamily="18" charset="0"/>
                        </a:rPr>
                        <m:t>414</m:t>
                      </m:r>
                      <m:r>
                        <a:rPr lang="en-US" altLang="zh-CN" sz="1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CN" sz="1600" b="0" i="1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US" altLang="zh-CN" sz="1600" b="0" i="1" smtClean="0">
                          <a:latin typeface="Cambria Math" panose="02040503050406030204" pitchFamily="18" charset="0"/>
                        </a:rPr>
                        <m:t>/</m:t>
                      </m:r>
                      <m:r>
                        <m:rPr>
                          <m:sty m:val="p"/>
                        </m:rPr>
                        <a:rPr lang="en-US" altLang="zh-CN" sz="1600" i="1">
                          <a:latin typeface="Cambria Math" panose="02040503050406030204" pitchFamily="18" charset="0"/>
                        </a:rPr>
                        <m:t>ps</m:t>
                      </m:r>
                    </m:oMath>
                  </m:oMathPara>
                </a14:m>
                <a:endParaRPr lang="en-US" altLang="zh-CN" sz="1600" b="0" i="1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endParaRPr lang="en-US" altLang="zh-CN" sz="16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r>
                  <a:rPr lang="zh-CN" altLang="en-US" sz="16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束长修正</a:t>
                </a:r>
                <a:r>
                  <a:rPr lang="en-US" altLang="zh-CN" sz="16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(×20/24)</a:t>
                </a:r>
                <a:r>
                  <a:rPr lang="zh-CN" altLang="en-US" sz="16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：</a:t>
                </a:r>
                <a:endParaRPr lang="en-US" altLang="zh-CN" sz="16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1600" b="0" i="1" smtClean="0"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</m:ctrlPr>
                        </m:sSubPr>
                        <m:e>
                          <m:r>
                            <a:rPr lang="en-US" altLang="zh-CN" sz="1600" b="0" i="1" smtClean="0"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𝐾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1600" i="1"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t</m:t>
                          </m:r>
                          <m:r>
                            <a:rPr lang="en-US" altLang="zh-CN" sz="1600" b="0" i="1" smtClean="0"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,</m:t>
                          </m:r>
                          <m:r>
                            <a:rPr lang="en-US" altLang="zh-CN" sz="1600" b="0" i="1" smtClean="0"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𝑆𝑇𝐶𝐹</m:t>
                          </m:r>
                        </m:sub>
                      </m:sSub>
                      <m:r>
                        <a:rPr lang="en-US" altLang="zh-CN" sz="1600" b="0" i="1" smtClean="0"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=</m:t>
                      </m:r>
                      <m:r>
                        <a:rPr lang="en-US" altLang="zh-CN" sz="1600" b="0" i="1" smtClean="0"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0</m:t>
                      </m:r>
                      <m:r>
                        <a:rPr lang="en-US" altLang="zh-CN" sz="1600" b="0" i="1" smtClean="0"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.</m:t>
                      </m:r>
                      <m:r>
                        <a:rPr lang="en-US" altLang="zh-CN" sz="1600" b="0" i="1" smtClean="0"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414</m:t>
                      </m:r>
                      <m:r>
                        <a:rPr lang="en-US" altLang="zh-CN" sz="1600" b="0" i="1" smtClean="0"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∗</m:t>
                      </m:r>
                      <m:d>
                        <m:dPr>
                          <m:ctrlPr>
                            <a:rPr lang="en-US" altLang="zh-CN" sz="1600" b="0" i="1" smtClean="0"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altLang="zh-CN" sz="1600" b="0" i="1" smtClean="0"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</a:rPr>
                              </m:ctrlPr>
                            </m:fPr>
                            <m:num>
                              <m:r>
                                <a:rPr lang="en-US" altLang="zh-CN" sz="1600" b="0" i="1" smtClean="0"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</a:rPr>
                                <m:t>20</m:t>
                              </m:r>
                            </m:num>
                            <m:den>
                              <m:r>
                                <a:rPr lang="en-US" altLang="zh-CN" sz="1600" b="0" i="1" smtClean="0"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</a:rPr>
                                <m:t>2</m:t>
                              </m:r>
                              <m:r>
                                <a:rPr lang="en-US" altLang="zh-CN" sz="1600" b="0" i="1" smtClean="0"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</a:rPr>
                                <m:t>7</m:t>
                              </m:r>
                              <m:r>
                                <a:rPr lang="en-US" altLang="zh-CN" sz="1600" b="0" i="1" smtClean="0"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</a:rPr>
                                <m:t>.</m:t>
                              </m:r>
                              <m:r>
                                <a:rPr lang="en-US" altLang="zh-CN" sz="1600" b="0" i="1" smtClean="0"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</a:rPr>
                                <m:t>5</m:t>
                              </m:r>
                            </m:den>
                          </m:f>
                        </m:e>
                      </m:d>
                      <m:r>
                        <a:rPr lang="en-US" altLang="zh-CN" sz="1600" b="0" i="1" smtClean="0"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=</m:t>
                      </m:r>
                      <m:r>
                        <a:rPr lang="en-US" altLang="zh-CN" sz="1600" b="0" i="1" smtClean="0"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0</m:t>
                      </m:r>
                      <m:r>
                        <a:rPr lang="en-US" altLang="zh-CN" sz="1600" b="0" i="1" smtClean="0"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.</m:t>
                      </m:r>
                      <m:r>
                        <a:rPr lang="en-US" altLang="zh-CN" sz="1600" b="0" i="1" smtClean="0"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3</m:t>
                      </m:r>
                      <m:r>
                        <a:rPr lang="en-US" altLang="zh-CN" sz="1600" b="0" i="1" smtClean="0"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𝑉</m:t>
                      </m:r>
                      <m:r>
                        <a:rPr lang="en-US" altLang="zh-CN" sz="1600" b="0" i="1" smtClean="0"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/</m:t>
                      </m:r>
                      <m:r>
                        <m:rPr>
                          <m:sty m:val="p"/>
                        </m:rPr>
                        <a:rPr lang="en-US" altLang="zh-CN" sz="1600" i="1"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ps</m:t>
                      </m:r>
                    </m:oMath>
                  </m:oMathPara>
                </a14:m>
                <a:endParaRPr lang="en-US" altLang="zh-CN" sz="16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r>
                  <a:rPr lang="zh-CN" altLang="en-US" sz="16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单点时间误差：</a:t>
                </a:r>
                <a:endParaRPr lang="en-US" altLang="zh-CN" sz="16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1600" i="1" smtClean="0"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𝛿</m:t>
                      </m:r>
                      <m:r>
                        <a:rPr lang="en-US" altLang="zh-CN" sz="1600" b="0" i="1" smtClean="0"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𝑡</m:t>
                      </m:r>
                      <m:r>
                        <a:rPr lang="en-US" altLang="zh-CN" sz="1600" b="0" i="1" smtClean="0"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=</m:t>
                      </m:r>
                      <m:f>
                        <m:fPr>
                          <m:ctrlPr>
                            <a:rPr lang="en-US" altLang="zh-CN" sz="1600" b="0" i="1" smtClean="0"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</m:ctrlPr>
                        </m:fPr>
                        <m:num>
                          <m:r>
                            <a:rPr lang="zh-CN" altLang="en-US" sz="1600" b="0" i="1" smtClean="0"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𝛿</m:t>
                          </m:r>
                          <m:r>
                            <a:rPr lang="en-US" altLang="zh-CN" sz="1600" b="0" i="1" smtClean="0"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𝑉</m:t>
                          </m:r>
                        </m:num>
                        <m:den>
                          <m:r>
                            <a:rPr lang="en-US" altLang="zh-CN" sz="1600" b="0" i="1" smtClean="0"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𝐾</m:t>
                          </m:r>
                        </m:den>
                      </m:f>
                      <m:r>
                        <a:rPr lang="en-US" altLang="zh-CN" sz="1600" i="1" smtClean="0"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≈</m:t>
                      </m:r>
                      <m:r>
                        <a:rPr lang="en-US" altLang="zh-CN" sz="1600" b="0" i="1" smtClean="0"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0</m:t>
                      </m:r>
                      <m:r>
                        <a:rPr lang="en-US" altLang="zh-CN" sz="1600" b="0" i="1" smtClean="0"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.</m:t>
                      </m:r>
                      <m:r>
                        <a:rPr lang="en-US" altLang="zh-CN" sz="1600" b="0" i="1" smtClean="0"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0</m:t>
                      </m:r>
                      <m:r>
                        <a:rPr lang="en-US" altLang="zh-CN" sz="1600" b="0" i="1" smtClean="0"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67</m:t>
                      </m:r>
                      <m:r>
                        <a:rPr lang="en-US" altLang="zh-CN" sz="1600" b="0" i="1" smtClean="0"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𝑝𝑠</m:t>
                      </m:r>
                    </m:oMath>
                  </m:oMathPara>
                </a14:m>
                <a:endParaRPr lang="en-US" altLang="zh-CN" sz="16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r>
                  <a:rPr lang="zh-CN" altLang="en-US" sz="16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多点平均：</a:t>
                </a:r>
                <a:endParaRPr lang="en-US" altLang="zh-CN" sz="16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sz="1600" i="1" smtClean="0">
                              <a:latin typeface="Cambria Math" panose="02040503050406030204" pitchFamily="18" charset="0"/>
                            </a:rPr>
                            <m:t>𝛿</m:t>
                          </m:r>
                          <m:r>
                            <a:rPr lang="en-US" altLang="zh-CN" sz="16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altLang="zh-CN" sz="1600" b="0" i="1" smtClean="0">
                              <a:latin typeface="Cambria Math" panose="02040503050406030204" pitchFamily="18" charset="0"/>
                            </a:rPr>
                            <m:t>𝑓𝑖𝑛𝑎𝑙</m:t>
                          </m:r>
                        </m:sub>
                      </m:sSub>
                      <m:r>
                        <a:rPr lang="en-US" altLang="zh-CN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16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n-US" altLang="zh-CN" sz="1600" b="0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altLang="zh-CN" sz="16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n-US" altLang="zh-CN" sz="1600" b="0" i="1" smtClean="0">
                              <a:latin typeface="Cambria Math" panose="02040503050406030204" pitchFamily="18" charset="0"/>
                            </a:rPr>
                            <m:t>67</m:t>
                          </m:r>
                          <m:r>
                            <a:rPr lang="en-US" altLang="zh-CN" sz="1600" b="0" i="1" smtClean="0">
                              <a:latin typeface="Cambria Math" panose="02040503050406030204" pitchFamily="18" charset="0"/>
                            </a:rPr>
                            <m:t>𝑝𝑠</m:t>
                          </m:r>
                        </m:num>
                        <m:den>
                          <m:r>
                            <a:rPr lang="en-US" altLang="zh-CN" sz="16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US" altLang="zh-CN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en-US" altLang="zh-CN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</m:t>
                      </m:r>
                      <m:r>
                        <a:rPr lang="en-US" altLang="zh-CN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en-US" altLang="zh-CN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</m:t>
                      </m:r>
                      <m:r>
                        <a:rPr lang="en-US" altLang="zh-CN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22</m:t>
                      </m:r>
                      <m:r>
                        <a:rPr lang="en-US" altLang="zh-CN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𝑝𝑠</m:t>
                      </m:r>
                    </m:oMath>
                  </m:oMathPara>
                </a14:m>
                <a:endParaRPr lang="zh-CN" altLang="en-US" sz="16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>
          <p:sp>
            <p:nvSpPr>
              <p:cNvPr id="10" name="文本框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9109" y="2313323"/>
                <a:ext cx="5120640" cy="3067828"/>
              </a:xfrm>
              <a:prstGeom prst="rect">
                <a:avLst/>
              </a:prstGeom>
              <a:blipFill rotWithShape="1">
                <a:blip r:embed="rId1"/>
                <a:stretch>
                  <a:fillRect l="-12" t="-1" r="12" b="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文本框 10"/>
          <p:cNvSpPr txBox="1"/>
          <p:nvPr/>
        </p:nvSpPr>
        <p:spPr>
          <a:xfrm>
            <a:off x="5943600" y="1752975"/>
            <a:ext cx="53857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横向位置与电荷量误差：随电荷量同步改善</a:t>
            </a:r>
            <a:endParaRPr lang="zh-CN" altLang="en-US" sz="1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文本框 11"/>
              <p:cNvSpPr txBox="1"/>
              <p:nvPr/>
            </p:nvSpPr>
            <p:spPr>
              <a:xfrm>
                <a:off x="5789716" y="2251944"/>
                <a:ext cx="5776452" cy="6455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1600" b="0" i="1" smtClean="0"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</m:ctrlPr>
                        </m:sSubPr>
                        <m:e>
                          <m:r>
                            <a:rPr lang="zh-CN" altLang="en-US" sz="1600" b="0" i="1" smtClean="0"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𝛿</m:t>
                          </m:r>
                        </m:e>
                        <m:sub>
                          <m:r>
                            <a:rPr lang="en-US" altLang="zh-CN" sz="1600" b="0" i="1" smtClean="0"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𝑥</m:t>
                          </m:r>
                          <m:r>
                            <a:rPr lang="en-US" altLang="zh-CN" sz="1600" b="0" i="1" smtClean="0"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,</m:t>
                          </m:r>
                          <m:r>
                            <a:rPr lang="en-US" altLang="zh-CN" sz="1600" b="0" i="1" smtClean="0"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𝑆𝑇𝐶𝐹</m:t>
                          </m:r>
                        </m:sub>
                      </m:sSub>
                      <m:r>
                        <a:rPr lang="en-US" altLang="zh-CN" sz="1600" b="0" i="1" smtClean="0"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=</m:t>
                      </m:r>
                      <m:sSub>
                        <m:sSubPr>
                          <m:ctrlPr>
                            <a:rPr lang="en-US" altLang="zh-CN" sz="1600" i="1"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</m:ctrlPr>
                        </m:sSubPr>
                        <m:e>
                          <m:r>
                            <a:rPr lang="zh-CN" altLang="en-US" sz="1600" i="1"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𝛿</m:t>
                          </m:r>
                        </m:e>
                        <m:sub>
                          <m:r>
                            <a:rPr lang="en-US" altLang="zh-CN" sz="1600" i="1"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𝑥</m:t>
                          </m:r>
                          <m:r>
                            <a:rPr lang="en-US" altLang="zh-CN" sz="1600" i="1"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,</m:t>
                          </m:r>
                          <m:r>
                            <a:rPr lang="en-US" altLang="zh-CN" sz="1600" i="1"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𝑆𝑆𝑅𝐹</m:t>
                          </m:r>
                        </m:sub>
                      </m:sSub>
                      <m:r>
                        <a:rPr lang="en-US" altLang="zh-CN" sz="16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d>
                        <m:dPr>
                          <m:ctrlPr>
                            <a:rPr lang="en-US" altLang="zh-CN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altLang="zh-CN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altLang="zh-CN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𝑄</m:t>
                                  </m:r>
                                </m:e>
                                <m:sub>
                                  <m:r>
                                    <a:rPr lang="en-US" altLang="zh-CN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𝑆𝑆𝑅𝐹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en-US" altLang="zh-CN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𝑄</m:t>
                                  </m:r>
                                </m:e>
                                <m:sub>
                                  <m:r>
                                    <a:rPr lang="en-US" altLang="zh-CN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𝑆</m:t>
                                  </m:r>
                                  <m:r>
                                    <a:rPr lang="en-US" altLang="zh-CN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𝑇𝐶</m:t>
                                  </m:r>
                                  <m:r>
                                    <a:rPr lang="en-US" altLang="zh-CN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𝐹</m:t>
                                  </m:r>
                                </m:sub>
                              </m:sSub>
                            </m:den>
                          </m:f>
                        </m:e>
                      </m:d>
                      <m:r>
                        <a:rPr lang="en-US" altLang="zh-CN" sz="16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altLang="zh-CN" sz="16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</m:t>
                      </m:r>
                      <m:r>
                        <m:rPr>
                          <m:sty m:val="p"/>
                        </m:rPr>
                        <a:rPr lang="el-GR" altLang="zh-CN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μ</m:t>
                      </m:r>
                      <m:r>
                        <m:rPr>
                          <m:sty m:val="p"/>
                        </m:rPr>
                        <a:rPr lang="en-US" altLang="zh-CN" sz="16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m</m:t>
                      </m:r>
                      <m:r>
                        <a:rPr lang="en-US" altLang="zh-CN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×(</m:t>
                      </m:r>
                      <m:r>
                        <a:rPr lang="en-US" altLang="zh-CN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</m:t>
                      </m:r>
                      <m:r>
                        <a:rPr lang="en-US" altLang="zh-CN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en-US" altLang="zh-CN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6</m:t>
                      </m:r>
                      <m:r>
                        <a:rPr lang="en-US" altLang="zh-CN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/</m:t>
                      </m:r>
                      <m:r>
                        <a:rPr lang="en-US" altLang="zh-CN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8</m:t>
                      </m:r>
                      <m:r>
                        <a:rPr lang="en-US" altLang="zh-CN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en-US" altLang="zh-CN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34</m:t>
                      </m:r>
                      <m:r>
                        <a:rPr lang="en-US" altLang="zh-CN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  <m:r>
                        <a:rPr lang="en-US" altLang="zh-CN" sz="1600" dirty="0"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≈</m:t>
                      </m:r>
                      <m:r>
                        <a:rPr lang="en-US" altLang="zh-CN" sz="1600" b="0" i="1" dirty="0" smtClean="0"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0</m:t>
                      </m:r>
                      <m:r>
                        <a:rPr lang="en-US" altLang="zh-CN" sz="1600" b="0" i="1" dirty="0" smtClean="0"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.</m:t>
                      </m:r>
                      <m:r>
                        <a:rPr lang="en-US" altLang="zh-CN" sz="1600" b="0" i="1" dirty="0" smtClean="0"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4</m:t>
                      </m:r>
                      <m:r>
                        <m:rPr>
                          <m:sty m:val="p"/>
                        </m:rPr>
                        <a:rPr lang="el-GR" altLang="zh-CN" sz="16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μ</m:t>
                      </m:r>
                      <m:r>
                        <a:rPr lang="en-US" altLang="zh-CN" sz="16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zh-CN" altLang="en-US" sz="16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>
          <p:sp>
            <p:nvSpPr>
              <p:cNvPr id="12" name="文本框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9716" y="2251944"/>
                <a:ext cx="5776452" cy="645561"/>
              </a:xfrm>
              <a:prstGeom prst="rect">
                <a:avLst/>
              </a:prstGeom>
              <a:blipFill rotWithShape="1">
                <a:blip r:embed="rId2"/>
                <a:stretch>
                  <a:fillRect l="-7" t="-36" r="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文本框 1"/>
              <p:cNvSpPr txBox="1"/>
              <p:nvPr/>
            </p:nvSpPr>
            <p:spPr>
              <a:xfrm>
                <a:off x="2373007" y="5431332"/>
                <a:ext cx="3013586" cy="553998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1600" dirty="0">
                    <a:solidFill>
                      <a:srgbClr val="FF0000"/>
                    </a:solidFill>
                  </a:rPr>
                  <a:t>满足</a:t>
                </a:r>
                <a14:m>
                  <m:oMath xmlns:m="http://schemas.openxmlformats.org/officeDocument/2006/math">
                    <m:r>
                      <a:rPr lang="zh-CN" altLang="en-US" sz="16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altLang="zh-CN" sz="16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altLang="zh-CN" sz="16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altLang="zh-CN" sz="16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m:rPr>
                        <m:sty m:val="p"/>
                      </m:rPr>
                      <a:rPr lang="en-US" altLang="zh-CN" sz="16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ps</m:t>
                    </m:r>
                  </m:oMath>
                </a14:m>
                <a:endParaRPr lang="en-US" altLang="zh-CN" sz="1600" dirty="0">
                  <a:solidFill>
                    <a:srgbClr val="FF0000"/>
                  </a:solidFill>
                </a:endParaRPr>
              </a:p>
              <a:p>
                <a:r>
                  <a:rPr lang="zh-CN" altLang="en-US" sz="1400" dirty="0"/>
                  <a:t>约</a:t>
                </a:r>
                <a:r>
                  <a:rPr lang="en-US" altLang="zh-CN" sz="1400" dirty="0"/>
                  <a:t>10</a:t>
                </a:r>
                <a:r>
                  <a:rPr lang="zh-CN" altLang="en-US" sz="1400" dirty="0"/>
                  <a:t>倍余量（信噪比受限情形）</a:t>
                </a:r>
                <a:endParaRPr lang="zh-CN" altLang="en-US" sz="1400" dirty="0"/>
              </a:p>
            </p:txBody>
          </p:sp>
        </mc:Choice>
        <mc:Fallback>
          <p:sp>
            <p:nvSpPr>
              <p:cNvPr id="2" name="文本框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73007" y="5431332"/>
                <a:ext cx="3013586" cy="553998"/>
              </a:xfrm>
              <a:prstGeom prst="rect">
                <a:avLst/>
              </a:prstGeom>
              <a:blipFill rotWithShape="1">
                <a:blip r:embed="rId3"/>
                <a:stretch>
                  <a:fillRect t="-32" r="17" b="8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文本框 2"/>
              <p:cNvSpPr txBox="1"/>
              <p:nvPr/>
            </p:nvSpPr>
            <p:spPr>
              <a:xfrm>
                <a:off x="7163445" y="3159331"/>
                <a:ext cx="4108826" cy="553998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1600" dirty="0">
                    <a:solidFill>
                      <a:srgbClr val="FF0000"/>
                    </a:solidFill>
                  </a:rPr>
                  <a:t>满足</a:t>
                </a:r>
                <a14:m>
                  <m:oMath xmlns:m="http://schemas.openxmlformats.org/officeDocument/2006/math">
                    <m:r>
                      <a:rPr lang="zh-CN" altLang="en-US" sz="16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altLang="zh-CN" sz="16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5</m:t>
                    </m:r>
                    <m:r>
                      <a:rPr lang="zh-CN" altLang="en-US" sz="16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US" altLang="zh-CN" sz="16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endParaRPr lang="en-US" altLang="zh-CN" sz="1600" dirty="0">
                  <a:solidFill>
                    <a:srgbClr val="FF0000"/>
                  </a:solidFill>
                </a:endParaRPr>
              </a:p>
              <a:p>
                <a:r>
                  <a:rPr lang="zh-CN" altLang="en-US" sz="1400" dirty="0"/>
                  <a:t>（信噪比受限情形</a:t>
                </a:r>
                <a:r>
                  <a:rPr lang="en-US" altLang="zh-CN" sz="1400" dirty="0"/>
                  <a:t>;</a:t>
                </a:r>
                <a:r>
                  <a:rPr lang="zh-CN" altLang="en-US" sz="1400" dirty="0"/>
                  <a:t>动态范围受限时</a:t>
                </a:r>
                <a14:m>
                  <m:oMath xmlns:m="http://schemas.openxmlformats.org/officeDocument/2006/math">
                    <m:r>
                      <a:rPr lang="zh-CN" altLang="en-US" sz="1400" i="1" smtClean="0">
                        <a:latin typeface="Cambria Math" panose="02040503050406030204" pitchFamily="18" charset="0"/>
                      </a:rPr>
                      <m:t>≈</m:t>
                    </m:r>
                    <m:r>
                      <a:rPr lang="en-US" altLang="zh-CN" sz="1400" b="0" i="1" smtClean="0">
                        <a:latin typeface="Cambria Math" panose="02040503050406030204" pitchFamily="18" charset="0"/>
                      </a:rPr>
                      <m:t>5</m:t>
                    </m:r>
                    <m:r>
                      <a:rPr lang="zh-CN" altLang="en-US" sz="1400" b="0" i="1" smtClean="0">
                        <a:latin typeface="Cambria Math" panose="02040503050406030204" pitchFamily="18" charset="0"/>
                      </a:rPr>
                      <m:t>𝜇</m:t>
                    </m:r>
                    <m:r>
                      <m:rPr>
                        <m:sty m:val="p"/>
                      </m:rPr>
                      <a:rPr lang="en-US" altLang="zh-CN" sz="1400" i="1">
                        <a:latin typeface="Cambria Math" panose="02040503050406030204" pitchFamily="18" charset="0"/>
                      </a:rPr>
                      <m:t>m</m:t>
                    </m:r>
                  </m:oMath>
                </a14:m>
                <a:r>
                  <a:rPr lang="zh-CN" altLang="en-US" sz="1400" dirty="0"/>
                  <a:t>）</a:t>
                </a:r>
                <a:endParaRPr lang="zh-CN" altLang="en-US" sz="1400" dirty="0"/>
              </a:p>
            </p:txBody>
          </p:sp>
        </mc:Choice>
        <mc:Fallback>
          <p:sp>
            <p:nvSpPr>
              <p:cNvPr id="3" name="文本框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3445" y="3159331"/>
                <a:ext cx="4108826" cy="553998"/>
              </a:xfrm>
              <a:prstGeom prst="rect">
                <a:avLst/>
              </a:prstGeom>
              <a:blipFill rotWithShape="1">
                <a:blip r:embed="rId4"/>
                <a:stretch>
                  <a:fillRect t="-37" r="9" b="8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文本框 6"/>
              <p:cNvSpPr txBox="1"/>
              <p:nvPr/>
            </p:nvSpPr>
            <p:spPr>
              <a:xfrm>
                <a:off x="5943600" y="4019733"/>
                <a:ext cx="5385728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600" b="1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3. </a:t>
                </a:r>
                <a:r>
                  <a:rPr lang="zh-CN" altLang="en-US" sz="1600" b="1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电荷量误差：同为信噪比限制</a:t>
                </a:r>
                <a14:m>
                  <m:oMath xmlns:m="http://schemas.openxmlformats.org/officeDocument/2006/math">
                    <m:r>
                      <a:rPr lang="zh-CN" altLang="en-US" sz="1600" b="1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𝜹</m:t>
                    </m:r>
                    <m:r>
                      <a:rPr lang="en-US" altLang="zh-CN" sz="1600" b="1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𝑸</m:t>
                    </m:r>
                    <m:r>
                      <a:rPr lang="en-US" altLang="zh-CN" sz="1600" b="1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/</m:t>
                    </m:r>
                    <m:r>
                      <a:rPr lang="en-US" altLang="zh-CN" sz="1600" b="1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𝑸</m:t>
                    </m:r>
                    <m:r>
                      <a:rPr lang="en-US" altLang="zh-CN" sz="1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∝</m:t>
                    </m:r>
                    <m:r>
                      <a:rPr lang="zh-CN" altLang="en-US" sz="1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𝜹</m:t>
                    </m:r>
                    <m:r>
                      <a:rPr lang="en-US" altLang="zh-CN" sz="1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𝑽</m:t>
                    </m:r>
                    <m:r>
                      <a:rPr lang="en-US" altLang="zh-CN" sz="1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/</m:t>
                    </m:r>
                    <m:r>
                      <a:rPr lang="en-US" altLang="zh-CN" sz="1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𝑸</m:t>
                    </m:r>
                  </m:oMath>
                </a14:m>
                <a:endPara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>
          <p:sp>
            <p:nvSpPr>
              <p:cNvPr id="7" name="文本框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3600" y="4019733"/>
                <a:ext cx="5385728" cy="338554"/>
              </a:xfrm>
              <a:prstGeom prst="rect">
                <a:avLst/>
              </a:prstGeom>
              <a:blipFill rotWithShape="1">
                <a:blip r:embed="rId5"/>
                <a:stretch>
                  <a:fillRect t="-54" r="5" b="8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文本框 13"/>
              <p:cNvSpPr txBox="1"/>
              <p:nvPr/>
            </p:nvSpPr>
            <p:spPr>
              <a:xfrm>
                <a:off x="5943600" y="4512776"/>
                <a:ext cx="5776452" cy="6455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sz="1600" b="0" i="1" smtClean="0"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CN" sz="1600" b="0" i="1" smtClean="0"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</a:rPr>
                              </m:ctrlPr>
                            </m:sSubPr>
                            <m:e>
                              <m:r>
                                <a:rPr lang="zh-CN" altLang="en-US" sz="1600" b="0" i="1" smtClean="0"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</a:rPr>
                                <m:t>𝛿</m:t>
                              </m:r>
                            </m:e>
                            <m:sub>
                              <m:r>
                                <a:rPr lang="en-US" altLang="zh-CN" sz="1600" b="0" i="1" smtClean="0"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</a:rPr>
                                <m:t>𝑄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zh-CN" sz="1600" b="0" i="1" smtClean="0"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</a:rPr>
                              </m:ctrlPr>
                            </m:sSubPr>
                            <m:e>
                              <m:r>
                                <a:rPr lang="en-US" altLang="zh-CN" sz="1600" b="0" i="1" smtClean="0"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en-US" altLang="zh-CN" sz="1600" b="0" i="1" smtClean="0"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</a:rPr>
                                <m:t>𝑆𝑇𝐶𝐹</m:t>
                              </m:r>
                            </m:sub>
                          </m:sSub>
                        </m:den>
                      </m:f>
                      <m:r>
                        <a:rPr lang="en-US" altLang="zh-CN" sz="16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altLang="zh-CN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</m:t>
                      </m:r>
                      <m:r>
                        <a:rPr lang="en-US" altLang="zh-CN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en-US" altLang="zh-CN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02</m:t>
                      </m:r>
                      <m:r>
                        <a:rPr lang="en-US" altLang="zh-CN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%×</m:t>
                      </m:r>
                      <m:d>
                        <m:dPr>
                          <m:ctrlPr>
                            <a:rPr lang="en-US" altLang="zh-CN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altLang="zh-CN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CN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  <m:r>
                                <a:rPr lang="en-US" altLang="zh-CN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n-US" altLang="zh-CN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6</m:t>
                              </m:r>
                            </m:num>
                            <m:den>
                              <m:r>
                                <a:rPr lang="en-US" altLang="zh-CN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8</m:t>
                              </m:r>
                              <m:r>
                                <a:rPr lang="en-US" altLang="zh-CN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n-US" altLang="zh-CN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34</m:t>
                              </m:r>
                            </m:den>
                          </m:f>
                        </m:e>
                      </m:d>
                      <m:r>
                        <a:rPr lang="en-US" altLang="zh-CN" sz="1600" dirty="0"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≈</m:t>
                      </m:r>
                      <m:r>
                        <a:rPr lang="en-US" altLang="zh-CN" sz="1600" b="0" i="1" dirty="0" smtClean="0"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0</m:t>
                      </m:r>
                      <m:r>
                        <a:rPr lang="en-US" altLang="zh-CN" sz="1600" b="0" i="1" dirty="0" smtClean="0"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.</m:t>
                      </m:r>
                      <m:r>
                        <a:rPr lang="en-US" altLang="zh-CN" sz="1600" b="0" i="1" dirty="0" smtClean="0"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0014</m:t>
                      </m:r>
                      <m:r>
                        <a:rPr lang="en-US" altLang="zh-CN" sz="1600" b="0" i="1" dirty="0" smtClean="0"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%</m:t>
                      </m:r>
                    </m:oMath>
                  </m:oMathPara>
                </a14:m>
                <a:endParaRPr lang="zh-CN" altLang="en-US" sz="16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>
          <p:sp>
            <p:nvSpPr>
              <p:cNvPr id="14" name="文本框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3600" y="4512776"/>
                <a:ext cx="5776452" cy="645561"/>
              </a:xfrm>
              <a:prstGeom prst="rect">
                <a:avLst/>
              </a:prstGeom>
              <a:blipFill rotWithShape="1">
                <a:blip r:embed="rId6"/>
                <a:stretch>
                  <a:fillRect t="-72" r="9" b="3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文本框 14"/>
              <p:cNvSpPr txBox="1"/>
              <p:nvPr/>
            </p:nvSpPr>
            <p:spPr>
              <a:xfrm>
                <a:off x="8296942" y="5312826"/>
                <a:ext cx="2880852" cy="556819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1600" dirty="0">
                    <a:solidFill>
                      <a:srgbClr val="FF0000"/>
                    </a:solidFill>
                  </a:rPr>
                  <a:t>满足</a:t>
                </a:r>
                <a14:m>
                  <m:oMath xmlns:m="http://schemas.openxmlformats.org/officeDocument/2006/math">
                    <m:r>
                      <a:rPr lang="zh-CN" altLang="en-US" sz="16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altLang="zh-CN" sz="16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5</m:t>
                    </m:r>
                    <m:r>
                      <a:rPr lang="en-US" altLang="zh-CN" sz="16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en-US" altLang="zh-CN" sz="1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1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altLang="zh-CN" sz="1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CN" sz="1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</m:t>
                        </m:r>
                      </m:sup>
                    </m:sSup>
                  </m:oMath>
                </a14:m>
                <a:endParaRPr lang="en-US" altLang="zh-CN" sz="1600" dirty="0">
                  <a:solidFill>
                    <a:srgbClr val="FF0000"/>
                  </a:solidFill>
                </a:endParaRPr>
              </a:p>
              <a:p>
                <a:r>
                  <a:rPr lang="zh-CN" altLang="en-US" sz="1400" dirty="0"/>
                  <a:t>（动态范围受限时</a:t>
                </a:r>
                <a14:m>
                  <m:oMath xmlns:m="http://schemas.openxmlformats.org/officeDocument/2006/math">
                    <m:r>
                      <a:rPr lang="zh-CN" altLang="en-US" sz="1400" i="1" smtClean="0">
                        <a:latin typeface="Cambria Math" panose="02040503050406030204" pitchFamily="18" charset="0"/>
                      </a:rPr>
                      <m:t>≈</m:t>
                    </m:r>
                    <m:r>
                      <a:rPr lang="en-US" altLang="zh-CN" sz="1400" b="0" i="1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altLang="zh-CN" sz="1400" b="0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altLang="zh-CN" sz="1400" b="0" i="1" smtClean="0">
                        <a:latin typeface="Cambria Math" panose="02040503050406030204" pitchFamily="18" charset="0"/>
                      </a:rPr>
                      <m:t>02</m:t>
                    </m:r>
                    <m:r>
                      <a:rPr lang="en-US" altLang="zh-CN" sz="1400" b="0" i="1" smtClean="0">
                        <a:latin typeface="Cambria Math" panose="02040503050406030204" pitchFamily="18" charset="0"/>
                      </a:rPr>
                      <m:t>%</m:t>
                    </m:r>
                  </m:oMath>
                </a14:m>
                <a:r>
                  <a:rPr lang="zh-CN" altLang="en-US" sz="1400" dirty="0"/>
                  <a:t>）</a:t>
                </a:r>
                <a:endParaRPr lang="zh-CN" altLang="en-US" sz="1400" dirty="0"/>
              </a:p>
            </p:txBody>
          </p:sp>
        </mc:Choice>
        <mc:Fallback>
          <p:sp>
            <p:nvSpPr>
              <p:cNvPr id="15" name="文本框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96942" y="5312826"/>
                <a:ext cx="2880852" cy="556819"/>
              </a:xfrm>
              <a:prstGeom prst="rect">
                <a:avLst/>
              </a:prstGeom>
              <a:blipFill rotWithShape="1">
                <a:blip r:embed="rId7"/>
                <a:stretch>
                  <a:fillRect l="-1" t="-75" r="18" b="6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文本框 15"/>
          <p:cNvSpPr txBox="1"/>
          <p:nvPr/>
        </p:nvSpPr>
        <p:spPr>
          <a:xfrm>
            <a:off x="603612" y="1021759"/>
            <a:ext cx="80743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STCF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测量误差公式推导</a:t>
            </a:r>
            <a:endParaRPr lang="zh-CN" altLang="en-US" sz="1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864092"/>
          </a:xfrm>
        </p:spPr>
        <p:txBody>
          <a:bodyPr/>
          <a:lstStyle/>
          <a:p>
            <a:r>
              <a:rPr lang="zh-CN" altLang="en-US" b="1" dirty="0"/>
              <a:t>报告内容</a:t>
            </a:r>
            <a:endParaRPr lang="zh-CN" altLang="en-US" b="1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3165716" y="2226091"/>
            <a:ext cx="7502284" cy="3031709"/>
          </a:xfrm>
        </p:spPr>
        <p:txBody>
          <a:bodyPr/>
          <a:lstStyle/>
          <a:p>
            <a:pPr marL="285750" indent="-285750" algn="l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>
                <a:solidFill>
                  <a:schemeClr val="bg2"/>
                </a:solidFill>
              </a:rPr>
              <a:t>背景及意义</a:t>
            </a:r>
            <a:endParaRPr lang="en-US" altLang="zh-CN" sz="2400" b="1" dirty="0">
              <a:solidFill>
                <a:schemeClr val="bg2"/>
              </a:solidFill>
            </a:endParaRPr>
          </a:p>
          <a:p>
            <a:pPr marL="285750" indent="-285750" algn="l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>
                <a:solidFill>
                  <a:schemeClr val="bg2"/>
                </a:solidFill>
              </a:rPr>
              <a:t>逐束团三维位置测量技术研究</a:t>
            </a:r>
            <a:endParaRPr lang="en-US" altLang="zh-CN" sz="2400" b="1" dirty="0">
              <a:solidFill>
                <a:schemeClr val="bg2"/>
              </a:solidFill>
            </a:endParaRPr>
          </a:p>
          <a:p>
            <a:pPr marL="285750" indent="-285750" algn="l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/>
              <a:t>逐束团截面尺寸测量技术研究</a:t>
            </a:r>
            <a:endParaRPr lang="en-US" altLang="zh-CN" sz="2400" b="1" dirty="0"/>
          </a:p>
          <a:p>
            <a:pPr marL="285750" indent="-285750" algn="l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>
                <a:solidFill>
                  <a:schemeClr val="bg2"/>
                </a:solidFill>
              </a:rPr>
              <a:t>总结与展望</a:t>
            </a:r>
            <a:endParaRPr lang="zh-CN" altLang="en-US" sz="2400" b="1" dirty="0">
              <a:solidFill>
                <a:schemeClr val="bg2"/>
              </a:solidFill>
            </a:endParaRP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>
          <a:xfrm>
            <a:off x="2" y="6479383"/>
            <a:ext cx="1682044" cy="365125"/>
          </a:xfrm>
        </p:spPr>
        <p:txBody>
          <a:bodyPr/>
          <a:lstStyle/>
          <a:p>
            <a:fld id="{6B5A789B-43E0-4F79-8F27-B868FF8073CA}" type="datetime1">
              <a:rPr lang="zh-CN" altLang="en-US" smtClean="0"/>
            </a:fld>
            <a:endParaRPr lang="zh-CN" altLang="en-US" dirty="0"/>
          </a:p>
        </p:txBody>
      </p:sp>
      <p:sp>
        <p:nvSpPr>
          <p:cNvPr id="7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11655468" y="6474357"/>
            <a:ext cx="536533" cy="365125"/>
          </a:xfrm>
        </p:spPr>
        <p:txBody>
          <a:bodyPr/>
          <a:lstStyle/>
          <a:p>
            <a:fld id="{B89BF6D3-CA62-4D9F-9EA1-CDCBA8232769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41113-0DFC-45A0-8ABD-0CDDF720F433}" type="datetime1">
              <a:rPr lang="zh-CN" altLang="en-US" smtClean="0"/>
            </a:fld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BF6D3-CA62-4D9F-9EA1-CDCBA8232769}" type="slidenum">
              <a:rPr lang="zh-CN" altLang="en-US" smtClean="0"/>
            </a:fld>
            <a:endParaRPr lang="zh-CN" altLang="en-US" dirty="0"/>
          </a:p>
        </p:txBody>
      </p:sp>
      <p:sp>
        <p:nvSpPr>
          <p:cNvPr id="6" name="标题 1"/>
          <p:cNvSpPr>
            <a:spLocks noGrp="1"/>
          </p:cNvSpPr>
          <p:nvPr>
            <p:ph type="title"/>
          </p:nvPr>
        </p:nvSpPr>
        <p:spPr>
          <a:xfrm>
            <a:off x="838200" y="106575"/>
            <a:ext cx="10515600" cy="542966"/>
          </a:xfrm>
        </p:spPr>
        <p:txBody>
          <a:bodyPr/>
          <a:lstStyle/>
          <a:p>
            <a:pPr algn="ctr"/>
            <a:r>
              <a:rPr lang="zh-CN" altLang="en-US" b="1" dirty="0"/>
              <a:t>逐束团截面尺寸测量技术典型方案</a:t>
            </a:r>
            <a:endParaRPr lang="zh-CN" altLang="en-US" b="1" dirty="0"/>
          </a:p>
        </p:txBody>
      </p:sp>
      <p:sp>
        <p:nvSpPr>
          <p:cNvPr id="8" name="文本框 7"/>
          <p:cNvSpPr txBox="1"/>
          <p:nvPr/>
        </p:nvSpPr>
        <p:spPr>
          <a:xfrm>
            <a:off x="838200" y="1638300"/>
            <a:ext cx="29654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聚焦成像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干涉仪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+CCD/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门控相机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994892" y="4530192"/>
            <a:ext cx="31792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典型装置：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KEKB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Spring-8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CESR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特点：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CCD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刷新速率慢，常用于逐圈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单束团平均测量。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711200" y="1581150"/>
            <a:ext cx="3511550" cy="412115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4470400" y="1581150"/>
            <a:ext cx="3511550" cy="412115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4660900" y="1638300"/>
            <a:ext cx="33210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聚焦成像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+PMT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4697926" y="4530192"/>
            <a:ext cx="31189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典型装置：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CESR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BINP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HLS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特点：束流抖动大，逐圈测量。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8266625" y="1581150"/>
            <a:ext cx="3511550" cy="412115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8457125" y="1638300"/>
            <a:ext cx="29400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基于</a:t>
            </a:r>
            <a:r>
              <a:rPr lang="el-GR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π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偏振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+CCD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相机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8558724" y="4530192"/>
            <a:ext cx="29728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典型装置：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SLS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CESR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特点：可实现小尺寸测量（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10</a:t>
            </a:r>
            <a:r>
              <a:rPr lang="el-GR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μ</a:t>
            </a:r>
            <a:r>
              <a:rPr lang="en-US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m@SLS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）。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7" name="图片 2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86469" y="2756469"/>
            <a:ext cx="3187627" cy="1167145"/>
          </a:xfrm>
          <a:prstGeom prst="rect">
            <a:avLst/>
          </a:prstGeom>
        </p:spPr>
      </p:pic>
      <p:pic>
        <p:nvPicPr>
          <p:cNvPr id="28" name="图片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4673" y="2572925"/>
            <a:ext cx="2581858" cy="1373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图片 30"/>
          <p:cNvPicPr>
            <a:picLocks noChangeAspect="1"/>
          </p:cNvPicPr>
          <p:nvPr/>
        </p:nvPicPr>
        <p:blipFill rotWithShape="1">
          <a:blip r:embed="rId3"/>
          <a:srcRect b="13339"/>
          <a:stretch>
            <a:fillRect/>
          </a:stretch>
        </p:blipFill>
        <p:spPr>
          <a:xfrm>
            <a:off x="10022400" y="2533420"/>
            <a:ext cx="1671034" cy="1452338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 rotWithShape="1">
          <a:blip r:embed="rId4"/>
          <a:srcRect b="23850"/>
          <a:stretch>
            <a:fillRect/>
          </a:stretch>
        </p:blipFill>
        <p:spPr>
          <a:xfrm>
            <a:off x="8362848" y="2732078"/>
            <a:ext cx="1622983" cy="107366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864092"/>
          </a:xfrm>
        </p:spPr>
        <p:txBody>
          <a:bodyPr/>
          <a:lstStyle/>
          <a:p>
            <a:r>
              <a:rPr lang="zh-CN" altLang="en-US" b="1" dirty="0"/>
              <a:t>报告内容</a:t>
            </a:r>
            <a:endParaRPr lang="zh-CN" altLang="en-US" b="1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3165716" y="2226091"/>
            <a:ext cx="7502284" cy="3031709"/>
          </a:xfrm>
        </p:spPr>
        <p:txBody>
          <a:bodyPr/>
          <a:lstStyle/>
          <a:p>
            <a:pPr marL="285750" indent="-285750" algn="l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/>
              <a:t>背景及意义</a:t>
            </a:r>
            <a:endParaRPr lang="en-US" altLang="zh-CN" sz="2400" b="1" dirty="0"/>
          </a:p>
          <a:p>
            <a:pPr marL="285750" indent="-285750" algn="l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/>
              <a:t>逐束团三维位置测量技术研究</a:t>
            </a:r>
            <a:endParaRPr lang="en-US" altLang="zh-CN" sz="2400" b="1" dirty="0"/>
          </a:p>
          <a:p>
            <a:pPr marL="285750" indent="-285750" algn="l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/>
              <a:t>逐束团截面尺寸测量技术研究</a:t>
            </a:r>
            <a:endParaRPr lang="en-US" altLang="zh-CN" sz="2400" b="1" dirty="0"/>
          </a:p>
          <a:p>
            <a:pPr marL="285750" indent="-285750" algn="l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/>
              <a:t>总结与展望</a:t>
            </a:r>
            <a:endParaRPr lang="zh-CN" altLang="en-US" sz="2400" b="1" dirty="0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>
          <a:xfrm>
            <a:off x="2" y="6479383"/>
            <a:ext cx="1682044" cy="365125"/>
          </a:xfrm>
        </p:spPr>
        <p:txBody>
          <a:bodyPr/>
          <a:lstStyle/>
          <a:p>
            <a:fld id="{6B5A789B-43E0-4F79-8F27-B868FF8073CA}" type="datetime1">
              <a:rPr lang="zh-CN" altLang="en-US" smtClean="0"/>
            </a:fld>
            <a:endParaRPr lang="zh-CN" altLang="en-US" dirty="0"/>
          </a:p>
        </p:txBody>
      </p:sp>
      <p:sp>
        <p:nvSpPr>
          <p:cNvPr id="7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11655468" y="6474357"/>
            <a:ext cx="536533" cy="365125"/>
          </a:xfrm>
        </p:spPr>
        <p:txBody>
          <a:bodyPr/>
          <a:lstStyle/>
          <a:p>
            <a:r>
              <a:rPr lang="en-US" altLang="zh-CN" dirty="0"/>
              <a:t>2</a:t>
            </a:r>
            <a:endParaRPr lang="zh-CN" alt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0CC4A-8975-4717-95F1-C8B7DAEF5B8C}" type="datetime1">
              <a:rPr lang="zh-CN" altLang="en-US" smtClean="0"/>
            </a:fld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BF6D3-CA62-4D9F-9EA1-CDCBA8232769}" type="slidenum">
              <a:rPr lang="zh-CN" altLang="en-US" smtClean="0"/>
            </a:fld>
            <a:endParaRPr lang="zh-CN" altLang="en-US" dirty="0"/>
          </a:p>
        </p:txBody>
      </p:sp>
      <p:sp>
        <p:nvSpPr>
          <p:cNvPr id="6" name="标题 1"/>
          <p:cNvSpPr txBox="1"/>
          <p:nvPr/>
        </p:nvSpPr>
        <p:spPr>
          <a:xfrm>
            <a:off x="838200" y="106575"/>
            <a:ext cx="10515600" cy="542966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b="1"/>
              <a:t>逐束团截面尺寸测量技术典型方案</a:t>
            </a:r>
            <a:endParaRPr lang="zh-CN" altLang="en-US" b="1" dirty="0"/>
          </a:p>
        </p:txBody>
      </p:sp>
      <p:sp>
        <p:nvSpPr>
          <p:cNvPr id="7" name="文本框 6"/>
          <p:cNvSpPr txBox="1"/>
          <p:nvPr/>
        </p:nvSpPr>
        <p:spPr>
          <a:xfrm>
            <a:off x="1094251" y="1020910"/>
            <a:ext cx="80743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本节路线图：两套测量方案及其分工</a:t>
            </a:r>
            <a:endParaRPr lang="zh-CN" altLang="en-US" sz="1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8" name="表格 7"/>
          <p:cNvGraphicFramePr>
            <a:graphicFrameLocks noGrp="1"/>
          </p:cNvGraphicFramePr>
          <p:nvPr/>
        </p:nvGraphicFramePr>
        <p:xfrm>
          <a:off x="1307396" y="1560809"/>
          <a:ext cx="9035116" cy="41006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0490"/>
                <a:gridCol w="3551271"/>
                <a:gridCol w="3613355"/>
              </a:tblGrid>
              <a:tr h="523630">
                <a:tc>
                  <a:txBody>
                    <a:bodyPr/>
                    <a:lstStyle/>
                    <a:p>
                      <a:pPr algn="l"/>
                      <a:r>
                        <a:rPr lang="zh-CN" altLang="en-US" sz="16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测量方案</a:t>
                      </a:r>
                      <a:endParaRPr lang="zh-CN" altLang="en-US" sz="16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6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方案①聚焦成像</a:t>
                      </a:r>
                      <a:r>
                        <a:rPr lang="en-US" altLang="zh-CN" sz="16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+PMT</a:t>
                      </a:r>
                      <a:endParaRPr lang="zh-CN" altLang="en-US" sz="16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6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方案②空间干涉仪</a:t>
                      </a:r>
                      <a:r>
                        <a:rPr lang="en-US" altLang="zh-CN" sz="16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+PMT</a:t>
                      </a:r>
                      <a:endParaRPr lang="zh-CN" altLang="en-US" sz="16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</a:tr>
              <a:tr h="52111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6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原理与特点</a:t>
                      </a:r>
                      <a:endParaRPr lang="zh-CN" altLang="en-US" sz="16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algn="l"/>
                      <a:endParaRPr lang="zh-CN" altLang="en-US" sz="16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对弯铁出光点直接成像；</a:t>
                      </a:r>
                      <a:endParaRPr lang="en-US" altLang="zh-CN" sz="16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algn="ctr"/>
                      <a:r>
                        <a:rPr lang="zh-CN" altLang="en-US" sz="16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系统简单、刷新快</a:t>
                      </a:r>
                      <a:endParaRPr lang="zh-CN" altLang="en-US" sz="16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空间频域测相干度反演束斑；</a:t>
                      </a:r>
                      <a:endParaRPr lang="en-US" altLang="zh-CN" sz="16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algn="ctr"/>
                      <a:r>
                        <a:rPr lang="zh-CN" altLang="en-US" sz="16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分辨率高、可测小束斑</a:t>
                      </a:r>
                      <a:endParaRPr lang="zh-CN" altLang="en-US" sz="16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</a:tr>
              <a:tr h="1839615">
                <a:tc>
                  <a:txBody>
                    <a:bodyPr/>
                    <a:lstStyle/>
                    <a:p>
                      <a:pPr algn="l"/>
                      <a:r>
                        <a:rPr lang="zh-CN" altLang="en-US" sz="16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测量图像</a:t>
                      </a:r>
                      <a:endParaRPr lang="zh-CN" altLang="en-US" sz="16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6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6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</a:tr>
              <a:tr h="282186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6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适用场景</a:t>
                      </a:r>
                      <a:endParaRPr lang="zh-CN" altLang="en-US" sz="16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algn="l"/>
                      <a:endParaRPr lang="zh-CN" altLang="en-US" sz="16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快速相对测量、逐圈相对监测</a:t>
                      </a:r>
                      <a:endParaRPr lang="zh-CN" altLang="en-US" sz="16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高精度绝对尺寸测量</a:t>
                      </a:r>
                      <a:endParaRPr lang="zh-CN" altLang="en-US" sz="16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</a:tr>
              <a:tr h="389357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6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本节对应内容</a:t>
                      </a:r>
                      <a:endParaRPr lang="zh-CN" altLang="en-US" sz="16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algn="l"/>
                      <a:endParaRPr lang="zh-CN" altLang="en-US" sz="16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系统框架</a:t>
                      </a:r>
                      <a:r>
                        <a:rPr lang="en-US" altLang="zh-CN" sz="16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Wingdings" panose="05000000000000000000" pitchFamily="2" charset="2"/>
                        </a:rPr>
                        <a:t></a:t>
                      </a:r>
                      <a:r>
                        <a:rPr lang="zh-CN" altLang="en-US" sz="16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Wingdings" panose="05000000000000000000" pitchFamily="2" charset="2"/>
                        </a:rPr>
                        <a:t>光路放大设计</a:t>
                      </a:r>
                      <a:r>
                        <a:rPr lang="en-US" altLang="zh-CN" sz="16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Wingdings" panose="05000000000000000000" pitchFamily="2" charset="2"/>
                        </a:rPr>
                        <a:t>/</a:t>
                      </a:r>
                      <a:r>
                        <a:rPr lang="zh-CN" altLang="en-US" sz="16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Wingdings" panose="05000000000000000000" pitchFamily="2" charset="2"/>
                        </a:rPr>
                        <a:t>测试</a:t>
                      </a:r>
                      <a:r>
                        <a:rPr lang="en-US" altLang="zh-CN" sz="16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Wingdings" panose="05000000000000000000" pitchFamily="2" charset="2"/>
                        </a:rPr>
                        <a:t></a:t>
                      </a:r>
                      <a:r>
                        <a:rPr lang="zh-CN" altLang="en-US" sz="16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Wingdings" panose="05000000000000000000" pitchFamily="2" charset="2"/>
                        </a:rPr>
                        <a:t>成像测量结果</a:t>
                      </a:r>
                      <a:endParaRPr lang="zh-CN" altLang="en-US" sz="16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仿真</a:t>
                      </a:r>
                      <a:r>
                        <a:rPr lang="en-US" altLang="zh-CN" sz="16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/</a:t>
                      </a:r>
                      <a:r>
                        <a:rPr lang="zh-CN" altLang="en-US" sz="16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狭缝设计</a:t>
                      </a:r>
                      <a:r>
                        <a:rPr lang="en-US" altLang="zh-CN" sz="16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Wingdings" panose="05000000000000000000" pitchFamily="2" charset="2"/>
                        </a:rPr>
                        <a:t></a:t>
                      </a:r>
                      <a:r>
                        <a:rPr lang="zh-CN" altLang="en-US" sz="16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Wingdings" panose="05000000000000000000" pitchFamily="2" charset="2"/>
                        </a:rPr>
                        <a:t>逐束团</a:t>
                      </a:r>
                      <a:r>
                        <a:rPr lang="en-US" altLang="zh-CN" sz="16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Wingdings" panose="05000000000000000000" pitchFamily="2" charset="2"/>
                        </a:rPr>
                        <a:t>&amp;</a:t>
                      </a:r>
                      <a:r>
                        <a:rPr lang="zh-CN" altLang="en-US" sz="16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Wingdings" panose="05000000000000000000" pitchFamily="2" charset="2"/>
                        </a:rPr>
                        <a:t>逐圈测量</a:t>
                      </a:r>
                      <a:r>
                        <a:rPr lang="en-US" altLang="zh-CN" sz="16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Wingdings" panose="05000000000000000000" pitchFamily="2" charset="2"/>
                        </a:rPr>
                        <a:t></a:t>
                      </a:r>
                      <a:endParaRPr lang="en-US" altLang="zh-CN" sz="16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Wingdings" panose="05000000000000000000" pitchFamily="2" charset="2"/>
                      </a:endParaRPr>
                    </a:p>
                    <a:p>
                      <a:pPr algn="ctr"/>
                      <a:r>
                        <a:rPr lang="zh-CN" altLang="en-US" sz="16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Wingdings" panose="05000000000000000000" pitchFamily="2" charset="2"/>
                        </a:rPr>
                        <a:t>不确定度分析</a:t>
                      </a:r>
                      <a:r>
                        <a:rPr lang="en-US" altLang="zh-CN" sz="16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Wingdings" panose="05000000000000000000" pitchFamily="2" charset="2"/>
                        </a:rPr>
                        <a:t></a:t>
                      </a:r>
                      <a:r>
                        <a:rPr lang="zh-CN" altLang="en-US" sz="16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Wingdings" panose="05000000000000000000" pitchFamily="2" charset="2"/>
                        </a:rPr>
                        <a:t>改进</a:t>
                      </a:r>
                      <a:endParaRPr lang="zh-CN" altLang="en-US" sz="16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1"/>
          <a:srcRect r="49664"/>
          <a:stretch>
            <a:fillRect/>
          </a:stretch>
        </p:blipFill>
        <p:spPr>
          <a:xfrm>
            <a:off x="4009463" y="2711403"/>
            <a:ext cx="1815491" cy="1706118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2"/>
          <a:srcRect r="48464"/>
          <a:stretch>
            <a:fillRect/>
          </a:stretch>
        </p:blipFill>
        <p:spPr>
          <a:xfrm>
            <a:off x="7756753" y="2672140"/>
            <a:ext cx="1815491" cy="1784644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1266316" y="5837090"/>
            <a:ext cx="80743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分工：聚焦成像方案负责快速相对监测；空间干涉仪方案负责高精度绝对尺寸测量。</a:t>
            </a:r>
            <a:endParaRPr lang="zh-CN" altLang="en-US" sz="11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57778-C92B-44B8-ABC7-5622BC209CFA}" type="datetime1">
              <a:rPr lang="zh-CN" altLang="en-US" smtClean="0"/>
            </a:fld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BF6D3-CA62-4D9F-9EA1-CDCBA8232769}" type="slidenum">
              <a:rPr lang="zh-CN" altLang="en-US" smtClean="0"/>
            </a:fld>
            <a:endParaRPr lang="zh-CN" altLang="en-US" dirty="0"/>
          </a:p>
        </p:txBody>
      </p:sp>
      <p:sp>
        <p:nvSpPr>
          <p:cNvPr id="6" name="标题 1"/>
          <p:cNvSpPr>
            <a:spLocks noGrp="1"/>
          </p:cNvSpPr>
          <p:nvPr>
            <p:ph type="title"/>
          </p:nvPr>
        </p:nvSpPr>
        <p:spPr>
          <a:xfrm>
            <a:off x="838200" y="106575"/>
            <a:ext cx="10515600" cy="542966"/>
          </a:xfrm>
        </p:spPr>
        <p:txBody>
          <a:bodyPr/>
          <a:lstStyle/>
          <a:p>
            <a:pPr algn="ctr"/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STCF</a:t>
            </a:r>
            <a:r>
              <a:rPr lang="zh-CN" altLang="en-US" b="1" dirty="0"/>
              <a:t>逐束团截面尺寸测量技术研究</a:t>
            </a:r>
            <a:endParaRPr lang="zh-CN" altLang="en-US" b="1" dirty="0"/>
          </a:p>
        </p:txBody>
      </p:sp>
      <p:pic>
        <p:nvPicPr>
          <p:cNvPr id="7" name="内容占位符 1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450582" y="1263918"/>
            <a:ext cx="6729216" cy="1977717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1687386" y="3187213"/>
            <a:ext cx="3917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逐束团截面尺寸测量系统框架</a:t>
            </a:r>
            <a:endParaRPr lang="zh-CN" altLang="en-US" sz="1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9" name="表格 8"/>
          <p:cNvGraphicFramePr>
            <a:graphicFrameLocks noGrp="1"/>
          </p:cNvGraphicFramePr>
          <p:nvPr/>
        </p:nvGraphicFramePr>
        <p:xfrm>
          <a:off x="400132" y="3629690"/>
          <a:ext cx="7500579" cy="2743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07074"/>
                <a:gridCol w="5093505"/>
              </a:tblGrid>
              <a:tr h="276631">
                <a:tc gridSpan="2">
                  <a:txBody>
                    <a:bodyPr/>
                    <a:lstStyle/>
                    <a:p>
                      <a:pPr algn="ctr"/>
                      <a:r>
                        <a:rPr lang="zh-CN" altLang="en-US" sz="14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主要使用器件型号参数</a:t>
                      </a:r>
                      <a:endParaRPr lang="zh-CN" altLang="en-US" sz="14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 hMerge="1">
                  <a:tcPr/>
                </a:tc>
              </a:tr>
              <a:tr h="276631">
                <a:tc>
                  <a:txBody>
                    <a:bodyPr/>
                    <a:lstStyle/>
                    <a:p>
                      <a:r>
                        <a:rPr lang="en-US" altLang="zh-CN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Focusing</a:t>
                      </a:r>
                      <a:r>
                        <a:rPr lang="en-US" altLang="zh-CN" sz="1400" baseline="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lens</a:t>
                      </a:r>
                      <a:endParaRPr lang="zh-CN" altLang="en-US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f=24mm</a:t>
                      </a:r>
                      <a:endParaRPr lang="en-US" altLang="zh-CN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</a:tr>
              <a:tr h="276631">
                <a:tc>
                  <a:txBody>
                    <a:bodyPr/>
                    <a:lstStyle/>
                    <a:p>
                      <a:r>
                        <a:rPr lang="en-US" altLang="zh-CN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Cylindrical lens</a:t>
                      </a:r>
                      <a:endParaRPr lang="zh-CN" altLang="en-US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f=40mm</a:t>
                      </a:r>
                      <a:endParaRPr lang="en-US" altLang="zh-CN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</a:tr>
              <a:tr h="276631">
                <a:tc>
                  <a:txBody>
                    <a:bodyPr/>
                    <a:lstStyle/>
                    <a:p>
                      <a:r>
                        <a:rPr lang="en-US" altLang="zh-CN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Filter </a:t>
                      </a:r>
                      <a:endParaRPr lang="zh-CN" altLang="en-US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532nm±10nm</a:t>
                      </a:r>
                      <a:endParaRPr lang="zh-CN" altLang="en-US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</a:tr>
              <a:tr h="276631">
                <a:tc>
                  <a:txBody>
                    <a:bodyPr/>
                    <a:lstStyle/>
                    <a:p>
                      <a:r>
                        <a:rPr lang="en-US" altLang="zh-CN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slits</a:t>
                      </a:r>
                      <a:endParaRPr lang="zh-CN" altLang="en-US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H:4.5mm,</a:t>
                      </a:r>
                      <a:r>
                        <a:rPr lang="en-US" altLang="zh-CN" sz="1400" baseline="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W:2mm, </a:t>
                      </a:r>
                      <a:r>
                        <a:rPr lang="en-US" altLang="zh-CN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D:6.5mm</a:t>
                      </a:r>
                      <a:endParaRPr lang="zh-CN" altLang="en-US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</a:tr>
              <a:tr h="276631">
                <a:tc>
                  <a:txBody>
                    <a:bodyPr/>
                    <a:lstStyle/>
                    <a:p>
                      <a:r>
                        <a:rPr lang="en-US" altLang="zh-CN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CCD</a:t>
                      </a:r>
                      <a:endParaRPr lang="zh-CN" altLang="en-US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2448×2048, 3.45μm×3.45μm</a:t>
                      </a:r>
                      <a:endParaRPr lang="zh-CN" altLang="en-US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</a:tr>
              <a:tr h="276631">
                <a:tc>
                  <a:txBody>
                    <a:bodyPr/>
                    <a:lstStyle/>
                    <a:p>
                      <a:r>
                        <a:rPr lang="en-US" altLang="zh-CN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High-speed amplifier</a:t>
                      </a:r>
                      <a:endParaRPr lang="zh-CN" altLang="en-US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BW:</a:t>
                      </a:r>
                      <a:r>
                        <a:rPr lang="en-US" altLang="zh-CN" sz="1400" baseline="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50kHz-1.5GHz, Gain=36dB, Rising time: 0.23ns</a:t>
                      </a:r>
                      <a:endParaRPr lang="zh-CN" altLang="en-US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</a:tr>
              <a:tr h="276631">
                <a:tc>
                  <a:txBody>
                    <a:bodyPr/>
                    <a:lstStyle/>
                    <a:p>
                      <a:r>
                        <a:rPr lang="en-US" altLang="zh-CN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PMT</a:t>
                      </a:r>
                      <a:endParaRPr lang="zh-CN" altLang="en-US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altLang="zh-CN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λ</a:t>
                      </a:r>
                      <a:r>
                        <a:rPr lang="en-US" altLang="zh-CN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=300nm-880nm</a:t>
                      </a:r>
                      <a:r>
                        <a:rPr lang="zh-CN" altLang="en-US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，</a:t>
                      </a:r>
                      <a:r>
                        <a:rPr lang="en-US" altLang="zh-CN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Gain=1×10^6</a:t>
                      </a:r>
                      <a:r>
                        <a:rPr lang="zh-CN" altLang="en-US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，</a:t>
                      </a:r>
                      <a:r>
                        <a:rPr lang="en-US" altLang="zh-CN" sz="1400" baseline="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Rising time: 0.6ns</a:t>
                      </a:r>
                      <a:endParaRPr lang="zh-CN" altLang="en-US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</a:tr>
              <a:tr h="276631">
                <a:tc>
                  <a:txBody>
                    <a:bodyPr/>
                    <a:lstStyle/>
                    <a:p>
                      <a:r>
                        <a:rPr lang="en-US" altLang="zh-CN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Digital Acquisition System</a:t>
                      </a:r>
                      <a:endParaRPr lang="zh-CN" altLang="en-US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8 channels, 12bit,</a:t>
                      </a:r>
                      <a:r>
                        <a:rPr lang="en-US" altLang="zh-CN" sz="1400" baseline="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Sampling rate: </a:t>
                      </a:r>
                      <a:r>
                        <a:rPr lang="en-US" altLang="zh-CN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1GSPS</a:t>
                      </a:r>
                      <a:r>
                        <a:rPr lang="zh-CN" altLang="en-US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，</a:t>
                      </a:r>
                      <a:r>
                        <a:rPr lang="en-US" altLang="zh-CN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BW</a:t>
                      </a:r>
                      <a:r>
                        <a:rPr lang="zh-CN" altLang="en-US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：</a:t>
                      </a:r>
                      <a:r>
                        <a:rPr lang="en-US" altLang="zh-CN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1GHz</a:t>
                      </a:r>
                      <a:endParaRPr lang="zh-CN" altLang="en-US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" name="图片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95371" y="1111109"/>
            <a:ext cx="1528840" cy="808806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7926641" y="1962589"/>
            <a:ext cx="144142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zh-CN" altLang="en-US" sz="14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可移动光学平台</a:t>
            </a:r>
            <a:endParaRPr lang="en-US" altLang="zh-CN" sz="1400" b="1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58" t="5303" r="11874"/>
          <a:stretch>
            <a:fillRect/>
          </a:stretch>
        </p:blipFill>
        <p:spPr>
          <a:xfrm rot="1087526">
            <a:off x="10316883" y="815667"/>
            <a:ext cx="741426" cy="1021444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492" b="91620" l="10224" r="7927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240" t="3739" r="21230" b="7107"/>
          <a:stretch>
            <a:fillRect/>
          </a:stretch>
        </p:blipFill>
        <p:spPr>
          <a:xfrm>
            <a:off x="9820728" y="1062879"/>
            <a:ext cx="645038" cy="841516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48" t="4041" r="24266" b="35788"/>
          <a:stretch>
            <a:fillRect/>
          </a:stretch>
        </p:blipFill>
        <p:spPr>
          <a:xfrm>
            <a:off x="11064225" y="919128"/>
            <a:ext cx="537428" cy="862933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10138032" y="1962590"/>
            <a:ext cx="126188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zh-CN" altLang="en-US" sz="14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可调狭缝模块</a:t>
            </a:r>
            <a:endParaRPr lang="en-US" altLang="zh-CN" sz="1400" b="1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8199941" y="2480449"/>
            <a:ext cx="1864468" cy="1521206"/>
            <a:chOff x="9386396" y="5156202"/>
            <a:chExt cx="1864468" cy="1521206"/>
          </a:xfrm>
        </p:grpSpPr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9386396" y="5228061"/>
              <a:ext cx="871222" cy="1361557"/>
            </a:xfrm>
            <a:prstGeom prst="rect">
              <a:avLst/>
            </a:prstGeom>
          </p:spPr>
        </p:pic>
        <p:pic>
          <p:nvPicPr>
            <p:cNvPr id="18" name="图片 17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0170864" y="5156202"/>
              <a:ext cx="1080000" cy="810000"/>
            </a:xfrm>
            <a:prstGeom prst="rect">
              <a:avLst/>
            </a:prstGeom>
          </p:spPr>
        </p:pic>
        <p:pic>
          <p:nvPicPr>
            <p:cNvPr id="19" name="图片 18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0170864" y="5867408"/>
              <a:ext cx="1080000" cy="810000"/>
            </a:xfrm>
            <a:prstGeom prst="rect">
              <a:avLst/>
            </a:prstGeom>
          </p:spPr>
        </p:pic>
        <p:sp>
          <p:nvSpPr>
            <p:cNvPr id="20" name="文本框 19"/>
            <p:cNvSpPr txBox="1"/>
            <p:nvPr/>
          </p:nvSpPr>
          <p:spPr>
            <a:xfrm>
              <a:off x="10257617" y="5621187"/>
              <a:ext cx="71985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b="1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without</a:t>
              </a:r>
              <a:endParaRPr lang="zh-CN" altLang="en-US" sz="1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1" name="文本框 20"/>
            <p:cNvSpPr txBox="1"/>
            <p:nvPr/>
          </p:nvSpPr>
          <p:spPr>
            <a:xfrm>
              <a:off x="10257617" y="5982545"/>
              <a:ext cx="71985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b="1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with</a:t>
              </a:r>
              <a:endParaRPr lang="zh-CN" altLang="en-US" sz="1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2" name="矩形 21"/>
          <p:cNvSpPr/>
          <p:nvPr/>
        </p:nvSpPr>
        <p:spPr>
          <a:xfrm>
            <a:off x="8591000" y="4013814"/>
            <a:ext cx="108234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zh-CN" altLang="en-US" sz="14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柱面镜应用</a:t>
            </a:r>
            <a:endParaRPr lang="en-US" altLang="zh-CN" sz="1400" b="1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465766" y="2615247"/>
            <a:ext cx="1500647" cy="1152815"/>
          </a:xfrm>
          <a:prstGeom prst="rect">
            <a:avLst/>
          </a:prstGeom>
        </p:spPr>
      </p:pic>
      <p:sp>
        <p:nvSpPr>
          <p:cNvPr id="24" name="矩形 23"/>
          <p:cNvSpPr/>
          <p:nvPr/>
        </p:nvSpPr>
        <p:spPr>
          <a:xfrm>
            <a:off x="10457816" y="4001655"/>
            <a:ext cx="101181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altLang="zh-CN" sz="14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PMT </a:t>
            </a:r>
            <a:r>
              <a:rPr lang="zh-CN" altLang="en-US" sz="14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模块</a:t>
            </a:r>
            <a:endParaRPr lang="zh-CN" altLang="en-US" sz="1400" b="1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368491" y="4630883"/>
            <a:ext cx="1518754" cy="1294266"/>
          </a:xfrm>
          <a:prstGeom prst="rect">
            <a:avLst/>
          </a:prstGeom>
        </p:spPr>
      </p:pic>
      <p:sp>
        <p:nvSpPr>
          <p:cNvPr id="26" name="矩形 25"/>
          <p:cNvSpPr/>
          <p:nvPr/>
        </p:nvSpPr>
        <p:spPr>
          <a:xfrm>
            <a:off x="8683080" y="6008642"/>
            <a:ext cx="108234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zh-CN" altLang="en-US" sz="14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高速放大器</a:t>
            </a:r>
            <a:endParaRPr lang="zh-CN" altLang="en-US" sz="1400" b="1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7" name="图片 2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360365" y="4691495"/>
            <a:ext cx="1413896" cy="1192416"/>
          </a:xfrm>
          <a:prstGeom prst="rect">
            <a:avLst/>
          </a:prstGeom>
        </p:spPr>
      </p:pic>
      <p:sp>
        <p:nvSpPr>
          <p:cNvPr id="28" name="矩形 27"/>
          <p:cNvSpPr/>
          <p:nvPr/>
        </p:nvSpPr>
        <p:spPr>
          <a:xfrm>
            <a:off x="10553137" y="6025245"/>
            <a:ext cx="126188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CN" altLang="en-US" sz="14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数字采集系统</a:t>
            </a:r>
            <a:endParaRPr lang="en-US" altLang="zh-CN" sz="1400" b="1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2395392" y="1457760"/>
            <a:ext cx="147429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05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空间干涉仪光路</a:t>
            </a:r>
            <a:endParaRPr lang="zh-CN" altLang="en-US" sz="105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2395392" y="2156044"/>
            <a:ext cx="147429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05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聚焦成像光路</a:t>
            </a:r>
            <a:endParaRPr lang="zh-CN" altLang="en-US" sz="105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192592" y="888309"/>
            <a:ext cx="2742123" cy="33855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同一光路兼顾两种测量方案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2A9D7-61E8-4392-83DF-3CC7BCBD792A}" type="datetime1">
              <a:rPr lang="zh-CN" altLang="en-US" smtClean="0"/>
            </a:fld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BF6D3-CA62-4D9F-9EA1-CDCBA8232769}" type="slidenum">
              <a:rPr lang="zh-CN" altLang="en-US" smtClean="0"/>
            </a:fld>
            <a:endParaRPr lang="zh-CN" altLang="en-US" dirty="0"/>
          </a:p>
        </p:txBody>
      </p:sp>
      <p:sp>
        <p:nvSpPr>
          <p:cNvPr id="6" name="标题 1"/>
          <p:cNvSpPr>
            <a:spLocks noGrp="1"/>
          </p:cNvSpPr>
          <p:nvPr>
            <p:ph type="title"/>
          </p:nvPr>
        </p:nvSpPr>
        <p:spPr>
          <a:xfrm>
            <a:off x="838200" y="106575"/>
            <a:ext cx="10515600" cy="542966"/>
          </a:xfrm>
        </p:spPr>
        <p:txBody>
          <a:bodyPr/>
          <a:lstStyle/>
          <a:p>
            <a:pPr algn="ctr"/>
            <a:r>
              <a:rPr lang="zh-CN" altLang="en-US" b="1" dirty="0"/>
              <a:t>逐束团截面尺寸测量技术研究</a:t>
            </a:r>
            <a:endParaRPr lang="zh-CN" altLang="en-US" b="1" dirty="0"/>
          </a:p>
        </p:txBody>
      </p:sp>
      <p:sp>
        <p:nvSpPr>
          <p:cNvPr id="7" name="文本框 6"/>
          <p:cNvSpPr txBox="1"/>
          <p:nvPr/>
        </p:nvSpPr>
        <p:spPr>
          <a:xfrm>
            <a:off x="838200" y="990074"/>
            <a:ext cx="38756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光路放大设计</a:t>
            </a: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测试</a:t>
            </a:r>
            <a:endParaRPr lang="en-US" altLang="zh-CN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838200" y="1479798"/>
            <a:ext cx="49728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采集虚像光斑，实现放大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点扩散函数可利用干涉仪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+CCD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结果校准标定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32" name="对象 31"/>
          <p:cNvGraphicFramePr>
            <a:graphicFrameLocks noChangeAspect="1"/>
          </p:cNvGraphicFramePr>
          <p:nvPr/>
        </p:nvGraphicFramePr>
        <p:xfrm>
          <a:off x="4020237" y="5812614"/>
          <a:ext cx="2504132" cy="485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0" name="Equation" r:id="rId1" imgW="1524000" imgH="292100" progId="Equation.DSMT4">
                  <p:embed/>
                </p:oleObj>
              </mc:Choice>
              <mc:Fallback>
                <p:oleObj name="Equation" r:id="rId1" imgW="1524000" imgH="292100" progId="Equation.DSMT4">
                  <p:embed/>
                  <p:pic>
                    <p:nvPicPr>
                      <p:cNvPr id="0" name="对象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20237" y="5812614"/>
                        <a:ext cx="2504132" cy="4851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" name="对象 32"/>
          <p:cNvGraphicFramePr>
            <a:graphicFrameLocks noChangeAspect="1"/>
          </p:cNvGraphicFramePr>
          <p:nvPr/>
        </p:nvGraphicFramePr>
        <p:xfrm>
          <a:off x="1232813" y="5812614"/>
          <a:ext cx="2493374" cy="6106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" name="Equation" r:id="rId3" imgW="1866900" imgH="457200" progId="Equation.DSMT4">
                  <p:embed/>
                </p:oleObj>
              </mc:Choice>
              <mc:Fallback>
                <p:oleObj name="Equation" r:id="rId3" imgW="1866900" imgH="457200" progId="Equation.DSMT4">
                  <p:embed/>
                  <p:pic>
                    <p:nvPicPr>
                      <p:cNvPr id="0" name="对象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32813" y="5812614"/>
                        <a:ext cx="2493374" cy="61062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5" name="组合 24"/>
          <p:cNvGrpSpPr/>
          <p:nvPr/>
        </p:nvGrpSpPr>
        <p:grpSpPr>
          <a:xfrm>
            <a:off x="953446" y="2446102"/>
            <a:ext cx="6458487" cy="3196039"/>
            <a:chOff x="906589" y="1308407"/>
            <a:chExt cx="6458487" cy="3196039"/>
          </a:xfrm>
        </p:grpSpPr>
        <p:pic>
          <p:nvPicPr>
            <p:cNvPr id="26" name="Picture 2" descr="图2-14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6589" y="1308407"/>
              <a:ext cx="6458487" cy="1717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7" name="矩形 26"/>
                <p:cNvSpPr/>
                <p:nvPr/>
              </p:nvSpPr>
              <p:spPr>
                <a:xfrm>
                  <a:off x="3679330" y="3142855"/>
                  <a:ext cx="2849370" cy="558936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zh-CN" altLang="en-US" sz="1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zh-CN" altLang="en-US" sz="1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zh-CN" altLang="en-US" sz="1400" i="1">
                                    <a:latin typeface="Cambria Math" panose="02040503050406030204" pitchFamily="18" charset="0"/>
                                  </a:rPr>
                                  <m:t>𝑆</m:t>
                                </m:r>
                              </m:e>
                              <m:sub>
                                <m:r>
                                  <a:rPr lang="zh-CN" altLang="en-US" sz="1400" i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zh-CN" altLang="en-US" sz="1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zh-CN" altLang="en-US" sz="1400" i="1">
                                    <a:latin typeface="Cambria Math" panose="02040503050406030204" pitchFamily="18" charset="0"/>
                                  </a:rPr>
                                  <m:t>𝑆</m:t>
                                </m:r>
                              </m:e>
                              <m:sub>
                                <m:r>
                                  <a:rPr lang="zh-CN" altLang="en-US" sz="1400" i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den>
                        </m:f>
                        <m:r>
                          <a:rPr lang="zh-CN" altLang="en-US" sz="1400" i="0"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zh-CN" altLang="en-US" sz="1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zh-CN" altLang="en-US" sz="1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zh-CN" altLang="en-US" sz="1400" i="1">
                                    <a:latin typeface="Cambria Math" panose="02040503050406030204" pitchFamily="18" charset="0"/>
                                  </a:rPr>
                                  <m:t>𝐷</m:t>
                                </m:r>
                              </m:e>
                              <m:sub>
                                <m:r>
                                  <a:rPr lang="zh-CN" altLang="en-US" sz="1400" i="1">
                                    <a:latin typeface="Cambria Math" panose="02040503050406030204" pitchFamily="18" charset="0"/>
                                  </a:rPr>
                                  <m:t>𝑠𝑜𝑢𝑟𝑐𝑒</m:t>
                                </m:r>
                                <m:r>
                                  <a:rPr lang="zh-CN" altLang="en-US" sz="1400" i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zh-CN" altLang="en-US" sz="1400" i="1">
                                    <a:latin typeface="Cambria Math" panose="02040503050406030204" pitchFamily="18" charset="0"/>
                                  </a:rPr>
                                  <m:t>𝑙𝑒𝑛𝑠</m:t>
                                </m:r>
                                <m:r>
                                  <a:rPr lang="zh-CN" altLang="en-US" sz="1400" i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zh-CN" altLang="en-US" sz="1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zh-CN" altLang="en-US" sz="1400" i="1">
                                    <a:latin typeface="Cambria Math" panose="02040503050406030204" pitchFamily="18" charset="0"/>
                                  </a:rPr>
                                  <m:t>𝐷</m:t>
                                </m:r>
                              </m:e>
                              <m:sub>
                                <m:r>
                                  <a:rPr lang="zh-CN" altLang="en-US" sz="1400" i="1">
                                    <a:latin typeface="Cambria Math" panose="02040503050406030204" pitchFamily="18" charset="0"/>
                                  </a:rPr>
                                  <m:t>𝑙𝑒𝑛𝑠</m:t>
                                </m:r>
                                <m:r>
                                  <a:rPr lang="zh-CN" altLang="en-US" sz="1400" i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  <m:r>
                                  <a:rPr lang="zh-CN" altLang="en-US" sz="1400" i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zh-CN" altLang="en-US" sz="1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CN" altLang="en-US" sz="1400" i="1">
                                        <a:latin typeface="Cambria Math" panose="02040503050406030204" pitchFamily="18" charset="0"/>
                                      </a:rPr>
                                      <m:t>𝑆</m:t>
                                    </m:r>
                                  </m:e>
                                  <m:sub>
                                    <m:r>
                                      <a:rPr lang="zh-CN" altLang="en-US" sz="1400" i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sub>
                            </m:sSub>
                          </m:den>
                        </m:f>
                        <m:r>
                          <a:rPr lang="zh-CN" altLang="en-US" sz="1400" i="0"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zh-CN" altLang="en-US" sz="1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zh-CN" altLang="en-US" sz="1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zh-CN" altLang="en-US" sz="1400" i="1">
                                    <a:latin typeface="Cambria Math" panose="02040503050406030204" pitchFamily="18" charset="0"/>
                                  </a:rPr>
                                  <m:t>𝐷</m:t>
                                </m:r>
                              </m:e>
                              <m:sub>
                                <m:r>
                                  <a:rPr lang="zh-CN" altLang="en-US" sz="1400" i="1">
                                    <a:latin typeface="Cambria Math" panose="02040503050406030204" pitchFamily="18" charset="0"/>
                                  </a:rPr>
                                  <m:t>𝑠𝑜𝑢𝑟𝑐𝑒</m:t>
                                </m:r>
                                <m:r>
                                  <a:rPr lang="zh-CN" altLang="en-US" sz="1400" i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zh-CN" altLang="en-US" sz="1400" i="1">
                                    <a:latin typeface="Cambria Math" panose="02040503050406030204" pitchFamily="18" charset="0"/>
                                  </a:rPr>
                                  <m:t>𝑙𝑒𝑛𝑠</m:t>
                                </m:r>
                                <m:r>
                                  <a:rPr lang="zh-CN" altLang="en-US" sz="1400" i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zh-CN" altLang="en-US" sz="1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zh-CN" altLang="en-US" sz="1400" i="1">
                                    <a:latin typeface="Cambria Math" panose="02040503050406030204" pitchFamily="18" charset="0"/>
                                  </a:rPr>
                                  <m:t>𝐷</m:t>
                                </m:r>
                              </m:e>
                              <m:sub>
                                <m:sSub>
                                  <m:sSubPr>
                                    <m:ctrlPr>
                                      <a:rPr lang="zh-CN" altLang="en-US" sz="1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CN" altLang="en-US" sz="1400" i="1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zh-CN" altLang="en-US" sz="1400" i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zh-CN" altLang="en-US" sz="1400" i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zh-CN" altLang="en-US" sz="1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CN" altLang="en-US" sz="1400" i="1">
                                        <a:latin typeface="Cambria Math" panose="02040503050406030204" pitchFamily="18" charset="0"/>
                                      </a:rPr>
                                      <m:t>𝑆</m:t>
                                    </m:r>
                                  </m:e>
                                  <m:sub>
                                    <m:r>
                                      <a:rPr lang="zh-CN" altLang="en-US" sz="1400" i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sub>
                            </m:sSub>
                            <m:r>
                              <a:rPr lang="zh-CN" altLang="en-US" sz="1400" i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zh-CN" altLang="en-US" sz="1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zh-CN" altLang="en-US" sz="1400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zh-CN" altLang="en-US" sz="1400" i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den>
                        </m:f>
                      </m:oMath>
                    </m:oMathPara>
                  </a14:m>
                  <a:endParaRPr lang="zh-CN" altLang="en-US" sz="1400" dirty="0">
                    <a:latin typeface="Calibri" panose="020F0502020204030204" pitchFamily="34" charset="0"/>
                    <a:ea typeface="黑体" panose="02010609060101010101" pitchFamily="49" charset="-122"/>
                  </a:endParaRPr>
                </a:p>
              </p:txBody>
            </p:sp>
          </mc:Choice>
          <mc:Fallback>
            <p:sp>
              <p:nvSpPr>
                <p:cNvPr id="27" name="矩形 2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79330" y="3142855"/>
                  <a:ext cx="2849370" cy="558936"/>
                </a:xfrm>
                <a:prstGeom prst="rect">
                  <a:avLst/>
                </a:prstGeom>
                <a:blipFill rotWithShape="1">
                  <a:blip r:embed="rId6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8" name="矩形 27"/>
                <p:cNvSpPr/>
                <p:nvPr/>
              </p:nvSpPr>
              <p:spPr>
                <a:xfrm>
                  <a:off x="1282674" y="3142855"/>
                  <a:ext cx="2282933" cy="54072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zh-CN" altLang="en-US" sz="1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zh-CN" altLang="en-US" sz="1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zh-CN" altLang="en-US" sz="1400" i="1">
                                    <a:latin typeface="Cambria Math" panose="02040503050406030204" pitchFamily="18" charset="0"/>
                                  </a:rPr>
                                  <m:t>𝐷</m:t>
                                </m:r>
                              </m:e>
                              <m:sub>
                                <m:sSub>
                                  <m:sSubPr>
                                    <m:ctrlPr>
                                      <a:rPr lang="zh-CN" altLang="en-US" sz="1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CN" altLang="en-US" sz="1400" i="1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zh-CN" altLang="en-US" sz="1400" i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zh-CN" altLang="en-US" sz="1400" i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zh-CN" altLang="en-US" sz="1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CN" altLang="en-US" sz="1400" i="1">
                                        <a:latin typeface="Cambria Math" panose="02040503050406030204" pitchFamily="18" charset="0"/>
                                      </a:rPr>
                                      <m:t>𝑆</m:t>
                                    </m:r>
                                  </m:e>
                                  <m:sub>
                                    <m:r>
                                      <a:rPr lang="zh-CN" altLang="en-US" sz="1400" i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zh-CN" altLang="en-US" sz="1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zh-CN" altLang="en-US" sz="1400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zh-CN" altLang="en-US" sz="1400" i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den>
                        </m:f>
                        <m:r>
                          <a:rPr lang="zh-CN" altLang="en-US" sz="1400" i="0"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zh-CN" altLang="en-US" sz="1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zh-CN" altLang="en-US" sz="1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zh-CN" altLang="en-US" sz="1400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zh-CN" altLang="en-US" sz="1400" i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zh-CN" altLang="en-US" sz="1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zh-CN" altLang="en-US" sz="1400" i="1">
                                    <a:latin typeface="Cambria Math" panose="02040503050406030204" pitchFamily="18" charset="0"/>
                                  </a:rPr>
                                  <m:t>𝐷</m:t>
                                </m:r>
                              </m:e>
                              <m:sub>
                                <m:r>
                                  <a:rPr lang="zh-CN" altLang="en-US" sz="1400" i="1">
                                    <a:latin typeface="Cambria Math" panose="02040503050406030204" pitchFamily="18" charset="0"/>
                                  </a:rPr>
                                  <m:t>𝑠𝑜𝑢𝑟𝑐𝑒</m:t>
                                </m:r>
                                <m:r>
                                  <a:rPr lang="zh-CN" altLang="en-US" sz="1400" i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zh-CN" altLang="en-US" sz="1400" i="1">
                                    <a:latin typeface="Cambria Math" panose="02040503050406030204" pitchFamily="18" charset="0"/>
                                  </a:rPr>
                                  <m:t>𝑙𝑒𝑛𝑠</m:t>
                                </m:r>
                                <m:r>
                                  <a:rPr lang="zh-CN" altLang="en-US" sz="1400" i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zh-CN" altLang="en-US" sz="1400" i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zh-CN" altLang="en-US" sz="1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zh-CN" altLang="en-US" sz="1400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zh-CN" altLang="en-US" sz="1400" i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den>
                        </m:f>
                      </m:oMath>
                    </m:oMathPara>
                  </a14:m>
                  <a:endParaRPr lang="zh-CN" altLang="en-US" sz="1400" dirty="0">
                    <a:latin typeface="Calibri" panose="020F0502020204030204" pitchFamily="34" charset="0"/>
                    <a:ea typeface="黑体" panose="02010609060101010101" pitchFamily="49" charset="-122"/>
                  </a:endParaRPr>
                </a:p>
              </p:txBody>
            </p:sp>
          </mc:Choice>
          <mc:Fallback>
            <p:sp>
              <p:nvSpPr>
                <p:cNvPr id="28" name="矩形 2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82674" y="3142855"/>
                  <a:ext cx="2282933" cy="540725"/>
                </a:xfrm>
                <a:prstGeom prst="rect">
                  <a:avLst/>
                </a:prstGeom>
                <a:blipFill rotWithShape="1">
                  <a:blip r:embed="rId7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9" name="矩形 28"/>
                <p:cNvSpPr/>
                <p:nvPr/>
              </p:nvSpPr>
              <p:spPr>
                <a:xfrm>
                  <a:off x="1282674" y="3967824"/>
                  <a:ext cx="2523768" cy="53662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zh-CN" altLang="en-US" sz="1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zh-CN" altLang="en-US" sz="1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zh-CN" altLang="en-US" sz="1400" i="1">
                                    <a:latin typeface="Cambria Math" panose="02040503050406030204" pitchFamily="18" charset="0"/>
                                  </a:rPr>
                                  <m:t>𝑆</m:t>
                                </m:r>
                              </m:e>
                              <m:sub>
                                <m:r>
                                  <a:rPr lang="zh-CN" altLang="en-US" sz="1400" i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zh-CN" altLang="en-US" sz="1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zh-CN" altLang="en-US" sz="1400" i="1">
                                    <a:latin typeface="Cambria Math" panose="02040503050406030204" pitchFamily="18" charset="0"/>
                                  </a:rPr>
                                  <m:t>𝑆</m:t>
                                </m:r>
                              </m:e>
                              <m:sub>
                                <m:r>
                                  <a:rPr lang="zh-CN" altLang="en-US" sz="1400" i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den>
                        </m:f>
                        <m:r>
                          <a:rPr lang="zh-CN" altLang="en-US" sz="1400" i="0"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zh-CN" altLang="en-US" sz="1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zh-CN" altLang="en-US" sz="1400" i="0">
                                <a:latin typeface="Cambria Math" panose="02040503050406030204" pitchFamily="18" charset="0"/>
                              </a:rPr>
                              <m:t>1965</m:t>
                            </m:r>
                            <m:r>
                              <a:rPr lang="zh-CN" altLang="en-US" sz="1400" i="0"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zh-CN" altLang="en-US" sz="1400" i="0">
                                <a:latin typeface="Cambria Math" panose="02040503050406030204" pitchFamily="18" charset="0"/>
                              </a:rPr>
                              <m:t>4</m:t>
                            </m:r>
                            <m:r>
                              <a:rPr lang="zh-CN" altLang="en-US" sz="1400" i="1">
                                <a:latin typeface="Cambria Math" panose="02040503050406030204" pitchFamily="18" charset="0"/>
                              </a:rPr>
                              <m:t>𝑐𝑚</m:t>
                            </m:r>
                            <m:r>
                              <m:rPr>
                                <m:nor/>
                              </m:rPr>
                              <a:rPr lang="en-US" altLang="zh-CN" sz="1400" b="0" smtClean="0">
                                <a:latin typeface="Calibri" panose="020F0502020204030204" pitchFamily="34" charset="0"/>
                                <a:ea typeface="黑体" panose="02010609060101010101" pitchFamily="49" charset="-122"/>
                              </a:rPr>
                              <m:t>+</m:t>
                            </m:r>
                            <m:r>
                              <a:rPr lang="zh-CN" altLang="en-US" sz="1400" i="0">
                                <a:latin typeface="Cambria Math" panose="02040503050406030204" pitchFamily="18" charset="0"/>
                              </a:rPr>
                              <m:t>200</m:t>
                            </m:r>
                            <m:r>
                              <m:rPr>
                                <m:nor/>
                              </m:rPr>
                              <a:rPr lang="zh-CN" altLang="en-US" sz="1400" i="1">
                                <a:latin typeface="Calibri" panose="020F0502020204030204" pitchFamily="34" charset="0"/>
                                <a:ea typeface="黑体" panose="02010609060101010101" pitchFamily="49" charset="-122"/>
                              </a:rPr>
                              <m:t>cm</m:t>
                            </m:r>
                          </m:num>
                          <m:den>
                            <m:r>
                              <a:rPr lang="zh-CN" altLang="en-US" sz="1400" i="0">
                                <a:latin typeface="Cambria Math" panose="02040503050406030204" pitchFamily="18" charset="0"/>
                              </a:rPr>
                              <m:t>220</m:t>
                            </m:r>
                            <m:r>
                              <a:rPr lang="zh-CN" altLang="en-US" sz="1400" i="0"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zh-CN" altLang="en-US" sz="1400" i="0">
                                <a:latin typeface="Cambria Math" panose="02040503050406030204" pitchFamily="18" charset="0"/>
                              </a:rPr>
                              <m:t>35</m:t>
                            </m:r>
                            <m:r>
                              <a:rPr lang="zh-CN" altLang="en-US" sz="1400" i="1">
                                <a:latin typeface="Cambria Math" panose="02040503050406030204" pitchFamily="18" charset="0"/>
                              </a:rPr>
                              <m:t>𝑐𝑚</m:t>
                            </m:r>
                          </m:den>
                        </m:f>
                        <m:r>
                          <a:rPr lang="zh-CN" altLang="en-US" sz="1400" i="0">
                            <a:latin typeface="Cambria Math" panose="02040503050406030204" pitchFamily="18" charset="0"/>
                          </a:rPr>
                          <m:t>≈</m:t>
                        </m:r>
                        <m:r>
                          <a:rPr lang="zh-CN" altLang="en-US" sz="1400" i="0">
                            <a:latin typeface="Cambria Math" panose="02040503050406030204" pitchFamily="18" charset="0"/>
                          </a:rPr>
                          <m:t>9</m:t>
                        </m:r>
                        <m:r>
                          <a:rPr lang="zh-CN" altLang="en-US" sz="1400" i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zh-CN" altLang="en-US" sz="1400" i="0">
                            <a:latin typeface="Cambria Math" panose="02040503050406030204" pitchFamily="18" charset="0"/>
                          </a:rPr>
                          <m:t>8</m:t>
                        </m:r>
                      </m:oMath>
                    </m:oMathPara>
                  </a14:m>
                  <a:endParaRPr lang="zh-CN" altLang="en-US" sz="1400" dirty="0">
                    <a:latin typeface="Calibri" panose="020F0502020204030204" pitchFamily="34" charset="0"/>
                    <a:ea typeface="黑体" panose="02010609060101010101" pitchFamily="49" charset="-122"/>
                  </a:endParaRPr>
                </a:p>
              </p:txBody>
            </p:sp>
          </mc:Choice>
          <mc:Fallback>
            <p:sp>
              <p:nvSpPr>
                <p:cNvPr id="29" name="矩形 2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82674" y="3967824"/>
                  <a:ext cx="2523768" cy="536622"/>
                </a:xfrm>
                <a:prstGeom prst="rect">
                  <a:avLst/>
                </a:prstGeom>
                <a:blipFill rotWithShape="1">
                  <a:blip r:embed="rId8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0" name="矩形 29"/>
                <p:cNvSpPr/>
                <p:nvPr/>
              </p:nvSpPr>
              <p:spPr>
                <a:xfrm>
                  <a:off x="3679330" y="3962053"/>
                  <a:ext cx="2225481" cy="537711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zh-CN" altLang="en-US" sz="1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zh-CN" altLang="en-US" sz="1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zh-CN" altLang="en-US" sz="1400" i="1">
                                    <a:latin typeface="Cambria Math" panose="02040503050406030204" pitchFamily="18" charset="0"/>
                                  </a:rPr>
                                  <m:t>𝑆</m:t>
                                </m:r>
                              </m:e>
                              <m:sub>
                                <m:r>
                                  <a:rPr lang="zh-CN" altLang="en-US" sz="1400" i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zh-CN" altLang="en-US" sz="1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zh-CN" altLang="en-US" sz="1400" i="1">
                                    <a:latin typeface="Cambria Math" panose="02040503050406030204" pitchFamily="18" charset="0"/>
                                  </a:rPr>
                                  <m:t>𝑆</m:t>
                                </m:r>
                              </m:e>
                              <m:sub>
                                <m:r>
                                  <a:rPr lang="zh-CN" altLang="en-US" sz="1400" i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sub>
                            </m:sSub>
                          </m:den>
                        </m:f>
                        <m:r>
                          <a:rPr lang="zh-CN" altLang="en-US" sz="1400" i="0"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zh-CN" altLang="en-US" sz="1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zh-CN" altLang="en-US" sz="1400" i="0">
                                <a:latin typeface="Cambria Math" panose="02040503050406030204" pitchFamily="18" charset="0"/>
                              </a:rPr>
                              <m:t>3</m:t>
                            </m:r>
                            <m:r>
                              <a:rPr lang="zh-CN" altLang="en-US" sz="1400" i="0"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zh-CN" altLang="en-US" sz="1400" i="0">
                                <a:latin typeface="Cambria Math" panose="02040503050406030204" pitchFamily="18" charset="0"/>
                              </a:rPr>
                              <m:t>75</m:t>
                            </m:r>
                            <m:r>
                              <a:rPr lang="zh-CN" altLang="en-US" sz="1400" i="1">
                                <a:latin typeface="Cambria Math" panose="02040503050406030204" pitchFamily="18" charset="0"/>
                              </a:rPr>
                              <m:t>𝑐𝑚</m:t>
                            </m:r>
                          </m:num>
                          <m:den>
                            <m:r>
                              <a:rPr lang="zh-CN" altLang="en-US" sz="1400" i="0">
                                <a:latin typeface="Cambria Math" panose="02040503050406030204" pitchFamily="18" charset="0"/>
                              </a:rPr>
                              <m:t>6</m:t>
                            </m:r>
                            <m:r>
                              <a:rPr lang="zh-CN" altLang="en-US" sz="1400" i="0"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zh-CN" altLang="en-US" sz="1400" i="0">
                                <a:latin typeface="Cambria Math" panose="02040503050406030204" pitchFamily="18" charset="0"/>
                              </a:rPr>
                              <m:t>67</m:t>
                            </m:r>
                            <m:r>
                              <a:rPr lang="zh-CN" altLang="en-US" sz="1400" i="1">
                                <a:latin typeface="Cambria Math" panose="02040503050406030204" pitchFamily="18" charset="0"/>
                              </a:rPr>
                              <m:t>𝑐𝑚</m:t>
                            </m:r>
                          </m:den>
                        </m:f>
                        <m:r>
                          <a:rPr lang="zh-CN" altLang="en-US" sz="1400" i="0">
                            <a:latin typeface="Cambria Math" panose="02040503050406030204" pitchFamily="18" charset="0"/>
                          </a:rPr>
                          <m:t>≈</m:t>
                        </m:r>
                        <m:r>
                          <a:rPr lang="zh-CN" altLang="en-US" sz="1400" i="0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zh-CN" altLang="en-US" sz="1400" i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zh-CN" altLang="en-US" sz="1400" i="0">
                            <a:latin typeface="Cambria Math" panose="02040503050406030204" pitchFamily="18" charset="0"/>
                          </a:rPr>
                          <m:t>56</m:t>
                        </m:r>
                      </m:oMath>
                    </m:oMathPara>
                  </a14:m>
                  <a:endParaRPr lang="zh-CN" altLang="en-US" sz="1400" dirty="0">
                    <a:latin typeface="Calibri" panose="020F0502020204030204" pitchFamily="34" charset="0"/>
                    <a:ea typeface="黑体" panose="02010609060101010101" pitchFamily="49" charset="-122"/>
                  </a:endParaRPr>
                </a:p>
              </p:txBody>
            </p:sp>
          </mc:Choice>
          <mc:Fallback>
            <p:sp>
              <p:nvSpPr>
                <p:cNvPr id="30" name="矩形 2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79330" y="3962053"/>
                  <a:ext cx="2225481" cy="537711"/>
                </a:xfrm>
                <a:prstGeom prst="rect">
                  <a:avLst/>
                </a:prstGeom>
                <a:blipFill rotWithShape="1">
                  <a:blip r:embed="rId9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1" name="矩形 30"/>
                <p:cNvSpPr/>
                <p:nvPr/>
              </p:nvSpPr>
              <p:spPr>
                <a:xfrm>
                  <a:off x="5752357" y="3967824"/>
                  <a:ext cx="1241365" cy="53335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altLang="zh-CN" sz="1400" b="0" i="0" smtClean="0">
                            <a:latin typeface="Cambria Math" panose="02040503050406030204" pitchFamily="18" charset="0"/>
                          </a:rPr>
                          <m:t>M</m:t>
                        </m:r>
                        <m:r>
                          <a:rPr lang="en-US" altLang="zh-CN" sz="1400" i="1"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zh-CN" altLang="en-US" sz="1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zh-CN" altLang="en-US" sz="1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zh-CN" altLang="en-US" sz="1400" i="1">
                                    <a:latin typeface="Cambria Math" panose="02040503050406030204" pitchFamily="18" charset="0"/>
                                  </a:rPr>
                                  <m:t>𝑆</m:t>
                                </m:r>
                              </m:e>
                              <m:sub>
                                <m:r>
                                  <a:rPr lang="zh-CN" altLang="en-US" sz="1400" i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zh-CN" altLang="en-US" sz="1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zh-CN" altLang="en-US" sz="1400" i="1">
                                    <a:latin typeface="Cambria Math" panose="02040503050406030204" pitchFamily="18" charset="0"/>
                                  </a:rPr>
                                  <m:t>𝑆</m:t>
                                </m:r>
                              </m:e>
                              <m:sub>
                                <m:r>
                                  <a:rPr lang="zh-CN" altLang="en-US" sz="1400" i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sub>
                            </m:sSub>
                          </m:den>
                        </m:f>
                        <m:r>
                          <a:rPr lang="zh-CN" altLang="en-US" sz="1400" i="0">
                            <a:latin typeface="Cambria Math" panose="02040503050406030204" pitchFamily="18" charset="0"/>
                          </a:rPr>
                          <m:t>≈</m:t>
                        </m:r>
                        <m:r>
                          <a:rPr lang="zh-CN" altLang="en-US" sz="1400" i="0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zh-CN" altLang="en-US" sz="1400" i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zh-CN" altLang="en-US" sz="1400" i="0">
                            <a:latin typeface="Cambria Math" panose="02040503050406030204" pitchFamily="18" charset="0"/>
                          </a:rPr>
                          <m:t>5</m:t>
                        </m:r>
                      </m:oMath>
                    </m:oMathPara>
                  </a14:m>
                  <a:endParaRPr lang="zh-CN" altLang="en-US" sz="1400" dirty="0">
                    <a:latin typeface="Calibri" panose="020F0502020204030204" pitchFamily="34" charset="0"/>
                    <a:ea typeface="黑体" panose="02010609060101010101" pitchFamily="49" charset="-122"/>
                  </a:endParaRPr>
                </a:p>
              </p:txBody>
            </p:sp>
          </mc:Choice>
          <mc:Fallback>
            <p:sp>
              <p:nvSpPr>
                <p:cNvPr id="31" name="矩形 3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52357" y="3967824"/>
                  <a:ext cx="1241365" cy="533351"/>
                </a:xfrm>
                <a:prstGeom prst="rect">
                  <a:avLst/>
                </a:prstGeom>
                <a:blipFill rotWithShape="1">
                  <a:blip r:embed="rId10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7" name="矩形 36"/>
          <p:cNvSpPr/>
          <p:nvPr/>
        </p:nvSpPr>
        <p:spPr>
          <a:xfrm>
            <a:off x="735812" y="2299513"/>
            <a:ext cx="7208136" cy="4174843"/>
          </a:xfrm>
          <a:prstGeom prst="rect">
            <a:avLst/>
          </a:prstGeom>
          <a:noFill/>
          <a:ln w="28575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Calibri" panose="020F0502020204030204" pitchFamily="34" charset="0"/>
              <a:ea typeface="黑体" panose="02010609060101010101" pitchFamily="49" charset="-122"/>
            </a:endParaRPr>
          </a:p>
        </p:txBody>
      </p:sp>
      <p:sp>
        <p:nvSpPr>
          <p:cNvPr id="38" name="矩形 37"/>
          <p:cNvSpPr/>
          <p:nvPr/>
        </p:nvSpPr>
        <p:spPr>
          <a:xfrm>
            <a:off x="651684" y="2281996"/>
            <a:ext cx="1429789" cy="32107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dirty="0">
                <a:latin typeface="Calibri" panose="020F0502020204030204" pitchFamily="34" charset="0"/>
                <a:ea typeface="黑体" panose="02010609060101010101" pitchFamily="49" charset="-122"/>
              </a:rPr>
              <a:t>放大倍数计算</a:t>
            </a:r>
            <a:endParaRPr lang="zh-CN" altLang="en-US" sz="1600" dirty="0">
              <a:latin typeface="Calibri" panose="020F0502020204030204" pitchFamily="34" charset="0"/>
              <a:ea typeface="黑体" panose="02010609060101010101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217085" y="2368971"/>
            <a:ext cx="1282849" cy="116664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11"/>
          <a:srcRect l="5438" t="4545" r="1466" b="5678"/>
          <a:stretch>
            <a:fillRect/>
          </a:stretch>
        </p:blipFill>
        <p:spPr>
          <a:xfrm>
            <a:off x="8234239" y="1726359"/>
            <a:ext cx="3761510" cy="2136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348324" y="4063641"/>
            <a:ext cx="3533343" cy="1865884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8981074" y="6055201"/>
            <a:ext cx="226784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光斑放大验证</a:t>
            </a:r>
            <a:endParaRPr lang="zh-CN" altLang="en-US" sz="1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05240-4849-4DE6-A87E-F15E7D66988F}" type="datetime1">
              <a:rPr lang="zh-CN" altLang="en-US" smtClean="0"/>
            </a:fld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BF6D3-CA62-4D9F-9EA1-CDCBA8232769}" type="slidenum">
              <a:rPr lang="zh-CN" altLang="en-US" smtClean="0"/>
            </a:fld>
            <a:endParaRPr lang="zh-CN" altLang="en-US" dirty="0"/>
          </a:p>
        </p:txBody>
      </p:sp>
      <p:sp>
        <p:nvSpPr>
          <p:cNvPr id="6" name="标题 1"/>
          <p:cNvSpPr>
            <a:spLocks noGrp="1"/>
          </p:cNvSpPr>
          <p:nvPr>
            <p:ph type="title"/>
          </p:nvPr>
        </p:nvSpPr>
        <p:spPr>
          <a:xfrm>
            <a:off x="838200" y="106575"/>
            <a:ext cx="10515600" cy="542966"/>
          </a:xfrm>
        </p:spPr>
        <p:txBody>
          <a:bodyPr/>
          <a:lstStyle/>
          <a:p>
            <a:pPr algn="ctr"/>
            <a:r>
              <a:rPr lang="zh-CN" altLang="en-US" b="1" dirty="0"/>
              <a:t>逐束团截面尺寸测量技术研究</a:t>
            </a:r>
            <a:endParaRPr lang="zh-CN" altLang="en-US" b="1" dirty="0"/>
          </a:p>
        </p:txBody>
      </p:sp>
      <p:sp>
        <p:nvSpPr>
          <p:cNvPr id="7" name="文本框 6"/>
          <p:cNvSpPr txBox="1"/>
          <p:nvPr/>
        </p:nvSpPr>
        <p:spPr>
          <a:xfrm>
            <a:off x="838200" y="990074"/>
            <a:ext cx="104436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聚焦成像方案测量结果</a:t>
            </a:r>
            <a:endParaRPr lang="en-US" altLang="zh-CN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5303489" y="3355422"/>
            <a:ext cx="37090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某束团八通道拼接拟合结果</a:t>
            </a:r>
            <a:endParaRPr lang="zh-CN" altLang="en-US" sz="1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32474" y="873218"/>
            <a:ext cx="2153993" cy="1357254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6324672" y="5763941"/>
            <a:ext cx="25668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逐束团截面尺寸（</a:t>
            </a:r>
            <a:r>
              <a:rPr lang="en-US" altLang="zh-CN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283</a:t>
            </a:r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圈平均）</a:t>
            </a:r>
            <a:endParaRPr lang="zh-CN" altLang="en-US" sz="1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2574" y="2006433"/>
            <a:ext cx="2567674" cy="1234376"/>
          </a:xfrm>
          <a:prstGeom prst="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9096727" y="3298789"/>
            <a:ext cx="26147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单束团逐圈尺寸</a:t>
            </a:r>
            <a:endParaRPr lang="zh-CN" altLang="en-US" sz="1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447973" y="4120339"/>
            <a:ext cx="501950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方案：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聚焦成像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+PMT+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八通道处理器采集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逐束团：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对每个束团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283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圈平均截面拟合，得到高精度逐束团结果，束团间标准差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6.8</a:t>
            </a:r>
            <a:r>
              <a:rPr lang="el-GR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μ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m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。各束团串分布展现出明显的束流负载效应。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逐圈：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对未去噪原始数据逐圈拟合，单圈复现散布中位约 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71µm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，对应单发束流尺寸分辨率约 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5µm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结论：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聚焦成像法逐束团逐圈测量受点扩散函数影响，绝对尺寸处于成像分辨率边缘。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0" name="图片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629" y="1685251"/>
            <a:ext cx="5045851" cy="2028668"/>
          </a:xfrm>
          <a:prstGeom prst="rect">
            <a:avLst/>
          </a:prstGeom>
        </p:spPr>
      </p:pic>
      <p:sp>
        <p:nvSpPr>
          <p:cNvPr id="21" name="文本框 20"/>
          <p:cNvSpPr txBox="1"/>
          <p:nvPr/>
        </p:nvSpPr>
        <p:spPr>
          <a:xfrm>
            <a:off x="688683" y="3706199"/>
            <a:ext cx="3917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聚焦成像方案光路</a:t>
            </a:r>
            <a:endParaRPr lang="zh-CN" altLang="en-US" sz="1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Image 0" descr="/home/claude/fi/perbunch_clean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36983" y="3883575"/>
            <a:ext cx="3700560" cy="1702258"/>
          </a:xfrm>
          <a:prstGeom prst="rect">
            <a:avLst/>
          </a:prstGeom>
        </p:spPr>
      </p:pic>
      <p:pic>
        <p:nvPicPr>
          <p:cNvPr id="3" name="Image 0" descr="/home/claude/fi/perturn_clean.png"/>
          <p:cNvPicPr>
            <a:picLocks noChangeAspect="1"/>
          </p:cNvPicPr>
          <p:nvPr/>
        </p:nvPicPr>
        <p:blipFill>
          <a:blip r:embed="rId5"/>
          <a:srcRect r="48313"/>
          <a:stretch>
            <a:fillRect/>
          </a:stretch>
        </p:blipFill>
        <p:spPr>
          <a:xfrm>
            <a:off x="8891561" y="1062572"/>
            <a:ext cx="3125784" cy="2158974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9991158" y="1669111"/>
            <a:ext cx="8259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剔除拟合异常点</a:t>
            </a:r>
            <a:endParaRPr lang="zh-CN" altLang="en-US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1" name="Image 0" descr="/home/claude/fi/perturn_clean.png"/>
          <p:cNvPicPr>
            <a:picLocks noChangeAspect="1"/>
          </p:cNvPicPr>
          <p:nvPr/>
        </p:nvPicPr>
        <p:blipFill>
          <a:blip r:embed="rId5"/>
          <a:srcRect l="51383" t="8620"/>
          <a:stretch>
            <a:fillRect/>
          </a:stretch>
        </p:blipFill>
        <p:spPr>
          <a:xfrm>
            <a:off x="9307046" y="3733702"/>
            <a:ext cx="2747301" cy="1843479"/>
          </a:xfrm>
          <a:prstGeom prst="rect">
            <a:avLst/>
          </a:prstGeom>
        </p:spPr>
      </p:pic>
      <p:sp>
        <p:nvSpPr>
          <p:cNvPr id="22" name="文本框 21"/>
          <p:cNvSpPr txBox="1"/>
          <p:nvPr/>
        </p:nvSpPr>
        <p:spPr>
          <a:xfrm>
            <a:off x="9593898" y="5761893"/>
            <a:ext cx="22670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逐圈对应单发分辨率：</a:t>
            </a:r>
            <a:r>
              <a:rPr lang="en-US" altLang="zh-CN" sz="1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~5</a:t>
            </a:r>
            <a:r>
              <a:rPr lang="el-GR" altLang="zh-CN" sz="1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μ</a:t>
            </a:r>
            <a:r>
              <a:rPr lang="en-US" altLang="zh-CN" sz="1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</a:t>
            </a:r>
            <a:endParaRPr lang="zh-CN" altLang="en-US" sz="14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3F82E-D96C-414A-85EA-C89408C17F47}" type="datetime1">
              <a:rPr lang="zh-CN" altLang="en-US" smtClean="0"/>
            </a:fld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BF6D3-CA62-4D9F-9EA1-CDCBA8232769}" type="slidenum">
              <a:rPr lang="zh-CN" altLang="en-US" smtClean="0"/>
            </a:fld>
            <a:endParaRPr lang="zh-CN" altLang="en-US" dirty="0"/>
          </a:p>
        </p:txBody>
      </p:sp>
      <p:sp>
        <p:nvSpPr>
          <p:cNvPr id="6" name="标题 1"/>
          <p:cNvSpPr>
            <a:spLocks noGrp="1"/>
          </p:cNvSpPr>
          <p:nvPr>
            <p:ph type="title"/>
          </p:nvPr>
        </p:nvSpPr>
        <p:spPr>
          <a:xfrm>
            <a:off x="838200" y="106575"/>
            <a:ext cx="10515600" cy="542966"/>
          </a:xfrm>
        </p:spPr>
        <p:txBody>
          <a:bodyPr/>
          <a:lstStyle/>
          <a:p>
            <a:pPr algn="ctr"/>
            <a:r>
              <a:rPr lang="zh-CN" altLang="en-US" b="1" dirty="0"/>
              <a:t>逐束团截面尺寸测量技术研究</a:t>
            </a:r>
            <a:endParaRPr lang="zh-CN" altLang="en-US" b="1" dirty="0"/>
          </a:p>
        </p:txBody>
      </p:sp>
      <p:sp>
        <p:nvSpPr>
          <p:cNvPr id="7" name="文本框 6"/>
          <p:cNvSpPr txBox="1"/>
          <p:nvPr/>
        </p:nvSpPr>
        <p:spPr>
          <a:xfrm>
            <a:off x="838200" y="990074"/>
            <a:ext cx="104436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空间干涉仪方案</a:t>
            </a:r>
            <a:endParaRPr lang="en-US" altLang="zh-CN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6011787" y="3367859"/>
            <a:ext cx="166103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zh-CN" altLang="en-US" sz="14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缝宽与缝距的选择</a:t>
            </a:r>
            <a:endParaRPr lang="en-US" altLang="zh-CN" sz="1400" b="1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3" name="文本框 22"/>
              <p:cNvSpPr txBox="1"/>
              <p:nvPr/>
            </p:nvSpPr>
            <p:spPr>
              <a:xfrm>
                <a:off x="387502" y="1495954"/>
                <a:ext cx="4399640" cy="52518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zh-CN" altLang="en-US" sz="16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横向截面尺寸</a:t>
                </a:r>
                <a:r>
                  <a:rPr lang="el-GR" altLang="zh-CN" sz="16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σ</a:t>
                </a:r>
                <a:r>
                  <a:rPr lang="zh-CN" altLang="en-US" sz="16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由干涉条纹的可见度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altLang="zh-CN" sz="16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zh-CN" altLang="en-US" sz="1600" i="1" smtClean="0">
                            <a:latin typeface="Cambria Math" panose="02040503050406030204" pitchFamily="18" charset="0"/>
                          </a:rPr>
                          <m:t>𝛾</m:t>
                        </m:r>
                      </m:e>
                    </m:d>
                  </m:oMath>
                </a14:m>
                <a:r>
                  <a:rPr lang="zh-CN" altLang="en-US" sz="16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通过</a:t>
                </a:r>
                <a:r>
                  <a:rPr lang="en-US" altLang="zh-CN" sz="16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van Cittert–Zernike </a:t>
                </a:r>
                <a:r>
                  <a:rPr lang="zh-CN" altLang="en-US" sz="16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关系反演：</a:t>
                </a:r>
                <a:endParaRPr lang="en-US" altLang="zh-CN" sz="16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sz="160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altLang="zh-CN" sz="1600" b="0" i="1" smtClean="0">
                              <a:latin typeface="Cambria Math" panose="02040503050406030204" pitchFamily="18" charset="0"/>
                            </a:rPr>
                            <m:t>𝑏𝑒𝑎𝑚</m:t>
                          </m:r>
                        </m:sub>
                      </m:sSub>
                      <m:r>
                        <a:rPr lang="en-US" altLang="zh-CN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sz="1600" b="0" i="1" smtClean="0">
                              <a:latin typeface="Cambria Math" panose="02040503050406030204" pitchFamily="18" charset="0"/>
                            </a:rPr>
                            <m:t>𝜆</m:t>
                          </m:r>
                          <m:r>
                            <a:rPr lang="zh-CN" altLang="en-US" sz="1600" b="0" i="1" smtClean="0">
                              <a:latin typeface="Cambria Math" panose="02040503050406030204" pitchFamily="18" charset="0"/>
                            </a:rPr>
                            <m:t>∙</m:t>
                          </m:r>
                          <m:r>
                            <a:rPr lang="en-US" altLang="zh-CN" sz="1600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num>
                        <m:den>
                          <m:r>
                            <a:rPr lang="zh-CN" altLang="en-US" sz="1600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  <m:r>
                            <a:rPr lang="zh-CN" altLang="en-US" sz="1600" b="0" i="1" smtClean="0">
                              <a:latin typeface="Cambria Math" panose="02040503050406030204" pitchFamily="18" charset="0"/>
                            </a:rPr>
                            <m:t>∙</m:t>
                          </m:r>
                          <m:r>
                            <a:rPr lang="en-US" altLang="zh-CN" sz="1600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den>
                      </m:f>
                      <m:rad>
                        <m:radPr>
                          <m:degHide m:val="on"/>
                          <m:ctrlPr>
                            <a:rPr lang="en-US" altLang="zh-CN" sz="16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altLang="zh-CN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CN" sz="16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zh-CN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US" altLang="zh-CN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func>
                            <m:funcPr>
                              <m:ctrlPr>
                                <a:rPr lang="en-US" altLang="zh-CN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altLang="zh-CN" sz="16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ln</m:t>
                              </m:r>
                            </m:fName>
                            <m:e>
                              <m:r>
                                <a:rPr lang="en-US" altLang="zh-CN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</m:t>
                              </m:r>
                              <m:f>
                                <m:fPr>
                                  <m:ctrlPr>
                                    <a:rPr lang="en-US" altLang="zh-CN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CN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zh-CN" altLang="en-US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𝛾</m:t>
                                  </m:r>
                                </m:den>
                              </m:f>
                              <m:r>
                                <a:rPr lang="en-US" altLang="zh-CN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</m:t>
                              </m:r>
                            </m:e>
                          </m:func>
                        </m:e>
                      </m:rad>
                    </m:oMath>
                  </m:oMathPara>
                </a14:m>
                <a:endParaRPr lang="en-US" altLang="zh-CN" sz="16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r>
                  <a:rPr lang="en-US" altLang="zh-CN" sz="16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    </a:t>
                </a:r>
                <a:r>
                  <a:rPr lang="zh-CN" altLang="en-US" sz="16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其中 </a:t>
                </a:r>
                <a:r>
                  <a:rPr lang="en-US" altLang="zh-CN" sz="16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λ </a:t>
                </a:r>
                <a:r>
                  <a:rPr lang="zh-CN" altLang="en-US" sz="16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为波长，</a:t>
                </a:r>
                <a:r>
                  <a:rPr lang="en-US" altLang="zh-CN" sz="16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D </a:t>
                </a:r>
                <a:r>
                  <a:rPr lang="zh-CN" altLang="en-US" sz="16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为双缝间距，</a:t>
                </a:r>
                <a:r>
                  <a:rPr lang="en-US" altLang="zh-CN" sz="16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R </a:t>
                </a:r>
                <a:r>
                  <a:rPr lang="zh-CN" altLang="en-US" sz="16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为光源点到双缝的距离。</a:t>
                </a:r>
                <a:endParaRPr lang="en-US" altLang="zh-CN" sz="16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endParaRPr lang="en-US" altLang="zh-CN" sz="16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zh-CN" altLang="en-US" sz="16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根据公式分别做了缝宽、缝距、狭缝到光源点距离、尺寸与可见度以及灵敏度等仿真；</a:t>
                </a:r>
                <a:endParaRPr lang="en-US" altLang="zh-CN" sz="16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altLang="zh-CN" sz="16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zh-CN" altLang="en-US" sz="16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峰数只由缝宽</a:t>
                </a:r>
                <a:r>
                  <a:rPr lang="en-US" altLang="zh-CN" sz="16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/</a:t>
                </a:r>
                <a:r>
                  <a:rPr lang="zh-CN" altLang="en-US" sz="16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缝距比 </a:t>
                </a:r>
                <a:r>
                  <a:rPr lang="en-US" altLang="zh-CN" sz="1600" dirty="0" err="1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a/D</a:t>
                </a:r>
                <a:r>
                  <a:rPr lang="en-US" altLang="zh-CN" sz="16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</a:t>
                </a:r>
                <a:r>
                  <a:rPr lang="zh-CN" altLang="en-US" sz="16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决定。</a:t>
                </a:r>
                <a:r>
                  <a:rPr lang="en-US" altLang="zh-CN" sz="16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a/D=0.5</a:t>
                </a:r>
                <a:r>
                  <a:rPr lang="zh-CN" altLang="en-US" sz="16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得最干净的 </a:t>
                </a:r>
                <a:r>
                  <a:rPr lang="en-US" altLang="zh-CN" sz="16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3 </a:t>
                </a:r>
                <a:r>
                  <a:rPr lang="zh-CN" altLang="en-US" sz="16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峰；</a:t>
                </a:r>
                <a:endParaRPr lang="en-US" altLang="zh-CN" sz="16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altLang="zh-CN" sz="16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zh-CN" altLang="en-US" sz="16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高相干区（</a:t>
                </a:r>
                <a:r>
                  <a:rPr lang="en-US" altLang="zh-CN" sz="16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γ→1</a:t>
                </a:r>
                <a:r>
                  <a:rPr lang="zh-CN" altLang="en-US" sz="16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）对 </a:t>
                </a:r>
                <a:r>
                  <a:rPr lang="en-US" altLang="zh-CN" sz="16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γ </a:t>
                </a:r>
                <a:r>
                  <a:rPr lang="zh-CN" altLang="en-US" sz="16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误差极敏感；最优工作点在 </a:t>
                </a:r>
                <a:r>
                  <a:rPr lang="en-US" altLang="zh-CN" sz="16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γ=1/e≈0.37</a:t>
                </a:r>
                <a:r>
                  <a:rPr lang="zh-CN" altLang="en-US" sz="16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（灵敏度最高、抗噪最好）。</a:t>
                </a:r>
                <a:endParaRPr lang="zh-CN" altLang="en-US" sz="16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endParaRPr lang="zh-CN" altLang="en-US" sz="16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zh-CN" altLang="en-US" sz="16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altLang="zh-CN" sz="16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altLang="zh-CN" sz="16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>
          <p:sp>
            <p:nvSpPr>
              <p:cNvPr id="23" name="文本框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502" y="1495954"/>
                <a:ext cx="4399640" cy="5251822"/>
              </a:xfrm>
              <a:prstGeom prst="rect">
                <a:avLst/>
              </a:prstGeom>
              <a:blipFill rotWithShape="1">
                <a:blip r:embed="rId1"/>
                <a:stretch>
                  <a:fillRect l="-3" t="-10" r="12" b="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 0" descr="/home/claude/sim/G_peakmap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5096" y="1221507"/>
            <a:ext cx="3558934" cy="2068808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4" name="文本框 13"/>
              <p:cNvSpPr txBox="1"/>
              <p:nvPr/>
            </p:nvSpPr>
            <p:spPr>
              <a:xfrm>
                <a:off x="6951491" y="1696269"/>
                <a:ext cx="1762539" cy="4614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altLang="zh-CN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num>
                      <m:den>
                        <m:r>
                          <a:rPr lang="en-US" altLang="zh-CN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𝐷</m:t>
                        </m:r>
                      </m:den>
                    </m:f>
                    <m:r>
                      <a:rPr lang="en-US" altLang="zh-CN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altLang="zh-CN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altLang="zh-CN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5</m:t>
                    </m:r>
                  </m:oMath>
                </a14:m>
                <a:r>
                  <a:rPr lang="en-US" altLang="zh-CN" dirty="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,</a:t>
                </a:r>
                <a:r>
                  <a:rPr lang="zh-CN" altLang="en-US" dirty="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得</a:t>
                </a:r>
                <a:r>
                  <a:rPr lang="en-US" altLang="zh-CN" dirty="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3</a:t>
                </a:r>
                <a:r>
                  <a:rPr lang="zh-CN" altLang="en-US" dirty="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峰</a:t>
                </a:r>
                <a:endParaRPr lang="zh-CN" altLang="en-US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>
          <p:sp>
            <p:nvSpPr>
              <p:cNvPr id="14" name="文本框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1491" y="1696269"/>
                <a:ext cx="1762539" cy="461473"/>
              </a:xfrm>
              <a:prstGeom prst="rect">
                <a:avLst/>
              </a:prstGeom>
              <a:blipFill rotWithShape="1">
                <a:blip r:embed="rId3"/>
                <a:stretch>
                  <a:fillRect l="-8" t="-40" r="32" b="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Image 0" descr="/home/claude/sim/F3_vcz.png"/>
          <p:cNvPicPr>
            <a:picLocks noChangeAspect="1"/>
          </p:cNvPicPr>
          <p:nvPr/>
        </p:nvPicPr>
        <p:blipFill>
          <a:blip r:embed="rId4"/>
          <a:srcRect t="7106"/>
          <a:stretch>
            <a:fillRect/>
          </a:stretch>
        </p:blipFill>
        <p:spPr>
          <a:xfrm>
            <a:off x="4832496" y="3753180"/>
            <a:ext cx="7170751" cy="2396705"/>
          </a:xfrm>
          <a:prstGeom prst="rect">
            <a:avLst/>
          </a:prstGeom>
        </p:spPr>
      </p:pic>
      <p:sp>
        <p:nvSpPr>
          <p:cNvPr id="19" name="矩形 18"/>
          <p:cNvSpPr/>
          <p:nvPr/>
        </p:nvSpPr>
        <p:spPr>
          <a:xfrm>
            <a:off x="5772622" y="6149885"/>
            <a:ext cx="202010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zh-CN" altLang="en-US" sz="1400" b="1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束团尺寸与可见度关系</a:t>
            </a:r>
            <a:endParaRPr lang="en-US" altLang="zh-CN" sz="1400" b="1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9910115" y="6149884"/>
            <a:ext cx="72327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zh-CN" altLang="en-US" sz="14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灵敏度</a:t>
            </a:r>
            <a:endParaRPr lang="en-US" altLang="zh-CN" sz="1400" b="1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10003826" y="4341269"/>
            <a:ext cx="611919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i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γ=1/e≈0.37</a:t>
            </a:r>
            <a:endParaRPr lang="en-US" altLang="zh-CN" i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灵敏度最高</a:t>
            </a:r>
            <a:endParaRPr lang="en-US" altLang="zh-CN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抗噪最好</a:t>
            </a:r>
            <a:endParaRPr lang="zh-CN" altLang="en-US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6" name="Image 0" descr="/home/claude/sim/F7_RvsL.png"/>
          <p:cNvPicPr>
            <a:picLocks noChangeAspect="1"/>
          </p:cNvPicPr>
          <p:nvPr/>
        </p:nvPicPr>
        <p:blipFill>
          <a:blip r:embed="rId5"/>
          <a:srcRect l="48381" t="9799"/>
          <a:stretch>
            <a:fillRect/>
          </a:stretch>
        </p:blipFill>
        <p:spPr>
          <a:xfrm>
            <a:off x="8715491" y="1237630"/>
            <a:ext cx="3287756" cy="2068809"/>
          </a:xfrm>
          <a:prstGeom prst="rect">
            <a:avLst/>
          </a:prstGeom>
        </p:spPr>
      </p:pic>
      <p:sp>
        <p:nvSpPr>
          <p:cNvPr id="27" name="矩形 26"/>
          <p:cNvSpPr/>
          <p:nvPr/>
        </p:nvSpPr>
        <p:spPr>
          <a:xfrm>
            <a:off x="9640816" y="3362189"/>
            <a:ext cx="162095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zh-CN" altLang="en-US" sz="14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狭缝与光源点距离</a:t>
            </a:r>
            <a:endParaRPr lang="en-US" altLang="zh-CN" sz="1400" b="1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C1471-945B-4B94-AB61-D7860CFBD480}" type="datetime1">
              <a:rPr lang="zh-CN" altLang="en-US" smtClean="0"/>
            </a:fld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BF6D3-CA62-4D9F-9EA1-CDCBA8232769}" type="slidenum">
              <a:rPr lang="zh-CN" altLang="en-US" smtClean="0"/>
            </a:fld>
            <a:endParaRPr lang="zh-CN" altLang="en-US" dirty="0"/>
          </a:p>
        </p:txBody>
      </p:sp>
      <p:sp>
        <p:nvSpPr>
          <p:cNvPr id="6" name="标题 1"/>
          <p:cNvSpPr>
            <a:spLocks noGrp="1"/>
          </p:cNvSpPr>
          <p:nvPr>
            <p:ph type="title"/>
          </p:nvPr>
        </p:nvSpPr>
        <p:spPr>
          <a:xfrm>
            <a:off x="838200" y="106575"/>
            <a:ext cx="10515600" cy="542966"/>
          </a:xfrm>
        </p:spPr>
        <p:txBody>
          <a:bodyPr/>
          <a:lstStyle/>
          <a:p>
            <a:pPr algn="ctr"/>
            <a:r>
              <a:rPr lang="zh-CN" altLang="en-US" b="1" dirty="0"/>
              <a:t>逐束团截面尺寸测量技术研究</a:t>
            </a:r>
            <a:endParaRPr lang="zh-CN" altLang="en-US" b="1" dirty="0"/>
          </a:p>
        </p:txBody>
      </p:sp>
      <p:sp>
        <p:nvSpPr>
          <p:cNvPr id="7" name="文本框 6"/>
          <p:cNvSpPr txBox="1"/>
          <p:nvPr/>
        </p:nvSpPr>
        <p:spPr>
          <a:xfrm>
            <a:off x="838200" y="990074"/>
            <a:ext cx="104436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空间干涉仪方案</a:t>
            </a:r>
            <a:endParaRPr lang="en-US" altLang="zh-CN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6375" y="3310460"/>
            <a:ext cx="5711181" cy="2673068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1466416" y="6103518"/>
            <a:ext cx="3917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空间干涉仪方案光路</a:t>
            </a:r>
            <a:endParaRPr lang="zh-CN" altLang="en-US" sz="1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9408" y="1949928"/>
            <a:ext cx="2181134" cy="3885828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524523" y="1451739"/>
            <a:ext cx="601387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空间干涉仪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+PMT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方案存在问题：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buFont typeface="+mj-lt"/>
              <a:buAutoNum type="arabicPeriod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由于增加狭缝后，光强减弱，泊松效应导致采集的电信号幅度变化；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buFont typeface="+mj-lt"/>
              <a:buAutoNum type="arabicPeriod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由于只有八通道采集，采样点数少，不足以一次拟合完整条纹；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buFont typeface="+mj-lt"/>
              <a:buAutoNum type="arabicPeriod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最终尝试采用位移平台沿条纹方向逐步移动，将多次采集的 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8 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通道数据拼接成 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16 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点条纹后再拟合。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82394" y="1274321"/>
            <a:ext cx="3019046" cy="1791300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8698042" y="3195979"/>
            <a:ext cx="3917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八通道采集原始数据</a:t>
            </a:r>
            <a:endParaRPr lang="zh-CN" altLang="en-US" sz="1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10285" y="3690401"/>
            <a:ext cx="2963264" cy="1986246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8766609" y="5949629"/>
            <a:ext cx="3917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某束团位移拼接波形</a:t>
            </a:r>
            <a:endParaRPr lang="zh-CN" altLang="en-US" sz="1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FFDA1-129E-454B-A7E4-51E7C841965B}" type="datetime1">
              <a:rPr lang="zh-CN" altLang="en-US" smtClean="0"/>
            </a:fld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BF6D3-CA62-4D9F-9EA1-CDCBA8232769}" type="slidenum">
              <a:rPr lang="zh-CN" altLang="en-US" smtClean="0"/>
            </a:fld>
            <a:endParaRPr lang="zh-CN" altLang="en-US" dirty="0"/>
          </a:p>
        </p:txBody>
      </p:sp>
      <p:sp>
        <p:nvSpPr>
          <p:cNvPr id="6" name="标题 1"/>
          <p:cNvSpPr>
            <a:spLocks noGrp="1"/>
          </p:cNvSpPr>
          <p:nvPr>
            <p:ph type="title"/>
          </p:nvPr>
        </p:nvSpPr>
        <p:spPr>
          <a:xfrm>
            <a:off x="838200" y="106575"/>
            <a:ext cx="10515600" cy="542966"/>
          </a:xfrm>
        </p:spPr>
        <p:txBody>
          <a:bodyPr/>
          <a:lstStyle/>
          <a:p>
            <a:pPr algn="ctr"/>
            <a:r>
              <a:rPr lang="zh-CN" altLang="en-US" b="1" dirty="0"/>
              <a:t>逐束团截面尺寸测量技术研究</a:t>
            </a:r>
            <a:endParaRPr lang="zh-CN" altLang="en-US" b="1" dirty="0"/>
          </a:p>
        </p:txBody>
      </p:sp>
      <p:sp>
        <p:nvSpPr>
          <p:cNvPr id="7" name="文本框 6"/>
          <p:cNvSpPr txBox="1"/>
          <p:nvPr/>
        </p:nvSpPr>
        <p:spPr>
          <a:xfrm>
            <a:off x="838200" y="990074"/>
            <a:ext cx="104436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空间干涉仪方案测量结果</a:t>
            </a: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逐束团稳态尺寸（多圈平均）</a:t>
            </a:r>
            <a:endParaRPr lang="en-US" altLang="zh-CN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838200" y="1499884"/>
            <a:ext cx="99084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PCA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去噪后做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280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圈平均，将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8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个位置拼接成 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16 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点条纹，逐束团做带约束的最小二乘拟合。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1113101" y="2022371"/>
            <a:ext cx="10038242" cy="3596764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2754123" y="5714037"/>
            <a:ext cx="202170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zh-CN" sz="14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16</a:t>
            </a:r>
            <a:r>
              <a:rPr lang="zh-CN" altLang="en-US" sz="14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点拼接拟合干涉条纹</a:t>
            </a:r>
            <a:endParaRPr lang="en-US" altLang="zh-CN" sz="1400" b="1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7435701" y="5714036"/>
            <a:ext cx="292900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zh-CN" altLang="en-US" sz="14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逐束团多圈平均截面尺寸测量结果</a:t>
            </a:r>
            <a:endParaRPr lang="en-US" altLang="zh-CN" sz="1400" b="1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1557E-1100-41F9-B3BC-FB0C161053D3}" type="datetime1">
              <a:rPr lang="zh-CN" altLang="en-US" smtClean="0"/>
            </a:fld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BF6D3-CA62-4D9F-9EA1-CDCBA8232769}" type="slidenum">
              <a:rPr lang="zh-CN" altLang="en-US" smtClean="0"/>
            </a:fld>
            <a:endParaRPr lang="zh-CN" altLang="en-US" dirty="0"/>
          </a:p>
        </p:txBody>
      </p:sp>
      <p:sp>
        <p:nvSpPr>
          <p:cNvPr id="6" name="标题 1"/>
          <p:cNvSpPr>
            <a:spLocks noGrp="1"/>
          </p:cNvSpPr>
          <p:nvPr>
            <p:ph type="title"/>
          </p:nvPr>
        </p:nvSpPr>
        <p:spPr>
          <a:xfrm>
            <a:off x="838200" y="106575"/>
            <a:ext cx="10515600" cy="542966"/>
          </a:xfrm>
        </p:spPr>
        <p:txBody>
          <a:bodyPr/>
          <a:lstStyle/>
          <a:p>
            <a:pPr algn="ctr"/>
            <a:r>
              <a:rPr lang="zh-CN" altLang="en-US" b="1" dirty="0"/>
              <a:t>逐束团截面尺寸测量技术研究</a:t>
            </a:r>
            <a:endParaRPr lang="zh-CN" altLang="en-US" b="1" dirty="0"/>
          </a:p>
        </p:txBody>
      </p:sp>
      <p:sp>
        <p:nvSpPr>
          <p:cNvPr id="7" name="文本框 6"/>
          <p:cNvSpPr txBox="1"/>
          <p:nvPr/>
        </p:nvSpPr>
        <p:spPr>
          <a:xfrm>
            <a:off x="838200" y="990074"/>
            <a:ext cx="104436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空间干涉仪方案测量结果</a:t>
            </a: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各束团逐圈尺寸</a:t>
            </a:r>
            <a:endParaRPr lang="en-US" altLang="zh-CN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838200" y="1449163"/>
            <a:ext cx="1091647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16 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点条纹是跨多次异步采集平均得到的，任何单圈都不存在完整条纹；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真正的逐圈只能基于单个位置的 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8 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个同时通道。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目前做法是：用平均结果标定并锁死几何参数（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p2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p4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、相位），逐圈仅拟合幅度与可见度。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该法可给出真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·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逐圈轨迹，但每圈分辨率受单发信噪比限制。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rcRect r="49242"/>
          <a:stretch>
            <a:fillRect/>
          </a:stretch>
        </p:blipFill>
        <p:spPr bwMode="auto">
          <a:xfrm>
            <a:off x="1935588" y="3107216"/>
            <a:ext cx="3854245" cy="2756581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3040872" y="5865877"/>
            <a:ext cx="203132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zh-CN" altLang="en-US" sz="14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逐圈截面尺寸测量结果</a:t>
            </a:r>
            <a:endParaRPr lang="en-US" altLang="zh-CN" sz="1400" b="1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7705418" y="5865876"/>
            <a:ext cx="162095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zh-CN" altLang="en-US" sz="14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逐圈拟合幅度结果</a:t>
            </a:r>
            <a:endParaRPr lang="en-US" altLang="zh-CN" sz="1400" b="1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2"/>
          <a:srcRect r="50000"/>
          <a:stretch>
            <a:fillRect/>
          </a:stretch>
        </p:blipFill>
        <p:spPr bwMode="auto">
          <a:xfrm>
            <a:off x="6475323" y="3065421"/>
            <a:ext cx="3854245" cy="2798376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1" name="文本框 10"/>
              <p:cNvSpPr txBox="1"/>
              <p:nvPr/>
            </p:nvSpPr>
            <p:spPr>
              <a:xfrm>
                <a:off x="2999351" y="2636504"/>
                <a:ext cx="578793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zh-CN" alt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n-US" altLang="zh-CN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sinc</m:t>
                          </m:r>
                          <m:r>
                            <m:rPr>
                              <m:nor/>
                            </m:rPr>
                            <a:rPr lang="en-US" altLang="zh-CN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m:rPr>
                              <m:nor/>
                            </m:rPr>
                            <a:rPr lang="en-US" altLang="zh-CN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p</m:t>
                          </m:r>
                          <m:r>
                            <m:rPr>
                              <m:nor/>
                            </m:rPr>
                            <a:rPr lang="en-US" altLang="zh-CN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d>
                            <m:dPr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altLang="zh-CN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CN" alt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𝜑</m:t>
                                  </m:r>
                                </m:e>
                                <m:sub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d>
                          <m:r>
                            <m:rPr>
                              <m:nor/>
                            </m:rPr>
                            <a:rPr lang="en-US" altLang="zh-CN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zh-CN" alt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zh-CN" alt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  <m:r>
                        <a:rPr lang="zh-CN" alt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m:rPr>
                          <m:sty m:val="p"/>
                        </m:rPr>
                        <a:rPr lang="en-US" altLang="zh-CN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cos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⁡(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𝑝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4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∙(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𝜑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)))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>
          <p:sp>
            <p:nvSpPr>
              <p:cNvPr id="11" name="文本框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9351" y="2636504"/>
                <a:ext cx="5787931" cy="276999"/>
              </a:xfrm>
              <a:prstGeom prst="rect">
                <a:avLst/>
              </a:prstGeom>
              <a:blipFill rotWithShape="1">
                <a:blip r:embed="rId3"/>
                <a:stretch>
                  <a:fillRect l="-4" t="-223" r="3" b="4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D9DBE-E50E-48AB-8C26-1F1B3EF7FC18}" type="datetime1">
              <a:rPr lang="zh-CN" altLang="en-US" smtClean="0"/>
            </a:fld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BF6D3-CA62-4D9F-9EA1-CDCBA8232769}" type="slidenum">
              <a:rPr lang="zh-CN" altLang="en-US" smtClean="0"/>
            </a:fld>
            <a:endParaRPr lang="zh-CN" altLang="en-US" dirty="0"/>
          </a:p>
        </p:txBody>
      </p:sp>
      <p:sp>
        <p:nvSpPr>
          <p:cNvPr id="6" name="标题 1"/>
          <p:cNvSpPr>
            <a:spLocks noGrp="1"/>
          </p:cNvSpPr>
          <p:nvPr>
            <p:ph type="title"/>
          </p:nvPr>
        </p:nvSpPr>
        <p:spPr>
          <a:xfrm>
            <a:off x="838200" y="106575"/>
            <a:ext cx="10515600" cy="542966"/>
          </a:xfrm>
        </p:spPr>
        <p:txBody>
          <a:bodyPr/>
          <a:lstStyle/>
          <a:p>
            <a:pPr algn="ctr"/>
            <a:r>
              <a:rPr lang="zh-CN" altLang="en-US" b="1" dirty="0"/>
              <a:t>逐束团截面尺寸测量技术研究</a:t>
            </a:r>
            <a:endParaRPr lang="zh-CN" altLang="en-US" b="1" dirty="0"/>
          </a:p>
        </p:txBody>
      </p:sp>
      <p:sp>
        <p:nvSpPr>
          <p:cNvPr id="7" name="文本框 6"/>
          <p:cNvSpPr txBox="1"/>
          <p:nvPr/>
        </p:nvSpPr>
        <p:spPr>
          <a:xfrm>
            <a:off x="838200" y="990074"/>
            <a:ext cx="104436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空间干涉仪方案测量不确定度分析</a:t>
            </a:r>
            <a:endParaRPr lang="en-US" altLang="zh-CN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970936" y="1500210"/>
            <a:ext cx="63491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逐束团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单束团多圈平均测量不确定度满足指标要求；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当前逐束团逐圈不确定度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~75</a:t>
            </a:r>
            <a:r>
              <a:rPr lang="el-GR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μ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m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，主要受可见度灵敏度限制。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10" name="表格 9"/>
          <p:cNvGraphicFramePr>
            <a:graphicFrameLocks noGrp="1"/>
          </p:cNvGraphicFramePr>
          <p:nvPr/>
        </p:nvGraphicFramePr>
        <p:xfrm>
          <a:off x="1659121" y="2298414"/>
          <a:ext cx="9118660" cy="1304664"/>
        </p:xfrm>
        <a:graphic>
          <a:graphicData uri="http://schemas.openxmlformats.org/drawingml/2006/table">
            <a:tbl>
              <a:tblPr/>
              <a:tblGrid>
                <a:gridCol w="1646142"/>
                <a:gridCol w="1764891"/>
                <a:gridCol w="3421626"/>
                <a:gridCol w="2286001"/>
              </a:tblGrid>
              <a:tr h="208869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sz="1400" b="1" dirty="0">
                          <a:solidFill>
                            <a:srgbClr val="FFFFFF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模式</a:t>
                      </a:r>
                      <a:endParaRPr lang="zh-CN" sz="20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63500" marR="63500" marT="38100" marB="38100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sz="1400" b="1" dirty="0">
                          <a:solidFill>
                            <a:srgbClr val="FFFFFF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设计指标</a:t>
                      </a:r>
                      <a:endParaRPr lang="zh-CN" sz="20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63500" marR="63500" marT="38100" marB="38100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sz="1400" b="1" dirty="0">
                          <a:solidFill>
                            <a:srgbClr val="FFFFFF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实测不确定度</a:t>
                      </a:r>
                      <a:endParaRPr lang="zh-CN" sz="20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63500" marR="63500" marT="38100" marB="38100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sz="1400" b="1">
                          <a:solidFill>
                            <a:srgbClr val="FFFFFF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结论</a:t>
                      </a:r>
                      <a:endParaRPr lang="zh-CN" sz="200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63500" marR="63500" marT="38100" marB="38100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E79"/>
                    </a:solidFill>
                  </a:tcPr>
                </a:tc>
              </a:tr>
              <a:tr h="36277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sz="14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逐束团多圈平均</a:t>
                      </a:r>
                      <a:endParaRPr lang="zh-CN" sz="20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63500" marR="63500" marT="38100" marB="38100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&lt; 50 µm</a:t>
                      </a:r>
                      <a:endParaRPr lang="zh-CN" sz="200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63500" marR="63500" marT="38100" marB="38100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~2–5 µm</a:t>
                      </a:r>
                      <a:r>
                        <a:rPr lang="zh-CN" sz="140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（统计，系统共模抵消）</a:t>
                      </a:r>
                      <a:endParaRPr lang="zh-CN" sz="200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63500" marR="63500" marT="38100" marB="38100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sz="14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满足（余量大）</a:t>
                      </a:r>
                      <a:endParaRPr lang="zh-CN" sz="20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63500" marR="63500" marT="38100" marB="38100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0886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sz="140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单束团多圈平均</a:t>
                      </a:r>
                      <a:endParaRPr lang="zh-CN" sz="200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63500" marR="63500" marT="38100" marB="38100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6F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&lt; 30 µm</a:t>
                      </a:r>
                      <a:endParaRPr lang="zh-CN" sz="200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63500" marR="63500" marT="38100" marB="38100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6F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~8 µm</a:t>
                      </a:r>
                      <a:r>
                        <a:rPr lang="zh-CN" sz="140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（系统误差主导）</a:t>
                      </a:r>
                      <a:endParaRPr lang="zh-CN" sz="200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63500" marR="63500" marT="38100" marB="38100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6F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sz="1400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满足</a:t>
                      </a:r>
                      <a:endParaRPr lang="zh-CN" sz="20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63500" marR="63500" marT="38100" marB="38100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6FB"/>
                    </a:solidFill>
                  </a:tcPr>
                </a:tc>
              </a:tr>
              <a:tr h="36277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14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逐束团</a:t>
                      </a:r>
                      <a:r>
                        <a:rPr lang="zh-CN" sz="14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逐圈</a:t>
                      </a:r>
                      <a:endParaRPr lang="zh-CN" sz="20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63500" marR="63500" marT="38100" marB="38100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&lt; 30 µm</a:t>
                      </a:r>
                      <a:endParaRPr lang="zh-CN" sz="20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63500" marR="63500" marT="38100" marB="38100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~75 µm</a:t>
                      </a:r>
                      <a:endParaRPr lang="zh-CN" sz="20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63500" marR="63500" marT="38100" marB="38100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sz="14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不满足（约</a:t>
                      </a:r>
                      <a:r>
                        <a:rPr lang="en-US" sz="14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 2.5×</a:t>
                      </a:r>
                      <a:r>
                        <a:rPr lang="zh-CN" sz="14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）</a:t>
                      </a:r>
                      <a:endParaRPr lang="zh-CN" sz="20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63500" marR="63500" marT="38100" marB="38100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11" name="图片 10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2393793" y="3752944"/>
            <a:ext cx="6460156" cy="2367321"/>
          </a:xfrm>
          <a:prstGeom prst="rect">
            <a:avLst/>
          </a:prstGeom>
        </p:spPr>
      </p:pic>
      <p:sp>
        <p:nvSpPr>
          <p:cNvPr id="12" name="矩形 11"/>
          <p:cNvSpPr/>
          <p:nvPr/>
        </p:nvSpPr>
        <p:spPr>
          <a:xfrm>
            <a:off x="3252700" y="6067893"/>
            <a:ext cx="203132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zh-CN" altLang="en-US" sz="14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截面尺寸测量不确定度</a:t>
            </a:r>
            <a:endParaRPr lang="en-US" altLang="zh-CN" sz="1400" b="1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6309049" y="6067892"/>
            <a:ext cx="23391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zh-CN" altLang="en-US" sz="14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尺寸对可见度的灵敏度曲线</a:t>
            </a:r>
            <a:endParaRPr lang="en-US" altLang="zh-CN" sz="1400" b="1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E4B2D-744D-48E3-8A39-FB8AC093CDF5}" type="datetime1">
              <a:rPr lang="zh-CN" altLang="en-US" smtClean="0"/>
            </a:fld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BF6D3-CA62-4D9F-9EA1-CDCBA8232769}" type="slidenum">
              <a:rPr lang="zh-CN" altLang="en-US" smtClean="0"/>
            </a:fld>
            <a:endParaRPr lang="zh-CN" altLang="en-US" dirty="0"/>
          </a:p>
        </p:txBody>
      </p:sp>
      <p:sp>
        <p:nvSpPr>
          <p:cNvPr id="6" name="标题 1"/>
          <p:cNvSpPr>
            <a:spLocks noGrp="1"/>
          </p:cNvSpPr>
          <p:nvPr>
            <p:ph type="title"/>
          </p:nvPr>
        </p:nvSpPr>
        <p:spPr>
          <a:xfrm>
            <a:off x="838200" y="106575"/>
            <a:ext cx="10515600" cy="542966"/>
          </a:xfrm>
        </p:spPr>
        <p:txBody>
          <a:bodyPr/>
          <a:lstStyle/>
          <a:p>
            <a:pPr algn="ctr"/>
            <a:r>
              <a:rPr lang="zh-CN" altLang="en-US" b="1" dirty="0"/>
              <a:t>逐束团截面尺寸测量技术研究</a:t>
            </a:r>
            <a:endParaRPr lang="zh-CN" altLang="en-US" b="1" dirty="0"/>
          </a:p>
        </p:txBody>
      </p:sp>
      <p:sp>
        <p:nvSpPr>
          <p:cNvPr id="7" name="文本框 6"/>
          <p:cNvSpPr txBox="1"/>
          <p:nvPr/>
        </p:nvSpPr>
        <p:spPr>
          <a:xfrm>
            <a:off x="838200" y="990074"/>
            <a:ext cx="104436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空间干涉仪改进方案</a:t>
            </a:r>
            <a:endParaRPr lang="en-US" altLang="zh-CN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2090770" y="5953745"/>
            <a:ext cx="126188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zh-CN" altLang="en-US" sz="14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现在采集方案</a:t>
            </a:r>
            <a:endParaRPr lang="en-US" altLang="zh-CN" sz="1400" b="1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4832507" y="5944357"/>
            <a:ext cx="229101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zh-CN" sz="14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D=27mm</a:t>
            </a:r>
            <a:r>
              <a:rPr lang="zh-CN" altLang="en-US" sz="14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，不放大</a:t>
            </a:r>
            <a:r>
              <a:rPr lang="en-US" altLang="zh-CN" sz="14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</a:t>
            </a:r>
            <a:r>
              <a:rPr lang="zh-CN" altLang="en-US" sz="14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混叠</a:t>
            </a:r>
            <a:endParaRPr lang="en-US" altLang="zh-CN" sz="1400" b="1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939457" y="1534683"/>
            <a:ext cx="968402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理论上：当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γ=1/e≈0.37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时，灵敏度最高，对应 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D≈25~40 mm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。把 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D 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增大到该区间，灵敏度提升约 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7×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80 µm 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束流），单圈不确定度可降到约 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7~11 µm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然而，增大 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D 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后条纹周期 ∝ 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1/D 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变细、包络下条纹数 ∝ 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D/W 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增多。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放大率只改条纹周期、不改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变</a:t>
            </a:r>
            <a:r>
              <a:rPr lang="zh-CN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可见度，因此可独立地用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 D </a:t>
            </a:r>
            <a:r>
              <a:rPr lang="zh-CN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拿灵敏度、用放大率匹配探测器。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720213" y="3042789"/>
            <a:ext cx="10122515" cy="2901568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7761267" y="5953744"/>
            <a:ext cx="328487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zh-CN" sz="14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D=27mm</a:t>
            </a:r>
            <a:r>
              <a:rPr lang="zh-CN" altLang="en-US" sz="14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，放大</a:t>
            </a:r>
            <a:r>
              <a:rPr lang="en-US" altLang="zh-CN" sz="14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5.2</a:t>
            </a:r>
            <a:r>
              <a:rPr lang="zh-CN" altLang="en-US" sz="14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倍，采中央等高峰</a:t>
            </a:r>
            <a:endParaRPr lang="en-US" altLang="zh-CN" sz="1400" b="1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106575"/>
            <a:ext cx="10515600" cy="542966"/>
          </a:xfrm>
        </p:spPr>
        <p:txBody>
          <a:bodyPr/>
          <a:lstStyle/>
          <a:p>
            <a:pPr algn="ctr"/>
            <a:r>
              <a:rPr lang="zh-CN" altLang="en-US" b="1" dirty="0"/>
              <a:t>背景及意义</a:t>
            </a:r>
            <a:endParaRPr lang="zh-CN" altLang="en-US" b="1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A789B-43E0-4F79-8F27-B868FF8073CA}" type="datetime1">
              <a:rPr lang="zh-CN" altLang="en-US" smtClean="0"/>
            </a:fld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BF6D3-CA62-4D9F-9EA1-CDCBA8232769}" type="slidenum">
              <a:rPr lang="zh-CN" altLang="en-US" smtClean="0"/>
            </a:fld>
            <a:endParaRPr lang="zh-CN" altLang="en-US" dirty="0"/>
          </a:p>
        </p:txBody>
      </p:sp>
      <p:sp>
        <p:nvSpPr>
          <p:cNvPr id="6" name="文本框 5"/>
          <p:cNvSpPr txBox="1"/>
          <p:nvPr/>
        </p:nvSpPr>
        <p:spPr>
          <a:xfrm>
            <a:off x="838200" y="990074"/>
            <a:ext cx="10670628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什么是逐束团诊断？</a:t>
            </a:r>
            <a:endParaRPr lang="en-US" altLang="zh-CN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对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逐个回旋的每个束团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的关键物理参数（如电荷量、位置、纵向相位、尺寸等）进行高精度、高分辨率的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实时或准实时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测量与分析。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逐束团测量彻底改变了过去只能获取“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全班平均分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”的局限，转而精确诊断每一个“学生”（束团）的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个性行为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/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85569" y="2817733"/>
            <a:ext cx="9144000" cy="1828800"/>
          </a:xfrm>
          <a:prstGeom prst="rect">
            <a:avLst/>
          </a:prstGeom>
        </p:spPr>
      </p:pic>
      <p:grpSp>
        <p:nvGrpSpPr>
          <p:cNvPr id="9" name="组合 8"/>
          <p:cNvGrpSpPr/>
          <p:nvPr/>
        </p:nvGrpSpPr>
        <p:grpSpPr>
          <a:xfrm>
            <a:off x="2525380" y="4740841"/>
            <a:ext cx="6910215" cy="1634574"/>
            <a:chOff x="1152667" y="4835577"/>
            <a:chExt cx="6910215" cy="1634574"/>
          </a:xfrm>
        </p:grpSpPr>
        <p:sp>
          <p:nvSpPr>
            <p:cNvPr id="10" name="矩形 9"/>
            <p:cNvSpPr/>
            <p:nvPr/>
          </p:nvSpPr>
          <p:spPr>
            <a:xfrm>
              <a:off x="1223659" y="4835577"/>
              <a:ext cx="6632308" cy="965085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11" name="组合 10"/>
            <p:cNvGrpSpPr/>
            <p:nvPr/>
          </p:nvGrpSpPr>
          <p:grpSpPr>
            <a:xfrm>
              <a:off x="1338791" y="4964638"/>
              <a:ext cx="6432783" cy="733727"/>
              <a:chOff x="724731" y="2326119"/>
              <a:chExt cx="6432783" cy="733727"/>
            </a:xfrm>
          </p:grpSpPr>
          <p:sp>
            <p:nvSpPr>
              <p:cNvPr id="13" name="文本框 12"/>
              <p:cNvSpPr txBox="1"/>
              <p:nvPr/>
            </p:nvSpPr>
            <p:spPr>
              <a:xfrm>
                <a:off x="724731" y="2351960"/>
                <a:ext cx="315772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2000" b="1" dirty="0">
                    <a:solidFill>
                      <a:srgbClr val="0000FF"/>
                    </a:solidFill>
                  </a:rPr>
                  <a:t>六维空间参数</a:t>
                </a:r>
                <a:endParaRPr lang="en-US" altLang="zh-CN" sz="2000" b="1" dirty="0">
                  <a:solidFill>
                    <a:srgbClr val="0000FF"/>
                  </a:solidFill>
                </a:endParaRPr>
              </a:p>
              <a:p>
                <a:pPr algn="ctr"/>
                <a:r>
                  <a:rPr lang="en-US" altLang="zh-CN" sz="1600" b="1" dirty="0">
                    <a:solidFill>
                      <a:srgbClr val="0000FF"/>
                    </a:solidFill>
                  </a:rPr>
                  <a:t>(x, y, z, </a:t>
                </a:r>
                <a:r>
                  <a:rPr lang="el-GR" altLang="zh-CN" sz="1600" b="1" dirty="0">
                    <a:solidFill>
                      <a:srgbClr val="0000FF"/>
                    </a:solidFill>
                  </a:rPr>
                  <a:t>σ</a:t>
                </a:r>
                <a:r>
                  <a:rPr lang="en-US" altLang="zh-CN" sz="1600" b="1" dirty="0">
                    <a:solidFill>
                      <a:srgbClr val="0000FF"/>
                    </a:solidFill>
                  </a:rPr>
                  <a:t>x, </a:t>
                </a:r>
                <a:r>
                  <a:rPr lang="el-GR" altLang="zh-CN" sz="1600" b="1" dirty="0">
                    <a:solidFill>
                      <a:srgbClr val="0000FF"/>
                    </a:solidFill>
                  </a:rPr>
                  <a:t>σ</a:t>
                </a:r>
                <a:r>
                  <a:rPr lang="en-US" altLang="zh-CN" sz="1600" b="1" dirty="0">
                    <a:solidFill>
                      <a:srgbClr val="0000FF"/>
                    </a:solidFill>
                  </a:rPr>
                  <a:t>y, </a:t>
                </a:r>
                <a:r>
                  <a:rPr lang="el-GR" altLang="zh-CN" sz="1600" b="1" dirty="0">
                    <a:solidFill>
                      <a:srgbClr val="0000FF"/>
                    </a:solidFill>
                  </a:rPr>
                  <a:t>σ</a:t>
                </a:r>
                <a:r>
                  <a:rPr lang="en-US" altLang="zh-CN" sz="1600" b="1" dirty="0">
                    <a:solidFill>
                      <a:srgbClr val="0000FF"/>
                    </a:solidFill>
                  </a:rPr>
                  <a:t>z)</a:t>
                </a:r>
                <a:endParaRPr lang="en-US" altLang="zh-CN" sz="1600" b="1" dirty="0">
                  <a:solidFill>
                    <a:srgbClr val="0000FF"/>
                  </a:solidFill>
                </a:endParaRPr>
              </a:p>
            </p:txBody>
          </p:sp>
          <p:sp>
            <p:nvSpPr>
              <p:cNvPr id="14" name="文本框 13"/>
              <p:cNvSpPr txBox="1"/>
              <p:nvPr/>
            </p:nvSpPr>
            <p:spPr>
              <a:xfrm>
                <a:off x="3477081" y="2351960"/>
                <a:ext cx="524256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dirty="0">
                    <a:solidFill>
                      <a:srgbClr val="0000FF"/>
                    </a:solidFill>
                  </a:rPr>
                  <a:t> </a:t>
                </a:r>
                <a:r>
                  <a:rPr lang="en-US" altLang="zh-CN" sz="4000" b="1" dirty="0">
                    <a:solidFill>
                      <a:srgbClr val="0000FF"/>
                    </a:solidFill>
                  </a:rPr>
                  <a:t>+</a:t>
                </a:r>
                <a:endParaRPr lang="zh-CN" altLang="en-US" dirty="0"/>
              </a:p>
            </p:txBody>
          </p:sp>
          <p:sp>
            <p:nvSpPr>
              <p:cNvPr id="15" name="文本框 14"/>
              <p:cNvSpPr txBox="1"/>
              <p:nvPr/>
            </p:nvSpPr>
            <p:spPr>
              <a:xfrm>
                <a:off x="3542644" y="2367348"/>
                <a:ext cx="1719072" cy="6155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b="1" dirty="0">
                    <a:solidFill>
                      <a:srgbClr val="0000FF"/>
                    </a:solidFill>
                  </a:rPr>
                  <a:t>电荷量</a:t>
                </a:r>
                <a:endParaRPr lang="en-US" altLang="zh-CN" b="1" dirty="0">
                  <a:solidFill>
                    <a:srgbClr val="0000FF"/>
                  </a:solidFill>
                </a:endParaRPr>
              </a:p>
              <a:p>
                <a:pPr algn="ctr"/>
                <a:r>
                  <a:rPr lang="en-US" altLang="zh-CN" sz="1600" b="1" dirty="0">
                    <a:solidFill>
                      <a:srgbClr val="0000FF"/>
                    </a:solidFill>
                  </a:rPr>
                  <a:t>(Q)</a:t>
                </a:r>
                <a:endParaRPr lang="zh-CN" altLang="en-US" sz="1600" dirty="0"/>
              </a:p>
            </p:txBody>
          </p:sp>
          <p:sp>
            <p:nvSpPr>
              <p:cNvPr id="16" name="文本框 15"/>
              <p:cNvSpPr txBox="1"/>
              <p:nvPr/>
            </p:nvSpPr>
            <p:spPr>
              <a:xfrm>
                <a:off x="4914186" y="2326119"/>
                <a:ext cx="524256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dirty="0">
                    <a:solidFill>
                      <a:srgbClr val="0000FF"/>
                    </a:solidFill>
                  </a:rPr>
                  <a:t> </a:t>
                </a:r>
                <a:r>
                  <a:rPr lang="en-US" altLang="zh-CN" sz="4000" b="1" dirty="0">
                    <a:solidFill>
                      <a:srgbClr val="0000FF"/>
                    </a:solidFill>
                  </a:rPr>
                  <a:t>=</a:t>
                </a:r>
                <a:endParaRPr lang="zh-CN" altLang="en-US" dirty="0"/>
              </a:p>
            </p:txBody>
          </p:sp>
          <p:sp>
            <p:nvSpPr>
              <p:cNvPr id="17" name="文本框 16"/>
              <p:cNvSpPr txBox="1"/>
              <p:nvPr/>
            </p:nvSpPr>
            <p:spPr>
              <a:xfrm>
                <a:off x="5438442" y="2366417"/>
                <a:ext cx="171907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b="1" dirty="0">
                    <a:solidFill>
                      <a:srgbClr val="0000FF"/>
                    </a:solidFill>
                  </a:rPr>
                  <a:t>单个独立</a:t>
                </a:r>
                <a:endParaRPr lang="en-US" altLang="zh-CN" b="1" dirty="0">
                  <a:solidFill>
                    <a:srgbClr val="0000FF"/>
                  </a:solidFill>
                </a:endParaRPr>
              </a:p>
              <a:p>
                <a:pPr algn="ctr"/>
                <a:r>
                  <a:rPr lang="zh-CN" altLang="en-US" b="1" dirty="0">
                    <a:solidFill>
                      <a:srgbClr val="0000FF"/>
                    </a:solidFill>
                  </a:rPr>
                  <a:t>束团</a:t>
                </a:r>
                <a:endParaRPr lang="zh-CN" altLang="en-US" sz="1600" dirty="0"/>
              </a:p>
            </p:txBody>
          </p:sp>
        </p:grpSp>
        <p:sp>
          <p:nvSpPr>
            <p:cNvPr id="12" name="文本框 11"/>
            <p:cNvSpPr txBox="1"/>
            <p:nvPr/>
          </p:nvSpPr>
          <p:spPr>
            <a:xfrm>
              <a:off x="1152667" y="5946931"/>
              <a:ext cx="691021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800" b="1" i="1" dirty="0">
                  <a:solidFill>
                    <a:srgbClr val="FF0000"/>
                  </a:solidFill>
                  <a:cs typeface="Times New Roman" panose="02020603050405020304" pitchFamily="18" charset="0"/>
                </a:rPr>
                <a:t>六维</a:t>
              </a:r>
              <a:r>
                <a:rPr lang="en-US" altLang="zh-CN" sz="2400" b="1" dirty="0">
                  <a:solidFill>
                    <a:srgbClr val="FF0000"/>
                  </a:solidFill>
                  <a:cs typeface="Times New Roman" panose="02020603050405020304" pitchFamily="18" charset="0"/>
                </a:rPr>
                <a:t>  </a:t>
              </a:r>
              <a:r>
                <a:rPr lang="zh-CN" altLang="en-US" sz="2400" b="1" dirty="0">
                  <a:solidFill>
                    <a:srgbClr val="0000FF"/>
                  </a:solidFill>
                  <a:cs typeface="Times New Roman" panose="02020603050405020304" pitchFamily="18" charset="0"/>
                </a:rPr>
                <a:t>逐束团诊断系统</a:t>
              </a:r>
              <a:endParaRPr lang="zh-CN" altLang="en-US" sz="2400" b="1" dirty="0">
                <a:solidFill>
                  <a:srgbClr val="FF0000"/>
                </a:solidFill>
              </a:endParaRPr>
            </a:p>
          </p:txBody>
        </p:sp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11138-810F-4DFD-ADF4-4E9E3BB28D31}" type="datetime1">
              <a:rPr lang="zh-CN" altLang="en-US" smtClean="0"/>
            </a:fld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BF6D3-CA62-4D9F-9EA1-CDCBA8232769}" type="slidenum">
              <a:rPr lang="zh-CN" altLang="en-US" smtClean="0"/>
            </a:fld>
            <a:endParaRPr lang="zh-CN" altLang="en-US" dirty="0"/>
          </a:p>
        </p:txBody>
      </p:sp>
      <p:sp>
        <p:nvSpPr>
          <p:cNvPr id="6" name="标题 1"/>
          <p:cNvSpPr>
            <a:spLocks noGrp="1"/>
          </p:cNvSpPr>
          <p:nvPr>
            <p:ph type="title"/>
          </p:nvPr>
        </p:nvSpPr>
        <p:spPr>
          <a:xfrm>
            <a:off x="838200" y="106575"/>
            <a:ext cx="10515600" cy="542966"/>
          </a:xfrm>
        </p:spPr>
        <p:txBody>
          <a:bodyPr/>
          <a:lstStyle/>
          <a:p>
            <a:pPr algn="ctr"/>
            <a:r>
              <a:rPr lang="zh-CN" altLang="en-US" b="1" dirty="0"/>
              <a:t>总结与展望</a:t>
            </a:r>
            <a:endParaRPr lang="zh-CN" altLang="en-US" b="1" dirty="0"/>
          </a:p>
        </p:txBody>
      </p:sp>
      <p:sp>
        <p:nvSpPr>
          <p:cNvPr id="8" name="文本框 7"/>
          <p:cNvSpPr txBox="1"/>
          <p:nvPr/>
        </p:nvSpPr>
        <p:spPr>
          <a:xfrm>
            <a:off x="838200" y="990074"/>
            <a:ext cx="104436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2400" b="1" dirty="0" err="1">
                <a:solidFill>
                  <a:srgbClr val="1F4E79"/>
                </a:solidFill>
              </a:rPr>
              <a:t>本工作完成两类逐束团测量系统</a:t>
            </a:r>
            <a:r>
              <a:rPr sz="2400" b="1" dirty="0">
                <a:solidFill>
                  <a:srgbClr val="1F4E79"/>
                </a:solidFill>
              </a:rPr>
              <a:t> —— </a:t>
            </a:r>
            <a:r>
              <a:rPr sz="2400" b="1" dirty="0" err="1">
                <a:solidFill>
                  <a:srgbClr val="1F4E79"/>
                </a:solidFill>
              </a:rPr>
              <a:t>目标与达成一览</a:t>
            </a:r>
            <a:endParaRPr sz="2400" b="1" dirty="0">
              <a:solidFill>
                <a:srgbClr val="1F4E79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1172955" y="5439734"/>
            <a:ext cx="1006470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sz="1600" b="1" dirty="0" err="1"/>
              <a:t>位置测量三项指标全面达成；尺寸测量多圈平均达标，单束团逐圈尺寸为下一步攻关重点</a:t>
            </a:r>
            <a:r>
              <a:rPr sz="1600" b="1" dirty="0"/>
              <a:t>。</a:t>
            </a:r>
            <a:endParaRPr sz="1600" b="1" dirty="0"/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640080" y="1828800"/>
          <a:ext cx="10881360" cy="3383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/>
                <a:gridCol w="2377440"/>
                <a:gridCol w="1828800"/>
                <a:gridCol w="3108960"/>
                <a:gridCol w="1737360"/>
              </a:tblGrid>
              <a:tr h="483325">
                <a:tc>
                  <a:txBody>
                    <a:bodyPr/>
                    <a:lstStyle/>
                    <a:p>
                      <a:pPr algn="l"/>
                      <a:r>
                        <a:rPr sz="1400" b="1" dirty="0" err="1">
                          <a:solidFill>
                            <a:srgbClr val="FFFF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测量类别</a:t>
                      </a:r>
                      <a:endParaRPr sz="1400" b="1" dirty="0">
                        <a:solidFill>
                          <a:srgbClr val="FFFFFF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4864" marR="54864" marT="27432" marB="27432" anchor="ctr"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400" b="1">
                          <a:solidFill>
                            <a:srgbClr val="FFFF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测量量</a:t>
                      </a:r>
                      <a:endParaRPr sz="1400" b="1">
                        <a:solidFill>
                          <a:srgbClr val="FFFFFF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4864" marR="54864" marT="27432" marB="27432" anchor="ctr"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400" b="1">
                          <a:solidFill>
                            <a:srgbClr val="FFFF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STCF 指标(目标)</a:t>
                      </a:r>
                      <a:endParaRPr sz="1400" b="1">
                        <a:solidFill>
                          <a:srgbClr val="FFFFFF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4864" marR="54864" marT="27432" marB="27432" anchor="ctr"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400" b="1">
                          <a:solidFill>
                            <a:srgbClr val="FFFF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本工作实测达成</a:t>
                      </a:r>
                      <a:endParaRPr sz="1400" b="1">
                        <a:solidFill>
                          <a:srgbClr val="FFFFFF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4864" marR="54864" marT="27432" marB="27432" anchor="ctr"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400" b="1">
                          <a:solidFill>
                            <a:srgbClr val="FFFF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状态</a:t>
                      </a:r>
                      <a:endParaRPr sz="1400" b="1">
                        <a:solidFill>
                          <a:srgbClr val="FFFFFF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4864" marR="54864" marT="27432" marB="27432" anchor="ctr">
                    <a:solidFill>
                      <a:srgbClr val="1F4E79"/>
                    </a:solidFill>
                  </a:tcPr>
                </a:tc>
              </a:tr>
              <a:tr h="483325">
                <a:tc>
                  <a:txBody>
                    <a:bodyPr/>
                    <a:lstStyle/>
                    <a:p>
                      <a:pPr algn="l"/>
                      <a:r>
                        <a:rPr sz="1400" b="1">
                          <a:solidFill>
                            <a:srgbClr val="1F4E79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三维位置</a:t>
                      </a:r>
                      <a:endParaRPr sz="1400" b="1">
                        <a:solidFill>
                          <a:srgbClr val="1F4E79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algn="l"/>
                      <a:r>
                        <a:rPr sz="1400" b="1">
                          <a:solidFill>
                            <a:srgbClr val="1F4E79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(随机采样)</a:t>
                      </a:r>
                      <a:endParaRPr sz="1400" b="1">
                        <a:solidFill>
                          <a:srgbClr val="1F4E79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4864" marR="54864" marT="27432" marB="27432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400" b="0" dirty="0" err="1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横向位置</a:t>
                      </a:r>
                      <a:endParaRPr sz="1400" b="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4864" marR="54864" marT="27432" marB="27432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400" b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5 µm</a:t>
                      </a:r>
                      <a:endParaRPr sz="1400" b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4864" marR="54864" marT="27432" marB="27432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400" b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5 µm (PCA)</a:t>
                      </a:r>
                      <a:endParaRPr sz="1400" b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4864" marR="54864" marT="27432" marB="27432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400" b="1">
                          <a:solidFill>
                            <a:srgbClr val="2E7D32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满足</a:t>
                      </a:r>
                      <a:endParaRPr sz="1400" b="1">
                        <a:solidFill>
                          <a:srgbClr val="2E7D32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4864" marR="54864" marT="27432" marB="27432" anchor="ctr"/>
                </a:tc>
              </a:tr>
              <a:tr h="483325">
                <a:tc>
                  <a:txBody>
                    <a:bodyPr/>
                    <a:lstStyle/>
                    <a:p>
                      <a:pPr algn="l"/>
                      <a:endParaRPr sz="140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4864" marR="54864" marT="27432" marB="27432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400" b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纵向相位</a:t>
                      </a:r>
                      <a:endParaRPr sz="1400" b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4864" marR="54864" marT="27432" marB="27432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400" b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0.2 ps</a:t>
                      </a:r>
                      <a:endParaRPr sz="1400" b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4864" marR="54864" marT="27432" marB="27432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400" b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0.2 ps</a:t>
                      </a:r>
                      <a:endParaRPr sz="1400" b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4864" marR="54864" marT="27432" marB="27432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400" b="1">
                          <a:solidFill>
                            <a:srgbClr val="2E7D32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满足</a:t>
                      </a:r>
                      <a:endParaRPr sz="1400" b="1">
                        <a:solidFill>
                          <a:srgbClr val="2E7D32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4864" marR="54864" marT="27432" marB="27432" anchor="ctr"/>
                </a:tc>
              </a:tr>
              <a:tr h="483325">
                <a:tc>
                  <a:txBody>
                    <a:bodyPr/>
                    <a:lstStyle/>
                    <a:p>
                      <a:pPr algn="l"/>
                      <a:endParaRPr sz="140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4864" marR="54864" marT="27432" marB="27432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400" b="0" dirty="0" err="1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电荷量</a:t>
                      </a:r>
                      <a:endParaRPr sz="1400" b="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4864" marR="54864" marT="27432" marB="27432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400" b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0.05 %</a:t>
                      </a:r>
                      <a:endParaRPr sz="1400" b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4864" marR="54864" marT="27432" marB="27432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400" b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0.02 %</a:t>
                      </a:r>
                      <a:endParaRPr sz="1400" b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4864" marR="54864" marT="27432" marB="27432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400" b="1">
                          <a:solidFill>
                            <a:srgbClr val="2E7D32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满足</a:t>
                      </a:r>
                      <a:endParaRPr sz="1400" b="1">
                        <a:solidFill>
                          <a:srgbClr val="2E7D32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4864" marR="54864" marT="27432" marB="27432" anchor="ctr"/>
                </a:tc>
              </a:tr>
              <a:tr h="483325">
                <a:tc>
                  <a:txBody>
                    <a:bodyPr/>
                    <a:lstStyle/>
                    <a:p>
                      <a:pPr algn="l"/>
                      <a:r>
                        <a:rPr sz="1400" b="1">
                          <a:solidFill>
                            <a:srgbClr val="1F4E79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截面尺寸</a:t>
                      </a:r>
                      <a:endParaRPr sz="1400" b="1">
                        <a:solidFill>
                          <a:srgbClr val="1F4E79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algn="l"/>
                      <a:r>
                        <a:rPr sz="1400" b="1">
                          <a:solidFill>
                            <a:srgbClr val="1F4E79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(干涉仪)</a:t>
                      </a:r>
                      <a:endParaRPr sz="1400" b="1">
                        <a:solidFill>
                          <a:srgbClr val="1F4E79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4864" marR="54864" marT="27432" marB="27432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400" b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逐束团·多圈平均</a:t>
                      </a:r>
                      <a:endParaRPr sz="1400" b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4864" marR="54864" marT="27432" marB="27432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400" b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&lt; 50 µm</a:t>
                      </a:r>
                      <a:endParaRPr sz="1400" b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4864" marR="54864" marT="27432" marB="27432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400" b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~2–5 µm</a:t>
                      </a:r>
                      <a:endParaRPr sz="1400" b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4864" marR="54864" marT="27432" marB="27432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400" b="1">
                          <a:solidFill>
                            <a:srgbClr val="2E7D32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满足(余量大)</a:t>
                      </a:r>
                      <a:endParaRPr sz="1400" b="1">
                        <a:solidFill>
                          <a:srgbClr val="2E7D32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4864" marR="54864" marT="27432" marB="27432" anchor="ctr"/>
                </a:tc>
              </a:tr>
              <a:tr h="483325">
                <a:tc>
                  <a:txBody>
                    <a:bodyPr/>
                    <a:lstStyle/>
                    <a:p>
                      <a:pPr algn="l"/>
                      <a:endParaRPr sz="140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4864" marR="54864" marT="27432" marB="27432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400" b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单束团·多圈平均</a:t>
                      </a:r>
                      <a:endParaRPr sz="1400" b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4864" marR="54864" marT="27432" marB="27432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400" b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&lt; 30 µm</a:t>
                      </a:r>
                      <a:endParaRPr sz="1400" b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4864" marR="54864" marT="27432" marB="27432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400" b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~8 µm</a:t>
                      </a:r>
                      <a:endParaRPr sz="1400" b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4864" marR="54864" marT="27432" marB="27432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400" b="1">
                          <a:solidFill>
                            <a:srgbClr val="2E7D32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满足</a:t>
                      </a:r>
                      <a:endParaRPr sz="1400" b="1">
                        <a:solidFill>
                          <a:srgbClr val="2E7D32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4864" marR="54864" marT="27432" marB="27432" anchor="ctr"/>
                </a:tc>
              </a:tr>
              <a:tr h="483330">
                <a:tc>
                  <a:txBody>
                    <a:bodyPr/>
                    <a:lstStyle/>
                    <a:p>
                      <a:pPr algn="l"/>
                      <a:endParaRPr sz="140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4864" marR="54864" marT="27432" marB="27432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400" b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逐圈</a:t>
                      </a:r>
                      <a:endParaRPr sz="1400" b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4864" marR="54864" marT="27432" marB="27432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400" b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&lt; 30 µm</a:t>
                      </a:r>
                      <a:endParaRPr sz="1400" b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4864" marR="54864" marT="27432" marB="27432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400" b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~75 µm（改进后预期 7–11 µm）</a:t>
                      </a:r>
                      <a:endParaRPr sz="1400" b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4864" marR="54864" marT="27432" marB="27432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400" b="1" dirty="0" err="1">
                          <a:solidFill>
                            <a:srgbClr val="C06A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下一步攻关</a:t>
                      </a:r>
                      <a:endParaRPr sz="1400" b="1" dirty="0">
                        <a:solidFill>
                          <a:srgbClr val="C06A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4864" marR="54864" marT="27432" marB="27432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E287E-BA76-4DA7-9804-C7705AED4A6A}" type="datetime1">
              <a:rPr lang="zh-CN" altLang="en-US" smtClean="0"/>
            </a:fld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BF6D3-CA62-4D9F-9EA1-CDCBA8232769}" type="slidenum">
              <a:rPr lang="zh-CN" altLang="en-US" smtClean="0"/>
            </a:fld>
            <a:endParaRPr lang="zh-CN" altLang="en-US" dirty="0"/>
          </a:p>
        </p:txBody>
      </p:sp>
      <p:sp>
        <p:nvSpPr>
          <p:cNvPr id="8" name="标题 2"/>
          <p:cNvSpPr txBox="1"/>
          <p:nvPr/>
        </p:nvSpPr>
        <p:spPr>
          <a:xfrm>
            <a:off x="838200" y="3026664"/>
            <a:ext cx="10515600" cy="8046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zh-CN"/>
            </a:defPPr>
            <a:lvl1pPr marL="0" algn="ctr" defTabSz="457200" rtl="0" eaLnBrk="1" fontAlgn="base" latinLnBrk="0" hangingPunct="1">
              <a:spcBef>
                <a:spcPct val="0"/>
              </a:spcBef>
              <a:spcAft>
                <a:spcPct val="0"/>
              </a:spcAft>
              <a:defRPr kumimoji="1" lang="en-US" altLang="zh-CN" sz="4000" b="1" kern="1200" dirty="0" smtClean="0">
                <a:solidFill>
                  <a:schemeClr val="bg1"/>
                </a:solidFill>
                <a:effectLst/>
                <a:latin typeface="+mj-ea"/>
                <a:ea typeface="+mj-ea"/>
                <a:cs typeface="等线" panose="02010600030101010101" charset="-122"/>
              </a:defRPr>
            </a:lvl1pPr>
            <a:lvl2pPr marL="457200" algn="r" defTabSz="457200" rtl="0" eaLnBrk="1" fontAlgn="base" latinLnBrk="0" hangingPunct="1">
              <a:spcBef>
                <a:spcPct val="0"/>
              </a:spcBef>
              <a:spcAft>
                <a:spcPct val="0"/>
              </a:spcAft>
              <a:defRPr sz="4400" b="1" kern="120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defRPr>
            </a:lvl2pPr>
            <a:lvl3pPr marL="914400" algn="r" defTabSz="457200" rtl="0" eaLnBrk="1" fontAlgn="base" latinLnBrk="0" hangingPunct="1">
              <a:spcBef>
                <a:spcPct val="0"/>
              </a:spcBef>
              <a:spcAft>
                <a:spcPct val="0"/>
              </a:spcAft>
              <a:defRPr sz="4400" b="1" kern="120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defRPr>
            </a:lvl3pPr>
            <a:lvl4pPr marL="1371600" algn="r" defTabSz="457200" rtl="0" eaLnBrk="1" fontAlgn="base" latinLnBrk="0" hangingPunct="1">
              <a:spcBef>
                <a:spcPct val="0"/>
              </a:spcBef>
              <a:spcAft>
                <a:spcPct val="0"/>
              </a:spcAft>
              <a:defRPr sz="4400" b="1" kern="120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defRPr>
            </a:lvl4pPr>
            <a:lvl5pPr marL="1828800" algn="r" defTabSz="457200" rtl="0" eaLnBrk="1" fontAlgn="base" latinLnBrk="0" hangingPunct="1">
              <a:spcBef>
                <a:spcPct val="0"/>
              </a:spcBef>
              <a:spcAft>
                <a:spcPct val="0"/>
              </a:spcAft>
              <a:defRPr sz="4400" b="1" kern="120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defRPr>
            </a:lvl5pPr>
            <a:lvl6pPr marL="457200" algn="r" defTabSz="457200" rtl="0" eaLnBrk="1" fontAlgn="base" latinLnBrk="0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bg1"/>
                </a:solidFill>
                <a:latin typeface="Calibri" panose="020F0502020204030204" pitchFamily="34" charset="0"/>
                <a:ea typeface="MS PGothic" panose="020B0600070205080204" charset="-128"/>
                <a:cs typeface="MS PGothic" panose="020B0600070205080204" charset="-128"/>
              </a:defRPr>
            </a:lvl6pPr>
            <a:lvl7pPr marL="914400" algn="r" defTabSz="457200" rtl="0" eaLnBrk="1" fontAlgn="base" latinLnBrk="0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bg1"/>
                </a:solidFill>
                <a:latin typeface="Calibri" panose="020F0502020204030204" pitchFamily="34" charset="0"/>
                <a:ea typeface="MS PGothic" panose="020B0600070205080204" charset="-128"/>
                <a:cs typeface="MS PGothic" panose="020B0600070205080204" charset="-128"/>
              </a:defRPr>
            </a:lvl7pPr>
            <a:lvl8pPr marL="1371600" algn="r" defTabSz="457200" rtl="0" eaLnBrk="1" fontAlgn="base" latinLnBrk="0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bg1"/>
                </a:solidFill>
                <a:latin typeface="Calibri" panose="020F0502020204030204" pitchFamily="34" charset="0"/>
                <a:ea typeface="MS PGothic" panose="020B0600070205080204" charset="-128"/>
                <a:cs typeface="MS PGothic" panose="020B0600070205080204" charset="-128"/>
              </a:defRPr>
            </a:lvl8pPr>
            <a:lvl9pPr marL="1828800" algn="r" defTabSz="457200" rtl="0" eaLnBrk="1" fontAlgn="base" latinLnBrk="0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bg1"/>
                </a:solidFill>
                <a:latin typeface="Calibri" panose="020F0502020204030204" pitchFamily="34" charset="0"/>
                <a:ea typeface="MS PGothic" panose="020B0600070205080204" charset="-128"/>
                <a:cs typeface="MS PGothic" panose="020B0600070205080204" charset="-128"/>
              </a:defRPr>
            </a:lvl9pPr>
          </a:lstStyle>
          <a:p>
            <a:r>
              <a:rPr lang="zh-CN" altLang="en-US" sz="4400" dirty="0">
                <a:solidFill>
                  <a:srgbClr val="C4171E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谢谢大家！请各位批评指正！</a:t>
            </a:r>
            <a:endParaRPr lang="en-US" altLang="zh-CN" sz="4400" dirty="0">
              <a:solidFill>
                <a:srgbClr val="C4171E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3492A-8675-44E7-BE5E-E8DF78DAE87C}" type="datetime1">
              <a:rPr lang="zh-CN" altLang="en-US" smtClean="0"/>
            </a:fld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BF6D3-CA62-4D9F-9EA1-CDCBA8232769}" type="slidenum">
              <a:rPr lang="zh-CN" altLang="en-US" smtClean="0"/>
            </a:fld>
            <a:endParaRPr lang="zh-CN" altLang="en-US" dirty="0"/>
          </a:p>
        </p:txBody>
      </p:sp>
      <p:sp>
        <p:nvSpPr>
          <p:cNvPr id="6" name="标题 1"/>
          <p:cNvSpPr>
            <a:spLocks noGrp="1"/>
          </p:cNvSpPr>
          <p:nvPr>
            <p:ph type="title"/>
          </p:nvPr>
        </p:nvSpPr>
        <p:spPr>
          <a:xfrm>
            <a:off x="838200" y="106575"/>
            <a:ext cx="10515600" cy="542966"/>
          </a:xfrm>
        </p:spPr>
        <p:txBody>
          <a:bodyPr/>
          <a:lstStyle/>
          <a:p>
            <a:pPr algn="ctr"/>
            <a:r>
              <a:rPr lang="zh-CN" altLang="en-US" b="1" dirty="0"/>
              <a:t>背景及意义</a:t>
            </a:r>
            <a:endParaRPr lang="zh-CN" altLang="en-US" b="1" dirty="0"/>
          </a:p>
        </p:txBody>
      </p:sp>
      <p:sp>
        <p:nvSpPr>
          <p:cNvPr id="7" name="文本框 6"/>
          <p:cNvSpPr txBox="1"/>
          <p:nvPr/>
        </p:nvSpPr>
        <p:spPr>
          <a:xfrm>
            <a:off x="838200" y="990074"/>
            <a:ext cx="104436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为什么要逐束团诊断？</a:t>
            </a:r>
            <a:endParaRPr lang="en-US" altLang="zh-CN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8" name="表格 7"/>
          <p:cNvGraphicFramePr>
            <a:graphicFrameLocks noGrp="1"/>
          </p:cNvGraphicFramePr>
          <p:nvPr/>
        </p:nvGraphicFramePr>
        <p:xfrm>
          <a:off x="1104988" y="1690822"/>
          <a:ext cx="10176816" cy="34171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6682"/>
                <a:gridCol w="2711669"/>
                <a:gridCol w="2717975"/>
                <a:gridCol w="3140490"/>
              </a:tblGrid>
              <a:tr h="655444">
                <a:tc>
                  <a:txBody>
                    <a:bodyPr/>
                    <a:lstStyle/>
                    <a:p>
                      <a:pPr algn="l"/>
                      <a:r>
                        <a:rPr lang="zh-CN" alt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角色</a:t>
                      </a:r>
                      <a:endParaRPr lang="zh-CN" altLang="en-US" sz="18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R="101600" marT="63500" marB="635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核心诉求</a:t>
                      </a:r>
                      <a:endParaRPr lang="zh-CN" altLang="en-US" sz="18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01600" marR="101600" marT="63500" marB="635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没有逐束团诊断的痛点</a:t>
                      </a:r>
                      <a:endParaRPr lang="zh-CN" altLang="en-US" sz="18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01600" marR="101600" marT="63500" marB="635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有逐束团诊断的必要性体现</a:t>
                      </a:r>
                      <a:endParaRPr lang="zh-CN" altLang="en-US" sz="18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01600" marR="101600" marT="63500" marB="63500" anchor="ctr"/>
                </a:tc>
              </a:tr>
              <a:tr h="905873">
                <a:tc>
                  <a:txBody>
                    <a:bodyPr/>
                    <a:lstStyle/>
                    <a:p>
                      <a:r>
                        <a:rPr lang="zh-CN" altLang="en-US" sz="1800" b="1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光源用户</a:t>
                      </a:r>
                      <a:endParaRPr lang="zh-CN" altLang="en-US" sz="1800" b="1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R="101600" marT="63500" marB="63500" anchor="ctr"/>
                </a:tc>
                <a:tc>
                  <a:txBody>
                    <a:bodyPr/>
                    <a:lstStyle/>
                    <a:p>
                      <a:r>
                        <a:rPr lang="zh-CN" alt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光斑稳定、强度可预知、数据可重复</a:t>
                      </a:r>
                      <a:endParaRPr lang="zh-CN" altLang="en-US" sz="18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01600" marR="101600" marT="63500" marB="63500" anchor="ctr"/>
                </a:tc>
                <a:tc>
                  <a:txBody>
                    <a:bodyPr/>
                    <a:lstStyle/>
                    <a:p>
                      <a:r>
                        <a:rPr lang="zh-CN" altLang="en-US" sz="180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数据闪烁、时间分辨率受限、异常无法溯源</a:t>
                      </a:r>
                      <a:endParaRPr lang="zh-CN" altLang="en-US" sz="180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01600" marR="101600" marT="63500" marB="63500" anchor="ctr"/>
                </a:tc>
                <a:tc>
                  <a:txBody>
                    <a:bodyPr/>
                    <a:lstStyle/>
                    <a:p>
                      <a:r>
                        <a:rPr lang="zh-CN" altLang="en-US" sz="180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保障亮度稳定性，支持时间分辨选单，提供异常溯源</a:t>
                      </a:r>
                      <a:endParaRPr lang="zh-CN" altLang="en-US" sz="180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01600" marT="63500" marB="63500" anchor="ctr"/>
                </a:tc>
              </a:tr>
              <a:tr h="905873">
                <a:tc>
                  <a:txBody>
                    <a:bodyPr/>
                    <a:lstStyle/>
                    <a:p>
                      <a:r>
                        <a:rPr lang="zh-CN" altLang="en-US" sz="1800" b="1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束测人员</a:t>
                      </a:r>
                      <a:endParaRPr lang="zh-CN" altLang="en-US" sz="1800" b="1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R="101600" marT="63500" marB="63500" anchor="ctr"/>
                </a:tc>
                <a:tc>
                  <a:txBody>
                    <a:bodyPr/>
                    <a:lstStyle/>
                    <a:p>
                      <a:r>
                        <a:rPr lang="zh-CN" altLang="en-US" sz="180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快速调束、精准故障定位</a:t>
                      </a:r>
                      <a:endParaRPr lang="zh-CN" altLang="en-US" sz="180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01600" marR="101600" marT="63500" marB="63500" anchor="ctr"/>
                </a:tc>
                <a:tc>
                  <a:txBody>
                    <a:bodyPr/>
                    <a:lstStyle/>
                    <a:p>
                      <a:r>
                        <a:rPr lang="zh-CN" altLang="en-US" sz="180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调注入靠猜，故障定位效率极低，只看平均指标</a:t>
                      </a:r>
                      <a:endParaRPr lang="zh-CN" altLang="en-US" sz="180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01600" marR="101600" marT="63500" marB="63500" anchor="ctr"/>
                </a:tc>
                <a:tc>
                  <a:txBody>
                    <a:bodyPr/>
                    <a:lstStyle/>
                    <a:p>
                      <a:r>
                        <a:rPr lang="zh-CN" altLang="en-US" sz="180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实现注入精确匹配，快速隔离故障束团，诊断瞬态过程</a:t>
                      </a:r>
                      <a:endParaRPr lang="zh-CN" altLang="en-US" sz="180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01600" marT="63500" marB="63500" anchor="ctr"/>
                </a:tc>
              </a:tr>
              <a:tr h="905873">
                <a:tc>
                  <a:txBody>
                    <a:bodyPr/>
                    <a:lstStyle/>
                    <a:p>
                      <a:r>
                        <a:rPr lang="zh-CN" altLang="en-US" sz="1800" b="1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物理研究者</a:t>
                      </a:r>
                      <a:endParaRPr lang="zh-CN" altLang="en-US" sz="1800" b="1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R="101600" marT="63500" marB="63500" anchor="ctr"/>
                </a:tc>
                <a:tc>
                  <a:txBody>
                    <a:bodyPr/>
                    <a:lstStyle/>
                    <a:p>
                      <a:r>
                        <a:rPr lang="zh-CN" altLang="en-US" sz="180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验证理论、发现新现象</a:t>
                      </a:r>
                      <a:endParaRPr lang="zh-CN" altLang="en-US" sz="180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01600" marR="101600" marT="63500" marB="63500" anchor="ctr"/>
                </a:tc>
                <a:tc>
                  <a:txBody>
                    <a:bodyPr/>
                    <a:lstStyle/>
                    <a:p>
                      <a:r>
                        <a:rPr lang="zh-CN" altLang="en-US" sz="180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无法区分束团个体行为，集体效应研究停留在统计层面</a:t>
                      </a:r>
                      <a:endParaRPr lang="zh-CN" altLang="en-US" sz="180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01600" marR="101600" marT="63500" marB="63500" anchor="ctr"/>
                </a:tc>
                <a:tc>
                  <a:txBody>
                    <a:bodyPr/>
                    <a:lstStyle/>
                    <a:p>
                      <a:r>
                        <a:rPr lang="zh-CN" alt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解析不稳定性模式，验证阻抗模型，探索寿命极限机制</a:t>
                      </a:r>
                      <a:endParaRPr lang="zh-CN" altLang="en-US" sz="18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01600" marT="63500" marB="63500" anchor="ctr"/>
                </a:tc>
              </a:tr>
            </a:tbl>
          </a:graphicData>
        </a:graphic>
      </p:graphicFrame>
      <p:sp>
        <p:nvSpPr>
          <p:cNvPr id="9" name="矩形 8"/>
          <p:cNvSpPr/>
          <p:nvPr/>
        </p:nvSpPr>
        <p:spPr>
          <a:xfrm>
            <a:off x="1172955" y="5439734"/>
            <a:ext cx="1006470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 sz="2000" b="1" i="0" dirty="0">
                <a:solidFill>
                  <a:srgbClr val="0F1115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逐束团诊断</a:t>
            </a:r>
            <a:r>
              <a:rPr lang="zh-CN" altLang="en-US" sz="2000" b="0" i="0" dirty="0">
                <a:solidFill>
                  <a:srgbClr val="0F1115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是当代高性能加速器（特别是衍射极限储存环、对撞机、</a:t>
            </a:r>
            <a:r>
              <a:rPr lang="en-US" altLang="zh-CN" sz="2000" b="0" i="0" dirty="0">
                <a:solidFill>
                  <a:srgbClr val="0F1115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FEL</a:t>
            </a:r>
            <a:r>
              <a:rPr lang="zh-CN" altLang="en-US" sz="2000" b="0" i="0" dirty="0">
                <a:solidFill>
                  <a:srgbClr val="0F1115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）走向</a:t>
            </a:r>
            <a:r>
              <a:rPr lang="zh-CN" altLang="en-US" sz="2000" b="1" i="0" dirty="0">
                <a:solidFill>
                  <a:srgbClr val="0F1115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极限性能、高可靠运行和前沿物理探索</a:t>
            </a:r>
            <a:r>
              <a:rPr lang="zh-CN" altLang="en-US" sz="2000" b="0" i="0" dirty="0">
                <a:solidFill>
                  <a:srgbClr val="0F1115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的</a:t>
            </a:r>
            <a:r>
              <a:rPr lang="zh-CN" altLang="en-US" sz="2000" b="1" i="0" dirty="0">
                <a:solidFill>
                  <a:srgbClr val="0F1115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基础设施级技术</a:t>
            </a:r>
            <a:r>
              <a:rPr lang="zh-CN" altLang="en-US" sz="2000" b="0" i="0" dirty="0">
                <a:solidFill>
                  <a:srgbClr val="0F1115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139868" y="1117743"/>
            <a:ext cx="10515600" cy="2311257"/>
          </a:xfrm>
        </p:spPr>
        <p:txBody>
          <a:bodyPr/>
          <a:lstStyle/>
          <a:p>
            <a:pPr marL="285750" indent="-285750" defTabSz="914400">
              <a:buFont typeface="Wingdings" panose="05000000000000000000" pitchFamily="2" charset="2"/>
              <a:buChar char="Ø"/>
            </a:pP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STCF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技术研究目标</a:t>
            </a: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逐束团位置</a:t>
            </a: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相位</a:t>
            </a: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电荷量与尺寸测量</a:t>
            </a:r>
            <a:endParaRPr lang="en-US" altLang="zh-CN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/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逐束团位置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相位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电荷量测量指标要求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2"/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横向位置分辨率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5μm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，纵向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0.2ps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，电荷量分辨率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0.05%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/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/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逐束团截面尺寸测量指标要求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2"/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电荷量大于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0.5nC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时，逐束团束斑截面尺寸测量不确定度好于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50μm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；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2"/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单束团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(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多圈平均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)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束斑截面尺寸测量不确定度好于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30μm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；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2"/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平均流强大于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180mA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时，逐圈束斑截面尺寸测量不确定度好于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30μm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1E22D-89FB-4626-9054-4B1A4111C6EA}" type="datetime1">
              <a:rPr lang="zh-CN" altLang="en-US" smtClean="0"/>
            </a:fld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BF6D3-CA62-4D9F-9EA1-CDCBA8232769}" type="slidenum">
              <a:rPr lang="zh-CN" altLang="en-US" smtClean="0"/>
            </a:fld>
            <a:endParaRPr lang="zh-CN" altLang="en-US"/>
          </a:p>
        </p:txBody>
      </p:sp>
      <p:sp>
        <p:nvSpPr>
          <p:cNvPr id="6" name="标题 1"/>
          <p:cNvSpPr>
            <a:spLocks noGrp="1"/>
          </p:cNvSpPr>
          <p:nvPr>
            <p:ph type="title"/>
          </p:nvPr>
        </p:nvSpPr>
        <p:spPr>
          <a:xfrm>
            <a:off x="838200" y="106575"/>
            <a:ext cx="10515600" cy="542966"/>
          </a:xfrm>
        </p:spPr>
        <p:txBody>
          <a:bodyPr/>
          <a:lstStyle/>
          <a:p>
            <a:pPr algn="ctr"/>
            <a:r>
              <a:rPr lang="zh-CN" altLang="en-US" b="1" dirty="0"/>
              <a:t>背景及意义</a:t>
            </a:r>
            <a:endParaRPr lang="zh-CN" altLang="en-US" b="1" dirty="0"/>
          </a:p>
        </p:txBody>
      </p:sp>
      <p:sp>
        <p:nvSpPr>
          <p:cNvPr id="10" name="文本框 16"/>
          <p:cNvSpPr txBox="1"/>
          <p:nvPr/>
        </p:nvSpPr>
        <p:spPr>
          <a:xfrm>
            <a:off x="1546223" y="5542590"/>
            <a:ext cx="34521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1600" b="1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钮扣电极信号：测量束团电荷量</a:t>
            </a:r>
            <a:r>
              <a:rPr lang="en-US" altLang="zh-CN" sz="1600" b="1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(q)</a:t>
            </a:r>
            <a:r>
              <a:rPr lang="zh-CN" altLang="en-US" sz="1600" b="1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、横向位置 </a:t>
            </a:r>
            <a:r>
              <a:rPr lang="en-US" altLang="zh-CN" sz="1600" b="1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en-US" altLang="zh-CN" sz="1600" b="1" dirty="0" err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x,y</a:t>
            </a:r>
            <a:r>
              <a:rPr lang="en-US" altLang="zh-CN" sz="1600" b="1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en-US" sz="1600" b="1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和纵向相位</a:t>
            </a:r>
            <a:r>
              <a:rPr lang="en-US" altLang="zh-CN" sz="1600" b="1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(z)</a:t>
            </a:r>
            <a:endParaRPr lang="en-US" altLang="zh-CN" sz="1600" b="1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文本框 16"/>
              <p:cNvSpPr txBox="1"/>
              <p:nvPr/>
            </p:nvSpPr>
            <p:spPr>
              <a:xfrm>
                <a:off x="6717929" y="5542590"/>
                <a:ext cx="3452174" cy="6073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zh-CN" altLang="en-US" sz="1600" b="1" dirty="0">
                    <a:solidFill>
                      <a:srgbClr val="0000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同步辐射可见光信号：测量束团截面尺寸</a:t>
                </a:r>
                <a:r>
                  <a:rPr lang="en-US" altLang="zh-CN" sz="1600" b="1" dirty="0">
                    <a:solidFill>
                      <a:srgbClr val="0000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6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zh-CN" altLang="en-US" sz="16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𝝈</m:t>
                        </m:r>
                      </m:e>
                      <m:sub>
                        <m:r>
                          <a:rPr lang="en-US" altLang="zh-CN" sz="16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𝒙</m:t>
                        </m:r>
                      </m:sub>
                    </m:sSub>
                    <m:r>
                      <a:rPr lang="en-US" altLang="zh-CN" sz="1600" b="1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altLang="zh-CN" sz="16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zh-CN" altLang="en-US" sz="16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𝝈</m:t>
                        </m:r>
                      </m:e>
                      <m:sub>
                        <m:r>
                          <a:rPr lang="en-US" altLang="zh-CN" sz="16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𝒚</m:t>
                        </m:r>
                      </m:sub>
                    </m:sSub>
                  </m:oMath>
                </a14:m>
                <a:r>
                  <a:rPr lang="en-US" altLang="zh-CN" sz="1600" b="1" dirty="0">
                    <a:solidFill>
                      <a:srgbClr val="0000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en-US" sz="1600" b="1" dirty="0">
                    <a:solidFill>
                      <a:srgbClr val="0000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和束长</a:t>
                </a:r>
                <a:r>
                  <a:rPr lang="en-US" altLang="zh-CN" sz="1600" b="1" dirty="0">
                    <a:solidFill>
                      <a:srgbClr val="0000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6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zh-CN" altLang="en-US" sz="16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𝝈</m:t>
                        </m:r>
                      </m:e>
                      <m:sub>
                        <m:r>
                          <a:rPr lang="en-US" altLang="zh-CN" sz="16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𝒛</m:t>
                        </m:r>
                      </m:sub>
                    </m:sSub>
                  </m:oMath>
                </a14:m>
                <a:r>
                  <a:rPr lang="en-US" altLang="zh-CN" sz="1600" b="1" dirty="0">
                    <a:solidFill>
                      <a:srgbClr val="0000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endParaRPr lang="en-US" altLang="zh-CN" sz="1600" b="1" dirty="0">
                  <a:solidFill>
                    <a:srgbClr val="0000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4" name="文本框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17929" y="5542590"/>
                <a:ext cx="3452174" cy="607346"/>
              </a:xfrm>
              <a:prstGeom prst="rect">
                <a:avLst/>
              </a:prstGeom>
              <a:blipFill rotWithShape="1">
                <a:blip r:embed="rId1"/>
                <a:stretch>
                  <a:fillRect l="-8" t="-51" r="17" b="9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" name="图片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5030" y="3897202"/>
            <a:ext cx="1518650" cy="151865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9326" y="3884968"/>
            <a:ext cx="2833867" cy="1591197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864092"/>
          </a:xfrm>
        </p:spPr>
        <p:txBody>
          <a:bodyPr/>
          <a:lstStyle/>
          <a:p>
            <a:r>
              <a:rPr lang="zh-CN" altLang="en-US" b="1" dirty="0"/>
              <a:t>报告内容</a:t>
            </a:r>
            <a:endParaRPr lang="zh-CN" altLang="en-US" b="1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3165716" y="2226091"/>
            <a:ext cx="7502284" cy="3031709"/>
          </a:xfrm>
        </p:spPr>
        <p:txBody>
          <a:bodyPr/>
          <a:lstStyle/>
          <a:p>
            <a:pPr marL="285750" indent="-285750" algn="l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>
                <a:solidFill>
                  <a:schemeClr val="bg2"/>
                </a:solidFill>
              </a:rPr>
              <a:t>背景及意义</a:t>
            </a:r>
            <a:endParaRPr lang="en-US" altLang="zh-CN" sz="2400" b="1" dirty="0">
              <a:solidFill>
                <a:schemeClr val="bg2"/>
              </a:solidFill>
            </a:endParaRPr>
          </a:p>
          <a:p>
            <a:pPr marL="285750" indent="-285750" algn="l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/>
              <a:t>逐束团三维位置测量技术研究</a:t>
            </a:r>
            <a:endParaRPr lang="en-US" altLang="zh-CN" sz="2400" b="1" dirty="0"/>
          </a:p>
          <a:p>
            <a:pPr marL="285750" indent="-285750" algn="l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>
                <a:solidFill>
                  <a:schemeClr val="bg2"/>
                </a:solidFill>
              </a:rPr>
              <a:t>逐束团截面尺寸测量技术研究</a:t>
            </a:r>
            <a:endParaRPr lang="en-US" altLang="zh-CN" sz="2400" b="1" dirty="0">
              <a:solidFill>
                <a:schemeClr val="bg2"/>
              </a:solidFill>
            </a:endParaRPr>
          </a:p>
          <a:p>
            <a:pPr marL="285750" indent="-285750" algn="l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>
                <a:solidFill>
                  <a:schemeClr val="bg2"/>
                </a:solidFill>
              </a:rPr>
              <a:t>总结与展望</a:t>
            </a:r>
            <a:endParaRPr lang="zh-CN" altLang="en-US" sz="2400" b="1" dirty="0">
              <a:solidFill>
                <a:schemeClr val="bg2"/>
              </a:solidFill>
            </a:endParaRP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>
          <a:xfrm>
            <a:off x="2" y="6479383"/>
            <a:ext cx="1682044" cy="365125"/>
          </a:xfrm>
        </p:spPr>
        <p:txBody>
          <a:bodyPr/>
          <a:lstStyle/>
          <a:p>
            <a:fld id="{6B5A789B-43E0-4F79-8F27-B868FF8073CA}" type="datetime1">
              <a:rPr lang="zh-CN" altLang="en-US" smtClean="0"/>
            </a:fld>
            <a:endParaRPr lang="zh-CN" altLang="en-US" dirty="0"/>
          </a:p>
        </p:txBody>
      </p:sp>
      <p:sp>
        <p:nvSpPr>
          <p:cNvPr id="7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11655468" y="6474357"/>
            <a:ext cx="536533" cy="365125"/>
          </a:xfrm>
        </p:spPr>
        <p:txBody>
          <a:bodyPr/>
          <a:lstStyle/>
          <a:p>
            <a:fld id="{B89BF6D3-CA62-4D9F-9EA1-CDCBA8232769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D04B2-15DB-4069-9AF8-6E662DF7E4F6}" type="datetime1">
              <a:rPr lang="zh-CN" altLang="en-US" smtClean="0"/>
            </a:fld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BF6D3-CA62-4D9F-9EA1-CDCBA8232769}" type="slidenum">
              <a:rPr lang="zh-CN" altLang="en-US" smtClean="0"/>
            </a:fld>
            <a:endParaRPr lang="zh-CN" altLang="en-US" dirty="0"/>
          </a:p>
        </p:txBody>
      </p:sp>
      <p:sp>
        <p:nvSpPr>
          <p:cNvPr id="6" name="标题 1"/>
          <p:cNvSpPr>
            <a:spLocks noGrp="1"/>
          </p:cNvSpPr>
          <p:nvPr>
            <p:ph type="title"/>
          </p:nvPr>
        </p:nvSpPr>
        <p:spPr>
          <a:xfrm>
            <a:off x="838200" y="106575"/>
            <a:ext cx="10515600" cy="542966"/>
          </a:xfrm>
        </p:spPr>
        <p:txBody>
          <a:bodyPr/>
          <a:lstStyle/>
          <a:p>
            <a:pPr algn="ctr"/>
            <a:r>
              <a:rPr lang="zh-CN" altLang="en-US" b="1" dirty="0"/>
              <a:t>逐束团横向位置测量技术典型方案</a:t>
            </a:r>
            <a:endParaRPr lang="zh-CN" altLang="en-US" b="1" dirty="0"/>
          </a:p>
        </p:txBody>
      </p:sp>
      <p:sp>
        <p:nvSpPr>
          <p:cNvPr id="8" name="文本框 7"/>
          <p:cNvSpPr txBox="1"/>
          <p:nvPr/>
        </p:nvSpPr>
        <p:spPr>
          <a:xfrm>
            <a:off x="838200" y="1638300"/>
            <a:ext cx="2965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基于逐束团反馈系统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9" name="图片 8" descr="图片包含 屏幕截图&#10;&#10;描述已自动生成"/>
          <p:cNvPicPr/>
          <p:nvPr/>
        </p:nvPicPr>
        <p:blipFill>
          <a:blip r:embed="rId1"/>
          <a:stretch>
            <a:fillRect/>
          </a:stretch>
        </p:blipFill>
        <p:spPr>
          <a:xfrm>
            <a:off x="1111250" y="2223543"/>
            <a:ext cx="2540000" cy="1804113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994892" y="4530192"/>
            <a:ext cx="3179204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典型装置：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Spring-8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TLS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BESSY II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HLS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特点：带宽低，分辨率低，仅观测束团间相对变化。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711200" y="1581150"/>
            <a:ext cx="3511550" cy="442595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4470400" y="1581150"/>
            <a:ext cx="3511550" cy="442595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4660900" y="1638300"/>
            <a:ext cx="29400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基于数字示波器系统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5226" y="2223543"/>
            <a:ext cx="2822376" cy="2039637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4697926" y="4530192"/>
            <a:ext cx="311892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典型装置：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KEKB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SSRF(2013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年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)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PLS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特点：早期示波器采样率低，带宽低，仅获得较低分辨率的逐束团测量。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8266625" y="1581150"/>
            <a:ext cx="3511550" cy="442595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8457125" y="1638300"/>
            <a:ext cx="29400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基于高速采集板卡系统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9" name="图片 18"/>
          <p:cNvPicPr/>
          <p:nvPr/>
        </p:nvPicPr>
        <p:blipFill>
          <a:blip r:embed="rId3"/>
          <a:stretch>
            <a:fillRect/>
          </a:stretch>
        </p:blipFill>
        <p:spPr>
          <a:xfrm>
            <a:off x="8490552" y="2660650"/>
            <a:ext cx="3063696" cy="1210174"/>
          </a:xfrm>
          <a:prstGeom prst="rect">
            <a:avLst/>
          </a:prstGeom>
        </p:spPr>
      </p:pic>
      <p:sp>
        <p:nvSpPr>
          <p:cNvPr id="20" name="文本框 19"/>
          <p:cNvSpPr txBox="1"/>
          <p:nvPr/>
        </p:nvSpPr>
        <p:spPr>
          <a:xfrm>
            <a:off x="8546025" y="4530192"/>
            <a:ext cx="295274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典型装置：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BEPC II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CESR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SSRF(2016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年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)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LHC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特点：受限于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ADC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采样率限制，以及复杂的模拟前端配置，逐束团分辨率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10</a:t>
            </a:r>
            <a:r>
              <a:rPr lang="el-GR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μ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m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0A1B8-EC88-4850-871D-C3E8557F3099}" type="datetime1">
              <a:rPr lang="zh-CN" altLang="en-US" smtClean="0"/>
            </a:fld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BF6D3-CA62-4D9F-9EA1-CDCBA8232769}" type="slidenum">
              <a:rPr lang="zh-CN" altLang="en-US" smtClean="0"/>
            </a:fld>
            <a:endParaRPr lang="zh-CN" altLang="en-US" dirty="0"/>
          </a:p>
        </p:txBody>
      </p:sp>
      <p:sp>
        <p:nvSpPr>
          <p:cNvPr id="6" name="标题 1"/>
          <p:cNvSpPr>
            <a:spLocks noGrp="1"/>
          </p:cNvSpPr>
          <p:nvPr>
            <p:ph type="title"/>
          </p:nvPr>
        </p:nvSpPr>
        <p:spPr>
          <a:xfrm>
            <a:off x="838200" y="106575"/>
            <a:ext cx="10515600" cy="542966"/>
          </a:xfrm>
        </p:spPr>
        <p:txBody>
          <a:bodyPr/>
          <a:lstStyle/>
          <a:p>
            <a:pPr algn="ctr"/>
            <a:r>
              <a:rPr lang="zh-CN" altLang="en-US" b="1" dirty="0"/>
              <a:t>逐束团纵向相位测量技术典型方案</a:t>
            </a:r>
            <a:endParaRPr lang="zh-CN" altLang="en-US" b="1" dirty="0"/>
          </a:p>
        </p:txBody>
      </p:sp>
      <p:sp>
        <p:nvSpPr>
          <p:cNvPr id="8" name="文本框 7"/>
          <p:cNvSpPr txBox="1"/>
          <p:nvPr/>
        </p:nvSpPr>
        <p:spPr>
          <a:xfrm>
            <a:off x="838200" y="1638300"/>
            <a:ext cx="2965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基于逐束团反馈系统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994892" y="4530192"/>
            <a:ext cx="317920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典型装置：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ALS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PEP II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TLS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特点：用于观测束团间相对变化，解决纵向不稳定等问题。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711200" y="1581150"/>
            <a:ext cx="3511550" cy="412115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4470400" y="1581150"/>
            <a:ext cx="3511550" cy="412115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4660900" y="1638300"/>
            <a:ext cx="33210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基于数字示波器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鉴相器系统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4697926" y="4530192"/>
            <a:ext cx="311892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典型装置：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LNLS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Spring-8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KEK-PF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特点：逐束团非同步的平均相位测量。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8266625" y="1581150"/>
            <a:ext cx="3511550" cy="412115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8457125" y="1638300"/>
            <a:ext cx="29400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基于条纹相机系统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8558724" y="4530192"/>
            <a:ext cx="2952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典型装置：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NSLS-II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特点：需要特殊填充模式。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8" name="图片 17"/>
          <p:cNvPicPr/>
          <p:nvPr/>
        </p:nvPicPr>
        <p:blipFill>
          <a:blip r:embed="rId1"/>
          <a:stretch>
            <a:fillRect/>
          </a:stretch>
        </p:blipFill>
        <p:spPr>
          <a:xfrm>
            <a:off x="885647" y="2208319"/>
            <a:ext cx="3162655" cy="1927564"/>
          </a:xfrm>
          <a:prstGeom prst="rect">
            <a:avLst/>
          </a:prstGeom>
        </p:spPr>
      </p:pic>
      <p:grpSp>
        <p:nvGrpSpPr>
          <p:cNvPr id="21" name="组合 20"/>
          <p:cNvGrpSpPr/>
          <p:nvPr/>
        </p:nvGrpSpPr>
        <p:grpSpPr>
          <a:xfrm>
            <a:off x="4749800" y="2208319"/>
            <a:ext cx="3124839" cy="2027552"/>
            <a:chOff x="410965" y="1664413"/>
            <a:chExt cx="5229547" cy="3503488"/>
          </a:xfrm>
        </p:grpSpPr>
        <p:pic>
          <p:nvPicPr>
            <p:cNvPr id="22" name="图片 21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410966" y="1664413"/>
              <a:ext cx="5229546" cy="3503488"/>
            </a:xfrm>
            <a:prstGeom prst="rect">
              <a:avLst/>
            </a:prstGeom>
          </p:spPr>
        </p:pic>
        <p:sp>
          <p:nvSpPr>
            <p:cNvPr id="23" name="矩形 22"/>
            <p:cNvSpPr/>
            <p:nvPr/>
          </p:nvSpPr>
          <p:spPr>
            <a:xfrm>
              <a:off x="410966" y="1664413"/>
              <a:ext cx="5147353" cy="1582221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4" name="矩形 23"/>
            <p:cNvSpPr/>
            <p:nvPr/>
          </p:nvSpPr>
          <p:spPr>
            <a:xfrm>
              <a:off x="410965" y="3375061"/>
              <a:ext cx="5147353" cy="1792840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pic>
        <p:nvPicPr>
          <p:cNvPr id="25" name="图片 24"/>
          <p:cNvPicPr/>
          <p:nvPr/>
        </p:nvPicPr>
        <p:blipFill>
          <a:blip r:embed="rId3"/>
          <a:stretch>
            <a:fillRect/>
          </a:stretch>
        </p:blipFill>
        <p:spPr>
          <a:xfrm>
            <a:off x="8558724" y="2266516"/>
            <a:ext cx="2940050" cy="1869367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92243-4BFD-458C-B205-18D9DBB4039A}" type="datetime1">
              <a:rPr lang="zh-CN" altLang="en-US" smtClean="0"/>
            </a:fld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BF6D3-CA62-4D9F-9EA1-CDCBA8232769}" type="slidenum">
              <a:rPr lang="zh-CN" altLang="en-US" smtClean="0"/>
            </a:fld>
            <a:endParaRPr lang="zh-CN" altLang="en-US" dirty="0"/>
          </a:p>
        </p:txBody>
      </p:sp>
      <p:sp>
        <p:nvSpPr>
          <p:cNvPr id="6" name="标题 1"/>
          <p:cNvSpPr>
            <a:spLocks noGrp="1"/>
          </p:cNvSpPr>
          <p:nvPr>
            <p:ph type="title"/>
          </p:nvPr>
        </p:nvSpPr>
        <p:spPr>
          <a:xfrm>
            <a:off x="838200" y="106575"/>
            <a:ext cx="10515600" cy="542966"/>
          </a:xfrm>
        </p:spPr>
        <p:txBody>
          <a:bodyPr/>
          <a:lstStyle/>
          <a:p>
            <a:pPr algn="ctr"/>
            <a:r>
              <a:rPr lang="zh-CN" altLang="en-US" b="1" dirty="0"/>
              <a:t>逐束团三维位置测量技术研究</a:t>
            </a:r>
            <a:endParaRPr lang="zh-CN" altLang="en-US" b="1" dirty="0"/>
          </a:p>
        </p:txBody>
      </p:sp>
      <p:sp>
        <p:nvSpPr>
          <p:cNvPr id="7" name="文本框 6"/>
          <p:cNvSpPr txBox="1"/>
          <p:nvPr/>
        </p:nvSpPr>
        <p:spPr>
          <a:xfrm>
            <a:off x="838200" y="990074"/>
            <a:ext cx="104436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STCF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逐束团三维位置测量技术路线</a:t>
            </a:r>
            <a:endParaRPr lang="en-US" altLang="zh-CN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9" name="表格 8"/>
          <p:cNvGraphicFramePr>
            <a:graphicFrameLocks noGrp="1"/>
          </p:cNvGraphicFramePr>
          <p:nvPr/>
        </p:nvGraphicFramePr>
        <p:xfrm>
          <a:off x="914402" y="1600442"/>
          <a:ext cx="10439398" cy="46147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5084"/>
                <a:gridCol w="1388713"/>
                <a:gridCol w="3192528"/>
                <a:gridCol w="1343427"/>
                <a:gridCol w="3269646"/>
              </a:tblGrid>
              <a:tr h="557826">
                <a:tc>
                  <a:txBody>
                    <a:bodyPr/>
                    <a:lstStyle/>
                    <a:p>
                      <a:endParaRPr lang="zh-CN" altLang="en-US" sz="18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r>
                        <a:rPr lang="zh-CN" altLang="en-US" sz="18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随机采样（高速示波器）</a:t>
                      </a:r>
                      <a:endParaRPr lang="zh-CN" altLang="en-US" sz="18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r>
                        <a:rPr lang="zh-CN" altLang="en-US" sz="18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同步采样（</a:t>
                      </a:r>
                      <a:r>
                        <a:rPr lang="en-US" altLang="zh-CN" sz="18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RF</a:t>
                      </a:r>
                      <a:r>
                        <a:rPr lang="zh-CN" altLang="en-US" sz="18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锁相</a:t>
                      </a:r>
                      <a:r>
                        <a:rPr lang="en-US" altLang="zh-CN" sz="18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ADC</a:t>
                      </a:r>
                      <a:r>
                        <a:rPr lang="zh-CN" altLang="en-US" sz="18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）</a:t>
                      </a:r>
                      <a:endParaRPr lang="zh-CN" altLang="en-US" sz="18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8411">
                <a:tc>
                  <a:txBody>
                    <a:bodyPr/>
                    <a:lstStyle/>
                    <a:p>
                      <a:r>
                        <a:rPr lang="zh-CN" altLang="en-US" sz="14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典型带宽</a:t>
                      </a:r>
                      <a:endParaRPr lang="zh-CN" altLang="en-US" sz="14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r>
                        <a:rPr lang="en-US" altLang="zh-CN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&gt; 2GHz</a:t>
                      </a:r>
                      <a:endParaRPr lang="zh-CN" altLang="en-US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r>
                        <a:rPr lang="en-US" altLang="zh-CN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&lt; 1GHz</a:t>
                      </a:r>
                      <a:endParaRPr lang="zh-CN" altLang="en-US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8411">
                <a:tc>
                  <a:txBody>
                    <a:bodyPr/>
                    <a:lstStyle/>
                    <a:p>
                      <a:r>
                        <a:rPr lang="zh-CN" altLang="en-US" sz="14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典型采样率</a:t>
                      </a:r>
                      <a:endParaRPr lang="zh-CN" altLang="en-US" sz="14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r>
                        <a:rPr lang="en-US" altLang="zh-CN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20 </a:t>
                      </a:r>
                      <a:r>
                        <a:rPr lang="en-US" altLang="zh-CN" sz="1400" dirty="0" err="1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Gsps</a:t>
                      </a:r>
                      <a:endParaRPr lang="zh-CN" altLang="en-US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r>
                        <a:rPr lang="en-US" altLang="zh-CN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 </a:t>
                      </a:r>
                      <a:r>
                        <a:rPr lang="en-US" altLang="zh-CN" sz="1400" dirty="0" err="1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Gsps</a:t>
                      </a:r>
                      <a:endParaRPr lang="zh-CN" altLang="en-US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9892">
                <a:tc>
                  <a:txBody>
                    <a:bodyPr/>
                    <a:lstStyle/>
                    <a:p>
                      <a:r>
                        <a:rPr lang="zh-CN" altLang="en-US" sz="14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目标</a:t>
                      </a:r>
                      <a:endParaRPr lang="zh-CN" altLang="en-US" sz="14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r>
                        <a:rPr lang="zh-CN" altLang="en-US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实现逐束团三维位置</a:t>
                      </a:r>
                      <a:r>
                        <a:rPr lang="zh-CN" altLang="en-US" sz="1400" dirty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高精度</a:t>
                      </a:r>
                      <a:r>
                        <a:rPr lang="zh-CN" altLang="en-US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测量</a:t>
                      </a:r>
                      <a:endParaRPr lang="en-US" altLang="zh-CN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r>
                        <a:rPr lang="zh-CN" altLang="en-US" sz="1100" dirty="0">
                          <a:solidFill>
                            <a:srgbClr val="2B4BFC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束团间串扰小，系统测量误差小，适用于相位差绝对值的定量分析（例如束团间平衡相位差</a:t>
                      </a:r>
                      <a:r>
                        <a:rPr lang="en-US" altLang="zh-CN" sz="1100" dirty="0">
                          <a:solidFill>
                            <a:srgbClr val="2B4BFC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zh-CN" altLang="en-US" sz="1100" dirty="0">
                          <a:solidFill>
                            <a:srgbClr val="2B4BFC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能量损失因子分析）</a:t>
                      </a:r>
                      <a:endParaRPr lang="zh-CN" altLang="en-US" sz="1100" dirty="0">
                        <a:solidFill>
                          <a:srgbClr val="2B4BFC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r>
                        <a:rPr lang="zh-CN" altLang="en-US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实现逐束团三维位置</a:t>
                      </a:r>
                      <a:r>
                        <a:rPr lang="zh-CN" altLang="en-US" sz="1400" dirty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在线实时</a:t>
                      </a:r>
                      <a:r>
                        <a:rPr lang="zh-CN" altLang="en-US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监测</a:t>
                      </a:r>
                      <a:endParaRPr lang="en-US" altLang="zh-CN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r>
                        <a:rPr lang="zh-CN" altLang="en-US" sz="1100" dirty="0">
                          <a:solidFill>
                            <a:srgbClr val="2B4BFC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束团间串扰较大，难以测定不同束团间的相对相差，适用于单个束团相位相对变化的测量和分析（例如注入过程分析）</a:t>
                      </a:r>
                      <a:endParaRPr lang="zh-CN" altLang="en-US" sz="1100" dirty="0">
                        <a:solidFill>
                          <a:srgbClr val="2B4BFC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31907">
                <a:tc>
                  <a:txBody>
                    <a:bodyPr/>
                    <a:lstStyle/>
                    <a:p>
                      <a:r>
                        <a:rPr lang="zh-CN" altLang="en-US" sz="14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优势</a:t>
                      </a:r>
                      <a:endParaRPr lang="zh-CN" altLang="en-US" sz="14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zh-CN" altLang="en-US" sz="14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搭建简单，操作</a:t>
                      </a:r>
                      <a:r>
                        <a:rPr lang="zh-CN" altLang="en-US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方便</a:t>
                      </a:r>
                      <a:endParaRPr lang="en-US" altLang="zh-CN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zh-CN" altLang="en-US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带宽较高，降低束团间串扰</a:t>
                      </a:r>
                      <a:endParaRPr lang="en-US" altLang="zh-CN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285750" marR="0" lvl="0" indent="-2857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zh-CN" altLang="en-US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采样率高，测量精度高</a:t>
                      </a:r>
                      <a:endParaRPr lang="en-US" altLang="zh-CN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endParaRPr lang="en-US" altLang="zh-CN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zh-CN" altLang="en-US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信号采集方便</a:t>
                      </a:r>
                      <a:endParaRPr lang="en-US" altLang="zh-CN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zh-CN" altLang="en-US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数据存储深度大</a:t>
                      </a:r>
                      <a:endParaRPr lang="en-US" altLang="zh-CN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zh-CN" altLang="en-US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配置</a:t>
                      </a:r>
                      <a:r>
                        <a:rPr lang="en-US" altLang="zh-CN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IOC</a:t>
                      </a:r>
                      <a:r>
                        <a:rPr lang="zh-CN" altLang="en-US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简单，容易实现在线测量</a:t>
                      </a:r>
                      <a:endParaRPr lang="en-US" altLang="zh-CN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US" altLang="zh-CN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31907">
                <a:tc>
                  <a:txBody>
                    <a:bodyPr/>
                    <a:lstStyle/>
                    <a:p>
                      <a:r>
                        <a:rPr lang="zh-CN" altLang="en-US" sz="14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劣势</a:t>
                      </a:r>
                      <a:endParaRPr lang="zh-CN" altLang="en-US" sz="14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zh-CN" altLang="en-US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数据处理复杂</a:t>
                      </a:r>
                      <a:endParaRPr lang="en-US" altLang="zh-CN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zh-CN" altLang="en-US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数据存储深度有限</a:t>
                      </a:r>
                      <a:endParaRPr lang="en-US" altLang="zh-CN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285750" marR="0" lvl="0" indent="-2857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zh-CN" altLang="en-US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配置</a:t>
                      </a:r>
                      <a:r>
                        <a:rPr lang="en-US" altLang="zh-CN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IOC</a:t>
                      </a:r>
                      <a:r>
                        <a:rPr lang="zh-CN" altLang="en-US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复杂，</a:t>
                      </a:r>
                      <a:r>
                        <a:rPr lang="zh-CN" altLang="en-US" sz="1400" dirty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难以实现在线测量</a:t>
                      </a:r>
                      <a:endParaRPr lang="en-US" altLang="zh-CN" sz="1400" dirty="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zh-CN" altLang="en-US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带宽较低，存在束团间串扰</a:t>
                      </a:r>
                      <a:endParaRPr lang="en-US" altLang="zh-CN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zh-CN" altLang="en-US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外部时钟易引入相位漂移</a:t>
                      </a:r>
                      <a:endParaRPr lang="zh-CN" altLang="en-US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0" name="图片 9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1248" y="3643297"/>
            <a:ext cx="2432853" cy="1374561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0248" y="3643297"/>
            <a:ext cx="2432853" cy="1374561"/>
          </a:xfrm>
          <a:prstGeom prst="rect">
            <a:avLst/>
          </a:prstGeom>
        </p:spPr>
      </p:pic>
      <p:sp>
        <p:nvSpPr>
          <p:cNvPr id="16" name="椭圆 15"/>
          <p:cNvSpPr/>
          <p:nvPr/>
        </p:nvSpPr>
        <p:spPr>
          <a:xfrm>
            <a:off x="8809822" y="4330577"/>
            <a:ext cx="142875" cy="15266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7" name="椭圆 16"/>
          <p:cNvSpPr/>
          <p:nvPr/>
        </p:nvSpPr>
        <p:spPr>
          <a:xfrm>
            <a:off x="9678586" y="4483244"/>
            <a:ext cx="142875" cy="15266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8" name="椭圆 17"/>
          <p:cNvSpPr/>
          <p:nvPr/>
        </p:nvSpPr>
        <p:spPr>
          <a:xfrm>
            <a:off x="10509250" y="4610788"/>
            <a:ext cx="142875" cy="15266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2_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主题1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4">
      <a:majorFont>
        <a:latin typeface="Times New Roman"/>
        <a:ea typeface="楷体"/>
        <a:cs typeface=""/>
      </a:majorFont>
      <a:minorFont>
        <a:latin typeface="Times New Roman"/>
        <a:ea typeface="楷体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主题1</Template>
  <TotalTime>0</TotalTime>
  <Words>7077</Words>
  <Application>WPS 演示</Application>
  <PresentationFormat>宽屏</PresentationFormat>
  <Paragraphs>914</Paragraphs>
  <Slides>31</Slides>
  <Notes>4</Notes>
  <HiddenSlides>0</HiddenSlides>
  <MMClips>0</MMClips>
  <ScaleCrop>false</ScaleCrop>
  <HeadingPairs>
    <vt:vector size="8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2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31</vt:i4>
      </vt:variant>
    </vt:vector>
  </HeadingPairs>
  <TitlesOfParts>
    <vt:vector size="49" baseType="lpstr">
      <vt:lpstr>Arial</vt:lpstr>
      <vt:lpstr>宋体</vt:lpstr>
      <vt:lpstr>Wingdings</vt:lpstr>
      <vt:lpstr>Times New Roman</vt:lpstr>
      <vt:lpstr>楷体</vt:lpstr>
      <vt:lpstr>Calibri</vt:lpstr>
      <vt:lpstr>微软雅黑</vt:lpstr>
      <vt:lpstr>Times New Roman</vt:lpstr>
      <vt:lpstr>Cambria Math</vt:lpstr>
      <vt:lpstr>Arial Unicode MS</vt:lpstr>
      <vt:lpstr>等线</vt:lpstr>
      <vt:lpstr>黑体</vt:lpstr>
      <vt:lpstr>MS PGothic</vt:lpstr>
      <vt:lpstr>Calibri Light</vt:lpstr>
      <vt:lpstr>2_自定义设计方案</vt:lpstr>
      <vt:lpstr>4_主题1</vt:lpstr>
      <vt:lpstr>Equation.DSMT4</vt:lpstr>
      <vt:lpstr>Equation.DSMT4</vt:lpstr>
      <vt:lpstr>STCF逐束团测量技术研究</vt:lpstr>
      <vt:lpstr>报告内容</vt:lpstr>
      <vt:lpstr>背景及意义</vt:lpstr>
      <vt:lpstr>背景及意义</vt:lpstr>
      <vt:lpstr>背景及意义</vt:lpstr>
      <vt:lpstr>报告内容</vt:lpstr>
      <vt:lpstr>逐束团横向位置测量技术典型方案</vt:lpstr>
      <vt:lpstr>逐束团纵向相位测量技术典型方案</vt:lpstr>
      <vt:lpstr>逐束团三维位置测量技术研究</vt:lpstr>
      <vt:lpstr>逐束团三维位置测量技术研究</vt:lpstr>
      <vt:lpstr>逐束团三维位置测量技术研究</vt:lpstr>
      <vt:lpstr>逐束团三维位置测量技术研究</vt:lpstr>
      <vt:lpstr>逐束团三维位置测量技术研究</vt:lpstr>
      <vt:lpstr>逐束团三维位置测量技术研究</vt:lpstr>
      <vt:lpstr>STCF逐束团三维位置测量技术研究</vt:lpstr>
      <vt:lpstr>STCF逐束团三维位置测量技术研究</vt:lpstr>
      <vt:lpstr>STCF逐束团三维位置测量技术研究</vt:lpstr>
      <vt:lpstr>报告内容</vt:lpstr>
      <vt:lpstr>逐束团截面尺寸测量技术典型方案</vt:lpstr>
      <vt:lpstr>PowerPoint 演示文稿</vt:lpstr>
      <vt:lpstr>STCF逐束团截面尺寸测量技术研究</vt:lpstr>
      <vt:lpstr>逐束团截面尺寸测量技术研究</vt:lpstr>
      <vt:lpstr>逐束团截面尺寸测量技术研究</vt:lpstr>
      <vt:lpstr>逐束团截面尺寸测量技术研究</vt:lpstr>
      <vt:lpstr>逐束团截面尺寸测量技术研究</vt:lpstr>
      <vt:lpstr>逐束团截面尺寸测量技术研究</vt:lpstr>
      <vt:lpstr>逐束团截面尺寸测量技术研究</vt:lpstr>
      <vt:lpstr>逐束团截面尺寸测量技术研究</vt:lpstr>
      <vt:lpstr>逐束团截面尺寸测量技术研究</vt:lpstr>
      <vt:lpstr>总结与展望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逐束团测量技术研究</dc:title>
  <dc:creator>zhou yimei</dc:creator>
  <cp:lastModifiedBy>名字什么的。。</cp:lastModifiedBy>
  <cp:revision>311</cp:revision>
  <dcterms:created xsi:type="dcterms:W3CDTF">2026-06-02T07:50:00Z</dcterms:created>
  <dcterms:modified xsi:type="dcterms:W3CDTF">2026-07-02T04:55:42Z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6DF05B0E80E945FEAB0CF3C2D4957F4B_13</vt:lpwstr>
  </property>
  <property fmtid="{D5CDD505-2E9C-101B-9397-08002B2CF9AE}" pid="3" name="KSOProductBuildVer">
    <vt:lpwstr>2052-12.1.0.18608</vt:lpwstr>
  </property>
</Properties>
</file>