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924" r:id="rId2"/>
    <p:sldId id="257" r:id="rId3"/>
    <p:sldId id="1606" r:id="rId4"/>
    <p:sldId id="2888" r:id="rId5"/>
    <p:sldId id="2889" r:id="rId6"/>
    <p:sldId id="2891" r:id="rId7"/>
    <p:sldId id="2892" r:id="rId8"/>
    <p:sldId id="2894" r:id="rId9"/>
    <p:sldId id="2893" r:id="rId10"/>
    <p:sldId id="2890" r:id="rId11"/>
    <p:sldId id="2895" r:id="rId12"/>
    <p:sldId id="2896" r:id="rId13"/>
    <p:sldId id="2897" r:id="rId14"/>
    <p:sldId id="2898" r:id="rId15"/>
    <p:sldId id="2899" r:id="rId16"/>
    <p:sldId id="2900" r:id="rId17"/>
    <p:sldId id="2901" r:id="rId18"/>
    <p:sldId id="2903" r:id="rId19"/>
    <p:sldId id="2904" r:id="rId20"/>
    <p:sldId id="2905" r:id="rId21"/>
    <p:sldId id="2906" r:id="rId22"/>
    <p:sldId id="2908" r:id="rId23"/>
    <p:sldId id="2909" r:id="rId24"/>
    <p:sldId id="2911" r:id="rId25"/>
    <p:sldId id="2912" r:id="rId26"/>
    <p:sldId id="2913" r:id="rId27"/>
    <p:sldId id="2925" r:id="rId28"/>
    <p:sldId id="2926" r:id="rId29"/>
    <p:sldId id="2927" r:id="rId30"/>
    <p:sldId id="2915" r:id="rId31"/>
    <p:sldId id="2916" r:id="rId32"/>
    <p:sldId id="2917" r:id="rId33"/>
    <p:sldId id="2919" r:id="rId34"/>
    <p:sldId id="2920" r:id="rId35"/>
    <p:sldId id="2921" r:id="rId36"/>
    <p:sldId id="2922" r:id="rId37"/>
    <p:sldId id="2923" r:id="rId38"/>
    <p:sldId id="2918" r:id="rId39"/>
    <p:sldId id="2928" r:id="rId40"/>
  </p:sldIdLst>
  <p:sldSz cx="12192000" cy="6858000"/>
  <p:notesSz cx="6858000" cy="9144000"/>
  <p:custDataLst>
    <p:tags r:id="rId42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499A"/>
    <a:srgbClr val="E9EDF4"/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>
        <p:scale>
          <a:sx n="78" d="100"/>
          <a:sy n="78" d="100"/>
        </p:scale>
        <p:origin x="1560" y="1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AC609-6AA6-4613-AB10-11E05E31C310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B2917-9456-4F08-B351-62BF4FE94BF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>
            <a:off x="1295400" y="981075"/>
            <a:ext cx="108966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0" y="6165850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4627AB-824F-43F3-B36F-FEB979E509A4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49BBD3-19A3-4C7C-946C-643FC2DA572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39349" y="260024"/>
            <a:ext cx="4636552" cy="457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内容占位符 9"/>
          <p:cNvSpPr>
            <a:spLocks noGrp="1"/>
          </p:cNvSpPr>
          <p:nvPr>
            <p:ph sz="quarter" idx="13"/>
          </p:nvPr>
        </p:nvSpPr>
        <p:spPr>
          <a:xfrm>
            <a:off x="1775521" y="1412776"/>
            <a:ext cx="8928100" cy="432048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  <p:sp>
        <p:nvSpPr>
          <p:cNvPr id="12" name="标题 1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344139" y="6309320"/>
            <a:ext cx="4636552" cy="457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>
            <a:off x="0" y="908050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392" y="260648"/>
            <a:ext cx="10972800" cy="576064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4627AB-824F-43F3-B36F-FEB979E509A4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49BBD3-19A3-4C7C-946C-643FC2DA572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344139" y="6309320"/>
            <a:ext cx="4636552" cy="457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627AB-824F-43F3-B36F-FEB979E509A4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BBD3-19A3-4C7C-946C-643FC2DA57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E74627AB-824F-43F3-B36F-FEB979E509A4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A49BBD3-19A3-4C7C-946C-643FC2DA57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7.jpeg"/><Relationship Id="rId7" Type="http://schemas.openxmlformats.org/officeDocument/2006/relationships/image" Target="../media/image3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Relationship Id="rId5" Type="http://schemas.openxmlformats.org/officeDocument/2006/relationships/image" Target="../media/image35.png"/><Relationship Id="rId4" Type="http://schemas.openxmlformats.org/officeDocument/2006/relationships/image" Target="../media/image34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13" Type="http://schemas.openxmlformats.org/officeDocument/2006/relationships/tags" Target="../tags/tag57.xml"/><Relationship Id="rId18" Type="http://schemas.openxmlformats.org/officeDocument/2006/relationships/image" Target="../media/image39.png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tags" Target="../tags/tag56.xml"/><Relationship Id="rId17" Type="http://schemas.openxmlformats.org/officeDocument/2006/relationships/image" Target="../media/image38.png"/><Relationship Id="rId2" Type="http://schemas.openxmlformats.org/officeDocument/2006/relationships/tags" Target="../tags/tag46.xml"/><Relationship Id="rId16" Type="http://schemas.openxmlformats.org/officeDocument/2006/relationships/image" Target="../media/image37.png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11" Type="http://schemas.openxmlformats.org/officeDocument/2006/relationships/tags" Target="../tags/tag55.xml"/><Relationship Id="rId5" Type="http://schemas.openxmlformats.org/officeDocument/2006/relationships/tags" Target="../tags/tag49.xml"/><Relationship Id="rId15" Type="http://schemas.openxmlformats.org/officeDocument/2006/relationships/image" Target="../media/image36.png"/><Relationship Id="rId10" Type="http://schemas.openxmlformats.org/officeDocument/2006/relationships/tags" Target="../tags/tag54.xml"/><Relationship Id="rId4" Type="http://schemas.openxmlformats.org/officeDocument/2006/relationships/tags" Target="../tags/tag48.xml"/><Relationship Id="rId9" Type="http://schemas.openxmlformats.org/officeDocument/2006/relationships/tags" Target="../tags/tag53.xml"/><Relationship Id="rId1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60.xml"/><Relationship Id="rId7" Type="http://schemas.openxmlformats.org/officeDocument/2006/relationships/image" Target="../media/image41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image" Target="../media/image44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73.xml"/><Relationship Id="rId13" Type="http://schemas.openxmlformats.org/officeDocument/2006/relationships/image" Target="../media/image45.png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48.png"/><Relationship Id="rId2" Type="http://schemas.openxmlformats.org/officeDocument/2006/relationships/tags" Target="../tags/tag67.xml"/><Relationship Id="rId16" Type="http://schemas.openxmlformats.org/officeDocument/2006/relationships/image" Target="../media/image47.png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11" Type="http://schemas.openxmlformats.org/officeDocument/2006/relationships/tags" Target="../tags/tag76.xml"/><Relationship Id="rId5" Type="http://schemas.openxmlformats.org/officeDocument/2006/relationships/tags" Target="../tags/tag70.xml"/><Relationship Id="rId15" Type="http://schemas.openxmlformats.org/officeDocument/2006/relationships/image" Target="../media/image46.wmf"/><Relationship Id="rId10" Type="http://schemas.openxmlformats.org/officeDocument/2006/relationships/tags" Target="../tags/tag75.xml"/><Relationship Id="rId4" Type="http://schemas.openxmlformats.org/officeDocument/2006/relationships/tags" Target="../tags/tag69.xml"/><Relationship Id="rId9" Type="http://schemas.openxmlformats.org/officeDocument/2006/relationships/tags" Target="../tags/tag74.xml"/><Relationship Id="rId1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79.xml"/><Relationship Id="rId7" Type="http://schemas.openxmlformats.org/officeDocument/2006/relationships/tags" Target="../tags/tag83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tags" Target="../tags/tag9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10" Type="http://schemas.openxmlformats.org/officeDocument/2006/relationships/image" Target="../media/image54.png"/><Relationship Id="rId4" Type="http://schemas.openxmlformats.org/officeDocument/2006/relationships/tags" Target="../tags/tag91.xml"/><Relationship Id="rId9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5" Type="http://schemas.openxmlformats.org/officeDocument/2006/relationships/image" Target="../media/image57.png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5" Type="http://schemas.openxmlformats.org/officeDocument/2006/relationships/image" Target="../media/image58.png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image" Target="../media/image59.png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5" Type="http://schemas.openxmlformats.org/officeDocument/2006/relationships/image" Target="../media/image60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image" Target="../media/image62.jpe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61.png"/><Relationship Id="rId5" Type="http://schemas.openxmlformats.org/officeDocument/2006/relationships/tags" Target="../tags/tag111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10.xml"/><Relationship Id="rId9" Type="http://schemas.openxmlformats.org/officeDocument/2006/relationships/tags" Target="../tags/tag11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tags" Target="../tags/tag118.xml"/><Relationship Id="rId7" Type="http://schemas.openxmlformats.org/officeDocument/2006/relationships/image" Target="../media/image63.png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66.png"/><Relationship Id="rId5" Type="http://schemas.openxmlformats.org/officeDocument/2006/relationships/tags" Target="../tags/tag120.xml"/><Relationship Id="rId10" Type="http://schemas.openxmlformats.org/officeDocument/2006/relationships/image" Target="../media/image65.png"/><Relationship Id="rId4" Type="http://schemas.openxmlformats.org/officeDocument/2006/relationships/tags" Target="../tags/tag119.xml"/><Relationship Id="rId9" Type="http://schemas.openxmlformats.org/officeDocument/2006/relationships/image" Target="../media/image64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128.xml"/><Relationship Id="rId13" Type="http://schemas.openxmlformats.org/officeDocument/2006/relationships/tags" Target="../tags/tag133.xml"/><Relationship Id="rId18" Type="http://schemas.openxmlformats.org/officeDocument/2006/relationships/image" Target="../media/image68.png"/><Relationship Id="rId3" Type="http://schemas.openxmlformats.org/officeDocument/2006/relationships/tags" Target="../tags/tag123.xml"/><Relationship Id="rId7" Type="http://schemas.openxmlformats.org/officeDocument/2006/relationships/tags" Target="../tags/tag127.xml"/><Relationship Id="rId12" Type="http://schemas.openxmlformats.org/officeDocument/2006/relationships/tags" Target="../tags/tag132.xml"/><Relationship Id="rId17" Type="http://schemas.openxmlformats.org/officeDocument/2006/relationships/image" Target="../media/image67.emf"/><Relationship Id="rId2" Type="http://schemas.openxmlformats.org/officeDocument/2006/relationships/tags" Target="../tags/tag122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6" Type="http://schemas.openxmlformats.org/officeDocument/2006/relationships/tags" Target="../tags/tag126.xml"/><Relationship Id="rId11" Type="http://schemas.openxmlformats.org/officeDocument/2006/relationships/tags" Target="../tags/tag131.xml"/><Relationship Id="rId5" Type="http://schemas.openxmlformats.org/officeDocument/2006/relationships/tags" Target="../tags/tag125.xml"/><Relationship Id="rId15" Type="http://schemas.openxmlformats.org/officeDocument/2006/relationships/tags" Target="../tags/tag135.xml"/><Relationship Id="rId10" Type="http://schemas.openxmlformats.org/officeDocument/2006/relationships/tags" Target="../tags/tag130.xml"/><Relationship Id="rId19" Type="http://schemas.openxmlformats.org/officeDocument/2006/relationships/image" Target="../media/image69.jpeg"/><Relationship Id="rId4" Type="http://schemas.openxmlformats.org/officeDocument/2006/relationships/tags" Target="../tags/tag124.xml"/><Relationship Id="rId9" Type="http://schemas.openxmlformats.org/officeDocument/2006/relationships/tags" Target="../tags/tag129.xml"/><Relationship Id="rId14" Type="http://schemas.openxmlformats.org/officeDocument/2006/relationships/tags" Target="../tags/tag13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tags" Target="../tags/tag138.xml"/><Relationship Id="rId7" Type="http://schemas.openxmlformats.org/officeDocument/2006/relationships/image" Target="../media/image70.jpeg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40.xml"/><Relationship Id="rId10" Type="http://schemas.openxmlformats.org/officeDocument/2006/relationships/image" Target="../media/image73.jpeg"/><Relationship Id="rId4" Type="http://schemas.openxmlformats.org/officeDocument/2006/relationships/tags" Target="../tags/tag139.xml"/><Relationship Id="rId9" Type="http://schemas.openxmlformats.org/officeDocument/2006/relationships/image" Target="../media/image7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150.xml"/><Relationship Id="rId13" Type="http://schemas.openxmlformats.org/officeDocument/2006/relationships/tags" Target="../tags/tag155.xml"/><Relationship Id="rId18" Type="http://schemas.openxmlformats.org/officeDocument/2006/relationships/image" Target="../media/image79.jpeg"/><Relationship Id="rId3" Type="http://schemas.openxmlformats.org/officeDocument/2006/relationships/tags" Target="../tags/tag145.xml"/><Relationship Id="rId7" Type="http://schemas.openxmlformats.org/officeDocument/2006/relationships/tags" Target="../tags/tag149.xml"/><Relationship Id="rId12" Type="http://schemas.openxmlformats.org/officeDocument/2006/relationships/tags" Target="../tags/tag154.xml"/><Relationship Id="rId17" Type="http://schemas.openxmlformats.org/officeDocument/2006/relationships/image" Target="../media/image78.jpeg"/><Relationship Id="rId2" Type="http://schemas.openxmlformats.org/officeDocument/2006/relationships/tags" Target="../tags/tag144.xml"/><Relationship Id="rId16" Type="http://schemas.microsoft.com/office/2007/relationships/hdphoto" Target="../media/hdphoto1.wdp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11" Type="http://schemas.openxmlformats.org/officeDocument/2006/relationships/tags" Target="../tags/tag153.xml"/><Relationship Id="rId5" Type="http://schemas.openxmlformats.org/officeDocument/2006/relationships/tags" Target="../tags/tag147.xml"/><Relationship Id="rId15" Type="http://schemas.openxmlformats.org/officeDocument/2006/relationships/image" Target="../media/image77.png"/><Relationship Id="rId10" Type="http://schemas.openxmlformats.org/officeDocument/2006/relationships/tags" Target="../tags/tag152.xml"/><Relationship Id="rId4" Type="http://schemas.openxmlformats.org/officeDocument/2006/relationships/tags" Target="../tags/tag146.xml"/><Relationship Id="rId9" Type="http://schemas.openxmlformats.org/officeDocument/2006/relationships/tags" Target="../tags/tag151.xml"/><Relationship Id="rId1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58.xml"/><Relationship Id="rId7" Type="http://schemas.openxmlformats.org/officeDocument/2006/relationships/tags" Target="../tags/tag162.xml"/><Relationship Id="rId12" Type="http://schemas.openxmlformats.org/officeDocument/2006/relationships/tags" Target="../tags/tag167.xml"/><Relationship Id="rId17" Type="http://schemas.openxmlformats.org/officeDocument/2006/relationships/image" Target="../media/image81.jpeg"/><Relationship Id="rId2" Type="http://schemas.openxmlformats.org/officeDocument/2006/relationships/tags" Target="../tags/tag157.xml"/><Relationship Id="rId16" Type="http://schemas.openxmlformats.org/officeDocument/2006/relationships/image" Target="../media/image80.jpeg"/><Relationship Id="rId1" Type="http://schemas.openxmlformats.org/officeDocument/2006/relationships/tags" Target="../tags/tag156.xml"/><Relationship Id="rId6" Type="http://schemas.openxmlformats.org/officeDocument/2006/relationships/tags" Target="../tags/tag161.xml"/><Relationship Id="rId11" Type="http://schemas.openxmlformats.org/officeDocument/2006/relationships/tags" Target="../tags/tag166.xml"/><Relationship Id="rId5" Type="http://schemas.openxmlformats.org/officeDocument/2006/relationships/tags" Target="../tags/tag160.xml"/><Relationship Id="rId15" Type="http://schemas.microsoft.com/office/2007/relationships/hdphoto" Target="../media/hdphoto1.wdp"/><Relationship Id="rId10" Type="http://schemas.openxmlformats.org/officeDocument/2006/relationships/tags" Target="../tags/tag165.xml"/><Relationship Id="rId4" Type="http://schemas.openxmlformats.org/officeDocument/2006/relationships/tags" Target="../tags/tag159.xml"/><Relationship Id="rId9" Type="http://schemas.openxmlformats.org/officeDocument/2006/relationships/tags" Target="../tags/tag164.xml"/><Relationship Id="rId14" Type="http://schemas.openxmlformats.org/officeDocument/2006/relationships/image" Target="../media/image7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15.xml"/><Relationship Id="rId18" Type="http://schemas.openxmlformats.org/officeDocument/2006/relationships/tags" Target="../tags/tag20.xml"/><Relationship Id="rId26" Type="http://schemas.openxmlformats.org/officeDocument/2006/relationships/tags" Target="../tags/tag28.xml"/><Relationship Id="rId21" Type="http://schemas.openxmlformats.org/officeDocument/2006/relationships/tags" Target="../tags/tag23.xml"/><Relationship Id="rId34" Type="http://schemas.openxmlformats.org/officeDocument/2006/relationships/tags" Target="../tags/tag36.xml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5" Type="http://schemas.openxmlformats.org/officeDocument/2006/relationships/tags" Target="../tags/tag27.xml"/><Relationship Id="rId33" Type="http://schemas.openxmlformats.org/officeDocument/2006/relationships/tags" Target="../tags/tag35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tags" Target="../tags/tag22.xml"/><Relationship Id="rId29" Type="http://schemas.openxmlformats.org/officeDocument/2006/relationships/tags" Target="../tags/tag31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tags" Target="../tags/tag26.xml"/><Relationship Id="rId32" Type="http://schemas.openxmlformats.org/officeDocument/2006/relationships/tags" Target="../tags/tag34.xml"/><Relationship Id="rId37" Type="http://schemas.openxmlformats.org/officeDocument/2006/relationships/image" Target="../media/image4.emf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tags" Target="../tags/tag25.xml"/><Relationship Id="rId28" Type="http://schemas.openxmlformats.org/officeDocument/2006/relationships/tags" Target="../tags/tag30.xml"/><Relationship Id="rId36" Type="http://schemas.openxmlformats.org/officeDocument/2006/relationships/image" Target="../media/image3.emf"/><Relationship Id="rId10" Type="http://schemas.openxmlformats.org/officeDocument/2006/relationships/tags" Target="../tags/tag12.xml"/><Relationship Id="rId19" Type="http://schemas.openxmlformats.org/officeDocument/2006/relationships/tags" Target="../tags/tag21.xml"/><Relationship Id="rId31" Type="http://schemas.openxmlformats.org/officeDocument/2006/relationships/tags" Target="../tags/tag33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tags" Target="../tags/tag24.xml"/><Relationship Id="rId27" Type="http://schemas.openxmlformats.org/officeDocument/2006/relationships/tags" Target="../tags/tag29.xml"/><Relationship Id="rId30" Type="http://schemas.openxmlformats.org/officeDocument/2006/relationships/tags" Target="../tags/tag32.xml"/><Relationship Id="rId35" Type="http://schemas.openxmlformats.org/officeDocument/2006/relationships/slideLayout" Target="../slideLayouts/slideLayout2.xml"/><Relationship Id="rId8" Type="http://schemas.openxmlformats.org/officeDocument/2006/relationships/tags" Target="../tags/tag10.xml"/><Relationship Id="rId3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Relationship Id="rId6" Type="http://schemas.openxmlformats.org/officeDocument/2006/relationships/image" Target="../media/image22.jpeg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Relationship Id="rId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>
            <a:extLst>
              <a:ext uri="{FF2B5EF4-FFF2-40B4-BE49-F238E27FC236}">
                <a16:creationId xmlns:a16="http://schemas.microsoft.com/office/drawing/2014/main" id="{CC9FA2F5-93A5-4E71-8D7C-4881118C476F}"/>
              </a:ext>
            </a:extLst>
          </p:cNvPr>
          <p:cNvSpPr txBox="1">
            <a:spLocks/>
          </p:cNvSpPr>
          <p:nvPr/>
        </p:nvSpPr>
        <p:spPr bwMode="auto">
          <a:xfrm>
            <a:off x="594360" y="2560320"/>
            <a:ext cx="1100328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高频低电平技术和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上海光源高频低电平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kumimoji="0" lang="en-US" altLang="zh-CN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发展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157BDC3B-2197-4C2E-87DE-92A50486EEC4}"/>
              </a:ext>
            </a:extLst>
          </p:cNvPr>
          <p:cNvSpPr txBox="1">
            <a:spLocks/>
          </p:cNvSpPr>
          <p:nvPr/>
        </p:nvSpPr>
        <p:spPr bwMode="auto">
          <a:xfrm>
            <a:off x="704278" y="5464262"/>
            <a:ext cx="1100328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2000" dirty="0">
                <a:solidFill>
                  <a:srgbClr val="2D2D2D"/>
                </a:solidFill>
                <a:latin typeface="微软雅黑"/>
                <a:ea typeface="宋体" panose="02010600030101010101" pitchFamily="2" charset="-122"/>
              </a:rPr>
              <a:t>中国科学院上海高等研究院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矩形 2">
            <a:extLst>
              <a:ext uri="{FF2B5EF4-FFF2-40B4-BE49-F238E27FC236}">
                <a16:creationId xmlns:a16="http://schemas.microsoft.com/office/drawing/2014/main" id="{AAB1BDEC-6A42-44AA-A120-DAEB12FA8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905" y="3945864"/>
            <a:ext cx="634019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D2D2D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  <a:cs typeface="+mn-cs"/>
              </a:rPr>
              <a:t>黄雪芳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2D2D2D"/>
              </a:solidFill>
              <a:effectLst/>
              <a:uLnTx/>
              <a:uFillTx/>
              <a:latin typeface="微软雅黑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2D2D2D"/>
              </a:solidFill>
              <a:effectLst/>
              <a:uLnTx/>
              <a:uFillTx/>
              <a:latin typeface="微软雅黑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dirty="0">
                <a:solidFill>
                  <a:srgbClr val="2D2D2D"/>
                </a:solidFill>
                <a:latin typeface="微软雅黑"/>
              </a:rPr>
              <a:t>团队：赵玉彬、郑湘、徐凯、张志刚、赵申杰、常强、</a:t>
            </a:r>
            <a:endParaRPr lang="en-US" altLang="zh-CN" sz="2000" dirty="0">
              <a:solidFill>
                <a:srgbClr val="2D2D2D"/>
              </a:solidFill>
              <a:latin typeface="微软雅黑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dirty="0">
                <a:solidFill>
                  <a:srgbClr val="2D2D2D"/>
                </a:solidFill>
                <a:latin typeface="微软雅黑"/>
              </a:rPr>
              <a:t>蒋鸿儒、杨文峰、武海龙、吴宏、余悦超等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60480" y="6473952"/>
            <a:ext cx="502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900">
                <a:solidFill>
                  <a:srgbClr val="999999"/>
                </a:solidFill>
              </a:defRPr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A5A08EA-9EA1-CA15-8790-C4C29F00D55C}"/>
              </a:ext>
            </a:extLst>
          </p:cNvPr>
          <p:cNvSpPr txBox="1"/>
          <p:nvPr/>
        </p:nvSpPr>
        <p:spPr>
          <a:xfrm>
            <a:off x="5354042" y="311427"/>
            <a:ext cx="6106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15499A"/>
                </a:solidFill>
                <a:latin typeface="微软雅黑"/>
              </a:rPr>
              <a:t>2026</a:t>
            </a:r>
            <a:r>
              <a:rPr lang="zh-CN" altLang="en-US" sz="2000" dirty="0">
                <a:solidFill>
                  <a:srgbClr val="15499A"/>
                </a:solidFill>
                <a:latin typeface="微软雅黑"/>
              </a:rPr>
              <a:t>年超级陶璨装置研讨会</a:t>
            </a:r>
            <a:r>
              <a:rPr lang="en-US" altLang="zh-CN" sz="2000" dirty="0">
                <a:solidFill>
                  <a:srgbClr val="15499A"/>
                </a:solidFill>
                <a:latin typeface="微软雅黑"/>
              </a:rPr>
              <a:t>--2026</a:t>
            </a:r>
            <a:r>
              <a:rPr lang="zh-CN" altLang="en-US" sz="2000" dirty="0">
                <a:solidFill>
                  <a:srgbClr val="15499A"/>
                </a:solidFill>
                <a:latin typeface="微软雅黑"/>
              </a:rPr>
              <a:t>年</a:t>
            </a:r>
            <a:r>
              <a:rPr lang="en-US" altLang="zh-CN" sz="2000" dirty="0">
                <a:solidFill>
                  <a:srgbClr val="15499A"/>
                </a:solidFill>
                <a:latin typeface="微软雅黑"/>
              </a:rPr>
              <a:t>7</a:t>
            </a:r>
            <a:r>
              <a:rPr lang="zh-CN" altLang="en-US" sz="2000" dirty="0">
                <a:solidFill>
                  <a:srgbClr val="15499A"/>
                </a:solidFill>
                <a:latin typeface="微软雅黑"/>
              </a:rPr>
              <a:t>月</a:t>
            </a:r>
            <a:r>
              <a:rPr lang="en-US" altLang="zh-CN" sz="2000" dirty="0">
                <a:solidFill>
                  <a:srgbClr val="15499A"/>
                </a:solidFill>
                <a:latin typeface="微软雅黑"/>
              </a:rPr>
              <a:t>2</a:t>
            </a:r>
            <a:r>
              <a:rPr lang="zh-CN" altLang="en-US" sz="2000" dirty="0">
                <a:solidFill>
                  <a:srgbClr val="15499A"/>
                </a:solidFill>
                <a:latin typeface="微软雅黑"/>
              </a:rPr>
              <a:t>日</a:t>
            </a:r>
            <a:endParaRPr lang="zh-CN" altLang="en-US" dirty="0">
              <a:solidFill>
                <a:srgbClr val="15499A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三次谐波腔低电平系统框图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261532" y="953967"/>
            <a:ext cx="6869030" cy="4092818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45614" y="1311873"/>
            <a:ext cx="6486294" cy="3697405"/>
            <a:chOff x="416907" y="1496511"/>
            <a:chExt cx="6486294" cy="3697405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360" y="1496511"/>
              <a:ext cx="6308841" cy="3490477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416907" y="4824584"/>
              <a:ext cx="114139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800" b="1" dirty="0">
                  <a:solidFill>
                    <a:srgbClr val="2D2D2D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系统框图</a:t>
              </a: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2268082" y="1851300"/>
              <a:ext cx="0" cy="29542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组合 20"/>
          <p:cNvGrpSpPr/>
          <p:nvPr/>
        </p:nvGrpSpPr>
        <p:grpSpPr>
          <a:xfrm>
            <a:off x="916313" y="5275776"/>
            <a:ext cx="5179687" cy="1130570"/>
            <a:chOff x="324297" y="5272806"/>
            <a:chExt cx="5179687" cy="1130570"/>
          </a:xfrm>
        </p:grpSpPr>
        <p:sp>
          <p:nvSpPr>
            <p:cNvPr id="12" name="矩形: 圆角 11"/>
            <p:cNvSpPr/>
            <p:nvPr/>
          </p:nvSpPr>
          <p:spPr>
            <a:xfrm>
              <a:off x="324297" y="5282357"/>
              <a:ext cx="1739970" cy="26377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谐波腔：被动模式</a:t>
              </a:r>
            </a:p>
          </p:txBody>
        </p:sp>
        <p:sp>
          <p:nvSpPr>
            <p:cNvPr id="13" name="矩形: 圆角 12"/>
            <p:cNvSpPr/>
            <p:nvPr/>
          </p:nvSpPr>
          <p:spPr>
            <a:xfrm>
              <a:off x="324297" y="6139606"/>
              <a:ext cx="1739970" cy="26377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电机和压电陶瓷</a:t>
              </a:r>
            </a:p>
          </p:txBody>
        </p:sp>
        <p:cxnSp>
          <p:nvCxnSpPr>
            <p:cNvPr id="14" name="直接箭头连接符 13"/>
            <p:cNvCxnSpPr/>
            <p:nvPr/>
          </p:nvCxnSpPr>
          <p:spPr>
            <a:xfrm>
              <a:off x="4869271" y="5630562"/>
              <a:ext cx="0" cy="43956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箭头连接符 15"/>
            <p:cNvCxnSpPr>
              <a:cxnSpLocks/>
            </p:cNvCxnSpPr>
            <p:nvPr/>
          </p:nvCxnSpPr>
          <p:spPr>
            <a:xfrm>
              <a:off x="2465085" y="5402219"/>
              <a:ext cx="151092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/>
            <p:cNvCxnSpPr/>
            <p:nvPr/>
          </p:nvCxnSpPr>
          <p:spPr>
            <a:xfrm flipH="1" flipV="1">
              <a:off x="2484963" y="6256263"/>
              <a:ext cx="1529790" cy="582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矩形: 圆角 18"/>
            <p:cNvSpPr/>
            <p:nvPr/>
          </p:nvSpPr>
          <p:spPr>
            <a:xfrm>
              <a:off x="4118224" y="5272806"/>
              <a:ext cx="1385760" cy="26377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射频信号：拾取</a:t>
              </a: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4442632" y="6139606"/>
              <a:ext cx="815168" cy="26377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幅度</a:t>
              </a:r>
            </a:p>
          </p:txBody>
        </p:sp>
      </p:grpSp>
      <p:sp>
        <p:nvSpPr>
          <p:cNvPr id="22" name="矩形: 圆角 21"/>
          <p:cNvSpPr/>
          <p:nvPr/>
        </p:nvSpPr>
        <p:spPr>
          <a:xfrm>
            <a:off x="7392097" y="953966"/>
            <a:ext cx="4609403" cy="2475033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7597" y="1074122"/>
            <a:ext cx="2478881" cy="1875655"/>
          </a:xfrm>
          <a:prstGeom prst="rect">
            <a:avLst/>
          </a:prstGeom>
          <a:ln>
            <a:solidFill>
              <a:srgbClr val="15499A"/>
            </a:solidFill>
          </a:ln>
        </p:spPr>
      </p:pic>
      <p:sp>
        <p:nvSpPr>
          <p:cNvPr id="25" name="文本框 24"/>
          <p:cNvSpPr txBox="1"/>
          <p:nvPr/>
        </p:nvSpPr>
        <p:spPr>
          <a:xfrm>
            <a:off x="7459505" y="2987145"/>
            <a:ext cx="4609403" cy="377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失谐频率与失谐角的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关系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（SSRF谐波腔：5Hz~30kHz）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6" name="矩形: 圆角 25"/>
          <p:cNvSpPr/>
          <p:nvPr/>
        </p:nvSpPr>
        <p:spPr>
          <a:xfrm>
            <a:off x="7392097" y="3568945"/>
            <a:ext cx="1127649" cy="263770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低电平参数</a:t>
            </a:r>
          </a:p>
        </p:txBody>
      </p:sp>
      <p:sp>
        <p:nvSpPr>
          <p:cNvPr id="27" name="矩形: 圆角 26"/>
          <p:cNvSpPr/>
          <p:nvPr/>
        </p:nvSpPr>
        <p:spPr>
          <a:xfrm>
            <a:off x="7392097" y="3931313"/>
            <a:ext cx="4609403" cy="2475033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aphicFrame>
        <p:nvGraphicFramePr>
          <p:cNvPr id="28" name="表格 27"/>
          <p:cNvGraphicFramePr>
            <a:graphicFrameLocks noGrp="1"/>
          </p:cNvGraphicFramePr>
          <p:nvPr/>
        </p:nvGraphicFramePr>
        <p:xfrm>
          <a:off x="7535274" y="4094170"/>
          <a:ext cx="4331102" cy="2188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15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5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2003">
                <a:tc>
                  <a:txBody>
                    <a:bodyPr/>
                    <a:lstStyle/>
                    <a:p>
                      <a:pPr algn="ctr"/>
                      <a:r>
                        <a:rPr lang="en-US" sz="1500" b="1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Parameter</a:t>
                      </a:r>
                      <a:endParaRPr lang="zh-CN" sz="1600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Value</a:t>
                      </a:r>
                      <a:endParaRPr lang="zh-CN" sz="1600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549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003"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Frequency/MHz</a:t>
                      </a:r>
                      <a:endParaRPr lang="zh-CN" sz="1600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1498.98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398"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Harmonic Voltage/MV</a:t>
                      </a:r>
                      <a:endParaRPr lang="zh-CN" sz="1600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0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1.4~1.8</a:t>
                      </a:r>
                      <a:endParaRPr lang="zh-CN" sz="16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003"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Tuning range/kHz</a:t>
                      </a:r>
                      <a:endParaRPr lang="zh-CN" sz="1600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±500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398"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Amplitude Stability/%</a:t>
                      </a:r>
                      <a:endParaRPr lang="zh-CN" sz="1600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≤±1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>
                <a:ln w="6350">
                  <a:noFill/>
                </a:ln>
                <a:solidFill>
                  <a:sysClr val="windowText" lastClr="000000"/>
                </a:solidFill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三次谐波腔低电平系统硬件</a:t>
            </a:r>
            <a:endParaRPr kumimoji="0" lang="en-US" altLang="zh-CN" sz="2400" b="1" i="0" u="none" strike="noStrike" kern="1200" cap="none" spc="0" normalizeH="0" baseline="0" noProof="0" dirty="0">
              <a:ln w="6350"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Heavy" panose="00020600040101010101" pitchFamily="18" charset="-122"/>
              <a:sym typeface="Arial" panose="020B0604020202020204" pitchFamily="34" charset="0"/>
            </a:endParaRPr>
          </a:p>
        </p:txBody>
      </p:sp>
      <p:sp>
        <p:nvSpPr>
          <p:cNvPr id="4" name="矩形: 圆角 3"/>
          <p:cNvSpPr/>
          <p:nvPr/>
        </p:nvSpPr>
        <p:spPr>
          <a:xfrm>
            <a:off x="261533" y="953966"/>
            <a:ext cx="2195918" cy="5736979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84967" y="1203309"/>
            <a:ext cx="1800047" cy="5323515"/>
            <a:chOff x="484967" y="1203309"/>
            <a:chExt cx="1800047" cy="5323515"/>
          </a:xfrm>
        </p:grpSpPr>
        <p:grpSp>
          <p:nvGrpSpPr>
            <p:cNvPr id="5" name="组合 4"/>
            <p:cNvGrpSpPr/>
            <p:nvPr/>
          </p:nvGrpSpPr>
          <p:grpSpPr>
            <a:xfrm>
              <a:off x="484967" y="1203309"/>
              <a:ext cx="1800047" cy="4914925"/>
              <a:chOff x="594360" y="539969"/>
              <a:chExt cx="2158941" cy="5894863"/>
            </a:xfrm>
          </p:grpSpPr>
          <p:pic>
            <p:nvPicPr>
              <p:cNvPr id="6" name="图片 5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407" t="3466" r="8238" b="7750"/>
              <a:stretch>
                <a:fillRect/>
              </a:stretch>
            </p:blipFill>
            <p:spPr>
              <a:xfrm>
                <a:off x="594360" y="539969"/>
                <a:ext cx="2158941" cy="5894863"/>
              </a:xfrm>
              <a:prstGeom prst="rect">
                <a:avLst/>
              </a:prstGeom>
            </p:spPr>
          </p:pic>
          <p:sp>
            <p:nvSpPr>
              <p:cNvPr id="7" name="文本框 6"/>
              <p:cNvSpPr txBox="1"/>
              <p:nvPr/>
            </p:nvSpPr>
            <p:spPr>
              <a:xfrm>
                <a:off x="950970" y="5196189"/>
                <a:ext cx="1079472" cy="258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20000"/>
                  </a:spcBef>
                  <a:buClr>
                    <a:srgbClr val="CC0000"/>
                  </a:buClr>
                  <a:buSzPct val="120000"/>
                  <a:defRPr/>
                </a:pPr>
                <a:r>
                  <a:rPr lang="en-US" altLang="zh-CN" sz="1200" b="1" kern="0" dirty="0">
                    <a:solidFill>
                      <a:srgbClr val="FFFF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PI驱动器</a:t>
                </a: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719858" y="4695728"/>
                <a:ext cx="1440160" cy="258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20000"/>
                  </a:spcBef>
                  <a:buClr>
                    <a:srgbClr val="CC0000"/>
                  </a:buClr>
                  <a:buSzPct val="120000"/>
                  <a:defRPr/>
                </a:pPr>
                <a:r>
                  <a:rPr lang="en-US" altLang="zh-CN" sz="1200" b="1" kern="0" dirty="0">
                    <a:solidFill>
                      <a:srgbClr val="FFFF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电机驱动器</a:t>
                </a: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950971" y="3936805"/>
                <a:ext cx="1209047" cy="3100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20000"/>
                  </a:spcBef>
                  <a:buClr>
                    <a:srgbClr val="CC0000"/>
                  </a:buClr>
                  <a:buSzPct val="120000"/>
                  <a:defRPr/>
                </a:pPr>
                <a:r>
                  <a:rPr lang="en-US" altLang="zh-CN" sz="1200" b="1" kern="0" dirty="0">
                    <a:solidFill>
                      <a:srgbClr val="FFFF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数字低电平</a:t>
                </a:r>
              </a:p>
            </p:txBody>
          </p:sp>
        </p:grpSp>
        <p:sp>
          <p:nvSpPr>
            <p:cNvPr id="13" name="矩形: 圆角 12"/>
            <p:cNvSpPr/>
            <p:nvPr/>
          </p:nvSpPr>
          <p:spPr>
            <a:xfrm>
              <a:off x="795543" y="6263054"/>
              <a:ext cx="1200753" cy="26377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控制机柜</a:t>
              </a:r>
            </a:p>
          </p:txBody>
        </p:sp>
      </p:grpSp>
      <p:sp>
        <p:nvSpPr>
          <p:cNvPr id="15" name="矩形: 圆角 14"/>
          <p:cNvSpPr/>
          <p:nvPr/>
        </p:nvSpPr>
        <p:spPr>
          <a:xfrm>
            <a:off x="2562087" y="953967"/>
            <a:ext cx="3533913" cy="2998908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2754780" y="1134895"/>
            <a:ext cx="3093570" cy="2588564"/>
            <a:chOff x="2921676" y="615478"/>
            <a:chExt cx="3775420" cy="3159106"/>
          </a:xfrm>
        </p:grpSpPr>
        <p:pic>
          <p:nvPicPr>
            <p:cNvPr id="17" name="图片 16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87" t="4637" r="3063" b="3550"/>
            <a:stretch>
              <a:fillRect/>
            </a:stretch>
          </p:blipFill>
          <p:spPr bwMode="auto">
            <a:xfrm>
              <a:off x="2921676" y="615478"/>
              <a:ext cx="2280577" cy="3153983"/>
            </a:xfrm>
            <a:prstGeom prst="rect">
              <a:avLst/>
            </a:prstGeom>
            <a:ln w="38100" cap="sq">
              <a:solidFill>
                <a:srgbClr val="0070C0"/>
              </a:solidFill>
              <a:prstDash val="solid"/>
              <a:miter lim="800000"/>
              <a:headEnd/>
              <a:tailEnd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700" b="20617"/>
            <a:stretch>
              <a:fillRect/>
            </a:stretch>
          </p:blipFill>
          <p:spPr>
            <a:xfrm rot="5400000">
              <a:off x="4446041" y="1523529"/>
              <a:ext cx="3159106" cy="1343004"/>
            </a:xfrm>
            <a:prstGeom prst="rect">
              <a:avLst/>
            </a:prstGeom>
            <a:ln w="38100" cap="sq">
              <a:solidFill>
                <a:srgbClr val="0070C0"/>
              </a:solidFill>
              <a:prstDash val="solid"/>
              <a:miter lim="800000"/>
              <a:headEnd/>
              <a:tailEnd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9" name="文本框 18"/>
            <p:cNvSpPr txBox="1"/>
            <p:nvPr/>
          </p:nvSpPr>
          <p:spPr>
            <a:xfrm>
              <a:off x="3016815" y="2027271"/>
              <a:ext cx="1552362" cy="338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b="1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射频前端</a:t>
              </a:r>
              <a:endParaRPr lang="zh-CN" altLang="en-US" sz="12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5371556" y="1704106"/>
              <a:ext cx="884245" cy="338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b="1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后插板</a:t>
              </a:r>
              <a:endParaRPr lang="zh-CN" altLang="en-US" sz="12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矩形: 圆角 20"/>
          <p:cNvSpPr/>
          <p:nvPr/>
        </p:nvSpPr>
        <p:spPr>
          <a:xfrm>
            <a:off x="2562087" y="4035469"/>
            <a:ext cx="3533913" cy="2655476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2903470" y="4223414"/>
            <a:ext cx="2851146" cy="2279585"/>
            <a:chOff x="3179490" y="3906046"/>
            <a:chExt cx="3336921" cy="2667978"/>
          </a:xfrm>
        </p:grpSpPr>
        <p:pic>
          <p:nvPicPr>
            <p:cNvPr id="23" name="图片 22"/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9044" r="2106"/>
            <a:stretch>
              <a:fillRect/>
            </a:stretch>
          </p:blipFill>
          <p:spPr bwMode="auto">
            <a:xfrm rot="16200000">
              <a:off x="3513962" y="3571574"/>
              <a:ext cx="2667978" cy="3336921"/>
            </a:xfrm>
            <a:prstGeom prst="rect">
              <a:avLst/>
            </a:prstGeom>
            <a:ln w="38100" cap="sq">
              <a:solidFill>
                <a:srgbClr val="0070C0"/>
              </a:solidFill>
              <a:prstDash val="solid"/>
              <a:miter lim="800000"/>
              <a:headEnd/>
              <a:tailEnd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4" name="文本框 23"/>
            <p:cNvSpPr txBox="1"/>
            <p:nvPr/>
          </p:nvSpPr>
          <p:spPr>
            <a:xfrm>
              <a:off x="4151784" y="5009660"/>
              <a:ext cx="80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b="1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DSP</a:t>
              </a:r>
              <a:endParaRPr lang="zh-CN" altLang="en-US" sz="12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6288693" y="1369401"/>
            <a:ext cx="1818891" cy="2319136"/>
            <a:chOff x="6321080" y="1197667"/>
            <a:chExt cx="1818891" cy="2319136"/>
          </a:xfrm>
        </p:grpSpPr>
        <p:pic>
          <p:nvPicPr>
            <p:cNvPr id="25" name="图片 1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6286" y="1197667"/>
              <a:ext cx="1706060" cy="1935491"/>
            </a:xfrm>
            <a:prstGeom prst="rect">
              <a:avLst/>
            </a:prstGeom>
            <a:noFill/>
            <a:ln w="9525">
              <a:solidFill>
                <a:srgbClr val="15499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矩形: 圆角 25"/>
            <p:cNvSpPr/>
            <p:nvPr/>
          </p:nvSpPr>
          <p:spPr>
            <a:xfrm>
              <a:off x="6321080" y="3253033"/>
              <a:ext cx="1818891" cy="26377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三次谐波腔低电平硬件</a:t>
              </a: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6399629" y="4403351"/>
            <a:ext cx="1679374" cy="1919710"/>
            <a:chOff x="6460597" y="4069197"/>
            <a:chExt cx="1679374" cy="1919710"/>
          </a:xfrm>
        </p:grpSpPr>
        <p:pic>
          <p:nvPicPr>
            <p:cNvPr id="27" name="Picture 2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60597" y="4069197"/>
              <a:ext cx="1679374" cy="1508419"/>
            </a:xfrm>
            <a:prstGeom prst="rect">
              <a:avLst/>
            </a:prstGeom>
            <a:noFill/>
            <a:ln w="9525">
              <a:solidFill>
                <a:srgbClr val="15499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矩形: 圆角 27"/>
            <p:cNvSpPr/>
            <p:nvPr/>
          </p:nvSpPr>
          <p:spPr>
            <a:xfrm>
              <a:off x="6641299" y="5725137"/>
              <a:ext cx="1317970" cy="26377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PI235.80</a:t>
              </a:r>
            </a:p>
          </p:txBody>
        </p:sp>
      </p:grpSp>
      <p:graphicFrame>
        <p:nvGraphicFramePr>
          <p:cNvPr id="31" name="表格 15"/>
          <p:cNvGraphicFramePr>
            <a:graphicFrameLocks noGrp="1"/>
          </p:cNvGraphicFramePr>
          <p:nvPr/>
        </p:nvGraphicFramePr>
        <p:xfrm>
          <a:off x="8300277" y="1191393"/>
          <a:ext cx="352774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6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parameter</a:t>
                      </a:r>
                      <a:endParaRPr lang="zh-CN" alt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value</a:t>
                      </a:r>
                      <a:endParaRPr lang="zh-CN" alt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1549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voltage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0~1000 V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Displacement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60 um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Push (max.)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30000 N 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i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+mn-ea"/>
                          <a:cs typeface="Times New Roman" panose="02020603050405020304" pitchFamily="18" charset="0"/>
                        </a:rPr>
                        <a:t>capacitance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2.4 </a:t>
                      </a:r>
                      <a:r>
                        <a:rPr lang="en-US" altLang="zh-CN" sz="1200" b="0" dirty="0" err="1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uF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b="0" i="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Vibration frequency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7 kHz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2" name="表格 15"/>
          <p:cNvGraphicFramePr>
            <a:graphicFrameLocks noGrp="1"/>
          </p:cNvGraphicFramePr>
          <p:nvPr/>
        </p:nvGraphicFramePr>
        <p:xfrm>
          <a:off x="8300277" y="3919684"/>
          <a:ext cx="3527740" cy="2343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6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770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parameter</a:t>
                      </a:r>
                      <a:endParaRPr lang="zh-CN" alt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value</a:t>
                      </a:r>
                      <a:endParaRPr lang="zh-CN" alt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1549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38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Input voltage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0~10 V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38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Input impedance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100 </a:t>
                      </a:r>
                      <a:r>
                        <a:rPr lang="en-US" altLang="zh-CN" sz="1200" b="0" dirty="0" err="1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kΩ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38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Gain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100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38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Output voltage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0~1000 V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Peak current(&lt;5ms)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500 mA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9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b="0" i="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Average current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100 mA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9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Peak power(&lt;5ms)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cs typeface="Times New Roman" panose="02020603050405020304" pitchFamily="18" charset="0"/>
                        </a:rPr>
                        <a:t>550 W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3" name="矩形: 圆角 32"/>
          <p:cNvSpPr/>
          <p:nvPr/>
        </p:nvSpPr>
        <p:spPr>
          <a:xfrm>
            <a:off x="8963287" y="3549276"/>
            <a:ext cx="2201719" cy="263770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Piezo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驱动器参数（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PI-E470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35" name="矩形: 圆角 34">
            <a:extLst>
              <a:ext uri="{FF2B5EF4-FFF2-40B4-BE49-F238E27FC236}">
                <a16:creationId xmlns:a16="http://schemas.microsoft.com/office/drawing/2014/main" id="{416ECE72-869B-7690-E746-6B78A9B7DC71}"/>
              </a:ext>
            </a:extLst>
          </p:cNvPr>
          <p:cNvSpPr/>
          <p:nvPr/>
        </p:nvSpPr>
        <p:spPr>
          <a:xfrm>
            <a:off x="8766313" y="920402"/>
            <a:ext cx="2597426" cy="214484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Piezo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参数（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PI235.80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三次谐波腔低电平控制逻辑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261533" y="1201617"/>
            <a:ext cx="5710642" cy="2998908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aphicFrame>
        <p:nvGraphicFramePr>
          <p:cNvPr id="5" name="表格 13"/>
          <p:cNvGraphicFramePr>
            <a:graphicFrameLocks noGrp="1"/>
          </p:cNvGraphicFramePr>
          <p:nvPr/>
        </p:nvGraphicFramePr>
        <p:xfrm>
          <a:off x="484968" y="1613463"/>
          <a:ext cx="5268132" cy="2460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4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4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05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Parameter</a:t>
                      </a:r>
                      <a:endParaRPr lang="zh-CN" altLang="en-US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Value</a:t>
                      </a:r>
                      <a:endParaRPr lang="zh-CN" altLang="en-US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1549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05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Range by Motor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0~1MHz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0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Range by Piezo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0~20 kHz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04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Resolution of Piezo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&lt;10 Hz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0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0" kern="120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Amplitude Stability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0" kern="120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≤±1</a:t>
                      </a:r>
                      <a:r>
                        <a:rPr lang="en-US" altLang="zh-CN" sz="1400" b="0" kern="1200" dirty="0">
                          <a:solidFill>
                            <a:srgbClr val="2D2D2D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%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872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installation location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ambient temperature</a:t>
                      </a:r>
                      <a:r>
                        <a:rPr lang="zh-CN" altLang="en-US" sz="1400" b="0" i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lang="en-US" altLang="zh-CN" sz="1400" b="0" i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atmosphere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矩形: 圆角 5"/>
          <p:cNvSpPr/>
          <p:nvPr/>
        </p:nvSpPr>
        <p:spPr>
          <a:xfrm>
            <a:off x="2457299" y="1287781"/>
            <a:ext cx="1319572" cy="236466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低电平的参数</a:t>
            </a:r>
          </a:p>
        </p:txBody>
      </p:sp>
      <p:sp>
        <p:nvSpPr>
          <p:cNvPr id="7" name="矩形: 圆角 6"/>
          <p:cNvSpPr/>
          <p:nvPr/>
        </p:nvSpPr>
        <p:spPr>
          <a:xfrm>
            <a:off x="261533" y="4288596"/>
            <a:ext cx="5710642" cy="2121730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80" y="4486275"/>
            <a:ext cx="5377946" cy="1419777"/>
          </a:xfrm>
          <a:prstGeom prst="rect">
            <a:avLst/>
          </a:prstGeom>
        </p:spPr>
      </p:pic>
      <p:sp>
        <p:nvSpPr>
          <p:cNvPr id="12" name="矩形: 圆角 11"/>
          <p:cNvSpPr/>
          <p:nvPr/>
        </p:nvSpPr>
        <p:spPr>
          <a:xfrm>
            <a:off x="2543437" y="5995268"/>
            <a:ext cx="1133213" cy="263770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算法框图</a:t>
            </a:r>
          </a:p>
        </p:txBody>
      </p:sp>
      <p:sp>
        <p:nvSpPr>
          <p:cNvPr id="13" name="矩形: 圆角 12"/>
          <p:cNvSpPr/>
          <p:nvPr/>
        </p:nvSpPr>
        <p:spPr>
          <a:xfrm>
            <a:off x="6096000" y="1201617"/>
            <a:ext cx="5710642" cy="1598732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6438280" y="1230963"/>
            <a:ext cx="4881254" cy="1569386"/>
            <a:chOff x="6593976" y="886884"/>
            <a:chExt cx="4881254" cy="1569386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38804" y="1266462"/>
              <a:ext cx="4736426" cy="1189808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/>
          </p:nvSpPr>
          <p:spPr>
            <a:xfrm>
              <a:off x="6593976" y="886884"/>
              <a:ext cx="8762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solidFill>
                    <a:srgbClr val="2D2D2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DCCT</a:t>
              </a: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7" name="直接箭头连接符 16"/>
            <p:cNvCxnSpPr>
              <a:cxnSpLocks/>
            </p:cNvCxnSpPr>
            <p:nvPr/>
          </p:nvCxnSpPr>
          <p:spPr>
            <a:xfrm>
              <a:off x="7032104" y="1129442"/>
              <a:ext cx="0" cy="15020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矩形: 圆角 17"/>
          <p:cNvSpPr/>
          <p:nvPr/>
        </p:nvSpPr>
        <p:spPr>
          <a:xfrm>
            <a:off x="6122724" y="2901554"/>
            <a:ext cx="5710642" cy="3503734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19" name="内容占位符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085" y="3093020"/>
            <a:ext cx="4042816" cy="2726463"/>
          </a:xfrm>
          <a:prstGeom prst="rect">
            <a:avLst/>
          </a:prstGeom>
        </p:spPr>
      </p:pic>
      <p:sp>
        <p:nvSpPr>
          <p:cNvPr id="20" name="矩形: 圆角 19"/>
          <p:cNvSpPr/>
          <p:nvPr/>
        </p:nvSpPr>
        <p:spPr>
          <a:xfrm>
            <a:off x="8402884" y="1238039"/>
            <a:ext cx="1771426" cy="263770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自动化判断逻辑</a:t>
            </a: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3DBD425F-2B88-E4D3-264C-1417E95A11B9}"/>
              </a:ext>
            </a:extLst>
          </p:cNvPr>
          <p:cNvSpPr/>
          <p:nvPr/>
        </p:nvSpPr>
        <p:spPr>
          <a:xfrm>
            <a:off x="8130208" y="5961143"/>
            <a:ext cx="1597867" cy="301074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低电平运行界面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三次谐波腔低电平测试与运行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261533" y="906342"/>
            <a:ext cx="4758142" cy="2617908"/>
            <a:chOff x="261533" y="906342"/>
            <a:chExt cx="4758142" cy="2617908"/>
          </a:xfrm>
        </p:grpSpPr>
        <p:sp>
          <p:nvSpPr>
            <p:cNvPr id="4" name="矩形: 圆角 3"/>
            <p:cNvSpPr/>
            <p:nvPr/>
          </p:nvSpPr>
          <p:spPr>
            <a:xfrm>
              <a:off x="261533" y="906342"/>
              <a:ext cx="4758142" cy="2617908"/>
            </a:xfrm>
            <a:prstGeom prst="roundRect">
              <a:avLst>
                <a:gd name="adj" fmla="val 3236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070C0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R="0" lvl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40224" y="1063141"/>
              <a:ext cx="4337176" cy="2343718"/>
            </a:xfrm>
            <a:prstGeom prst="rect">
              <a:avLst/>
            </a:prstGeom>
            <a:ln>
              <a:solidFill>
                <a:srgbClr val="15499A"/>
              </a:solidFill>
            </a:ln>
          </p:spPr>
        </p:pic>
      </p:grpSp>
      <p:grpSp>
        <p:nvGrpSpPr>
          <p:cNvPr id="12" name="组合 11"/>
          <p:cNvGrpSpPr/>
          <p:nvPr/>
        </p:nvGrpSpPr>
        <p:grpSpPr>
          <a:xfrm>
            <a:off x="261533" y="3681048"/>
            <a:ext cx="4758142" cy="2930975"/>
            <a:chOff x="261533" y="3681048"/>
            <a:chExt cx="4758142" cy="2930975"/>
          </a:xfrm>
        </p:grpSpPr>
        <p:sp>
          <p:nvSpPr>
            <p:cNvPr id="6" name="矩形: 圆角 5"/>
            <p:cNvSpPr/>
            <p:nvPr/>
          </p:nvSpPr>
          <p:spPr>
            <a:xfrm>
              <a:off x="261533" y="3681048"/>
              <a:ext cx="4758142" cy="2930975"/>
            </a:xfrm>
            <a:prstGeom prst="roundRect">
              <a:avLst>
                <a:gd name="adj" fmla="val 3236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070C0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R="0" lvl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578751" y="3795235"/>
              <a:ext cx="4117272" cy="2708146"/>
            </a:xfrm>
            <a:prstGeom prst="rect">
              <a:avLst/>
            </a:prstGeom>
            <a:ln>
              <a:solidFill>
                <a:srgbClr val="15499A"/>
              </a:solidFill>
            </a:ln>
          </p:spPr>
        </p:pic>
      </p:grpSp>
      <p:grpSp>
        <p:nvGrpSpPr>
          <p:cNvPr id="24" name="组合 23"/>
          <p:cNvGrpSpPr/>
          <p:nvPr/>
        </p:nvGrpSpPr>
        <p:grpSpPr>
          <a:xfrm>
            <a:off x="5122165" y="1110902"/>
            <a:ext cx="3602735" cy="994257"/>
            <a:chOff x="5122165" y="920402"/>
            <a:chExt cx="3602735" cy="994257"/>
          </a:xfrm>
        </p:grpSpPr>
        <p:sp>
          <p:nvSpPr>
            <p:cNvPr id="17" name="PA-对角圆角矩形 18"/>
            <p:cNvSpPr/>
            <p:nvPr>
              <p:custDataLst>
                <p:tags r:id="rId11"/>
              </p:custDataLst>
            </p:nvPr>
          </p:nvSpPr>
          <p:spPr>
            <a:xfrm>
              <a:off x="5122166" y="1129635"/>
              <a:ext cx="3602734" cy="785024"/>
            </a:xfrm>
            <a:prstGeom prst="round2DiagRect">
              <a:avLst>
                <a:gd name="adj1" fmla="val 12014"/>
                <a:gd name="adj2" fmla="val 0"/>
              </a:avLst>
            </a:prstGeom>
            <a:pattFill prst="wdUpDiag">
              <a:fgClr>
                <a:srgbClr val="FFFCFB"/>
              </a:fgClr>
              <a:bgClr>
                <a:schemeClr val="bg1"/>
              </a:bgClr>
            </a:patt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18900000" scaled="1"/>
                <a:tileRect/>
              </a:gradFill>
            </a:ln>
            <a:effectLst>
              <a:outerShdw blurRad="152400" dist="152400" dir="2700000" algn="tl" rotWithShape="0">
                <a:schemeClr val="accent1">
                  <a:lumMod val="50000"/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/>
                <a:cs typeface="+mn-cs"/>
              </a:endParaRPr>
            </a:p>
          </p:txBody>
        </p:sp>
        <p:sp>
          <p:nvSpPr>
            <p:cNvPr id="18" name="PA-文本框 19"/>
            <p:cNvSpPr txBox="1"/>
            <p:nvPr>
              <p:custDataLst>
                <p:tags r:id="rId12"/>
              </p:custDataLst>
            </p:nvPr>
          </p:nvSpPr>
          <p:spPr>
            <a:xfrm flipH="1">
              <a:off x="5122165" y="1423518"/>
              <a:ext cx="3275708" cy="2951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66FF"/>
                </a:buClr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(1499.15-1498.4)*1000= 0.75MHz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PA-对角圆角矩形 7552"/>
            <p:cNvSpPr/>
            <p:nvPr>
              <p:custDataLst>
                <p:tags r:id="rId13"/>
              </p:custDataLst>
            </p:nvPr>
          </p:nvSpPr>
          <p:spPr>
            <a:xfrm>
              <a:off x="5122167" y="920402"/>
              <a:ext cx="1187920" cy="418465"/>
            </a:xfrm>
            <a:prstGeom prst="round2DiagRect">
              <a:avLst>
                <a:gd name="adj1" fmla="val 30324"/>
                <a:gd name="adj2" fmla="val 0"/>
              </a:avLst>
            </a:prstGeom>
            <a:solidFill>
              <a:srgbClr val="15499A"/>
            </a:solidFill>
            <a:ln>
              <a:noFill/>
            </a:ln>
            <a:effectLst>
              <a:innerShdw blurRad="1143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演示流云楷" panose="02000600000000000000" pitchFamily="2" charset="-122"/>
                </a:rPr>
                <a:t>量程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5122164" y="2301527"/>
            <a:ext cx="3774185" cy="994257"/>
            <a:chOff x="5122164" y="2111027"/>
            <a:chExt cx="3774185" cy="994257"/>
          </a:xfrm>
        </p:grpSpPr>
        <p:sp>
          <p:nvSpPr>
            <p:cNvPr id="22" name="PA-对角圆角矩形 18"/>
            <p:cNvSpPr/>
            <p:nvPr>
              <p:custDataLst>
                <p:tags r:id="rId8"/>
              </p:custDataLst>
            </p:nvPr>
          </p:nvSpPr>
          <p:spPr>
            <a:xfrm>
              <a:off x="5122166" y="2320260"/>
              <a:ext cx="3602734" cy="785024"/>
            </a:xfrm>
            <a:prstGeom prst="round2DiagRect">
              <a:avLst>
                <a:gd name="adj1" fmla="val 12014"/>
                <a:gd name="adj2" fmla="val 0"/>
              </a:avLst>
            </a:prstGeom>
            <a:pattFill prst="wdUpDiag">
              <a:fgClr>
                <a:srgbClr val="FFFCFB"/>
              </a:fgClr>
              <a:bgClr>
                <a:schemeClr val="bg1"/>
              </a:bgClr>
            </a:patt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18900000" scaled="1"/>
                <a:tileRect/>
              </a:gradFill>
            </a:ln>
            <a:effectLst>
              <a:outerShdw blurRad="152400" dist="152400" dir="2700000" algn="tl" rotWithShape="0">
                <a:schemeClr val="accent1">
                  <a:lumMod val="50000"/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/>
                <a:cs typeface="+mn-cs"/>
              </a:endParaRPr>
            </a:p>
          </p:txBody>
        </p:sp>
        <p:sp>
          <p:nvSpPr>
            <p:cNvPr id="23" name="PA-文本框 19"/>
            <p:cNvSpPr txBox="1"/>
            <p:nvPr>
              <p:custDataLst>
                <p:tags r:id="rId9"/>
              </p:custDataLst>
            </p:nvPr>
          </p:nvSpPr>
          <p:spPr>
            <a:xfrm flipH="1">
              <a:off x="5122164" y="2614143"/>
              <a:ext cx="3774185" cy="2951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66FF"/>
                </a:buClr>
                <a:buSzTx/>
                <a:buFontTx/>
                <a:buNone/>
                <a:defRPr/>
              </a:pPr>
              <a:r>
                <a:rPr kumimoji="0" lang="de-DE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(1499.15 -1498.4)*1000/(1.43-0.68)=1MHz/ mm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PA-对角圆角矩形 7552"/>
            <p:cNvSpPr/>
            <p:nvPr>
              <p:custDataLst>
                <p:tags r:id="rId10"/>
              </p:custDataLst>
            </p:nvPr>
          </p:nvSpPr>
          <p:spPr>
            <a:xfrm>
              <a:off x="5122167" y="2111027"/>
              <a:ext cx="1187920" cy="418465"/>
            </a:xfrm>
            <a:prstGeom prst="round2DiagRect">
              <a:avLst>
                <a:gd name="adj1" fmla="val 30324"/>
                <a:gd name="adj2" fmla="val 0"/>
              </a:avLst>
            </a:prstGeom>
            <a:solidFill>
              <a:srgbClr val="15499A"/>
            </a:solidFill>
            <a:ln>
              <a:noFill/>
            </a:ln>
            <a:effectLst>
              <a:innerShdw blurRad="1143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演示流云楷" panose="02000600000000000000" pitchFamily="2" charset="-122"/>
                </a:rPr>
                <a:t>灵敏度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5122165" y="4035077"/>
            <a:ext cx="3602735" cy="994257"/>
            <a:chOff x="5122165" y="920402"/>
            <a:chExt cx="3602735" cy="994257"/>
          </a:xfrm>
        </p:grpSpPr>
        <p:sp>
          <p:nvSpPr>
            <p:cNvPr id="27" name="PA-对角圆角矩形 18"/>
            <p:cNvSpPr/>
            <p:nvPr>
              <p:custDataLst>
                <p:tags r:id="rId5"/>
              </p:custDataLst>
            </p:nvPr>
          </p:nvSpPr>
          <p:spPr>
            <a:xfrm>
              <a:off x="5122166" y="1129635"/>
              <a:ext cx="3602734" cy="785024"/>
            </a:xfrm>
            <a:prstGeom prst="round2DiagRect">
              <a:avLst>
                <a:gd name="adj1" fmla="val 12014"/>
                <a:gd name="adj2" fmla="val 0"/>
              </a:avLst>
            </a:prstGeom>
            <a:pattFill prst="wdUpDiag">
              <a:fgClr>
                <a:srgbClr val="FFFCFB"/>
              </a:fgClr>
              <a:bgClr>
                <a:schemeClr val="bg1"/>
              </a:bgClr>
            </a:patt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18900000" scaled="1"/>
                <a:tileRect/>
              </a:gradFill>
            </a:ln>
            <a:effectLst>
              <a:outerShdw blurRad="152400" dist="152400" dir="2700000" algn="tl" rotWithShape="0">
                <a:schemeClr val="accent1">
                  <a:lumMod val="50000"/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/>
                <a:cs typeface="+mn-cs"/>
              </a:endParaRPr>
            </a:p>
          </p:txBody>
        </p:sp>
        <p:sp>
          <p:nvSpPr>
            <p:cNvPr id="28" name="PA-文本框 19"/>
            <p:cNvSpPr txBox="1"/>
            <p:nvPr>
              <p:custDataLst>
                <p:tags r:id="rId6"/>
              </p:custDataLst>
            </p:nvPr>
          </p:nvSpPr>
          <p:spPr>
            <a:xfrm flipH="1">
              <a:off x="5122165" y="1423518"/>
              <a:ext cx="3275708" cy="2951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66FF"/>
                </a:buClr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(1499.08-1499.048)*1000=32kHz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PA-对角圆角矩形 7552"/>
            <p:cNvSpPr/>
            <p:nvPr>
              <p:custDataLst>
                <p:tags r:id="rId7"/>
              </p:custDataLst>
            </p:nvPr>
          </p:nvSpPr>
          <p:spPr>
            <a:xfrm>
              <a:off x="5122167" y="920402"/>
              <a:ext cx="1187920" cy="418465"/>
            </a:xfrm>
            <a:prstGeom prst="round2DiagRect">
              <a:avLst>
                <a:gd name="adj1" fmla="val 30324"/>
                <a:gd name="adj2" fmla="val 0"/>
              </a:avLst>
            </a:prstGeom>
            <a:solidFill>
              <a:srgbClr val="15499A"/>
            </a:solidFill>
            <a:ln>
              <a:noFill/>
            </a:ln>
            <a:effectLst>
              <a:innerShdw blurRad="1143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演示流云楷" panose="02000600000000000000" pitchFamily="2" charset="-122"/>
                </a:rPr>
                <a:t>量程</a:t>
              </a: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5122163" y="5225702"/>
            <a:ext cx="3602737" cy="994257"/>
            <a:chOff x="5122163" y="2111027"/>
            <a:chExt cx="3602737" cy="994257"/>
          </a:xfrm>
        </p:grpSpPr>
        <p:sp>
          <p:nvSpPr>
            <p:cNvPr id="31" name="PA-对角圆角矩形 18"/>
            <p:cNvSpPr/>
            <p:nvPr>
              <p:custDataLst>
                <p:tags r:id="rId2"/>
              </p:custDataLst>
            </p:nvPr>
          </p:nvSpPr>
          <p:spPr>
            <a:xfrm>
              <a:off x="5122166" y="2320260"/>
              <a:ext cx="3602734" cy="785024"/>
            </a:xfrm>
            <a:prstGeom prst="round2DiagRect">
              <a:avLst>
                <a:gd name="adj1" fmla="val 12014"/>
                <a:gd name="adj2" fmla="val 0"/>
              </a:avLst>
            </a:prstGeom>
            <a:pattFill prst="wdUpDiag">
              <a:fgClr>
                <a:srgbClr val="FFFCFB"/>
              </a:fgClr>
              <a:bgClr>
                <a:schemeClr val="bg1"/>
              </a:bgClr>
            </a:patt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18900000" scaled="1"/>
                <a:tileRect/>
              </a:gradFill>
            </a:ln>
            <a:effectLst>
              <a:outerShdw blurRad="152400" dist="152400" dir="2700000" algn="tl" rotWithShape="0">
                <a:schemeClr val="accent1">
                  <a:lumMod val="50000"/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/>
                <a:cs typeface="+mn-cs"/>
              </a:endParaRPr>
            </a:p>
          </p:txBody>
        </p:sp>
        <p:sp>
          <p:nvSpPr>
            <p:cNvPr id="32" name="PA-文本框 19"/>
            <p:cNvSpPr txBox="1"/>
            <p:nvPr>
              <p:custDataLst>
                <p:tags r:id="rId3"/>
              </p:custDataLst>
            </p:nvPr>
          </p:nvSpPr>
          <p:spPr>
            <a:xfrm flipH="1">
              <a:off x="5122163" y="2614143"/>
              <a:ext cx="3374137" cy="2951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66FF"/>
                </a:buClr>
                <a:buSzTx/>
                <a:buFontTx/>
                <a:buNone/>
                <a:defRPr/>
              </a:pPr>
              <a:r>
                <a:rPr kumimoji="0" lang="de-DE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(1499.08 -1499.048)*1000000/800=40Hz/V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PA-对角圆角矩形 7552"/>
            <p:cNvSpPr/>
            <p:nvPr>
              <p:custDataLst>
                <p:tags r:id="rId4"/>
              </p:custDataLst>
            </p:nvPr>
          </p:nvSpPr>
          <p:spPr>
            <a:xfrm>
              <a:off x="5122167" y="2111027"/>
              <a:ext cx="1187920" cy="418465"/>
            </a:xfrm>
            <a:prstGeom prst="round2DiagRect">
              <a:avLst>
                <a:gd name="adj1" fmla="val 30324"/>
                <a:gd name="adj2" fmla="val 0"/>
              </a:avLst>
            </a:prstGeom>
            <a:solidFill>
              <a:srgbClr val="15499A"/>
            </a:solidFill>
            <a:ln>
              <a:noFill/>
            </a:ln>
            <a:effectLst>
              <a:innerShdw blurRad="1143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演示流云楷" panose="02000600000000000000" pitchFamily="2" charset="-122"/>
                </a:rPr>
                <a:t>灵敏度</a:t>
              </a:r>
            </a:p>
          </p:txBody>
        </p:sp>
      </p:grpSp>
      <p:pic>
        <p:nvPicPr>
          <p:cNvPr id="34" name="图片 33"/>
          <p:cNvPicPr/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7" r="9126" b="13842"/>
          <a:stretch>
            <a:fillRect/>
          </a:stretch>
        </p:blipFill>
        <p:spPr bwMode="auto">
          <a:xfrm>
            <a:off x="9106661" y="1282169"/>
            <a:ext cx="2645115" cy="204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图片 34"/>
          <p:cNvPicPr/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" t="4908" r="4069" b="7099"/>
          <a:stretch>
            <a:fillRect/>
          </a:stretch>
        </p:blipFill>
        <p:spPr bwMode="auto">
          <a:xfrm>
            <a:off x="9115348" y="4168655"/>
            <a:ext cx="2636428" cy="1955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三次谐波腔低电平测试与运行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261532" y="2809875"/>
            <a:ext cx="7396567" cy="3802149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711200" y="2968019"/>
            <a:ext cx="6513115" cy="3523960"/>
            <a:chOff x="335360" y="2608378"/>
            <a:chExt cx="7398003" cy="400273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360" y="2608378"/>
              <a:ext cx="7398003" cy="4002734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2141796" y="4425079"/>
              <a:ext cx="42841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800" b="1" dirty="0">
                  <a:solidFill>
                    <a:srgbClr val="2D2D2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210mA束流（top-up）下连续运行2天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8107767" y="953967"/>
            <a:ext cx="3314700" cy="2660728"/>
            <a:chOff x="7764058" y="908801"/>
            <a:chExt cx="3827868" cy="3072650"/>
          </a:xfrm>
        </p:grpSpPr>
        <p:sp>
          <p:nvSpPr>
            <p:cNvPr id="8" name="矩形: 圆角 7"/>
            <p:cNvSpPr/>
            <p:nvPr/>
          </p:nvSpPr>
          <p:spPr>
            <a:xfrm>
              <a:off x="7764058" y="908801"/>
              <a:ext cx="3827868" cy="3072650"/>
            </a:xfrm>
            <a:prstGeom prst="roundRect">
              <a:avLst>
                <a:gd name="adj" fmla="val 3236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070C0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R="0" lvl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3342" y="1091550"/>
              <a:ext cx="3283784" cy="2670677"/>
            </a:xfrm>
            <a:prstGeom prst="rect">
              <a:avLst/>
            </a:prstGeom>
            <a:ln>
              <a:solidFill>
                <a:srgbClr val="15499A"/>
              </a:solidFill>
            </a:ln>
          </p:spPr>
        </p:pic>
      </p:grpSp>
      <p:sp>
        <p:nvSpPr>
          <p:cNvPr id="15" name="矩形: 圆角 14"/>
          <p:cNvSpPr/>
          <p:nvPr/>
        </p:nvSpPr>
        <p:spPr>
          <a:xfrm>
            <a:off x="8107767" y="3708822"/>
            <a:ext cx="3314700" cy="2660728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874" y="3942184"/>
            <a:ext cx="3094486" cy="2194004"/>
          </a:xfrm>
          <a:prstGeom prst="rect">
            <a:avLst/>
          </a:prstGeom>
          <a:ln>
            <a:solidFill>
              <a:srgbClr val="15499A"/>
            </a:solidFill>
          </a:ln>
        </p:spPr>
      </p:pic>
      <p:grpSp>
        <p:nvGrpSpPr>
          <p:cNvPr id="19" name="组合 18"/>
          <p:cNvGrpSpPr/>
          <p:nvPr/>
        </p:nvGrpSpPr>
        <p:grpSpPr>
          <a:xfrm>
            <a:off x="1276611" y="953967"/>
            <a:ext cx="5109675" cy="1697763"/>
            <a:chOff x="5122165" y="920402"/>
            <a:chExt cx="5109675" cy="1697763"/>
          </a:xfrm>
        </p:grpSpPr>
        <p:sp>
          <p:nvSpPr>
            <p:cNvPr id="20" name="PA-对角圆角矩形 18"/>
            <p:cNvSpPr/>
            <p:nvPr>
              <p:custDataLst>
                <p:tags r:id="rId2"/>
              </p:custDataLst>
            </p:nvPr>
          </p:nvSpPr>
          <p:spPr>
            <a:xfrm>
              <a:off x="5122165" y="1129635"/>
              <a:ext cx="5109675" cy="1488530"/>
            </a:xfrm>
            <a:prstGeom prst="round2DiagRect">
              <a:avLst>
                <a:gd name="adj1" fmla="val 12014"/>
                <a:gd name="adj2" fmla="val 0"/>
              </a:avLst>
            </a:prstGeom>
            <a:pattFill prst="wdUpDiag">
              <a:fgClr>
                <a:srgbClr val="FFFCFB"/>
              </a:fgClr>
              <a:bgClr>
                <a:schemeClr val="bg1"/>
              </a:bgClr>
            </a:patt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18900000" scaled="1"/>
                <a:tileRect/>
              </a:gradFill>
            </a:ln>
            <a:effectLst>
              <a:outerShdw blurRad="152400" dist="152400" dir="2700000" algn="tl" rotWithShape="0">
                <a:schemeClr val="accent1">
                  <a:lumMod val="50000"/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/>
                <a:cs typeface="+mn-cs"/>
              </a:endParaRPr>
            </a:p>
          </p:txBody>
        </p:sp>
        <p:sp>
          <p:nvSpPr>
            <p:cNvPr id="21" name="PA-文本框 19"/>
            <p:cNvSpPr txBox="1"/>
            <p:nvPr>
              <p:custDataLst>
                <p:tags r:id="rId3"/>
              </p:custDataLst>
            </p:nvPr>
          </p:nvSpPr>
          <p:spPr>
            <a:xfrm flipH="1">
              <a:off x="6165111" y="1404605"/>
              <a:ext cx="3275708" cy="11076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66FF"/>
                </a:buClr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腔压稳定，调谐器平滑调节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66FF"/>
                </a:buClr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低温和真空状态稳定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66FF"/>
                </a:buClr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未观察到对主高频系统的影响</a:t>
              </a:r>
            </a:p>
          </p:txBody>
        </p:sp>
        <p:sp>
          <p:nvSpPr>
            <p:cNvPr id="22" name="PA-对角圆角矩形 7552"/>
            <p:cNvSpPr/>
            <p:nvPr>
              <p:custDataLst>
                <p:tags r:id="rId4"/>
              </p:custDataLst>
            </p:nvPr>
          </p:nvSpPr>
          <p:spPr>
            <a:xfrm>
              <a:off x="5122166" y="920402"/>
              <a:ext cx="2680799" cy="418465"/>
            </a:xfrm>
            <a:prstGeom prst="round2DiagRect">
              <a:avLst>
                <a:gd name="adj1" fmla="val 30324"/>
                <a:gd name="adj2" fmla="val 0"/>
              </a:avLst>
            </a:prstGeom>
            <a:solidFill>
              <a:srgbClr val="15499A"/>
            </a:solidFill>
            <a:ln>
              <a:noFill/>
            </a:ln>
            <a:effectLst>
              <a:innerShdw blurRad="1143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演示流云楷" panose="02000600000000000000" pitchFamily="2" charset="-122"/>
                </a:rPr>
                <a:t>三次谐波腔运行状态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8" name="任意多边形: 形状 7"/>
          <p:cNvSpPr/>
          <p:nvPr/>
        </p:nvSpPr>
        <p:spPr>
          <a:xfrm rot="10800000" flipH="1">
            <a:off x="814614" y="0"/>
            <a:ext cx="10550072" cy="1908526"/>
          </a:xfrm>
          <a:custGeom>
            <a:avLst/>
            <a:gdLst>
              <a:gd name="connsiteX0" fmla="*/ 0 w 9358180"/>
              <a:gd name="connsiteY0" fmla="*/ 1692909 h 1692909"/>
              <a:gd name="connsiteX1" fmla="*/ 9358180 w 9358180"/>
              <a:gd name="connsiteY1" fmla="*/ 1692909 h 1692909"/>
              <a:gd name="connsiteX2" fmla="*/ 9332237 w 9358180"/>
              <a:gd name="connsiteY2" fmla="*/ 1670436 h 1692909"/>
              <a:gd name="connsiteX3" fmla="*/ 4679090 w 9358180"/>
              <a:gd name="connsiteY3" fmla="*/ 0 h 1692909"/>
              <a:gd name="connsiteX4" fmla="*/ 25943 w 9358180"/>
              <a:gd name="connsiteY4" fmla="*/ 1670436 h 1692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58180" h="1692909">
                <a:moveTo>
                  <a:pt x="0" y="1692909"/>
                </a:moveTo>
                <a:lnTo>
                  <a:pt x="9358180" y="1692909"/>
                </a:lnTo>
                <a:lnTo>
                  <a:pt x="9332237" y="1670436"/>
                </a:lnTo>
                <a:cubicBezTo>
                  <a:pt x="8067739" y="626880"/>
                  <a:pt x="6446623" y="0"/>
                  <a:pt x="4679090" y="0"/>
                </a:cubicBezTo>
                <a:cubicBezTo>
                  <a:pt x="2911557" y="0"/>
                  <a:pt x="1290441" y="626880"/>
                  <a:pt x="25943" y="1670436"/>
                </a:cubicBezTo>
                <a:close/>
              </a:path>
            </a:pathLst>
          </a:custGeom>
          <a:gradFill>
            <a:gsLst>
              <a:gs pos="0">
                <a:srgbClr val="15499A">
                  <a:alpha val="15000"/>
                </a:srgbClr>
              </a:gs>
              <a:gs pos="100000">
                <a:srgbClr val="15499A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任意多边形: 形状 11"/>
          <p:cNvSpPr/>
          <p:nvPr/>
        </p:nvSpPr>
        <p:spPr>
          <a:xfrm rot="10800000" flipH="1" flipV="1">
            <a:off x="814614" y="4949478"/>
            <a:ext cx="10550072" cy="1908522"/>
          </a:xfrm>
          <a:custGeom>
            <a:avLst/>
            <a:gdLst>
              <a:gd name="connsiteX0" fmla="*/ 0 w 9358180"/>
              <a:gd name="connsiteY0" fmla="*/ 1692909 h 1692909"/>
              <a:gd name="connsiteX1" fmla="*/ 9358180 w 9358180"/>
              <a:gd name="connsiteY1" fmla="*/ 1692909 h 1692909"/>
              <a:gd name="connsiteX2" fmla="*/ 9332237 w 9358180"/>
              <a:gd name="connsiteY2" fmla="*/ 1670436 h 1692909"/>
              <a:gd name="connsiteX3" fmla="*/ 4679090 w 9358180"/>
              <a:gd name="connsiteY3" fmla="*/ 0 h 1692909"/>
              <a:gd name="connsiteX4" fmla="*/ 25943 w 9358180"/>
              <a:gd name="connsiteY4" fmla="*/ 1670436 h 1692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58180" h="1692909">
                <a:moveTo>
                  <a:pt x="0" y="1692909"/>
                </a:moveTo>
                <a:lnTo>
                  <a:pt x="9358180" y="1692909"/>
                </a:lnTo>
                <a:lnTo>
                  <a:pt x="9332237" y="1670436"/>
                </a:lnTo>
                <a:cubicBezTo>
                  <a:pt x="8067739" y="626880"/>
                  <a:pt x="6446623" y="0"/>
                  <a:pt x="4679090" y="0"/>
                </a:cubicBezTo>
                <a:cubicBezTo>
                  <a:pt x="2911557" y="0"/>
                  <a:pt x="1290441" y="626880"/>
                  <a:pt x="25943" y="1670436"/>
                </a:cubicBezTo>
                <a:close/>
              </a:path>
            </a:pathLst>
          </a:custGeom>
          <a:gradFill>
            <a:gsLst>
              <a:gs pos="0">
                <a:srgbClr val="15499A">
                  <a:alpha val="15000"/>
                </a:srgbClr>
              </a:gs>
              <a:gs pos="100000">
                <a:srgbClr val="15499A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ComponentBackground1"/>
          <p:cNvSpPr/>
          <p:nvPr/>
        </p:nvSpPr>
        <p:spPr>
          <a:xfrm>
            <a:off x="1416911" y="2211002"/>
            <a:ext cx="9358177" cy="2436000"/>
          </a:xfrm>
          <a:prstGeom prst="roundRect">
            <a:avLst>
              <a:gd name="adj" fmla="val 10662"/>
            </a:avLst>
          </a:prstGeom>
          <a:solidFill>
            <a:srgbClr val="FFFFFF">
              <a:alpha val="85000"/>
            </a:srgbClr>
          </a:solidFill>
          <a:ln w="6350">
            <a:solidFill>
              <a:srgbClr val="15499A">
                <a:alpha val="50000"/>
              </a:srgbClr>
            </a:solidFill>
          </a:ln>
          <a:effectLst>
            <a:outerShdw blurRad="635000" dist="50800" dir="2400000" algn="ctr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SHINE</a:t>
            </a:r>
            <a:r>
              <a:rPr lang="zh-CN" altLang="en-US" sz="4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项目低电平系统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项目背景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1" y="1771650"/>
            <a:ext cx="12089757" cy="3770108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20546" y="847586"/>
            <a:ext cx="610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上海硬X射线自由电子激光装置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: 圆角 11"/>
          <p:cNvSpPr/>
          <p:nvPr/>
        </p:nvSpPr>
        <p:spPr>
          <a:xfrm>
            <a:off x="434330" y="1464687"/>
            <a:ext cx="3095363" cy="401163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技术路线：超导，连续波模式</a:t>
            </a:r>
          </a:p>
        </p:txBody>
      </p:sp>
      <p:sp>
        <p:nvSpPr>
          <p:cNvPr id="13" name="矩形: 圆角 12"/>
          <p:cNvSpPr/>
          <p:nvPr/>
        </p:nvSpPr>
        <p:spPr>
          <a:xfrm>
            <a:off x="261534" y="4791569"/>
            <a:ext cx="2186392" cy="401163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加速器主要组成部分</a:t>
            </a:r>
          </a:p>
        </p:txBody>
      </p:sp>
      <p:sp>
        <p:nvSpPr>
          <p:cNvPr id="14" name="ComponentBackground1"/>
          <p:cNvSpPr/>
          <p:nvPr/>
        </p:nvSpPr>
        <p:spPr>
          <a:xfrm>
            <a:off x="434330" y="5393313"/>
            <a:ext cx="1527820" cy="401164"/>
          </a:xfrm>
          <a:prstGeom prst="rect">
            <a:avLst/>
          </a:prstGeom>
          <a:solidFill>
            <a:srgbClr val="15499A">
              <a:alpha val="5000"/>
            </a:srgbClr>
          </a:solidFill>
          <a:ln>
            <a:solidFill>
              <a:srgbClr val="15499A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1.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注入器</a:t>
            </a:r>
          </a:p>
        </p:txBody>
      </p:sp>
      <p:sp>
        <p:nvSpPr>
          <p:cNvPr id="15" name="ComponentBackground1"/>
          <p:cNvSpPr/>
          <p:nvPr/>
        </p:nvSpPr>
        <p:spPr>
          <a:xfrm>
            <a:off x="2125626" y="5405001"/>
            <a:ext cx="3219116" cy="401164"/>
          </a:xfrm>
          <a:prstGeom prst="rect">
            <a:avLst/>
          </a:prstGeom>
          <a:solidFill>
            <a:srgbClr val="15499A">
              <a:alpha val="5000"/>
            </a:srgbClr>
          </a:solidFill>
          <a:ln>
            <a:solidFill>
              <a:srgbClr val="15499A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2.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超导直线加速器（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L1/L2/L3/L4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）</a:t>
            </a:r>
          </a:p>
        </p:txBody>
      </p:sp>
      <p:sp>
        <p:nvSpPr>
          <p:cNvPr id="16" name="ComponentBackground1"/>
          <p:cNvSpPr/>
          <p:nvPr/>
        </p:nvSpPr>
        <p:spPr>
          <a:xfrm>
            <a:off x="434330" y="5995058"/>
            <a:ext cx="1527820" cy="401164"/>
          </a:xfrm>
          <a:prstGeom prst="rect">
            <a:avLst/>
          </a:prstGeom>
          <a:solidFill>
            <a:srgbClr val="15499A">
              <a:alpha val="5000"/>
            </a:srgbClr>
          </a:solidFill>
          <a:ln>
            <a:solidFill>
              <a:srgbClr val="15499A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92500"/>
          </a:bodyPr>
          <a:lstStyle/>
          <a:p>
            <a:pPr algn="ctr" defTabSz="913765"/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3.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束流分配系统</a:t>
            </a:r>
          </a:p>
        </p:txBody>
      </p:sp>
      <p:sp>
        <p:nvSpPr>
          <p:cNvPr id="17" name="ComponentBackground1"/>
          <p:cNvSpPr/>
          <p:nvPr/>
        </p:nvSpPr>
        <p:spPr>
          <a:xfrm>
            <a:off x="2125626" y="5995058"/>
            <a:ext cx="1527820" cy="401164"/>
          </a:xfrm>
          <a:prstGeom prst="rect">
            <a:avLst/>
          </a:prstGeom>
          <a:solidFill>
            <a:srgbClr val="15499A">
              <a:alpha val="5000"/>
            </a:srgbClr>
          </a:solidFill>
          <a:ln>
            <a:solidFill>
              <a:srgbClr val="15499A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4.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波荡器</a:t>
            </a:r>
          </a:p>
        </p:txBody>
      </p:sp>
      <p:sp>
        <p:nvSpPr>
          <p:cNvPr id="18" name="ComponentBackground1"/>
          <p:cNvSpPr/>
          <p:nvPr/>
        </p:nvSpPr>
        <p:spPr>
          <a:xfrm>
            <a:off x="3816922" y="5995058"/>
            <a:ext cx="1527820" cy="401164"/>
          </a:xfrm>
          <a:prstGeom prst="rect">
            <a:avLst/>
          </a:prstGeom>
          <a:solidFill>
            <a:srgbClr val="15499A">
              <a:alpha val="5000"/>
            </a:srgbClr>
          </a:solidFill>
          <a:ln>
            <a:solidFill>
              <a:srgbClr val="15499A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5.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低温系统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SHINE</a:t>
            </a: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装置总布局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0" y="5229225"/>
            <a:ext cx="12192000" cy="1628775"/>
            <a:chOff x="0" y="5229225"/>
            <a:chExt cx="12192000" cy="1628775"/>
          </a:xfrm>
        </p:grpSpPr>
        <p:sp>
          <p:nvSpPr>
            <p:cNvPr id="5" name="PA-做什么PPT1"/>
            <p:cNvSpPr/>
            <p:nvPr>
              <p:custDataLst>
                <p:tags r:id="rId2"/>
              </p:custDataLst>
            </p:nvPr>
          </p:nvSpPr>
          <p:spPr>
            <a:xfrm>
              <a:off x="0" y="6153514"/>
              <a:ext cx="12192000" cy="704486"/>
            </a:xfrm>
            <a:prstGeom prst="roundRect">
              <a:avLst>
                <a:gd name="adj" fmla="val 0"/>
              </a:avLst>
            </a:prstGeom>
            <a:solidFill>
              <a:srgbClr val="15499A"/>
            </a:soli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6" name="PA-做什么PPT2"/>
            <p:cNvSpPr/>
            <p:nvPr>
              <p:custDataLst>
                <p:tags r:id="rId3"/>
              </p:custDataLst>
            </p:nvPr>
          </p:nvSpPr>
          <p:spPr>
            <a:xfrm>
              <a:off x="0" y="5229225"/>
              <a:ext cx="12192000" cy="924289"/>
            </a:xfrm>
            <a:prstGeom prst="trapezoid">
              <a:avLst>
                <a:gd name="adj" fmla="val 166995"/>
              </a:avLst>
            </a:prstGeom>
            <a:gradFill flip="none" rotWithShape="1">
              <a:gsLst>
                <a:gs pos="500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  <a:tileRect/>
            </a:gra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pic>
        <p:nvPicPr>
          <p:cNvPr id="7" name="图片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648" y="1261328"/>
            <a:ext cx="10862703" cy="4498122"/>
          </a:xfrm>
          <a:prstGeom prst="rect">
            <a:avLst/>
          </a:prstGeom>
          <a:noFill/>
          <a:ln w="9525">
            <a:solidFill>
              <a:srgbClr val="15499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直线加速器隧道布局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261534" y="944446"/>
            <a:ext cx="4624792" cy="3238498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5" name="内容占位符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92" y="1092721"/>
            <a:ext cx="4249488" cy="2937823"/>
          </a:xfrm>
          <a:prstGeom prst="rect">
            <a:avLst/>
          </a:prstGeom>
          <a:ln>
            <a:solidFill>
              <a:srgbClr val="15499A"/>
            </a:solidFill>
          </a:ln>
        </p:spPr>
      </p:pic>
      <p:sp>
        <p:nvSpPr>
          <p:cNvPr id="6" name="矩形: 圆角 5"/>
          <p:cNvSpPr/>
          <p:nvPr/>
        </p:nvSpPr>
        <p:spPr>
          <a:xfrm>
            <a:off x="4993280" y="944446"/>
            <a:ext cx="3424527" cy="3238498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/>
        </p:nvGraphicFramePr>
        <p:xfrm>
          <a:off x="5136445" y="1151932"/>
          <a:ext cx="3281362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utoCAD Drawing" r:id="rId14" imgW="12925425" imgH="6296025" progId="AutoCAD.Drawing.20">
                  <p:embed/>
                </p:oleObj>
              </mc:Choice>
              <mc:Fallback>
                <p:oleObj name="AutoCAD Drawing" r:id="rId14" imgW="12925425" imgH="6296025" progId="AutoCAD.Drawing.20">
                  <p:embed/>
                  <p:pic>
                    <p:nvPicPr>
                      <p:cNvPr id="0" name="对象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8171" t="27002" r="60794" b="20879"/>
                      <a:stretch>
                        <a:fillRect/>
                      </a:stretch>
                    </p:blipFill>
                    <p:spPr bwMode="auto">
                      <a:xfrm>
                        <a:off x="5136445" y="1151932"/>
                        <a:ext cx="3281362" cy="2819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矩形: 圆角 7"/>
          <p:cNvSpPr/>
          <p:nvPr/>
        </p:nvSpPr>
        <p:spPr>
          <a:xfrm>
            <a:off x="261533" y="4238030"/>
            <a:ext cx="8156274" cy="2373993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4" b="13351"/>
          <a:stretch>
            <a:fillRect/>
          </a:stretch>
        </p:blipFill>
        <p:spPr>
          <a:xfrm>
            <a:off x="1033583" y="4322360"/>
            <a:ext cx="6623720" cy="2175362"/>
          </a:xfrm>
          <a:prstGeom prst="rect">
            <a:avLst/>
          </a:prstGeom>
          <a:ln>
            <a:solidFill>
              <a:srgbClr val="15499A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7912936" y="2561632"/>
            <a:ext cx="4754121" cy="3829071"/>
            <a:chOff x="5331981" y="2915505"/>
            <a:chExt cx="8039871" cy="3829071"/>
          </a:xfrm>
        </p:grpSpPr>
        <p:sp>
          <p:nvSpPr>
            <p:cNvPr id="15" name="PA-做什么PPT2"/>
            <p:cNvSpPr/>
            <p:nvPr>
              <p:custDataLst>
                <p:tags r:id="rId2"/>
              </p:custDataLst>
            </p:nvPr>
          </p:nvSpPr>
          <p:spPr>
            <a:xfrm flipV="1">
              <a:off x="6450359" y="2915505"/>
              <a:ext cx="5828566" cy="3288486"/>
            </a:xfrm>
            <a:prstGeom prst="trapezoid">
              <a:avLst>
                <a:gd name="adj" fmla="val 17807"/>
              </a:avLst>
            </a:prstGeom>
            <a:gradFill flip="none" rotWithShape="0">
              <a:gsLst>
                <a:gs pos="100000">
                  <a:schemeClr val="accent1">
                    <a:alpha val="10000"/>
                  </a:schemeClr>
                </a:gs>
                <a:gs pos="34000">
                  <a:schemeClr val="accent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思源黑体 CN Regular"/>
                <a:cs typeface="+mn-cs"/>
              </a:endParaRPr>
            </a:p>
          </p:txBody>
        </p:sp>
        <p:grpSp>
          <p:nvGrpSpPr>
            <p:cNvPr id="16" name="PA-做什么PPT3"/>
            <p:cNvGrpSpPr/>
            <p:nvPr>
              <p:custDataLst>
                <p:tags r:id="rId3"/>
              </p:custDataLst>
            </p:nvPr>
          </p:nvGrpSpPr>
          <p:grpSpPr>
            <a:xfrm>
              <a:off x="5331981" y="5882694"/>
              <a:ext cx="8039871" cy="861882"/>
              <a:chOff x="1621888" y="5284450"/>
              <a:chExt cx="8939432" cy="179111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621888" y="5284450"/>
                <a:ext cx="8939432" cy="1791116"/>
                <a:chOff x="1621888" y="5024107"/>
                <a:chExt cx="8939432" cy="1791116"/>
              </a:xfrm>
            </p:grpSpPr>
            <p:sp>
              <p:nvSpPr>
                <p:cNvPr id="21" name="PA-椭圆 227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621888" y="5273340"/>
                  <a:ext cx="8939432" cy="1541883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chemeClr val="accent1">
                        <a:alpha val="10000"/>
                      </a:schemeClr>
                    </a:gs>
                    <a:gs pos="31000">
                      <a:schemeClr val="accent1">
                        <a:alpha val="0"/>
                      </a:schemeClr>
                    </a:gs>
                  </a:gsLst>
                  <a:lin ang="5400000" scaled="1"/>
                  <a:tileRect/>
                </a:gradFill>
                <a:ln cap="rnd">
                  <a:gradFill>
                    <a:gsLst>
                      <a:gs pos="0">
                        <a:schemeClr val="accent1">
                          <a:alpha val="0"/>
                        </a:schemeClr>
                      </a:gs>
                      <a:gs pos="100000">
                        <a:schemeClr val="accent1">
                          <a:alpha val="10000"/>
                        </a:schemeClr>
                      </a:gs>
                    </a:gsLst>
                    <a:lin ang="5400000" scaled="1"/>
                  </a:gra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" name="PA-椭圆 230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2793716" y="5273340"/>
                  <a:ext cx="6604569" cy="1166013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chemeClr val="accent1">
                        <a:alpha val="10000"/>
                      </a:schemeClr>
                    </a:gs>
                    <a:gs pos="31000">
                      <a:schemeClr val="accent1">
                        <a:alpha val="0"/>
                      </a:schemeClr>
                    </a:gs>
                  </a:gsLst>
                  <a:lin ang="5400000" scaled="1"/>
                  <a:tileRect/>
                </a:gradFill>
                <a:ln cap="rnd">
                  <a:gradFill>
                    <a:gsLst>
                      <a:gs pos="0">
                        <a:schemeClr val="accent1">
                          <a:alpha val="0"/>
                        </a:schemeClr>
                      </a:gs>
                      <a:gs pos="100000">
                        <a:schemeClr val="accent1">
                          <a:alpha val="10000"/>
                        </a:schemeClr>
                      </a:gs>
                    </a:gsLst>
                    <a:lin ang="5400000" scaled="1"/>
                  </a:gra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" name="PA-任意多边形 232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3516320" y="5024107"/>
                  <a:ext cx="5159360" cy="1043645"/>
                </a:xfrm>
                <a:custGeom>
                  <a:avLst/>
                  <a:gdLst>
                    <a:gd name="connsiteX0" fmla="*/ 1429941 w 2859880"/>
                    <a:gd name="connsiteY0" fmla="*/ 0 h 578502"/>
                    <a:gd name="connsiteX1" fmla="*/ 2852499 w 2859880"/>
                    <a:gd name="connsiteY1" fmla="*/ 259677 h 578502"/>
                    <a:gd name="connsiteX2" fmla="*/ 2859880 w 2859880"/>
                    <a:gd name="connsiteY2" fmla="*/ 289243 h 578502"/>
                    <a:gd name="connsiteX3" fmla="*/ 2859880 w 2859880"/>
                    <a:gd name="connsiteY3" fmla="*/ 289259 h 578502"/>
                    <a:gd name="connsiteX4" fmla="*/ 2852499 w 2859880"/>
                    <a:gd name="connsiteY4" fmla="*/ 318825 h 578502"/>
                    <a:gd name="connsiteX5" fmla="*/ 1429941 w 2859880"/>
                    <a:gd name="connsiteY5" fmla="*/ 578502 h 578502"/>
                    <a:gd name="connsiteX6" fmla="*/ 0 w 2859880"/>
                    <a:gd name="connsiteY6" fmla="*/ 289251 h 578502"/>
                    <a:gd name="connsiteX7" fmla="*/ 1429941 w 2859880"/>
                    <a:gd name="connsiteY7" fmla="*/ 0 h 578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59880" h="578502">
                      <a:moveTo>
                        <a:pt x="1429941" y="0"/>
                      </a:moveTo>
                      <a:cubicBezTo>
                        <a:pt x="2170318" y="0"/>
                        <a:pt x="2779272" y="113820"/>
                        <a:pt x="2852499" y="259677"/>
                      </a:cubicBezTo>
                      <a:lnTo>
                        <a:pt x="2859880" y="289243"/>
                      </a:lnTo>
                      <a:lnTo>
                        <a:pt x="2859880" y="289259"/>
                      </a:lnTo>
                      <a:lnTo>
                        <a:pt x="2852499" y="318825"/>
                      </a:lnTo>
                      <a:cubicBezTo>
                        <a:pt x="2779272" y="464682"/>
                        <a:pt x="2170318" y="578502"/>
                        <a:pt x="1429941" y="578502"/>
                      </a:cubicBezTo>
                      <a:cubicBezTo>
                        <a:pt x="640206" y="578502"/>
                        <a:pt x="0" y="449000"/>
                        <a:pt x="0" y="289251"/>
                      </a:cubicBezTo>
                      <a:cubicBezTo>
                        <a:pt x="0" y="129502"/>
                        <a:pt x="640206" y="0"/>
                        <a:pt x="1429941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bg1"/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</a:gradFill>
                <a:ln w="6350">
                  <a:solidFill>
                    <a:schemeClr val="accent1">
                      <a:alpha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" name="PA-任意多边形 233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3516320" y="5545929"/>
                  <a:ext cx="5159360" cy="651543"/>
                </a:xfrm>
                <a:custGeom>
                  <a:avLst/>
                  <a:gdLst>
                    <a:gd name="connsiteX0" fmla="*/ 1 w 2859882"/>
                    <a:gd name="connsiteY0" fmla="*/ 0 h 361156"/>
                    <a:gd name="connsiteX1" fmla="*/ 1429942 w 2859882"/>
                    <a:gd name="connsiteY1" fmla="*/ 289251 h 361156"/>
                    <a:gd name="connsiteX2" fmla="*/ 2852500 w 2859882"/>
                    <a:gd name="connsiteY2" fmla="*/ 29574 h 361156"/>
                    <a:gd name="connsiteX3" fmla="*/ 2859881 w 2859882"/>
                    <a:gd name="connsiteY3" fmla="*/ 8 h 361156"/>
                    <a:gd name="connsiteX4" fmla="*/ 2859881 w 2859882"/>
                    <a:gd name="connsiteY4" fmla="*/ 69524 h 361156"/>
                    <a:gd name="connsiteX5" fmla="*/ 2859288 w 2859882"/>
                    <a:gd name="connsiteY5" fmla="*/ 69524 h 361156"/>
                    <a:gd name="connsiteX6" fmla="*/ 2859882 w 2859882"/>
                    <a:gd name="connsiteY6" fmla="*/ 71905 h 361156"/>
                    <a:gd name="connsiteX7" fmla="*/ 1429941 w 2859882"/>
                    <a:gd name="connsiteY7" fmla="*/ 361156 h 361156"/>
                    <a:gd name="connsiteX8" fmla="*/ 0 w 2859882"/>
                    <a:gd name="connsiteY8" fmla="*/ 71905 h 361156"/>
                    <a:gd name="connsiteX9" fmla="*/ 595 w 2859882"/>
                    <a:gd name="connsiteY9" fmla="*/ 69524 h 361156"/>
                    <a:gd name="connsiteX10" fmla="*/ 1 w 2859882"/>
                    <a:gd name="connsiteY10" fmla="*/ 69524 h 361156"/>
                    <a:gd name="connsiteX11" fmla="*/ 1 w 2859882"/>
                    <a:gd name="connsiteY11" fmla="*/ 0 h 361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859882" h="361156">
                      <a:moveTo>
                        <a:pt x="1" y="0"/>
                      </a:moveTo>
                      <a:cubicBezTo>
                        <a:pt x="1" y="159749"/>
                        <a:pt x="640207" y="289251"/>
                        <a:pt x="1429942" y="289251"/>
                      </a:cubicBezTo>
                      <a:cubicBezTo>
                        <a:pt x="2170319" y="289251"/>
                        <a:pt x="2779273" y="175431"/>
                        <a:pt x="2852500" y="29574"/>
                      </a:cubicBezTo>
                      <a:lnTo>
                        <a:pt x="2859881" y="8"/>
                      </a:lnTo>
                      <a:lnTo>
                        <a:pt x="2859881" y="69524"/>
                      </a:lnTo>
                      <a:lnTo>
                        <a:pt x="2859288" y="69524"/>
                      </a:lnTo>
                      <a:lnTo>
                        <a:pt x="2859882" y="71905"/>
                      </a:lnTo>
                      <a:cubicBezTo>
                        <a:pt x="2859882" y="231654"/>
                        <a:pt x="2219676" y="361156"/>
                        <a:pt x="1429941" y="361156"/>
                      </a:cubicBezTo>
                      <a:cubicBezTo>
                        <a:pt x="640206" y="361156"/>
                        <a:pt x="0" y="231654"/>
                        <a:pt x="0" y="71905"/>
                      </a:cubicBezTo>
                      <a:lnTo>
                        <a:pt x="595" y="69524"/>
                      </a:lnTo>
                      <a:lnTo>
                        <a:pt x="1" y="69524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50000">
                      <a:schemeClr val="accent1">
                        <a:alpha val="60000"/>
                      </a:schemeClr>
                    </a:gs>
                    <a:gs pos="0">
                      <a:schemeClr val="accent1">
                        <a:alpha val="20000"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  <a:ln w="6350">
                  <a:gradFill flip="none" rotWithShape="1">
                    <a:gsLst>
                      <a:gs pos="0">
                        <a:schemeClr val="accent1">
                          <a:alpha val="0"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</p:grpSp>
          <p:sp>
            <p:nvSpPr>
              <p:cNvPr id="18" name="PA-椭圆 228"/>
              <p:cNvSpPr/>
              <p:nvPr>
                <p:custDataLst>
                  <p:tags r:id="rId5"/>
                </p:custDataLst>
              </p:nvPr>
            </p:nvSpPr>
            <p:spPr>
              <a:xfrm flipV="1">
                <a:off x="4538982" y="5475014"/>
                <a:ext cx="3114038" cy="548406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1">
                      <a:alpha val="43000"/>
                      <a:lumMod val="0"/>
                      <a:lumOff val="100000"/>
                    </a:schemeClr>
                  </a:gs>
                  <a:gs pos="0">
                    <a:schemeClr val="accent1">
                      <a:lumMod val="0"/>
                      <a:lumOff val="10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6350">
                <a:solidFill>
                  <a:schemeClr val="bg1">
                    <a:alpha val="31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思源黑体 CN Regular"/>
                  <a:cs typeface="+mn-cs"/>
                </a:endParaRPr>
              </a:p>
            </p:txBody>
          </p:sp>
          <p:sp>
            <p:nvSpPr>
              <p:cNvPr id="19" name="PA-椭圆 229"/>
              <p:cNvSpPr/>
              <p:nvPr>
                <p:custDataLst>
                  <p:tags r:id="rId6"/>
                </p:custDataLst>
              </p:nvPr>
            </p:nvSpPr>
            <p:spPr>
              <a:xfrm flipV="1">
                <a:off x="4538982" y="5475014"/>
                <a:ext cx="3114038" cy="548406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1">
                      <a:alpha val="43000"/>
                      <a:lumMod val="0"/>
                      <a:lumOff val="100000"/>
                    </a:schemeClr>
                  </a:gs>
                  <a:gs pos="0">
                    <a:schemeClr val="accent1">
                      <a:lumMod val="0"/>
                      <a:lumOff val="10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6350">
                <a:solidFill>
                  <a:schemeClr val="bg1">
                    <a:alpha val="31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思源黑体 CN Regular"/>
                  <a:cs typeface="+mn-cs"/>
                </a:endParaRPr>
              </a:p>
            </p:txBody>
          </p:sp>
          <p:sp>
            <p:nvSpPr>
              <p:cNvPr id="20" name="PA-椭圆 225"/>
              <p:cNvSpPr/>
              <p:nvPr>
                <p:custDataLst>
                  <p:tags r:id="rId7"/>
                </p:custDataLst>
              </p:nvPr>
            </p:nvSpPr>
            <p:spPr>
              <a:xfrm flipV="1">
                <a:off x="4538982" y="5475014"/>
                <a:ext cx="3114038" cy="548406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1">
                      <a:alpha val="43000"/>
                      <a:lumMod val="0"/>
                      <a:lumOff val="100000"/>
                    </a:schemeClr>
                  </a:gs>
                  <a:gs pos="0">
                    <a:schemeClr val="accent1">
                      <a:lumMod val="0"/>
                      <a:lumOff val="10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6350">
                <a:solidFill>
                  <a:schemeClr val="bg1">
                    <a:alpha val="31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思源黑体 CN Regular"/>
                  <a:cs typeface="+mn-cs"/>
                </a:endParaRPr>
              </a:p>
            </p:txBody>
          </p:sp>
        </p:grpSp>
        <p:sp>
          <p:nvSpPr>
            <p:cNvPr id="25" name="PA-做什么PPT4"/>
            <p:cNvSpPr/>
            <p:nvPr>
              <p:custDataLst>
                <p:tags r:id="rId4"/>
              </p:custDataLst>
            </p:nvPr>
          </p:nvSpPr>
          <p:spPr>
            <a:xfrm>
              <a:off x="8156346" y="5915756"/>
              <a:ext cx="2660999" cy="45422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0"/>
                    <a:alpha val="40000"/>
                  </a:schemeClr>
                </a:gs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54001" y="2022154"/>
            <a:ext cx="2471990" cy="329640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SHINE </a:t>
            </a: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高频系统结构</a:t>
            </a:r>
          </a:p>
        </p:txBody>
      </p:sp>
      <p:sp>
        <p:nvSpPr>
          <p:cNvPr id="20" name="PA-做什么PPT3"/>
          <p:cNvSpPr/>
          <p:nvPr>
            <p:custDataLst>
              <p:tags r:id="rId2"/>
            </p:custDataLst>
          </p:nvPr>
        </p:nvSpPr>
        <p:spPr>
          <a:xfrm>
            <a:off x="529999" y="1267113"/>
            <a:ext cx="11168516" cy="2276522"/>
          </a:xfrm>
          <a:prstGeom prst="roundRect">
            <a:avLst>
              <a:gd name="adj" fmla="val 7629"/>
            </a:avLst>
          </a:prstGeom>
          <a:gradFill flip="none" rotWithShape="1">
            <a:gsLst>
              <a:gs pos="6600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5400000" scaled="1"/>
            <a:tileRect/>
          </a:gradFill>
          <a:ln w="19050" cap="flat" cmpd="sng" algn="ctr">
            <a:gradFill>
              <a:gsLst>
                <a:gs pos="0">
                  <a:srgbClr val="15499A"/>
                </a:gs>
                <a:gs pos="90000">
                  <a:srgbClr val="0066FF">
                    <a:lumMod val="20000"/>
                    <a:lumOff val="80000"/>
                    <a:alpha val="0"/>
                  </a:srgbClr>
                </a:gs>
              </a:gsLst>
              <a:lin ang="5400000" scaled="1"/>
            </a:gradFill>
            <a:prstDash val="solid"/>
            <a:miter lim="800000"/>
          </a:ln>
          <a:effectLst>
            <a:outerShdw blurRad="152400" dist="38100" dir="16200000" rotWithShape="0">
              <a:srgbClr val="0066FF">
                <a:alpha val="1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grpSp>
        <p:nvGrpSpPr>
          <p:cNvPr id="22" name="PA-做什么PPT7"/>
          <p:cNvGrpSpPr/>
          <p:nvPr>
            <p:custDataLst>
              <p:tags r:id="rId3"/>
            </p:custDataLst>
          </p:nvPr>
        </p:nvGrpSpPr>
        <p:grpSpPr>
          <a:xfrm>
            <a:off x="-818241" y="5522374"/>
            <a:ext cx="12859656" cy="2587187"/>
            <a:chOff x="-824657" y="5272881"/>
            <a:chExt cx="11874043" cy="2587187"/>
          </a:xfrm>
        </p:grpSpPr>
        <p:sp>
          <p:nvSpPr>
            <p:cNvPr id="23" name="PA-等腰三角形 10"/>
            <p:cNvSpPr/>
            <p:nvPr>
              <p:custDataLst>
                <p:tags r:id="rId5"/>
              </p:custDataLst>
            </p:nvPr>
          </p:nvSpPr>
          <p:spPr>
            <a:xfrm flipH="1" flipV="1">
              <a:off x="-824657" y="6223000"/>
              <a:ext cx="11874043" cy="1637068"/>
            </a:xfrm>
            <a:prstGeom prst="triangle">
              <a:avLst>
                <a:gd name="adj" fmla="val 0"/>
              </a:avLst>
            </a:prstGeom>
            <a:gradFill flip="none" rotWithShape="1">
              <a:gsLst>
                <a:gs pos="0">
                  <a:srgbClr val="0066FF">
                    <a:lumMod val="50000"/>
                    <a:alpha val="40000"/>
                  </a:srgbClr>
                </a:gs>
                <a:gs pos="100000">
                  <a:srgbClr val="0066FF">
                    <a:lumMod val="50000"/>
                    <a:alpha val="0"/>
                  </a:srgbClr>
                </a:gs>
              </a:gsLst>
              <a:lin ang="10800000" scaled="1"/>
              <a:tileRect/>
            </a:gradFill>
            <a:ln w="19050" cap="flat" cmpd="sng" algn="ctr">
              <a:noFill/>
              <a:prstDash val="solid"/>
              <a:miter lim="800000"/>
            </a:ln>
            <a:effectLst>
              <a:softEdge rad="7620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24" name="PA-圆角矩形 3"/>
            <p:cNvSpPr/>
            <p:nvPr>
              <p:custDataLst>
                <p:tags r:id="rId6"/>
              </p:custDataLst>
            </p:nvPr>
          </p:nvSpPr>
          <p:spPr>
            <a:xfrm>
              <a:off x="158976" y="6050756"/>
              <a:ext cx="10801350" cy="257969"/>
            </a:xfrm>
            <a:prstGeom prst="roundRect">
              <a:avLst>
                <a:gd name="adj" fmla="val 50000"/>
              </a:avLst>
            </a:prstGeom>
            <a:solidFill>
              <a:srgbClr val="15499A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25" name="PA-梯形 4"/>
            <p:cNvSpPr/>
            <p:nvPr>
              <p:custDataLst>
                <p:tags r:id="rId7"/>
              </p:custDataLst>
            </p:nvPr>
          </p:nvSpPr>
          <p:spPr>
            <a:xfrm>
              <a:off x="250167" y="5272881"/>
              <a:ext cx="10618966" cy="777875"/>
            </a:xfrm>
            <a:prstGeom prst="trapezoid">
              <a:avLst>
                <a:gd name="adj" fmla="val 174282"/>
              </a:avLst>
            </a:prstGeom>
            <a:gradFill flip="none" rotWithShape="1">
              <a:gsLst>
                <a:gs pos="0">
                  <a:srgbClr val="00F1FF">
                    <a:lumMod val="20000"/>
                    <a:lumOff val="80000"/>
                  </a:srgbClr>
                </a:gs>
                <a:gs pos="100000">
                  <a:srgbClr val="0066FF">
                    <a:lumMod val="40000"/>
                    <a:lumOff val="60000"/>
                  </a:srgbClr>
                </a:gs>
              </a:gsLst>
              <a:lin ang="0" scaled="1"/>
              <a:tileRect/>
            </a:gra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graphicFrame>
        <p:nvGraphicFramePr>
          <p:cNvPr id="26" name="内容占位符 9"/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44647148"/>
              </p:ext>
            </p:extLst>
          </p:nvPr>
        </p:nvGraphicFramePr>
        <p:xfrm>
          <a:off x="615950" y="1373990"/>
          <a:ext cx="10988903" cy="4622364"/>
        </p:xfrm>
        <a:graphic>
          <a:graphicData uri="http://schemas.openxmlformats.org/drawingml/2006/table">
            <a:tbl>
              <a:tblPr firstRow="1" firstCol="1" bandRow="1"/>
              <a:tblGrid>
                <a:gridCol w="1470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7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9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9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42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42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0712">
                <a:tc>
                  <a:txBody>
                    <a:bodyPr/>
                    <a:lstStyle/>
                    <a:p>
                      <a:pPr indent="0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zh-CN" sz="1800" b="1" i="0" u="none" strike="noStrike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VHF Gun</a:t>
                      </a:r>
                      <a:endParaRPr lang="zh-CN" altLang="en-US" sz="1800" b="1" i="0" u="none" strike="noStrike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5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L-band buncher</a:t>
                      </a:r>
                      <a:endParaRPr lang="zh-CN" altLang="en-US" sz="1800" b="1" i="0" u="none" strike="noStrike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1.3 GHz cavities</a:t>
                      </a:r>
                      <a:endParaRPr lang="zh-CN" altLang="en-US" sz="1800" b="1" i="0" u="none" strike="noStrike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5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3.9GHz cavities</a:t>
                      </a:r>
                      <a:endParaRPr lang="zh-CN" altLang="en-US" sz="1800" b="1" i="0" u="none" strike="noStrike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5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S-band TDS</a:t>
                      </a:r>
                      <a:endParaRPr lang="zh-CN" altLang="en-US" sz="1800" b="1" i="0" u="none" strike="noStrike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5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X-band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5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TDS</a:t>
                      </a:r>
                      <a:endParaRPr lang="zh-CN" altLang="en-US" sz="1800" b="1" i="0" u="none" strike="noStrike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49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2833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Work mode</a:t>
                      </a:r>
                      <a:endParaRPr lang="zh-CN" altLang="en-US" sz="1800" b="1" i="0" u="none" strike="noStrike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CW</a:t>
                      </a:r>
                      <a:endParaRPr lang="zh-CN" altLang="en-US" sz="1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CW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CW</a:t>
                      </a:r>
                      <a:endParaRPr lang="zh-CN" altLang="en-US" sz="1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CW</a:t>
                      </a:r>
                      <a:endParaRPr lang="zh-CN" altLang="en-US" sz="1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Pulse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Pulse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833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 err="1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Qualitys</a:t>
                      </a:r>
                      <a:endParaRPr lang="zh-CN" altLang="en-US" sz="1800" b="1" i="0" u="none" strike="noStrike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441</a:t>
                      </a:r>
                      <a:endParaRPr lang="zh-CN" altLang="en-US" sz="1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16</a:t>
                      </a:r>
                      <a:endParaRPr lang="zh-CN" altLang="en-US" sz="1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150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Frequency </a:t>
                      </a:r>
                      <a:endParaRPr lang="zh-CN" altLang="en-US" sz="1800" b="1" i="0" u="none" strike="noStrike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216.67MHz</a:t>
                      </a:r>
                      <a:endParaRPr lang="zh-CN" altLang="en-US" sz="1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1.3GHz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1.3GHz</a:t>
                      </a:r>
                      <a:endParaRPr lang="zh-CN" altLang="en-US" sz="1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3.9GHz</a:t>
                      </a:r>
                      <a:endParaRPr lang="zh-CN" altLang="en-US" sz="1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2997.2MHz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11.988GHz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0712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Voltage range</a:t>
                      </a:r>
                      <a:endParaRPr lang="zh-CN" altLang="en-US" sz="1800" b="1" i="0" u="none" strike="noStrike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0-850kV</a:t>
                      </a:r>
                      <a:endParaRPr lang="en-US" altLang="zh-CN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0-260kV </a:t>
                      </a:r>
                      <a:endParaRPr lang="en-US" altLang="zh-CN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0-20MV</a:t>
                      </a:r>
                      <a:endParaRPr lang="en-US" altLang="zh-CN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4.5MV</a:t>
                      </a: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0-3MV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0-10MV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9994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High power</a:t>
                      </a:r>
                      <a:endParaRPr lang="zh-CN" altLang="en-US" sz="1800" b="1" i="0" u="none" strike="noStrike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 sets</a:t>
                      </a:r>
                      <a:r>
                        <a:rPr lang="zh-CN" altLang="en-US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of 60</a:t>
                      </a:r>
                      <a:r>
                        <a:rPr lang="en-US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kW SSA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 sets of 15</a:t>
                      </a:r>
                      <a:r>
                        <a:rPr lang="en-US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kW SSA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442 sets</a:t>
                      </a:r>
                      <a:r>
                        <a:rPr lang="zh-CN" altLang="en-US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5.2</a:t>
                      </a:r>
                      <a:r>
                        <a:rPr lang="en-US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kW </a:t>
                      </a: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SSA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16 sets 2kW SSA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20MW</a:t>
                      </a:r>
                    </a:p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Klystron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20MW</a:t>
                      </a:r>
                    </a:p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Klystron</a:t>
                      </a:r>
                      <a:endParaRPr lang="zh-CN" altLang="en-US" sz="1800" b="0" i="0" u="none" strike="noStrike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913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Requirement</a:t>
                      </a:r>
                      <a:r>
                        <a:rPr lang="zh-CN" altLang="en-US" sz="14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4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RMS</a:t>
                      </a:r>
                      <a:r>
                        <a:rPr lang="zh-CN" altLang="en-US" sz="14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0.04%</a:t>
                      </a:r>
                    </a:p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0.06</a:t>
                      </a:r>
                      <a:r>
                        <a:rPr lang="en-US" altLang="zh-CN" sz="1400" b="0" kern="1200" baseline="300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o</a:t>
                      </a:r>
                      <a:endParaRPr lang="zh-CN" altLang="zh-CN" sz="1800" b="0" i="0" u="none" strike="noStrike" kern="1200" baseline="30000" dirty="0"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0.04%</a:t>
                      </a:r>
                    </a:p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0.03</a:t>
                      </a:r>
                      <a:r>
                        <a:rPr lang="en-US" altLang="zh-CN" sz="1400" b="0" kern="1200" baseline="300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o</a:t>
                      </a:r>
                      <a:endParaRPr lang="zh-CN" altLang="zh-CN" sz="1800" b="0" i="0" u="none" strike="noStrike" kern="1200" baseline="30000" dirty="0"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0.01%  </a:t>
                      </a:r>
                      <a:r>
                        <a:rPr lang="zh-CN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0.01</a:t>
                      </a:r>
                      <a:r>
                        <a:rPr lang="en-US" altLang="zh-CN" sz="1400" b="0" kern="1200" baseline="300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o</a:t>
                      </a:r>
                      <a:endParaRPr lang="zh-CN" altLang="zh-CN" sz="1800" b="0" i="0" u="none" strike="noStrike" kern="1200" dirty="0"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0.01%  </a:t>
                      </a:r>
                      <a:r>
                        <a:rPr lang="zh-CN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0.01</a:t>
                      </a:r>
                      <a:r>
                        <a:rPr lang="en-US" altLang="zh-CN" sz="1400" b="0" kern="1200" baseline="300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o</a:t>
                      </a:r>
                      <a:endParaRPr lang="zh-CN" altLang="zh-CN" sz="1800" b="0" i="0" u="none" strike="noStrike" kern="1200" dirty="0"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0.04%</a:t>
                      </a:r>
                    </a:p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0.1</a:t>
                      </a:r>
                      <a:r>
                        <a:rPr lang="en-US" altLang="zh-CN" sz="1400" b="0" kern="1200" baseline="300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o</a:t>
                      </a:r>
                      <a:endParaRPr lang="zh-CN" altLang="zh-CN" sz="1800" b="0" i="0" u="none" strike="noStrike" kern="1200" dirty="0"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0.15%</a:t>
                      </a:r>
                    </a:p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altLang="zh-CN" sz="1400" b="0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0.15</a:t>
                      </a:r>
                      <a:r>
                        <a:rPr lang="en-US" altLang="zh-CN" sz="1400" b="0" kern="1200" baseline="300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o</a:t>
                      </a:r>
                      <a:endParaRPr lang="zh-CN" altLang="zh-CN" sz="1800" b="0" i="0" u="none" strike="noStrike" kern="1200" dirty="0"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247" marR="9247" marT="64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460480" y="6473952"/>
            <a:ext cx="502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999999"/>
                </a:solidFill>
              </a:defRPr>
            </a:pPr>
            <a:r>
              <a:t>2</a:t>
            </a:r>
          </a:p>
        </p:txBody>
      </p:sp>
      <p:sp>
        <p:nvSpPr>
          <p:cNvPr id="9" name="任意多边形: 形状 8"/>
          <p:cNvSpPr/>
          <p:nvPr/>
        </p:nvSpPr>
        <p:spPr>
          <a:xfrm>
            <a:off x="660400" y="0"/>
            <a:ext cx="7315200" cy="6858000"/>
          </a:xfrm>
          <a:custGeom>
            <a:avLst/>
            <a:gdLst>
              <a:gd name="connsiteX0" fmla="*/ 0 w 7315200"/>
              <a:gd name="connsiteY0" fmla="*/ 0 h 6858000"/>
              <a:gd name="connsiteX1" fmla="*/ 6080019 w 7315200"/>
              <a:gd name="connsiteY1" fmla="*/ 0 h 6858000"/>
              <a:gd name="connsiteX2" fmla="*/ 6094368 w 7315200"/>
              <a:gd name="connsiteY2" fmla="*/ 16565 h 6858000"/>
              <a:gd name="connsiteX3" fmla="*/ 7315200 w 7315200"/>
              <a:gd name="connsiteY3" fmla="*/ 3417300 h 6858000"/>
              <a:gd name="connsiteX4" fmla="*/ 6094368 w 7315200"/>
              <a:gd name="connsiteY4" fmla="*/ 6818036 h 6858000"/>
              <a:gd name="connsiteX5" fmla="*/ 6059750 w 7315200"/>
              <a:gd name="connsiteY5" fmla="*/ 6858000 h 6858000"/>
              <a:gd name="connsiteX6" fmla="*/ 0 w 73152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15200" h="6858000">
                <a:moveTo>
                  <a:pt x="0" y="0"/>
                </a:moveTo>
                <a:lnTo>
                  <a:pt x="6080019" y="0"/>
                </a:lnTo>
                <a:lnTo>
                  <a:pt x="6094368" y="16565"/>
                </a:lnTo>
                <a:cubicBezTo>
                  <a:pt x="6857047" y="940718"/>
                  <a:pt x="7315200" y="2125506"/>
                  <a:pt x="7315200" y="3417300"/>
                </a:cubicBezTo>
                <a:cubicBezTo>
                  <a:pt x="7315200" y="4709095"/>
                  <a:pt x="6857047" y="5893882"/>
                  <a:pt x="6094368" y="6818036"/>
                </a:cubicBezTo>
                <a:lnTo>
                  <a:pt x="605975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64000">
                <a:schemeClr val="accent1">
                  <a:alpha val="0"/>
                </a:schemeClr>
              </a:gs>
              <a:gs pos="100000">
                <a:schemeClr val="accent1">
                  <a:alpha val="17000"/>
                </a:schemeClr>
              </a:gs>
            </a:gsLst>
            <a:lin ang="0" scaled="0"/>
          </a:gradFill>
          <a:ln>
            <a:gradFill>
              <a:gsLst>
                <a:gs pos="76000">
                  <a:schemeClr val="accent1">
                    <a:alpha val="0"/>
                  </a:schemeClr>
                </a:gs>
                <a:gs pos="100000">
                  <a:schemeClr val="accent1">
                    <a:alpha val="50000"/>
                  </a:schemeClr>
                </a:gs>
              </a:gsLst>
              <a:lin ang="0" scaled="0"/>
            </a:gradFill>
          </a:ln>
          <a:effectLst/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endParaRPr lang="en-US" altLang="zh-CN" sz="3600" b="1" dirty="0">
              <a:solidFill>
                <a:schemeClr val="accent1"/>
              </a:solidFill>
            </a:endParaRPr>
          </a:p>
        </p:txBody>
      </p:sp>
      <p:sp>
        <p:nvSpPr>
          <p:cNvPr id="10" name="任意多边形: 形状 9"/>
          <p:cNvSpPr/>
          <p:nvPr/>
        </p:nvSpPr>
        <p:spPr>
          <a:xfrm>
            <a:off x="0" y="0"/>
            <a:ext cx="6555530" cy="6858000"/>
          </a:xfrm>
          <a:custGeom>
            <a:avLst/>
            <a:gdLst>
              <a:gd name="connsiteX0" fmla="*/ 0 w 6555530"/>
              <a:gd name="connsiteY0" fmla="*/ 0 h 6858000"/>
              <a:gd name="connsiteX1" fmla="*/ 4561729 w 6555530"/>
              <a:gd name="connsiteY1" fmla="*/ 0 h 6858000"/>
              <a:gd name="connsiteX2" fmla="*/ 4665199 w 6555530"/>
              <a:gd name="connsiteY2" fmla="*/ 59494 h 6858000"/>
              <a:gd name="connsiteX3" fmla="*/ 6555530 w 6555530"/>
              <a:gd name="connsiteY3" fmla="*/ 3417300 h 6858000"/>
              <a:gd name="connsiteX4" fmla="*/ 4665199 w 6555530"/>
              <a:gd name="connsiteY4" fmla="*/ 6775107 h 6858000"/>
              <a:gd name="connsiteX5" fmla="*/ 4521033 w 6555530"/>
              <a:gd name="connsiteY5" fmla="*/ 6858000 h 6858000"/>
              <a:gd name="connsiteX6" fmla="*/ 0 w 65555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55530" h="6858000">
                <a:moveTo>
                  <a:pt x="0" y="0"/>
                </a:moveTo>
                <a:lnTo>
                  <a:pt x="4561729" y="0"/>
                </a:lnTo>
                <a:lnTo>
                  <a:pt x="4665199" y="59494"/>
                </a:lnTo>
                <a:cubicBezTo>
                  <a:pt x="5798497" y="748103"/>
                  <a:pt x="6555530" y="1994294"/>
                  <a:pt x="6555530" y="3417300"/>
                </a:cubicBezTo>
                <a:cubicBezTo>
                  <a:pt x="6555530" y="4840306"/>
                  <a:pt x="5798497" y="6086498"/>
                  <a:pt x="4665199" y="6775107"/>
                </a:cubicBezTo>
                <a:lnTo>
                  <a:pt x="45210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17000"/>
                </a:schemeClr>
              </a:gs>
            </a:gsLst>
            <a:lin ang="0" scaled="0"/>
          </a:gradFill>
          <a:ln>
            <a:gradFill>
              <a:gsLst>
                <a:gs pos="76000">
                  <a:schemeClr val="accent1">
                    <a:alpha val="0"/>
                  </a:schemeClr>
                </a:gs>
                <a:gs pos="100000">
                  <a:schemeClr val="accent1">
                    <a:alpha val="50000"/>
                  </a:schemeClr>
                </a:gs>
              </a:gsLst>
              <a:lin ang="0" scaled="0"/>
            </a:gradFill>
          </a:ln>
          <a:effectLst/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endParaRPr lang="en-US" altLang="zh-CN" sz="3600" b="1" dirty="0">
              <a:solidFill>
                <a:schemeClr val="accent1"/>
              </a:solidFill>
            </a:endParaRPr>
          </a:p>
        </p:txBody>
      </p:sp>
      <p:sp>
        <p:nvSpPr>
          <p:cNvPr id="11" name="任意多边形: 形状 10"/>
          <p:cNvSpPr/>
          <p:nvPr/>
        </p:nvSpPr>
        <p:spPr>
          <a:xfrm>
            <a:off x="1" y="1521186"/>
            <a:ext cx="4899987" cy="3815628"/>
          </a:xfrm>
          <a:custGeom>
            <a:avLst/>
            <a:gdLst>
              <a:gd name="connsiteX0" fmla="*/ 0 w 4899987"/>
              <a:gd name="connsiteY0" fmla="*/ 0 h 3815628"/>
              <a:gd name="connsiteX1" fmla="*/ 2992173 w 4899987"/>
              <a:gd name="connsiteY1" fmla="*/ 0 h 3815628"/>
              <a:gd name="connsiteX2" fmla="*/ 4899987 w 4899987"/>
              <a:gd name="connsiteY2" fmla="*/ 1907814 h 3815628"/>
              <a:gd name="connsiteX3" fmla="*/ 2992173 w 4899987"/>
              <a:gd name="connsiteY3" fmla="*/ 3815628 h 3815628"/>
              <a:gd name="connsiteX4" fmla="*/ 0 w 4899987"/>
              <a:gd name="connsiteY4" fmla="*/ 3815628 h 381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9987" h="3815628">
                <a:moveTo>
                  <a:pt x="0" y="0"/>
                </a:moveTo>
                <a:lnTo>
                  <a:pt x="2992173" y="0"/>
                </a:lnTo>
                <a:cubicBezTo>
                  <a:pt x="4045830" y="0"/>
                  <a:pt x="4899987" y="854157"/>
                  <a:pt x="4899987" y="1907814"/>
                </a:cubicBezTo>
                <a:cubicBezTo>
                  <a:pt x="4899987" y="2961471"/>
                  <a:pt x="4045830" y="3815628"/>
                  <a:pt x="2992173" y="3815628"/>
                </a:cubicBezTo>
                <a:lnTo>
                  <a:pt x="0" y="3815628"/>
                </a:lnTo>
                <a:close/>
              </a:path>
            </a:pathLst>
          </a:custGeom>
          <a:solidFill>
            <a:srgbClr val="15499A"/>
          </a:solidFill>
          <a:ln>
            <a:noFill/>
          </a:ln>
          <a:effectLst>
            <a:outerShdw blurRad="127000" dist="127000" algn="ctr" rotWithShape="0">
              <a:schemeClr val="accent1">
                <a:alpha val="15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endParaRPr lang="zh-CN" altLang="en-US" sz="3600" b="1">
              <a:solidFill>
                <a:srgbClr val="FFFFFF"/>
              </a:solidFill>
            </a:endParaRPr>
          </a:p>
        </p:txBody>
      </p:sp>
      <p:sp>
        <p:nvSpPr>
          <p:cNvPr id="12" name="Title"/>
          <p:cNvSpPr/>
          <p:nvPr/>
        </p:nvSpPr>
        <p:spPr>
          <a:xfrm>
            <a:off x="1100281" y="1899969"/>
            <a:ext cx="3058062" cy="305806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254000" dist="254000" algn="tl" rotWithShape="0">
              <a:schemeClr val="accent1">
                <a:alpha val="15000"/>
              </a:schemeClr>
            </a:outerShdw>
          </a:effectLst>
        </p:spPr>
        <p:txBody>
          <a:bodyPr wrap="none" lIns="91440" tIns="45720" rIns="91440" bIns="45720" rtlCol="0" anchor="ctr">
            <a:normAutofit/>
          </a:bodyPr>
          <a:lstStyle/>
          <a:p>
            <a:pPr algn="ctr"/>
            <a:r>
              <a:rPr lang="zh-CN" altLang="en-US" sz="54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en-US" altLang="zh-CN" sz="5400" b="1" dirty="0">
              <a:solidFill>
                <a:srgbClr val="1549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5510761" y="1063943"/>
            <a:ext cx="5870203" cy="4730115"/>
            <a:chOff x="5510761" y="1137101"/>
            <a:chExt cx="5870203" cy="4730115"/>
          </a:xfrm>
        </p:grpSpPr>
        <p:grpSp>
          <p:nvGrpSpPr>
            <p:cNvPr id="14" name="组合 13"/>
            <p:cNvGrpSpPr/>
            <p:nvPr/>
          </p:nvGrpSpPr>
          <p:grpSpPr>
            <a:xfrm>
              <a:off x="5510761" y="1137101"/>
              <a:ext cx="5256995" cy="723598"/>
              <a:chOff x="380149" y="3544159"/>
              <a:chExt cx="7703541" cy="1060353"/>
            </a:xfrm>
          </p:grpSpPr>
          <p:sp>
            <p:nvSpPr>
              <p:cNvPr id="27" name="Bullet1"/>
              <p:cNvSpPr/>
              <p:nvPr/>
            </p:nvSpPr>
            <p:spPr>
              <a:xfrm>
                <a:off x="380149" y="3544159"/>
                <a:ext cx="7703541" cy="106035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effectLst>
                <a:outerShdw blurRad="431800" dist="152400" dir="5400000" algn="tl" rotWithShape="0">
                  <a:schemeClr val="accent1">
                    <a:alpha val="37000"/>
                  </a:schemeClr>
                </a:outerShdw>
              </a:effectLst>
            </p:spPr>
            <p:txBody>
              <a:bodyPr wrap="square" lIns="1080000" tIns="45720" rIns="91440" bIns="45720" rtlCol="0" anchor="ctr">
                <a:normAutofit/>
              </a:bodyPr>
              <a:lstStyle/>
              <a:p>
                <a:r>
                  <a:rPr lang="zh-CN" altLang="en-US" sz="22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低电平发展历程</a:t>
                </a:r>
              </a:p>
            </p:txBody>
          </p:sp>
          <p:sp>
            <p:nvSpPr>
              <p:cNvPr id="28" name="Number1"/>
              <p:cNvSpPr/>
              <p:nvPr/>
            </p:nvSpPr>
            <p:spPr>
              <a:xfrm>
                <a:off x="728378" y="3772303"/>
                <a:ext cx="849869" cy="604074"/>
              </a:xfrm>
              <a:prstGeom prst="roundRect">
                <a:avLst>
                  <a:gd name="adj" fmla="val 0"/>
                </a:avLst>
              </a:prstGeom>
              <a:noFill/>
              <a:ln w="76200">
                <a:noFill/>
              </a:ln>
              <a:effectLst/>
            </p:spPr>
            <p:txBody>
              <a:bodyPr wrap="none" rtlCol="0" anchor="ctr">
                <a:prstTxWarp prst="textPlain">
                  <a:avLst/>
                </a:prstTxWarp>
                <a:normAutofit fontScale="47500" lnSpcReduction="20000"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altLang="zh-CN" sz="4400" b="1" dirty="0">
                    <a:ln>
                      <a:solidFill>
                        <a:schemeClr val="accent1"/>
                      </a:solidFill>
                    </a:ln>
                    <a:solidFill>
                      <a:schemeClr val="accent1">
                        <a:alpha val="15000"/>
                      </a:schemeClr>
                    </a:solidFill>
                  </a:rPr>
                  <a:t>01</a:t>
                </a:r>
                <a:endParaRPr sz="4400" b="1" dirty="0">
                  <a:ln>
                    <a:solidFill>
                      <a:schemeClr val="accent1"/>
                    </a:solidFill>
                  </a:ln>
                  <a:solidFill>
                    <a:schemeClr val="accent1">
                      <a:alpha val="15000"/>
                    </a:schemeClr>
                  </a:solidFill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5817365" y="2138730"/>
              <a:ext cx="5256995" cy="723598"/>
              <a:chOff x="380149" y="3544160"/>
              <a:chExt cx="7703541" cy="1060353"/>
            </a:xfrm>
          </p:grpSpPr>
          <p:sp>
            <p:nvSpPr>
              <p:cNvPr id="25" name="Bullet2"/>
              <p:cNvSpPr/>
              <p:nvPr/>
            </p:nvSpPr>
            <p:spPr>
              <a:xfrm>
                <a:off x="380149" y="3544160"/>
                <a:ext cx="7703541" cy="106035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effectLst>
                <a:outerShdw blurRad="431800" dist="152400" dir="5400000" algn="tl" rotWithShape="0">
                  <a:schemeClr val="accent1">
                    <a:alpha val="37000"/>
                  </a:schemeClr>
                </a:outerShdw>
              </a:effectLst>
            </p:spPr>
            <p:txBody>
              <a:bodyPr wrap="square" lIns="1080000" tIns="45720" rIns="91440" bIns="45720" rtlCol="0" anchor="ctr">
                <a:normAutofit/>
              </a:bodyPr>
              <a:lstStyle/>
              <a:p>
                <a:r>
                  <a:rPr lang="zh-CN" altLang="en-US" sz="22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四代低电平硬件介绍</a:t>
                </a:r>
              </a:p>
            </p:txBody>
          </p:sp>
          <p:sp>
            <p:nvSpPr>
              <p:cNvPr id="26" name="Number2"/>
              <p:cNvSpPr/>
              <p:nvPr/>
            </p:nvSpPr>
            <p:spPr>
              <a:xfrm>
                <a:off x="728378" y="3772301"/>
                <a:ext cx="849869" cy="604074"/>
              </a:xfrm>
              <a:prstGeom prst="roundRect">
                <a:avLst>
                  <a:gd name="adj" fmla="val 0"/>
                </a:avLst>
              </a:prstGeom>
              <a:noFill/>
              <a:ln w="76200">
                <a:noFill/>
              </a:ln>
              <a:effectLst/>
            </p:spPr>
            <p:txBody>
              <a:bodyPr wrap="none" rtlCol="0" anchor="ctr">
                <a:prstTxWarp prst="textPlain">
                  <a:avLst/>
                </a:prstTxWarp>
                <a:normAutofit fontScale="47500" lnSpcReduction="20000"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altLang="zh-CN" sz="4400" b="1" dirty="0">
                    <a:ln>
                      <a:solidFill>
                        <a:schemeClr val="accent1"/>
                      </a:solidFill>
                    </a:ln>
                    <a:solidFill>
                      <a:schemeClr val="accent1">
                        <a:alpha val="15000"/>
                      </a:schemeClr>
                    </a:solidFill>
                  </a:rPr>
                  <a:t>02</a:t>
                </a:r>
                <a:endParaRPr sz="4400" b="1" dirty="0">
                  <a:ln>
                    <a:solidFill>
                      <a:schemeClr val="accent1"/>
                    </a:solidFill>
                  </a:ln>
                  <a:solidFill>
                    <a:schemeClr val="accent1">
                      <a:alpha val="15000"/>
                    </a:schemeClr>
                  </a:solidFill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6123969" y="3140359"/>
              <a:ext cx="5256995" cy="723598"/>
              <a:chOff x="380149" y="3544159"/>
              <a:chExt cx="7703541" cy="1060353"/>
            </a:xfrm>
          </p:grpSpPr>
          <p:sp>
            <p:nvSpPr>
              <p:cNvPr id="23" name="Bullet3"/>
              <p:cNvSpPr/>
              <p:nvPr/>
            </p:nvSpPr>
            <p:spPr>
              <a:xfrm>
                <a:off x="380149" y="3544159"/>
                <a:ext cx="7703541" cy="106035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effectLst>
                <a:outerShdw blurRad="431800" dist="152400" dir="5400000" algn="tl" rotWithShape="0">
                  <a:schemeClr val="accent1">
                    <a:alpha val="37000"/>
                  </a:schemeClr>
                </a:outerShdw>
              </a:effectLst>
            </p:spPr>
            <p:txBody>
              <a:bodyPr wrap="square" lIns="1080000" tIns="45720" rIns="91440" bIns="45720" rtlCol="0" anchor="ctr">
                <a:normAutofit/>
              </a:bodyPr>
              <a:lstStyle/>
              <a:p>
                <a:r>
                  <a:rPr lang="zh-CN" altLang="en-US" sz="22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三次谐波腔低电平系统</a:t>
                </a:r>
              </a:p>
            </p:txBody>
          </p:sp>
          <p:sp>
            <p:nvSpPr>
              <p:cNvPr id="24" name="Number3"/>
              <p:cNvSpPr/>
              <p:nvPr/>
            </p:nvSpPr>
            <p:spPr>
              <a:xfrm>
                <a:off x="728378" y="3772302"/>
                <a:ext cx="849869" cy="604074"/>
              </a:xfrm>
              <a:prstGeom prst="roundRect">
                <a:avLst>
                  <a:gd name="adj" fmla="val 0"/>
                </a:avLst>
              </a:prstGeom>
              <a:noFill/>
              <a:ln w="76200">
                <a:noFill/>
              </a:ln>
              <a:effectLst/>
            </p:spPr>
            <p:txBody>
              <a:bodyPr wrap="none" rtlCol="0" anchor="ctr">
                <a:prstTxWarp prst="textPlain">
                  <a:avLst/>
                </a:prstTxWarp>
                <a:normAutofit fontScale="47500" lnSpcReduction="20000"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altLang="zh-CN" sz="4400" b="1" dirty="0">
                    <a:ln>
                      <a:solidFill>
                        <a:schemeClr val="accent1"/>
                      </a:solidFill>
                    </a:ln>
                    <a:solidFill>
                      <a:schemeClr val="accent1">
                        <a:alpha val="15000"/>
                      </a:schemeClr>
                    </a:solidFill>
                  </a:rPr>
                  <a:t>03</a:t>
                </a:r>
                <a:endParaRPr sz="4400" b="1" dirty="0">
                  <a:ln>
                    <a:solidFill>
                      <a:schemeClr val="accent1"/>
                    </a:solidFill>
                  </a:ln>
                  <a:solidFill>
                    <a:schemeClr val="accent1">
                      <a:alpha val="15000"/>
                    </a:schemeClr>
                  </a:solidFill>
                </a:endParaRPr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5817365" y="4141988"/>
              <a:ext cx="5256995" cy="723598"/>
              <a:chOff x="380149" y="3544159"/>
              <a:chExt cx="7703541" cy="1060353"/>
            </a:xfrm>
          </p:grpSpPr>
          <p:sp>
            <p:nvSpPr>
              <p:cNvPr id="21" name="Bullet4"/>
              <p:cNvSpPr/>
              <p:nvPr/>
            </p:nvSpPr>
            <p:spPr>
              <a:xfrm>
                <a:off x="380149" y="3544159"/>
                <a:ext cx="7703541" cy="106035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effectLst>
                <a:outerShdw blurRad="431800" dist="152400" dir="5400000" algn="tl" rotWithShape="0">
                  <a:schemeClr val="accent1">
                    <a:alpha val="37000"/>
                  </a:schemeClr>
                </a:outerShdw>
              </a:effectLst>
            </p:spPr>
            <p:txBody>
              <a:bodyPr wrap="square" lIns="1080000" tIns="45720" rIns="91440" bIns="45720" rtlCol="0" anchor="ctr">
                <a:normAutofit/>
              </a:bodyPr>
              <a:lstStyle/>
              <a:p>
                <a:r>
                  <a:rPr lang="en-US" altLang="zh-CN" sz="22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SHINE</a:t>
                </a:r>
                <a:r>
                  <a:rPr lang="zh-CN" altLang="en-US" sz="22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项目低电平系统</a:t>
                </a:r>
              </a:p>
            </p:txBody>
          </p:sp>
          <p:sp>
            <p:nvSpPr>
              <p:cNvPr id="22" name="Number4"/>
              <p:cNvSpPr/>
              <p:nvPr/>
            </p:nvSpPr>
            <p:spPr>
              <a:xfrm>
                <a:off x="728378" y="3772302"/>
                <a:ext cx="849869" cy="604074"/>
              </a:xfrm>
              <a:prstGeom prst="roundRect">
                <a:avLst>
                  <a:gd name="adj" fmla="val 0"/>
                </a:avLst>
              </a:prstGeom>
              <a:noFill/>
              <a:ln w="76200">
                <a:noFill/>
              </a:ln>
              <a:effectLst/>
            </p:spPr>
            <p:txBody>
              <a:bodyPr wrap="none" rtlCol="0" anchor="ctr">
                <a:prstTxWarp prst="textPlain">
                  <a:avLst/>
                </a:prstTxWarp>
                <a:normAutofit fontScale="47500" lnSpcReduction="20000"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altLang="zh-CN" sz="4400" b="1" dirty="0">
                    <a:ln>
                      <a:solidFill>
                        <a:schemeClr val="accent1"/>
                      </a:solidFill>
                    </a:ln>
                    <a:solidFill>
                      <a:schemeClr val="accent1">
                        <a:alpha val="15000"/>
                      </a:schemeClr>
                    </a:solidFill>
                  </a:rPr>
                  <a:t>04</a:t>
                </a:r>
                <a:endParaRPr sz="4400" b="1" dirty="0">
                  <a:ln>
                    <a:solidFill>
                      <a:schemeClr val="accent1"/>
                    </a:solidFill>
                  </a:ln>
                  <a:solidFill>
                    <a:schemeClr val="accent1">
                      <a:alpha val="15000"/>
                    </a:schemeClr>
                  </a:solidFill>
                </a:endParaRPr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5510761" y="5143618"/>
              <a:ext cx="5256995" cy="723598"/>
              <a:chOff x="380149" y="3544159"/>
              <a:chExt cx="7703541" cy="1060353"/>
            </a:xfrm>
          </p:grpSpPr>
          <p:sp>
            <p:nvSpPr>
              <p:cNvPr id="19" name="Bullet5"/>
              <p:cNvSpPr/>
              <p:nvPr/>
            </p:nvSpPr>
            <p:spPr>
              <a:xfrm>
                <a:off x="380149" y="3544159"/>
                <a:ext cx="7703541" cy="106035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effectLst>
                <a:outerShdw blurRad="431800" dist="152400" dir="5400000" algn="tl" rotWithShape="0">
                  <a:schemeClr val="accent1">
                    <a:alpha val="37000"/>
                  </a:schemeClr>
                </a:outerShdw>
              </a:effectLst>
            </p:spPr>
            <p:txBody>
              <a:bodyPr wrap="square" lIns="1080000" tIns="45720" rIns="91440" bIns="45720" rtlCol="0" anchor="ctr">
                <a:normAutofit/>
              </a:bodyPr>
              <a:lstStyle/>
              <a:p>
                <a:r>
                  <a:rPr lang="zh-CN" altLang="en-US" sz="22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低电平在其他加速器中的应用</a:t>
                </a:r>
              </a:p>
            </p:txBody>
          </p:sp>
          <p:sp>
            <p:nvSpPr>
              <p:cNvPr id="20" name="Number5"/>
              <p:cNvSpPr/>
              <p:nvPr/>
            </p:nvSpPr>
            <p:spPr>
              <a:xfrm>
                <a:off x="728378" y="3772302"/>
                <a:ext cx="849869" cy="604074"/>
              </a:xfrm>
              <a:prstGeom prst="roundRect">
                <a:avLst>
                  <a:gd name="adj" fmla="val 0"/>
                </a:avLst>
              </a:prstGeom>
              <a:noFill/>
              <a:ln w="76200">
                <a:noFill/>
              </a:ln>
              <a:effectLst/>
            </p:spPr>
            <p:txBody>
              <a:bodyPr wrap="none" rtlCol="0" anchor="ctr">
                <a:prstTxWarp prst="textPlain">
                  <a:avLst/>
                </a:prstTxWarp>
                <a:normAutofit fontScale="47500" lnSpcReduction="20000"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altLang="zh-CN" sz="4400" b="1" dirty="0">
                    <a:ln>
                      <a:solidFill>
                        <a:schemeClr val="accent1"/>
                      </a:solidFill>
                    </a:ln>
                    <a:solidFill>
                      <a:schemeClr val="accent1">
                        <a:alpha val="15000"/>
                      </a:schemeClr>
                    </a:solidFill>
                  </a:rPr>
                  <a:t>05</a:t>
                </a:r>
                <a:endParaRPr sz="4400" b="1" dirty="0">
                  <a:ln>
                    <a:solidFill>
                      <a:schemeClr val="accent1"/>
                    </a:solidFill>
                  </a:ln>
                  <a:solidFill>
                    <a:schemeClr val="accent1">
                      <a:alpha val="15000"/>
                    </a:schemeClr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低电平系统设计理念</a:t>
            </a:r>
          </a:p>
        </p:txBody>
      </p:sp>
      <p:sp>
        <p:nvSpPr>
          <p:cNvPr id="27" name="Shapee1"/>
          <p:cNvSpPr/>
          <p:nvPr/>
        </p:nvSpPr>
        <p:spPr>
          <a:xfrm>
            <a:off x="660400" y="1657013"/>
            <a:ext cx="4921703" cy="4258012"/>
          </a:xfrm>
          <a:prstGeom prst="roundRect">
            <a:avLst>
              <a:gd name="adj" fmla="val 8000"/>
            </a:avLst>
          </a:prstGeom>
          <a:solidFill>
            <a:srgbClr val="15499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8" name="Number1"/>
          <p:cNvSpPr txBox="1"/>
          <p:nvPr/>
        </p:nvSpPr>
        <p:spPr>
          <a:xfrm>
            <a:off x="910532" y="1702869"/>
            <a:ext cx="2007293" cy="1483390"/>
          </a:xfrm>
          <a:prstGeom prst="rect">
            <a:avLst/>
          </a:prstGeom>
          <a:noFill/>
        </p:spPr>
        <p:txBody>
          <a:bodyPr wrap="none" rtlCol="0" anchor="b">
            <a:normAutofit lnSpcReduction="10000"/>
          </a:bodyPr>
          <a:lstStyle/>
          <a:p>
            <a:pPr algn="ctr"/>
            <a:r>
              <a:rPr lang="en-US" altLang="zh-CN" sz="9600" b="1" i="1" dirty="0">
                <a:gradFill>
                  <a:gsLst>
                    <a:gs pos="12000">
                      <a:srgbClr val="FFFFFF"/>
                    </a:gs>
                    <a:gs pos="87000">
                      <a:srgbClr val="FFFFFF">
                        <a:alpha val="0"/>
                      </a:srgbClr>
                    </a:gs>
                  </a:gsLst>
                  <a:lin ang="5400000" scaled="0"/>
                </a:gradFill>
                <a:effectLst>
                  <a:reflection blurRad="12700" stA="60000" endA="900" endPos="48000" dir="5400000" sy="-100000" algn="bl" rotWithShape="0"/>
                </a:effectLst>
                <a:cs typeface="+mn-ea"/>
                <a:sym typeface="+mn-lt"/>
              </a:rPr>
              <a:t>1</a:t>
            </a:r>
            <a:endParaRPr lang="zh-CN" altLang="en-US" sz="9600" b="1" i="1" dirty="0">
              <a:gradFill>
                <a:gsLst>
                  <a:gs pos="12000">
                    <a:srgbClr val="FFFFFF"/>
                  </a:gs>
                  <a:gs pos="87000">
                    <a:srgbClr val="FFFFFF">
                      <a:alpha val="0"/>
                    </a:srgbClr>
                  </a:gs>
                </a:gsLst>
                <a:lin ang="5400000" scaled="0"/>
              </a:gradFill>
              <a:effectLst>
                <a:reflection blurRad="12700" stA="60000" endA="900" endPos="48000" dir="5400000" sy="-100000" algn="bl" rotWithShape="0"/>
              </a:effectLst>
              <a:cs typeface="+mn-ea"/>
              <a:sym typeface="+mn-lt"/>
            </a:endParaRPr>
          </a:p>
        </p:txBody>
      </p:sp>
      <p:sp>
        <p:nvSpPr>
          <p:cNvPr id="29" name="ComponentBackground1"/>
          <p:cNvSpPr/>
          <p:nvPr/>
        </p:nvSpPr>
        <p:spPr>
          <a:xfrm>
            <a:off x="914361" y="2114550"/>
            <a:ext cx="4413780" cy="3584103"/>
          </a:xfrm>
          <a:custGeom>
            <a:avLst/>
            <a:gdLst>
              <a:gd name="connsiteX0" fmla="*/ 3959543 w 3959542"/>
              <a:gd name="connsiteY0" fmla="*/ 735330 h 3358515"/>
              <a:gd name="connsiteX1" fmla="*/ 3956685 w 3959542"/>
              <a:gd name="connsiteY1" fmla="*/ 257175 h 3358515"/>
              <a:gd name="connsiteX2" fmla="*/ 3696653 w 3959542"/>
              <a:gd name="connsiteY2" fmla="*/ 0 h 3358515"/>
              <a:gd name="connsiteX3" fmla="*/ 2366010 w 3959542"/>
              <a:gd name="connsiteY3" fmla="*/ 0 h 3358515"/>
              <a:gd name="connsiteX4" fmla="*/ 2176463 w 3959542"/>
              <a:gd name="connsiteY4" fmla="*/ 81915 h 3358515"/>
              <a:gd name="connsiteX5" fmla="*/ 1883093 w 3959542"/>
              <a:gd name="connsiteY5" fmla="*/ 394335 h 3358515"/>
              <a:gd name="connsiteX6" fmla="*/ 1693545 w 3959542"/>
              <a:gd name="connsiteY6" fmla="*/ 476250 h 3358515"/>
              <a:gd name="connsiteX7" fmla="*/ 260033 w 3959542"/>
              <a:gd name="connsiteY7" fmla="*/ 476250 h 3358515"/>
              <a:gd name="connsiteX8" fmla="*/ 0 w 3959542"/>
              <a:gd name="connsiteY8" fmla="*/ 736283 h 3358515"/>
              <a:gd name="connsiteX9" fmla="*/ 0 w 3959542"/>
              <a:gd name="connsiteY9" fmla="*/ 3098483 h 3358515"/>
              <a:gd name="connsiteX10" fmla="*/ 260033 w 3959542"/>
              <a:gd name="connsiteY10" fmla="*/ 3358515 h 3358515"/>
              <a:gd name="connsiteX11" fmla="*/ 3699510 w 3959542"/>
              <a:gd name="connsiteY11" fmla="*/ 3358515 h 3358515"/>
              <a:gd name="connsiteX12" fmla="*/ 3959543 w 3959542"/>
              <a:gd name="connsiteY12" fmla="*/ 3098483 h 3358515"/>
              <a:gd name="connsiteX13" fmla="*/ 3959543 w 3959542"/>
              <a:gd name="connsiteY13" fmla="*/ 736283 h 3358515"/>
              <a:gd name="connsiteX14" fmla="*/ 3959543 w 3959542"/>
              <a:gd name="connsiteY14" fmla="*/ 735330 h 3358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959542" h="3358515">
                <a:moveTo>
                  <a:pt x="3959543" y="735330"/>
                </a:moveTo>
                <a:cubicBezTo>
                  <a:pt x="3959543" y="593408"/>
                  <a:pt x="3958590" y="406718"/>
                  <a:pt x="3956685" y="257175"/>
                </a:cubicBezTo>
                <a:cubicBezTo>
                  <a:pt x="3954780" y="114300"/>
                  <a:pt x="3838575" y="0"/>
                  <a:pt x="3696653" y="0"/>
                </a:cubicBezTo>
                <a:lnTo>
                  <a:pt x="2366010" y="0"/>
                </a:lnTo>
                <a:cubicBezTo>
                  <a:pt x="2294573" y="0"/>
                  <a:pt x="2225993" y="29528"/>
                  <a:pt x="2176463" y="81915"/>
                </a:cubicBezTo>
                <a:lnTo>
                  <a:pt x="1883093" y="394335"/>
                </a:lnTo>
                <a:cubicBezTo>
                  <a:pt x="1833563" y="446723"/>
                  <a:pt x="1764983" y="476250"/>
                  <a:pt x="1693545" y="476250"/>
                </a:cubicBezTo>
                <a:lnTo>
                  <a:pt x="260033" y="476250"/>
                </a:lnTo>
                <a:cubicBezTo>
                  <a:pt x="116205" y="476250"/>
                  <a:pt x="0" y="592455"/>
                  <a:pt x="0" y="736283"/>
                </a:cubicBezTo>
                <a:lnTo>
                  <a:pt x="0" y="3098483"/>
                </a:lnTo>
                <a:cubicBezTo>
                  <a:pt x="0" y="3242310"/>
                  <a:pt x="116205" y="3358515"/>
                  <a:pt x="260033" y="3358515"/>
                </a:cubicBezTo>
                <a:lnTo>
                  <a:pt x="3699510" y="3358515"/>
                </a:lnTo>
                <a:cubicBezTo>
                  <a:pt x="3843338" y="3358515"/>
                  <a:pt x="3959543" y="3242310"/>
                  <a:pt x="3959543" y="3098483"/>
                </a:cubicBezTo>
                <a:lnTo>
                  <a:pt x="3959543" y="736283"/>
                </a:lnTo>
                <a:cubicBezTo>
                  <a:pt x="3959543" y="736283"/>
                  <a:pt x="3959543" y="736283"/>
                  <a:pt x="3959543" y="73533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49000">
                <a:srgbClr val="FFFFFF"/>
              </a:gs>
            </a:gsLst>
            <a:lin ang="16200000" scaled="1"/>
            <a:tileRect/>
          </a:gradFill>
          <a:ln w="12700">
            <a:gradFill flip="none" rotWithShape="1">
              <a:gsLst>
                <a:gs pos="0">
                  <a:schemeClr val="accent1">
                    <a:alpha val="46000"/>
                  </a:schemeClr>
                </a:gs>
                <a:gs pos="100000">
                  <a:srgbClr val="FFFFFF"/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30" name="Bullet1"/>
          <p:cNvSpPr/>
          <p:nvPr/>
        </p:nvSpPr>
        <p:spPr>
          <a:xfrm>
            <a:off x="1068655" y="3016627"/>
            <a:ext cx="4105193" cy="4337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b" anchorCtr="0">
            <a:normAutofit lnSpcReduction="10000"/>
          </a:bodyPr>
          <a:lstStyle/>
          <a:p>
            <a:pPr algn="l"/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硬件</a:t>
            </a:r>
          </a:p>
        </p:txBody>
      </p:sp>
      <p:sp>
        <p:nvSpPr>
          <p:cNvPr id="31" name="Text1"/>
          <p:cNvSpPr/>
          <p:nvPr/>
        </p:nvSpPr>
        <p:spPr>
          <a:xfrm>
            <a:off x="1068655" y="3554896"/>
            <a:ext cx="4105193" cy="1605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t" anchorCtr="0">
            <a:normAutofit/>
          </a:bodyPr>
          <a:lstStyle/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1)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减少硬件种类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2)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设计可远程控制的衰减器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3)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更多通信接口以适应不同用途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(1)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常规通信  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(2)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束流能量反馈  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(3)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诊断</a:t>
            </a:r>
            <a:endParaRPr lang="zh-CN" altLang="en-US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cxnSp>
        <p:nvCxnSpPr>
          <p:cNvPr id="32" name="Line1"/>
          <p:cNvCxnSpPr/>
          <p:nvPr/>
        </p:nvCxnSpPr>
        <p:spPr>
          <a:xfrm>
            <a:off x="1175098" y="3499745"/>
            <a:ext cx="3684751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组合 35"/>
          <p:cNvGrpSpPr/>
          <p:nvPr/>
        </p:nvGrpSpPr>
        <p:grpSpPr>
          <a:xfrm>
            <a:off x="1156100" y="5339345"/>
            <a:ext cx="3930302" cy="142638"/>
            <a:chOff x="1156100" y="5558420"/>
            <a:chExt cx="3930302" cy="142638"/>
          </a:xfrm>
        </p:grpSpPr>
        <p:sp>
          <p:nvSpPr>
            <p:cNvPr id="33" name="Shapeee1"/>
            <p:cNvSpPr/>
            <p:nvPr/>
          </p:nvSpPr>
          <p:spPr>
            <a:xfrm>
              <a:off x="1156100" y="5558420"/>
              <a:ext cx="3930302" cy="142638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1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 fontScale="25000" lnSpcReduction="20000"/>
            </a:bodyPr>
            <a:lstStyle/>
            <a:p>
              <a:pPr algn="ctr"/>
              <a:endParaRPr lang="en-US" altLang="zh-CN" sz="3200" b="1" dirty="0">
                <a:effectLst>
                  <a:reflection blurRad="6350" stA="26000" endPos="60000" dist="30480" dir="5400000" sy="-100000" algn="bl" rotWithShape="0"/>
                </a:effectLst>
                <a:cs typeface="+mn-ea"/>
                <a:sym typeface="+mn-lt"/>
              </a:endParaRPr>
            </a:p>
          </p:txBody>
        </p:sp>
        <p:sp>
          <p:nvSpPr>
            <p:cNvPr id="34" name="Shapes1"/>
            <p:cNvSpPr/>
            <p:nvPr/>
          </p:nvSpPr>
          <p:spPr>
            <a:xfrm>
              <a:off x="1156102" y="5558420"/>
              <a:ext cx="1051769" cy="142638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 w="12700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 fontScale="25000" lnSpcReduction="20000"/>
            </a:bodyPr>
            <a:lstStyle/>
            <a:p>
              <a:pPr algn="ctr"/>
              <a:endParaRPr lang="en-US" altLang="zh-CN" sz="3200" b="1" dirty="0">
                <a:effectLst>
                  <a:reflection blurRad="6350" stA="26000" endPos="60000" dist="30480" dir="5400000" sy="-100000" algn="bl" rotWithShape="0"/>
                </a:effectLst>
                <a:cs typeface="+mn-ea"/>
                <a:sym typeface="+mn-lt"/>
              </a:endParaRPr>
            </a:p>
          </p:txBody>
        </p:sp>
      </p:grpSp>
      <p:sp>
        <p:nvSpPr>
          <p:cNvPr id="13" name="Shapee2"/>
          <p:cNvSpPr/>
          <p:nvPr/>
        </p:nvSpPr>
        <p:spPr>
          <a:xfrm>
            <a:off x="6597197" y="1657013"/>
            <a:ext cx="4921703" cy="4258012"/>
          </a:xfrm>
          <a:prstGeom prst="roundRect">
            <a:avLst>
              <a:gd name="adj" fmla="val 8000"/>
            </a:avLst>
          </a:prstGeom>
          <a:solidFill>
            <a:srgbClr val="15499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Number2"/>
          <p:cNvSpPr txBox="1"/>
          <p:nvPr/>
        </p:nvSpPr>
        <p:spPr>
          <a:xfrm>
            <a:off x="6847329" y="1702869"/>
            <a:ext cx="2007293" cy="1483390"/>
          </a:xfrm>
          <a:prstGeom prst="rect">
            <a:avLst/>
          </a:prstGeom>
          <a:noFill/>
        </p:spPr>
        <p:txBody>
          <a:bodyPr wrap="none" rtlCol="0" anchor="b">
            <a:normAutofit lnSpcReduction="10000"/>
          </a:bodyPr>
          <a:lstStyle/>
          <a:p>
            <a:pPr algn="ctr"/>
            <a:r>
              <a:rPr lang="en-US" altLang="zh-CN" sz="9600" b="1" i="1" dirty="0">
                <a:gradFill>
                  <a:gsLst>
                    <a:gs pos="12000">
                      <a:srgbClr val="FFFFFF"/>
                    </a:gs>
                    <a:gs pos="87000">
                      <a:srgbClr val="FFFFFF">
                        <a:alpha val="0"/>
                      </a:srgbClr>
                    </a:gs>
                  </a:gsLst>
                  <a:lin ang="5400000" scaled="0"/>
                </a:gradFill>
                <a:effectLst>
                  <a:reflection blurRad="12700" stA="60000" endA="900" endPos="48000" dir="5400000" sy="-100000" algn="bl" rotWithShape="0"/>
                </a:effectLst>
                <a:cs typeface="+mn-ea"/>
                <a:sym typeface="+mn-lt"/>
              </a:rPr>
              <a:t>2</a:t>
            </a:r>
            <a:endParaRPr lang="zh-CN" altLang="en-US" sz="9600" b="1" i="1" dirty="0">
              <a:gradFill>
                <a:gsLst>
                  <a:gs pos="12000">
                    <a:srgbClr val="FFFFFF"/>
                  </a:gs>
                  <a:gs pos="87000">
                    <a:srgbClr val="FFFFFF">
                      <a:alpha val="0"/>
                    </a:srgbClr>
                  </a:gs>
                </a:gsLst>
                <a:lin ang="5400000" scaled="0"/>
              </a:gradFill>
              <a:effectLst>
                <a:reflection blurRad="12700" stA="60000" endA="900" endPos="48000" dir="5400000" sy="-100000" algn="bl" rotWithShape="0"/>
              </a:effectLst>
              <a:cs typeface="+mn-ea"/>
              <a:sym typeface="+mn-lt"/>
            </a:endParaRPr>
          </a:p>
        </p:txBody>
      </p:sp>
      <p:sp>
        <p:nvSpPr>
          <p:cNvPr id="35" name="ComponentBackground1"/>
          <p:cNvSpPr/>
          <p:nvPr/>
        </p:nvSpPr>
        <p:spPr>
          <a:xfrm>
            <a:off x="6851158" y="2114550"/>
            <a:ext cx="4413780" cy="3584103"/>
          </a:xfrm>
          <a:custGeom>
            <a:avLst/>
            <a:gdLst>
              <a:gd name="connsiteX0" fmla="*/ 3959543 w 3959542"/>
              <a:gd name="connsiteY0" fmla="*/ 735330 h 3358515"/>
              <a:gd name="connsiteX1" fmla="*/ 3956685 w 3959542"/>
              <a:gd name="connsiteY1" fmla="*/ 257175 h 3358515"/>
              <a:gd name="connsiteX2" fmla="*/ 3696653 w 3959542"/>
              <a:gd name="connsiteY2" fmla="*/ 0 h 3358515"/>
              <a:gd name="connsiteX3" fmla="*/ 2366010 w 3959542"/>
              <a:gd name="connsiteY3" fmla="*/ 0 h 3358515"/>
              <a:gd name="connsiteX4" fmla="*/ 2176463 w 3959542"/>
              <a:gd name="connsiteY4" fmla="*/ 81915 h 3358515"/>
              <a:gd name="connsiteX5" fmla="*/ 1883093 w 3959542"/>
              <a:gd name="connsiteY5" fmla="*/ 394335 h 3358515"/>
              <a:gd name="connsiteX6" fmla="*/ 1693545 w 3959542"/>
              <a:gd name="connsiteY6" fmla="*/ 476250 h 3358515"/>
              <a:gd name="connsiteX7" fmla="*/ 260033 w 3959542"/>
              <a:gd name="connsiteY7" fmla="*/ 476250 h 3358515"/>
              <a:gd name="connsiteX8" fmla="*/ 0 w 3959542"/>
              <a:gd name="connsiteY8" fmla="*/ 736283 h 3358515"/>
              <a:gd name="connsiteX9" fmla="*/ 0 w 3959542"/>
              <a:gd name="connsiteY9" fmla="*/ 3098483 h 3358515"/>
              <a:gd name="connsiteX10" fmla="*/ 260033 w 3959542"/>
              <a:gd name="connsiteY10" fmla="*/ 3358515 h 3358515"/>
              <a:gd name="connsiteX11" fmla="*/ 3699510 w 3959542"/>
              <a:gd name="connsiteY11" fmla="*/ 3358515 h 3358515"/>
              <a:gd name="connsiteX12" fmla="*/ 3959543 w 3959542"/>
              <a:gd name="connsiteY12" fmla="*/ 3098483 h 3358515"/>
              <a:gd name="connsiteX13" fmla="*/ 3959543 w 3959542"/>
              <a:gd name="connsiteY13" fmla="*/ 736283 h 3358515"/>
              <a:gd name="connsiteX14" fmla="*/ 3959543 w 3959542"/>
              <a:gd name="connsiteY14" fmla="*/ 735330 h 3358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959542" h="3358515">
                <a:moveTo>
                  <a:pt x="3959543" y="735330"/>
                </a:moveTo>
                <a:cubicBezTo>
                  <a:pt x="3959543" y="593408"/>
                  <a:pt x="3958590" y="406718"/>
                  <a:pt x="3956685" y="257175"/>
                </a:cubicBezTo>
                <a:cubicBezTo>
                  <a:pt x="3954780" y="114300"/>
                  <a:pt x="3838575" y="0"/>
                  <a:pt x="3696653" y="0"/>
                </a:cubicBezTo>
                <a:lnTo>
                  <a:pt x="2366010" y="0"/>
                </a:lnTo>
                <a:cubicBezTo>
                  <a:pt x="2294573" y="0"/>
                  <a:pt x="2225993" y="29528"/>
                  <a:pt x="2176463" y="81915"/>
                </a:cubicBezTo>
                <a:lnTo>
                  <a:pt x="1883093" y="394335"/>
                </a:lnTo>
                <a:cubicBezTo>
                  <a:pt x="1833563" y="446723"/>
                  <a:pt x="1764983" y="476250"/>
                  <a:pt x="1693545" y="476250"/>
                </a:cubicBezTo>
                <a:lnTo>
                  <a:pt x="260033" y="476250"/>
                </a:lnTo>
                <a:cubicBezTo>
                  <a:pt x="116205" y="476250"/>
                  <a:pt x="0" y="592455"/>
                  <a:pt x="0" y="736283"/>
                </a:cubicBezTo>
                <a:lnTo>
                  <a:pt x="0" y="3098483"/>
                </a:lnTo>
                <a:cubicBezTo>
                  <a:pt x="0" y="3242310"/>
                  <a:pt x="116205" y="3358515"/>
                  <a:pt x="260033" y="3358515"/>
                </a:cubicBezTo>
                <a:lnTo>
                  <a:pt x="3699510" y="3358515"/>
                </a:lnTo>
                <a:cubicBezTo>
                  <a:pt x="3843338" y="3358515"/>
                  <a:pt x="3959543" y="3242310"/>
                  <a:pt x="3959543" y="3098483"/>
                </a:cubicBezTo>
                <a:lnTo>
                  <a:pt x="3959543" y="736283"/>
                </a:lnTo>
                <a:cubicBezTo>
                  <a:pt x="3959543" y="736283"/>
                  <a:pt x="3959543" y="736283"/>
                  <a:pt x="3959543" y="73533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49000">
                <a:srgbClr val="FFFFFF"/>
              </a:gs>
            </a:gsLst>
            <a:lin ang="16200000" scaled="1"/>
            <a:tileRect/>
          </a:gradFill>
          <a:ln w="12700">
            <a:gradFill flip="none" rotWithShape="1">
              <a:gsLst>
                <a:gs pos="0">
                  <a:schemeClr val="accent1">
                    <a:alpha val="46000"/>
                  </a:schemeClr>
                </a:gs>
                <a:gs pos="100000">
                  <a:srgbClr val="FFFFFF"/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16" name="Bullet2"/>
          <p:cNvSpPr/>
          <p:nvPr/>
        </p:nvSpPr>
        <p:spPr>
          <a:xfrm>
            <a:off x="7005452" y="3016627"/>
            <a:ext cx="4105193" cy="4337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b" anchorCtr="0">
            <a:normAutofit lnSpcReduction="10000"/>
          </a:bodyPr>
          <a:lstStyle/>
          <a:p>
            <a:pPr algn="l"/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软件</a:t>
            </a:r>
          </a:p>
        </p:txBody>
      </p:sp>
      <p:sp>
        <p:nvSpPr>
          <p:cNvPr id="17" name="Text2"/>
          <p:cNvSpPr/>
          <p:nvPr/>
        </p:nvSpPr>
        <p:spPr>
          <a:xfrm>
            <a:off x="7005452" y="3554896"/>
            <a:ext cx="4105193" cy="1605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t" anchorCtr="0">
            <a:normAutofit/>
          </a:bodyPr>
          <a:lstStyle/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1)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基本功能与高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Q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超导腔麦克风抑制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2)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自动化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3)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智能化</a:t>
            </a:r>
          </a:p>
        </p:txBody>
      </p:sp>
      <p:grpSp>
        <p:nvGrpSpPr>
          <p:cNvPr id="37" name="组合 36"/>
          <p:cNvGrpSpPr/>
          <p:nvPr/>
        </p:nvGrpSpPr>
        <p:grpSpPr>
          <a:xfrm>
            <a:off x="7092897" y="5339345"/>
            <a:ext cx="3930302" cy="142638"/>
            <a:chOff x="1156100" y="5558420"/>
            <a:chExt cx="3930302" cy="142638"/>
          </a:xfrm>
        </p:grpSpPr>
        <p:sp>
          <p:nvSpPr>
            <p:cNvPr id="38" name="Shapeee1"/>
            <p:cNvSpPr/>
            <p:nvPr/>
          </p:nvSpPr>
          <p:spPr>
            <a:xfrm>
              <a:off x="1156100" y="5558420"/>
              <a:ext cx="3930302" cy="142638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1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 fontScale="25000" lnSpcReduction="20000"/>
            </a:bodyPr>
            <a:lstStyle/>
            <a:p>
              <a:pPr algn="ctr"/>
              <a:endParaRPr lang="en-US" altLang="zh-CN" sz="3200" b="1" dirty="0">
                <a:effectLst>
                  <a:reflection blurRad="6350" stA="26000" endPos="60000" dist="30480" dir="5400000" sy="-100000" algn="bl" rotWithShape="0"/>
                </a:effectLst>
                <a:cs typeface="+mn-ea"/>
                <a:sym typeface="+mn-lt"/>
              </a:endParaRPr>
            </a:p>
          </p:txBody>
        </p:sp>
        <p:sp>
          <p:nvSpPr>
            <p:cNvPr id="39" name="Shapes1"/>
            <p:cNvSpPr/>
            <p:nvPr/>
          </p:nvSpPr>
          <p:spPr>
            <a:xfrm>
              <a:off x="1156102" y="5558420"/>
              <a:ext cx="1051769" cy="142638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 w="12700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 fontScale="25000" lnSpcReduction="20000"/>
            </a:bodyPr>
            <a:lstStyle/>
            <a:p>
              <a:pPr algn="ctr"/>
              <a:endParaRPr lang="en-US" altLang="zh-CN" sz="3200" b="1" dirty="0">
                <a:effectLst>
                  <a:reflection blurRad="6350" stA="26000" endPos="60000" dist="30480" dir="5400000" sy="-100000" algn="bl" rotWithShape="0"/>
                </a:effectLst>
                <a:cs typeface="+mn-ea"/>
                <a:sym typeface="+mn-lt"/>
              </a:endParaRPr>
            </a:p>
          </p:txBody>
        </p:sp>
      </p:grpSp>
      <p:cxnSp>
        <p:nvCxnSpPr>
          <p:cNvPr id="40" name="Line1"/>
          <p:cNvCxnSpPr/>
          <p:nvPr/>
        </p:nvCxnSpPr>
        <p:spPr>
          <a:xfrm>
            <a:off x="7130598" y="3499745"/>
            <a:ext cx="3684751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低电平硬件架构简化设计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261534" y="944446"/>
            <a:ext cx="5510616" cy="2951279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219" y="1082400"/>
            <a:ext cx="5101245" cy="2175150"/>
          </a:xfrm>
          <a:prstGeom prst="rect">
            <a:avLst/>
          </a:prstGeom>
          <a:ln>
            <a:solidFill>
              <a:srgbClr val="15499A"/>
            </a:solidFill>
          </a:ln>
        </p:spPr>
      </p:pic>
      <p:sp>
        <p:nvSpPr>
          <p:cNvPr id="6" name="矩形: 圆角 5"/>
          <p:cNvSpPr/>
          <p:nvPr/>
        </p:nvSpPr>
        <p:spPr>
          <a:xfrm>
            <a:off x="1923645" y="3376056"/>
            <a:ext cx="2186392" cy="401163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1.3 GHz 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低电平控制</a:t>
            </a:r>
          </a:p>
        </p:txBody>
      </p:sp>
      <p:sp>
        <p:nvSpPr>
          <p:cNvPr id="7" name="矩形: 圆角 6"/>
          <p:cNvSpPr/>
          <p:nvPr/>
        </p:nvSpPr>
        <p:spPr>
          <a:xfrm>
            <a:off x="5976835" y="944446"/>
            <a:ext cx="5510616" cy="2951279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285750" marR="0" lvl="0" indent="-28575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1.3GHz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、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3.9GHz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、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S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波段、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L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波段</a:t>
            </a:r>
          </a:p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单腔单源单低电平</a:t>
            </a:r>
          </a:p>
          <a:p>
            <a:pPr marL="285750" marR="0" lvl="0" indent="-28575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X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波段</a:t>
            </a:r>
          </a:p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1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低电平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+ 1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速调管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+ 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“一拖四”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X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波段加速结构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178837" y="4684071"/>
            <a:ext cx="3774038" cy="1927953"/>
            <a:chOff x="1017037" y="4396647"/>
            <a:chExt cx="3774038" cy="1927953"/>
          </a:xfrm>
        </p:grpSpPr>
        <p:grpSp>
          <p:nvGrpSpPr>
            <p:cNvPr id="8" name="组合 7"/>
            <p:cNvGrpSpPr/>
            <p:nvPr/>
          </p:nvGrpSpPr>
          <p:grpSpPr>
            <a:xfrm>
              <a:off x="1017037" y="4396647"/>
              <a:ext cx="3774038" cy="1927953"/>
              <a:chOff x="769387" y="1995337"/>
              <a:chExt cx="3385857" cy="1927953"/>
            </a:xfrm>
          </p:grpSpPr>
          <p:sp>
            <p:nvSpPr>
              <p:cNvPr id="12" name="ComponentBackground1"/>
              <p:cNvSpPr/>
              <p:nvPr/>
            </p:nvSpPr>
            <p:spPr>
              <a:xfrm>
                <a:off x="769387" y="2427544"/>
                <a:ext cx="3385857" cy="1495746"/>
              </a:xfrm>
              <a:prstGeom prst="roundRect">
                <a:avLst>
                  <a:gd name="adj" fmla="val 5000"/>
                </a:avLst>
              </a:prstGeom>
              <a:gradFill>
                <a:gsLst>
                  <a:gs pos="56000">
                    <a:schemeClr val="accent1">
                      <a:alpha val="0"/>
                    </a:schemeClr>
                  </a:gs>
                  <a:gs pos="100000">
                    <a:schemeClr val="accent1">
                      <a:alpha val="10000"/>
                    </a:schemeClr>
                  </a:gs>
                </a:gsLst>
                <a:lin ang="5400000" scaled="1"/>
              </a:gradFill>
              <a:ln w="6350">
                <a:solidFill>
                  <a:srgbClr val="15499A"/>
                </a:solidFill>
              </a:ln>
              <a:effectLst>
                <a:outerShdw blurRad="254000" dist="63500" dir="5400000" sx="80000" sy="80000" algn="t" rotWithShape="0">
                  <a:schemeClr val="bg1">
                    <a:lumMod val="50000"/>
                    <a:alpha val="1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b="1">
                    <a:solidFill>
                      <a:srgbClr val="FFFFFF"/>
                    </a:solidFill>
                    <a:cs typeface="+mn-ea"/>
                    <a:sym typeface="+mn-lt"/>
                  </a:rPr>
                  <a:t> </a:t>
                </a:r>
                <a:endParaRPr lang="en-US" altLang="zh-CN" b="1" dirty="0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Bullet1"/>
              <p:cNvSpPr txBox="1"/>
              <p:nvPr/>
            </p:nvSpPr>
            <p:spPr>
              <a:xfrm>
                <a:off x="973074" y="1995337"/>
                <a:ext cx="2978483" cy="702545"/>
              </a:xfrm>
              <a:prstGeom prst="roundRect">
                <a:avLst>
                  <a:gd name="adj" fmla="val 18100"/>
                </a:avLst>
              </a:prstGeom>
              <a:solidFill>
                <a:srgbClr val="15499A"/>
              </a:solidFill>
              <a:ln w="3175">
                <a:noFill/>
              </a:ln>
              <a:effectLst>
                <a:outerShdw blurRad="127000" dist="63500" dir="3000000" algn="ctr" rotWithShape="0">
                  <a:schemeClr val="bg1">
                    <a:lumMod val="50000"/>
                    <a:alpha val="1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lstStyle>
                <a:defPPr>
                  <a:defRPr lang="en-US"/>
                </a:defPPr>
                <a:lvl1pPr algn="ctr">
                  <a:defRPr b="1">
                    <a:latin typeface="Arial" panose="020B0604020202020204" pitchFamily="34" charset="0"/>
                    <a:ea typeface="微软雅黑" panose="020B0503020204020204" pitchFamily="34" charset="-122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en-US" altLang="zh-CN" sz="1600" dirty="0">
                    <a:latin typeface="微软雅黑" panose="020B0503020204020204" pitchFamily="34" charset="-122"/>
                    <a:cs typeface="+mn-ea"/>
                    <a:sym typeface="+mn-lt"/>
                  </a:rPr>
                  <a:t>DSP</a:t>
                </a:r>
              </a:p>
              <a:p>
                <a:r>
                  <a:rPr lang="zh-CN" altLang="en-US" sz="1600" dirty="0">
                    <a:latin typeface="微软雅黑" panose="020B0503020204020204" pitchFamily="34" charset="-122"/>
                    <a:cs typeface="+mn-ea"/>
                    <a:sym typeface="+mn-lt"/>
                  </a:rPr>
                  <a:t>所有低电平使用相同的中频</a:t>
                </a:r>
              </a:p>
            </p:txBody>
          </p:sp>
        </p:grpSp>
        <p:sp>
          <p:nvSpPr>
            <p:cNvPr id="16" name="文本框 15"/>
            <p:cNvSpPr txBox="1"/>
            <p:nvPr/>
          </p:nvSpPr>
          <p:spPr>
            <a:xfrm>
              <a:off x="1136098" y="5208568"/>
              <a:ext cx="3654977" cy="1023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中频：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19.7MHz</a:t>
              </a: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采样时钟：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108.33MHz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中频与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ADC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时钟比：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2/11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non-IQ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采样）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089816" y="4684071"/>
            <a:ext cx="3774038" cy="1927953"/>
            <a:chOff x="1017037" y="4396647"/>
            <a:chExt cx="3774038" cy="1927953"/>
          </a:xfrm>
        </p:grpSpPr>
        <p:grpSp>
          <p:nvGrpSpPr>
            <p:cNvPr id="19" name="组合 18"/>
            <p:cNvGrpSpPr/>
            <p:nvPr/>
          </p:nvGrpSpPr>
          <p:grpSpPr>
            <a:xfrm>
              <a:off x="1017037" y="4396647"/>
              <a:ext cx="3774038" cy="1927953"/>
              <a:chOff x="769387" y="1995337"/>
              <a:chExt cx="3385857" cy="1927953"/>
            </a:xfrm>
          </p:grpSpPr>
          <p:sp>
            <p:nvSpPr>
              <p:cNvPr id="21" name="ComponentBackground1"/>
              <p:cNvSpPr/>
              <p:nvPr/>
            </p:nvSpPr>
            <p:spPr>
              <a:xfrm>
                <a:off x="769387" y="2427544"/>
                <a:ext cx="3385857" cy="1495746"/>
              </a:xfrm>
              <a:prstGeom prst="roundRect">
                <a:avLst>
                  <a:gd name="adj" fmla="val 5000"/>
                </a:avLst>
              </a:prstGeom>
              <a:gradFill>
                <a:gsLst>
                  <a:gs pos="56000">
                    <a:schemeClr val="accent1">
                      <a:alpha val="0"/>
                    </a:schemeClr>
                  </a:gs>
                  <a:gs pos="100000">
                    <a:schemeClr val="accent1">
                      <a:alpha val="10000"/>
                    </a:schemeClr>
                  </a:gs>
                </a:gsLst>
                <a:lin ang="5400000" scaled="1"/>
              </a:gradFill>
              <a:ln w="6350">
                <a:solidFill>
                  <a:srgbClr val="15499A"/>
                </a:solidFill>
              </a:ln>
              <a:effectLst>
                <a:outerShdw blurRad="254000" dist="63500" dir="5400000" sx="80000" sy="80000" algn="t" rotWithShape="0">
                  <a:schemeClr val="bg1">
                    <a:lumMod val="50000"/>
                    <a:alpha val="1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b="1">
                    <a:solidFill>
                      <a:srgbClr val="FFFFFF"/>
                    </a:solidFill>
                    <a:cs typeface="+mn-ea"/>
                    <a:sym typeface="+mn-lt"/>
                  </a:rPr>
                  <a:t> </a:t>
                </a:r>
                <a:endParaRPr lang="en-US" altLang="zh-CN" b="1" dirty="0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2" name="Bullet1"/>
              <p:cNvSpPr txBox="1"/>
              <p:nvPr/>
            </p:nvSpPr>
            <p:spPr>
              <a:xfrm>
                <a:off x="973074" y="1995337"/>
                <a:ext cx="2978483" cy="702545"/>
              </a:xfrm>
              <a:prstGeom prst="roundRect">
                <a:avLst>
                  <a:gd name="adj" fmla="val 18100"/>
                </a:avLst>
              </a:prstGeom>
              <a:solidFill>
                <a:srgbClr val="15499A"/>
              </a:solidFill>
              <a:ln w="3175">
                <a:noFill/>
              </a:ln>
              <a:effectLst>
                <a:outerShdw blurRad="127000" dist="63500" dir="3000000" algn="ctr" rotWithShape="0">
                  <a:schemeClr val="bg1">
                    <a:lumMod val="50000"/>
                    <a:alpha val="1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lstStyle>
                <a:defPPr>
                  <a:defRPr lang="en-US"/>
                </a:defPPr>
                <a:lvl1pPr algn="ctr">
                  <a:defRPr b="1">
                    <a:latin typeface="Arial" panose="020B0604020202020204" pitchFamily="34" charset="0"/>
                    <a:ea typeface="微软雅黑" panose="020B0503020204020204" pitchFamily="34" charset="-122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zh-CN" altLang="en-US" sz="1600" dirty="0">
                    <a:latin typeface="微软雅黑" panose="020B0503020204020204" pitchFamily="34" charset="-122"/>
                    <a:cs typeface="+mn-ea"/>
                    <a:sym typeface="+mn-lt"/>
                  </a:rPr>
                  <a:t>射频前端</a:t>
                </a:r>
                <a:endParaRPr lang="en-US" altLang="zh-CN" sz="1600" dirty="0">
                  <a:latin typeface="微软雅黑" panose="020B0503020204020204" pitchFamily="34" charset="-122"/>
                  <a:cs typeface="+mn-ea"/>
                  <a:sym typeface="+mn-lt"/>
                </a:endParaRPr>
              </a:p>
              <a:p>
                <a:r>
                  <a:rPr lang="zh-CN" altLang="en-US" sz="1600" dirty="0">
                    <a:latin typeface="微软雅黑" panose="020B0503020204020204" pitchFamily="34" charset="-122"/>
                    <a:cs typeface="+mn-ea"/>
                    <a:sym typeface="+mn-lt"/>
                  </a:rPr>
                  <a:t>兼容不同腔体入射信号</a:t>
                </a:r>
              </a:p>
            </p:txBody>
          </p:sp>
        </p:grpSp>
        <p:sp>
          <p:nvSpPr>
            <p:cNvPr id="20" name="文本框 19"/>
            <p:cNvSpPr txBox="1"/>
            <p:nvPr/>
          </p:nvSpPr>
          <p:spPr>
            <a:xfrm>
              <a:off x="1136098" y="5208568"/>
              <a:ext cx="3535913" cy="1023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高通道隔离度 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&gt; 80dB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1.3GHz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低电平，本振：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1319.7MHz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波段低电平，本振：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3016.92MHz</a:t>
              </a:r>
            </a:p>
          </p:txBody>
        </p:sp>
      </p:grpSp>
      <p:sp>
        <p:nvSpPr>
          <p:cNvPr id="27" name="Bullet1"/>
          <p:cNvSpPr txBox="1"/>
          <p:nvPr/>
        </p:nvSpPr>
        <p:spPr>
          <a:xfrm>
            <a:off x="8227834" y="5075949"/>
            <a:ext cx="3319959" cy="1088079"/>
          </a:xfrm>
          <a:prstGeom prst="roundRect">
            <a:avLst>
              <a:gd name="adj" fmla="val 18100"/>
            </a:avLst>
          </a:prstGeom>
          <a:solidFill>
            <a:srgbClr val="15499A"/>
          </a:solidFill>
          <a:ln w="3175">
            <a:noFill/>
          </a:ln>
          <a:effectLst>
            <a:outerShdw blurRad="127000" dist="63500" dir="3000000" algn="ctr" rotWithShape="0">
              <a:schemeClr val="bg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defPPr>
              <a:defRPr lang="en-US"/>
            </a:defPPr>
            <a:lvl1pPr algn="ctr">
              <a:defRPr b="1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cs typeface="+mn-ea"/>
                <a:sym typeface="+mn-lt"/>
              </a:rPr>
              <a:t>后插板：兼容不同外设</a:t>
            </a:r>
            <a:r>
              <a:rPr lang="en-US" altLang="zh-CN" sz="1600" dirty="0">
                <a:latin typeface="微软雅黑" panose="020B0503020204020204" pitchFamily="34" charset="-122"/>
                <a:cs typeface="+mn-ea"/>
                <a:sym typeface="+mn-lt"/>
              </a:rPr>
              <a:t>——</a:t>
            </a:r>
            <a:r>
              <a:rPr lang="zh-CN" altLang="en-US" sz="1600" dirty="0">
                <a:latin typeface="微软雅黑" panose="020B0503020204020204" pitchFamily="34" charset="-122"/>
                <a:cs typeface="+mn-ea"/>
                <a:sym typeface="+mn-lt"/>
              </a:rPr>
              <a:t>电机、压电驱动、触发和模拟</a:t>
            </a:r>
            <a:r>
              <a:rPr lang="en-US" altLang="zh-CN" sz="1600" dirty="0">
                <a:latin typeface="微软雅黑" panose="020B0503020204020204" pitchFamily="34" charset="-122"/>
                <a:cs typeface="+mn-ea"/>
                <a:sym typeface="+mn-lt"/>
              </a:rPr>
              <a:t>IQ</a:t>
            </a:r>
            <a:r>
              <a:rPr lang="zh-CN" altLang="en-US" sz="1600" dirty="0">
                <a:latin typeface="微软雅黑" panose="020B0503020204020204" pitchFamily="34" charset="-122"/>
                <a:cs typeface="+mn-ea"/>
                <a:sym typeface="+mn-lt"/>
              </a:rPr>
              <a:t>测量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297898" y="4127877"/>
            <a:ext cx="35004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一套低电平控制器包含3部分</a:t>
            </a:r>
            <a:endParaRPr lang="zh-CN" altLang="en-US" sz="2000" dirty="0">
              <a:solidFill>
                <a:srgbClr val="1549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低电平核心算法</a:t>
            </a:r>
          </a:p>
        </p:txBody>
      </p:sp>
      <p:sp>
        <p:nvSpPr>
          <p:cNvPr id="6" name="ïṩ1ide"/>
          <p:cNvSpPr/>
          <p:nvPr/>
        </p:nvSpPr>
        <p:spPr bwMode="auto">
          <a:xfrm>
            <a:off x="3057676" y="640445"/>
            <a:ext cx="6102366" cy="6110886"/>
          </a:xfrm>
          <a:prstGeom prst="ellipse">
            <a:avLst/>
          </a:prstGeom>
          <a:solidFill>
            <a:schemeClr val="bg1">
              <a:alpha val="81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7" name="ïṩ1ide_1"/>
          <p:cNvSpPr/>
          <p:nvPr/>
        </p:nvSpPr>
        <p:spPr bwMode="auto">
          <a:xfrm>
            <a:off x="3991507" y="1575580"/>
            <a:ext cx="4234704" cy="4240616"/>
          </a:xfrm>
          <a:prstGeom prst="ellipse">
            <a:avLst/>
          </a:prstGeom>
          <a:gradFill flip="none" rotWithShape="1">
            <a:gsLst>
              <a:gs pos="64000">
                <a:schemeClr val="accent1">
                  <a:alpha val="0"/>
                </a:schemeClr>
              </a:gs>
              <a:gs pos="100000">
                <a:schemeClr val="accent1">
                  <a:alpha val="30447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rtlCol="0" anchor="ctr" anchorCtr="0">
            <a:normAutofit/>
          </a:bodyPr>
          <a:lstStyle/>
          <a:p>
            <a:pPr algn="ctr"/>
            <a:endParaRPr kumimoji="1" lang="zh-CN" altLang="en-US" sz="24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5" name="ComponentBackground1"/>
          <p:cNvSpPr/>
          <p:nvPr/>
        </p:nvSpPr>
        <p:spPr>
          <a:xfrm>
            <a:off x="1077075" y="1653431"/>
            <a:ext cx="2773061" cy="82875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1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  <a:ln w="12700">
            <a:solidFill>
              <a:srgbClr val="15499A"/>
            </a:solidFill>
          </a:ln>
          <a:effectLst>
            <a:outerShdw blurRad="533400" dist="127000" algn="ctr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腔内加速场反馈控制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2" name="ComponentBackground2"/>
          <p:cNvSpPr/>
          <p:nvPr/>
        </p:nvSpPr>
        <p:spPr>
          <a:xfrm>
            <a:off x="698818" y="2738819"/>
            <a:ext cx="2773061" cy="82875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1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  <a:ln w="12700">
            <a:solidFill>
              <a:srgbClr val="15499A"/>
            </a:solidFill>
          </a:ln>
          <a:effectLst>
            <a:outerShdw blurRad="533400" dist="127000" algn="ctr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电机驱动调谐环路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9" name="ComponentBackground3"/>
          <p:cNvSpPr/>
          <p:nvPr/>
        </p:nvSpPr>
        <p:spPr>
          <a:xfrm>
            <a:off x="698818" y="3824207"/>
            <a:ext cx="2773061" cy="82875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1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  <a:ln w="12700">
            <a:solidFill>
              <a:srgbClr val="15499A"/>
            </a:solidFill>
          </a:ln>
          <a:effectLst>
            <a:outerShdw blurRad="533400" dist="127000" algn="ctr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压电驱动调谐环路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6" name="ComponentBackground4"/>
          <p:cNvSpPr/>
          <p:nvPr/>
        </p:nvSpPr>
        <p:spPr>
          <a:xfrm>
            <a:off x="1077075" y="4909595"/>
            <a:ext cx="3078546" cy="82875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1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  <a:ln w="12700">
            <a:solidFill>
              <a:srgbClr val="15499A"/>
            </a:solidFill>
          </a:ln>
          <a:effectLst>
            <a:outerShdw blurRad="533400" dist="127000" algn="ctr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自动老炼（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CW or Pulse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）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3" name="ComponentBackground5"/>
          <p:cNvSpPr/>
          <p:nvPr/>
        </p:nvSpPr>
        <p:spPr>
          <a:xfrm flipH="1">
            <a:off x="8367582" y="1653431"/>
            <a:ext cx="2773061" cy="82875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1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  <a:ln w="12700">
            <a:solidFill>
              <a:srgbClr val="15499A"/>
            </a:solidFill>
          </a:ln>
          <a:effectLst>
            <a:outerShdw blurRad="533400" dist="127000" algn="ctr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主动麦克风补偿</a:t>
            </a:r>
          </a:p>
        </p:txBody>
      </p:sp>
      <p:sp>
        <p:nvSpPr>
          <p:cNvPr id="30" name="ComponentBackground6"/>
          <p:cNvSpPr/>
          <p:nvPr/>
        </p:nvSpPr>
        <p:spPr>
          <a:xfrm flipH="1">
            <a:off x="8745839" y="2738819"/>
            <a:ext cx="2773061" cy="82875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1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  <a:ln w="12700">
            <a:solidFill>
              <a:srgbClr val="15499A"/>
            </a:solidFill>
          </a:ln>
          <a:effectLst>
            <a:outerShdw blurRad="533400" dist="127000" algn="ctr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QL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在线测量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ComponentBackground7"/>
          <p:cNvSpPr/>
          <p:nvPr/>
        </p:nvSpPr>
        <p:spPr>
          <a:xfrm flipH="1">
            <a:off x="8745839" y="3824207"/>
            <a:ext cx="2773061" cy="82875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1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  <a:ln w="12700">
            <a:solidFill>
              <a:srgbClr val="15499A"/>
            </a:solidFill>
          </a:ln>
          <a:effectLst>
            <a:outerShdw blurRad="533400" dist="127000" algn="ctr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腔压自动爬升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4" name="ComponentBackground8"/>
          <p:cNvSpPr/>
          <p:nvPr/>
        </p:nvSpPr>
        <p:spPr>
          <a:xfrm flipH="1">
            <a:off x="8367582" y="4909595"/>
            <a:ext cx="2773061" cy="82875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1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  <a:ln w="12700">
            <a:solidFill>
              <a:srgbClr val="15499A"/>
            </a:solidFill>
          </a:ln>
          <a:effectLst>
            <a:outerShdw blurRad="533400" dist="127000" algn="ctr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能量反馈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Title"/>
          <p:cNvSpPr/>
          <p:nvPr/>
        </p:nvSpPr>
        <p:spPr>
          <a:xfrm>
            <a:off x="4655673" y="2245659"/>
            <a:ext cx="2906372" cy="2905230"/>
          </a:xfrm>
          <a:prstGeom prst="roundRect">
            <a:avLst>
              <a:gd name="adj" fmla="val 50000"/>
            </a:avLst>
          </a:prstGeom>
          <a:solidFill>
            <a:srgbClr val="154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低电平内嵌</a:t>
            </a:r>
            <a:endParaRPr lang="en-US" altLang="zh-CN" sz="24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buSzPct val="25000"/>
            </a:pP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算法</a:t>
            </a:r>
            <a:endParaRPr lang="en-US" altLang="zh-CN" sz="24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右大括号 19"/>
          <p:cNvSpPr/>
          <p:nvPr/>
        </p:nvSpPr>
        <p:spPr>
          <a:xfrm>
            <a:off x="3850136" y="2099866"/>
            <a:ext cx="805536" cy="3104703"/>
          </a:xfrm>
          <a:prstGeom prst="rightBrace">
            <a:avLst>
              <a:gd name="adj1" fmla="val 8333"/>
              <a:gd name="adj2" fmla="val 4976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Right Brace 7_1"/>
          <p:cNvSpPr/>
          <p:nvPr/>
        </p:nvSpPr>
        <p:spPr>
          <a:xfrm>
            <a:off x="3471873" y="3122626"/>
            <a:ext cx="1158619" cy="1148017"/>
          </a:xfrm>
          <a:prstGeom prst="rightBrace">
            <a:avLst>
              <a:gd name="adj1" fmla="val 8333"/>
              <a:gd name="adj2" fmla="val 4573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右大括号 21"/>
          <p:cNvSpPr/>
          <p:nvPr/>
        </p:nvSpPr>
        <p:spPr>
          <a:xfrm flipH="1">
            <a:off x="7562043" y="2099866"/>
            <a:ext cx="805536" cy="3104703"/>
          </a:xfrm>
          <a:prstGeom prst="rightBrace">
            <a:avLst>
              <a:gd name="adj1" fmla="val 8333"/>
              <a:gd name="adj2" fmla="val 4983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Right Brace 7_1"/>
          <p:cNvSpPr/>
          <p:nvPr/>
        </p:nvSpPr>
        <p:spPr>
          <a:xfrm flipH="1">
            <a:off x="7587223" y="3122626"/>
            <a:ext cx="1158619" cy="1148017"/>
          </a:xfrm>
          <a:prstGeom prst="rightBrace">
            <a:avLst>
              <a:gd name="adj1" fmla="val 8333"/>
              <a:gd name="adj2" fmla="val 4573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/>
        </p:nvSpPr>
        <p:spPr>
          <a:xfrm>
            <a:off x="6542038" y="1147402"/>
            <a:ext cx="5266029" cy="5209436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低电平站软件开发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417557" y="1147402"/>
            <a:ext cx="5974448" cy="5209434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5" name="图片 4" descr="工作分工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90" y="1422768"/>
            <a:ext cx="5652404" cy="3228362"/>
          </a:xfrm>
          <a:prstGeom prst="rect">
            <a:avLst/>
          </a:prstGeom>
          <a:ln>
            <a:solidFill>
              <a:srgbClr val="15499A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9735" y="1360366"/>
            <a:ext cx="4905143" cy="4824289"/>
          </a:xfrm>
          <a:prstGeom prst="rect">
            <a:avLst/>
          </a:prstGeom>
          <a:ln>
            <a:solidFill>
              <a:srgbClr val="15499A"/>
            </a:solidFill>
          </a:ln>
        </p:spPr>
      </p:pic>
      <p:grpSp>
        <p:nvGrpSpPr>
          <p:cNvPr id="38" name="组合 37"/>
          <p:cNvGrpSpPr/>
          <p:nvPr/>
        </p:nvGrpSpPr>
        <p:grpSpPr>
          <a:xfrm>
            <a:off x="673100" y="4926496"/>
            <a:ext cx="5043345" cy="1217490"/>
            <a:chOff x="673100" y="4926496"/>
            <a:chExt cx="5043345" cy="1217490"/>
          </a:xfrm>
        </p:grpSpPr>
        <p:grpSp>
          <p:nvGrpSpPr>
            <p:cNvPr id="17" name="组合 16"/>
            <p:cNvGrpSpPr/>
            <p:nvPr/>
          </p:nvGrpSpPr>
          <p:grpSpPr>
            <a:xfrm>
              <a:off x="3558422" y="4926496"/>
              <a:ext cx="2158023" cy="471062"/>
              <a:chOff x="7011247" y="3490730"/>
              <a:chExt cx="2158023" cy="471062"/>
            </a:xfrm>
          </p:grpSpPr>
          <p:sp>
            <p:nvSpPr>
              <p:cNvPr id="18" name="矩形: 圆角 17"/>
              <p:cNvSpPr/>
              <p:nvPr/>
            </p:nvSpPr>
            <p:spPr>
              <a:xfrm flipH="1">
                <a:off x="7011247" y="3490730"/>
                <a:ext cx="2158023" cy="471062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ysClr val="window" lastClr="FFFFFF"/>
                  </a:gs>
                  <a:gs pos="46900">
                    <a:srgbClr val="FFFFFF"/>
                  </a:gs>
                  <a:gs pos="100000">
                    <a:sysClr val="window" lastClr="FFFFFF">
                      <a:alpha val="0"/>
                    </a:sysClr>
                  </a:gs>
                </a:gsLst>
                <a:lin ang="10800000" scaled="1"/>
                <a:tileRect/>
              </a:gradFill>
              <a:ln w="12700" cap="flat" cmpd="sng" algn="ctr">
                <a:gradFill flip="none" rotWithShape="1">
                  <a:gsLst>
                    <a:gs pos="0">
                      <a:srgbClr val="0070C0">
                        <a:lumMod val="5000"/>
                        <a:lumOff val="95000"/>
                        <a:alpha val="0"/>
                      </a:srgbClr>
                    </a:gs>
                    <a:gs pos="74000">
                      <a:srgbClr val="15499A"/>
                    </a:gs>
                    <a:gs pos="83000">
                      <a:srgbClr val="15499A"/>
                    </a:gs>
                    <a:gs pos="100000">
                      <a:srgbClr val="15499A"/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>
                <a:outerShdw blurRad="101600" dist="38100" dir="16200000" rotWithShape="0">
                  <a:srgbClr val="0070C0">
                    <a:lumMod val="50000"/>
                    <a:alpha val="2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7092014" y="3541973"/>
                <a:ext cx="1954165" cy="3623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R="0" lvl="0" indent="0" algn="just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600" b="0" i="0" u="none" strike="noStrike" kern="0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defRPr>
                </a:lvl1pPr>
              </a:lstStyle>
              <a:p>
                <a:pPr marL="0" marR="0" lvl="0" indent="0" algn="just" defTabSz="91440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提供运行操作界面</a:t>
                </a:r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558422" y="5672924"/>
              <a:ext cx="2158023" cy="471062"/>
              <a:chOff x="7011247" y="3490730"/>
              <a:chExt cx="2158023" cy="471062"/>
            </a:xfrm>
          </p:grpSpPr>
          <p:sp>
            <p:nvSpPr>
              <p:cNvPr id="28" name="矩形: 圆角 27"/>
              <p:cNvSpPr/>
              <p:nvPr/>
            </p:nvSpPr>
            <p:spPr>
              <a:xfrm flipH="1">
                <a:off x="7011247" y="3490730"/>
                <a:ext cx="2158023" cy="471062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ysClr val="window" lastClr="FFFFFF"/>
                  </a:gs>
                  <a:gs pos="46900">
                    <a:srgbClr val="FFFFFF"/>
                  </a:gs>
                  <a:gs pos="100000">
                    <a:sysClr val="window" lastClr="FFFFFF">
                      <a:alpha val="0"/>
                    </a:sysClr>
                  </a:gs>
                </a:gsLst>
                <a:lin ang="10800000" scaled="1"/>
                <a:tileRect/>
              </a:gradFill>
              <a:ln w="12700" cap="flat" cmpd="sng" algn="ctr">
                <a:gradFill flip="none" rotWithShape="1">
                  <a:gsLst>
                    <a:gs pos="0">
                      <a:srgbClr val="0070C0">
                        <a:lumMod val="5000"/>
                        <a:lumOff val="95000"/>
                        <a:alpha val="0"/>
                      </a:srgbClr>
                    </a:gs>
                    <a:gs pos="74000">
                      <a:srgbClr val="15499A"/>
                    </a:gs>
                    <a:gs pos="83000">
                      <a:srgbClr val="15499A"/>
                    </a:gs>
                    <a:gs pos="100000">
                      <a:srgbClr val="15499A"/>
                    </a:gs>
                  </a:gsLst>
                  <a:lin ang="0" scaled="1"/>
                  <a:tileRect/>
                </a:gradFill>
                <a:prstDash val="solid"/>
                <a:miter lim="800000"/>
              </a:ln>
              <a:effectLst>
                <a:outerShdw blurRad="101600" dist="38100" dir="16200000" rotWithShape="0">
                  <a:srgbClr val="0070C0">
                    <a:lumMod val="50000"/>
                    <a:alpha val="2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29" name="文本框 28"/>
              <p:cNvSpPr txBox="1"/>
              <p:nvPr/>
            </p:nvSpPr>
            <p:spPr>
              <a:xfrm>
                <a:off x="7092014" y="3541973"/>
                <a:ext cx="1954165" cy="3623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R="0" lvl="0" indent="0" algn="just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600" b="0" i="0" u="none" strike="noStrike" kern="0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defRPr>
                </a:lvl1pPr>
              </a:lstStyle>
              <a:p>
                <a:pPr marL="0" marR="0" lvl="0" indent="0" algn="just" defTabSz="91440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自动化</a:t>
                </a:r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1239700" y="5010769"/>
              <a:ext cx="2195631" cy="1033210"/>
              <a:chOff x="2300926" y="4387797"/>
              <a:chExt cx="1125759" cy="704434"/>
            </a:xfrm>
          </p:grpSpPr>
          <p:sp>
            <p:nvSpPr>
              <p:cNvPr id="31" name="箭头: 右 30"/>
              <p:cNvSpPr/>
              <p:nvPr/>
            </p:nvSpPr>
            <p:spPr>
              <a:xfrm>
                <a:off x="2300926" y="4532919"/>
                <a:ext cx="1125759" cy="399558"/>
              </a:xfrm>
              <a:prstGeom prst="rightArrow">
                <a:avLst/>
              </a:prstGeom>
              <a:gradFill flip="none" rotWithShape="1">
                <a:gsLst>
                  <a:gs pos="40000">
                    <a:srgbClr val="49BAFF">
                      <a:alpha val="0"/>
                    </a:srgbClr>
                  </a:gs>
                  <a:gs pos="85000">
                    <a:srgbClr val="15499A">
                      <a:alpha val="26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32" name="箭头: 右 31"/>
              <p:cNvSpPr/>
              <p:nvPr/>
            </p:nvSpPr>
            <p:spPr>
              <a:xfrm>
                <a:off x="2342536" y="4387797"/>
                <a:ext cx="816750" cy="147022"/>
              </a:xfrm>
              <a:prstGeom prst="rightArrow">
                <a:avLst/>
              </a:prstGeom>
              <a:gradFill flip="none" rotWithShape="1">
                <a:gsLst>
                  <a:gs pos="40000">
                    <a:srgbClr val="49BAFF">
                      <a:alpha val="0"/>
                    </a:srgbClr>
                  </a:gs>
                  <a:gs pos="85000">
                    <a:srgbClr val="15499A">
                      <a:alpha val="26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33" name="箭头: 右 32"/>
              <p:cNvSpPr/>
              <p:nvPr/>
            </p:nvSpPr>
            <p:spPr>
              <a:xfrm>
                <a:off x="2335180" y="4945209"/>
                <a:ext cx="816750" cy="147022"/>
              </a:xfrm>
              <a:prstGeom prst="rightArrow">
                <a:avLst/>
              </a:prstGeom>
              <a:gradFill flip="none" rotWithShape="1">
                <a:gsLst>
                  <a:gs pos="40000">
                    <a:srgbClr val="49BAFF">
                      <a:alpha val="0"/>
                    </a:srgbClr>
                  </a:gs>
                  <a:gs pos="85000">
                    <a:srgbClr val="15499A">
                      <a:alpha val="26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6" name="文本框 35"/>
            <p:cNvSpPr txBox="1"/>
            <p:nvPr/>
          </p:nvSpPr>
          <p:spPr>
            <a:xfrm>
              <a:off x="673100" y="5284066"/>
              <a:ext cx="16822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15499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系统集成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A-做什么PPT1"/>
          <p:cNvSpPr/>
          <p:nvPr>
            <p:custDataLst>
              <p:tags r:id="rId1"/>
            </p:custDataLst>
          </p:nvPr>
        </p:nvSpPr>
        <p:spPr>
          <a:xfrm>
            <a:off x="-184829" y="704208"/>
            <a:ext cx="12191999" cy="6153792"/>
          </a:xfrm>
          <a:custGeom>
            <a:avLst/>
            <a:gdLst>
              <a:gd name="connsiteX0" fmla="*/ 0 w 12191999"/>
              <a:gd name="connsiteY0" fmla="*/ 0 h 5569126"/>
              <a:gd name="connsiteX1" fmla="*/ 238664 w 12191999"/>
              <a:gd name="connsiteY1" fmla="*/ 111512 h 5569126"/>
              <a:gd name="connsiteX2" fmla="*/ 6095999 w 12191999"/>
              <a:gd name="connsiteY2" fmla="*/ 1220561 h 5569126"/>
              <a:gd name="connsiteX3" fmla="*/ 11953335 w 12191999"/>
              <a:gd name="connsiteY3" fmla="*/ 111512 h 5569126"/>
              <a:gd name="connsiteX4" fmla="*/ 12191999 w 12191999"/>
              <a:gd name="connsiteY4" fmla="*/ 0 h 5569126"/>
              <a:gd name="connsiteX5" fmla="*/ 12191999 w 12191999"/>
              <a:gd name="connsiteY5" fmla="*/ 5569126 h 5569126"/>
              <a:gd name="connsiteX6" fmla="*/ 11953335 w 12191999"/>
              <a:gd name="connsiteY6" fmla="*/ 5457614 h 5569126"/>
              <a:gd name="connsiteX7" fmla="*/ 6095999 w 12191999"/>
              <a:gd name="connsiteY7" fmla="*/ 4348564 h 5569126"/>
              <a:gd name="connsiteX8" fmla="*/ 238663 w 12191999"/>
              <a:gd name="connsiteY8" fmla="*/ 5457614 h 5569126"/>
              <a:gd name="connsiteX9" fmla="*/ 0 w 12191999"/>
              <a:gd name="connsiteY9" fmla="*/ 5569126 h 5569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1999" h="5569126">
                <a:moveTo>
                  <a:pt x="0" y="0"/>
                </a:moveTo>
                <a:lnTo>
                  <a:pt x="238664" y="111512"/>
                </a:lnTo>
                <a:cubicBezTo>
                  <a:pt x="1785693" y="800583"/>
                  <a:pt x="3840767" y="1220561"/>
                  <a:pt x="6095999" y="1220561"/>
                </a:cubicBezTo>
                <a:cubicBezTo>
                  <a:pt x="8351232" y="1220561"/>
                  <a:pt x="10406306" y="800583"/>
                  <a:pt x="11953335" y="111512"/>
                </a:cubicBezTo>
                <a:lnTo>
                  <a:pt x="12191999" y="0"/>
                </a:lnTo>
                <a:lnTo>
                  <a:pt x="12191999" y="5569126"/>
                </a:lnTo>
                <a:lnTo>
                  <a:pt x="11953335" y="5457614"/>
                </a:lnTo>
                <a:cubicBezTo>
                  <a:pt x="10406306" y="4768542"/>
                  <a:pt x="8351232" y="4348564"/>
                  <a:pt x="6095999" y="4348564"/>
                </a:cubicBezTo>
                <a:cubicBezTo>
                  <a:pt x="3840767" y="4348564"/>
                  <a:pt x="1785693" y="4768542"/>
                  <a:pt x="238663" y="5457614"/>
                </a:cubicBezTo>
                <a:lnTo>
                  <a:pt x="0" y="5569126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  <a:lumMod val="10000"/>
                  <a:lumOff val="90000"/>
                </a:schemeClr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  <a:gs pos="53000">
                <a:schemeClr val="accent1">
                  <a:lumMod val="10000"/>
                  <a:lumOff val="9000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2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注入器低电平系统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673100" y="953967"/>
            <a:ext cx="3157072" cy="2802169"/>
            <a:chOff x="695325" y="929194"/>
            <a:chExt cx="3262179" cy="2895460"/>
          </a:xfrm>
        </p:grpSpPr>
        <p:sp>
          <p:nvSpPr>
            <p:cNvPr id="5" name="PA-做什么PPT7"/>
            <p:cNvSpPr/>
            <p:nvPr>
              <p:custDataLst>
                <p:tags r:id="rId6"/>
              </p:custDataLst>
            </p:nvPr>
          </p:nvSpPr>
          <p:spPr>
            <a:xfrm>
              <a:off x="695325" y="1204547"/>
              <a:ext cx="3262179" cy="2620107"/>
            </a:xfrm>
            <a:prstGeom prst="roundRect">
              <a:avLst>
                <a:gd name="adj" fmla="val 2044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15499A"/>
              </a:solidFill>
              <a:prstDash val="solid"/>
              <a:miter lim="800000"/>
            </a:ln>
            <a:effectLst>
              <a:outerShdw blurRad="304800" dist="304800" dir="5400000" sx="96000" sy="96000" algn="t" rotWithShape="0">
                <a:srgbClr val="0066FF">
                  <a:lumMod val="50000"/>
                  <a:alpha val="2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09901" y="1277192"/>
              <a:ext cx="2833026" cy="2474816"/>
            </a:xfrm>
            <a:prstGeom prst="rect">
              <a:avLst/>
            </a:prstGeom>
          </p:spPr>
        </p:pic>
        <p:sp>
          <p:nvSpPr>
            <p:cNvPr id="7" name="矩形: 圆角 6"/>
            <p:cNvSpPr/>
            <p:nvPr/>
          </p:nvSpPr>
          <p:spPr>
            <a:xfrm>
              <a:off x="1010052" y="929194"/>
              <a:ext cx="2632724" cy="195458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ABBA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低温模组低电平机柜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73099" y="3833457"/>
            <a:ext cx="3157072" cy="2802169"/>
            <a:chOff x="695325" y="929194"/>
            <a:chExt cx="3262179" cy="2895460"/>
          </a:xfrm>
        </p:grpSpPr>
        <p:sp>
          <p:nvSpPr>
            <p:cNvPr id="13" name="PA-做什么PPT7"/>
            <p:cNvSpPr/>
            <p:nvPr>
              <p:custDataLst>
                <p:tags r:id="rId5"/>
              </p:custDataLst>
            </p:nvPr>
          </p:nvSpPr>
          <p:spPr>
            <a:xfrm>
              <a:off x="695325" y="1204547"/>
              <a:ext cx="3262179" cy="2620107"/>
            </a:xfrm>
            <a:prstGeom prst="roundRect">
              <a:avLst>
                <a:gd name="adj" fmla="val 2044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15499A"/>
              </a:solidFill>
              <a:prstDash val="solid"/>
              <a:miter lim="800000"/>
            </a:ln>
            <a:effectLst>
              <a:outerShdw blurRad="304800" dist="304800" dir="5400000" sx="96000" sy="96000" algn="t" rotWithShape="0">
                <a:srgbClr val="0066FF">
                  <a:lumMod val="50000"/>
                  <a:alpha val="2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09901" y="1277192"/>
              <a:ext cx="2833026" cy="2474816"/>
            </a:xfrm>
            <a:prstGeom prst="rect">
              <a:avLst/>
            </a:prstGeom>
          </p:spPr>
        </p:pic>
        <p:sp>
          <p:nvSpPr>
            <p:cNvPr id="15" name="矩形: 圆角 14"/>
            <p:cNvSpPr/>
            <p:nvPr/>
          </p:nvSpPr>
          <p:spPr>
            <a:xfrm>
              <a:off x="1010052" y="929194"/>
              <a:ext cx="2632724" cy="195458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SSC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低电平性能</a:t>
              </a:r>
            </a:p>
          </p:txBody>
        </p:sp>
      </p:grpSp>
      <p:sp>
        <p:nvSpPr>
          <p:cNvPr id="17" name="PA-做什么PPT7"/>
          <p:cNvSpPr/>
          <p:nvPr>
            <p:custDataLst>
              <p:tags r:id="rId3"/>
            </p:custDataLst>
          </p:nvPr>
        </p:nvSpPr>
        <p:spPr>
          <a:xfrm>
            <a:off x="8304823" y="1220448"/>
            <a:ext cx="3157072" cy="2535688"/>
          </a:xfrm>
          <a:prstGeom prst="roundRect">
            <a:avLst>
              <a:gd name="adj" fmla="val 2044"/>
            </a:avLst>
          </a:prstGeom>
          <a:solidFill>
            <a:sysClr val="window" lastClr="FFFFFF"/>
          </a:solidFill>
          <a:ln w="12700" cap="flat" cmpd="sng" algn="ctr">
            <a:solidFill>
              <a:srgbClr val="15499A"/>
            </a:solidFill>
            <a:prstDash val="solid"/>
            <a:miter lim="800000"/>
          </a:ln>
          <a:effectLst>
            <a:outerShdw blurRad="304800" dist="304800" dir="5400000" sx="96000" sy="96000" algn="t" rotWithShape="0">
              <a:srgbClr val="0066FF">
                <a:lumMod val="50000"/>
                <a:alpha val="2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pic>
        <p:nvPicPr>
          <p:cNvPr id="24" name="图片 23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3" r="7103"/>
          <a:stretch>
            <a:fillRect/>
          </a:stretch>
        </p:blipFill>
        <p:spPr>
          <a:xfrm>
            <a:off x="8512485" y="1290753"/>
            <a:ext cx="2741746" cy="2395078"/>
          </a:xfrm>
          <a:prstGeom prst="rect">
            <a:avLst/>
          </a:prstGeom>
        </p:spPr>
      </p:pic>
      <p:sp>
        <p:nvSpPr>
          <p:cNvPr id="19" name="矩形: 圆角 18"/>
          <p:cNvSpPr/>
          <p:nvPr/>
        </p:nvSpPr>
        <p:spPr>
          <a:xfrm>
            <a:off x="8609410" y="953967"/>
            <a:ext cx="2547898" cy="189160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ABBA CM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低电平线缆连接</a:t>
            </a:r>
          </a:p>
        </p:txBody>
      </p:sp>
      <p:sp>
        <p:nvSpPr>
          <p:cNvPr id="21" name="PA-做什么PPT7"/>
          <p:cNvSpPr/>
          <p:nvPr>
            <p:custDataLst>
              <p:tags r:id="rId4"/>
            </p:custDataLst>
          </p:nvPr>
        </p:nvSpPr>
        <p:spPr>
          <a:xfrm>
            <a:off x="8304822" y="4099938"/>
            <a:ext cx="3157072" cy="2535688"/>
          </a:xfrm>
          <a:prstGeom prst="roundRect">
            <a:avLst>
              <a:gd name="adj" fmla="val 2044"/>
            </a:avLst>
          </a:prstGeom>
          <a:solidFill>
            <a:sysClr val="window" lastClr="FFFFFF"/>
          </a:solidFill>
          <a:ln w="12700" cap="flat" cmpd="sng" algn="ctr">
            <a:solidFill>
              <a:srgbClr val="15499A"/>
            </a:solidFill>
            <a:prstDash val="solid"/>
            <a:miter lim="800000"/>
          </a:ln>
          <a:effectLst>
            <a:outerShdw blurRad="304800" dist="304800" dir="5400000" sx="96000" sy="96000" algn="t" rotWithShape="0">
              <a:srgbClr val="0066FF">
                <a:lumMod val="50000"/>
                <a:alpha val="2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8512484" y="4170243"/>
            <a:ext cx="2741746" cy="2395078"/>
            <a:chOff x="3939018" y="2389930"/>
            <a:chExt cx="4256956" cy="2591801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44" t="17394" r="7352" b="6343"/>
            <a:stretch>
              <a:fillRect/>
            </a:stretch>
          </p:blipFill>
          <p:spPr>
            <a:xfrm>
              <a:off x="3939018" y="2390004"/>
              <a:ext cx="4256956" cy="2591727"/>
            </a:xfrm>
            <a:prstGeom prst="rect">
              <a:avLst/>
            </a:prstGeom>
          </p:spPr>
        </p:pic>
        <p:sp>
          <p:nvSpPr>
            <p:cNvPr id="27" name="矩形 26"/>
            <p:cNvSpPr/>
            <p:nvPr/>
          </p:nvSpPr>
          <p:spPr>
            <a:xfrm>
              <a:off x="4785228" y="2389930"/>
              <a:ext cx="2809413" cy="1660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rgbClr val="829E8B"/>
                  </a:solidFill>
                  <a:ea typeface="宋体" panose="02010600030101010101" pitchFamily="2" charset="-122"/>
                  <a:cs typeface="Arial" panose="020B0604020202020204" pitchFamily="34" charset="0"/>
                </a:rPr>
                <a:t>Injector 8-SC LLRF</a:t>
              </a:r>
              <a:endParaRPr lang="zh-CN" altLang="en-US" sz="1400" dirty="0">
                <a:solidFill>
                  <a:srgbClr val="829E8B"/>
                </a:solidFill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23" name="矩形: 圆角 22"/>
          <p:cNvSpPr/>
          <p:nvPr/>
        </p:nvSpPr>
        <p:spPr>
          <a:xfrm>
            <a:off x="8609409" y="3833457"/>
            <a:ext cx="2547898" cy="189160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ABBA CM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低电平线缆连接</a:t>
            </a:r>
          </a:p>
        </p:txBody>
      </p:sp>
      <p:sp>
        <p:nvSpPr>
          <p:cNvPr id="30" name="弧形 29"/>
          <p:cNvSpPr/>
          <p:nvPr/>
        </p:nvSpPr>
        <p:spPr>
          <a:xfrm>
            <a:off x="-1545076" y="5439220"/>
            <a:ext cx="15087598" cy="9409392"/>
          </a:xfrm>
          <a:prstGeom prst="arc">
            <a:avLst>
              <a:gd name="adj1" fmla="val 12514770"/>
              <a:gd name="adj2" fmla="val 19909824"/>
            </a:avLst>
          </a:prstGeom>
          <a:noFill/>
          <a:ln>
            <a:gradFill flip="none" rotWithShape="1">
              <a:gsLst>
                <a:gs pos="15000">
                  <a:schemeClr val="accent1">
                    <a:lumMod val="20000"/>
                    <a:lumOff val="80000"/>
                    <a:alpha val="0"/>
                  </a:schemeClr>
                </a:gs>
                <a:gs pos="50000">
                  <a:srgbClr val="15499A"/>
                </a:gs>
                <a:gs pos="85000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/>
              <a:cs typeface="+mn-cs"/>
            </a:endParaRPr>
          </a:p>
        </p:txBody>
      </p:sp>
      <p:sp>
        <p:nvSpPr>
          <p:cNvPr id="31" name="弧形 30"/>
          <p:cNvSpPr/>
          <p:nvPr/>
        </p:nvSpPr>
        <p:spPr>
          <a:xfrm>
            <a:off x="-1447799" y="-7367275"/>
            <a:ext cx="15087598" cy="9409392"/>
          </a:xfrm>
          <a:prstGeom prst="arc">
            <a:avLst>
              <a:gd name="adj1" fmla="val 1493811"/>
              <a:gd name="adj2" fmla="val 9401814"/>
            </a:avLst>
          </a:prstGeom>
          <a:noFill/>
          <a:ln>
            <a:gradFill flip="none" rotWithShape="1">
              <a:gsLst>
                <a:gs pos="15000">
                  <a:schemeClr val="accent1">
                    <a:lumMod val="20000"/>
                    <a:lumOff val="80000"/>
                    <a:alpha val="0"/>
                  </a:schemeClr>
                </a:gs>
                <a:gs pos="51000">
                  <a:srgbClr val="15499A"/>
                </a:gs>
                <a:gs pos="85000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/>
              <a:cs typeface="+mn-cs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3998821" y="2691905"/>
            <a:ext cx="4194358" cy="1987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2D2D2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2023.9.30 </a:t>
            </a:r>
            <a:r>
              <a:rPr lang="en-US" altLang="zh-CN" sz="1600" b="1" dirty="0" err="1">
                <a:solidFill>
                  <a:srgbClr val="2D2D2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VHF电子枪固态功放安装完成</a:t>
            </a:r>
            <a:endParaRPr lang="en-US" altLang="zh-CN" sz="1600" b="1" dirty="0">
              <a:solidFill>
                <a:srgbClr val="2D2D2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2D2D2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2024.2 SSC和8-SC固态功放安装完成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2D2D2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2024.6-9buncher、双馈模组和ABBA模组低电平安装，线缆连接完成</a:t>
            </a:r>
            <a:r>
              <a:rPr lang="zh-CN" altLang="en-US" sz="1600" b="1" dirty="0">
                <a:solidFill>
                  <a:srgbClr val="2D2D2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b="1" dirty="0">
              <a:solidFill>
                <a:srgbClr val="2D2D2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直线加速器低电平系统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297402" y="953967"/>
            <a:ext cx="5415242" cy="373671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L1:  2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套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1.3GHz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标准低温模组 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+ 2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套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3.9GHz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低温模组（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年）    </a:t>
            </a:r>
          </a:p>
        </p:txBody>
      </p:sp>
      <p:sp>
        <p:nvSpPr>
          <p:cNvPr id="5" name="矩形: 圆角 4"/>
          <p:cNvSpPr/>
          <p:nvPr/>
        </p:nvSpPr>
        <p:spPr>
          <a:xfrm>
            <a:off x="426349" y="1766519"/>
            <a:ext cx="11337760" cy="3333017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20546" y="1983684"/>
            <a:ext cx="10890250" cy="2890632"/>
            <a:chOff x="770108" y="1842468"/>
            <a:chExt cx="10890250" cy="2890632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0108" y="1842468"/>
              <a:ext cx="10890250" cy="1824267"/>
            </a:xfrm>
            <a:prstGeom prst="rect">
              <a:avLst/>
            </a:prstGeom>
          </p:spPr>
        </p:pic>
        <p:cxnSp>
          <p:nvCxnSpPr>
            <p:cNvPr id="8" name="直接箭头连接符 7"/>
            <p:cNvCxnSpPr/>
            <p:nvPr/>
          </p:nvCxnSpPr>
          <p:spPr>
            <a:xfrm>
              <a:off x="1898402" y="3077073"/>
              <a:ext cx="4479924" cy="23319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" name="直接箭头连接符 11"/>
            <p:cNvCxnSpPr/>
            <p:nvPr/>
          </p:nvCxnSpPr>
          <p:spPr>
            <a:xfrm flipV="1">
              <a:off x="6838924" y="2887210"/>
              <a:ext cx="287021" cy="182244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/>
          </p:nvCxnSpPr>
          <p:spPr>
            <a:xfrm>
              <a:off x="7158329" y="2153783"/>
              <a:ext cx="4479924" cy="23319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4" name="爆炸形: 8 pt  13"/>
            <p:cNvSpPr/>
            <p:nvPr/>
          </p:nvSpPr>
          <p:spPr>
            <a:xfrm>
              <a:off x="3789486" y="4367057"/>
              <a:ext cx="375516" cy="349226"/>
            </a:xfrm>
            <a:prstGeom prst="irregularSeal1">
              <a:avLst/>
            </a:prstGeom>
            <a:solidFill>
              <a:srgbClr val="FF0000">
                <a:alpha val="7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" name="圆柱体 14"/>
            <p:cNvSpPr/>
            <p:nvPr/>
          </p:nvSpPr>
          <p:spPr>
            <a:xfrm>
              <a:off x="3899197" y="3851672"/>
              <a:ext cx="178341" cy="183704"/>
            </a:xfrm>
            <a:prstGeom prst="can">
              <a:avLst/>
            </a:prstGeom>
            <a:solidFill>
              <a:schemeClr val="tx1"/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3692982" y="4118292"/>
              <a:ext cx="7272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0" dirty="0">
                  <a:solidFill>
                    <a:srgbClr val="2D2D2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Dump1</a:t>
              </a:r>
              <a:endPara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7" name="直接连接符 16"/>
            <p:cNvCxnSpPr/>
            <p:nvPr/>
          </p:nvCxnSpPr>
          <p:spPr>
            <a:xfrm>
              <a:off x="3998429" y="3390048"/>
              <a:ext cx="0" cy="35483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圆柱体 17"/>
            <p:cNvSpPr/>
            <p:nvPr/>
          </p:nvSpPr>
          <p:spPr>
            <a:xfrm>
              <a:off x="5500199" y="3885306"/>
              <a:ext cx="178341" cy="183704"/>
            </a:xfrm>
            <a:prstGeom prst="can">
              <a:avLst/>
            </a:prstGeom>
            <a:solidFill>
              <a:schemeClr val="tx1"/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5599431" y="3423682"/>
              <a:ext cx="0" cy="35483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圆柱体 19"/>
            <p:cNvSpPr/>
            <p:nvPr/>
          </p:nvSpPr>
          <p:spPr>
            <a:xfrm>
              <a:off x="6838924" y="3868161"/>
              <a:ext cx="178341" cy="183704"/>
            </a:xfrm>
            <a:prstGeom prst="can">
              <a:avLst/>
            </a:prstGeom>
            <a:solidFill>
              <a:schemeClr val="tx1"/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6938156" y="3406537"/>
              <a:ext cx="0" cy="35483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文本框 21"/>
            <p:cNvSpPr txBox="1"/>
            <p:nvPr/>
          </p:nvSpPr>
          <p:spPr>
            <a:xfrm>
              <a:off x="5293984" y="4118292"/>
              <a:ext cx="7272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0" dirty="0">
                  <a:solidFill>
                    <a:srgbClr val="2D2D2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Dump2</a:t>
              </a:r>
              <a:endPara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6533477" y="4115420"/>
              <a:ext cx="7272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0" dirty="0">
                  <a:solidFill>
                    <a:srgbClr val="2D2D2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Dump3</a:t>
              </a:r>
              <a:endPara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爆炸形: 8 pt  23"/>
            <p:cNvSpPr/>
            <p:nvPr/>
          </p:nvSpPr>
          <p:spPr>
            <a:xfrm>
              <a:off x="5390488" y="4383874"/>
              <a:ext cx="375516" cy="349226"/>
            </a:xfrm>
            <a:prstGeom prst="irregularSeal1">
              <a:avLst/>
            </a:prstGeom>
            <a:solidFill>
              <a:srgbClr val="FF0000">
                <a:alpha val="7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1644650" y="2622550"/>
              <a:ext cx="1916721" cy="146955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13" y="4419662"/>
            <a:ext cx="2866909" cy="2145262"/>
          </a:xfrm>
          <a:prstGeom prst="rect">
            <a:avLst/>
          </a:prstGeom>
          <a:ln w="88900" cap="sq" cmpd="thickThin">
            <a:solidFill>
              <a:srgbClr val="15499A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5557B266-8FCF-2471-69C6-5B7AA2DB4299}"/>
              </a:ext>
            </a:extLst>
          </p:cNvPr>
          <p:cNvSpPr/>
          <p:nvPr/>
        </p:nvSpPr>
        <p:spPr>
          <a:xfrm>
            <a:off x="3830446" y="2761630"/>
            <a:ext cx="2605602" cy="1469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A5E07ECB-AA7B-937E-CAAB-E29A010F7429}"/>
              </a:ext>
            </a:extLst>
          </p:cNvPr>
          <p:cNvSpPr/>
          <p:nvPr/>
        </p:nvSpPr>
        <p:spPr>
          <a:xfrm>
            <a:off x="261533" y="1378257"/>
            <a:ext cx="6035572" cy="373671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L2+L3 :  (18+10)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套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1.3GHz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标准低温模组 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 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已安装，近期开始调试 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幅度和相位稳定度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0" y="5229225"/>
            <a:ext cx="12192000" cy="1628775"/>
            <a:chOff x="0" y="5229225"/>
            <a:chExt cx="12192000" cy="1628775"/>
          </a:xfrm>
        </p:grpSpPr>
        <p:sp>
          <p:nvSpPr>
            <p:cNvPr id="5" name="PA-做什么PPT1"/>
            <p:cNvSpPr/>
            <p:nvPr>
              <p:custDataLst>
                <p:tags r:id="rId2"/>
              </p:custDataLst>
            </p:nvPr>
          </p:nvSpPr>
          <p:spPr>
            <a:xfrm>
              <a:off x="0" y="6153514"/>
              <a:ext cx="12192000" cy="704486"/>
            </a:xfrm>
            <a:prstGeom prst="roundRect">
              <a:avLst>
                <a:gd name="adj" fmla="val 0"/>
              </a:avLst>
            </a:prstGeom>
            <a:solidFill>
              <a:srgbClr val="15499A"/>
            </a:soli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6" name="PA-做什么PPT2"/>
            <p:cNvSpPr/>
            <p:nvPr>
              <p:custDataLst>
                <p:tags r:id="rId3"/>
              </p:custDataLst>
            </p:nvPr>
          </p:nvSpPr>
          <p:spPr>
            <a:xfrm>
              <a:off x="0" y="5229225"/>
              <a:ext cx="12192000" cy="924289"/>
            </a:xfrm>
            <a:prstGeom prst="trapezoid">
              <a:avLst>
                <a:gd name="adj" fmla="val 166995"/>
              </a:avLst>
            </a:prstGeom>
            <a:gradFill flip="none" rotWithShape="1">
              <a:gsLst>
                <a:gs pos="500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  <a:tileRect/>
            </a:gra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131" y="953967"/>
            <a:ext cx="9614095" cy="500713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B5B69-91D9-C079-37BF-6354C011F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97AE2D4A-8146-B9E7-736E-F6FDCB99182E}"/>
              </a:ext>
            </a:extLst>
          </p:cNvPr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>
            <a:extLst>
              <a:ext uri="{FF2B5EF4-FFF2-40B4-BE49-F238E27FC236}">
                <a16:creationId xmlns:a16="http://schemas.microsoft.com/office/drawing/2014/main" id="{02A94DDF-68E1-EF85-15F0-F28FAA61E82C}"/>
              </a:ext>
            </a:extLst>
          </p:cNvPr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37DD72E8-4978-FBB8-440B-0E275C772C47}"/>
                </a:ext>
              </a:extLst>
            </p:cNvPr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2FE635DF-DE9A-9D6F-E44F-4FC5021F24A9}"/>
                </a:ext>
              </a:extLst>
            </p:cNvPr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>
            <a:extLst>
              <a:ext uri="{FF2B5EF4-FFF2-40B4-BE49-F238E27FC236}">
                <a16:creationId xmlns:a16="http://schemas.microsoft.com/office/drawing/2014/main" id="{34357DBE-0289-59A4-7755-AE9B417F846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1s</a:t>
            </a: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短期稳定度：测试结果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0E623F69-901B-C2AA-0785-D92F5FCE9280}"/>
              </a:ext>
            </a:extLst>
          </p:cNvPr>
          <p:cNvGrpSpPr/>
          <p:nvPr/>
        </p:nvGrpSpPr>
        <p:grpSpPr>
          <a:xfrm>
            <a:off x="0" y="5229225"/>
            <a:ext cx="12192000" cy="1628775"/>
            <a:chOff x="0" y="5229225"/>
            <a:chExt cx="12192000" cy="1628775"/>
          </a:xfrm>
        </p:grpSpPr>
        <p:sp>
          <p:nvSpPr>
            <p:cNvPr id="5" name="PA-做什么PPT1">
              <a:extLst>
                <a:ext uri="{FF2B5EF4-FFF2-40B4-BE49-F238E27FC236}">
                  <a16:creationId xmlns:a16="http://schemas.microsoft.com/office/drawing/2014/main" id="{832EC798-B463-1C11-0D9F-63D9783437E5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0" y="6153514"/>
              <a:ext cx="12192000" cy="704486"/>
            </a:xfrm>
            <a:prstGeom prst="roundRect">
              <a:avLst>
                <a:gd name="adj" fmla="val 0"/>
              </a:avLst>
            </a:prstGeom>
            <a:solidFill>
              <a:srgbClr val="15499A"/>
            </a:soli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6" name="PA-做什么PPT2">
              <a:extLst>
                <a:ext uri="{FF2B5EF4-FFF2-40B4-BE49-F238E27FC236}">
                  <a16:creationId xmlns:a16="http://schemas.microsoft.com/office/drawing/2014/main" id="{9AEBAD46-C4F6-9F47-4183-157012B0472F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0" y="5229225"/>
              <a:ext cx="12192000" cy="924289"/>
            </a:xfrm>
            <a:prstGeom prst="trapezoid">
              <a:avLst>
                <a:gd name="adj" fmla="val 166995"/>
              </a:avLst>
            </a:prstGeom>
            <a:gradFill flip="none" rotWithShape="1">
              <a:gsLst>
                <a:gs pos="500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  <a:tileRect/>
            </a:gra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pic>
        <p:nvPicPr>
          <p:cNvPr id="8" name="内容占位符 4">
            <a:extLst>
              <a:ext uri="{FF2B5EF4-FFF2-40B4-BE49-F238E27FC236}">
                <a16:creationId xmlns:a16="http://schemas.microsoft.com/office/drawing/2014/main" id="{0FE6BA69-CE2A-5A36-EC16-8E101638E9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36"/>
          <a:stretch>
            <a:fillRect/>
          </a:stretch>
        </p:blipFill>
        <p:spPr>
          <a:xfrm>
            <a:off x="980385" y="1270536"/>
            <a:ext cx="10231229" cy="465005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06FB8C1D-5CB1-713D-90B3-875627B9920D}"/>
              </a:ext>
            </a:extLst>
          </p:cNvPr>
          <p:cNvSpPr/>
          <p:nvPr/>
        </p:nvSpPr>
        <p:spPr>
          <a:xfrm>
            <a:off x="3917482" y="1674796"/>
            <a:ext cx="943276" cy="355442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8053CA0-3ABB-86AC-528E-E27B829F49B3}"/>
              </a:ext>
            </a:extLst>
          </p:cNvPr>
          <p:cNvSpPr/>
          <p:nvPr/>
        </p:nvSpPr>
        <p:spPr>
          <a:xfrm>
            <a:off x="8988392" y="1674795"/>
            <a:ext cx="2032534" cy="355442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024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522F8-910F-FDE1-DDD9-38F9A4745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E6E4477D-7CB5-F239-6577-0DFB3182E652}"/>
              </a:ext>
            </a:extLst>
          </p:cNvPr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>
            <a:extLst>
              <a:ext uri="{FF2B5EF4-FFF2-40B4-BE49-F238E27FC236}">
                <a16:creationId xmlns:a16="http://schemas.microsoft.com/office/drawing/2014/main" id="{B11AA3DF-2367-FBB6-1778-77B07ECEDDF9}"/>
              </a:ext>
            </a:extLst>
          </p:cNvPr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78F2204-41A4-F4B9-CF35-B941A7811062}"/>
                </a:ext>
              </a:extLst>
            </p:cNvPr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4C7E308B-5679-D669-41D8-0423752CE526}"/>
                </a:ext>
              </a:extLst>
            </p:cNvPr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>
            <a:extLst>
              <a:ext uri="{FF2B5EF4-FFF2-40B4-BE49-F238E27FC236}">
                <a16:creationId xmlns:a16="http://schemas.microsoft.com/office/drawing/2014/main" id="{CE673BD4-31CB-7607-0DF3-8A4FF79822F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24.5</a:t>
            </a: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小时长稳：</a:t>
            </a:r>
            <a:r>
              <a:rPr kumimoji="0" lang="en-US" altLang="zh-CN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LLRF</a:t>
            </a: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腔采样幅度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A07F296A-A735-CD5F-B351-A7FDF07C103E}"/>
              </a:ext>
            </a:extLst>
          </p:cNvPr>
          <p:cNvGrpSpPr/>
          <p:nvPr/>
        </p:nvGrpSpPr>
        <p:grpSpPr>
          <a:xfrm>
            <a:off x="0" y="5229225"/>
            <a:ext cx="12192000" cy="1628775"/>
            <a:chOff x="0" y="5229225"/>
            <a:chExt cx="12192000" cy="1628775"/>
          </a:xfrm>
        </p:grpSpPr>
        <p:sp>
          <p:nvSpPr>
            <p:cNvPr id="5" name="PA-做什么PPT1">
              <a:extLst>
                <a:ext uri="{FF2B5EF4-FFF2-40B4-BE49-F238E27FC236}">
                  <a16:creationId xmlns:a16="http://schemas.microsoft.com/office/drawing/2014/main" id="{1537D94E-C082-5508-0A2C-CFCC90F6B440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0" y="6153514"/>
              <a:ext cx="12192000" cy="704486"/>
            </a:xfrm>
            <a:prstGeom prst="roundRect">
              <a:avLst>
                <a:gd name="adj" fmla="val 0"/>
              </a:avLst>
            </a:prstGeom>
            <a:solidFill>
              <a:srgbClr val="15499A"/>
            </a:soli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6" name="PA-做什么PPT2">
              <a:extLst>
                <a:ext uri="{FF2B5EF4-FFF2-40B4-BE49-F238E27FC236}">
                  <a16:creationId xmlns:a16="http://schemas.microsoft.com/office/drawing/2014/main" id="{5BBF307B-1650-DA01-7D60-A6238D247EF9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0" y="5229225"/>
              <a:ext cx="12192000" cy="924289"/>
            </a:xfrm>
            <a:prstGeom prst="trapezoid">
              <a:avLst>
                <a:gd name="adj" fmla="val 166995"/>
              </a:avLst>
            </a:prstGeom>
            <a:gradFill flip="none" rotWithShape="1">
              <a:gsLst>
                <a:gs pos="500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  <a:tileRect/>
            </a:gra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7C63B808-2B49-D447-BFAA-2828BC79C6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651" y="898217"/>
            <a:ext cx="10568199" cy="519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599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4583E-81C0-0621-432C-B9E9C0F66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D3E0F211-E7A8-6E64-1609-5793EB6AC425}"/>
              </a:ext>
            </a:extLst>
          </p:cNvPr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>
            <a:extLst>
              <a:ext uri="{FF2B5EF4-FFF2-40B4-BE49-F238E27FC236}">
                <a16:creationId xmlns:a16="http://schemas.microsoft.com/office/drawing/2014/main" id="{5221BAB7-7014-6EDE-ADF3-9513C08B9616}"/>
              </a:ext>
            </a:extLst>
          </p:cNvPr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D0B5EDD0-9ED6-511F-41EA-B90BE44B28D7}"/>
                </a:ext>
              </a:extLst>
            </p:cNvPr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4BFCEA3-351F-5248-2B8B-ABCE92215254}"/>
                </a:ext>
              </a:extLst>
            </p:cNvPr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>
            <a:extLst>
              <a:ext uri="{FF2B5EF4-FFF2-40B4-BE49-F238E27FC236}">
                <a16:creationId xmlns:a16="http://schemas.microsoft.com/office/drawing/2014/main" id="{005EA9D9-1C64-C080-B031-57A8B3F1463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24.5</a:t>
            </a: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小时长稳：</a:t>
            </a:r>
            <a:r>
              <a:rPr kumimoji="0" lang="en-US" altLang="zh-CN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LLRF</a:t>
            </a: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腔采样相位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D379A939-05E2-5147-6367-3E999140C3E8}"/>
              </a:ext>
            </a:extLst>
          </p:cNvPr>
          <p:cNvGrpSpPr/>
          <p:nvPr/>
        </p:nvGrpSpPr>
        <p:grpSpPr>
          <a:xfrm>
            <a:off x="0" y="5229225"/>
            <a:ext cx="12192000" cy="1628775"/>
            <a:chOff x="0" y="5229225"/>
            <a:chExt cx="12192000" cy="1628775"/>
          </a:xfrm>
        </p:grpSpPr>
        <p:sp>
          <p:nvSpPr>
            <p:cNvPr id="5" name="PA-做什么PPT1">
              <a:extLst>
                <a:ext uri="{FF2B5EF4-FFF2-40B4-BE49-F238E27FC236}">
                  <a16:creationId xmlns:a16="http://schemas.microsoft.com/office/drawing/2014/main" id="{196EED0E-2157-0307-63BF-59D3D6A7D225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0" y="6153514"/>
              <a:ext cx="12192000" cy="704486"/>
            </a:xfrm>
            <a:prstGeom prst="roundRect">
              <a:avLst>
                <a:gd name="adj" fmla="val 0"/>
              </a:avLst>
            </a:prstGeom>
            <a:solidFill>
              <a:srgbClr val="15499A"/>
            </a:soli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6" name="PA-做什么PPT2">
              <a:extLst>
                <a:ext uri="{FF2B5EF4-FFF2-40B4-BE49-F238E27FC236}">
                  <a16:creationId xmlns:a16="http://schemas.microsoft.com/office/drawing/2014/main" id="{EA8EAD8A-EE45-46DB-F17F-AF2A25E74C61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0" y="5229225"/>
              <a:ext cx="12192000" cy="924289"/>
            </a:xfrm>
            <a:prstGeom prst="trapezoid">
              <a:avLst>
                <a:gd name="adj" fmla="val 166995"/>
              </a:avLst>
            </a:prstGeom>
            <a:gradFill flip="none" rotWithShape="1">
              <a:gsLst>
                <a:gs pos="500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  <a:tileRect/>
            </a:gra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5BD2B8BD-DE93-76CC-6833-35C6C66123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280" y="847586"/>
            <a:ext cx="10503440" cy="519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796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460480" y="6473952"/>
            <a:ext cx="502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999999"/>
                </a:solidFill>
              </a:defRPr>
            </a:pPr>
            <a:r>
              <a:t>3</a:t>
            </a:r>
          </a:p>
        </p:txBody>
      </p:sp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低电平发展历程</a:t>
            </a:r>
          </a:p>
        </p:txBody>
      </p:sp>
      <p:cxnSp>
        <p:nvCxnSpPr>
          <p:cNvPr id="14" name="直接连接符 13"/>
          <p:cNvCxnSpPr/>
          <p:nvPr/>
        </p:nvCxnSpPr>
        <p:spPr>
          <a:xfrm>
            <a:off x="850907" y="1561910"/>
            <a:ext cx="10667992" cy="0"/>
          </a:xfrm>
          <a:prstGeom prst="line">
            <a:avLst/>
          </a:prstGeom>
          <a:ln w="6350" cap="flat" cmpd="sng" algn="ctr">
            <a:solidFill>
              <a:srgbClr val="15499A">
                <a:alpha val="50000"/>
              </a:srgb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H="1">
            <a:off x="660400" y="3837364"/>
            <a:ext cx="10858500" cy="0"/>
          </a:xfrm>
          <a:prstGeom prst="line">
            <a:avLst/>
          </a:prstGeom>
          <a:ln w="6350" cap="flat" cmpd="sng" algn="ctr">
            <a:solidFill>
              <a:srgbClr val="15499A">
                <a:alpha val="50000"/>
              </a:srgb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3" name="Icon1"/>
          <p:cNvSpPr/>
          <p:nvPr/>
        </p:nvSpPr>
        <p:spPr>
          <a:xfrm>
            <a:off x="711207" y="1492368"/>
            <a:ext cx="139700" cy="139085"/>
          </a:xfrm>
          <a:custGeom>
            <a:avLst/>
            <a:gdLst>
              <a:gd name="T0" fmla="*/ 6802 w 6847"/>
              <a:gd name="T1" fmla="*/ 3333 h 6827"/>
              <a:gd name="T2" fmla="*/ 3503 w 6847"/>
              <a:gd name="T3" fmla="*/ 33 h 6827"/>
              <a:gd name="T4" fmla="*/ 3422 w 6847"/>
              <a:gd name="T5" fmla="*/ 0 h 6827"/>
              <a:gd name="T6" fmla="*/ 123 w 6847"/>
              <a:gd name="T7" fmla="*/ 0 h 6827"/>
              <a:gd name="T8" fmla="*/ 18 w 6847"/>
              <a:gd name="T9" fmla="*/ 70 h 6827"/>
              <a:gd name="T10" fmla="*/ 42 w 6847"/>
              <a:gd name="T11" fmla="*/ 194 h 6827"/>
              <a:gd name="T12" fmla="*/ 3261 w 6847"/>
              <a:gd name="T13" fmla="*/ 3413 h 6827"/>
              <a:gd name="T14" fmla="*/ 42 w 6847"/>
              <a:gd name="T15" fmla="*/ 6632 h 6827"/>
              <a:gd name="T16" fmla="*/ 18 w 6847"/>
              <a:gd name="T17" fmla="*/ 6756 h 6827"/>
              <a:gd name="T18" fmla="*/ 123 w 6847"/>
              <a:gd name="T19" fmla="*/ 6827 h 6827"/>
              <a:gd name="T20" fmla="*/ 3422 w 6847"/>
              <a:gd name="T21" fmla="*/ 6827 h 6827"/>
              <a:gd name="T22" fmla="*/ 3503 w 6847"/>
              <a:gd name="T23" fmla="*/ 6793 h 6827"/>
              <a:gd name="T24" fmla="*/ 6802 w 6847"/>
              <a:gd name="T25" fmla="*/ 3494 h 6827"/>
              <a:gd name="T26" fmla="*/ 6802 w 6847"/>
              <a:gd name="T27" fmla="*/ 3333 h 6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847" h="6827">
                <a:moveTo>
                  <a:pt x="6802" y="3333"/>
                </a:moveTo>
                <a:lnTo>
                  <a:pt x="3503" y="33"/>
                </a:lnTo>
                <a:cubicBezTo>
                  <a:pt x="3482" y="12"/>
                  <a:pt x="3453" y="0"/>
                  <a:pt x="3422" y="0"/>
                </a:cubicBezTo>
                <a:lnTo>
                  <a:pt x="123" y="0"/>
                </a:lnTo>
                <a:cubicBezTo>
                  <a:pt x="77" y="0"/>
                  <a:pt x="35" y="28"/>
                  <a:pt x="18" y="70"/>
                </a:cubicBezTo>
                <a:cubicBezTo>
                  <a:pt x="0" y="113"/>
                  <a:pt x="10" y="162"/>
                  <a:pt x="42" y="194"/>
                </a:cubicBezTo>
                <a:lnTo>
                  <a:pt x="3261" y="3413"/>
                </a:lnTo>
                <a:lnTo>
                  <a:pt x="42" y="6632"/>
                </a:lnTo>
                <a:cubicBezTo>
                  <a:pt x="10" y="6665"/>
                  <a:pt x="0" y="6714"/>
                  <a:pt x="18" y="6756"/>
                </a:cubicBezTo>
                <a:cubicBezTo>
                  <a:pt x="35" y="6799"/>
                  <a:pt x="77" y="6827"/>
                  <a:pt x="123" y="6827"/>
                </a:cubicBezTo>
                <a:lnTo>
                  <a:pt x="3422" y="6827"/>
                </a:lnTo>
                <a:cubicBezTo>
                  <a:pt x="3453" y="6827"/>
                  <a:pt x="3482" y="6815"/>
                  <a:pt x="3503" y="6793"/>
                </a:cubicBezTo>
                <a:lnTo>
                  <a:pt x="6802" y="3494"/>
                </a:lnTo>
                <a:cubicBezTo>
                  <a:pt x="6847" y="3449"/>
                  <a:pt x="6847" y="3377"/>
                  <a:pt x="6802" y="3333"/>
                </a:cubicBezTo>
                <a:close/>
              </a:path>
            </a:pathLst>
          </a:custGeom>
          <a:solidFill>
            <a:srgbClr val="15499A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3765"/>
            <a:endParaRPr lang="zh-CN" altLang="en-US" sz="2000" b="1">
              <a:solidFill>
                <a:schemeClr val="bg1"/>
              </a:solidFill>
            </a:endParaRPr>
          </a:p>
        </p:txBody>
      </p:sp>
      <p:sp>
        <p:nvSpPr>
          <p:cNvPr id="40" name="Icon2"/>
          <p:cNvSpPr/>
          <p:nvPr/>
        </p:nvSpPr>
        <p:spPr>
          <a:xfrm>
            <a:off x="3489857" y="1492368"/>
            <a:ext cx="139700" cy="139085"/>
          </a:xfrm>
          <a:custGeom>
            <a:avLst/>
            <a:gdLst>
              <a:gd name="T0" fmla="*/ 6802 w 6847"/>
              <a:gd name="T1" fmla="*/ 3333 h 6827"/>
              <a:gd name="T2" fmla="*/ 3503 w 6847"/>
              <a:gd name="T3" fmla="*/ 33 h 6827"/>
              <a:gd name="T4" fmla="*/ 3422 w 6847"/>
              <a:gd name="T5" fmla="*/ 0 h 6827"/>
              <a:gd name="T6" fmla="*/ 123 w 6847"/>
              <a:gd name="T7" fmla="*/ 0 h 6827"/>
              <a:gd name="T8" fmla="*/ 18 w 6847"/>
              <a:gd name="T9" fmla="*/ 70 h 6827"/>
              <a:gd name="T10" fmla="*/ 42 w 6847"/>
              <a:gd name="T11" fmla="*/ 194 h 6827"/>
              <a:gd name="T12" fmla="*/ 3261 w 6847"/>
              <a:gd name="T13" fmla="*/ 3413 h 6827"/>
              <a:gd name="T14" fmla="*/ 42 w 6847"/>
              <a:gd name="T15" fmla="*/ 6632 h 6827"/>
              <a:gd name="T16" fmla="*/ 18 w 6847"/>
              <a:gd name="T17" fmla="*/ 6756 h 6827"/>
              <a:gd name="T18" fmla="*/ 123 w 6847"/>
              <a:gd name="T19" fmla="*/ 6827 h 6827"/>
              <a:gd name="T20" fmla="*/ 3422 w 6847"/>
              <a:gd name="T21" fmla="*/ 6827 h 6827"/>
              <a:gd name="T22" fmla="*/ 3503 w 6847"/>
              <a:gd name="T23" fmla="*/ 6793 h 6827"/>
              <a:gd name="T24" fmla="*/ 6802 w 6847"/>
              <a:gd name="T25" fmla="*/ 3494 h 6827"/>
              <a:gd name="T26" fmla="*/ 6802 w 6847"/>
              <a:gd name="T27" fmla="*/ 3333 h 6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847" h="6827">
                <a:moveTo>
                  <a:pt x="6802" y="3333"/>
                </a:moveTo>
                <a:lnTo>
                  <a:pt x="3503" y="33"/>
                </a:lnTo>
                <a:cubicBezTo>
                  <a:pt x="3482" y="12"/>
                  <a:pt x="3453" y="0"/>
                  <a:pt x="3422" y="0"/>
                </a:cubicBezTo>
                <a:lnTo>
                  <a:pt x="123" y="0"/>
                </a:lnTo>
                <a:cubicBezTo>
                  <a:pt x="77" y="0"/>
                  <a:pt x="35" y="28"/>
                  <a:pt x="18" y="70"/>
                </a:cubicBezTo>
                <a:cubicBezTo>
                  <a:pt x="0" y="113"/>
                  <a:pt x="10" y="162"/>
                  <a:pt x="42" y="194"/>
                </a:cubicBezTo>
                <a:lnTo>
                  <a:pt x="3261" y="3413"/>
                </a:lnTo>
                <a:lnTo>
                  <a:pt x="42" y="6632"/>
                </a:lnTo>
                <a:cubicBezTo>
                  <a:pt x="10" y="6665"/>
                  <a:pt x="0" y="6714"/>
                  <a:pt x="18" y="6756"/>
                </a:cubicBezTo>
                <a:cubicBezTo>
                  <a:pt x="35" y="6799"/>
                  <a:pt x="77" y="6827"/>
                  <a:pt x="123" y="6827"/>
                </a:cubicBezTo>
                <a:lnTo>
                  <a:pt x="3422" y="6827"/>
                </a:lnTo>
                <a:cubicBezTo>
                  <a:pt x="3453" y="6827"/>
                  <a:pt x="3482" y="6815"/>
                  <a:pt x="3503" y="6793"/>
                </a:cubicBezTo>
                <a:lnTo>
                  <a:pt x="6802" y="3494"/>
                </a:lnTo>
                <a:cubicBezTo>
                  <a:pt x="6847" y="3449"/>
                  <a:pt x="6847" y="3377"/>
                  <a:pt x="6802" y="3333"/>
                </a:cubicBezTo>
                <a:close/>
              </a:path>
            </a:pathLst>
          </a:custGeom>
          <a:solidFill>
            <a:srgbClr val="15499A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3765"/>
            <a:endParaRPr lang="zh-CN" altLang="en-US" sz="2000" b="1">
              <a:solidFill>
                <a:schemeClr val="bg1"/>
              </a:solidFill>
            </a:endParaRPr>
          </a:p>
        </p:txBody>
      </p:sp>
      <p:sp>
        <p:nvSpPr>
          <p:cNvPr id="37" name="Icon3"/>
          <p:cNvSpPr/>
          <p:nvPr/>
        </p:nvSpPr>
        <p:spPr>
          <a:xfrm>
            <a:off x="6268507" y="1492368"/>
            <a:ext cx="139700" cy="139085"/>
          </a:xfrm>
          <a:custGeom>
            <a:avLst/>
            <a:gdLst>
              <a:gd name="T0" fmla="*/ 6802 w 6847"/>
              <a:gd name="T1" fmla="*/ 3333 h 6827"/>
              <a:gd name="T2" fmla="*/ 3503 w 6847"/>
              <a:gd name="T3" fmla="*/ 33 h 6827"/>
              <a:gd name="T4" fmla="*/ 3422 w 6847"/>
              <a:gd name="T5" fmla="*/ 0 h 6827"/>
              <a:gd name="T6" fmla="*/ 123 w 6847"/>
              <a:gd name="T7" fmla="*/ 0 h 6827"/>
              <a:gd name="T8" fmla="*/ 18 w 6847"/>
              <a:gd name="T9" fmla="*/ 70 h 6827"/>
              <a:gd name="T10" fmla="*/ 42 w 6847"/>
              <a:gd name="T11" fmla="*/ 194 h 6827"/>
              <a:gd name="T12" fmla="*/ 3261 w 6847"/>
              <a:gd name="T13" fmla="*/ 3413 h 6827"/>
              <a:gd name="T14" fmla="*/ 42 w 6847"/>
              <a:gd name="T15" fmla="*/ 6632 h 6827"/>
              <a:gd name="T16" fmla="*/ 18 w 6847"/>
              <a:gd name="T17" fmla="*/ 6756 h 6827"/>
              <a:gd name="T18" fmla="*/ 123 w 6847"/>
              <a:gd name="T19" fmla="*/ 6827 h 6827"/>
              <a:gd name="T20" fmla="*/ 3422 w 6847"/>
              <a:gd name="T21" fmla="*/ 6827 h 6827"/>
              <a:gd name="T22" fmla="*/ 3503 w 6847"/>
              <a:gd name="T23" fmla="*/ 6793 h 6827"/>
              <a:gd name="T24" fmla="*/ 6802 w 6847"/>
              <a:gd name="T25" fmla="*/ 3494 h 6827"/>
              <a:gd name="T26" fmla="*/ 6802 w 6847"/>
              <a:gd name="T27" fmla="*/ 3333 h 6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847" h="6827">
                <a:moveTo>
                  <a:pt x="6802" y="3333"/>
                </a:moveTo>
                <a:lnTo>
                  <a:pt x="3503" y="33"/>
                </a:lnTo>
                <a:cubicBezTo>
                  <a:pt x="3482" y="12"/>
                  <a:pt x="3453" y="0"/>
                  <a:pt x="3422" y="0"/>
                </a:cubicBezTo>
                <a:lnTo>
                  <a:pt x="123" y="0"/>
                </a:lnTo>
                <a:cubicBezTo>
                  <a:pt x="77" y="0"/>
                  <a:pt x="35" y="28"/>
                  <a:pt x="18" y="70"/>
                </a:cubicBezTo>
                <a:cubicBezTo>
                  <a:pt x="0" y="113"/>
                  <a:pt x="10" y="162"/>
                  <a:pt x="42" y="194"/>
                </a:cubicBezTo>
                <a:lnTo>
                  <a:pt x="3261" y="3413"/>
                </a:lnTo>
                <a:lnTo>
                  <a:pt x="42" y="6632"/>
                </a:lnTo>
                <a:cubicBezTo>
                  <a:pt x="10" y="6665"/>
                  <a:pt x="0" y="6714"/>
                  <a:pt x="18" y="6756"/>
                </a:cubicBezTo>
                <a:cubicBezTo>
                  <a:pt x="35" y="6799"/>
                  <a:pt x="77" y="6827"/>
                  <a:pt x="123" y="6827"/>
                </a:cubicBezTo>
                <a:lnTo>
                  <a:pt x="3422" y="6827"/>
                </a:lnTo>
                <a:cubicBezTo>
                  <a:pt x="3453" y="6827"/>
                  <a:pt x="3482" y="6815"/>
                  <a:pt x="3503" y="6793"/>
                </a:cubicBezTo>
                <a:lnTo>
                  <a:pt x="6802" y="3494"/>
                </a:lnTo>
                <a:cubicBezTo>
                  <a:pt x="6847" y="3449"/>
                  <a:pt x="6847" y="3377"/>
                  <a:pt x="6802" y="3333"/>
                </a:cubicBezTo>
                <a:close/>
              </a:path>
            </a:pathLst>
          </a:custGeom>
          <a:solidFill>
            <a:srgbClr val="15499A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3765"/>
            <a:endParaRPr lang="zh-CN" altLang="en-US" sz="2000" b="1">
              <a:solidFill>
                <a:schemeClr val="bg1"/>
              </a:solidFill>
            </a:endParaRPr>
          </a:p>
        </p:txBody>
      </p:sp>
      <p:sp>
        <p:nvSpPr>
          <p:cNvPr id="34" name="Icon4"/>
          <p:cNvSpPr/>
          <p:nvPr/>
        </p:nvSpPr>
        <p:spPr>
          <a:xfrm>
            <a:off x="9032875" y="1492368"/>
            <a:ext cx="139700" cy="139085"/>
          </a:xfrm>
          <a:custGeom>
            <a:avLst/>
            <a:gdLst>
              <a:gd name="T0" fmla="*/ 6802 w 6847"/>
              <a:gd name="T1" fmla="*/ 3333 h 6827"/>
              <a:gd name="T2" fmla="*/ 3503 w 6847"/>
              <a:gd name="T3" fmla="*/ 33 h 6827"/>
              <a:gd name="T4" fmla="*/ 3422 w 6847"/>
              <a:gd name="T5" fmla="*/ 0 h 6827"/>
              <a:gd name="T6" fmla="*/ 123 w 6847"/>
              <a:gd name="T7" fmla="*/ 0 h 6827"/>
              <a:gd name="T8" fmla="*/ 18 w 6847"/>
              <a:gd name="T9" fmla="*/ 70 h 6827"/>
              <a:gd name="T10" fmla="*/ 42 w 6847"/>
              <a:gd name="T11" fmla="*/ 194 h 6827"/>
              <a:gd name="T12" fmla="*/ 3261 w 6847"/>
              <a:gd name="T13" fmla="*/ 3413 h 6827"/>
              <a:gd name="T14" fmla="*/ 42 w 6847"/>
              <a:gd name="T15" fmla="*/ 6632 h 6827"/>
              <a:gd name="T16" fmla="*/ 18 w 6847"/>
              <a:gd name="T17" fmla="*/ 6756 h 6827"/>
              <a:gd name="T18" fmla="*/ 123 w 6847"/>
              <a:gd name="T19" fmla="*/ 6827 h 6827"/>
              <a:gd name="T20" fmla="*/ 3422 w 6847"/>
              <a:gd name="T21" fmla="*/ 6827 h 6827"/>
              <a:gd name="T22" fmla="*/ 3503 w 6847"/>
              <a:gd name="T23" fmla="*/ 6793 h 6827"/>
              <a:gd name="T24" fmla="*/ 6802 w 6847"/>
              <a:gd name="T25" fmla="*/ 3494 h 6827"/>
              <a:gd name="T26" fmla="*/ 6802 w 6847"/>
              <a:gd name="T27" fmla="*/ 3333 h 6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847" h="6827">
                <a:moveTo>
                  <a:pt x="6802" y="3333"/>
                </a:moveTo>
                <a:lnTo>
                  <a:pt x="3503" y="33"/>
                </a:lnTo>
                <a:cubicBezTo>
                  <a:pt x="3482" y="12"/>
                  <a:pt x="3453" y="0"/>
                  <a:pt x="3422" y="0"/>
                </a:cubicBezTo>
                <a:lnTo>
                  <a:pt x="123" y="0"/>
                </a:lnTo>
                <a:cubicBezTo>
                  <a:pt x="77" y="0"/>
                  <a:pt x="35" y="28"/>
                  <a:pt x="18" y="70"/>
                </a:cubicBezTo>
                <a:cubicBezTo>
                  <a:pt x="0" y="113"/>
                  <a:pt x="10" y="162"/>
                  <a:pt x="42" y="194"/>
                </a:cubicBezTo>
                <a:lnTo>
                  <a:pt x="3261" y="3413"/>
                </a:lnTo>
                <a:lnTo>
                  <a:pt x="42" y="6632"/>
                </a:lnTo>
                <a:cubicBezTo>
                  <a:pt x="10" y="6665"/>
                  <a:pt x="0" y="6714"/>
                  <a:pt x="18" y="6756"/>
                </a:cubicBezTo>
                <a:cubicBezTo>
                  <a:pt x="35" y="6799"/>
                  <a:pt x="77" y="6827"/>
                  <a:pt x="123" y="6827"/>
                </a:cubicBezTo>
                <a:lnTo>
                  <a:pt x="3422" y="6827"/>
                </a:lnTo>
                <a:cubicBezTo>
                  <a:pt x="3453" y="6827"/>
                  <a:pt x="3482" y="6815"/>
                  <a:pt x="3503" y="6793"/>
                </a:cubicBezTo>
                <a:lnTo>
                  <a:pt x="6802" y="3494"/>
                </a:lnTo>
                <a:cubicBezTo>
                  <a:pt x="6847" y="3449"/>
                  <a:pt x="6847" y="3377"/>
                  <a:pt x="6802" y="3333"/>
                </a:cubicBezTo>
                <a:close/>
              </a:path>
            </a:pathLst>
          </a:custGeom>
          <a:solidFill>
            <a:srgbClr val="15499A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3765"/>
            <a:endParaRPr lang="zh-CN" altLang="en-US" sz="2000" b="1">
              <a:solidFill>
                <a:schemeClr val="bg1"/>
              </a:solidFill>
            </a:endParaRPr>
          </a:p>
        </p:txBody>
      </p:sp>
      <p:sp>
        <p:nvSpPr>
          <p:cNvPr id="29" name="Icon5"/>
          <p:cNvSpPr/>
          <p:nvPr/>
        </p:nvSpPr>
        <p:spPr>
          <a:xfrm flipH="1">
            <a:off x="11379199" y="3767822"/>
            <a:ext cx="139700" cy="139085"/>
          </a:xfrm>
          <a:custGeom>
            <a:avLst/>
            <a:gdLst>
              <a:gd name="T0" fmla="*/ 6802 w 6847"/>
              <a:gd name="T1" fmla="*/ 3333 h 6827"/>
              <a:gd name="T2" fmla="*/ 3503 w 6847"/>
              <a:gd name="T3" fmla="*/ 33 h 6827"/>
              <a:gd name="T4" fmla="*/ 3422 w 6847"/>
              <a:gd name="T5" fmla="*/ 0 h 6827"/>
              <a:gd name="T6" fmla="*/ 123 w 6847"/>
              <a:gd name="T7" fmla="*/ 0 h 6827"/>
              <a:gd name="T8" fmla="*/ 18 w 6847"/>
              <a:gd name="T9" fmla="*/ 70 h 6827"/>
              <a:gd name="T10" fmla="*/ 42 w 6847"/>
              <a:gd name="T11" fmla="*/ 194 h 6827"/>
              <a:gd name="T12" fmla="*/ 3261 w 6847"/>
              <a:gd name="T13" fmla="*/ 3413 h 6827"/>
              <a:gd name="T14" fmla="*/ 42 w 6847"/>
              <a:gd name="T15" fmla="*/ 6632 h 6827"/>
              <a:gd name="T16" fmla="*/ 18 w 6847"/>
              <a:gd name="T17" fmla="*/ 6756 h 6827"/>
              <a:gd name="T18" fmla="*/ 123 w 6847"/>
              <a:gd name="T19" fmla="*/ 6827 h 6827"/>
              <a:gd name="T20" fmla="*/ 3422 w 6847"/>
              <a:gd name="T21" fmla="*/ 6827 h 6827"/>
              <a:gd name="T22" fmla="*/ 3503 w 6847"/>
              <a:gd name="T23" fmla="*/ 6793 h 6827"/>
              <a:gd name="T24" fmla="*/ 6802 w 6847"/>
              <a:gd name="T25" fmla="*/ 3494 h 6827"/>
              <a:gd name="T26" fmla="*/ 6802 w 6847"/>
              <a:gd name="T27" fmla="*/ 3333 h 6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847" h="6827">
                <a:moveTo>
                  <a:pt x="6802" y="3333"/>
                </a:moveTo>
                <a:lnTo>
                  <a:pt x="3503" y="33"/>
                </a:lnTo>
                <a:cubicBezTo>
                  <a:pt x="3482" y="12"/>
                  <a:pt x="3453" y="0"/>
                  <a:pt x="3422" y="0"/>
                </a:cubicBezTo>
                <a:lnTo>
                  <a:pt x="123" y="0"/>
                </a:lnTo>
                <a:cubicBezTo>
                  <a:pt x="77" y="0"/>
                  <a:pt x="35" y="28"/>
                  <a:pt x="18" y="70"/>
                </a:cubicBezTo>
                <a:cubicBezTo>
                  <a:pt x="0" y="113"/>
                  <a:pt x="10" y="162"/>
                  <a:pt x="42" y="194"/>
                </a:cubicBezTo>
                <a:lnTo>
                  <a:pt x="3261" y="3413"/>
                </a:lnTo>
                <a:lnTo>
                  <a:pt x="42" y="6632"/>
                </a:lnTo>
                <a:cubicBezTo>
                  <a:pt x="10" y="6665"/>
                  <a:pt x="0" y="6714"/>
                  <a:pt x="18" y="6756"/>
                </a:cubicBezTo>
                <a:cubicBezTo>
                  <a:pt x="35" y="6799"/>
                  <a:pt x="77" y="6827"/>
                  <a:pt x="123" y="6827"/>
                </a:cubicBezTo>
                <a:lnTo>
                  <a:pt x="3422" y="6827"/>
                </a:lnTo>
                <a:cubicBezTo>
                  <a:pt x="3453" y="6827"/>
                  <a:pt x="3482" y="6815"/>
                  <a:pt x="3503" y="6793"/>
                </a:cubicBezTo>
                <a:lnTo>
                  <a:pt x="6802" y="3494"/>
                </a:lnTo>
                <a:cubicBezTo>
                  <a:pt x="6847" y="3449"/>
                  <a:pt x="6847" y="3377"/>
                  <a:pt x="6802" y="3333"/>
                </a:cubicBezTo>
                <a:close/>
              </a:path>
            </a:pathLst>
          </a:custGeom>
          <a:solidFill>
            <a:srgbClr val="15499A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3765"/>
            <a:endParaRPr lang="zh-CN" altLang="en-US" sz="2000" b="1">
              <a:solidFill>
                <a:schemeClr val="bg1"/>
              </a:solidFill>
            </a:endParaRPr>
          </a:p>
        </p:txBody>
      </p:sp>
      <p:sp>
        <p:nvSpPr>
          <p:cNvPr id="26" name="Icon6"/>
          <p:cNvSpPr/>
          <p:nvPr/>
        </p:nvSpPr>
        <p:spPr>
          <a:xfrm flipH="1">
            <a:off x="7552634" y="3767822"/>
            <a:ext cx="139700" cy="139085"/>
          </a:xfrm>
          <a:custGeom>
            <a:avLst/>
            <a:gdLst>
              <a:gd name="T0" fmla="*/ 6802 w 6847"/>
              <a:gd name="T1" fmla="*/ 3333 h 6827"/>
              <a:gd name="T2" fmla="*/ 3503 w 6847"/>
              <a:gd name="T3" fmla="*/ 33 h 6827"/>
              <a:gd name="T4" fmla="*/ 3422 w 6847"/>
              <a:gd name="T5" fmla="*/ 0 h 6827"/>
              <a:gd name="T6" fmla="*/ 123 w 6847"/>
              <a:gd name="T7" fmla="*/ 0 h 6827"/>
              <a:gd name="T8" fmla="*/ 18 w 6847"/>
              <a:gd name="T9" fmla="*/ 70 h 6827"/>
              <a:gd name="T10" fmla="*/ 42 w 6847"/>
              <a:gd name="T11" fmla="*/ 194 h 6827"/>
              <a:gd name="T12" fmla="*/ 3261 w 6847"/>
              <a:gd name="T13" fmla="*/ 3413 h 6827"/>
              <a:gd name="T14" fmla="*/ 42 w 6847"/>
              <a:gd name="T15" fmla="*/ 6632 h 6827"/>
              <a:gd name="T16" fmla="*/ 18 w 6847"/>
              <a:gd name="T17" fmla="*/ 6756 h 6827"/>
              <a:gd name="T18" fmla="*/ 123 w 6847"/>
              <a:gd name="T19" fmla="*/ 6827 h 6827"/>
              <a:gd name="T20" fmla="*/ 3422 w 6847"/>
              <a:gd name="T21" fmla="*/ 6827 h 6827"/>
              <a:gd name="T22" fmla="*/ 3503 w 6847"/>
              <a:gd name="T23" fmla="*/ 6793 h 6827"/>
              <a:gd name="T24" fmla="*/ 6802 w 6847"/>
              <a:gd name="T25" fmla="*/ 3494 h 6827"/>
              <a:gd name="T26" fmla="*/ 6802 w 6847"/>
              <a:gd name="T27" fmla="*/ 3333 h 6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847" h="6827">
                <a:moveTo>
                  <a:pt x="6802" y="3333"/>
                </a:moveTo>
                <a:lnTo>
                  <a:pt x="3503" y="33"/>
                </a:lnTo>
                <a:cubicBezTo>
                  <a:pt x="3482" y="12"/>
                  <a:pt x="3453" y="0"/>
                  <a:pt x="3422" y="0"/>
                </a:cubicBezTo>
                <a:lnTo>
                  <a:pt x="123" y="0"/>
                </a:lnTo>
                <a:cubicBezTo>
                  <a:pt x="77" y="0"/>
                  <a:pt x="35" y="28"/>
                  <a:pt x="18" y="70"/>
                </a:cubicBezTo>
                <a:cubicBezTo>
                  <a:pt x="0" y="113"/>
                  <a:pt x="10" y="162"/>
                  <a:pt x="42" y="194"/>
                </a:cubicBezTo>
                <a:lnTo>
                  <a:pt x="3261" y="3413"/>
                </a:lnTo>
                <a:lnTo>
                  <a:pt x="42" y="6632"/>
                </a:lnTo>
                <a:cubicBezTo>
                  <a:pt x="10" y="6665"/>
                  <a:pt x="0" y="6714"/>
                  <a:pt x="18" y="6756"/>
                </a:cubicBezTo>
                <a:cubicBezTo>
                  <a:pt x="35" y="6799"/>
                  <a:pt x="77" y="6827"/>
                  <a:pt x="123" y="6827"/>
                </a:cubicBezTo>
                <a:lnTo>
                  <a:pt x="3422" y="6827"/>
                </a:lnTo>
                <a:cubicBezTo>
                  <a:pt x="3453" y="6827"/>
                  <a:pt x="3482" y="6815"/>
                  <a:pt x="3503" y="6793"/>
                </a:cubicBezTo>
                <a:lnTo>
                  <a:pt x="6802" y="3494"/>
                </a:lnTo>
                <a:cubicBezTo>
                  <a:pt x="6847" y="3449"/>
                  <a:pt x="6847" y="3377"/>
                  <a:pt x="6802" y="3333"/>
                </a:cubicBezTo>
                <a:close/>
              </a:path>
            </a:pathLst>
          </a:custGeom>
          <a:solidFill>
            <a:srgbClr val="15499A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3765"/>
            <a:endParaRPr lang="zh-CN" altLang="en-US" sz="2000" b="1">
              <a:solidFill>
                <a:schemeClr val="bg1"/>
              </a:solidFill>
            </a:endParaRPr>
          </a:p>
        </p:txBody>
      </p:sp>
      <p:sp>
        <p:nvSpPr>
          <p:cNvPr id="25" name="Icon7"/>
          <p:cNvSpPr/>
          <p:nvPr/>
        </p:nvSpPr>
        <p:spPr>
          <a:xfrm flipH="1">
            <a:off x="3831730" y="3767822"/>
            <a:ext cx="139700" cy="139085"/>
          </a:xfrm>
          <a:custGeom>
            <a:avLst/>
            <a:gdLst>
              <a:gd name="T0" fmla="*/ 6802 w 6847"/>
              <a:gd name="T1" fmla="*/ 3333 h 6827"/>
              <a:gd name="T2" fmla="*/ 3503 w 6847"/>
              <a:gd name="T3" fmla="*/ 33 h 6827"/>
              <a:gd name="T4" fmla="*/ 3422 w 6847"/>
              <a:gd name="T5" fmla="*/ 0 h 6827"/>
              <a:gd name="T6" fmla="*/ 123 w 6847"/>
              <a:gd name="T7" fmla="*/ 0 h 6827"/>
              <a:gd name="T8" fmla="*/ 18 w 6847"/>
              <a:gd name="T9" fmla="*/ 70 h 6827"/>
              <a:gd name="T10" fmla="*/ 42 w 6847"/>
              <a:gd name="T11" fmla="*/ 194 h 6827"/>
              <a:gd name="T12" fmla="*/ 3261 w 6847"/>
              <a:gd name="T13" fmla="*/ 3413 h 6827"/>
              <a:gd name="T14" fmla="*/ 42 w 6847"/>
              <a:gd name="T15" fmla="*/ 6632 h 6827"/>
              <a:gd name="T16" fmla="*/ 18 w 6847"/>
              <a:gd name="T17" fmla="*/ 6756 h 6827"/>
              <a:gd name="T18" fmla="*/ 123 w 6847"/>
              <a:gd name="T19" fmla="*/ 6827 h 6827"/>
              <a:gd name="T20" fmla="*/ 3422 w 6847"/>
              <a:gd name="T21" fmla="*/ 6827 h 6827"/>
              <a:gd name="T22" fmla="*/ 3503 w 6847"/>
              <a:gd name="T23" fmla="*/ 6793 h 6827"/>
              <a:gd name="T24" fmla="*/ 6802 w 6847"/>
              <a:gd name="T25" fmla="*/ 3494 h 6827"/>
              <a:gd name="T26" fmla="*/ 6802 w 6847"/>
              <a:gd name="T27" fmla="*/ 3333 h 6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847" h="6827">
                <a:moveTo>
                  <a:pt x="6802" y="3333"/>
                </a:moveTo>
                <a:lnTo>
                  <a:pt x="3503" y="33"/>
                </a:lnTo>
                <a:cubicBezTo>
                  <a:pt x="3482" y="12"/>
                  <a:pt x="3453" y="0"/>
                  <a:pt x="3422" y="0"/>
                </a:cubicBezTo>
                <a:lnTo>
                  <a:pt x="123" y="0"/>
                </a:lnTo>
                <a:cubicBezTo>
                  <a:pt x="77" y="0"/>
                  <a:pt x="35" y="28"/>
                  <a:pt x="18" y="70"/>
                </a:cubicBezTo>
                <a:cubicBezTo>
                  <a:pt x="0" y="113"/>
                  <a:pt x="10" y="162"/>
                  <a:pt x="42" y="194"/>
                </a:cubicBezTo>
                <a:lnTo>
                  <a:pt x="3261" y="3413"/>
                </a:lnTo>
                <a:lnTo>
                  <a:pt x="42" y="6632"/>
                </a:lnTo>
                <a:cubicBezTo>
                  <a:pt x="10" y="6665"/>
                  <a:pt x="0" y="6714"/>
                  <a:pt x="18" y="6756"/>
                </a:cubicBezTo>
                <a:cubicBezTo>
                  <a:pt x="35" y="6799"/>
                  <a:pt x="77" y="6827"/>
                  <a:pt x="123" y="6827"/>
                </a:cubicBezTo>
                <a:lnTo>
                  <a:pt x="3422" y="6827"/>
                </a:lnTo>
                <a:cubicBezTo>
                  <a:pt x="3453" y="6827"/>
                  <a:pt x="3482" y="6815"/>
                  <a:pt x="3503" y="6793"/>
                </a:cubicBezTo>
                <a:lnTo>
                  <a:pt x="6802" y="3494"/>
                </a:lnTo>
                <a:cubicBezTo>
                  <a:pt x="6847" y="3449"/>
                  <a:pt x="6847" y="3377"/>
                  <a:pt x="6802" y="3333"/>
                </a:cubicBezTo>
                <a:close/>
              </a:path>
            </a:pathLst>
          </a:custGeom>
          <a:solidFill>
            <a:srgbClr val="15499A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3765"/>
            <a:endParaRPr lang="zh-CN" altLang="en-US" sz="2000" b="1">
              <a:solidFill>
                <a:schemeClr val="bg1"/>
              </a:solidFill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850907" y="1130438"/>
            <a:ext cx="2638950" cy="2360107"/>
            <a:chOff x="850907" y="1367828"/>
            <a:chExt cx="2638950" cy="2360107"/>
          </a:xfrm>
        </p:grpSpPr>
        <p:sp>
          <p:nvSpPr>
            <p:cNvPr id="44" name="ComponentBackground1"/>
            <p:cNvSpPr/>
            <p:nvPr/>
          </p:nvSpPr>
          <p:spPr>
            <a:xfrm>
              <a:off x="850907" y="1937498"/>
              <a:ext cx="2638950" cy="1790437"/>
            </a:xfrm>
            <a:prstGeom prst="rect">
              <a:avLst/>
            </a:prstGeom>
            <a:noFill/>
            <a:ln w="6350">
              <a:solidFill>
                <a:srgbClr val="15499A">
                  <a:alpha val="50000"/>
                </a:srgbClr>
              </a:solidFill>
            </a:ln>
            <a:effectLst>
              <a:outerShdw blurRad="533400" dist="50800" dir="5400000" algn="ctr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上海光源样机阶段开始研制低电平系统</a:t>
              </a:r>
            </a:p>
          </p:txBody>
        </p:sp>
        <p:sp>
          <p:nvSpPr>
            <p:cNvPr id="45" name="矩形: 圆角 44"/>
            <p:cNvSpPr/>
            <p:nvPr/>
          </p:nvSpPr>
          <p:spPr>
            <a:xfrm>
              <a:off x="1351232" y="1367828"/>
              <a:ext cx="1638300" cy="307729"/>
            </a:xfrm>
            <a:prstGeom prst="roundRect">
              <a:avLst>
                <a:gd name="adj" fmla="val 50000"/>
              </a:avLst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1999</a:t>
              </a: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3615275" y="1130438"/>
            <a:ext cx="2638950" cy="2360107"/>
            <a:chOff x="850907" y="1367828"/>
            <a:chExt cx="2638950" cy="2360107"/>
          </a:xfrm>
        </p:grpSpPr>
        <p:sp>
          <p:nvSpPr>
            <p:cNvPr id="48" name="ComponentBackground1"/>
            <p:cNvSpPr/>
            <p:nvPr/>
          </p:nvSpPr>
          <p:spPr>
            <a:xfrm>
              <a:off x="850907" y="1937498"/>
              <a:ext cx="2638950" cy="1790437"/>
            </a:xfrm>
            <a:prstGeom prst="rect">
              <a:avLst/>
            </a:prstGeom>
            <a:noFill/>
            <a:ln w="6350">
              <a:solidFill>
                <a:srgbClr val="15499A">
                  <a:alpha val="50000"/>
                </a:srgbClr>
              </a:solidFill>
            </a:ln>
            <a:effectLst>
              <a:outerShdw blurRad="533400" dist="50800" dir="5400000" algn="ctr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上海光源建设阶段，决定开发数字低电平系统</a:t>
              </a:r>
            </a:p>
          </p:txBody>
        </p:sp>
        <p:sp>
          <p:nvSpPr>
            <p:cNvPr id="49" name="矩形: 圆角 48"/>
            <p:cNvSpPr/>
            <p:nvPr/>
          </p:nvSpPr>
          <p:spPr>
            <a:xfrm>
              <a:off x="1351232" y="1367828"/>
              <a:ext cx="1638300" cy="307729"/>
            </a:xfrm>
            <a:prstGeom prst="roundRect">
              <a:avLst>
                <a:gd name="adj" fmla="val 50000"/>
              </a:avLst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2004</a:t>
              </a: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6372859" y="1130438"/>
            <a:ext cx="2638950" cy="2360107"/>
            <a:chOff x="850907" y="1367828"/>
            <a:chExt cx="2638950" cy="2360107"/>
          </a:xfrm>
        </p:grpSpPr>
        <p:sp>
          <p:nvSpPr>
            <p:cNvPr id="51" name="ComponentBackground1"/>
            <p:cNvSpPr/>
            <p:nvPr/>
          </p:nvSpPr>
          <p:spPr>
            <a:xfrm>
              <a:off x="850907" y="1937498"/>
              <a:ext cx="2638950" cy="1790437"/>
            </a:xfrm>
            <a:prstGeom prst="rect">
              <a:avLst/>
            </a:prstGeom>
            <a:noFill/>
            <a:ln w="6350">
              <a:solidFill>
                <a:srgbClr val="15499A">
                  <a:alpha val="50000"/>
                </a:srgbClr>
              </a:solidFill>
            </a:ln>
            <a:effectLst>
              <a:outerShdw blurRad="533400" dist="50800" dir="5400000" algn="ctr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第一代数字低电平</a:t>
              </a:r>
              <a:endPara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投入使用</a:t>
              </a:r>
            </a:p>
          </p:txBody>
        </p:sp>
        <p:sp>
          <p:nvSpPr>
            <p:cNvPr id="52" name="矩形: 圆角 51"/>
            <p:cNvSpPr/>
            <p:nvPr/>
          </p:nvSpPr>
          <p:spPr>
            <a:xfrm>
              <a:off x="1351232" y="1367828"/>
              <a:ext cx="1638300" cy="307729"/>
            </a:xfrm>
            <a:prstGeom prst="roundRect">
              <a:avLst>
                <a:gd name="adj" fmla="val 50000"/>
              </a:avLst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2007</a:t>
              </a: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9102725" y="1130438"/>
            <a:ext cx="2638950" cy="2360107"/>
            <a:chOff x="850907" y="1367828"/>
            <a:chExt cx="2638950" cy="2360107"/>
          </a:xfrm>
        </p:grpSpPr>
        <p:sp>
          <p:nvSpPr>
            <p:cNvPr id="54" name="ComponentBackground1"/>
            <p:cNvSpPr/>
            <p:nvPr/>
          </p:nvSpPr>
          <p:spPr>
            <a:xfrm>
              <a:off x="850907" y="1937498"/>
              <a:ext cx="2638950" cy="1790437"/>
            </a:xfrm>
            <a:prstGeom prst="rect">
              <a:avLst/>
            </a:prstGeom>
            <a:noFill/>
            <a:ln w="6350">
              <a:solidFill>
                <a:srgbClr val="15499A">
                  <a:alpha val="50000"/>
                </a:srgbClr>
              </a:solidFill>
            </a:ln>
            <a:effectLst>
              <a:outerShdw blurRad="533400" dist="50800" dir="5400000" algn="ctr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第二代数字低电平</a:t>
              </a:r>
              <a:endPara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完成研制</a:t>
              </a:r>
            </a:p>
          </p:txBody>
        </p:sp>
        <p:sp>
          <p:nvSpPr>
            <p:cNvPr id="55" name="矩形: 圆角 54"/>
            <p:cNvSpPr/>
            <p:nvPr/>
          </p:nvSpPr>
          <p:spPr>
            <a:xfrm>
              <a:off x="1351232" y="1367828"/>
              <a:ext cx="1638300" cy="307729"/>
            </a:xfrm>
            <a:prstGeom prst="roundRect">
              <a:avLst>
                <a:gd name="adj" fmla="val 50000"/>
              </a:avLst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2013</a:t>
              </a: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3615275" y="3964848"/>
            <a:ext cx="2638950" cy="2360107"/>
            <a:chOff x="850907" y="1367828"/>
            <a:chExt cx="2638950" cy="2360107"/>
          </a:xfrm>
        </p:grpSpPr>
        <p:sp>
          <p:nvSpPr>
            <p:cNvPr id="57" name="ComponentBackground1"/>
            <p:cNvSpPr/>
            <p:nvPr/>
          </p:nvSpPr>
          <p:spPr>
            <a:xfrm>
              <a:off x="850907" y="1937498"/>
              <a:ext cx="2638950" cy="1790437"/>
            </a:xfrm>
            <a:prstGeom prst="rect">
              <a:avLst/>
            </a:prstGeom>
            <a:noFill/>
            <a:ln w="6350">
              <a:solidFill>
                <a:srgbClr val="15499A">
                  <a:alpha val="50000"/>
                </a:srgbClr>
              </a:solidFill>
            </a:ln>
            <a:effectLst>
              <a:outerShdw blurRad="533400" dist="50800" dir="5400000" algn="ctr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为不同装置开发多种低电平系统</a:t>
              </a:r>
            </a:p>
          </p:txBody>
        </p:sp>
        <p:sp>
          <p:nvSpPr>
            <p:cNvPr id="58" name="矩形: 圆角 57"/>
            <p:cNvSpPr/>
            <p:nvPr/>
          </p:nvSpPr>
          <p:spPr>
            <a:xfrm>
              <a:off x="1351232" y="1367828"/>
              <a:ext cx="1638300" cy="307729"/>
            </a:xfrm>
            <a:prstGeom prst="roundRect">
              <a:avLst>
                <a:gd name="adj" fmla="val 50000"/>
              </a:avLst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2013</a:t>
              </a: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年至今</a:t>
              </a: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6372859" y="3964848"/>
            <a:ext cx="2638950" cy="2360107"/>
            <a:chOff x="850907" y="1367828"/>
            <a:chExt cx="2638950" cy="2360107"/>
          </a:xfrm>
        </p:grpSpPr>
        <p:sp>
          <p:nvSpPr>
            <p:cNvPr id="60" name="ComponentBackground1"/>
            <p:cNvSpPr/>
            <p:nvPr/>
          </p:nvSpPr>
          <p:spPr>
            <a:xfrm>
              <a:off x="850907" y="1937498"/>
              <a:ext cx="2638950" cy="1790437"/>
            </a:xfrm>
            <a:prstGeom prst="rect">
              <a:avLst/>
            </a:prstGeom>
            <a:noFill/>
            <a:ln w="6350">
              <a:solidFill>
                <a:srgbClr val="15499A">
                  <a:alpha val="50000"/>
                </a:srgbClr>
              </a:solidFill>
            </a:ln>
            <a:effectLst>
              <a:outerShdw blurRad="533400" dist="50800" dir="5400000" algn="ctr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启动面向</a:t>
              </a:r>
              <a:r>
                <a:rPr lang="en-US" altLang="zh-CN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SHINE</a:t>
              </a: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的第四代</a:t>
              </a:r>
              <a:endPara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低电平研制</a:t>
              </a:r>
            </a:p>
          </p:txBody>
        </p:sp>
        <p:sp>
          <p:nvSpPr>
            <p:cNvPr id="61" name="矩形: 圆角 60"/>
            <p:cNvSpPr/>
            <p:nvPr/>
          </p:nvSpPr>
          <p:spPr>
            <a:xfrm>
              <a:off x="1351232" y="1367828"/>
              <a:ext cx="1638300" cy="307729"/>
            </a:xfrm>
            <a:prstGeom prst="roundRect">
              <a:avLst>
                <a:gd name="adj" fmla="val 50000"/>
              </a:avLst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2018</a:t>
              </a: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9102725" y="3964848"/>
            <a:ext cx="2638950" cy="2360107"/>
            <a:chOff x="850907" y="1367828"/>
            <a:chExt cx="2638950" cy="2360107"/>
          </a:xfrm>
        </p:grpSpPr>
        <p:sp>
          <p:nvSpPr>
            <p:cNvPr id="63" name="ComponentBackground1"/>
            <p:cNvSpPr/>
            <p:nvPr/>
          </p:nvSpPr>
          <p:spPr>
            <a:xfrm>
              <a:off x="850907" y="1937498"/>
              <a:ext cx="2638950" cy="1790437"/>
            </a:xfrm>
            <a:prstGeom prst="rect">
              <a:avLst/>
            </a:prstGeom>
            <a:noFill/>
            <a:ln w="6350">
              <a:solidFill>
                <a:srgbClr val="15499A">
                  <a:alpha val="50000"/>
                </a:srgbClr>
              </a:solidFill>
            </a:ln>
            <a:effectLst>
              <a:outerShdw blurRad="533400" dist="50800" dir="5400000" algn="ctr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第三代数字低电平</a:t>
              </a:r>
              <a:endPara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投入使用</a:t>
              </a:r>
            </a:p>
          </p:txBody>
        </p:sp>
        <p:sp>
          <p:nvSpPr>
            <p:cNvPr id="64" name="矩形: 圆角 63"/>
            <p:cNvSpPr/>
            <p:nvPr/>
          </p:nvSpPr>
          <p:spPr>
            <a:xfrm>
              <a:off x="1351232" y="1367828"/>
              <a:ext cx="1638300" cy="307729"/>
            </a:xfrm>
            <a:prstGeom prst="roundRect">
              <a:avLst>
                <a:gd name="adj" fmla="val 50000"/>
              </a:avLst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2016</a:t>
              </a: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</a:p>
          </p:txBody>
        </p:sp>
      </p:grpSp>
      <p:pic>
        <p:nvPicPr>
          <p:cNvPr id="66" name="图片 6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477" y="3964848"/>
            <a:ext cx="1457297" cy="145729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921424E1-3B10-7AA4-ED8F-6A90CCA52D8A}"/>
              </a:ext>
            </a:extLst>
          </p:cNvPr>
          <p:cNvSpPr txBox="1"/>
          <p:nvPr/>
        </p:nvSpPr>
        <p:spPr>
          <a:xfrm>
            <a:off x="93514" y="5680984"/>
            <a:ext cx="3396343" cy="418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积累了</a:t>
            </a:r>
            <a:r>
              <a:rPr lang="en-US" altLang="zh-CN" sz="16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4</a:t>
            </a:r>
            <a:r>
              <a:rPr lang="zh-CN" altLang="en-US" sz="16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代数字低电平的研发经验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8" name="任意多边形: 形状 7"/>
          <p:cNvSpPr/>
          <p:nvPr/>
        </p:nvSpPr>
        <p:spPr>
          <a:xfrm rot="10800000" flipH="1">
            <a:off x="814614" y="0"/>
            <a:ext cx="10550072" cy="1908526"/>
          </a:xfrm>
          <a:custGeom>
            <a:avLst/>
            <a:gdLst>
              <a:gd name="connsiteX0" fmla="*/ 0 w 9358180"/>
              <a:gd name="connsiteY0" fmla="*/ 1692909 h 1692909"/>
              <a:gd name="connsiteX1" fmla="*/ 9358180 w 9358180"/>
              <a:gd name="connsiteY1" fmla="*/ 1692909 h 1692909"/>
              <a:gd name="connsiteX2" fmla="*/ 9332237 w 9358180"/>
              <a:gd name="connsiteY2" fmla="*/ 1670436 h 1692909"/>
              <a:gd name="connsiteX3" fmla="*/ 4679090 w 9358180"/>
              <a:gd name="connsiteY3" fmla="*/ 0 h 1692909"/>
              <a:gd name="connsiteX4" fmla="*/ 25943 w 9358180"/>
              <a:gd name="connsiteY4" fmla="*/ 1670436 h 1692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58180" h="1692909">
                <a:moveTo>
                  <a:pt x="0" y="1692909"/>
                </a:moveTo>
                <a:lnTo>
                  <a:pt x="9358180" y="1692909"/>
                </a:lnTo>
                <a:lnTo>
                  <a:pt x="9332237" y="1670436"/>
                </a:lnTo>
                <a:cubicBezTo>
                  <a:pt x="8067739" y="626880"/>
                  <a:pt x="6446623" y="0"/>
                  <a:pt x="4679090" y="0"/>
                </a:cubicBezTo>
                <a:cubicBezTo>
                  <a:pt x="2911557" y="0"/>
                  <a:pt x="1290441" y="626880"/>
                  <a:pt x="25943" y="1670436"/>
                </a:cubicBezTo>
                <a:close/>
              </a:path>
            </a:pathLst>
          </a:custGeom>
          <a:gradFill>
            <a:gsLst>
              <a:gs pos="0">
                <a:srgbClr val="15499A">
                  <a:alpha val="15000"/>
                </a:srgbClr>
              </a:gs>
              <a:gs pos="100000">
                <a:srgbClr val="15499A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任意多边形: 形状 11"/>
          <p:cNvSpPr/>
          <p:nvPr/>
        </p:nvSpPr>
        <p:spPr>
          <a:xfrm rot="10800000" flipH="1" flipV="1">
            <a:off x="814614" y="4949478"/>
            <a:ext cx="10550072" cy="1908522"/>
          </a:xfrm>
          <a:custGeom>
            <a:avLst/>
            <a:gdLst>
              <a:gd name="connsiteX0" fmla="*/ 0 w 9358180"/>
              <a:gd name="connsiteY0" fmla="*/ 1692909 h 1692909"/>
              <a:gd name="connsiteX1" fmla="*/ 9358180 w 9358180"/>
              <a:gd name="connsiteY1" fmla="*/ 1692909 h 1692909"/>
              <a:gd name="connsiteX2" fmla="*/ 9332237 w 9358180"/>
              <a:gd name="connsiteY2" fmla="*/ 1670436 h 1692909"/>
              <a:gd name="connsiteX3" fmla="*/ 4679090 w 9358180"/>
              <a:gd name="connsiteY3" fmla="*/ 0 h 1692909"/>
              <a:gd name="connsiteX4" fmla="*/ 25943 w 9358180"/>
              <a:gd name="connsiteY4" fmla="*/ 1670436 h 1692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58180" h="1692909">
                <a:moveTo>
                  <a:pt x="0" y="1692909"/>
                </a:moveTo>
                <a:lnTo>
                  <a:pt x="9358180" y="1692909"/>
                </a:lnTo>
                <a:lnTo>
                  <a:pt x="9332237" y="1670436"/>
                </a:lnTo>
                <a:cubicBezTo>
                  <a:pt x="8067739" y="626880"/>
                  <a:pt x="6446623" y="0"/>
                  <a:pt x="4679090" y="0"/>
                </a:cubicBezTo>
                <a:cubicBezTo>
                  <a:pt x="2911557" y="0"/>
                  <a:pt x="1290441" y="626880"/>
                  <a:pt x="25943" y="1670436"/>
                </a:cubicBezTo>
                <a:close/>
              </a:path>
            </a:pathLst>
          </a:custGeom>
          <a:gradFill>
            <a:gsLst>
              <a:gs pos="0">
                <a:srgbClr val="15499A">
                  <a:alpha val="15000"/>
                </a:srgbClr>
              </a:gs>
              <a:gs pos="100000">
                <a:srgbClr val="15499A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ComponentBackground1"/>
          <p:cNvSpPr/>
          <p:nvPr/>
        </p:nvSpPr>
        <p:spPr>
          <a:xfrm>
            <a:off x="1416911" y="2211002"/>
            <a:ext cx="9358177" cy="2436000"/>
          </a:xfrm>
          <a:prstGeom prst="roundRect">
            <a:avLst>
              <a:gd name="adj" fmla="val 10662"/>
            </a:avLst>
          </a:prstGeom>
          <a:solidFill>
            <a:srgbClr val="FFFFFF">
              <a:alpha val="85000"/>
            </a:srgbClr>
          </a:solidFill>
          <a:ln w="6350">
            <a:solidFill>
              <a:srgbClr val="15499A">
                <a:alpha val="50000"/>
              </a:srgbClr>
            </a:solidFill>
          </a:ln>
          <a:effectLst>
            <a:outerShdw blurRad="635000" dist="50800" dir="2400000" algn="ctr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低电平在其他加速器中的应用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增强器低电平升级（一）</a:t>
            </a:r>
          </a:p>
        </p:txBody>
      </p:sp>
      <p:grpSp>
        <p:nvGrpSpPr>
          <p:cNvPr id="8" name="PA-做什么PPT2"/>
          <p:cNvGrpSpPr/>
          <p:nvPr>
            <p:custDataLst>
              <p:tags r:id="rId2"/>
            </p:custDataLst>
          </p:nvPr>
        </p:nvGrpSpPr>
        <p:grpSpPr>
          <a:xfrm>
            <a:off x="-199743" y="5614987"/>
            <a:ext cx="6069202" cy="2747963"/>
            <a:chOff x="-352143" y="5643562"/>
            <a:chExt cx="5364458" cy="2428875"/>
          </a:xfrm>
        </p:grpSpPr>
        <p:grpSp>
          <p:nvGrpSpPr>
            <p:cNvPr id="12" name="组合 11"/>
            <p:cNvGrpSpPr/>
            <p:nvPr/>
          </p:nvGrpSpPr>
          <p:grpSpPr>
            <a:xfrm>
              <a:off x="-328035" y="5643562"/>
              <a:ext cx="5340350" cy="2428875"/>
              <a:chOff x="6851650" y="7294340"/>
              <a:chExt cx="5340350" cy="2428875"/>
            </a:xfrm>
          </p:grpSpPr>
          <p:sp>
            <p:nvSpPr>
              <p:cNvPr id="14" name="PA-任意多边形 5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6851650" y="7599140"/>
                <a:ext cx="5340350" cy="2124075"/>
              </a:xfrm>
              <a:custGeom>
                <a:avLst/>
                <a:gdLst>
                  <a:gd name="T0" fmla="*/ 0 w 28024"/>
                  <a:gd name="T1" fmla="*/ 0 h 11151"/>
                  <a:gd name="T2" fmla="*/ 14012 w 28024"/>
                  <a:gd name="T3" fmla="*/ 1593 h 11151"/>
                  <a:gd name="T4" fmla="*/ 28024 w 28024"/>
                  <a:gd name="T5" fmla="*/ 0 h 11151"/>
                  <a:gd name="T6" fmla="*/ 28024 w 28024"/>
                  <a:gd name="T7" fmla="*/ 9558 h 11151"/>
                  <a:gd name="T8" fmla="*/ 14012 w 28024"/>
                  <a:gd name="T9" fmla="*/ 11151 h 11151"/>
                  <a:gd name="T10" fmla="*/ 0 w 28024"/>
                  <a:gd name="T11" fmla="*/ 9558 h 11151"/>
                  <a:gd name="T12" fmla="*/ 0 w 28024"/>
                  <a:gd name="T13" fmla="*/ 0 h 1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024" h="11151">
                    <a:moveTo>
                      <a:pt x="0" y="0"/>
                    </a:moveTo>
                    <a:cubicBezTo>
                      <a:pt x="0" y="880"/>
                      <a:pt x="6274" y="1593"/>
                      <a:pt x="14012" y="1593"/>
                    </a:cubicBezTo>
                    <a:cubicBezTo>
                      <a:pt x="21751" y="1593"/>
                      <a:pt x="28024" y="880"/>
                      <a:pt x="28024" y="0"/>
                    </a:cubicBezTo>
                    <a:lnTo>
                      <a:pt x="28024" y="9558"/>
                    </a:lnTo>
                    <a:cubicBezTo>
                      <a:pt x="28024" y="10438"/>
                      <a:pt x="21751" y="11151"/>
                      <a:pt x="14012" y="11151"/>
                    </a:cubicBezTo>
                    <a:cubicBezTo>
                      <a:pt x="6274" y="11151"/>
                      <a:pt x="0" y="10438"/>
                      <a:pt x="0" y="9558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79000">
                    <a:schemeClr val="accent1">
                      <a:alpha val="80000"/>
                    </a:schemeClr>
                  </a:gs>
                  <a:gs pos="57818">
                    <a:schemeClr val="accent1"/>
                  </a:gs>
                  <a:gs pos="27000">
                    <a:schemeClr val="accent1">
                      <a:alpha val="40000"/>
                    </a:schemeClr>
                  </a:gs>
                  <a:gs pos="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alpha val="40000"/>
                    </a:schemeClr>
                  </a:gs>
                </a:gsLst>
                <a:lin ang="0" scaled="1"/>
                <a:tileRect/>
              </a:gradFill>
              <a:ln w="0">
                <a:noFill/>
                <a:prstDash val="solid"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cs"/>
                </a:endParaRPr>
              </a:p>
            </p:txBody>
          </p:sp>
          <p:sp>
            <p:nvSpPr>
              <p:cNvPr id="15" name="PA-椭圆 6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6851650" y="7294340"/>
                <a:ext cx="5340350" cy="608013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10000"/>
                      <a:lumOff val="90000"/>
                    </a:schemeClr>
                  </a:gs>
                  <a:gs pos="100000">
                    <a:schemeClr val="accent1"/>
                  </a:gs>
                </a:gsLst>
                <a:lin ang="0" scaled="1"/>
                <a:tileRect/>
              </a:gradFill>
              <a:ln w="0">
                <a:noFill/>
                <a:prstDash val="solid"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cs"/>
                </a:endParaRPr>
              </a:p>
            </p:txBody>
          </p:sp>
        </p:grpSp>
        <p:pic>
          <p:nvPicPr>
            <p:cNvPr id="13" name="PA-图片 140" descr="卡通人物&#10;&#10;低可信度描述已自动生成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5" t="6055" r="4312" b="80183"/>
            <a:stretch>
              <a:fillRect/>
            </a:stretch>
          </p:blipFill>
          <p:spPr>
            <a:xfrm flipV="1">
              <a:off x="-352143" y="5768292"/>
              <a:ext cx="5291498" cy="842093"/>
            </a:xfrm>
            <a:custGeom>
              <a:avLst/>
              <a:gdLst>
                <a:gd name="connsiteX0" fmla="*/ 0 w 4843463"/>
                <a:gd name="connsiteY0" fmla="*/ 0 h 714376"/>
                <a:gd name="connsiteX1" fmla="*/ 4843463 w 4843463"/>
                <a:gd name="connsiteY1" fmla="*/ 0 h 714376"/>
                <a:gd name="connsiteX2" fmla="*/ 4843463 w 4843463"/>
                <a:gd name="connsiteY2" fmla="*/ 714376 h 714376"/>
                <a:gd name="connsiteX3" fmla="*/ 0 w 4843463"/>
                <a:gd name="connsiteY3" fmla="*/ 714376 h 71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43463" h="714376">
                  <a:moveTo>
                    <a:pt x="0" y="0"/>
                  </a:moveTo>
                  <a:lnTo>
                    <a:pt x="4843463" y="0"/>
                  </a:lnTo>
                  <a:lnTo>
                    <a:pt x="4843463" y="714376"/>
                  </a:lnTo>
                  <a:lnTo>
                    <a:pt x="0" y="714376"/>
                  </a:lnTo>
                  <a:close/>
                </a:path>
              </a:pathLst>
            </a:custGeom>
          </p:spPr>
        </p:pic>
      </p:grpSp>
      <p:pic>
        <p:nvPicPr>
          <p:cNvPr id="16" name="Picture 2" descr="E:\zhangzhigang\工作内容\岗位调整报告\副高岗位晋升报告\LLRF_cabinet_front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485937" y="1311080"/>
            <a:ext cx="2399675" cy="4496533"/>
          </a:xfrm>
          <a:prstGeom prst="rect">
            <a:avLst/>
          </a:prstGeom>
          <a:noFill/>
          <a:ln w="12700" cap="sq">
            <a:solidFill>
              <a:srgbClr val="15499A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" name="PA-圆角矩形 146"/>
          <p:cNvSpPr/>
          <p:nvPr>
            <p:custDataLst>
              <p:tags r:id="rId3"/>
            </p:custDataLst>
          </p:nvPr>
        </p:nvSpPr>
        <p:spPr>
          <a:xfrm>
            <a:off x="6025662" y="2240712"/>
            <a:ext cx="5414484" cy="3222745"/>
          </a:xfrm>
          <a:prstGeom prst="roundRect">
            <a:avLst>
              <a:gd name="adj" fmla="val 5620"/>
            </a:avLst>
          </a:prstGeom>
          <a:gradFill flip="none" rotWithShape="1">
            <a:gsLst>
              <a:gs pos="0">
                <a:schemeClr val="accent1">
                  <a:lumMod val="4000"/>
                  <a:lumOff val="96000"/>
                </a:schemeClr>
              </a:gs>
              <a:gs pos="70000">
                <a:schemeClr val="bg1"/>
              </a:gs>
            </a:gsLst>
            <a:lin ang="0" scaled="1"/>
            <a:tileRect/>
          </a:gradFill>
          <a:ln>
            <a:solidFill>
              <a:srgbClr val="15499A"/>
            </a:solidFill>
          </a:ln>
          <a:effectLst>
            <a:outerShdw blurRad="279400" dist="279400" dir="5400000" sx="94000" sy="94000" algn="t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原厂商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Accel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不再提供硬件支持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PXI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控制器和软件需更新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Ramping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模式下存在停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ramp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问题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通信复杂（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LabVIEW + </a:t>
            </a: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Sharememory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维护成本（电源、电机驱动等）</a:t>
            </a:r>
          </a:p>
        </p:txBody>
      </p:sp>
      <p:sp>
        <p:nvSpPr>
          <p:cNvPr id="21" name="PA-volcano_357437"/>
          <p:cNvSpPr/>
          <p:nvPr>
            <p:custDataLst>
              <p:tags r:id="rId4"/>
            </p:custDataLst>
          </p:nvPr>
        </p:nvSpPr>
        <p:spPr>
          <a:xfrm>
            <a:off x="5585285" y="2077725"/>
            <a:ext cx="326470" cy="325974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  <a:gd name="connsiteX15" fmla="*/ 373273 h 605239"/>
              <a:gd name="connsiteY15" fmla="*/ 373273 h 605239"/>
              <a:gd name="connsiteX16" fmla="*/ 373273 h 605239"/>
              <a:gd name="connsiteY16" fmla="*/ 373273 h 605239"/>
              <a:gd name="connsiteX17" fmla="*/ 373273 h 605239"/>
              <a:gd name="connsiteY17" fmla="*/ 373273 h 605239"/>
              <a:gd name="connsiteX18" fmla="*/ 373273 h 605239"/>
              <a:gd name="connsiteY18" fmla="*/ 373273 h 605239"/>
              <a:gd name="connsiteX19" fmla="*/ 373273 h 605239"/>
              <a:gd name="connsiteY19" fmla="*/ 373273 h 605239"/>
              <a:gd name="connsiteX20" fmla="*/ 373273 h 605239"/>
              <a:gd name="connsiteY20" fmla="*/ 373273 h 605239"/>
              <a:gd name="connsiteX21" fmla="*/ 373273 h 605239"/>
              <a:gd name="connsiteY21" fmla="*/ 373273 h 605239"/>
              <a:gd name="connsiteX22" fmla="*/ 373273 h 605239"/>
              <a:gd name="connsiteY22" fmla="*/ 373273 h 605239"/>
              <a:gd name="connsiteX23" fmla="*/ 373273 h 605239"/>
              <a:gd name="connsiteY23" fmla="*/ 373273 h 605239"/>
              <a:gd name="connsiteX24" fmla="*/ 373273 h 605239"/>
              <a:gd name="connsiteY24" fmla="*/ 373273 h 605239"/>
              <a:gd name="connsiteX25" fmla="*/ 373273 h 605239"/>
              <a:gd name="connsiteY25" fmla="*/ 373273 h 605239"/>
              <a:gd name="connsiteX26" fmla="*/ 373273 h 605239"/>
              <a:gd name="connsiteY26" fmla="*/ 373273 h 605239"/>
              <a:gd name="connsiteX27" fmla="*/ 373273 h 605239"/>
              <a:gd name="connsiteY27" fmla="*/ 373273 h 605239"/>
              <a:gd name="connsiteX28" fmla="*/ 373273 h 605239"/>
              <a:gd name="connsiteY28" fmla="*/ 373273 h 605239"/>
              <a:gd name="connsiteX29" fmla="*/ 373273 h 605239"/>
              <a:gd name="connsiteY29" fmla="*/ 373273 h 605239"/>
              <a:gd name="connsiteX30" fmla="*/ 373273 h 605239"/>
              <a:gd name="connsiteY30" fmla="*/ 373273 h 605239"/>
              <a:gd name="connsiteX31" fmla="*/ 373273 h 605239"/>
              <a:gd name="connsiteY31" fmla="*/ 373273 h 605239"/>
              <a:gd name="connsiteX32" fmla="*/ 373273 h 605239"/>
              <a:gd name="connsiteY32" fmla="*/ 373273 h 605239"/>
              <a:gd name="connsiteX33" fmla="*/ 373273 h 605239"/>
              <a:gd name="connsiteY33" fmla="*/ 373273 h 605239"/>
              <a:gd name="connsiteX34" fmla="*/ 373273 h 605239"/>
              <a:gd name="connsiteY34" fmla="*/ 373273 h 605239"/>
              <a:gd name="connsiteX35" fmla="*/ 373273 h 605239"/>
              <a:gd name="connsiteY35" fmla="*/ 373273 h 605239"/>
              <a:gd name="connsiteX36" fmla="*/ 373273 h 605239"/>
              <a:gd name="connsiteY36" fmla="*/ 373273 h 605239"/>
              <a:gd name="connsiteX37" fmla="*/ 373273 h 605239"/>
              <a:gd name="connsiteY37" fmla="*/ 373273 h 605239"/>
              <a:gd name="connsiteX38" fmla="*/ 373273 h 605239"/>
              <a:gd name="connsiteY38" fmla="*/ 373273 h 605239"/>
              <a:gd name="connsiteX39" fmla="*/ 373273 h 605239"/>
              <a:gd name="connsiteY39" fmla="*/ 373273 h 605239"/>
              <a:gd name="connsiteX40" fmla="*/ 373273 h 605239"/>
              <a:gd name="connsiteY40" fmla="*/ 373273 h 605239"/>
              <a:gd name="connsiteX41" fmla="*/ 373273 h 605239"/>
              <a:gd name="connsiteY41" fmla="*/ 373273 h 605239"/>
              <a:gd name="connsiteX42" fmla="*/ 373273 h 605239"/>
              <a:gd name="connsiteY42" fmla="*/ 373273 h 605239"/>
              <a:gd name="connsiteX43" fmla="*/ 373273 h 605239"/>
              <a:gd name="connsiteY43" fmla="*/ 373273 h 605239"/>
              <a:gd name="connsiteX44" fmla="*/ 373273 h 605239"/>
              <a:gd name="connsiteY44" fmla="*/ 373273 h 605239"/>
              <a:gd name="connsiteX45" fmla="*/ 373273 h 605239"/>
              <a:gd name="connsiteY45" fmla="*/ 373273 h 605239"/>
              <a:gd name="connsiteX46" fmla="*/ 373273 h 605239"/>
              <a:gd name="connsiteY46" fmla="*/ 373273 h 605239"/>
              <a:gd name="connsiteX47" fmla="*/ 373273 h 605239"/>
              <a:gd name="connsiteY47" fmla="*/ 373273 h 605239"/>
              <a:gd name="connsiteX48" fmla="*/ 373273 h 605239"/>
              <a:gd name="connsiteY48" fmla="*/ 373273 h 605239"/>
              <a:gd name="connsiteX49" fmla="*/ 373273 h 605239"/>
              <a:gd name="connsiteY49" fmla="*/ 373273 h 605239"/>
              <a:gd name="connsiteX50" fmla="*/ 373273 h 605239"/>
              <a:gd name="connsiteY50" fmla="*/ 373273 h 605239"/>
              <a:gd name="connsiteX51" fmla="*/ 373273 h 605239"/>
              <a:gd name="connsiteY51" fmla="*/ 373273 h 605239"/>
              <a:gd name="connsiteX52" fmla="*/ 373273 h 605239"/>
              <a:gd name="connsiteY52" fmla="*/ 373273 h 605239"/>
              <a:gd name="connsiteX53" fmla="*/ 373273 h 605239"/>
              <a:gd name="connsiteY53" fmla="*/ 373273 h 605239"/>
              <a:gd name="connsiteX54" fmla="*/ 373273 h 605239"/>
              <a:gd name="connsiteY54" fmla="*/ 373273 h 605239"/>
              <a:gd name="connsiteX55" fmla="*/ 373273 h 605239"/>
              <a:gd name="connsiteY55" fmla="*/ 373273 h 605239"/>
              <a:gd name="connsiteX56" fmla="*/ 373273 h 605239"/>
              <a:gd name="connsiteY56" fmla="*/ 373273 h 605239"/>
              <a:gd name="connsiteX57" fmla="*/ 373273 h 605239"/>
              <a:gd name="connsiteY57" fmla="*/ 373273 h 605239"/>
              <a:gd name="connsiteX58" fmla="*/ 373273 h 605239"/>
              <a:gd name="connsiteY58" fmla="*/ 373273 h 605239"/>
              <a:gd name="connsiteX59" fmla="*/ 373273 h 605239"/>
              <a:gd name="connsiteY59" fmla="*/ 373273 h 605239"/>
              <a:gd name="connsiteX60" fmla="*/ 373273 h 605239"/>
              <a:gd name="connsiteY60" fmla="*/ 373273 h 605239"/>
              <a:gd name="connsiteX61" fmla="*/ 373273 h 605239"/>
              <a:gd name="connsiteY61" fmla="*/ 373273 h 605239"/>
              <a:gd name="connsiteX62" fmla="*/ 373273 h 605239"/>
              <a:gd name="connsiteY62" fmla="*/ 373273 h 605239"/>
              <a:gd name="connsiteX63" fmla="*/ 373273 h 605239"/>
              <a:gd name="connsiteY63" fmla="*/ 373273 h 605239"/>
              <a:gd name="connsiteX64" fmla="*/ 373273 h 605239"/>
              <a:gd name="connsiteY64" fmla="*/ 373273 h 605239"/>
              <a:gd name="connsiteX65" fmla="*/ 373273 h 605239"/>
              <a:gd name="connsiteY65" fmla="*/ 373273 h 605239"/>
              <a:gd name="connsiteX66" fmla="*/ 373273 h 605239"/>
              <a:gd name="connsiteY66" fmla="*/ 373273 h 605239"/>
              <a:gd name="connsiteX67" fmla="*/ 373273 h 605239"/>
              <a:gd name="connsiteY67" fmla="*/ 373273 h 605239"/>
              <a:gd name="connsiteX68" fmla="*/ 373273 h 605239"/>
              <a:gd name="connsiteY68" fmla="*/ 373273 h 605239"/>
              <a:gd name="connsiteX69" fmla="*/ 373273 h 605239"/>
              <a:gd name="connsiteY69" fmla="*/ 373273 h 605239"/>
              <a:gd name="connsiteX70" fmla="*/ 373273 h 605239"/>
              <a:gd name="connsiteY70" fmla="*/ 373273 h 605239"/>
              <a:gd name="connsiteX71" fmla="*/ 373273 h 605239"/>
              <a:gd name="connsiteY71" fmla="*/ 373273 h 605239"/>
              <a:gd name="connsiteX72" fmla="*/ 373273 h 605239"/>
              <a:gd name="connsiteY72" fmla="*/ 373273 h 605239"/>
              <a:gd name="connsiteX73" fmla="*/ 373273 h 605239"/>
              <a:gd name="connsiteY73" fmla="*/ 373273 h 605239"/>
              <a:gd name="connsiteX74" fmla="*/ 373273 h 605239"/>
              <a:gd name="connsiteY74" fmla="*/ 373273 h 605239"/>
              <a:gd name="connsiteX75" fmla="*/ 373273 h 605239"/>
              <a:gd name="connsiteY75" fmla="*/ 373273 h 605239"/>
              <a:gd name="connsiteX76" fmla="*/ 373273 h 605239"/>
              <a:gd name="connsiteY76" fmla="*/ 373273 h 605239"/>
              <a:gd name="connsiteX77" fmla="*/ 373273 h 605239"/>
              <a:gd name="connsiteY77" fmla="*/ 373273 h 605239"/>
              <a:gd name="connsiteX78" fmla="*/ 373273 h 605239"/>
              <a:gd name="connsiteY78" fmla="*/ 373273 h 605239"/>
              <a:gd name="connsiteX79" fmla="*/ 373273 h 605239"/>
              <a:gd name="connsiteY79" fmla="*/ 373273 h 605239"/>
              <a:gd name="connsiteX80" fmla="*/ 373273 h 605239"/>
              <a:gd name="connsiteY80" fmla="*/ 373273 h 605239"/>
              <a:gd name="connsiteX81" fmla="*/ 373273 h 605239"/>
              <a:gd name="connsiteY81" fmla="*/ 373273 h 605239"/>
              <a:gd name="connsiteX82" fmla="*/ 373273 h 605239"/>
              <a:gd name="connsiteY82" fmla="*/ 373273 h 605239"/>
              <a:gd name="connsiteX83" fmla="*/ 373273 h 605239"/>
              <a:gd name="connsiteY83" fmla="*/ 373273 h 605239"/>
              <a:gd name="connsiteX84" fmla="*/ 373273 h 605239"/>
              <a:gd name="connsiteY84" fmla="*/ 373273 h 605239"/>
              <a:gd name="connsiteX85" fmla="*/ 373273 h 605239"/>
              <a:gd name="connsiteY85" fmla="*/ 373273 h 605239"/>
              <a:gd name="connsiteX86" fmla="*/ 373273 h 605239"/>
              <a:gd name="connsiteY86" fmla="*/ 373273 h 605239"/>
              <a:gd name="connsiteX87" fmla="*/ 373273 h 605239"/>
              <a:gd name="connsiteY87" fmla="*/ 373273 h 605239"/>
              <a:gd name="connsiteX88" fmla="*/ 373273 h 605239"/>
              <a:gd name="connsiteY88" fmla="*/ 373273 h 605239"/>
              <a:gd name="connsiteX89" fmla="*/ 373273 h 605239"/>
              <a:gd name="connsiteY89" fmla="*/ 373273 h 605239"/>
              <a:gd name="connsiteX90" fmla="*/ 373273 h 605239"/>
              <a:gd name="connsiteY90" fmla="*/ 373273 h 605239"/>
              <a:gd name="connsiteX91" fmla="*/ 373273 h 605239"/>
              <a:gd name="connsiteY91" fmla="*/ 373273 h 605239"/>
              <a:gd name="connsiteX92" fmla="*/ 373273 h 605239"/>
              <a:gd name="connsiteY92" fmla="*/ 373273 h 605239"/>
              <a:gd name="connsiteX93" fmla="*/ 373273 h 605239"/>
              <a:gd name="connsiteY93" fmla="*/ 373273 h 605239"/>
              <a:gd name="connsiteX94" fmla="*/ 373273 h 605239"/>
              <a:gd name="connsiteY94" fmla="*/ 373273 h 605239"/>
              <a:gd name="connsiteX95" fmla="*/ 373273 h 605239"/>
              <a:gd name="connsiteY95" fmla="*/ 373273 h 605239"/>
              <a:gd name="connsiteX96" fmla="*/ 373273 h 605239"/>
              <a:gd name="connsiteY96" fmla="*/ 373273 h 605239"/>
              <a:gd name="connsiteX97" fmla="*/ 373273 h 605239"/>
              <a:gd name="connsiteY97" fmla="*/ 373273 h 605239"/>
              <a:gd name="connsiteX98" fmla="*/ 373273 h 605239"/>
              <a:gd name="connsiteY98" fmla="*/ 373273 h 605239"/>
              <a:gd name="connsiteX99" fmla="*/ 373273 h 605239"/>
              <a:gd name="connsiteY99" fmla="*/ 373273 h 605239"/>
              <a:gd name="connsiteX100" fmla="*/ 373273 h 605239"/>
              <a:gd name="connsiteY100" fmla="*/ 373273 h 605239"/>
              <a:gd name="connsiteX101" fmla="*/ 373273 h 605239"/>
              <a:gd name="connsiteY101" fmla="*/ 373273 h 605239"/>
              <a:gd name="connsiteX102" fmla="*/ 373273 h 605239"/>
              <a:gd name="connsiteY102" fmla="*/ 373273 h 605239"/>
              <a:gd name="connsiteX103" fmla="*/ 373273 h 605239"/>
              <a:gd name="connsiteY103" fmla="*/ 373273 h 605239"/>
              <a:gd name="connsiteX104" fmla="*/ 373273 h 605239"/>
              <a:gd name="connsiteY104" fmla="*/ 373273 h 605239"/>
              <a:gd name="connsiteX105" fmla="*/ 373273 h 605239"/>
              <a:gd name="connsiteY105" fmla="*/ 373273 h 605239"/>
              <a:gd name="connsiteX106" fmla="*/ 373273 h 605239"/>
              <a:gd name="connsiteY106" fmla="*/ 373273 h 605239"/>
              <a:gd name="connsiteX107" fmla="*/ 373273 h 605239"/>
              <a:gd name="connsiteY107" fmla="*/ 373273 h 605239"/>
              <a:gd name="connsiteX108" fmla="*/ 373273 h 605239"/>
              <a:gd name="connsiteY108" fmla="*/ 373273 h 605239"/>
              <a:gd name="connsiteX109" fmla="*/ 373273 h 605239"/>
              <a:gd name="connsiteY109" fmla="*/ 373273 h 605239"/>
              <a:gd name="connsiteX110" fmla="*/ 373273 h 605239"/>
              <a:gd name="connsiteY110" fmla="*/ 373273 h 605239"/>
              <a:gd name="connsiteX111" fmla="*/ 373273 h 605239"/>
              <a:gd name="connsiteY111" fmla="*/ 373273 h 605239"/>
              <a:gd name="connsiteX112" fmla="*/ 373273 h 605239"/>
              <a:gd name="connsiteY112" fmla="*/ 373273 h 605239"/>
              <a:gd name="connsiteX113" fmla="*/ 373273 h 605239"/>
              <a:gd name="connsiteY113" fmla="*/ 373273 h 605239"/>
              <a:gd name="connsiteX114" fmla="*/ 373273 h 605239"/>
              <a:gd name="connsiteY114" fmla="*/ 373273 h 605239"/>
              <a:gd name="connsiteX115" fmla="*/ 373273 h 605239"/>
              <a:gd name="connsiteY115" fmla="*/ 373273 h 605239"/>
              <a:gd name="connsiteX116" fmla="*/ 373273 h 605239"/>
              <a:gd name="connsiteY116" fmla="*/ 373273 h 605239"/>
              <a:gd name="connsiteX117" fmla="*/ 373273 h 605239"/>
              <a:gd name="connsiteY117" fmla="*/ 373273 h 605239"/>
              <a:gd name="connsiteX118" fmla="*/ 373273 h 605239"/>
              <a:gd name="connsiteY118" fmla="*/ 373273 h 605239"/>
              <a:gd name="connsiteX119" fmla="*/ 373273 h 605239"/>
              <a:gd name="connsiteY119" fmla="*/ 373273 h 605239"/>
              <a:gd name="connsiteX120" fmla="*/ 373273 h 605239"/>
              <a:gd name="connsiteY120" fmla="*/ 373273 h 605239"/>
              <a:gd name="connsiteX121" fmla="*/ 373273 h 605239"/>
              <a:gd name="connsiteY121" fmla="*/ 373273 h 605239"/>
              <a:gd name="connsiteX122" fmla="*/ 373273 h 605239"/>
              <a:gd name="connsiteY122" fmla="*/ 373273 h 605239"/>
              <a:gd name="connsiteX123" fmla="*/ 373273 h 605239"/>
              <a:gd name="connsiteY123" fmla="*/ 373273 h 605239"/>
              <a:gd name="connsiteX124" fmla="*/ 373273 h 605239"/>
              <a:gd name="connsiteY124" fmla="*/ 373273 h 605239"/>
              <a:gd name="connsiteX125" fmla="*/ 373273 h 605239"/>
              <a:gd name="connsiteY125" fmla="*/ 373273 h 605239"/>
              <a:gd name="connsiteX126" fmla="*/ 373273 h 605239"/>
              <a:gd name="connsiteY126" fmla="*/ 373273 h 605239"/>
              <a:gd name="connsiteX127" fmla="*/ 373273 h 605239"/>
              <a:gd name="connsiteY127" fmla="*/ 373273 h 605239"/>
              <a:gd name="connsiteX128" fmla="*/ 373273 h 605239"/>
              <a:gd name="connsiteY128" fmla="*/ 373273 h 605239"/>
              <a:gd name="connsiteX129" fmla="*/ 373273 h 605239"/>
              <a:gd name="connsiteY129" fmla="*/ 373273 h 605239"/>
              <a:gd name="connsiteX130" fmla="*/ 373273 h 605239"/>
              <a:gd name="connsiteY130" fmla="*/ 373273 h 605239"/>
              <a:gd name="connsiteX131" fmla="*/ 373273 h 605239"/>
              <a:gd name="connsiteY131" fmla="*/ 373273 h 605239"/>
              <a:gd name="connsiteX132" fmla="*/ 373273 h 605239"/>
              <a:gd name="connsiteY132" fmla="*/ 373273 h 605239"/>
              <a:gd name="connsiteX133" fmla="*/ 373273 h 605239"/>
              <a:gd name="connsiteY133" fmla="*/ 373273 h 605239"/>
              <a:gd name="connsiteX134" fmla="*/ 373273 h 605239"/>
              <a:gd name="connsiteY134" fmla="*/ 373273 h 605239"/>
              <a:gd name="connsiteX135" fmla="*/ 373273 h 605239"/>
              <a:gd name="connsiteY135" fmla="*/ 373273 h 605239"/>
              <a:gd name="connsiteX136" fmla="*/ 373273 h 605239"/>
              <a:gd name="connsiteY136" fmla="*/ 373273 h 605239"/>
              <a:gd name="connsiteX137" fmla="*/ 373273 h 605239"/>
              <a:gd name="connsiteY137" fmla="*/ 373273 h 605239"/>
              <a:gd name="connsiteX138" fmla="*/ 373273 h 605239"/>
              <a:gd name="connsiteY138" fmla="*/ 373273 h 605239"/>
              <a:gd name="connsiteX139" fmla="*/ 373273 h 605239"/>
              <a:gd name="connsiteY139" fmla="*/ 373273 h 605239"/>
              <a:gd name="connsiteX140" fmla="*/ 373273 h 605239"/>
              <a:gd name="connsiteY140" fmla="*/ 373273 h 605239"/>
              <a:gd name="connsiteX141" fmla="*/ 373273 h 605239"/>
              <a:gd name="connsiteY141" fmla="*/ 373273 h 605239"/>
              <a:gd name="connsiteX142" fmla="*/ 373273 h 605239"/>
              <a:gd name="connsiteY142" fmla="*/ 373273 h 605239"/>
              <a:gd name="connsiteX143" fmla="*/ 373273 h 605239"/>
              <a:gd name="connsiteY143" fmla="*/ 373273 h 605239"/>
              <a:gd name="connsiteX144" fmla="*/ 373273 h 605239"/>
              <a:gd name="connsiteY144" fmla="*/ 373273 h 605239"/>
              <a:gd name="connsiteX145" fmla="*/ 373273 h 605239"/>
              <a:gd name="connsiteY145" fmla="*/ 373273 h 605239"/>
              <a:gd name="connsiteX146" fmla="*/ 373273 h 605239"/>
              <a:gd name="connsiteY146" fmla="*/ 373273 h 605239"/>
              <a:gd name="connsiteX147" fmla="*/ 373273 h 605239"/>
              <a:gd name="connsiteY147" fmla="*/ 373273 h 605239"/>
              <a:gd name="connsiteX148" fmla="*/ 373273 h 605239"/>
              <a:gd name="connsiteY148" fmla="*/ 373273 h 605239"/>
              <a:gd name="connsiteX149" fmla="*/ 373273 h 605239"/>
              <a:gd name="connsiteY149" fmla="*/ 373273 h 605239"/>
              <a:gd name="connsiteX150" fmla="*/ 373273 h 605239"/>
              <a:gd name="connsiteY150" fmla="*/ 373273 h 605239"/>
              <a:gd name="connsiteX151" fmla="*/ 373273 h 605239"/>
              <a:gd name="connsiteY151" fmla="*/ 373273 h 605239"/>
              <a:gd name="connsiteX152" fmla="*/ 373273 h 605239"/>
              <a:gd name="connsiteY152" fmla="*/ 373273 h 605239"/>
              <a:gd name="connsiteX153" fmla="*/ 373273 h 605239"/>
              <a:gd name="connsiteY153" fmla="*/ 373273 h 605239"/>
              <a:gd name="connsiteX154" fmla="*/ 373273 h 605239"/>
              <a:gd name="connsiteY154" fmla="*/ 373273 h 605239"/>
              <a:gd name="connsiteX155" fmla="*/ 373273 h 605239"/>
              <a:gd name="connsiteY155" fmla="*/ 373273 h 605239"/>
              <a:gd name="connsiteX156" fmla="*/ 373273 h 605239"/>
              <a:gd name="connsiteY156" fmla="*/ 373273 h 605239"/>
              <a:gd name="connsiteX157" fmla="*/ 373273 h 605239"/>
              <a:gd name="connsiteY157" fmla="*/ 373273 h 605239"/>
              <a:gd name="connsiteX158" fmla="*/ 373273 h 605239"/>
              <a:gd name="connsiteY158" fmla="*/ 373273 h 605239"/>
              <a:gd name="connsiteX159" fmla="*/ 373273 h 605239"/>
              <a:gd name="connsiteY159" fmla="*/ 373273 h 605239"/>
              <a:gd name="connsiteX160" fmla="*/ 373273 h 605239"/>
              <a:gd name="connsiteY160" fmla="*/ 373273 h 605239"/>
              <a:gd name="connsiteX161" fmla="*/ 373273 h 605239"/>
              <a:gd name="connsiteY161" fmla="*/ 373273 h 605239"/>
              <a:gd name="connsiteX162" fmla="*/ 373273 h 605239"/>
              <a:gd name="connsiteY162" fmla="*/ 373273 h 605239"/>
              <a:gd name="connsiteX163" fmla="*/ 373273 h 605239"/>
              <a:gd name="connsiteY163" fmla="*/ 373273 h 605239"/>
              <a:gd name="connsiteX164" fmla="*/ 373273 h 605239"/>
              <a:gd name="connsiteY164" fmla="*/ 373273 h 605239"/>
              <a:gd name="connsiteX165" fmla="*/ 373273 h 605239"/>
              <a:gd name="connsiteY165" fmla="*/ 373273 h 605239"/>
              <a:gd name="connsiteX166" fmla="*/ 373273 h 605239"/>
              <a:gd name="connsiteY166" fmla="*/ 373273 h 605239"/>
              <a:gd name="connsiteX167" fmla="*/ 373273 h 605239"/>
              <a:gd name="connsiteY167" fmla="*/ 373273 h 605239"/>
              <a:gd name="connsiteX168" fmla="*/ 373273 h 605239"/>
              <a:gd name="connsiteY168" fmla="*/ 373273 h 605239"/>
              <a:gd name="connsiteX169" fmla="*/ 373273 h 605239"/>
              <a:gd name="connsiteY169" fmla="*/ 373273 h 605239"/>
              <a:gd name="connsiteX170" fmla="*/ 373273 h 605239"/>
              <a:gd name="connsiteY170" fmla="*/ 373273 h 605239"/>
              <a:gd name="connsiteX171" fmla="*/ 373273 h 605239"/>
              <a:gd name="connsiteY171" fmla="*/ 373273 h 605239"/>
              <a:gd name="connsiteX172" fmla="*/ 373273 h 605239"/>
              <a:gd name="connsiteY172" fmla="*/ 373273 h 605239"/>
              <a:gd name="connsiteX173" fmla="*/ 373273 h 605239"/>
              <a:gd name="connsiteY173" fmla="*/ 373273 h 605239"/>
              <a:gd name="connsiteX174" fmla="*/ 373273 h 605239"/>
              <a:gd name="connsiteY174" fmla="*/ 373273 h 605239"/>
              <a:gd name="connsiteX175" fmla="*/ 373273 h 605239"/>
              <a:gd name="connsiteY175" fmla="*/ 373273 h 605239"/>
              <a:gd name="connsiteX176" fmla="*/ 373273 h 605239"/>
              <a:gd name="connsiteY176" fmla="*/ 373273 h 605239"/>
              <a:gd name="connsiteX177" fmla="*/ 373273 h 605239"/>
              <a:gd name="connsiteY177" fmla="*/ 373273 h 605239"/>
              <a:gd name="connsiteX178" fmla="*/ 373273 h 605239"/>
              <a:gd name="connsiteY178" fmla="*/ 373273 h 605239"/>
              <a:gd name="connsiteX179" fmla="*/ 373273 h 605239"/>
              <a:gd name="connsiteY179" fmla="*/ 373273 h 605239"/>
              <a:gd name="connsiteX180" fmla="*/ 373273 h 605239"/>
              <a:gd name="connsiteY180" fmla="*/ 373273 h 605239"/>
              <a:gd name="connsiteX181" fmla="*/ 373273 h 605239"/>
              <a:gd name="connsiteY181" fmla="*/ 373273 h 605239"/>
              <a:gd name="connsiteX182" fmla="*/ 373273 h 605239"/>
              <a:gd name="connsiteY182" fmla="*/ 373273 h 605239"/>
              <a:gd name="connsiteX183" fmla="*/ 373273 h 605239"/>
              <a:gd name="connsiteY183" fmla="*/ 373273 h 605239"/>
              <a:gd name="connsiteX184" fmla="*/ 373273 h 605239"/>
              <a:gd name="connsiteY184" fmla="*/ 373273 h 605239"/>
              <a:gd name="connsiteX185" fmla="*/ 373273 h 605239"/>
              <a:gd name="connsiteY185" fmla="*/ 373273 h 605239"/>
              <a:gd name="connsiteX186" fmla="*/ 373273 h 605239"/>
              <a:gd name="connsiteY186" fmla="*/ 373273 h 605239"/>
              <a:gd name="connsiteX187" fmla="*/ 373273 h 605239"/>
              <a:gd name="connsiteY187" fmla="*/ 373273 h 605239"/>
              <a:gd name="connsiteX188" fmla="*/ 373273 h 605239"/>
              <a:gd name="connsiteY188" fmla="*/ 373273 h 605239"/>
              <a:gd name="connsiteX189" fmla="*/ 373273 h 605239"/>
              <a:gd name="connsiteY189" fmla="*/ 373273 h 605239"/>
              <a:gd name="connsiteX190" fmla="*/ 373273 h 605239"/>
              <a:gd name="connsiteY190" fmla="*/ 373273 h 605239"/>
              <a:gd name="connsiteX191" fmla="*/ 373273 h 605239"/>
              <a:gd name="connsiteY191" fmla="*/ 373273 h 605239"/>
              <a:gd name="connsiteX192" fmla="*/ 373273 h 605239"/>
              <a:gd name="connsiteY192" fmla="*/ 373273 h 605239"/>
              <a:gd name="connsiteX193" fmla="*/ 373273 h 605239"/>
              <a:gd name="connsiteY193" fmla="*/ 373273 h 605239"/>
              <a:gd name="connsiteX194" fmla="*/ 373273 h 605239"/>
              <a:gd name="connsiteY194" fmla="*/ 373273 h 605239"/>
              <a:gd name="connsiteX195" fmla="*/ 373273 h 605239"/>
              <a:gd name="connsiteY195" fmla="*/ 373273 h 605239"/>
              <a:gd name="connsiteX196" fmla="*/ 373273 h 605239"/>
              <a:gd name="connsiteY196" fmla="*/ 373273 h 605239"/>
              <a:gd name="connsiteX197" fmla="*/ 373273 h 605239"/>
              <a:gd name="connsiteY197" fmla="*/ 373273 h 605239"/>
              <a:gd name="connsiteX198" fmla="*/ 373273 h 605239"/>
              <a:gd name="connsiteY198" fmla="*/ 373273 h 605239"/>
              <a:gd name="connsiteX199" fmla="*/ 373273 h 605239"/>
              <a:gd name="connsiteY199" fmla="*/ 373273 h 605239"/>
              <a:gd name="connsiteX200" fmla="*/ 373273 h 605239"/>
              <a:gd name="connsiteY200" fmla="*/ 373273 h 605239"/>
              <a:gd name="connsiteX201" fmla="*/ 373273 h 605239"/>
              <a:gd name="connsiteY201" fmla="*/ 373273 h 605239"/>
              <a:gd name="connsiteX202" fmla="*/ 373273 h 605239"/>
              <a:gd name="connsiteY202" fmla="*/ 373273 h 605239"/>
              <a:gd name="connsiteX203" fmla="*/ 373273 h 605239"/>
              <a:gd name="connsiteY203" fmla="*/ 373273 h 605239"/>
              <a:gd name="connsiteX204" fmla="*/ 373273 h 605239"/>
              <a:gd name="connsiteY204" fmla="*/ 373273 h 605239"/>
              <a:gd name="connsiteX205" fmla="*/ 373273 h 605239"/>
              <a:gd name="connsiteY205" fmla="*/ 373273 h 605239"/>
              <a:gd name="connsiteX206" fmla="*/ 373273 h 605239"/>
              <a:gd name="connsiteY206" fmla="*/ 373273 h 605239"/>
              <a:gd name="connsiteX207" fmla="*/ 373273 h 605239"/>
              <a:gd name="connsiteY207" fmla="*/ 373273 h 605239"/>
              <a:gd name="connsiteX208" fmla="*/ 373273 h 605239"/>
              <a:gd name="connsiteY208" fmla="*/ 373273 h 605239"/>
              <a:gd name="connsiteX209" fmla="*/ 373273 h 605239"/>
              <a:gd name="connsiteY209" fmla="*/ 373273 h 605239"/>
              <a:gd name="connsiteX210" fmla="*/ 373273 h 605239"/>
              <a:gd name="connsiteY210" fmla="*/ 373273 h 605239"/>
              <a:gd name="connsiteX211" fmla="*/ 373273 h 605239"/>
              <a:gd name="connsiteY211" fmla="*/ 373273 h 605239"/>
              <a:gd name="connsiteX212" fmla="*/ 373273 h 605239"/>
              <a:gd name="connsiteY212" fmla="*/ 373273 h 605239"/>
              <a:gd name="connsiteX213" fmla="*/ 373273 h 605239"/>
              <a:gd name="connsiteY213" fmla="*/ 373273 h 605239"/>
              <a:gd name="connsiteX214" fmla="*/ 373273 h 605239"/>
              <a:gd name="connsiteY214" fmla="*/ 373273 h 605239"/>
              <a:gd name="connsiteX215" fmla="*/ 373273 h 605239"/>
              <a:gd name="connsiteY215" fmla="*/ 373273 h 605239"/>
              <a:gd name="connsiteX216" fmla="*/ 373273 h 605239"/>
              <a:gd name="connsiteY216" fmla="*/ 373273 h 605239"/>
              <a:gd name="connsiteX217" fmla="*/ 373273 h 605239"/>
              <a:gd name="connsiteY217" fmla="*/ 373273 h 605239"/>
              <a:gd name="connsiteX218" fmla="*/ 373273 h 605239"/>
              <a:gd name="connsiteY218" fmla="*/ 373273 h 605239"/>
              <a:gd name="connsiteX219" fmla="*/ 373273 h 605239"/>
              <a:gd name="connsiteY219" fmla="*/ 373273 h 605239"/>
              <a:gd name="connsiteX220" fmla="*/ 373273 h 605239"/>
              <a:gd name="connsiteY220" fmla="*/ 373273 h 605239"/>
              <a:gd name="connsiteX221" fmla="*/ 373273 h 605239"/>
              <a:gd name="connsiteY221" fmla="*/ 373273 h 605239"/>
              <a:gd name="connsiteX222" fmla="*/ 373273 h 605239"/>
              <a:gd name="connsiteY222" fmla="*/ 373273 h 605239"/>
              <a:gd name="connsiteX223" fmla="*/ 373273 h 605239"/>
              <a:gd name="connsiteY223" fmla="*/ 373273 h 605239"/>
              <a:gd name="connsiteX224" fmla="*/ 373273 h 605239"/>
              <a:gd name="connsiteY224" fmla="*/ 373273 h 605239"/>
              <a:gd name="connsiteX225" fmla="*/ 373273 h 605239"/>
              <a:gd name="connsiteY225" fmla="*/ 373273 h 605239"/>
              <a:gd name="connsiteX226" fmla="*/ 373273 h 605239"/>
              <a:gd name="connsiteY226" fmla="*/ 373273 h 605239"/>
              <a:gd name="connsiteX227" fmla="*/ 373273 h 605239"/>
              <a:gd name="connsiteY227" fmla="*/ 373273 h 605239"/>
              <a:gd name="connsiteX228" fmla="*/ 373273 h 605239"/>
              <a:gd name="connsiteY228" fmla="*/ 373273 h 605239"/>
              <a:gd name="connsiteX229" fmla="*/ 373273 h 605239"/>
              <a:gd name="connsiteY229" fmla="*/ 373273 h 605239"/>
              <a:gd name="connsiteX230" fmla="*/ 373273 h 605239"/>
              <a:gd name="connsiteY230" fmla="*/ 373273 h 605239"/>
              <a:gd name="connsiteX231" fmla="*/ 373273 h 605239"/>
              <a:gd name="connsiteY231" fmla="*/ 373273 h 605239"/>
              <a:gd name="connsiteX232" fmla="*/ 373273 h 605239"/>
              <a:gd name="connsiteY232" fmla="*/ 373273 h 605239"/>
              <a:gd name="connsiteX233" fmla="*/ 373273 h 605239"/>
              <a:gd name="connsiteY233" fmla="*/ 373273 h 605239"/>
              <a:gd name="connsiteX234" fmla="*/ 373273 h 605239"/>
              <a:gd name="connsiteY234" fmla="*/ 373273 h 605239"/>
              <a:gd name="connsiteX235" fmla="*/ 373273 h 605239"/>
              <a:gd name="connsiteY235" fmla="*/ 373273 h 605239"/>
              <a:gd name="connsiteX236" fmla="*/ 373273 h 605239"/>
              <a:gd name="connsiteY236" fmla="*/ 373273 h 605239"/>
              <a:gd name="connsiteX237" fmla="*/ 373273 h 605239"/>
              <a:gd name="connsiteY237" fmla="*/ 373273 h 605239"/>
              <a:gd name="connsiteX238" fmla="*/ 373273 h 605239"/>
              <a:gd name="connsiteY238" fmla="*/ 373273 h 605239"/>
              <a:gd name="connsiteX239" fmla="*/ 373273 h 605239"/>
              <a:gd name="connsiteY239" fmla="*/ 373273 h 605239"/>
              <a:gd name="connsiteX240" fmla="*/ 373273 h 605239"/>
              <a:gd name="connsiteY240" fmla="*/ 373273 h 605239"/>
              <a:gd name="connsiteX241" fmla="*/ 373273 h 605239"/>
              <a:gd name="connsiteY241" fmla="*/ 373273 h 605239"/>
              <a:gd name="connsiteX242" fmla="*/ 373273 h 605239"/>
              <a:gd name="connsiteY242" fmla="*/ 373273 h 605239"/>
              <a:gd name="connsiteX243" fmla="*/ 373273 h 605239"/>
              <a:gd name="connsiteY243" fmla="*/ 373273 h 605239"/>
              <a:gd name="connsiteX244" fmla="*/ 373273 h 605239"/>
              <a:gd name="connsiteY244" fmla="*/ 373273 h 605239"/>
              <a:gd name="connsiteX245" fmla="*/ 373273 h 605239"/>
              <a:gd name="connsiteY245" fmla="*/ 373273 h 605239"/>
              <a:gd name="connsiteX246" fmla="*/ 373273 h 605239"/>
              <a:gd name="connsiteY246" fmla="*/ 373273 h 605239"/>
              <a:gd name="connsiteX247" fmla="*/ 373273 h 605239"/>
              <a:gd name="connsiteY247" fmla="*/ 373273 h 605239"/>
              <a:gd name="connsiteX248" fmla="*/ 373273 h 605239"/>
              <a:gd name="connsiteY248" fmla="*/ 373273 h 605239"/>
              <a:gd name="connsiteX249" fmla="*/ 373273 h 605239"/>
              <a:gd name="connsiteY249" fmla="*/ 373273 h 605239"/>
              <a:gd name="connsiteX250" fmla="*/ 373273 h 605239"/>
              <a:gd name="connsiteY250" fmla="*/ 373273 h 605239"/>
              <a:gd name="connsiteX251" fmla="*/ 373273 h 605239"/>
              <a:gd name="connsiteY251" fmla="*/ 373273 h 605239"/>
              <a:gd name="connsiteX252" fmla="*/ 373273 h 605239"/>
              <a:gd name="connsiteY252" fmla="*/ 373273 h 605239"/>
              <a:gd name="connsiteX253" fmla="*/ 373273 h 605239"/>
              <a:gd name="connsiteY253" fmla="*/ 373273 h 605239"/>
              <a:gd name="connsiteX254" fmla="*/ 373273 h 605239"/>
              <a:gd name="connsiteY254" fmla="*/ 373273 h 605239"/>
              <a:gd name="connsiteX255" fmla="*/ 373273 h 605239"/>
              <a:gd name="connsiteY255" fmla="*/ 373273 h 605239"/>
              <a:gd name="connsiteX256" fmla="*/ 373273 h 605239"/>
              <a:gd name="connsiteY256" fmla="*/ 373273 h 605239"/>
              <a:gd name="connsiteX257" fmla="*/ 373273 h 605239"/>
              <a:gd name="connsiteY257" fmla="*/ 373273 h 605239"/>
              <a:gd name="connsiteX258" fmla="*/ 373273 h 605239"/>
              <a:gd name="connsiteY258" fmla="*/ 373273 h 605239"/>
              <a:gd name="connsiteX259" fmla="*/ 373273 h 605239"/>
              <a:gd name="connsiteY259" fmla="*/ 373273 h 605239"/>
              <a:gd name="connsiteX260" fmla="*/ 373273 h 605239"/>
              <a:gd name="connsiteY260" fmla="*/ 373273 h 605239"/>
              <a:gd name="connsiteX261" fmla="*/ 373273 h 605239"/>
              <a:gd name="connsiteY261" fmla="*/ 373273 h 605239"/>
              <a:gd name="connsiteX262" fmla="*/ 373273 h 605239"/>
              <a:gd name="connsiteY262" fmla="*/ 373273 h 605239"/>
              <a:gd name="connsiteX263" fmla="*/ 373273 h 605239"/>
              <a:gd name="connsiteY263" fmla="*/ 373273 h 605239"/>
              <a:gd name="connsiteX264" fmla="*/ 373273 h 605239"/>
              <a:gd name="connsiteY264" fmla="*/ 373273 h 605239"/>
              <a:gd name="connsiteX265" fmla="*/ 373273 h 605239"/>
              <a:gd name="connsiteY265" fmla="*/ 373273 h 605239"/>
              <a:gd name="connsiteX266" fmla="*/ 373273 h 605239"/>
              <a:gd name="connsiteY266" fmla="*/ 373273 h 605239"/>
              <a:gd name="connsiteX267" fmla="*/ 373273 h 605239"/>
              <a:gd name="connsiteY267" fmla="*/ 373273 h 605239"/>
              <a:gd name="connsiteX268" fmla="*/ 373273 h 605239"/>
              <a:gd name="connsiteY268" fmla="*/ 373273 h 605239"/>
              <a:gd name="connsiteX269" fmla="*/ 373273 h 605239"/>
              <a:gd name="connsiteY269" fmla="*/ 373273 h 605239"/>
              <a:gd name="connsiteX270" fmla="*/ 373273 h 605239"/>
              <a:gd name="connsiteY270" fmla="*/ 373273 h 605239"/>
              <a:gd name="connsiteX271" fmla="*/ 373273 h 605239"/>
              <a:gd name="connsiteY271" fmla="*/ 373273 h 605239"/>
              <a:gd name="connsiteX272" fmla="*/ 373273 h 605239"/>
              <a:gd name="connsiteY272" fmla="*/ 373273 h 605239"/>
              <a:gd name="connsiteX273" fmla="*/ 373273 h 605239"/>
              <a:gd name="connsiteY273" fmla="*/ 373273 h 605239"/>
              <a:gd name="connsiteX274" fmla="*/ 373273 h 605239"/>
              <a:gd name="connsiteY274" fmla="*/ 373273 h 605239"/>
              <a:gd name="connsiteX275" fmla="*/ 373273 h 605239"/>
              <a:gd name="connsiteY275" fmla="*/ 373273 h 605239"/>
              <a:gd name="connsiteX276" fmla="*/ 373273 h 605239"/>
              <a:gd name="connsiteY276" fmla="*/ 373273 h 605239"/>
              <a:gd name="connsiteX277" fmla="*/ 373273 h 605239"/>
              <a:gd name="connsiteY277" fmla="*/ 373273 h 605239"/>
              <a:gd name="connsiteX278" fmla="*/ 373273 h 605239"/>
              <a:gd name="connsiteY278" fmla="*/ 373273 h 605239"/>
              <a:gd name="connsiteX279" fmla="*/ 373273 h 605239"/>
              <a:gd name="connsiteY279" fmla="*/ 373273 h 605239"/>
              <a:gd name="connsiteX280" fmla="*/ 373273 h 605239"/>
              <a:gd name="connsiteY280" fmla="*/ 373273 h 605239"/>
              <a:gd name="connsiteX281" fmla="*/ 373273 h 605239"/>
              <a:gd name="connsiteY281" fmla="*/ 373273 h 605239"/>
              <a:gd name="connsiteX282" fmla="*/ 373273 h 605239"/>
              <a:gd name="connsiteY282" fmla="*/ 373273 h 605239"/>
              <a:gd name="connsiteX283" fmla="*/ 373273 h 605239"/>
              <a:gd name="connsiteY283" fmla="*/ 373273 h 605239"/>
              <a:gd name="connsiteX284" fmla="*/ 373273 h 605239"/>
              <a:gd name="connsiteY284" fmla="*/ 373273 h 605239"/>
              <a:gd name="connsiteX285" fmla="*/ 373273 h 605239"/>
              <a:gd name="connsiteY285" fmla="*/ 373273 h 605239"/>
              <a:gd name="connsiteX286" fmla="*/ 373273 h 605239"/>
              <a:gd name="connsiteY286" fmla="*/ 373273 h 605239"/>
              <a:gd name="connsiteX287" fmla="*/ 373273 h 605239"/>
              <a:gd name="connsiteY287" fmla="*/ 373273 h 605239"/>
              <a:gd name="connsiteX288" fmla="*/ 373273 h 605239"/>
              <a:gd name="connsiteY288" fmla="*/ 373273 h 605239"/>
              <a:gd name="connsiteX289" fmla="*/ 373273 h 605239"/>
              <a:gd name="connsiteY289" fmla="*/ 373273 h 605239"/>
              <a:gd name="connsiteX290" fmla="*/ 373273 h 605239"/>
              <a:gd name="connsiteY290" fmla="*/ 373273 h 605239"/>
              <a:gd name="connsiteX291" fmla="*/ 373273 h 605239"/>
              <a:gd name="connsiteY291" fmla="*/ 373273 h 605239"/>
              <a:gd name="connsiteX292" fmla="*/ 373273 h 605239"/>
              <a:gd name="connsiteY292" fmla="*/ 373273 h 605239"/>
              <a:gd name="connsiteX293" fmla="*/ 373273 h 605239"/>
              <a:gd name="connsiteY293" fmla="*/ 373273 h 605239"/>
              <a:gd name="connsiteX294" fmla="*/ 373273 h 605239"/>
              <a:gd name="connsiteY294" fmla="*/ 373273 h 605239"/>
              <a:gd name="connsiteX295" fmla="*/ 373273 h 605239"/>
              <a:gd name="connsiteY295" fmla="*/ 373273 h 605239"/>
              <a:gd name="connsiteX296" fmla="*/ 373273 h 605239"/>
              <a:gd name="connsiteY296" fmla="*/ 373273 h 605239"/>
              <a:gd name="connsiteX297" fmla="*/ 373273 h 605239"/>
              <a:gd name="connsiteY297" fmla="*/ 373273 h 605239"/>
              <a:gd name="connsiteX298" fmla="*/ 373273 h 605239"/>
              <a:gd name="connsiteY298" fmla="*/ 373273 h 605239"/>
              <a:gd name="connsiteX299" fmla="*/ 373273 h 605239"/>
              <a:gd name="connsiteY299" fmla="*/ 373273 h 605239"/>
              <a:gd name="connsiteX300" fmla="*/ 373273 h 605239"/>
              <a:gd name="connsiteY300" fmla="*/ 373273 h 605239"/>
              <a:gd name="connsiteX301" fmla="*/ 373273 h 605239"/>
              <a:gd name="connsiteY301" fmla="*/ 373273 h 605239"/>
              <a:gd name="connsiteX302" fmla="*/ 373273 h 605239"/>
              <a:gd name="connsiteY302" fmla="*/ 373273 h 605239"/>
              <a:gd name="connsiteX303" fmla="*/ 373273 h 605239"/>
              <a:gd name="connsiteY303" fmla="*/ 373273 h 605239"/>
              <a:gd name="connsiteX304" fmla="*/ 373273 h 605239"/>
              <a:gd name="connsiteY304" fmla="*/ 373273 h 605239"/>
              <a:gd name="connsiteX305" fmla="*/ 373273 h 605239"/>
              <a:gd name="connsiteY305" fmla="*/ 373273 h 605239"/>
              <a:gd name="connsiteX306" fmla="*/ 373273 h 605239"/>
              <a:gd name="connsiteY306" fmla="*/ 373273 h 605239"/>
              <a:gd name="connsiteX307" fmla="*/ 373273 h 605239"/>
              <a:gd name="connsiteY307" fmla="*/ 373273 h 605239"/>
              <a:gd name="connsiteX308" fmla="*/ 373273 h 605239"/>
              <a:gd name="connsiteY308" fmla="*/ 373273 h 605239"/>
              <a:gd name="connsiteX309" fmla="*/ 373273 h 605239"/>
              <a:gd name="connsiteY309" fmla="*/ 373273 h 605239"/>
              <a:gd name="connsiteX310" fmla="*/ 373273 h 605239"/>
              <a:gd name="connsiteY310" fmla="*/ 373273 h 605239"/>
              <a:gd name="connsiteX311" fmla="*/ 373273 h 605239"/>
              <a:gd name="connsiteY311" fmla="*/ 373273 h 605239"/>
              <a:gd name="connsiteX312" fmla="*/ 373273 h 605239"/>
              <a:gd name="connsiteY312" fmla="*/ 373273 h 605239"/>
              <a:gd name="connsiteX313" fmla="*/ 373273 h 605239"/>
              <a:gd name="connsiteY313" fmla="*/ 373273 h 605239"/>
              <a:gd name="connsiteX314" fmla="*/ 373273 h 605239"/>
              <a:gd name="connsiteY314" fmla="*/ 373273 h 605239"/>
              <a:gd name="connsiteX315" fmla="*/ 373273 h 605239"/>
              <a:gd name="connsiteY315" fmla="*/ 373273 h 605239"/>
              <a:gd name="connsiteX316" fmla="*/ 373273 h 605239"/>
              <a:gd name="connsiteY316" fmla="*/ 373273 h 605239"/>
              <a:gd name="connsiteX317" fmla="*/ 373273 h 605239"/>
              <a:gd name="connsiteY317" fmla="*/ 373273 h 605239"/>
              <a:gd name="connsiteX318" fmla="*/ 373273 h 605239"/>
              <a:gd name="connsiteY318" fmla="*/ 373273 h 605239"/>
              <a:gd name="connsiteX319" fmla="*/ 373273 h 605239"/>
              <a:gd name="connsiteY319" fmla="*/ 373273 h 605239"/>
              <a:gd name="connsiteX320" fmla="*/ 373273 h 605239"/>
              <a:gd name="connsiteY320" fmla="*/ 373273 h 605239"/>
              <a:gd name="connsiteX321" fmla="*/ 373273 h 605239"/>
              <a:gd name="connsiteY321" fmla="*/ 373273 h 605239"/>
              <a:gd name="connsiteX322" fmla="*/ 373273 h 605239"/>
              <a:gd name="connsiteY322" fmla="*/ 373273 h 605239"/>
              <a:gd name="connsiteX323" fmla="*/ 373273 h 605239"/>
              <a:gd name="connsiteY323" fmla="*/ 373273 h 605239"/>
              <a:gd name="connsiteX324" fmla="*/ 373273 h 605239"/>
              <a:gd name="connsiteY324" fmla="*/ 373273 h 605239"/>
              <a:gd name="connsiteX325" fmla="*/ 373273 h 605239"/>
              <a:gd name="connsiteY325" fmla="*/ 373273 h 605239"/>
              <a:gd name="connsiteX326" fmla="*/ 373273 h 605239"/>
              <a:gd name="connsiteY326" fmla="*/ 373273 h 605239"/>
              <a:gd name="connsiteX327" fmla="*/ 373273 h 605239"/>
              <a:gd name="connsiteY327" fmla="*/ 373273 h 605239"/>
              <a:gd name="connsiteX328" fmla="*/ 373273 h 605239"/>
              <a:gd name="connsiteY328" fmla="*/ 373273 h 605239"/>
              <a:gd name="connsiteX329" fmla="*/ 373273 h 605239"/>
              <a:gd name="connsiteY329" fmla="*/ 373273 h 605239"/>
              <a:gd name="connsiteX330" fmla="*/ 373273 h 605239"/>
              <a:gd name="connsiteY330" fmla="*/ 373273 h 605239"/>
              <a:gd name="connsiteX331" fmla="*/ 373273 h 605239"/>
              <a:gd name="connsiteY331" fmla="*/ 373273 h 605239"/>
              <a:gd name="connsiteX332" fmla="*/ 373273 h 605239"/>
              <a:gd name="connsiteY332" fmla="*/ 373273 h 605239"/>
              <a:gd name="connsiteX333" fmla="*/ 373273 h 605239"/>
              <a:gd name="connsiteY333" fmla="*/ 373273 h 605239"/>
              <a:gd name="connsiteX334" fmla="*/ 373273 h 605239"/>
              <a:gd name="connsiteY334" fmla="*/ 373273 h 605239"/>
              <a:gd name="connsiteX335" fmla="*/ 373273 h 605239"/>
              <a:gd name="connsiteY335" fmla="*/ 373273 h 605239"/>
              <a:gd name="connsiteX336" fmla="*/ 373273 h 605239"/>
              <a:gd name="connsiteY336" fmla="*/ 373273 h 605239"/>
              <a:gd name="connsiteX337" fmla="*/ 373273 h 605239"/>
              <a:gd name="connsiteY337" fmla="*/ 373273 h 605239"/>
              <a:gd name="connsiteX338" fmla="*/ 373273 h 605239"/>
              <a:gd name="connsiteY338" fmla="*/ 373273 h 605239"/>
              <a:gd name="connsiteX339" fmla="*/ 373273 h 605239"/>
              <a:gd name="connsiteY339" fmla="*/ 373273 h 605239"/>
              <a:gd name="connsiteX340" fmla="*/ 373273 h 605239"/>
              <a:gd name="connsiteY340" fmla="*/ 373273 h 605239"/>
              <a:gd name="connsiteX341" fmla="*/ 373273 h 605239"/>
              <a:gd name="connsiteY341" fmla="*/ 373273 h 605239"/>
              <a:gd name="connsiteX342" fmla="*/ 373273 h 605239"/>
              <a:gd name="connsiteY342" fmla="*/ 373273 h 605239"/>
              <a:gd name="connsiteX343" fmla="*/ 373273 h 605239"/>
              <a:gd name="connsiteY343" fmla="*/ 373273 h 605239"/>
              <a:gd name="connsiteX344" fmla="*/ 373273 h 605239"/>
              <a:gd name="connsiteY344" fmla="*/ 373273 h 605239"/>
              <a:gd name="connsiteX345" fmla="*/ 373273 h 605239"/>
              <a:gd name="connsiteY345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</a:cxnLst>
            <a:rect l="l" t="t" r="r" b="b"/>
            <a:pathLst>
              <a:path w="607646" h="606722">
                <a:moveTo>
                  <a:pt x="455695" y="525783"/>
                </a:moveTo>
                <a:cubicBezTo>
                  <a:pt x="469224" y="525783"/>
                  <a:pt x="480794" y="534756"/>
                  <a:pt x="484621" y="547017"/>
                </a:cubicBezTo>
                <a:cubicBezTo>
                  <a:pt x="494233" y="549061"/>
                  <a:pt x="502600" y="554658"/>
                  <a:pt x="508385" y="562210"/>
                </a:cubicBezTo>
                <a:cubicBezTo>
                  <a:pt x="513458" y="558390"/>
                  <a:pt x="519777" y="556168"/>
                  <a:pt x="526541" y="556168"/>
                </a:cubicBezTo>
                <a:cubicBezTo>
                  <a:pt x="543363" y="556168"/>
                  <a:pt x="556980" y="569762"/>
                  <a:pt x="556980" y="586465"/>
                </a:cubicBezTo>
                <a:cubicBezTo>
                  <a:pt x="556980" y="592062"/>
                  <a:pt x="552441" y="596594"/>
                  <a:pt x="546834" y="596594"/>
                </a:cubicBezTo>
                <a:cubicBezTo>
                  <a:pt x="541227" y="596594"/>
                  <a:pt x="536687" y="592062"/>
                  <a:pt x="536687" y="586465"/>
                </a:cubicBezTo>
                <a:cubicBezTo>
                  <a:pt x="536687" y="580868"/>
                  <a:pt x="532148" y="576337"/>
                  <a:pt x="526541" y="576337"/>
                </a:cubicBezTo>
                <a:cubicBezTo>
                  <a:pt x="521023" y="576337"/>
                  <a:pt x="516484" y="580868"/>
                  <a:pt x="516484" y="586465"/>
                </a:cubicBezTo>
                <a:cubicBezTo>
                  <a:pt x="516484" y="592062"/>
                  <a:pt x="511945" y="596594"/>
                  <a:pt x="506338" y="596594"/>
                </a:cubicBezTo>
                <a:cubicBezTo>
                  <a:pt x="500731" y="596594"/>
                  <a:pt x="496191" y="592062"/>
                  <a:pt x="496191" y="586465"/>
                </a:cubicBezTo>
                <a:cubicBezTo>
                  <a:pt x="496191" y="575359"/>
                  <a:pt x="487113" y="566297"/>
                  <a:pt x="475988" y="566297"/>
                </a:cubicBezTo>
                <a:cubicBezTo>
                  <a:pt x="470381" y="566297"/>
                  <a:pt x="465842" y="561766"/>
                  <a:pt x="465842" y="556168"/>
                </a:cubicBezTo>
                <a:cubicBezTo>
                  <a:pt x="465842" y="550571"/>
                  <a:pt x="461302" y="546040"/>
                  <a:pt x="455695" y="546040"/>
                </a:cubicBezTo>
                <a:cubicBezTo>
                  <a:pt x="450088" y="546040"/>
                  <a:pt x="445549" y="550571"/>
                  <a:pt x="445549" y="556168"/>
                </a:cubicBezTo>
                <a:cubicBezTo>
                  <a:pt x="445549" y="561943"/>
                  <a:pt x="440654" y="566475"/>
                  <a:pt x="434958" y="566208"/>
                </a:cubicBezTo>
                <a:cubicBezTo>
                  <a:pt x="429618" y="566475"/>
                  <a:pt x="425346" y="570917"/>
                  <a:pt x="425346" y="576337"/>
                </a:cubicBezTo>
                <a:cubicBezTo>
                  <a:pt x="425346" y="581934"/>
                  <a:pt x="429885" y="586465"/>
                  <a:pt x="435403" y="586465"/>
                </a:cubicBezTo>
                <a:cubicBezTo>
                  <a:pt x="441010" y="586465"/>
                  <a:pt x="445549" y="590996"/>
                  <a:pt x="445549" y="596594"/>
                </a:cubicBezTo>
                <a:cubicBezTo>
                  <a:pt x="445549" y="602191"/>
                  <a:pt x="441010" y="606722"/>
                  <a:pt x="435403" y="606722"/>
                </a:cubicBezTo>
                <a:cubicBezTo>
                  <a:pt x="418670" y="606722"/>
                  <a:pt x="405053" y="593040"/>
                  <a:pt x="405053" y="576337"/>
                </a:cubicBezTo>
                <a:cubicBezTo>
                  <a:pt x="405053" y="562654"/>
                  <a:pt x="414131" y="551104"/>
                  <a:pt x="426592" y="547284"/>
                </a:cubicBezTo>
                <a:cubicBezTo>
                  <a:pt x="430419" y="534934"/>
                  <a:pt x="441989" y="525783"/>
                  <a:pt x="455695" y="525783"/>
                </a:cubicBezTo>
                <a:close/>
                <a:moveTo>
                  <a:pt x="232920" y="525783"/>
                </a:moveTo>
                <a:cubicBezTo>
                  <a:pt x="246449" y="525783"/>
                  <a:pt x="257930" y="534756"/>
                  <a:pt x="261846" y="547017"/>
                </a:cubicBezTo>
                <a:cubicBezTo>
                  <a:pt x="271458" y="549061"/>
                  <a:pt x="279825" y="554658"/>
                  <a:pt x="285610" y="562210"/>
                </a:cubicBezTo>
                <a:cubicBezTo>
                  <a:pt x="290683" y="558390"/>
                  <a:pt x="297002" y="556168"/>
                  <a:pt x="303766" y="556168"/>
                </a:cubicBezTo>
                <a:cubicBezTo>
                  <a:pt x="320588" y="556168"/>
                  <a:pt x="334205" y="569762"/>
                  <a:pt x="334205" y="586465"/>
                </a:cubicBezTo>
                <a:cubicBezTo>
                  <a:pt x="334205" y="592062"/>
                  <a:pt x="329666" y="596594"/>
                  <a:pt x="324059" y="596594"/>
                </a:cubicBezTo>
                <a:cubicBezTo>
                  <a:pt x="318452" y="596594"/>
                  <a:pt x="313912" y="592062"/>
                  <a:pt x="313912" y="586465"/>
                </a:cubicBezTo>
                <a:cubicBezTo>
                  <a:pt x="313912" y="580868"/>
                  <a:pt x="309373" y="576337"/>
                  <a:pt x="303766" y="576337"/>
                </a:cubicBezTo>
                <a:cubicBezTo>
                  <a:pt x="298248" y="576337"/>
                  <a:pt x="293709" y="580868"/>
                  <a:pt x="293709" y="586465"/>
                </a:cubicBezTo>
                <a:cubicBezTo>
                  <a:pt x="293709" y="592062"/>
                  <a:pt x="289170" y="596594"/>
                  <a:pt x="283563" y="596594"/>
                </a:cubicBezTo>
                <a:cubicBezTo>
                  <a:pt x="277956" y="596594"/>
                  <a:pt x="273416" y="592062"/>
                  <a:pt x="273416" y="586465"/>
                </a:cubicBezTo>
                <a:cubicBezTo>
                  <a:pt x="273416" y="575359"/>
                  <a:pt x="264338" y="566297"/>
                  <a:pt x="253124" y="566297"/>
                </a:cubicBezTo>
                <a:cubicBezTo>
                  <a:pt x="247606" y="566297"/>
                  <a:pt x="243067" y="561766"/>
                  <a:pt x="243067" y="556168"/>
                </a:cubicBezTo>
                <a:cubicBezTo>
                  <a:pt x="243067" y="550571"/>
                  <a:pt x="238527" y="546040"/>
                  <a:pt x="232920" y="546040"/>
                </a:cubicBezTo>
                <a:cubicBezTo>
                  <a:pt x="227313" y="546040"/>
                  <a:pt x="222774" y="550571"/>
                  <a:pt x="222774" y="556168"/>
                </a:cubicBezTo>
                <a:cubicBezTo>
                  <a:pt x="222774" y="561943"/>
                  <a:pt x="217879" y="566475"/>
                  <a:pt x="212183" y="566208"/>
                </a:cubicBezTo>
                <a:cubicBezTo>
                  <a:pt x="206843" y="566475"/>
                  <a:pt x="202571" y="570917"/>
                  <a:pt x="202571" y="576337"/>
                </a:cubicBezTo>
                <a:cubicBezTo>
                  <a:pt x="202571" y="581934"/>
                  <a:pt x="207110" y="586465"/>
                  <a:pt x="212628" y="586465"/>
                </a:cubicBezTo>
                <a:cubicBezTo>
                  <a:pt x="218235" y="586465"/>
                  <a:pt x="222774" y="590996"/>
                  <a:pt x="222774" y="596594"/>
                </a:cubicBezTo>
                <a:cubicBezTo>
                  <a:pt x="222774" y="602191"/>
                  <a:pt x="218235" y="606722"/>
                  <a:pt x="212628" y="606722"/>
                </a:cubicBezTo>
                <a:cubicBezTo>
                  <a:pt x="195895" y="606722"/>
                  <a:pt x="182278" y="593040"/>
                  <a:pt x="182278" y="576337"/>
                </a:cubicBezTo>
                <a:cubicBezTo>
                  <a:pt x="182278" y="562654"/>
                  <a:pt x="191356" y="551104"/>
                  <a:pt x="203817" y="547284"/>
                </a:cubicBezTo>
                <a:cubicBezTo>
                  <a:pt x="207644" y="534934"/>
                  <a:pt x="219214" y="525783"/>
                  <a:pt x="232920" y="525783"/>
                </a:cubicBezTo>
                <a:close/>
                <a:moveTo>
                  <a:pt x="506330" y="485349"/>
                </a:moveTo>
                <a:cubicBezTo>
                  <a:pt x="519863" y="485349"/>
                  <a:pt x="531348" y="494327"/>
                  <a:pt x="535265" y="506506"/>
                </a:cubicBezTo>
                <a:cubicBezTo>
                  <a:pt x="544880" y="508639"/>
                  <a:pt x="553249" y="514150"/>
                  <a:pt x="559036" y="521795"/>
                </a:cubicBezTo>
                <a:cubicBezTo>
                  <a:pt x="564110" y="517973"/>
                  <a:pt x="570432" y="515751"/>
                  <a:pt x="577198" y="515751"/>
                </a:cubicBezTo>
                <a:cubicBezTo>
                  <a:pt x="594024" y="515751"/>
                  <a:pt x="607646" y="529351"/>
                  <a:pt x="607646" y="546063"/>
                </a:cubicBezTo>
                <a:cubicBezTo>
                  <a:pt x="607646" y="551663"/>
                  <a:pt x="603105" y="556197"/>
                  <a:pt x="597497" y="556197"/>
                </a:cubicBezTo>
                <a:cubicBezTo>
                  <a:pt x="591888" y="556197"/>
                  <a:pt x="587347" y="551663"/>
                  <a:pt x="587347" y="546063"/>
                </a:cubicBezTo>
                <a:cubicBezTo>
                  <a:pt x="587347" y="540463"/>
                  <a:pt x="582807" y="535929"/>
                  <a:pt x="577198" y="535929"/>
                </a:cubicBezTo>
                <a:cubicBezTo>
                  <a:pt x="571678" y="535929"/>
                  <a:pt x="567137" y="540463"/>
                  <a:pt x="567137" y="546063"/>
                </a:cubicBezTo>
                <a:cubicBezTo>
                  <a:pt x="567137" y="551663"/>
                  <a:pt x="562597" y="556197"/>
                  <a:pt x="556988" y="556197"/>
                </a:cubicBezTo>
                <a:cubicBezTo>
                  <a:pt x="551379" y="556197"/>
                  <a:pt x="546839" y="551663"/>
                  <a:pt x="546839" y="546063"/>
                </a:cubicBezTo>
                <a:cubicBezTo>
                  <a:pt x="546839" y="534951"/>
                  <a:pt x="537758" y="525795"/>
                  <a:pt x="526540" y="525795"/>
                </a:cubicBezTo>
                <a:cubicBezTo>
                  <a:pt x="521020" y="525795"/>
                  <a:pt x="516480" y="521262"/>
                  <a:pt x="516480" y="515751"/>
                </a:cubicBezTo>
                <a:cubicBezTo>
                  <a:pt x="516480" y="510150"/>
                  <a:pt x="511939" y="505617"/>
                  <a:pt x="506330" y="505617"/>
                </a:cubicBezTo>
                <a:cubicBezTo>
                  <a:pt x="500721" y="505617"/>
                  <a:pt x="496181" y="510150"/>
                  <a:pt x="496181" y="515751"/>
                </a:cubicBezTo>
                <a:cubicBezTo>
                  <a:pt x="496181" y="521262"/>
                  <a:pt x="491640" y="525795"/>
                  <a:pt x="486031" y="525795"/>
                </a:cubicBezTo>
                <a:cubicBezTo>
                  <a:pt x="480512" y="525795"/>
                  <a:pt x="475971" y="521262"/>
                  <a:pt x="475971" y="515751"/>
                </a:cubicBezTo>
                <a:cubicBezTo>
                  <a:pt x="475971" y="498950"/>
                  <a:pt x="489593" y="485349"/>
                  <a:pt x="506330" y="485349"/>
                </a:cubicBezTo>
                <a:close/>
                <a:moveTo>
                  <a:pt x="80996" y="475259"/>
                </a:moveTo>
                <a:cubicBezTo>
                  <a:pt x="94524" y="475259"/>
                  <a:pt x="106094" y="484151"/>
                  <a:pt x="110010" y="496421"/>
                </a:cubicBezTo>
                <a:cubicBezTo>
                  <a:pt x="119622" y="498466"/>
                  <a:pt x="127899" y="504068"/>
                  <a:pt x="133684" y="511626"/>
                </a:cubicBezTo>
                <a:cubicBezTo>
                  <a:pt x="138756" y="507802"/>
                  <a:pt x="145075" y="505579"/>
                  <a:pt x="151928" y="505579"/>
                </a:cubicBezTo>
                <a:cubicBezTo>
                  <a:pt x="168660" y="505579"/>
                  <a:pt x="182277" y="519183"/>
                  <a:pt x="182277" y="535900"/>
                </a:cubicBezTo>
                <a:cubicBezTo>
                  <a:pt x="182277" y="541501"/>
                  <a:pt x="177738" y="546036"/>
                  <a:pt x="172131" y="546036"/>
                </a:cubicBezTo>
                <a:cubicBezTo>
                  <a:pt x="166524" y="546036"/>
                  <a:pt x="161985" y="541501"/>
                  <a:pt x="161985" y="535900"/>
                </a:cubicBezTo>
                <a:cubicBezTo>
                  <a:pt x="161985" y="530387"/>
                  <a:pt x="157446" y="525763"/>
                  <a:pt x="151928" y="525763"/>
                </a:cubicBezTo>
                <a:cubicBezTo>
                  <a:pt x="146321" y="525763"/>
                  <a:pt x="141782" y="530387"/>
                  <a:pt x="141782" y="535900"/>
                </a:cubicBezTo>
                <a:cubicBezTo>
                  <a:pt x="141782" y="541501"/>
                  <a:pt x="137244" y="546036"/>
                  <a:pt x="131637" y="546036"/>
                </a:cubicBezTo>
                <a:cubicBezTo>
                  <a:pt x="126030" y="546036"/>
                  <a:pt x="121491" y="541501"/>
                  <a:pt x="121491" y="535900"/>
                </a:cubicBezTo>
                <a:cubicBezTo>
                  <a:pt x="121491" y="524785"/>
                  <a:pt x="112413" y="515716"/>
                  <a:pt x="101288" y="515716"/>
                </a:cubicBezTo>
                <a:cubicBezTo>
                  <a:pt x="95681" y="515716"/>
                  <a:pt x="91142" y="511181"/>
                  <a:pt x="91142" y="505579"/>
                </a:cubicBezTo>
                <a:cubicBezTo>
                  <a:pt x="91142" y="499978"/>
                  <a:pt x="86603" y="495443"/>
                  <a:pt x="80996" y="495443"/>
                </a:cubicBezTo>
                <a:cubicBezTo>
                  <a:pt x="75478" y="495443"/>
                  <a:pt x="70850" y="499978"/>
                  <a:pt x="70850" y="505579"/>
                </a:cubicBezTo>
                <a:cubicBezTo>
                  <a:pt x="70850" y="511181"/>
                  <a:pt x="66311" y="515716"/>
                  <a:pt x="60793" y="515716"/>
                </a:cubicBezTo>
                <a:lnTo>
                  <a:pt x="40502" y="515716"/>
                </a:lnTo>
                <a:cubicBezTo>
                  <a:pt x="29377" y="515716"/>
                  <a:pt x="20299" y="524785"/>
                  <a:pt x="20299" y="535900"/>
                </a:cubicBezTo>
                <a:cubicBezTo>
                  <a:pt x="20299" y="541501"/>
                  <a:pt x="15760" y="546036"/>
                  <a:pt x="10153" y="546036"/>
                </a:cubicBezTo>
                <a:cubicBezTo>
                  <a:pt x="4546" y="546036"/>
                  <a:pt x="7" y="541501"/>
                  <a:pt x="7" y="535900"/>
                </a:cubicBezTo>
                <a:cubicBezTo>
                  <a:pt x="7" y="513582"/>
                  <a:pt x="18163" y="495443"/>
                  <a:pt x="40502" y="495443"/>
                </a:cubicBezTo>
                <a:lnTo>
                  <a:pt x="52338" y="495443"/>
                </a:lnTo>
                <a:cubicBezTo>
                  <a:pt x="56521" y="483706"/>
                  <a:pt x="67824" y="475259"/>
                  <a:pt x="80996" y="475259"/>
                </a:cubicBezTo>
                <a:close/>
                <a:moveTo>
                  <a:pt x="324090" y="455006"/>
                </a:moveTo>
                <a:cubicBezTo>
                  <a:pt x="337619" y="455006"/>
                  <a:pt x="349100" y="463893"/>
                  <a:pt x="353016" y="476156"/>
                </a:cubicBezTo>
                <a:cubicBezTo>
                  <a:pt x="362628" y="478289"/>
                  <a:pt x="370995" y="483799"/>
                  <a:pt x="376780" y="491441"/>
                </a:cubicBezTo>
                <a:cubicBezTo>
                  <a:pt x="381853" y="487620"/>
                  <a:pt x="388172" y="485309"/>
                  <a:pt x="394936" y="485309"/>
                </a:cubicBezTo>
                <a:cubicBezTo>
                  <a:pt x="411758" y="485309"/>
                  <a:pt x="425375" y="498906"/>
                  <a:pt x="425375" y="515701"/>
                </a:cubicBezTo>
                <a:cubicBezTo>
                  <a:pt x="425375" y="521211"/>
                  <a:pt x="420836" y="525743"/>
                  <a:pt x="415229" y="525743"/>
                </a:cubicBezTo>
                <a:cubicBezTo>
                  <a:pt x="409622" y="525743"/>
                  <a:pt x="405082" y="521211"/>
                  <a:pt x="405082" y="515701"/>
                </a:cubicBezTo>
                <a:cubicBezTo>
                  <a:pt x="405082" y="510103"/>
                  <a:pt x="400543" y="505571"/>
                  <a:pt x="394936" y="505571"/>
                </a:cubicBezTo>
                <a:cubicBezTo>
                  <a:pt x="389418" y="505571"/>
                  <a:pt x="384879" y="510103"/>
                  <a:pt x="384879" y="515701"/>
                </a:cubicBezTo>
                <a:cubicBezTo>
                  <a:pt x="384879" y="521211"/>
                  <a:pt x="380340" y="525743"/>
                  <a:pt x="374733" y="525743"/>
                </a:cubicBezTo>
                <a:cubicBezTo>
                  <a:pt x="369126" y="525743"/>
                  <a:pt x="364586" y="521211"/>
                  <a:pt x="364586" y="515701"/>
                </a:cubicBezTo>
                <a:cubicBezTo>
                  <a:pt x="364586" y="504504"/>
                  <a:pt x="355508" y="495440"/>
                  <a:pt x="344294" y="495440"/>
                </a:cubicBezTo>
                <a:cubicBezTo>
                  <a:pt x="338776" y="495440"/>
                  <a:pt x="334237" y="490908"/>
                  <a:pt x="334237" y="485309"/>
                </a:cubicBezTo>
                <a:cubicBezTo>
                  <a:pt x="334237" y="479800"/>
                  <a:pt x="329697" y="475267"/>
                  <a:pt x="324090" y="475267"/>
                </a:cubicBezTo>
                <a:cubicBezTo>
                  <a:pt x="318483" y="475267"/>
                  <a:pt x="313944" y="479800"/>
                  <a:pt x="313944" y="485309"/>
                </a:cubicBezTo>
                <a:cubicBezTo>
                  <a:pt x="313944" y="491086"/>
                  <a:pt x="309049" y="495529"/>
                  <a:pt x="303353" y="495440"/>
                </a:cubicBezTo>
                <a:cubicBezTo>
                  <a:pt x="298013" y="495707"/>
                  <a:pt x="293741" y="500150"/>
                  <a:pt x="293741" y="505571"/>
                </a:cubicBezTo>
                <a:cubicBezTo>
                  <a:pt x="293741" y="511080"/>
                  <a:pt x="298280" y="515701"/>
                  <a:pt x="303798" y="515701"/>
                </a:cubicBezTo>
                <a:cubicBezTo>
                  <a:pt x="309405" y="515701"/>
                  <a:pt x="313944" y="520234"/>
                  <a:pt x="313944" y="525743"/>
                </a:cubicBezTo>
                <a:cubicBezTo>
                  <a:pt x="313944" y="531342"/>
                  <a:pt x="309405" y="535874"/>
                  <a:pt x="303798" y="535874"/>
                </a:cubicBezTo>
                <a:cubicBezTo>
                  <a:pt x="287065" y="535874"/>
                  <a:pt x="273448" y="522278"/>
                  <a:pt x="273448" y="505571"/>
                </a:cubicBezTo>
                <a:cubicBezTo>
                  <a:pt x="273448" y="491885"/>
                  <a:pt x="282526" y="480244"/>
                  <a:pt x="294987" y="476512"/>
                </a:cubicBezTo>
                <a:cubicBezTo>
                  <a:pt x="298814" y="464070"/>
                  <a:pt x="310384" y="455006"/>
                  <a:pt x="324090" y="455006"/>
                </a:cubicBezTo>
                <a:close/>
                <a:moveTo>
                  <a:pt x="363927" y="413797"/>
                </a:moveTo>
                <a:cubicBezTo>
                  <a:pt x="368739" y="411044"/>
                  <a:pt x="374977" y="412642"/>
                  <a:pt x="377740" y="417438"/>
                </a:cubicBezTo>
                <a:cubicBezTo>
                  <a:pt x="380770" y="422677"/>
                  <a:pt x="384335" y="426674"/>
                  <a:pt x="388167" y="429515"/>
                </a:cubicBezTo>
                <a:cubicBezTo>
                  <a:pt x="392712" y="432801"/>
                  <a:pt x="393692" y="439106"/>
                  <a:pt x="390395" y="443635"/>
                </a:cubicBezTo>
                <a:cubicBezTo>
                  <a:pt x="388434" y="446388"/>
                  <a:pt x="385315" y="447809"/>
                  <a:pt x="382196" y="447809"/>
                </a:cubicBezTo>
                <a:cubicBezTo>
                  <a:pt x="380146" y="447809"/>
                  <a:pt x="378007" y="447187"/>
                  <a:pt x="376225" y="445855"/>
                </a:cubicBezTo>
                <a:cubicBezTo>
                  <a:pt x="370076" y="441326"/>
                  <a:pt x="364729" y="435288"/>
                  <a:pt x="360273" y="427650"/>
                </a:cubicBezTo>
                <a:cubicBezTo>
                  <a:pt x="357421" y="422855"/>
                  <a:pt x="359025" y="416639"/>
                  <a:pt x="363927" y="413797"/>
                </a:cubicBezTo>
                <a:close/>
                <a:moveTo>
                  <a:pt x="354773" y="343866"/>
                </a:moveTo>
                <a:cubicBezTo>
                  <a:pt x="360278" y="343955"/>
                  <a:pt x="364717" y="348665"/>
                  <a:pt x="364539" y="354174"/>
                </a:cubicBezTo>
                <a:lnTo>
                  <a:pt x="364539" y="355863"/>
                </a:lnTo>
                <a:cubicBezTo>
                  <a:pt x="364539" y="358973"/>
                  <a:pt x="364628" y="365283"/>
                  <a:pt x="365427" y="373192"/>
                </a:cubicBezTo>
                <a:cubicBezTo>
                  <a:pt x="365960" y="378701"/>
                  <a:pt x="361965" y="383678"/>
                  <a:pt x="356371" y="384211"/>
                </a:cubicBezTo>
                <a:cubicBezTo>
                  <a:pt x="356016" y="384300"/>
                  <a:pt x="355661" y="384300"/>
                  <a:pt x="355394" y="384300"/>
                </a:cubicBezTo>
                <a:cubicBezTo>
                  <a:pt x="350245" y="384300"/>
                  <a:pt x="345894" y="380390"/>
                  <a:pt x="345361" y="375236"/>
                </a:cubicBezTo>
                <a:cubicBezTo>
                  <a:pt x="344474" y="366438"/>
                  <a:pt x="344296" y="359329"/>
                  <a:pt x="344296" y="355863"/>
                </a:cubicBezTo>
                <a:lnTo>
                  <a:pt x="344296" y="353641"/>
                </a:lnTo>
                <a:cubicBezTo>
                  <a:pt x="344474" y="348043"/>
                  <a:pt x="349357" y="343955"/>
                  <a:pt x="354773" y="343866"/>
                </a:cubicBezTo>
                <a:close/>
                <a:moveTo>
                  <a:pt x="272889" y="343850"/>
                </a:moveTo>
                <a:cubicBezTo>
                  <a:pt x="278507" y="343583"/>
                  <a:pt x="283234" y="347850"/>
                  <a:pt x="283591" y="353362"/>
                </a:cubicBezTo>
                <a:cubicBezTo>
                  <a:pt x="283591" y="353362"/>
                  <a:pt x="283680" y="356296"/>
                  <a:pt x="283680" y="361185"/>
                </a:cubicBezTo>
                <a:cubicBezTo>
                  <a:pt x="283680" y="364741"/>
                  <a:pt x="283591" y="369453"/>
                  <a:pt x="283323" y="374698"/>
                </a:cubicBezTo>
                <a:cubicBezTo>
                  <a:pt x="283056" y="380121"/>
                  <a:pt x="278507" y="384299"/>
                  <a:pt x="273246" y="384299"/>
                </a:cubicBezTo>
                <a:cubicBezTo>
                  <a:pt x="272978" y="384299"/>
                  <a:pt x="272800" y="384299"/>
                  <a:pt x="272621" y="384299"/>
                </a:cubicBezTo>
                <a:cubicBezTo>
                  <a:pt x="267003" y="383943"/>
                  <a:pt x="262722" y="379143"/>
                  <a:pt x="263079" y="373631"/>
                </a:cubicBezTo>
                <a:cubicBezTo>
                  <a:pt x="263346" y="368742"/>
                  <a:pt x="263435" y="364474"/>
                  <a:pt x="263435" y="361185"/>
                </a:cubicBezTo>
                <a:cubicBezTo>
                  <a:pt x="263435" y="357096"/>
                  <a:pt x="263257" y="354607"/>
                  <a:pt x="263257" y="354429"/>
                </a:cubicBezTo>
                <a:cubicBezTo>
                  <a:pt x="262990" y="348828"/>
                  <a:pt x="267270" y="344116"/>
                  <a:pt x="272889" y="343850"/>
                </a:cubicBezTo>
                <a:close/>
                <a:moveTo>
                  <a:pt x="131658" y="311488"/>
                </a:moveTo>
                <a:lnTo>
                  <a:pt x="77988" y="391836"/>
                </a:lnTo>
                <a:cubicBezTo>
                  <a:pt x="112967" y="382415"/>
                  <a:pt x="150349" y="382415"/>
                  <a:pt x="185328" y="391836"/>
                </a:cubicBezTo>
                <a:lnTo>
                  <a:pt x="178830" y="382059"/>
                </a:lnTo>
                <a:close/>
                <a:moveTo>
                  <a:pt x="260359" y="202253"/>
                </a:moveTo>
                <a:lnTo>
                  <a:pt x="228406" y="291401"/>
                </a:lnTo>
                <a:lnTo>
                  <a:pt x="258312" y="274335"/>
                </a:lnTo>
                <a:cubicBezTo>
                  <a:pt x="260715" y="272913"/>
                  <a:pt x="263563" y="272647"/>
                  <a:pt x="266233" y="273447"/>
                </a:cubicBezTo>
                <a:cubicBezTo>
                  <a:pt x="268903" y="274247"/>
                  <a:pt x="271128" y="276113"/>
                  <a:pt x="272374" y="278602"/>
                </a:cubicBezTo>
                <a:lnTo>
                  <a:pt x="282254" y="298333"/>
                </a:lnTo>
                <a:lnTo>
                  <a:pt x="304416" y="239139"/>
                </a:lnTo>
                <a:cubicBezTo>
                  <a:pt x="305929" y="235139"/>
                  <a:pt x="309756" y="232561"/>
                  <a:pt x="313940" y="232561"/>
                </a:cubicBezTo>
                <a:cubicBezTo>
                  <a:pt x="318212" y="232561"/>
                  <a:pt x="321950" y="235139"/>
                  <a:pt x="323463" y="239139"/>
                </a:cubicBezTo>
                <a:lnTo>
                  <a:pt x="345625" y="298333"/>
                </a:lnTo>
                <a:lnTo>
                  <a:pt x="355505" y="278602"/>
                </a:lnTo>
                <a:cubicBezTo>
                  <a:pt x="356751" y="276113"/>
                  <a:pt x="358976" y="274247"/>
                  <a:pt x="361646" y="273447"/>
                </a:cubicBezTo>
                <a:cubicBezTo>
                  <a:pt x="364316" y="272647"/>
                  <a:pt x="367164" y="272913"/>
                  <a:pt x="369567" y="274335"/>
                </a:cubicBezTo>
                <a:lnTo>
                  <a:pt x="399473" y="291401"/>
                </a:lnTo>
                <a:lnTo>
                  <a:pt x="367609" y="202253"/>
                </a:lnTo>
                <a:close/>
                <a:moveTo>
                  <a:pt x="438712" y="195942"/>
                </a:moveTo>
                <a:lnTo>
                  <a:pt x="488131" y="214351"/>
                </a:lnTo>
                <a:cubicBezTo>
                  <a:pt x="490980" y="215418"/>
                  <a:pt x="493206" y="217730"/>
                  <a:pt x="494186" y="220665"/>
                </a:cubicBezTo>
                <a:cubicBezTo>
                  <a:pt x="495165" y="223600"/>
                  <a:pt x="494720" y="226802"/>
                  <a:pt x="493028" y="229292"/>
                </a:cubicBezTo>
                <a:lnTo>
                  <a:pt x="464267" y="273403"/>
                </a:lnTo>
                <a:cubicBezTo>
                  <a:pt x="462308" y="276427"/>
                  <a:pt x="459103" y="278028"/>
                  <a:pt x="455808" y="278028"/>
                </a:cubicBezTo>
                <a:cubicBezTo>
                  <a:pt x="453849" y="278028"/>
                  <a:pt x="451979" y="277494"/>
                  <a:pt x="450288" y="276338"/>
                </a:cubicBezTo>
                <a:cubicBezTo>
                  <a:pt x="445568" y="273314"/>
                  <a:pt x="444233" y="267089"/>
                  <a:pt x="447260" y="262376"/>
                </a:cubicBezTo>
                <a:lnTo>
                  <a:pt x="469165" y="228847"/>
                </a:lnTo>
                <a:lnTo>
                  <a:pt x="431678" y="214885"/>
                </a:lnTo>
                <a:cubicBezTo>
                  <a:pt x="426424" y="212928"/>
                  <a:pt x="423753" y="207147"/>
                  <a:pt x="425712" y="201900"/>
                </a:cubicBezTo>
                <a:cubicBezTo>
                  <a:pt x="427671" y="196653"/>
                  <a:pt x="433459" y="193985"/>
                  <a:pt x="438712" y="195942"/>
                </a:cubicBezTo>
                <a:close/>
                <a:moveTo>
                  <a:pt x="493242" y="178605"/>
                </a:moveTo>
                <a:lnTo>
                  <a:pt x="539109" y="204562"/>
                </a:lnTo>
                <a:cubicBezTo>
                  <a:pt x="541781" y="206073"/>
                  <a:pt x="543651" y="208740"/>
                  <a:pt x="544097" y="211763"/>
                </a:cubicBezTo>
                <a:cubicBezTo>
                  <a:pt x="544631" y="214785"/>
                  <a:pt x="543740" y="217896"/>
                  <a:pt x="541603" y="220119"/>
                </a:cubicBezTo>
                <a:lnTo>
                  <a:pt x="506245" y="259144"/>
                </a:lnTo>
                <a:cubicBezTo>
                  <a:pt x="504286" y="261366"/>
                  <a:pt x="501525" y="262433"/>
                  <a:pt x="498764" y="262433"/>
                </a:cubicBezTo>
                <a:cubicBezTo>
                  <a:pt x="496271" y="262433"/>
                  <a:pt x="493866" y="261633"/>
                  <a:pt x="491907" y="259855"/>
                </a:cubicBezTo>
                <a:cubicBezTo>
                  <a:pt x="487810" y="256121"/>
                  <a:pt x="487453" y="249721"/>
                  <a:pt x="491194" y="245543"/>
                </a:cubicBezTo>
                <a:lnTo>
                  <a:pt x="518091" y="215941"/>
                </a:lnTo>
                <a:lnTo>
                  <a:pt x="483268" y="196295"/>
                </a:lnTo>
                <a:cubicBezTo>
                  <a:pt x="478369" y="193539"/>
                  <a:pt x="476677" y="187316"/>
                  <a:pt x="479438" y="182516"/>
                </a:cubicBezTo>
                <a:cubicBezTo>
                  <a:pt x="482110" y="177627"/>
                  <a:pt x="488344" y="175849"/>
                  <a:pt x="493242" y="178605"/>
                </a:cubicBezTo>
                <a:close/>
                <a:moveTo>
                  <a:pt x="552536" y="174094"/>
                </a:moveTo>
                <a:lnTo>
                  <a:pt x="593658" y="206990"/>
                </a:lnTo>
                <a:cubicBezTo>
                  <a:pt x="596061" y="208946"/>
                  <a:pt x="597485" y="211792"/>
                  <a:pt x="597485" y="214903"/>
                </a:cubicBezTo>
                <a:cubicBezTo>
                  <a:pt x="597485" y="217926"/>
                  <a:pt x="596061" y="220860"/>
                  <a:pt x="593658" y="222816"/>
                </a:cubicBezTo>
                <a:lnTo>
                  <a:pt x="552536" y="255623"/>
                </a:lnTo>
                <a:cubicBezTo>
                  <a:pt x="550667" y="257135"/>
                  <a:pt x="548441" y="257846"/>
                  <a:pt x="546216" y="257846"/>
                </a:cubicBezTo>
                <a:cubicBezTo>
                  <a:pt x="543279" y="257846"/>
                  <a:pt x="540342" y="256601"/>
                  <a:pt x="538294" y="254112"/>
                </a:cubicBezTo>
                <a:cubicBezTo>
                  <a:pt x="534823" y="249755"/>
                  <a:pt x="535535" y="243354"/>
                  <a:pt x="539896" y="239887"/>
                </a:cubicBezTo>
                <a:lnTo>
                  <a:pt x="571138" y="214903"/>
                </a:lnTo>
                <a:lnTo>
                  <a:pt x="539896" y="189920"/>
                </a:lnTo>
                <a:cubicBezTo>
                  <a:pt x="535535" y="186453"/>
                  <a:pt x="534823" y="180051"/>
                  <a:pt x="538294" y="175695"/>
                </a:cubicBezTo>
                <a:cubicBezTo>
                  <a:pt x="541766" y="171338"/>
                  <a:pt x="548174" y="170627"/>
                  <a:pt x="552536" y="174094"/>
                </a:cubicBezTo>
                <a:close/>
                <a:moveTo>
                  <a:pt x="314118" y="161723"/>
                </a:moveTo>
                <a:cubicBezTo>
                  <a:pt x="319725" y="161723"/>
                  <a:pt x="324264" y="166256"/>
                  <a:pt x="324264" y="171767"/>
                </a:cubicBezTo>
                <a:lnTo>
                  <a:pt x="324264" y="176477"/>
                </a:lnTo>
                <a:cubicBezTo>
                  <a:pt x="324264" y="178522"/>
                  <a:pt x="324264" y="180299"/>
                  <a:pt x="324264" y="181988"/>
                </a:cubicBezTo>
                <a:lnTo>
                  <a:pt x="346693" y="181988"/>
                </a:lnTo>
                <a:cubicBezTo>
                  <a:pt x="347316" y="178788"/>
                  <a:pt x="348206" y="174700"/>
                  <a:pt x="349185" y="169989"/>
                </a:cubicBezTo>
                <a:cubicBezTo>
                  <a:pt x="350431" y="164567"/>
                  <a:pt x="355861" y="161101"/>
                  <a:pt x="361290" y="162256"/>
                </a:cubicBezTo>
                <a:cubicBezTo>
                  <a:pt x="366719" y="163501"/>
                  <a:pt x="370190" y="168923"/>
                  <a:pt x="369033" y="174344"/>
                </a:cubicBezTo>
                <a:cubicBezTo>
                  <a:pt x="368410" y="177100"/>
                  <a:pt x="367876" y="179677"/>
                  <a:pt x="367342" y="181988"/>
                </a:cubicBezTo>
                <a:lnTo>
                  <a:pt x="374730" y="181988"/>
                </a:lnTo>
                <a:cubicBezTo>
                  <a:pt x="379002" y="181988"/>
                  <a:pt x="382829" y="184654"/>
                  <a:pt x="384253" y="188743"/>
                </a:cubicBezTo>
                <a:lnTo>
                  <a:pt x="436321" y="334419"/>
                </a:lnTo>
                <a:lnTo>
                  <a:pt x="450117" y="325264"/>
                </a:lnTo>
                <a:cubicBezTo>
                  <a:pt x="454122" y="322598"/>
                  <a:pt x="459462" y="323131"/>
                  <a:pt x="462844" y="326509"/>
                </a:cubicBezTo>
                <a:lnTo>
                  <a:pt x="604629" y="468096"/>
                </a:lnTo>
                <a:cubicBezTo>
                  <a:pt x="608634" y="472096"/>
                  <a:pt x="608634" y="478495"/>
                  <a:pt x="604629" y="482406"/>
                </a:cubicBezTo>
                <a:cubicBezTo>
                  <a:pt x="602671" y="484361"/>
                  <a:pt x="600090" y="485339"/>
                  <a:pt x="597508" y="485339"/>
                </a:cubicBezTo>
                <a:cubicBezTo>
                  <a:pt x="594927" y="485339"/>
                  <a:pt x="592346" y="484361"/>
                  <a:pt x="590299" y="482406"/>
                </a:cubicBezTo>
                <a:lnTo>
                  <a:pt x="454478" y="346685"/>
                </a:lnTo>
                <a:lnTo>
                  <a:pt x="443352" y="354062"/>
                </a:lnTo>
                <a:lnTo>
                  <a:pt x="485541" y="471829"/>
                </a:lnTo>
                <a:cubicBezTo>
                  <a:pt x="487410" y="477073"/>
                  <a:pt x="484650" y="482939"/>
                  <a:pt x="479399" y="484806"/>
                </a:cubicBezTo>
                <a:cubicBezTo>
                  <a:pt x="478242" y="485161"/>
                  <a:pt x="477085" y="485339"/>
                  <a:pt x="476017" y="485339"/>
                </a:cubicBezTo>
                <a:cubicBezTo>
                  <a:pt x="471834" y="485339"/>
                  <a:pt x="467918" y="482761"/>
                  <a:pt x="466405" y="478673"/>
                </a:cubicBezTo>
                <a:lnTo>
                  <a:pt x="409887" y="320642"/>
                </a:lnTo>
                <a:lnTo>
                  <a:pt x="368855" y="297178"/>
                </a:lnTo>
                <a:lnTo>
                  <a:pt x="353369" y="328108"/>
                </a:lnTo>
                <a:cubicBezTo>
                  <a:pt x="351589" y="331664"/>
                  <a:pt x="347939" y="333886"/>
                  <a:pt x="343756" y="333708"/>
                </a:cubicBezTo>
                <a:cubicBezTo>
                  <a:pt x="339751" y="333441"/>
                  <a:pt x="336280" y="330864"/>
                  <a:pt x="334856" y="327131"/>
                </a:cubicBezTo>
                <a:lnTo>
                  <a:pt x="313940" y="271491"/>
                </a:lnTo>
                <a:lnTo>
                  <a:pt x="293023" y="327131"/>
                </a:lnTo>
                <a:cubicBezTo>
                  <a:pt x="291599" y="330864"/>
                  <a:pt x="288128" y="333441"/>
                  <a:pt x="284123" y="333708"/>
                </a:cubicBezTo>
                <a:cubicBezTo>
                  <a:pt x="283945" y="333708"/>
                  <a:pt x="283767" y="333708"/>
                  <a:pt x="283589" y="333708"/>
                </a:cubicBezTo>
                <a:cubicBezTo>
                  <a:pt x="279762" y="333708"/>
                  <a:pt x="276202" y="331486"/>
                  <a:pt x="274510" y="328108"/>
                </a:cubicBezTo>
                <a:lnTo>
                  <a:pt x="259024" y="297178"/>
                </a:lnTo>
                <a:lnTo>
                  <a:pt x="217993" y="320642"/>
                </a:lnTo>
                <a:lnTo>
                  <a:pt x="198500" y="375126"/>
                </a:lnTo>
                <a:lnTo>
                  <a:pt x="240333" y="437788"/>
                </a:lnTo>
                <a:cubicBezTo>
                  <a:pt x="240689" y="435210"/>
                  <a:pt x="242024" y="432810"/>
                  <a:pt x="244249" y="431121"/>
                </a:cubicBezTo>
                <a:cubicBezTo>
                  <a:pt x="247720" y="428544"/>
                  <a:pt x="250835" y="424455"/>
                  <a:pt x="253505" y="418945"/>
                </a:cubicBezTo>
                <a:cubicBezTo>
                  <a:pt x="255908" y="413967"/>
                  <a:pt x="261961" y="411834"/>
                  <a:pt x="267034" y="414234"/>
                </a:cubicBezTo>
                <a:cubicBezTo>
                  <a:pt x="272018" y="416723"/>
                  <a:pt x="274154" y="422767"/>
                  <a:pt x="271751" y="427744"/>
                </a:cubicBezTo>
                <a:cubicBezTo>
                  <a:pt x="267657" y="436188"/>
                  <a:pt x="262495" y="442765"/>
                  <a:pt x="256443" y="447298"/>
                </a:cubicBezTo>
                <a:cubicBezTo>
                  <a:pt x="254662" y="448631"/>
                  <a:pt x="252437" y="449342"/>
                  <a:pt x="250390" y="449342"/>
                </a:cubicBezTo>
                <a:cubicBezTo>
                  <a:pt x="249500" y="449342"/>
                  <a:pt x="248699" y="449164"/>
                  <a:pt x="247809" y="448987"/>
                </a:cubicBezTo>
                <a:lnTo>
                  <a:pt x="261605" y="469607"/>
                </a:lnTo>
                <a:cubicBezTo>
                  <a:pt x="262317" y="470674"/>
                  <a:pt x="262762" y="471740"/>
                  <a:pt x="263029" y="472807"/>
                </a:cubicBezTo>
                <a:cubicBezTo>
                  <a:pt x="263207" y="473607"/>
                  <a:pt x="263296" y="474495"/>
                  <a:pt x="263296" y="475295"/>
                </a:cubicBezTo>
                <a:cubicBezTo>
                  <a:pt x="263296" y="477429"/>
                  <a:pt x="262584" y="479562"/>
                  <a:pt x="261338" y="481339"/>
                </a:cubicBezTo>
                <a:cubicBezTo>
                  <a:pt x="260626" y="482228"/>
                  <a:pt x="259825" y="483028"/>
                  <a:pt x="258846" y="483650"/>
                </a:cubicBezTo>
                <a:cubicBezTo>
                  <a:pt x="258401" y="483917"/>
                  <a:pt x="258045" y="484183"/>
                  <a:pt x="257600" y="484361"/>
                </a:cubicBezTo>
                <a:cubicBezTo>
                  <a:pt x="257511" y="484361"/>
                  <a:pt x="257422" y="484450"/>
                  <a:pt x="257333" y="484450"/>
                </a:cubicBezTo>
                <a:cubicBezTo>
                  <a:pt x="256532" y="484806"/>
                  <a:pt x="255641" y="485072"/>
                  <a:pt x="254751" y="485250"/>
                </a:cubicBezTo>
                <a:cubicBezTo>
                  <a:pt x="254662" y="485250"/>
                  <a:pt x="254573" y="485250"/>
                  <a:pt x="254484" y="485250"/>
                </a:cubicBezTo>
                <a:cubicBezTo>
                  <a:pt x="254128" y="485339"/>
                  <a:pt x="253683" y="485339"/>
                  <a:pt x="253238" y="485339"/>
                </a:cubicBezTo>
                <a:cubicBezTo>
                  <a:pt x="253149" y="485339"/>
                  <a:pt x="253149" y="485339"/>
                  <a:pt x="253149" y="485339"/>
                </a:cubicBezTo>
                <a:cubicBezTo>
                  <a:pt x="252793" y="485339"/>
                  <a:pt x="252437" y="485339"/>
                  <a:pt x="252081" y="485339"/>
                </a:cubicBezTo>
                <a:cubicBezTo>
                  <a:pt x="251992" y="485250"/>
                  <a:pt x="251814" y="485250"/>
                  <a:pt x="251725" y="485250"/>
                </a:cubicBezTo>
                <a:cubicBezTo>
                  <a:pt x="251458" y="485250"/>
                  <a:pt x="251191" y="485161"/>
                  <a:pt x="250924" y="485072"/>
                </a:cubicBezTo>
                <a:cubicBezTo>
                  <a:pt x="250835" y="485072"/>
                  <a:pt x="250657" y="485072"/>
                  <a:pt x="250568" y="484983"/>
                </a:cubicBezTo>
                <a:cubicBezTo>
                  <a:pt x="250301" y="484983"/>
                  <a:pt x="250123" y="484895"/>
                  <a:pt x="249856" y="484806"/>
                </a:cubicBezTo>
                <a:cubicBezTo>
                  <a:pt x="249767" y="484717"/>
                  <a:pt x="249589" y="484717"/>
                  <a:pt x="249500" y="484628"/>
                </a:cubicBezTo>
                <a:cubicBezTo>
                  <a:pt x="249233" y="484539"/>
                  <a:pt x="248966" y="484450"/>
                  <a:pt x="248699" y="484272"/>
                </a:cubicBezTo>
                <a:cubicBezTo>
                  <a:pt x="248610" y="484272"/>
                  <a:pt x="248521" y="484272"/>
                  <a:pt x="248432" y="484183"/>
                </a:cubicBezTo>
                <a:cubicBezTo>
                  <a:pt x="248165" y="484006"/>
                  <a:pt x="247809" y="483828"/>
                  <a:pt x="247542" y="483650"/>
                </a:cubicBezTo>
                <a:cubicBezTo>
                  <a:pt x="247453" y="483561"/>
                  <a:pt x="247275" y="483472"/>
                  <a:pt x="247186" y="483384"/>
                </a:cubicBezTo>
                <a:cubicBezTo>
                  <a:pt x="247008" y="483206"/>
                  <a:pt x="246830" y="483117"/>
                  <a:pt x="246652" y="482939"/>
                </a:cubicBezTo>
                <a:cubicBezTo>
                  <a:pt x="246474" y="482850"/>
                  <a:pt x="246385" y="482761"/>
                  <a:pt x="246296" y="482672"/>
                </a:cubicBezTo>
                <a:cubicBezTo>
                  <a:pt x="246118" y="482495"/>
                  <a:pt x="245940" y="482317"/>
                  <a:pt x="245762" y="482139"/>
                </a:cubicBezTo>
                <a:cubicBezTo>
                  <a:pt x="245673" y="482050"/>
                  <a:pt x="245584" y="481873"/>
                  <a:pt x="245495" y="481784"/>
                </a:cubicBezTo>
                <a:cubicBezTo>
                  <a:pt x="245228" y="481517"/>
                  <a:pt x="245050" y="481339"/>
                  <a:pt x="244872" y="481073"/>
                </a:cubicBezTo>
                <a:cubicBezTo>
                  <a:pt x="244872" y="480984"/>
                  <a:pt x="244783" y="480895"/>
                  <a:pt x="244783" y="480895"/>
                </a:cubicBezTo>
                <a:lnTo>
                  <a:pt x="211495" y="431033"/>
                </a:lnTo>
                <a:lnTo>
                  <a:pt x="203307" y="418767"/>
                </a:lnTo>
                <a:lnTo>
                  <a:pt x="190223" y="414412"/>
                </a:lnTo>
                <a:cubicBezTo>
                  <a:pt x="152485" y="401791"/>
                  <a:pt x="110831" y="401791"/>
                  <a:pt x="73093" y="414412"/>
                </a:cubicBezTo>
                <a:lnTo>
                  <a:pt x="60009" y="418767"/>
                </a:lnTo>
                <a:lnTo>
                  <a:pt x="18533" y="480895"/>
                </a:lnTo>
                <a:cubicBezTo>
                  <a:pt x="15507" y="485517"/>
                  <a:pt x="9188" y="486761"/>
                  <a:pt x="4559" y="483650"/>
                </a:cubicBezTo>
                <a:cubicBezTo>
                  <a:pt x="-158" y="480539"/>
                  <a:pt x="-1404" y="474318"/>
                  <a:pt x="1711" y="469607"/>
                </a:cubicBezTo>
                <a:lnTo>
                  <a:pt x="123203" y="287579"/>
                </a:lnTo>
                <a:cubicBezTo>
                  <a:pt x="127030" y="281979"/>
                  <a:pt x="136375" y="281979"/>
                  <a:pt x="140113" y="287579"/>
                </a:cubicBezTo>
                <a:lnTo>
                  <a:pt x="184527" y="354151"/>
                </a:lnTo>
                <a:lnTo>
                  <a:pt x="243626" y="188743"/>
                </a:lnTo>
                <a:cubicBezTo>
                  <a:pt x="245050" y="184654"/>
                  <a:pt x="248877" y="181988"/>
                  <a:pt x="253149" y="181988"/>
                </a:cubicBezTo>
                <a:lnTo>
                  <a:pt x="260359" y="181988"/>
                </a:lnTo>
                <a:cubicBezTo>
                  <a:pt x="259825" y="179766"/>
                  <a:pt x="259202" y="177277"/>
                  <a:pt x="258579" y="174611"/>
                </a:cubicBezTo>
                <a:cubicBezTo>
                  <a:pt x="257333" y="169189"/>
                  <a:pt x="260626" y="163767"/>
                  <a:pt x="266055" y="162434"/>
                </a:cubicBezTo>
                <a:cubicBezTo>
                  <a:pt x="271484" y="161101"/>
                  <a:pt x="277003" y="164478"/>
                  <a:pt x="278249" y="169900"/>
                </a:cubicBezTo>
                <a:cubicBezTo>
                  <a:pt x="279406" y="174611"/>
                  <a:pt x="280385" y="178699"/>
                  <a:pt x="281097" y="181988"/>
                </a:cubicBezTo>
                <a:lnTo>
                  <a:pt x="304060" y="181988"/>
                </a:lnTo>
                <a:cubicBezTo>
                  <a:pt x="304060" y="180299"/>
                  <a:pt x="304060" y="178522"/>
                  <a:pt x="304060" y="176477"/>
                </a:cubicBezTo>
                <a:lnTo>
                  <a:pt x="304060" y="171944"/>
                </a:lnTo>
                <a:cubicBezTo>
                  <a:pt x="303971" y="166345"/>
                  <a:pt x="308510" y="161812"/>
                  <a:pt x="314118" y="161723"/>
                </a:cubicBezTo>
                <a:close/>
                <a:moveTo>
                  <a:pt x="242618" y="95513"/>
                </a:moveTo>
                <a:cubicBezTo>
                  <a:pt x="247788" y="93288"/>
                  <a:pt x="253760" y="95601"/>
                  <a:pt x="255988" y="100762"/>
                </a:cubicBezTo>
                <a:cubicBezTo>
                  <a:pt x="258573" y="106724"/>
                  <a:pt x="261247" y="113309"/>
                  <a:pt x="263743" y="120338"/>
                </a:cubicBezTo>
                <a:cubicBezTo>
                  <a:pt x="265615" y="125588"/>
                  <a:pt x="262852" y="131372"/>
                  <a:pt x="257504" y="133240"/>
                </a:cubicBezTo>
                <a:cubicBezTo>
                  <a:pt x="256434" y="133596"/>
                  <a:pt x="255275" y="133863"/>
                  <a:pt x="254117" y="133863"/>
                </a:cubicBezTo>
                <a:cubicBezTo>
                  <a:pt x="250016" y="133863"/>
                  <a:pt x="246095" y="131283"/>
                  <a:pt x="244579" y="127101"/>
                </a:cubicBezTo>
                <a:cubicBezTo>
                  <a:pt x="242262" y="120516"/>
                  <a:pt x="239855" y="114376"/>
                  <a:pt x="237448" y="108860"/>
                </a:cubicBezTo>
                <a:cubicBezTo>
                  <a:pt x="235131" y="103788"/>
                  <a:pt x="237538" y="97737"/>
                  <a:pt x="242618" y="95513"/>
                </a:cubicBezTo>
                <a:close/>
                <a:moveTo>
                  <a:pt x="382181" y="94538"/>
                </a:moveTo>
                <a:cubicBezTo>
                  <a:pt x="387426" y="96494"/>
                  <a:pt x="390093" y="102361"/>
                  <a:pt x="388137" y="107606"/>
                </a:cubicBezTo>
                <a:cubicBezTo>
                  <a:pt x="385826" y="113651"/>
                  <a:pt x="383692" y="119963"/>
                  <a:pt x="381647" y="126275"/>
                </a:cubicBezTo>
                <a:cubicBezTo>
                  <a:pt x="380314" y="130542"/>
                  <a:pt x="376313" y="133298"/>
                  <a:pt x="372046" y="133298"/>
                </a:cubicBezTo>
                <a:cubicBezTo>
                  <a:pt x="370979" y="133298"/>
                  <a:pt x="370002" y="133120"/>
                  <a:pt x="369024" y="132854"/>
                </a:cubicBezTo>
                <a:cubicBezTo>
                  <a:pt x="363690" y="131164"/>
                  <a:pt x="360667" y="125475"/>
                  <a:pt x="362356" y="120141"/>
                </a:cubicBezTo>
                <a:cubicBezTo>
                  <a:pt x="364490" y="113562"/>
                  <a:pt x="366712" y="106895"/>
                  <a:pt x="369201" y="100494"/>
                </a:cubicBezTo>
                <a:cubicBezTo>
                  <a:pt x="371157" y="95249"/>
                  <a:pt x="376936" y="92582"/>
                  <a:pt x="382181" y="94538"/>
                </a:cubicBezTo>
                <a:close/>
                <a:moveTo>
                  <a:pt x="216395" y="51295"/>
                </a:moveTo>
                <a:cubicBezTo>
                  <a:pt x="218888" y="52271"/>
                  <a:pt x="221470" y="53602"/>
                  <a:pt x="223963" y="55288"/>
                </a:cubicBezTo>
                <a:cubicBezTo>
                  <a:pt x="228593" y="58393"/>
                  <a:pt x="229839" y="64692"/>
                  <a:pt x="226723" y="69305"/>
                </a:cubicBezTo>
                <a:cubicBezTo>
                  <a:pt x="224764" y="72144"/>
                  <a:pt x="221559" y="73741"/>
                  <a:pt x="218265" y="73741"/>
                </a:cubicBezTo>
                <a:cubicBezTo>
                  <a:pt x="216395" y="73741"/>
                  <a:pt x="214437" y="73209"/>
                  <a:pt x="212656" y="72055"/>
                </a:cubicBezTo>
                <a:cubicBezTo>
                  <a:pt x="211410" y="71168"/>
                  <a:pt x="210163" y="70547"/>
                  <a:pt x="209006" y="70104"/>
                </a:cubicBezTo>
                <a:cubicBezTo>
                  <a:pt x="203842" y="68063"/>
                  <a:pt x="201260" y="62208"/>
                  <a:pt x="203219" y="56973"/>
                </a:cubicBezTo>
                <a:cubicBezTo>
                  <a:pt x="205266" y="51828"/>
                  <a:pt x="211142" y="49255"/>
                  <a:pt x="216395" y="51295"/>
                </a:cubicBezTo>
                <a:close/>
                <a:moveTo>
                  <a:pt x="411570" y="41138"/>
                </a:moveTo>
                <a:cubicBezTo>
                  <a:pt x="416738" y="39093"/>
                  <a:pt x="422618" y="41672"/>
                  <a:pt x="424668" y="46918"/>
                </a:cubicBezTo>
                <a:cubicBezTo>
                  <a:pt x="426717" y="52076"/>
                  <a:pt x="424133" y="57944"/>
                  <a:pt x="418876" y="59990"/>
                </a:cubicBezTo>
                <a:cubicBezTo>
                  <a:pt x="416114" y="61057"/>
                  <a:pt x="413263" y="63280"/>
                  <a:pt x="410145" y="66570"/>
                </a:cubicBezTo>
                <a:cubicBezTo>
                  <a:pt x="408185" y="68793"/>
                  <a:pt x="405422" y="69860"/>
                  <a:pt x="402660" y="69860"/>
                </a:cubicBezTo>
                <a:cubicBezTo>
                  <a:pt x="400255" y="69860"/>
                  <a:pt x="397760" y="69060"/>
                  <a:pt x="395889" y="67281"/>
                </a:cubicBezTo>
                <a:cubicBezTo>
                  <a:pt x="391701" y="63458"/>
                  <a:pt x="391434" y="57055"/>
                  <a:pt x="395176" y="52965"/>
                </a:cubicBezTo>
                <a:cubicBezTo>
                  <a:pt x="400344" y="47274"/>
                  <a:pt x="405868" y="43361"/>
                  <a:pt x="411570" y="41138"/>
                </a:cubicBezTo>
                <a:close/>
                <a:moveTo>
                  <a:pt x="313926" y="20266"/>
                </a:moveTo>
                <a:cubicBezTo>
                  <a:pt x="308319" y="20266"/>
                  <a:pt x="303780" y="24799"/>
                  <a:pt x="303780" y="30310"/>
                </a:cubicBezTo>
                <a:cubicBezTo>
                  <a:pt x="303780" y="35910"/>
                  <a:pt x="299241" y="40443"/>
                  <a:pt x="293724" y="40443"/>
                </a:cubicBezTo>
                <a:cubicBezTo>
                  <a:pt x="288117" y="40443"/>
                  <a:pt x="283578" y="44977"/>
                  <a:pt x="283578" y="50576"/>
                </a:cubicBezTo>
                <a:cubicBezTo>
                  <a:pt x="283578" y="56176"/>
                  <a:pt x="288117" y="60709"/>
                  <a:pt x="293724" y="60709"/>
                </a:cubicBezTo>
                <a:cubicBezTo>
                  <a:pt x="299241" y="60709"/>
                  <a:pt x="303780" y="65243"/>
                  <a:pt x="303780" y="70754"/>
                </a:cubicBezTo>
                <a:cubicBezTo>
                  <a:pt x="303780" y="76353"/>
                  <a:pt x="308319" y="80887"/>
                  <a:pt x="313926" y="80887"/>
                </a:cubicBezTo>
                <a:lnTo>
                  <a:pt x="334217" y="80887"/>
                </a:lnTo>
                <a:cubicBezTo>
                  <a:pt x="345341" y="80887"/>
                  <a:pt x="354419" y="71820"/>
                  <a:pt x="354419" y="60709"/>
                </a:cubicBezTo>
                <a:cubicBezTo>
                  <a:pt x="354419" y="49510"/>
                  <a:pt x="345341" y="40443"/>
                  <a:pt x="334217" y="40443"/>
                </a:cubicBezTo>
                <a:cubicBezTo>
                  <a:pt x="328610" y="40443"/>
                  <a:pt x="324071" y="35910"/>
                  <a:pt x="324071" y="30310"/>
                </a:cubicBezTo>
                <a:cubicBezTo>
                  <a:pt x="324071" y="24799"/>
                  <a:pt x="319532" y="20266"/>
                  <a:pt x="313926" y="20266"/>
                </a:cubicBezTo>
                <a:close/>
                <a:moveTo>
                  <a:pt x="313926" y="0"/>
                </a:moveTo>
                <a:cubicBezTo>
                  <a:pt x="327453" y="0"/>
                  <a:pt x="339023" y="8889"/>
                  <a:pt x="342849" y="21155"/>
                </a:cubicBezTo>
                <a:cubicBezTo>
                  <a:pt x="361094" y="25155"/>
                  <a:pt x="374710" y="41332"/>
                  <a:pt x="374710" y="60709"/>
                </a:cubicBezTo>
                <a:cubicBezTo>
                  <a:pt x="374710" y="83020"/>
                  <a:pt x="356555" y="101153"/>
                  <a:pt x="334217" y="101153"/>
                </a:cubicBezTo>
                <a:lnTo>
                  <a:pt x="317753" y="101153"/>
                </a:lnTo>
                <a:cubicBezTo>
                  <a:pt x="319087" y="106575"/>
                  <a:pt x="320244" y="112975"/>
                  <a:pt x="321223" y="120086"/>
                </a:cubicBezTo>
                <a:cubicBezTo>
                  <a:pt x="321935" y="125597"/>
                  <a:pt x="318020" y="130663"/>
                  <a:pt x="312413" y="131463"/>
                </a:cubicBezTo>
                <a:cubicBezTo>
                  <a:pt x="311968" y="131463"/>
                  <a:pt x="311523" y="131463"/>
                  <a:pt x="311167" y="131463"/>
                </a:cubicBezTo>
                <a:cubicBezTo>
                  <a:pt x="306094" y="131463"/>
                  <a:pt x="301733" y="127819"/>
                  <a:pt x="301110" y="122663"/>
                </a:cubicBezTo>
                <a:cubicBezTo>
                  <a:pt x="300131" y="115463"/>
                  <a:pt x="298974" y="109241"/>
                  <a:pt x="297639" y="104086"/>
                </a:cubicBezTo>
                <a:cubicBezTo>
                  <a:pt x="296927" y="101597"/>
                  <a:pt x="297283" y="99019"/>
                  <a:pt x="298440" y="96886"/>
                </a:cubicBezTo>
                <a:cubicBezTo>
                  <a:pt x="292033" y="92975"/>
                  <a:pt x="287049" y="86931"/>
                  <a:pt x="284824" y="79642"/>
                </a:cubicBezTo>
                <a:cubicBezTo>
                  <a:pt x="272365" y="75820"/>
                  <a:pt x="263287" y="64265"/>
                  <a:pt x="263287" y="50576"/>
                </a:cubicBezTo>
                <a:cubicBezTo>
                  <a:pt x="263287" y="36888"/>
                  <a:pt x="272365" y="25333"/>
                  <a:pt x="284824" y="21511"/>
                </a:cubicBezTo>
                <a:cubicBezTo>
                  <a:pt x="288651" y="9066"/>
                  <a:pt x="300220" y="0"/>
                  <a:pt x="31392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4011730" y="1394543"/>
            <a:ext cx="8047652" cy="1143976"/>
            <a:chOff x="3449023" y="1228846"/>
            <a:chExt cx="8047652" cy="1143976"/>
          </a:xfrm>
        </p:grpSpPr>
        <p:sp>
          <p:nvSpPr>
            <p:cNvPr id="25" name="PA-做什么PPT5"/>
            <p:cNvSpPr txBox="1"/>
            <p:nvPr>
              <p:custDataLst>
                <p:tags r:id="rId5"/>
              </p:custDataLst>
            </p:nvPr>
          </p:nvSpPr>
          <p:spPr>
            <a:xfrm>
              <a:off x="4516317" y="1228846"/>
              <a:ext cx="38888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5499A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HarmonyOS Sans SC Black" panose="00000A00000000000000" pitchFamily="2" charset="-122"/>
                </a:rPr>
                <a:t>升级原因</a:t>
              </a:r>
            </a:p>
          </p:txBody>
        </p:sp>
        <p:sp>
          <p:nvSpPr>
            <p:cNvPr id="26" name="PA-做什么PPT6"/>
            <p:cNvSpPr/>
            <p:nvPr>
              <p:custDataLst>
                <p:tags r:id="rId6"/>
              </p:custDataLst>
            </p:nvPr>
          </p:nvSpPr>
          <p:spPr>
            <a:xfrm flipV="1">
              <a:off x="3449023" y="1766514"/>
              <a:ext cx="8047652" cy="606308"/>
            </a:xfrm>
            <a:custGeom>
              <a:avLst/>
              <a:gdLst>
                <a:gd name="connsiteX0" fmla="*/ 0 w 5659394"/>
                <a:gd name="connsiteY0" fmla="*/ 0 h 551936"/>
                <a:gd name="connsiteX1" fmla="*/ 444843 w 5659394"/>
                <a:gd name="connsiteY1" fmla="*/ 551936 h 551936"/>
                <a:gd name="connsiteX2" fmla="*/ 4580238 w 5659394"/>
                <a:gd name="connsiteY2" fmla="*/ 551936 h 551936"/>
                <a:gd name="connsiteX3" fmla="*/ 5659394 w 5659394"/>
                <a:gd name="connsiteY3" fmla="*/ 551936 h 551936"/>
                <a:gd name="connsiteX0-1" fmla="*/ 0 w 5666370"/>
                <a:gd name="connsiteY0-2" fmla="*/ 0 h 716420"/>
                <a:gd name="connsiteX1-3" fmla="*/ 451819 w 5666370"/>
                <a:gd name="connsiteY1-4" fmla="*/ 716420 h 716420"/>
                <a:gd name="connsiteX2-5" fmla="*/ 4587214 w 5666370"/>
                <a:gd name="connsiteY2-6" fmla="*/ 716420 h 716420"/>
                <a:gd name="connsiteX3-7" fmla="*/ 5666370 w 5666370"/>
                <a:gd name="connsiteY3-8" fmla="*/ 716420 h 71642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666370" h="716420">
                  <a:moveTo>
                    <a:pt x="0" y="0"/>
                  </a:moveTo>
                  <a:lnTo>
                    <a:pt x="451819" y="716420"/>
                  </a:lnTo>
                  <a:lnTo>
                    <a:pt x="4587214" y="716420"/>
                  </a:lnTo>
                  <a:lnTo>
                    <a:pt x="5666370" y="716420"/>
                  </a:lnTo>
                </a:path>
              </a:pathLst>
            </a:custGeom>
            <a:noFill/>
            <a:ln w="19050" cap="rnd">
              <a:solidFill>
                <a:srgbClr val="15499A"/>
              </a:solidFill>
              <a:prstDash val="sysDot"/>
              <a:headEnd type="oval" w="sm" len="sm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增强器低电平升级（二）</a:t>
            </a:r>
          </a:p>
        </p:txBody>
      </p:sp>
      <p:sp>
        <p:nvSpPr>
          <p:cNvPr id="4" name="PA-做什么PPT7"/>
          <p:cNvSpPr/>
          <p:nvPr>
            <p:custDataLst>
              <p:tags r:id="rId2"/>
            </p:custDataLst>
          </p:nvPr>
        </p:nvSpPr>
        <p:spPr>
          <a:xfrm>
            <a:off x="94515" y="920402"/>
            <a:ext cx="5743578" cy="2825120"/>
          </a:xfrm>
          <a:prstGeom prst="roundRect">
            <a:avLst>
              <a:gd name="adj" fmla="val 2044"/>
            </a:avLst>
          </a:prstGeom>
          <a:solidFill>
            <a:sysClr val="window" lastClr="FFFFFF"/>
          </a:solidFill>
          <a:ln w="12700" cap="flat" cmpd="sng" algn="ctr">
            <a:solidFill>
              <a:srgbClr val="15499A"/>
            </a:solidFill>
            <a:prstDash val="solid"/>
            <a:miter lim="800000"/>
          </a:ln>
          <a:effectLst>
            <a:outerShdw blurRad="304800" dist="304800" dir="5400000" sx="96000" sy="96000" algn="t" rotWithShape="0">
              <a:srgbClr val="0066FF">
                <a:lumMod val="50000"/>
                <a:alpha val="2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33" y="1005956"/>
            <a:ext cx="5463692" cy="2662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6005111" y="920402"/>
            <a:ext cx="5925356" cy="2825120"/>
            <a:chOff x="6005111" y="920402"/>
            <a:chExt cx="5925356" cy="2825120"/>
          </a:xfrm>
        </p:grpSpPr>
        <p:sp>
          <p:nvSpPr>
            <p:cNvPr id="6" name="PA-做什么PPT7"/>
            <p:cNvSpPr/>
            <p:nvPr>
              <p:custDataLst>
                <p:tags r:id="rId5"/>
              </p:custDataLst>
            </p:nvPr>
          </p:nvSpPr>
          <p:spPr>
            <a:xfrm>
              <a:off x="6005111" y="920402"/>
              <a:ext cx="5925356" cy="2825120"/>
            </a:xfrm>
            <a:prstGeom prst="roundRect">
              <a:avLst>
                <a:gd name="adj" fmla="val 2044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15499A"/>
              </a:solidFill>
              <a:prstDash val="solid"/>
              <a:miter lim="800000"/>
            </a:ln>
            <a:effectLst>
              <a:outerShdw blurRad="304800" dist="304800" dir="5400000" sx="96000" sy="96000" algn="t" rotWithShape="0">
                <a:srgbClr val="0066FF">
                  <a:lumMod val="50000"/>
                  <a:alpha val="2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pic>
          <p:nvPicPr>
            <p:cNvPr id="7" name="Picture 2" descr="E:\zhangzhigang\工作内容\岗位调整报告\副高岗位晋升报告\LLRF_cabinet_front.JP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6353909" y="1106906"/>
              <a:ext cx="1314596" cy="2462771"/>
            </a:xfrm>
            <a:prstGeom prst="rect">
              <a:avLst/>
            </a:prstGeom>
            <a:ln w="12700" cap="sq">
              <a:solidFill>
                <a:srgbClr val="15499A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8" name="图片 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4824" y="1106906"/>
              <a:ext cx="1826092" cy="2462771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组合 14"/>
            <p:cNvGrpSpPr/>
            <p:nvPr/>
          </p:nvGrpSpPr>
          <p:grpSpPr>
            <a:xfrm>
              <a:off x="7156923" y="1816357"/>
              <a:ext cx="2195631" cy="1033210"/>
              <a:chOff x="1239700" y="5010769"/>
              <a:chExt cx="2195631" cy="1033210"/>
            </a:xfrm>
          </p:grpSpPr>
          <p:sp>
            <p:nvSpPr>
              <p:cNvPr id="12" name="箭头: 右 11"/>
              <p:cNvSpPr/>
              <p:nvPr/>
            </p:nvSpPr>
            <p:spPr>
              <a:xfrm>
                <a:off x="1239700" y="5223623"/>
                <a:ext cx="2195631" cy="586041"/>
              </a:xfrm>
              <a:prstGeom prst="rightArrow">
                <a:avLst/>
              </a:prstGeom>
              <a:gradFill flip="none" rotWithShape="1">
                <a:gsLst>
                  <a:gs pos="40000">
                    <a:srgbClr val="49BAFF">
                      <a:alpha val="0"/>
                    </a:srgbClr>
                  </a:gs>
                  <a:gs pos="85000">
                    <a:srgbClr val="15499A">
                      <a:alpha val="26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13" name="箭头: 右 12"/>
              <p:cNvSpPr/>
              <p:nvPr/>
            </p:nvSpPr>
            <p:spPr>
              <a:xfrm>
                <a:off x="1320854" y="5010769"/>
                <a:ext cx="1592953" cy="215641"/>
              </a:xfrm>
              <a:prstGeom prst="rightArrow">
                <a:avLst/>
              </a:prstGeom>
              <a:gradFill flip="none" rotWithShape="1">
                <a:gsLst>
                  <a:gs pos="40000">
                    <a:srgbClr val="49BAFF">
                      <a:alpha val="0"/>
                    </a:srgbClr>
                  </a:gs>
                  <a:gs pos="85000">
                    <a:srgbClr val="15499A">
                      <a:alpha val="26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14" name="箭头: 右 13"/>
              <p:cNvSpPr/>
              <p:nvPr/>
            </p:nvSpPr>
            <p:spPr>
              <a:xfrm>
                <a:off x="1306507" y="5828338"/>
                <a:ext cx="1592953" cy="215641"/>
              </a:xfrm>
              <a:prstGeom prst="rightArrow">
                <a:avLst/>
              </a:prstGeom>
              <a:gradFill flip="none" rotWithShape="1">
                <a:gsLst>
                  <a:gs pos="40000">
                    <a:srgbClr val="49BAFF">
                      <a:alpha val="0"/>
                    </a:srgbClr>
                  </a:gs>
                  <a:gs pos="85000">
                    <a:srgbClr val="15499A">
                      <a:alpha val="26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8" name="PA-做什么PPT7"/>
          <p:cNvSpPr/>
          <p:nvPr>
            <p:custDataLst>
              <p:tags r:id="rId3"/>
            </p:custDataLst>
          </p:nvPr>
        </p:nvSpPr>
        <p:spPr>
          <a:xfrm>
            <a:off x="2936630" y="3825706"/>
            <a:ext cx="8993837" cy="2825120"/>
          </a:xfrm>
          <a:prstGeom prst="roundRect">
            <a:avLst>
              <a:gd name="adj" fmla="val 2044"/>
            </a:avLst>
          </a:prstGeom>
          <a:solidFill>
            <a:sysClr val="window" lastClr="FFFFFF"/>
          </a:solidFill>
          <a:ln w="12700" cap="flat" cmpd="sng" algn="ctr">
            <a:solidFill>
              <a:srgbClr val="15499A"/>
            </a:solidFill>
            <a:prstDash val="solid"/>
            <a:miter lim="800000"/>
          </a:ln>
          <a:effectLst>
            <a:outerShdw blurRad="304800" dist="304800" dir="5400000" sx="96000" sy="96000" algn="t" rotWithShape="0">
              <a:srgbClr val="0066FF">
                <a:lumMod val="50000"/>
                <a:alpha val="2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5472874" y="4708857"/>
            <a:ext cx="2195631" cy="1033210"/>
            <a:chOff x="1239700" y="5010769"/>
            <a:chExt cx="2195631" cy="1033210"/>
          </a:xfrm>
        </p:grpSpPr>
        <p:sp>
          <p:nvSpPr>
            <p:cNvPr id="22" name="箭头: 右 21"/>
            <p:cNvSpPr/>
            <p:nvPr/>
          </p:nvSpPr>
          <p:spPr>
            <a:xfrm>
              <a:off x="1239700" y="5223623"/>
              <a:ext cx="2195631" cy="586041"/>
            </a:xfrm>
            <a:prstGeom prst="rightArrow">
              <a:avLst/>
            </a:prstGeom>
            <a:gradFill flip="none" rotWithShape="1">
              <a:gsLst>
                <a:gs pos="40000">
                  <a:srgbClr val="49BAFF">
                    <a:alpha val="0"/>
                  </a:srgbClr>
                </a:gs>
                <a:gs pos="85000">
                  <a:srgbClr val="15499A">
                    <a:alpha val="26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23" name="箭头: 右 22"/>
            <p:cNvSpPr/>
            <p:nvPr/>
          </p:nvSpPr>
          <p:spPr>
            <a:xfrm>
              <a:off x="1320854" y="5010769"/>
              <a:ext cx="1592953" cy="215641"/>
            </a:xfrm>
            <a:prstGeom prst="rightArrow">
              <a:avLst/>
            </a:prstGeom>
            <a:gradFill flip="none" rotWithShape="1">
              <a:gsLst>
                <a:gs pos="40000">
                  <a:srgbClr val="49BAFF">
                    <a:alpha val="0"/>
                  </a:srgbClr>
                </a:gs>
                <a:gs pos="85000">
                  <a:srgbClr val="15499A">
                    <a:alpha val="26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24" name="箭头: 右 23"/>
            <p:cNvSpPr/>
            <p:nvPr/>
          </p:nvSpPr>
          <p:spPr>
            <a:xfrm>
              <a:off x="1306507" y="5828338"/>
              <a:ext cx="1592953" cy="215641"/>
            </a:xfrm>
            <a:prstGeom prst="rightArrow">
              <a:avLst/>
            </a:prstGeom>
            <a:gradFill flip="none" rotWithShape="1">
              <a:gsLst>
                <a:gs pos="40000">
                  <a:srgbClr val="49BAFF">
                    <a:alpha val="0"/>
                  </a:srgbClr>
                </a:gs>
                <a:gs pos="85000">
                  <a:srgbClr val="15499A">
                    <a:alpha val="26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pic>
        <p:nvPicPr>
          <p:cNvPr id="25" name="Picture 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48" y="4081169"/>
            <a:ext cx="3021024" cy="2293249"/>
          </a:xfrm>
          <a:prstGeom prst="rect">
            <a:avLst/>
          </a:prstGeom>
          <a:noFill/>
          <a:ln w="12700">
            <a:solidFill>
              <a:srgbClr val="15499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图片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4" b="5634"/>
          <a:stretch>
            <a:fillRect/>
          </a:stretch>
        </p:blipFill>
        <p:spPr bwMode="auto">
          <a:xfrm>
            <a:off x="7824806" y="4081171"/>
            <a:ext cx="3852799" cy="229324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PA-做什么PPT7"/>
          <p:cNvSpPr/>
          <p:nvPr>
            <p:custDataLst>
              <p:tags r:id="rId4"/>
            </p:custDataLst>
          </p:nvPr>
        </p:nvSpPr>
        <p:spPr>
          <a:xfrm>
            <a:off x="122242" y="3825706"/>
            <a:ext cx="2658088" cy="2825120"/>
          </a:xfrm>
          <a:prstGeom prst="roundRect">
            <a:avLst>
              <a:gd name="adj" fmla="val 2044"/>
            </a:avLst>
          </a:prstGeom>
          <a:solidFill>
            <a:sysClr val="window" lastClr="FFFFFF"/>
          </a:solidFill>
          <a:ln w="12700" cap="flat" cmpd="sng" algn="ctr">
            <a:solidFill>
              <a:srgbClr val="15499A"/>
            </a:solidFill>
            <a:prstDash val="solid"/>
            <a:miter lim="800000"/>
          </a:ln>
          <a:effectLst>
            <a:outerShdw blurRad="304800" dist="304800" dir="5400000" sx="96000" sy="96000" algn="t" rotWithShape="0">
              <a:srgbClr val="0066FF">
                <a:lumMod val="50000"/>
                <a:alpha val="20000"/>
              </a:srgbClr>
            </a:outerShdw>
          </a:effectLst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因仅有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通道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ADC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而需采集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路信号，故采用两套第二代低电平控制器联合处理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低电平在质子治疗中的应用（一）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70338" y="1224993"/>
            <a:ext cx="6433041" cy="2324386"/>
            <a:chOff x="261532" y="1139565"/>
            <a:chExt cx="6526129" cy="2358021"/>
          </a:xfrm>
        </p:grpSpPr>
        <p:sp>
          <p:nvSpPr>
            <p:cNvPr id="6" name="PA-做什么PPT7"/>
            <p:cNvSpPr/>
            <p:nvPr>
              <p:custDataLst>
                <p:tags r:id="rId15"/>
              </p:custDataLst>
            </p:nvPr>
          </p:nvSpPr>
          <p:spPr>
            <a:xfrm>
              <a:off x="261532" y="1139565"/>
              <a:ext cx="6526129" cy="2358021"/>
            </a:xfrm>
            <a:prstGeom prst="roundRect">
              <a:avLst>
                <a:gd name="adj" fmla="val 2044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15499A"/>
              </a:solidFill>
              <a:prstDash val="solid"/>
              <a:miter lim="800000"/>
            </a:ln>
            <a:effectLst>
              <a:outerShdw blurRad="304800" dist="304800" dir="5400000" sx="96000" sy="96000" algn="t" rotWithShape="0">
                <a:srgbClr val="0066FF">
                  <a:lumMod val="50000"/>
                  <a:alpha val="2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pic>
          <p:nvPicPr>
            <p:cNvPr id="5" name="图片 3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866" y="1208153"/>
              <a:ext cx="6367653" cy="2220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组合 17"/>
          <p:cNvGrpSpPr/>
          <p:nvPr/>
        </p:nvGrpSpPr>
        <p:grpSpPr>
          <a:xfrm>
            <a:off x="6632289" y="1224992"/>
            <a:ext cx="5473990" cy="2324387"/>
            <a:chOff x="6781676" y="953967"/>
            <a:chExt cx="5553200" cy="2358021"/>
          </a:xfrm>
        </p:grpSpPr>
        <p:sp>
          <p:nvSpPr>
            <p:cNvPr id="12" name="PA-做什么PPT7"/>
            <p:cNvSpPr/>
            <p:nvPr>
              <p:custDataLst>
                <p:tags r:id="rId14"/>
              </p:custDataLst>
            </p:nvPr>
          </p:nvSpPr>
          <p:spPr>
            <a:xfrm>
              <a:off x="6781676" y="953967"/>
              <a:ext cx="5553200" cy="2358021"/>
            </a:xfrm>
            <a:prstGeom prst="roundRect">
              <a:avLst>
                <a:gd name="adj" fmla="val 2044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15499A"/>
              </a:solidFill>
              <a:prstDash val="solid"/>
              <a:miter lim="800000"/>
            </a:ln>
            <a:effectLst>
              <a:outerShdw blurRad="304800" dist="304800" dir="5400000" sx="96000" sy="96000" algn="t" rotWithShape="0">
                <a:srgbClr val="0066FF">
                  <a:lumMod val="50000"/>
                  <a:alpha val="2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pic>
          <p:nvPicPr>
            <p:cNvPr id="14" name="图片 13"/>
            <p:cNvPicPr/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6840" y="1022555"/>
              <a:ext cx="5338563" cy="19381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矩形: 圆角 16"/>
            <p:cNvSpPr/>
            <p:nvPr/>
          </p:nvSpPr>
          <p:spPr>
            <a:xfrm>
              <a:off x="8284327" y="3029287"/>
              <a:ext cx="2547898" cy="214116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质子同步加速器</a:t>
              </a:r>
            </a:p>
          </p:txBody>
        </p:sp>
      </p:grpSp>
      <p:sp>
        <p:nvSpPr>
          <p:cNvPr id="20" name="PA-做什么PPT7"/>
          <p:cNvSpPr/>
          <p:nvPr>
            <p:custDataLst>
              <p:tags r:id="rId2"/>
            </p:custDataLst>
          </p:nvPr>
        </p:nvSpPr>
        <p:spPr>
          <a:xfrm>
            <a:off x="70338" y="3666390"/>
            <a:ext cx="12035941" cy="2614979"/>
          </a:xfrm>
          <a:prstGeom prst="roundRect">
            <a:avLst>
              <a:gd name="adj" fmla="val 2044"/>
            </a:avLst>
          </a:prstGeom>
          <a:solidFill>
            <a:sysClr val="window" lastClr="FFFFFF"/>
          </a:solidFill>
          <a:ln w="12700" cap="flat" cmpd="sng" algn="ctr">
            <a:solidFill>
              <a:srgbClr val="15499A"/>
            </a:solidFill>
            <a:prstDash val="solid"/>
            <a:miter lim="800000"/>
          </a:ln>
          <a:effectLst>
            <a:outerShdw blurRad="304800" dist="304800" dir="5400000" sx="96000" sy="96000" algn="t" rotWithShape="0">
              <a:srgbClr val="0066FF">
                <a:lumMod val="50000"/>
                <a:alpha val="2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charset="-122"/>
              <a:ea typeface="HarmonyOS Sans SC" panose="00000500000000000000" charset="-122"/>
              <a:cs typeface="+mn-cs"/>
            </a:endParaRPr>
          </a:p>
        </p:txBody>
      </p:sp>
      <p:pic>
        <p:nvPicPr>
          <p:cNvPr id="22" name="图片 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57" y="3722959"/>
            <a:ext cx="3268169" cy="245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PA-做什么PPT14"/>
          <p:cNvSpPr txBox="1"/>
          <p:nvPr>
            <p:custDataLst>
              <p:tags r:id="rId3"/>
            </p:custDataLst>
          </p:nvPr>
        </p:nvSpPr>
        <p:spPr>
          <a:xfrm>
            <a:off x="3829744" y="3760294"/>
            <a:ext cx="14456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rmonyOS Sans SC Black" panose="00000A00000000000000" pitchFamily="2" charset="-122"/>
              </a:rPr>
              <a:t>系统参数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4278151" y="4277415"/>
            <a:ext cx="2063631" cy="805860"/>
            <a:chOff x="3829744" y="4395730"/>
            <a:chExt cx="2063631" cy="805860"/>
          </a:xfrm>
        </p:grpSpPr>
        <p:sp>
          <p:nvSpPr>
            <p:cNvPr id="25" name="PA-做什么PPT2"/>
            <p:cNvSpPr/>
            <p:nvPr>
              <p:custDataLst>
                <p:tags r:id="rId12"/>
              </p:custDataLst>
            </p:nvPr>
          </p:nvSpPr>
          <p:spPr>
            <a:xfrm>
              <a:off x="3829744" y="4395730"/>
              <a:ext cx="2063631" cy="805860"/>
            </a:xfrm>
            <a:prstGeom prst="roundRect">
              <a:avLst>
                <a:gd name="adj" fmla="val 6540"/>
              </a:avLst>
            </a:prstGeom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20000"/>
                    <a:lumOff val="80000"/>
                    <a:alpha val="60000"/>
                  </a:schemeClr>
                </a:gs>
              </a:gsLst>
              <a:lin ang="5400000" scaled="1"/>
            </a:gradFill>
            <a:ln>
              <a:gradFill>
                <a:gsLst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27" name="PA-做什么PPT21"/>
            <p:cNvSpPr txBox="1"/>
            <p:nvPr>
              <p:custDataLst>
                <p:tags r:id="rId13"/>
              </p:custDataLst>
            </p:nvPr>
          </p:nvSpPr>
          <p:spPr>
            <a:xfrm>
              <a:off x="3977342" y="4683488"/>
              <a:ext cx="17684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频率：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1.4~7.5MHz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6744393" y="4277415"/>
            <a:ext cx="2063631" cy="805860"/>
            <a:chOff x="3829744" y="4395730"/>
            <a:chExt cx="2063631" cy="805860"/>
          </a:xfrm>
        </p:grpSpPr>
        <p:sp>
          <p:nvSpPr>
            <p:cNvPr id="32" name="PA-做什么PPT2"/>
            <p:cNvSpPr/>
            <p:nvPr>
              <p:custDataLst>
                <p:tags r:id="rId10"/>
              </p:custDataLst>
            </p:nvPr>
          </p:nvSpPr>
          <p:spPr>
            <a:xfrm>
              <a:off x="3829744" y="4395730"/>
              <a:ext cx="2063631" cy="805860"/>
            </a:xfrm>
            <a:prstGeom prst="roundRect">
              <a:avLst>
                <a:gd name="adj" fmla="val 6540"/>
              </a:avLst>
            </a:prstGeom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20000"/>
                    <a:lumOff val="80000"/>
                    <a:alpha val="60000"/>
                  </a:schemeClr>
                </a:gs>
              </a:gsLst>
              <a:lin ang="5400000" scaled="1"/>
            </a:gradFill>
            <a:ln>
              <a:gradFill>
                <a:gsLst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33" name="PA-做什么PPT21"/>
            <p:cNvSpPr txBox="1"/>
            <p:nvPr>
              <p:custDataLst>
                <p:tags r:id="rId11"/>
              </p:custDataLst>
            </p:nvPr>
          </p:nvSpPr>
          <p:spPr>
            <a:xfrm>
              <a:off x="3832270" y="4683488"/>
              <a:ext cx="20585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Finemet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腔体，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Q ≈ 0.5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9210635" y="4277415"/>
            <a:ext cx="2063631" cy="805860"/>
            <a:chOff x="3829744" y="4395730"/>
            <a:chExt cx="2063631" cy="805860"/>
          </a:xfrm>
        </p:grpSpPr>
        <p:sp>
          <p:nvSpPr>
            <p:cNvPr id="35" name="PA-做什么PPT2"/>
            <p:cNvSpPr/>
            <p:nvPr>
              <p:custDataLst>
                <p:tags r:id="rId8"/>
              </p:custDataLst>
            </p:nvPr>
          </p:nvSpPr>
          <p:spPr>
            <a:xfrm>
              <a:off x="3829744" y="4395730"/>
              <a:ext cx="2063631" cy="805860"/>
            </a:xfrm>
            <a:prstGeom prst="roundRect">
              <a:avLst>
                <a:gd name="adj" fmla="val 6540"/>
              </a:avLst>
            </a:prstGeom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20000"/>
                    <a:lumOff val="80000"/>
                    <a:alpha val="60000"/>
                  </a:schemeClr>
                </a:gs>
              </a:gsLst>
              <a:lin ang="5400000" scaled="1"/>
            </a:gradFill>
            <a:ln>
              <a:gradFill>
                <a:gsLst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36" name="PA-做什么PPT21"/>
            <p:cNvSpPr txBox="1"/>
            <p:nvPr>
              <p:custDataLst>
                <p:tags r:id="rId9"/>
              </p:custDataLst>
            </p:nvPr>
          </p:nvSpPr>
          <p:spPr>
            <a:xfrm>
              <a:off x="4157680" y="4683488"/>
              <a:ext cx="14077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加速电压：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2kV</a:t>
              </a: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278151" y="5129202"/>
            <a:ext cx="3503041" cy="805860"/>
            <a:chOff x="3829744" y="4395730"/>
            <a:chExt cx="3503041" cy="805860"/>
          </a:xfrm>
        </p:grpSpPr>
        <p:sp>
          <p:nvSpPr>
            <p:cNvPr id="38" name="PA-做什么PPT2"/>
            <p:cNvSpPr/>
            <p:nvPr>
              <p:custDataLst>
                <p:tags r:id="rId6"/>
              </p:custDataLst>
            </p:nvPr>
          </p:nvSpPr>
          <p:spPr>
            <a:xfrm>
              <a:off x="3829744" y="4395730"/>
              <a:ext cx="3503041" cy="805860"/>
            </a:xfrm>
            <a:prstGeom prst="roundRect">
              <a:avLst>
                <a:gd name="adj" fmla="val 6540"/>
              </a:avLst>
            </a:prstGeom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20000"/>
                    <a:lumOff val="80000"/>
                    <a:alpha val="60000"/>
                  </a:schemeClr>
                </a:gs>
              </a:gsLst>
              <a:lin ang="5400000" scaled="1"/>
            </a:gradFill>
            <a:ln>
              <a:gradFill>
                <a:gsLst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39" name="PA-做什么PPT21"/>
            <p:cNvSpPr txBox="1"/>
            <p:nvPr>
              <p:custDataLst>
                <p:tags r:id="rId7"/>
              </p:custDataLst>
            </p:nvPr>
          </p:nvSpPr>
          <p:spPr>
            <a:xfrm>
              <a:off x="4181682" y="4678036"/>
              <a:ext cx="27991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固态功放：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10kW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，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1.4~7.5MHz</a:t>
              </a: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8006089" y="5129202"/>
            <a:ext cx="3503041" cy="805860"/>
            <a:chOff x="3829744" y="4395730"/>
            <a:chExt cx="3503041" cy="805860"/>
          </a:xfrm>
        </p:grpSpPr>
        <p:sp>
          <p:nvSpPr>
            <p:cNvPr id="41" name="PA-做什么PPT2"/>
            <p:cNvSpPr/>
            <p:nvPr>
              <p:custDataLst>
                <p:tags r:id="rId4"/>
              </p:custDataLst>
            </p:nvPr>
          </p:nvSpPr>
          <p:spPr>
            <a:xfrm>
              <a:off x="3829744" y="4395730"/>
              <a:ext cx="3503041" cy="805860"/>
            </a:xfrm>
            <a:prstGeom prst="roundRect">
              <a:avLst>
                <a:gd name="adj" fmla="val 6540"/>
              </a:avLst>
            </a:prstGeom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20000"/>
                    <a:lumOff val="80000"/>
                    <a:alpha val="60000"/>
                  </a:schemeClr>
                </a:gs>
              </a:gsLst>
              <a:lin ang="5400000" scaled="1"/>
            </a:gradFill>
            <a:ln>
              <a:gradFill>
                <a:gsLst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42" name="PA-做什么PPT21"/>
            <p:cNvSpPr txBox="1"/>
            <p:nvPr>
              <p:custDataLst>
                <p:tags r:id="rId5"/>
              </p:custDataLst>
            </p:nvPr>
          </p:nvSpPr>
          <p:spPr>
            <a:xfrm>
              <a:off x="4181682" y="4678036"/>
              <a:ext cx="27991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包含基频、二次和三次谐波加速</a:t>
              </a: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低电平在质子治疗中的应用（二）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1016000" y="1006902"/>
            <a:ext cx="3157072" cy="2677598"/>
            <a:chOff x="673100" y="953967"/>
            <a:chExt cx="3157072" cy="2624502"/>
          </a:xfrm>
        </p:grpSpPr>
        <p:sp>
          <p:nvSpPr>
            <p:cNvPr id="5" name="PA-做什么PPT7"/>
            <p:cNvSpPr/>
            <p:nvPr>
              <p:custDataLst>
                <p:tags r:id="rId5"/>
              </p:custDataLst>
            </p:nvPr>
          </p:nvSpPr>
          <p:spPr>
            <a:xfrm>
              <a:off x="673100" y="1220448"/>
              <a:ext cx="3157072" cy="2358021"/>
            </a:xfrm>
            <a:prstGeom prst="roundRect">
              <a:avLst>
                <a:gd name="adj" fmla="val 2044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15499A"/>
              </a:solidFill>
              <a:prstDash val="solid"/>
              <a:miter lim="800000"/>
            </a:ln>
            <a:effectLst>
              <a:outerShdw blurRad="304800" dist="304800" dir="5400000" sx="96000" sy="96000" algn="t" rotWithShape="0">
                <a:srgbClr val="0066FF">
                  <a:lumMod val="50000"/>
                  <a:alpha val="2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977687" y="953967"/>
              <a:ext cx="2547898" cy="18916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测试</a:t>
              </a:r>
            </a:p>
          </p:txBody>
        </p:sp>
        <p:pic>
          <p:nvPicPr>
            <p:cNvPr id="8" name="图片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498" y="1397000"/>
              <a:ext cx="2708275" cy="20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组合 17"/>
          <p:cNvGrpSpPr/>
          <p:nvPr/>
        </p:nvGrpSpPr>
        <p:grpSpPr>
          <a:xfrm>
            <a:off x="3948673" y="3858265"/>
            <a:ext cx="4373686" cy="2653562"/>
            <a:chOff x="673100" y="3703276"/>
            <a:chExt cx="4373686" cy="2653562"/>
          </a:xfrm>
        </p:grpSpPr>
        <p:sp>
          <p:nvSpPr>
            <p:cNvPr id="14" name="PA-做什么PPT7"/>
            <p:cNvSpPr/>
            <p:nvPr>
              <p:custDataLst>
                <p:tags r:id="rId4"/>
              </p:custDataLst>
            </p:nvPr>
          </p:nvSpPr>
          <p:spPr>
            <a:xfrm>
              <a:off x="673100" y="3998817"/>
              <a:ext cx="4373686" cy="2358021"/>
            </a:xfrm>
            <a:prstGeom prst="roundRect">
              <a:avLst>
                <a:gd name="adj" fmla="val 2044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15499A"/>
              </a:solidFill>
              <a:prstDash val="solid"/>
              <a:miter lim="800000"/>
            </a:ln>
            <a:effectLst>
              <a:outerShdw blurRad="304800" dist="304800" dir="5400000" sx="96000" sy="96000" algn="t" rotWithShape="0">
                <a:srgbClr val="0066FF">
                  <a:lumMod val="50000"/>
                  <a:alpha val="2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sp>
          <p:nvSpPr>
            <p:cNvPr id="15" name="矩形: 圆角 14"/>
            <p:cNvSpPr/>
            <p:nvPr/>
          </p:nvSpPr>
          <p:spPr>
            <a:xfrm>
              <a:off x="1585994" y="3703276"/>
              <a:ext cx="2547898" cy="18916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控制界面</a:t>
              </a:r>
            </a:p>
          </p:txBody>
        </p:sp>
        <p:pic>
          <p:nvPicPr>
            <p:cNvPr id="17" name="内容占位符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09954" y="4075364"/>
              <a:ext cx="4131323" cy="2231384"/>
            </a:xfrm>
            <a:prstGeom prst="rect">
              <a:avLst/>
            </a:prstGeom>
          </p:spPr>
        </p:pic>
      </p:grpSp>
      <p:grpSp>
        <p:nvGrpSpPr>
          <p:cNvPr id="25" name="组合 24"/>
          <p:cNvGrpSpPr/>
          <p:nvPr/>
        </p:nvGrpSpPr>
        <p:grpSpPr>
          <a:xfrm>
            <a:off x="4509370" y="1043670"/>
            <a:ext cx="3157072" cy="2638043"/>
            <a:chOff x="6033263" y="953967"/>
            <a:chExt cx="3157072" cy="2638043"/>
          </a:xfrm>
        </p:grpSpPr>
        <p:sp>
          <p:nvSpPr>
            <p:cNvPr id="21" name="矩形: 圆角 20"/>
            <p:cNvSpPr/>
            <p:nvPr/>
          </p:nvSpPr>
          <p:spPr>
            <a:xfrm>
              <a:off x="6033263" y="953967"/>
              <a:ext cx="3081240" cy="189159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1.4MHz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至</a:t>
              </a:r>
              <a:r>
                <a:rPr lang="en-US" altLang="zh-CN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7.8MHz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幅频和相频响应</a:t>
              </a: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6033263" y="1233989"/>
              <a:ext cx="3157072" cy="2358021"/>
              <a:chOff x="5728676" y="1220448"/>
              <a:chExt cx="3157072" cy="2358021"/>
            </a:xfrm>
          </p:grpSpPr>
          <p:sp>
            <p:nvSpPr>
              <p:cNvPr id="20" name="PA-做什么PPT7"/>
              <p:cNvSpPr/>
              <p:nvPr>
                <p:custDataLst>
                  <p:tags r:id="rId3"/>
                </p:custDataLst>
              </p:nvPr>
            </p:nvSpPr>
            <p:spPr>
              <a:xfrm>
                <a:off x="5728676" y="1220448"/>
                <a:ext cx="3157072" cy="2358021"/>
              </a:xfrm>
              <a:prstGeom prst="roundRect">
                <a:avLst>
                  <a:gd name="adj" fmla="val 2044"/>
                </a:avLst>
              </a:prstGeom>
              <a:solidFill>
                <a:sysClr val="window" lastClr="FFFFFF"/>
              </a:solidFill>
              <a:ln w="12700" cap="flat" cmpd="sng" algn="ctr">
                <a:solidFill>
                  <a:srgbClr val="15499A"/>
                </a:solidFill>
                <a:prstDash val="solid"/>
                <a:miter lim="800000"/>
              </a:ln>
              <a:effectLst>
                <a:outerShdw blurRad="304800" dist="304800" dir="5400000" sx="96000" sy="96000" algn="t" rotWithShape="0">
                  <a:srgbClr val="0066FF">
                    <a:lumMod val="50000"/>
                    <a:alpha val="2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rmonyOS Sans SC" panose="00000500000000000000" charset="-122"/>
                  <a:ea typeface="HarmonyOS Sans SC" panose="00000500000000000000" charset="-122"/>
                  <a:cs typeface="+mn-cs"/>
                </a:endParaRPr>
              </a:p>
            </p:txBody>
          </p:sp>
          <p:pic>
            <p:nvPicPr>
              <p:cNvPr id="23" name="Picture 2"/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21" t="7510" r="7558" b="4732"/>
              <a:stretch>
                <a:fillRect/>
              </a:stretch>
            </p:blipFill>
            <p:spPr bwMode="auto">
              <a:xfrm>
                <a:off x="5953074" y="1397000"/>
                <a:ext cx="2708275" cy="2032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2" name="组合 31"/>
          <p:cNvGrpSpPr/>
          <p:nvPr/>
        </p:nvGrpSpPr>
        <p:grpSpPr>
          <a:xfrm>
            <a:off x="8002740" y="990574"/>
            <a:ext cx="3157072" cy="2691139"/>
            <a:chOff x="7659840" y="887330"/>
            <a:chExt cx="3157072" cy="2691139"/>
          </a:xfrm>
        </p:grpSpPr>
        <p:sp>
          <p:nvSpPr>
            <p:cNvPr id="27" name="矩形: 圆角 26"/>
            <p:cNvSpPr/>
            <p:nvPr/>
          </p:nvSpPr>
          <p:spPr>
            <a:xfrm>
              <a:off x="7659840" y="887330"/>
              <a:ext cx="3081240" cy="242255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幅度和相位稳定度：</a:t>
              </a:r>
              <a:r>
                <a:rPr lang="en-US" altLang="zh-CN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±1%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，</a:t>
              </a:r>
              <a:r>
                <a:rPr lang="en-US" altLang="zh-CN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±1°</a:t>
              </a:r>
            </a:p>
          </p:txBody>
        </p:sp>
        <p:sp>
          <p:nvSpPr>
            <p:cNvPr id="29" name="PA-做什么PPT7"/>
            <p:cNvSpPr/>
            <p:nvPr>
              <p:custDataLst>
                <p:tags r:id="rId2"/>
              </p:custDataLst>
            </p:nvPr>
          </p:nvSpPr>
          <p:spPr>
            <a:xfrm>
              <a:off x="7659840" y="1220448"/>
              <a:ext cx="3157072" cy="2358021"/>
            </a:xfrm>
            <a:prstGeom prst="roundRect">
              <a:avLst>
                <a:gd name="adj" fmla="val 2044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15499A"/>
              </a:solidFill>
              <a:prstDash val="solid"/>
              <a:miter lim="800000"/>
            </a:ln>
            <a:effectLst>
              <a:outerShdw blurRad="304800" dist="304800" dir="5400000" sx="96000" sy="96000" algn="t" rotWithShape="0">
                <a:srgbClr val="0066FF">
                  <a:lumMod val="50000"/>
                  <a:alpha val="2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+mn-cs"/>
              </a:endParaRPr>
            </a:p>
          </p:txBody>
        </p:sp>
        <p:pic>
          <p:nvPicPr>
            <p:cNvPr id="31" name="图片 5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4239" y="1397000"/>
              <a:ext cx="2708275" cy="20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低电平在</a:t>
            </a:r>
            <a:r>
              <a:rPr kumimoji="0" lang="en-US" altLang="zh-CN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ADS</a:t>
            </a: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中的应用</a:t>
            </a:r>
          </a:p>
        </p:txBody>
      </p:sp>
      <p:sp>
        <p:nvSpPr>
          <p:cNvPr id="4" name="矩形: 圆顶角 3"/>
          <p:cNvSpPr/>
          <p:nvPr/>
        </p:nvSpPr>
        <p:spPr>
          <a:xfrm>
            <a:off x="0" y="5399420"/>
            <a:ext cx="12192000" cy="1458580"/>
          </a:xfrm>
          <a:prstGeom prst="round2SameRect">
            <a:avLst/>
          </a:prstGeom>
          <a:solidFill>
            <a:srgbClr val="1549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28587" y="1098496"/>
            <a:ext cx="3796621" cy="5231966"/>
            <a:chOff x="222669" y="1014984"/>
            <a:chExt cx="2862263" cy="3944366"/>
          </a:xfrm>
        </p:grpSpPr>
        <p:pic>
          <p:nvPicPr>
            <p:cNvPr id="6" name="图片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669" y="1143000"/>
              <a:ext cx="2862263" cy="381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矩形: 圆角 6"/>
            <p:cNvSpPr/>
            <p:nvPr/>
          </p:nvSpPr>
          <p:spPr>
            <a:xfrm>
              <a:off x="735677" y="3493213"/>
              <a:ext cx="1944687" cy="45243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8" name="Rectangle 12"/>
            <p:cNvSpPr/>
            <p:nvPr/>
          </p:nvSpPr>
          <p:spPr>
            <a:xfrm>
              <a:off x="594360" y="1014984"/>
              <a:ext cx="1645920" cy="12700"/>
            </a:xfrm>
            <a:prstGeom prst="rect">
              <a:avLst/>
            </a:prstGeom>
            <a:solidFill>
              <a:srgbClr val="E5E5E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矩形: 圆角 11"/>
          <p:cNvSpPr/>
          <p:nvPr/>
        </p:nvSpPr>
        <p:spPr>
          <a:xfrm>
            <a:off x="4366074" y="1115340"/>
            <a:ext cx="3714057" cy="3447867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13" name="图片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4"/>
          <a:stretch>
            <a:fillRect/>
          </a:stretch>
        </p:blipFill>
        <p:spPr bwMode="auto">
          <a:xfrm>
            <a:off x="4460628" y="1227591"/>
            <a:ext cx="3532542" cy="2712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矩形: 圆角 13"/>
          <p:cNvSpPr/>
          <p:nvPr/>
        </p:nvSpPr>
        <p:spPr>
          <a:xfrm>
            <a:off x="5309942" y="4064791"/>
            <a:ext cx="1732491" cy="373671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闭环频谱</a:t>
            </a:r>
          </a:p>
        </p:txBody>
      </p:sp>
      <p:sp>
        <p:nvSpPr>
          <p:cNvPr id="17" name="矩形: 圆角 16"/>
          <p:cNvSpPr/>
          <p:nvPr/>
        </p:nvSpPr>
        <p:spPr>
          <a:xfrm>
            <a:off x="8234690" y="1115340"/>
            <a:ext cx="3714057" cy="3447867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9" name="矩形: 圆角 18"/>
          <p:cNvSpPr/>
          <p:nvPr/>
        </p:nvSpPr>
        <p:spPr>
          <a:xfrm>
            <a:off x="9178558" y="4064791"/>
            <a:ext cx="1732491" cy="373671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闭环频谱</a:t>
            </a:r>
          </a:p>
        </p:txBody>
      </p:sp>
      <p:pic>
        <p:nvPicPr>
          <p:cNvPr id="20" name="内容占位符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2" t="8110" r="7867" b="13513"/>
          <a:stretch>
            <a:fillRect/>
          </a:stretch>
        </p:blipFill>
        <p:spPr bwMode="auto">
          <a:xfrm>
            <a:off x="8320387" y="1268301"/>
            <a:ext cx="3532542" cy="2712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PA-做什么PPT14"/>
          <p:cNvSpPr txBox="1"/>
          <p:nvPr>
            <p:custDataLst>
              <p:tags r:id="rId2"/>
            </p:custDataLst>
          </p:nvPr>
        </p:nvSpPr>
        <p:spPr>
          <a:xfrm>
            <a:off x="4366074" y="4664470"/>
            <a:ext cx="7083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rmonyOS Sans SC Black" panose="00000A00000000000000" pitchFamily="2" charset="-122"/>
              </a:rPr>
              <a:t>第二代低电平用于</a:t>
            </a:r>
            <a:r>
              <a:rPr lang="en-US" altLang="zh-CN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rmonyOS Sans SC Black" panose="00000A00000000000000" pitchFamily="2" charset="-122"/>
              </a:rPr>
              <a:t>ADS</a:t>
            </a:r>
            <a:r>
              <a:rPr lang="zh-CN" altLang="en-US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rmonyOS Sans SC Black" panose="00000A00000000000000" pitchFamily="2" charset="-122"/>
              </a:rPr>
              <a:t>，超导梯度：</a:t>
            </a:r>
            <a:r>
              <a:rPr lang="en-US" altLang="zh-CN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rmonyOS Sans SC Black" panose="00000A00000000000000" pitchFamily="2" charset="-122"/>
              </a:rPr>
              <a:t>8MV/m</a:t>
            </a:r>
            <a:r>
              <a:rPr lang="zh-CN" altLang="en-US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rmonyOS Sans SC Black" panose="00000A00000000000000" pitchFamily="2" charset="-122"/>
              </a:rPr>
              <a:t>（</a:t>
            </a:r>
            <a:r>
              <a:rPr lang="en-US" altLang="zh-CN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rmonyOS Sans SC Black" panose="00000A00000000000000" pitchFamily="2" charset="-122"/>
              </a:rPr>
              <a:t>2015.10</a:t>
            </a:r>
            <a:r>
              <a:rPr lang="zh-CN" altLang="en-US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rmonyOS Sans SC Black" panose="00000A00000000000000" pitchFamily="2" charset="-122"/>
              </a:rPr>
              <a:t>）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6658699" y="5537888"/>
            <a:ext cx="2344418" cy="873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8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频率：325MHz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8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 = 1.6×10⁶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低电平在合肥光源中的应用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89590" y="1123950"/>
            <a:ext cx="4592443" cy="5478780"/>
            <a:chOff x="489590" y="1123950"/>
            <a:chExt cx="4592443" cy="5478780"/>
          </a:xfrm>
        </p:grpSpPr>
        <p:sp>
          <p:nvSpPr>
            <p:cNvPr id="5" name="PA-做什么PPT2"/>
            <p:cNvSpPr/>
            <p:nvPr>
              <p:custDataLst>
                <p:tags r:id="rId11"/>
              </p:custDataLst>
            </p:nvPr>
          </p:nvSpPr>
          <p:spPr>
            <a:xfrm>
              <a:off x="758181" y="1123950"/>
              <a:ext cx="4323852" cy="5478780"/>
            </a:xfrm>
            <a:prstGeom prst="roundRect">
              <a:avLst>
                <a:gd name="adj" fmla="val 2336"/>
              </a:avLst>
            </a:prstGeom>
            <a:solidFill>
              <a:srgbClr val="15499A"/>
            </a:solidFill>
            <a:ln>
              <a:noFill/>
            </a:ln>
            <a:effectLst>
              <a:outerShdw blurRad="152400" dist="152400" dir="2700000" algn="tl" rotWithShape="0">
                <a:schemeClr val="accent1">
                  <a:lumMod val="50000"/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HarmonyOS Sans SC"/>
                <a:cs typeface="+mn-cs"/>
              </a:endParaRPr>
            </a:p>
          </p:txBody>
        </p:sp>
        <p:sp>
          <p:nvSpPr>
            <p:cNvPr id="6" name="PA-做什么PPT3"/>
            <p:cNvSpPr/>
            <p:nvPr>
              <p:custDataLst>
                <p:tags r:id="rId12"/>
              </p:custDataLst>
            </p:nvPr>
          </p:nvSpPr>
          <p:spPr>
            <a:xfrm>
              <a:off x="818057" y="1312030"/>
              <a:ext cx="3970469" cy="5102620"/>
            </a:xfrm>
            <a:prstGeom prst="roundRect">
              <a:avLst>
                <a:gd name="adj" fmla="val 0"/>
              </a:avLst>
            </a:prstGeom>
            <a:solidFill>
              <a:srgbClr val="FFF7F5"/>
            </a:solidFill>
            <a:ln>
              <a:noFill/>
            </a:ln>
            <a:effectLst>
              <a:outerShdw blurRad="152400" dist="152400" dir="2700000" algn="tl" rotWithShape="0">
                <a:schemeClr val="accent1">
                  <a:lumMod val="50000"/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HarmonyOS Sans SC"/>
                <a:cs typeface="+mn-cs"/>
              </a:endParaRPr>
            </a:p>
          </p:txBody>
        </p:sp>
        <p:pic>
          <p:nvPicPr>
            <p:cNvPr id="7" name="PA-做什么PPT4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rightnessContrast bright="1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9590" y="1342795"/>
              <a:ext cx="804742" cy="5029636"/>
            </a:xfrm>
            <a:prstGeom prst="rect">
              <a:avLst/>
            </a:prstGeom>
          </p:spPr>
        </p:pic>
      </p:grpSp>
      <p:sp>
        <p:nvSpPr>
          <p:cNvPr id="15" name="PA-做什么PPT14"/>
          <p:cNvSpPr txBox="1"/>
          <p:nvPr>
            <p:custDataLst>
              <p:tags r:id="rId2"/>
            </p:custDataLst>
          </p:nvPr>
        </p:nvSpPr>
        <p:spPr>
          <a:xfrm>
            <a:off x="5425100" y="1032435"/>
            <a:ext cx="5475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rmonyOS Sans SC Black" panose="00000A00000000000000" pitchFamily="2" charset="-122"/>
              </a:rPr>
              <a:t>第二代低电平用于合肥光源（</a:t>
            </a:r>
            <a:r>
              <a:rPr lang="en-US" altLang="zh-CN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rmonyOS Sans SC Black" panose="00000A00000000000000" pitchFamily="2" charset="-122"/>
              </a:rPr>
              <a:t>2013.6</a:t>
            </a:r>
            <a:r>
              <a:rPr lang="zh-CN" altLang="en-US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rmonyOS Sans SC Black" panose="00000A00000000000000" pitchFamily="2" charset="-122"/>
              </a:rPr>
              <a:t>）</a:t>
            </a:r>
          </a:p>
        </p:txBody>
      </p:sp>
      <p:cxnSp>
        <p:nvCxnSpPr>
          <p:cNvPr id="16" name="PA-做什么PPT21"/>
          <p:cNvCxnSpPr/>
          <p:nvPr>
            <p:custDataLst>
              <p:tags r:id="rId3"/>
            </p:custDataLst>
          </p:nvPr>
        </p:nvCxnSpPr>
        <p:spPr>
          <a:xfrm>
            <a:off x="5475066" y="2756151"/>
            <a:ext cx="4922718" cy="0"/>
          </a:xfrm>
          <a:prstGeom prst="line">
            <a:avLst/>
          </a:prstGeom>
          <a:ln w="50800" cmpd="dbl">
            <a:solidFill>
              <a:srgbClr val="15499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A-圆角矩形 93"/>
          <p:cNvSpPr/>
          <p:nvPr>
            <p:custDataLst>
              <p:tags r:id="rId4"/>
            </p:custDataLst>
          </p:nvPr>
        </p:nvSpPr>
        <p:spPr>
          <a:xfrm>
            <a:off x="5651651" y="1598224"/>
            <a:ext cx="1239469" cy="424934"/>
          </a:xfrm>
          <a:prstGeom prst="roundRect">
            <a:avLst>
              <a:gd name="adj" fmla="val 50000"/>
            </a:avLst>
          </a:prstGeom>
          <a:solidFill>
            <a:srgbClr val="15499A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铜腔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5651651" y="2080127"/>
            <a:ext cx="2244872" cy="424934"/>
            <a:chOff x="5425100" y="2127381"/>
            <a:chExt cx="2244872" cy="424934"/>
          </a:xfrm>
        </p:grpSpPr>
        <p:sp>
          <p:nvSpPr>
            <p:cNvPr id="21" name="PA-圆角矩形 93"/>
            <p:cNvSpPr/>
            <p:nvPr>
              <p:custDataLst>
                <p:tags r:id="rId9"/>
              </p:custDataLst>
            </p:nvPr>
          </p:nvSpPr>
          <p:spPr>
            <a:xfrm>
              <a:off x="5425100" y="2127381"/>
              <a:ext cx="1239469" cy="424934"/>
            </a:xfrm>
            <a:prstGeom prst="roundRect">
              <a:avLst>
                <a:gd name="adj" fmla="val 50000"/>
              </a:avLst>
            </a:prstGeom>
            <a:solidFill>
              <a:srgbClr val="15499A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频率</a:t>
              </a:r>
            </a:p>
          </p:txBody>
        </p:sp>
        <p:sp>
          <p:nvSpPr>
            <p:cNvPr id="22" name="PA-文本框 96"/>
            <p:cNvSpPr txBox="1"/>
            <p:nvPr>
              <p:custDataLst>
                <p:tags r:id="rId10"/>
              </p:custDataLst>
            </p:nvPr>
          </p:nvSpPr>
          <p:spPr>
            <a:xfrm>
              <a:off x="6664569" y="2158452"/>
              <a:ext cx="1005403" cy="3627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204MHz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1637399" y="1432545"/>
            <a:ext cx="2641843" cy="4193655"/>
            <a:chOff x="594360" y="1014984"/>
            <a:chExt cx="3028835" cy="4807966"/>
          </a:xfrm>
        </p:grpSpPr>
        <p:pic>
          <p:nvPicPr>
            <p:cNvPr id="27" name="内容占位符 5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668"/>
            <a:stretch>
              <a:fillRect/>
            </a:stretch>
          </p:blipFill>
          <p:spPr>
            <a:xfrm>
              <a:off x="594360" y="1143000"/>
              <a:ext cx="3028835" cy="4679950"/>
            </a:xfrm>
            <a:prstGeom prst="rect">
              <a:avLst/>
            </a:prstGeom>
          </p:spPr>
        </p:pic>
        <p:sp>
          <p:nvSpPr>
            <p:cNvPr id="28" name="矩形: 圆角 27"/>
            <p:cNvSpPr/>
            <p:nvPr/>
          </p:nvSpPr>
          <p:spPr>
            <a:xfrm>
              <a:off x="978299" y="3897338"/>
              <a:ext cx="2447925" cy="792163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9" name="Rectangle 9"/>
            <p:cNvSpPr/>
            <p:nvPr/>
          </p:nvSpPr>
          <p:spPr>
            <a:xfrm>
              <a:off x="594360" y="1014984"/>
              <a:ext cx="1645920" cy="12700"/>
            </a:xfrm>
            <a:prstGeom prst="rect">
              <a:avLst/>
            </a:prstGeom>
            <a:solidFill>
              <a:srgbClr val="E5E5E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8350890" y="1598224"/>
            <a:ext cx="2123044" cy="424934"/>
            <a:chOff x="5425100" y="2127381"/>
            <a:chExt cx="2123044" cy="424934"/>
          </a:xfrm>
        </p:grpSpPr>
        <p:sp>
          <p:nvSpPr>
            <p:cNvPr id="31" name="PA-圆角矩形 93"/>
            <p:cNvSpPr/>
            <p:nvPr>
              <p:custDataLst>
                <p:tags r:id="rId7"/>
              </p:custDataLst>
            </p:nvPr>
          </p:nvSpPr>
          <p:spPr>
            <a:xfrm>
              <a:off x="5425100" y="2127381"/>
              <a:ext cx="1239469" cy="424934"/>
            </a:xfrm>
            <a:prstGeom prst="roundRect">
              <a:avLst>
                <a:gd name="adj" fmla="val 50000"/>
              </a:avLst>
            </a:prstGeom>
            <a:solidFill>
              <a:srgbClr val="15499A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束流能量</a:t>
              </a:r>
            </a:p>
          </p:txBody>
        </p:sp>
        <p:sp>
          <p:nvSpPr>
            <p:cNvPr id="32" name="PA-文本框 96"/>
            <p:cNvSpPr txBox="1"/>
            <p:nvPr>
              <p:custDataLst>
                <p:tags r:id="rId8"/>
              </p:custDataLst>
            </p:nvPr>
          </p:nvSpPr>
          <p:spPr>
            <a:xfrm>
              <a:off x="6664569" y="2158452"/>
              <a:ext cx="883575" cy="3627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2.5GeV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8350890" y="2080127"/>
            <a:ext cx="2805923" cy="424934"/>
            <a:chOff x="5425100" y="2127381"/>
            <a:chExt cx="2805923" cy="424934"/>
          </a:xfrm>
        </p:grpSpPr>
        <p:sp>
          <p:nvSpPr>
            <p:cNvPr id="34" name="PA-圆角矩形 93"/>
            <p:cNvSpPr/>
            <p:nvPr>
              <p:custDataLst>
                <p:tags r:id="rId5"/>
              </p:custDataLst>
            </p:nvPr>
          </p:nvSpPr>
          <p:spPr>
            <a:xfrm>
              <a:off x="5425100" y="2127381"/>
              <a:ext cx="1239469" cy="424934"/>
            </a:xfrm>
            <a:prstGeom prst="roundRect">
              <a:avLst>
                <a:gd name="adj" fmla="val 50000"/>
              </a:avLst>
            </a:prstGeom>
            <a:solidFill>
              <a:srgbClr val="15499A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高功率</a:t>
              </a:r>
            </a:p>
          </p:txBody>
        </p:sp>
        <p:sp>
          <p:nvSpPr>
            <p:cNvPr id="35" name="PA-文本框 96"/>
            <p:cNvSpPr txBox="1"/>
            <p:nvPr>
              <p:custDataLst>
                <p:tags r:id="rId6"/>
              </p:custDataLst>
            </p:nvPr>
          </p:nvSpPr>
          <p:spPr>
            <a:xfrm>
              <a:off x="6664569" y="2158452"/>
              <a:ext cx="1566454" cy="3627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40kW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固态功放</a:t>
              </a:r>
            </a:p>
          </p:txBody>
        </p:sp>
      </p:grpSp>
      <p:pic>
        <p:nvPicPr>
          <p:cNvPr id="36" name="图片 4" descr="SSA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876" y="2856629"/>
            <a:ext cx="3021483" cy="342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低电平在其他加速器中的应用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89590" y="1123950"/>
            <a:ext cx="4592443" cy="5478780"/>
            <a:chOff x="489590" y="1123950"/>
            <a:chExt cx="4592443" cy="5478780"/>
          </a:xfrm>
        </p:grpSpPr>
        <p:sp>
          <p:nvSpPr>
            <p:cNvPr id="5" name="PA-做什么PPT2"/>
            <p:cNvSpPr/>
            <p:nvPr>
              <p:custDataLst>
                <p:tags r:id="rId10"/>
              </p:custDataLst>
            </p:nvPr>
          </p:nvSpPr>
          <p:spPr>
            <a:xfrm>
              <a:off x="758181" y="1123950"/>
              <a:ext cx="4323852" cy="5478780"/>
            </a:xfrm>
            <a:prstGeom prst="roundRect">
              <a:avLst>
                <a:gd name="adj" fmla="val 2336"/>
              </a:avLst>
            </a:prstGeom>
            <a:solidFill>
              <a:srgbClr val="15499A"/>
            </a:solidFill>
            <a:ln>
              <a:noFill/>
            </a:ln>
            <a:effectLst>
              <a:outerShdw blurRad="152400" dist="152400" dir="2700000" algn="tl" rotWithShape="0">
                <a:schemeClr val="accent1">
                  <a:lumMod val="50000"/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HarmonyOS Sans SC"/>
                <a:cs typeface="+mn-cs"/>
              </a:endParaRPr>
            </a:p>
          </p:txBody>
        </p:sp>
        <p:sp>
          <p:nvSpPr>
            <p:cNvPr id="6" name="PA-做什么PPT3"/>
            <p:cNvSpPr/>
            <p:nvPr>
              <p:custDataLst>
                <p:tags r:id="rId11"/>
              </p:custDataLst>
            </p:nvPr>
          </p:nvSpPr>
          <p:spPr>
            <a:xfrm>
              <a:off x="818057" y="1312030"/>
              <a:ext cx="3970469" cy="5102620"/>
            </a:xfrm>
            <a:prstGeom prst="roundRect">
              <a:avLst>
                <a:gd name="adj" fmla="val 0"/>
              </a:avLst>
            </a:prstGeom>
            <a:solidFill>
              <a:srgbClr val="FFF7F5"/>
            </a:solidFill>
            <a:ln>
              <a:noFill/>
            </a:ln>
            <a:effectLst>
              <a:outerShdw blurRad="152400" dist="152400" dir="2700000" algn="tl" rotWithShape="0">
                <a:schemeClr val="accent1">
                  <a:lumMod val="50000"/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HarmonyOS Sans SC"/>
                <a:cs typeface="+mn-cs"/>
              </a:endParaRPr>
            </a:p>
          </p:txBody>
        </p:sp>
        <p:pic>
          <p:nvPicPr>
            <p:cNvPr id="7" name="PA-做什么PPT4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1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9590" y="1342795"/>
              <a:ext cx="804742" cy="5029636"/>
            </a:xfrm>
            <a:prstGeom prst="rect">
              <a:avLst/>
            </a:prstGeom>
          </p:spPr>
        </p:pic>
      </p:grpSp>
      <p:pic>
        <p:nvPicPr>
          <p:cNvPr id="12" name="内容占位符 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0960" y="1458044"/>
            <a:ext cx="3258294" cy="4346358"/>
          </a:xfrm>
          <a:prstGeom prst="rect">
            <a:avLst/>
          </a:prstGeom>
        </p:spPr>
      </p:pic>
      <p:sp>
        <p:nvSpPr>
          <p:cNvPr id="13" name="矩形: 圆角 12"/>
          <p:cNvSpPr/>
          <p:nvPr/>
        </p:nvSpPr>
        <p:spPr>
          <a:xfrm>
            <a:off x="1667965" y="5901581"/>
            <a:ext cx="2270652" cy="373671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HEPS 166MHz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样机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07" b="9049"/>
          <a:stretch>
            <a:fillRect/>
          </a:stretch>
        </p:blipFill>
        <p:spPr>
          <a:xfrm>
            <a:off x="5261429" y="3115749"/>
            <a:ext cx="6545754" cy="2721880"/>
          </a:xfrm>
          <a:prstGeom prst="rect">
            <a:avLst/>
          </a:prstGeom>
        </p:spPr>
      </p:pic>
      <p:sp>
        <p:nvSpPr>
          <p:cNvPr id="15" name="矩形: 圆角 14"/>
          <p:cNvSpPr/>
          <p:nvPr/>
        </p:nvSpPr>
        <p:spPr>
          <a:xfrm>
            <a:off x="7374172" y="5901581"/>
            <a:ext cx="2798527" cy="373671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质子注入器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RFQ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DTL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低电平</a:t>
            </a:r>
          </a:p>
        </p:txBody>
      </p:sp>
      <p:sp>
        <p:nvSpPr>
          <p:cNvPr id="16" name="PA-做什么PPT14"/>
          <p:cNvSpPr txBox="1"/>
          <p:nvPr>
            <p:custDataLst>
              <p:tags r:id="rId2"/>
            </p:custDataLst>
          </p:nvPr>
        </p:nvSpPr>
        <p:spPr>
          <a:xfrm>
            <a:off x="5425100" y="1032435"/>
            <a:ext cx="5475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rmonyOS Sans SC Black" panose="00000A00000000000000" pitchFamily="2" charset="-122"/>
              </a:rPr>
              <a:t>第三代低电平用于</a:t>
            </a:r>
            <a:r>
              <a:rPr lang="en-US" altLang="zh-CN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rmonyOS Sans SC Black" panose="00000A00000000000000" pitchFamily="2" charset="-122"/>
              </a:rPr>
              <a:t>HEPS</a:t>
            </a:r>
            <a:r>
              <a:rPr lang="zh-CN" altLang="en-US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rmonyOS Sans SC Black" panose="00000A00000000000000" pitchFamily="2" charset="-122"/>
              </a:rPr>
              <a:t>样机（</a:t>
            </a:r>
            <a:r>
              <a:rPr lang="en-US" altLang="zh-CN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rmonyOS Sans SC Black" panose="00000A00000000000000" pitchFamily="2" charset="-122"/>
              </a:rPr>
              <a:t>2017.6</a:t>
            </a:r>
            <a:r>
              <a:rPr lang="zh-CN" altLang="en-US" sz="2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armonyOS Sans SC Black" panose="00000A00000000000000" pitchFamily="2" charset="-122"/>
              </a:rPr>
              <a:t>）</a:t>
            </a:r>
          </a:p>
        </p:txBody>
      </p:sp>
      <p:cxnSp>
        <p:nvCxnSpPr>
          <p:cNvPr id="18" name="PA-做什么PPT21"/>
          <p:cNvCxnSpPr/>
          <p:nvPr>
            <p:custDataLst>
              <p:tags r:id="rId3"/>
            </p:custDataLst>
          </p:nvPr>
        </p:nvCxnSpPr>
        <p:spPr>
          <a:xfrm>
            <a:off x="5475066" y="2756151"/>
            <a:ext cx="4922718" cy="0"/>
          </a:xfrm>
          <a:prstGeom prst="line">
            <a:avLst/>
          </a:prstGeom>
          <a:ln w="50800" cmpd="dbl">
            <a:solidFill>
              <a:srgbClr val="15499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组合 25"/>
          <p:cNvGrpSpPr/>
          <p:nvPr/>
        </p:nvGrpSpPr>
        <p:grpSpPr>
          <a:xfrm>
            <a:off x="5651651" y="1598224"/>
            <a:ext cx="1953126" cy="424934"/>
            <a:chOff x="5425100" y="2127381"/>
            <a:chExt cx="1953126" cy="424934"/>
          </a:xfrm>
        </p:grpSpPr>
        <p:sp>
          <p:nvSpPr>
            <p:cNvPr id="24" name="PA-圆角矩形 93"/>
            <p:cNvSpPr/>
            <p:nvPr>
              <p:custDataLst>
                <p:tags r:id="rId8"/>
              </p:custDataLst>
            </p:nvPr>
          </p:nvSpPr>
          <p:spPr>
            <a:xfrm>
              <a:off x="5425100" y="2127381"/>
              <a:ext cx="1239469" cy="424934"/>
            </a:xfrm>
            <a:prstGeom prst="roundRect">
              <a:avLst>
                <a:gd name="adj" fmla="val 50000"/>
              </a:avLst>
            </a:prstGeom>
            <a:solidFill>
              <a:srgbClr val="15499A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束流能量</a:t>
              </a:r>
            </a:p>
          </p:txBody>
        </p:sp>
        <p:sp>
          <p:nvSpPr>
            <p:cNvPr id="25" name="PA-文本框 96"/>
            <p:cNvSpPr txBox="1"/>
            <p:nvPr>
              <p:custDataLst>
                <p:tags r:id="rId9"/>
              </p:custDataLst>
            </p:nvPr>
          </p:nvSpPr>
          <p:spPr>
            <a:xfrm>
              <a:off x="6664569" y="2158452"/>
              <a:ext cx="713657" cy="3627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6GeV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651651" y="2080127"/>
            <a:ext cx="1544361" cy="424934"/>
            <a:chOff x="5425100" y="2127381"/>
            <a:chExt cx="1544361" cy="424934"/>
          </a:xfrm>
        </p:grpSpPr>
        <p:sp>
          <p:nvSpPr>
            <p:cNvPr id="28" name="PA-圆角矩形 93"/>
            <p:cNvSpPr/>
            <p:nvPr>
              <p:custDataLst>
                <p:tags r:id="rId6"/>
              </p:custDataLst>
            </p:nvPr>
          </p:nvSpPr>
          <p:spPr>
            <a:xfrm>
              <a:off x="5425100" y="2127381"/>
              <a:ext cx="1239469" cy="424934"/>
            </a:xfrm>
            <a:prstGeom prst="roundRect">
              <a:avLst>
                <a:gd name="adj" fmla="val 50000"/>
              </a:avLst>
            </a:prstGeom>
            <a:solidFill>
              <a:srgbClr val="15499A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腔体数</a:t>
              </a:r>
            </a:p>
          </p:txBody>
        </p:sp>
        <p:sp>
          <p:nvSpPr>
            <p:cNvPr id="29" name="PA-文本框 96"/>
            <p:cNvSpPr txBox="1"/>
            <p:nvPr>
              <p:custDataLst>
                <p:tags r:id="rId7"/>
              </p:custDataLst>
            </p:nvPr>
          </p:nvSpPr>
          <p:spPr>
            <a:xfrm>
              <a:off x="6664569" y="2158452"/>
              <a:ext cx="304892" cy="3627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804561" y="1845823"/>
            <a:ext cx="2244872" cy="424934"/>
            <a:chOff x="5425100" y="2127381"/>
            <a:chExt cx="2244872" cy="424934"/>
          </a:xfrm>
        </p:grpSpPr>
        <p:sp>
          <p:nvSpPr>
            <p:cNvPr id="31" name="PA-圆角矩形 93"/>
            <p:cNvSpPr/>
            <p:nvPr>
              <p:custDataLst>
                <p:tags r:id="rId4"/>
              </p:custDataLst>
            </p:nvPr>
          </p:nvSpPr>
          <p:spPr>
            <a:xfrm>
              <a:off x="5425100" y="2127381"/>
              <a:ext cx="1239469" cy="424934"/>
            </a:xfrm>
            <a:prstGeom prst="roundRect">
              <a:avLst>
                <a:gd name="adj" fmla="val 50000"/>
              </a:avLst>
            </a:prstGeom>
            <a:solidFill>
              <a:srgbClr val="15499A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频率</a:t>
              </a:r>
            </a:p>
          </p:txBody>
        </p:sp>
        <p:sp>
          <p:nvSpPr>
            <p:cNvPr id="32" name="PA-文本框 96"/>
            <p:cNvSpPr txBox="1"/>
            <p:nvPr>
              <p:custDataLst>
                <p:tags r:id="rId5"/>
              </p:custDataLst>
            </p:nvPr>
          </p:nvSpPr>
          <p:spPr>
            <a:xfrm>
              <a:off x="6664569" y="2158452"/>
              <a:ext cx="1005403" cy="3627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166MHz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BEB4A2D6-686E-FD86-1166-088E6A88B0DC}"/>
              </a:ext>
            </a:extLst>
          </p:cNvPr>
          <p:cNvSpPr txBox="1"/>
          <p:nvPr/>
        </p:nvSpPr>
        <p:spPr>
          <a:xfrm>
            <a:off x="804294" y="1125628"/>
            <a:ext cx="10315313" cy="3366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CN" altLang="en-US" dirty="0"/>
              <a:t>数字低电平从第一代走向第四代，技术路线从摸索走向成熟。</a:t>
            </a:r>
            <a:endParaRPr lang="en-US" altLang="zh-CN" dirty="0"/>
          </a:p>
          <a:p>
            <a:pPr marL="285750" indent="-28575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l"/>
            </a:pPr>
            <a:endParaRPr lang="en-US" altLang="zh-CN" dirty="0"/>
          </a:p>
          <a:p>
            <a:pPr marL="285750" indent="-28575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CN" altLang="zh-CN" dirty="0"/>
              <a:t>开发多种结构形式各异的底层硬件</a:t>
            </a:r>
            <a:r>
              <a:rPr lang="zh-CN" altLang="en-US" dirty="0"/>
              <a:t>；</a:t>
            </a:r>
            <a:r>
              <a:rPr lang="zh-CN" altLang="zh-CN" dirty="0"/>
              <a:t>针对不同项目需求，配套研制了相应的算法，涵盖连续波（CW）、脉冲（Pulse）、频率扫描（Frequency ramping）和</a:t>
            </a:r>
            <a:r>
              <a:rPr lang="zh-CN" altLang="en-US" dirty="0"/>
              <a:t>腔压</a:t>
            </a:r>
            <a:r>
              <a:rPr lang="zh-CN" altLang="zh-CN" dirty="0"/>
              <a:t>扫描（Voltage ramping）等工作模式。</a:t>
            </a:r>
            <a:endParaRPr lang="en-US" altLang="zh-CN" dirty="0"/>
          </a:p>
          <a:p>
            <a:pPr marL="285750" indent="-28575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l"/>
            </a:pPr>
            <a:endParaRPr lang="en-US" altLang="zh-CN" dirty="0"/>
          </a:p>
          <a:p>
            <a:pPr marL="285750" indent="-28575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CN" altLang="en-US" dirty="0"/>
              <a:t>后续会继续推进，不断创新！</a:t>
            </a:r>
            <a:endParaRPr lang="en-US" altLang="zh-CN" dirty="0"/>
          </a:p>
          <a:p>
            <a:pPr marL="285750" indent="-28575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l"/>
            </a:pP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PA-文本框 8">
            <a:extLst>
              <a:ext uri="{FF2B5EF4-FFF2-40B4-BE49-F238E27FC236}">
                <a16:creationId xmlns:a16="http://schemas.microsoft.com/office/drawing/2014/main" id="{8A5091B9-806A-7B60-E0B9-7B1297934C9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ln w="6350">
                  <a:noFill/>
                </a:ln>
                <a:solidFill>
                  <a:sysClr val="windowText" lastClr="000000"/>
                </a:solidFill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总结</a:t>
            </a:r>
            <a:endParaRPr kumimoji="0" lang="zh-CN" altLang="en-US" sz="2400" b="1" i="0" u="none" strike="noStrike" kern="1200" cap="none" spc="0" normalizeH="0" baseline="0" noProof="0" dirty="0">
              <a:ln w="6350"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Heavy" panose="00020600040101010101" pitchFamily="18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50959-FE68-2744-62AB-41899A74F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6C44E6B7-25B2-EC25-14DD-209DA891CFF0}"/>
              </a:ext>
            </a:extLst>
          </p:cNvPr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>
            <a:extLst>
              <a:ext uri="{FF2B5EF4-FFF2-40B4-BE49-F238E27FC236}">
                <a16:creationId xmlns:a16="http://schemas.microsoft.com/office/drawing/2014/main" id="{2481C20B-6921-F976-9FFC-AF1C557DF4F5}"/>
              </a:ext>
            </a:extLst>
          </p:cNvPr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68D14629-4111-DBD4-8676-3AFF22758DEC}"/>
                </a:ext>
              </a:extLst>
            </p:cNvPr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15EA0D5A-8D84-3428-53AE-D822BA83399A}"/>
                </a:ext>
              </a:extLst>
            </p:cNvPr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5" name="文本框 4">
            <a:extLst>
              <a:ext uri="{FF2B5EF4-FFF2-40B4-BE49-F238E27FC236}">
                <a16:creationId xmlns:a16="http://schemas.microsoft.com/office/drawing/2014/main" id="{A868CB40-DB58-21E1-4C8E-610038922F49}"/>
              </a:ext>
            </a:extLst>
          </p:cNvPr>
          <p:cNvSpPr txBox="1"/>
          <p:nvPr/>
        </p:nvSpPr>
        <p:spPr>
          <a:xfrm>
            <a:off x="3540297" y="2983850"/>
            <a:ext cx="52841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谢谢各位</a:t>
            </a:r>
          </a:p>
        </p:txBody>
      </p:sp>
    </p:spTree>
    <p:extLst>
      <p:ext uri="{BB962C8B-B14F-4D97-AF65-F5344CB8AC3E}">
        <p14:creationId xmlns:p14="http://schemas.microsoft.com/office/powerpoint/2010/main" val="1494519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矩形: 圆角 101"/>
          <p:cNvSpPr/>
          <p:nvPr/>
        </p:nvSpPr>
        <p:spPr>
          <a:xfrm>
            <a:off x="156029" y="4010028"/>
            <a:ext cx="11830821" cy="2294058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315155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单套射频站系统架构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56029" y="1102364"/>
            <a:ext cx="5834467" cy="2792627"/>
            <a:chOff x="261533" y="1102364"/>
            <a:chExt cx="5834467" cy="2792627"/>
          </a:xfrm>
        </p:grpSpPr>
        <p:sp>
          <p:nvSpPr>
            <p:cNvPr id="5" name="矩形: 圆角 4"/>
            <p:cNvSpPr/>
            <p:nvPr/>
          </p:nvSpPr>
          <p:spPr>
            <a:xfrm>
              <a:off x="261533" y="1102364"/>
              <a:ext cx="5834467" cy="2792627"/>
            </a:xfrm>
            <a:prstGeom prst="roundRect">
              <a:avLst>
                <a:gd name="adj" fmla="val 3236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070C0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pic>
          <p:nvPicPr>
            <p:cNvPr id="6" name="图片 2"/>
            <p:cNvPicPr>
              <a:picLocks noChangeAspect="1"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497" y="1182221"/>
              <a:ext cx="5257962" cy="2632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组合 17"/>
          <p:cNvGrpSpPr/>
          <p:nvPr/>
        </p:nvGrpSpPr>
        <p:grpSpPr>
          <a:xfrm>
            <a:off x="6152383" y="1102364"/>
            <a:ext cx="5834467" cy="2792627"/>
            <a:chOff x="6152383" y="1102364"/>
            <a:chExt cx="5834467" cy="2792627"/>
          </a:xfrm>
        </p:grpSpPr>
        <p:sp>
          <p:nvSpPr>
            <p:cNvPr id="13" name="矩形: 圆角 12"/>
            <p:cNvSpPr/>
            <p:nvPr/>
          </p:nvSpPr>
          <p:spPr>
            <a:xfrm>
              <a:off x="6152383" y="1102364"/>
              <a:ext cx="5834467" cy="2792627"/>
            </a:xfrm>
            <a:prstGeom prst="roundRect">
              <a:avLst>
                <a:gd name="adj" fmla="val 3236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070C0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7"/>
            <a:stretch>
              <a:fillRect/>
            </a:stretch>
          </p:blipFill>
          <p:spPr>
            <a:xfrm>
              <a:off x="6213927" y="1182221"/>
              <a:ext cx="5698143" cy="2657326"/>
            </a:xfrm>
            <a:prstGeom prst="rect">
              <a:avLst/>
            </a:prstGeom>
          </p:spPr>
        </p:pic>
      </p:grpSp>
      <p:grpSp>
        <p:nvGrpSpPr>
          <p:cNvPr id="36" name="组合 35"/>
          <p:cNvGrpSpPr/>
          <p:nvPr/>
        </p:nvGrpSpPr>
        <p:grpSpPr>
          <a:xfrm>
            <a:off x="1498335" y="4709960"/>
            <a:ext cx="3714022" cy="364202"/>
            <a:chOff x="2276474" y="4419495"/>
            <a:chExt cx="3714022" cy="364202"/>
          </a:xfrm>
        </p:grpSpPr>
        <p:cxnSp>
          <p:nvCxnSpPr>
            <p:cNvPr id="38" name="PA-做什么PPT18"/>
            <p:cNvCxnSpPr/>
            <p:nvPr>
              <p:custDataLst>
                <p:tags r:id="rId30"/>
              </p:custDataLst>
            </p:nvPr>
          </p:nvCxnSpPr>
          <p:spPr>
            <a:xfrm>
              <a:off x="3365021" y="4769043"/>
              <a:ext cx="2358771" cy="12089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0066FF">
                      <a:lumMod val="50000"/>
                      <a:alpha val="20000"/>
                    </a:srgbClr>
                  </a:gs>
                  <a:gs pos="100000">
                    <a:srgbClr val="0066FF">
                      <a:lumMod val="50000"/>
                      <a:alpha val="0"/>
                    </a:srgbClr>
                  </a:gs>
                </a:gsLst>
                <a:lin ang="0" scaled="1"/>
                <a:tileRect/>
              </a:gradFill>
              <a:prstDash val="solid"/>
              <a:miter lim="800000"/>
            </a:ln>
            <a:effectLst/>
          </p:spPr>
        </p:cxnSp>
        <p:grpSp>
          <p:nvGrpSpPr>
            <p:cNvPr id="39" name="PA-做什么PPT19"/>
            <p:cNvGrpSpPr/>
            <p:nvPr>
              <p:custDataLst>
                <p:tags r:id="rId31"/>
              </p:custDataLst>
            </p:nvPr>
          </p:nvGrpSpPr>
          <p:grpSpPr>
            <a:xfrm>
              <a:off x="2276474" y="4422061"/>
              <a:ext cx="1534318" cy="359071"/>
              <a:chOff x="4943475" y="1600200"/>
              <a:chExt cx="2305050" cy="514350"/>
            </a:xfrm>
          </p:grpSpPr>
          <p:sp>
            <p:nvSpPr>
              <p:cNvPr id="42" name="PA-平行四边形 33"/>
              <p:cNvSpPr/>
              <p:nvPr>
                <p:custDataLst>
                  <p:tags r:id="rId33"/>
                </p:custDataLst>
              </p:nvPr>
            </p:nvSpPr>
            <p:spPr>
              <a:xfrm>
                <a:off x="4943475" y="1600200"/>
                <a:ext cx="2305050" cy="514350"/>
              </a:xfrm>
              <a:prstGeom prst="parallelogram">
                <a:avLst>
                  <a:gd name="adj" fmla="val 2271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5" name="PA-平行四边形 34"/>
              <p:cNvSpPr/>
              <p:nvPr>
                <p:custDataLst>
                  <p:tags r:id="rId34"/>
                </p:custDataLst>
              </p:nvPr>
            </p:nvSpPr>
            <p:spPr>
              <a:xfrm>
                <a:off x="5037535" y="1600200"/>
                <a:ext cx="2116931" cy="514350"/>
              </a:xfrm>
              <a:prstGeom prst="parallelogram">
                <a:avLst>
                  <a:gd name="adj" fmla="val 22710"/>
                </a:avLst>
              </a:prstGeom>
              <a:solidFill>
                <a:srgbClr val="15499A"/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低电平</a:t>
                </a:r>
              </a:p>
            </p:txBody>
          </p:sp>
        </p:grpSp>
        <p:sp>
          <p:nvSpPr>
            <p:cNvPr id="41" name="PA-做什么PPT20"/>
            <p:cNvSpPr txBox="1"/>
            <p:nvPr>
              <p:custDataLst>
                <p:tags r:id="rId32"/>
              </p:custDataLst>
            </p:nvPr>
          </p:nvSpPr>
          <p:spPr>
            <a:xfrm>
              <a:off x="3810791" y="4419495"/>
              <a:ext cx="2179705" cy="364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硬件 </a:t>
              </a: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+ </a:t>
              </a: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固件 </a:t>
              </a: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+ </a:t>
              </a: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软件</a:t>
              </a: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1498335" y="5232913"/>
            <a:ext cx="3714022" cy="364202"/>
            <a:chOff x="2276474" y="4419495"/>
            <a:chExt cx="3714022" cy="364202"/>
          </a:xfrm>
        </p:grpSpPr>
        <p:cxnSp>
          <p:nvCxnSpPr>
            <p:cNvPr id="69" name="PA-做什么PPT18"/>
            <p:cNvCxnSpPr/>
            <p:nvPr>
              <p:custDataLst>
                <p:tags r:id="rId25"/>
              </p:custDataLst>
            </p:nvPr>
          </p:nvCxnSpPr>
          <p:spPr>
            <a:xfrm>
              <a:off x="3365021" y="4769043"/>
              <a:ext cx="2358771" cy="12089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0066FF">
                      <a:lumMod val="50000"/>
                      <a:alpha val="20000"/>
                    </a:srgbClr>
                  </a:gs>
                  <a:gs pos="100000">
                    <a:srgbClr val="0066FF">
                      <a:lumMod val="50000"/>
                      <a:alpha val="0"/>
                    </a:srgbClr>
                  </a:gs>
                </a:gsLst>
                <a:lin ang="0" scaled="1"/>
                <a:tileRect/>
              </a:gradFill>
              <a:prstDash val="solid"/>
              <a:miter lim="800000"/>
            </a:ln>
            <a:effectLst/>
          </p:spPr>
        </p:cxnSp>
        <p:grpSp>
          <p:nvGrpSpPr>
            <p:cNvPr id="70" name="PA-做什么PPT19"/>
            <p:cNvGrpSpPr/>
            <p:nvPr>
              <p:custDataLst>
                <p:tags r:id="rId26"/>
              </p:custDataLst>
            </p:nvPr>
          </p:nvGrpSpPr>
          <p:grpSpPr>
            <a:xfrm>
              <a:off x="2276474" y="4422061"/>
              <a:ext cx="1534318" cy="359071"/>
              <a:chOff x="4943475" y="1600200"/>
              <a:chExt cx="2305050" cy="514350"/>
            </a:xfrm>
          </p:grpSpPr>
          <p:sp>
            <p:nvSpPr>
              <p:cNvPr id="72" name="PA-平行四边形 33"/>
              <p:cNvSpPr/>
              <p:nvPr>
                <p:custDataLst>
                  <p:tags r:id="rId28"/>
                </p:custDataLst>
              </p:nvPr>
            </p:nvSpPr>
            <p:spPr>
              <a:xfrm>
                <a:off x="4943475" y="1600200"/>
                <a:ext cx="2305050" cy="514350"/>
              </a:xfrm>
              <a:prstGeom prst="parallelogram">
                <a:avLst>
                  <a:gd name="adj" fmla="val 2271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3" name="PA-平行四边形 34"/>
              <p:cNvSpPr/>
              <p:nvPr>
                <p:custDataLst>
                  <p:tags r:id="rId29"/>
                </p:custDataLst>
              </p:nvPr>
            </p:nvSpPr>
            <p:spPr>
              <a:xfrm>
                <a:off x="5037535" y="1600200"/>
                <a:ext cx="2116931" cy="514350"/>
              </a:xfrm>
              <a:prstGeom prst="parallelogram">
                <a:avLst>
                  <a:gd name="adj" fmla="val 22710"/>
                </a:avLst>
              </a:prstGeom>
              <a:solidFill>
                <a:srgbClr val="15499A"/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硬件</a:t>
                </a:r>
              </a:p>
            </p:txBody>
          </p:sp>
        </p:grpSp>
        <p:sp>
          <p:nvSpPr>
            <p:cNvPr id="71" name="PA-做什么PPT20"/>
            <p:cNvSpPr txBox="1"/>
            <p:nvPr>
              <p:custDataLst>
                <p:tags r:id="rId27"/>
              </p:custDataLst>
            </p:nvPr>
          </p:nvSpPr>
          <p:spPr>
            <a:xfrm>
              <a:off x="3810791" y="4419495"/>
              <a:ext cx="2179705" cy="364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射频前端 </a:t>
              </a: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+DSP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1498335" y="5755866"/>
            <a:ext cx="4238954" cy="362792"/>
            <a:chOff x="2276474" y="4419495"/>
            <a:chExt cx="4238954" cy="362792"/>
          </a:xfrm>
        </p:grpSpPr>
        <p:cxnSp>
          <p:nvCxnSpPr>
            <p:cNvPr id="75" name="PA-做什么PPT18"/>
            <p:cNvCxnSpPr/>
            <p:nvPr>
              <p:custDataLst>
                <p:tags r:id="rId20"/>
              </p:custDataLst>
            </p:nvPr>
          </p:nvCxnSpPr>
          <p:spPr>
            <a:xfrm>
              <a:off x="3365021" y="4769043"/>
              <a:ext cx="2358771" cy="12089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0066FF">
                      <a:lumMod val="50000"/>
                      <a:alpha val="20000"/>
                    </a:srgbClr>
                  </a:gs>
                  <a:gs pos="100000">
                    <a:srgbClr val="0066FF">
                      <a:lumMod val="50000"/>
                      <a:alpha val="0"/>
                    </a:srgbClr>
                  </a:gs>
                </a:gsLst>
                <a:lin ang="0" scaled="1"/>
                <a:tileRect/>
              </a:gradFill>
              <a:prstDash val="solid"/>
              <a:miter lim="800000"/>
            </a:ln>
            <a:effectLst/>
          </p:spPr>
        </p:cxnSp>
        <p:grpSp>
          <p:nvGrpSpPr>
            <p:cNvPr id="76" name="PA-做什么PPT19"/>
            <p:cNvGrpSpPr/>
            <p:nvPr>
              <p:custDataLst>
                <p:tags r:id="rId21"/>
              </p:custDataLst>
            </p:nvPr>
          </p:nvGrpSpPr>
          <p:grpSpPr>
            <a:xfrm>
              <a:off x="2276474" y="4422061"/>
              <a:ext cx="1534318" cy="359071"/>
              <a:chOff x="4943475" y="1600200"/>
              <a:chExt cx="2305050" cy="514350"/>
            </a:xfrm>
          </p:grpSpPr>
          <p:sp>
            <p:nvSpPr>
              <p:cNvPr id="78" name="PA-平行四边形 33"/>
              <p:cNvSpPr/>
              <p:nvPr>
                <p:custDataLst>
                  <p:tags r:id="rId23"/>
                </p:custDataLst>
              </p:nvPr>
            </p:nvSpPr>
            <p:spPr>
              <a:xfrm>
                <a:off x="4943475" y="1600200"/>
                <a:ext cx="2305050" cy="514350"/>
              </a:xfrm>
              <a:prstGeom prst="parallelogram">
                <a:avLst>
                  <a:gd name="adj" fmla="val 2271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9" name="PA-平行四边形 34"/>
              <p:cNvSpPr/>
              <p:nvPr>
                <p:custDataLst>
                  <p:tags r:id="rId24"/>
                </p:custDataLst>
              </p:nvPr>
            </p:nvSpPr>
            <p:spPr>
              <a:xfrm>
                <a:off x="5037535" y="1600200"/>
                <a:ext cx="2116931" cy="514350"/>
              </a:xfrm>
              <a:prstGeom prst="parallelogram">
                <a:avLst>
                  <a:gd name="adj" fmla="val 22710"/>
                </a:avLst>
              </a:prstGeom>
              <a:solidFill>
                <a:srgbClr val="15499A"/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射频前端</a:t>
                </a:r>
              </a:p>
            </p:txBody>
          </p:sp>
        </p:grpSp>
        <p:sp>
          <p:nvSpPr>
            <p:cNvPr id="77" name="PA-做什么PPT20"/>
            <p:cNvSpPr txBox="1"/>
            <p:nvPr>
              <p:custDataLst>
                <p:tags r:id="rId22"/>
              </p:custDataLst>
            </p:nvPr>
          </p:nvSpPr>
          <p:spPr>
            <a:xfrm>
              <a:off x="3810791" y="4419495"/>
              <a:ext cx="2704637" cy="362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射频下变频、上变频和本振</a:t>
              </a:r>
            </a:p>
          </p:txBody>
        </p:sp>
      </p:grpSp>
      <p:grpSp>
        <p:nvGrpSpPr>
          <p:cNvPr id="80" name="组合 79"/>
          <p:cNvGrpSpPr/>
          <p:nvPr/>
        </p:nvGrpSpPr>
        <p:grpSpPr>
          <a:xfrm>
            <a:off x="6377336" y="4283500"/>
            <a:ext cx="3714022" cy="364202"/>
            <a:chOff x="2276474" y="4419495"/>
            <a:chExt cx="3714022" cy="364202"/>
          </a:xfrm>
        </p:grpSpPr>
        <p:cxnSp>
          <p:nvCxnSpPr>
            <p:cNvPr id="81" name="PA-做什么PPT18"/>
            <p:cNvCxnSpPr/>
            <p:nvPr>
              <p:custDataLst>
                <p:tags r:id="rId15"/>
              </p:custDataLst>
            </p:nvPr>
          </p:nvCxnSpPr>
          <p:spPr>
            <a:xfrm>
              <a:off x="3365021" y="4769043"/>
              <a:ext cx="2358771" cy="12089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0066FF">
                      <a:lumMod val="50000"/>
                      <a:alpha val="20000"/>
                    </a:srgbClr>
                  </a:gs>
                  <a:gs pos="100000">
                    <a:srgbClr val="0066FF">
                      <a:lumMod val="50000"/>
                      <a:alpha val="0"/>
                    </a:srgbClr>
                  </a:gs>
                </a:gsLst>
                <a:lin ang="0" scaled="1"/>
                <a:tileRect/>
              </a:gradFill>
              <a:prstDash val="solid"/>
              <a:miter lim="800000"/>
            </a:ln>
            <a:effectLst/>
          </p:spPr>
        </p:cxnSp>
        <p:grpSp>
          <p:nvGrpSpPr>
            <p:cNvPr id="82" name="PA-做什么PPT19"/>
            <p:cNvGrpSpPr/>
            <p:nvPr>
              <p:custDataLst>
                <p:tags r:id="rId16"/>
              </p:custDataLst>
            </p:nvPr>
          </p:nvGrpSpPr>
          <p:grpSpPr>
            <a:xfrm>
              <a:off x="2276474" y="4422061"/>
              <a:ext cx="1534318" cy="359071"/>
              <a:chOff x="4943475" y="1600200"/>
              <a:chExt cx="2305050" cy="514350"/>
            </a:xfrm>
          </p:grpSpPr>
          <p:sp>
            <p:nvSpPr>
              <p:cNvPr id="84" name="PA-平行四边形 33"/>
              <p:cNvSpPr/>
              <p:nvPr>
                <p:custDataLst>
                  <p:tags r:id="rId18"/>
                </p:custDataLst>
              </p:nvPr>
            </p:nvSpPr>
            <p:spPr>
              <a:xfrm>
                <a:off x="4943475" y="1600200"/>
                <a:ext cx="2305050" cy="514350"/>
              </a:xfrm>
              <a:prstGeom prst="parallelogram">
                <a:avLst>
                  <a:gd name="adj" fmla="val 2271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5" name="PA-平行四边形 34"/>
              <p:cNvSpPr/>
              <p:nvPr>
                <p:custDataLst>
                  <p:tags r:id="rId19"/>
                </p:custDataLst>
              </p:nvPr>
            </p:nvSpPr>
            <p:spPr>
              <a:xfrm>
                <a:off x="5037535" y="1600200"/>
                <a:ext cx="2116931" cy="514350"/>
              </a:xfrm>
              <a:prstGeom prst="parallelogram">
                <a:avLst>
                  <a:gd name="adj" fmla="val 22710"/>
                </a:avLst>
              </a:prstGeom>
              <a:solidFill>
                <a:srgbClr val="15499A"/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DSP</a:t>
                </a:r>
                <a:endPara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83" name="PA-做什么PPT20"/>
            <p:cNvSpPr txBox="1"/>
            <p:nvPr>
              <p:custDataLst>
                <p:tags r:id="rId17"/>
              </p:custDataLst>
            </p:nvPr>
          </p:nvSpPr>
          <p:spPr>
            <a:xfrm>
              <a:off x="3810791" y="4419495"/>
              <a:ext cx="2179705" cy="364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ADC + FPGA + DAC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6377336" y="4982344"/>
            <a:ext cx="4964741" cy="362792"/>
            <a:chOff x="2276474" y="4419495"/>
            <a:chExt cx="4964741" cy="362792"/>
          </a:xfrm>
        </p:grpSpPr>
        <p:cxnSp>
          <p:nvCxnSpPr>
            <p:cNvPr id="87" name="PA-做什么PPT18"/>
            <p:cNvCxnSpPr/>
            <p:nvPr>
              <p:custDataLst>
                <p:tags r:id="rId10"/>
              </p:custDataLst>
            </p:nvPr>
          </p:nvCxnSpPr>
          <p:spPr>
            <a:xfrm>
              <a:off x="3365021" y="4769043"/>
              <a:ext cx="2358771" cy="12089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0066FF">
                      <a:lumMod val="50000"/>
                      <a:alpha val="20000"/>
                    </a:srgbClr>
                  </a:gs>
                  <a:gs pos="100000">
                    <a:srgbClr val="0066FF">
                      <a:lumMod val="50000"/>
                      <a:alpha val="0"/>
                    </a:srgbClr>
                  </a:gs>
                </a:gsLst>
                <a:lin ang="0" scaled="1"/>
                <a:tileRect/>
              </a:gradFill>
              <a:prstDash val="solid"/>
              <a:miter lim="800000"/>
            </a:ln>
            <a:effectLst/>
          </p:spPr>
        </p:cxnSp>
        <p:grpSp>
          <p:nvGrpSpPr>
            <p:cNvPr id="88" name="PA-做什么PPT19"/>
            <p:cNvGrpSpPr/>
            <p:nvPr>
              <p:custDataLst>
                <p:tags r:id="rId11"/>
              </p:custDataLst>
            </p:nvPr>
          </p:nvGrpSpPr>
          <p:grpSpPr>
            <a:xfrm>
              <a:off x="2276474" y="4422061"/>
              <a:ext cx="1534318" cy="359071"/>
              <a:chOff x="4943475" y="1600200"/>
              <a:chExt cx="2305050" cy="514350"/>
            </a:xfrm>
          </p:grpSpPr>
          <p:sp>
            <p:nvSpPr>
              <p:cNvPr id="90" name="PA-平行四边形 33"/>
              <p:cNvSpPr/>
              <p:nvPr>
                <p:custDataLst>
                  <p:tags r:id="rId13"/>
                </p:custDataLst>
              </p:nvPr>
            </p:nvSpPr>
            <p:spPr>
              <a:xfrm>
                <a:off x="4943475" y="1600200"/>
                <a:ext cx="2305050" cy="514350"/>
              </a:xfrm>
              <a:prstGeom prst="parallelogram">
                <a:avLst>
                  <a:gd name="adj" fmla="val 2271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1" name="PA-平行四边形 34"/>
              <p:cNvSpPr/>
              <p:nvPr>
                <p:custDataLst>
                  <p:tags r:id="rId14"/>
                </p:custDataLst>
              </p:nvPr>
            </p:nvSpPr>
            <p:spPr>
              <a:xfrm>
                <a:off x="5037535" y="1600200"/>
                <a:ext cx="2116931" cy="514350"/>
              </a:xfrm>
              <a:prstGeom prst="parallelogram">
                <a:avLst>
                  <a:gd name="adj" fmla="val 22710"/>
                </a:avLst>
              </a:prstGeom>
              <a:solidFill>
                <a:srgbClr val="15499A"/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固件</a:t>
                </a:r>
              </a:p>
            </p:txBody>
          </p:sp>
        </p:grpSp>
        <p:sp>
          <p:nvSpPr>
            <p:cNvPr id="89" name="PA-做什么PPT20"/>
            <p:cNvSpPr txBox="1"/>
            <p:nvPr>
              <p:custDataLst>
                <p:tags r:id="rId12"/>
              </p:custDataLst>
            </p:nvPr>
          </p:nvSpPr>
          <p:spPr>
            <a:xfrm>
              <a:off x="3810791" y="4419495"/>
              <a:ext cx="3430424" cy="362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幅度</a:t>
              </a:r>
              <a:r>
                <a:rPr lang="en-US" altLang="zh-CN" sz="1600" kern="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相位</a:t>
              </a:r>
              <a:r>
                <a:rPr lang="zh-CN" altLang="en-US" sz="1600" kern="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环路</a:t>
              </a: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zh-CN" altLang="en-US" sz="1600" kern="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频调环路</a:t>
              </a: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等</a:t>
              </a: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6377336" y="5681187"/>
            <a:ext cx="5520543" cy="362792"/>
            <a:chOff x="2276474" y="4419495"/>
            <a:chExt cx="5520543" cy="362792"/>
          </a:xfrm>
        </p:grpSpPr>
        <p:cxnSp>
          <p:nvCxnSpPr>
            <p:cNvPr id="93" name="PA-做什么PPT18"/>
            <p:cNvCxnSpPr/>
            <p:nvPr>
              <p:custDataLst>
                <p:tags r:id="rId5"/>
              </p:custDataLst>
            </p:nvPr>
          </p:nvCxnSpPr>
          <p:spPr>
            <a:xfrm>
              <a:off x="3365021" y="4769043"/>
              <a:ext cx="2358771" cy="12089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0066FF">
                      <a:lumMod val="50000"/>
                      <a:alpha val="20000"/>
                    </a:srgbClr>
                  </a:gs>
                  <a:gs pos="100000">
                    <a:srgbClr val="0066FF">
                      <a:lumMod val="50000"/>
                      <a:alpha val="0"/>
                    </a:srgbClr>
                  </a:gs>
                </a:gsLst>
                <a:lin ang="0" scaled="1"/>
                <a:tileRect/>
              </a:gradFill>
              <a:prstDash val="solid"/>
              <a:miter lim="800000"/>
            </a:ln>
            <a:effectLst/>
          </p:spPr>
        </p:cxnSp>
        <p:grpSp>
          <p:nvGrpSpPr>
            <p:cNvPr id="94" name="PA-做什么PPT19"/>
            <p:cNvGrpSpPr/>
            <p:nvPr>
              <p:custDataLst>
                <p:tags r:id="rId6"/>
              </p:custDataLst>
            </p:nvPr>
          </p:nvGrpSpPr>
          <p:grpSpPr>
            <a:xfrm>
              <a:off x="2276474" y="4422061"/>
              <a:ext cx="1534318" cy="359071"/>
              <a:chOff x="4943475" y="1600200"/>
              <a:chExt cx="2305050" cy="514350"/>
            </a:xfrm>
          </p:grpSpPr>
          <p:sp>
            <p:nvSpPr>
              <p:cNvPr id="96" name="PA-平行四边形 33"/>
              <p:cNvSpPr/>
              <p:nvPr>
                <p:custDataLst>
                  <p:tags r:id="rId8"/>
                </p:custDataLst>
              </p:nvPr>
            </p:nvSpPr>
            <p:spPr>
              <a:xfrm>
                <a:off x="4943475" y="1600200"/>
                <a:ext cx="2305050" cy="514350"/>
              </a:xfrm>
              <a:prstGeom prst="parallelogram">
                <a:avLst>
                  <a:gd name="adj" fmla="val 2271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7" name="PA-平行四边形 34"/>
              <p:cNvSpPr/>
              <p:nvPr>
                <p:custDataLst>
                  <p:tags r:id="rId9"/>
                </p:custDataLst>
              </p:nvPr>
            </p:nvSpPr>
            <p:spPr>
              <a:xfrm>
                <a:off x="5037535" y="1600200"/>
                <a:ext cx="2116931" cy="514350"/>
              </a:xfrm>
              <a:prstGeom prst="parallelogram">
                <a:avLst>
                  <a:gd name="adj" fmla="val 22710"/>
                </a:avLst>
              </a:prstGeom>
              <a:solidFill>
                <a:srgbClr val="15499A"/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软件</a:t>
                </a:r>
              </a:p>
            </p:txBody>
          </p:sp>
        </p:grpSp>
        <p:sp>
          <p:nvSpPr>
            <p:cNvPr id="95" name="PA-做什么PPT20"/>
            <p:cNvSpPr txBox="1"/>
            <p:nvPr>
              <p:custDataLst>
                <p:tags r:id="rId7"/>
              </p:custDataLst>
            </p:nvPr>
          </p:nvSpPr>
          <p:spPr>
            <a:xfrm>
              <a:off x="3810791" y="4419495"/>
              <a:ext cx="3986226" cy="362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Linux + EPICS + EDM / </a:t>
              </a:r>
              <a:r>
                <a:rPr kumimoji="0" lang="en-US" altLang="zh-CN" sz="16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PyDM</a:t>
              </a:r>
              <a:endParaRPr kumimoji="0" lang="en-US" altLang="zh-CN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05" name="PA-做什么PPT19"/>
          <p:cNvGrpSpPr/>
          <p:nvPr>
            <p:custDataLst>
              <p:tags r:id="rId2"/>
            </p:custDataLst>
          </p:nvPr>
        </p:nvGrpSpPr>
        <p:grpSpPr>
          <a:xfrm>
            <a:off x="1498336" y="4192138"/>
            <a:ext cx="3833519" cy="359071"/>
            <a:chOff x="4943475" y="1600200"/>
            <a:chExt cx="2439331" cy="514350"/>
          </a:xfrm>
        </p:grpSpPr>
        <p:sp>
          <p:nvSpPr>
            <p:cNvPr id="107" name="PA-平行四边形 33"/>
            <p:cNvSpPr/>
            <p:nvPr>
              <p:custDataLst>
                <p:tags r:id="rId3"/>
              </p:custDataLst>
            </p:nvPr>
          </p:nvSpPr>
          <p:spPr>
            <a:xfrm>
              <a:off x="4943475" y="1600200"/>
              <a:ext cx="2305050" cy="514350"/>
            </a:xfrm>
            <a:prstGeom prst="parallelogram">
              <a:avLst>
                <a:gd name="adj" fmla="val 22710"/>
              </a:avLst>
            </a:prstGeom>
            <a:solidFill>
              <a:schemeClr val="tx2">
                <a:lumMod val="60000"/>
                <a:lumOff val="40000"/>
              </a:scheme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8" name="PA-平行四边形 34"/>
            <p:cNvSpPr/>
            <p:nvPr>
              <p:custDataLst>
                <p:tags r:id="rId4"/>
              </p:custDataLst>
            </p:nvPr>
          </p:nvSpPr>
          <p:spPr>
            <a:xfrm>
              <a:off x="5037535" y="1600200"/>
              <a:ext cx="2345271" cy="514350"/>
            </a:xfrm>
            <a:prstGeom prst="parallelogram">
              <a:avLst>
                <a:gd name="adj" fmla="val 22710"/>
              </a:avLst>
            </a:prstGeom>
            <a:solidFill>
              <a:srgbClr val="15499A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低电平 </a:t>
              </a:r>
              <a:r>
                <a:rPr kumimoji="0" lang="en-US" altLang="zh-CN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+ </a:t>
              </a: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高功率设备 </a:t>
              </a:r>
              <a:r>
                <a:rPr kumimoji="0" lang="en-US" altLang="zh-CN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+ </a:t>
              </a: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腔体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: 圆角 21"/>
          <p:cNvSpPr/>
          <p:nvPr/>
        </p:nvSpPr>
        <p:spPr>
          <a:xfrm>
            <a:off x="156029" y="3893367"/>
            <a:ext cx="11819094" cy="2460971"/>
          </a:xfrm>
          <a:prstGeom prst="roundRect">
            <a:avLst>
              <a:gd name="adj" fmla="val 3236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第一代低电平控制器</a:t>
            </a:r>
          </a:p>
        </p:txBody>
      </p:sp>
      <p:sp>
        <p:nvSpPr>
          <p:cNvPr id="6" name="矩形: 圆角 5"/>
          <p:cNvSpPr/>
          <p:nvPr/>
        </p:nvSpPr>
        <p:spPr>
          <a:xfrm>
            <a:off x="156029" y="1032026"/>
            <a:ext cx="11819094" cy="2792627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7" name="Picture 4" descr="图像0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" t="25694" r="8000" b="18750"/>
          <a:stretch>
            <a:fillRect/>
          </a:stretch>
        </p:blipFill>
        <p:spPr bwMode="auto">
          <a:xfrm>
            <a:off x="673100" y="1165418"/>
            <a:ext cx="3291865" cy="2525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" t="3549" b="6215"/>
          <a:stretch>
            <a:fillRect/>
          </a:stretch>
        </p:blipFill>
        <p:spPr bwMode="auto">
          <a:xfrm>
            <a:off x="334219" y="4007488"/>
            <a:ext cx="4022776" cy="2241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组合 23"/>
          <p:cNvGrpSpPr/>
          <p:nvPr/>
        </p:nvGrpSpPr>
        <p:grpSpPr>
          <a:xfrm>
            <a:off x="4482036" y="1277565"/>
            <a:ext cx="6503290" cy="1939496"/>
            <a:chOff x="3758081" y="1586638"/>
            <a:chExt cx="4442653" cy="1772024"/>
          </a:xfrm>
        </p:grpSpPr>
        <p:pic>
          <p:nvPicPr>
            <p:cNvPr id="14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93" t="17081" r="14436" b="14540"/>
            <a:stretch>
              <a:fillRect/>
            </a:stretch>
          </p:blipFill>
          <p:spPr bwMode="auto">
            <a:xfrm>
              <a:off x="6019991" y="1586638"/>
              <a:ext cx="2180743" cy="17720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8081" y="1586638"/>
              <a:ext cx="1841741" cy="17720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1" name="Picture 136" descr="ma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401" y="4007489"/>
            <a:ext cx="3592291" cy="2241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文本框 26"/>
          <p:cNvSpPr txBox="1"/>
          <p:nvPr/>
        </p:nvSpPr>
        <p:spPr>
          <a:xfrm>
            <a:off x="8116097" y="3983981"/>
            <a:ext cx="3919873" cy="1895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15499A"/>
              </a:buClr>
              <a:buFont typeface="Wingdings" panose="05000000000000000000" pitchFamily="2" charset="2"/>
              <a:buChar char="l"/>
            </a:pP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基于同轴元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件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的射频上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下变频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Clr>
                <a:srgbClr val="15499A"/>
              </a:buClr>
              <a:buFont typeface="Wingdings" panose="05000000000000000000" pitchFamily="2" charset="2"/>
              <a:buChar char="l"/>
            </a:pPr>
            <a:r>
              <a:rPr lang="en-US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时钟板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Clr>
                <a:srgbClr val="15499A"/>
              </a:buClr>
              <a:buFont typeface="Wingdings" panose="05000000000000000000" pitchFamily="2" charset="2"/>
              <a:buChar char="l"/>
            </a:pPr>
            <a:r>
              <a:rPr lang="en-US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DSP开发板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Clr>
                <a:srgbClr val="15499A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腔体调谐与幅相稳定控制功能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Clr>
                <a:srgbClr val="15499A"/>
              </a:buClr>
              <a:buFont typeface="Wingdings" panose="05000000000000000000" pitchFamily="2" charset="2"/>
              <a:buChar char="l"/>
            </a:pPr>
            <a:r>
              <a:rPr lang="en-US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LabVIEW上位机界面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/>
          <p:cNvSpPr/>
          <p:nvPr/>
        </p:nvSpPr>
        <p:spPr>
          <a:xfrm>
            <a:off x="156029" y="1032026"/>
            <a:ext cx="11819094" cy="5532897"/>
          </a:xfrm>
          <a:prstGeom prst="roundRect">
            <a:avLst>
              <a:gd name="adj" fmla="val 3236"/>
            </a:avLst>
          </a:prstGeom>
          <a:noFill/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ysClr val="window" lastClr="FFFFFF"/>
                </a:solidFill>
              </a14:hiddenFill>
            </a:ext>
          </a:ex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第二代低电平控制器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408499" y="1110869"/>
            <a:ext cx="4272073" cy="3471807"/>
            <a:chOff x="111896" y="1102074"/>
            <a:chExt cx="4272073" cy="3471807"/>
          </a:xfrm>
        </p:grpSpPr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283849" y="1514683"/>
              <a:ext cx="22454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pic>
          <p:nvPicPr>
            <p:cNvPr id="7" name="图片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4851" y="3346469"/>
              <a:ext cx="3342652" cy="1227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图片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3358" y="1102074"/>
              <a:ext cx="3237922" cy="191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椭圆 15"/>
            <p:cNvSpPr>
              <a:spLocks noChangeArrowheads="1"/>
            </p:cNvSpPr>
            <p:nvPr/>
          </p:nvSpPr>
          <p:spPr bwMode="auto">
            <a:xfrm>
              <a:off x="1072438" y="2662585"/>
              <a:ext cx="700457" cy="337184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15" name="直接箭头连接符 16"/>
            <p:cNvCxnSpPr>
              <a:stCxn id="14" idx="1"/>
            </p:cNvCxnSpPr>
            <p:nvPr/>
          </p:nvCxnSpPr>
          <p:spPr bwMode="auto">
            <a:xfrm flipH="1" flipV="1">
              <a:off x="815608" y="1652660"/>
              <a:ext cx="359410" cy="1059304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round/>
              <a:head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6" name="矩形 6"/>
            <p:cNvSpPr>
              <a:spLocks noChangeArrowheads="1"/>
            </p:cNvSpPr>
            <p:nvPr/>
          </p:nvSpPr>
          <p:spPr bwMode="auto">
            <a:xfrm>
              <a:off x="111896" y="1407566"/>
              <a:ext cx="927735" cy="583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1600" b="1" dirty="0">
                  <a:solidFill>
                    <a:srgbClr val="2D2D2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至电机驱动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椭圆 16"/>
            <p:cNvSpPr/>
            <p:nvPr/>
          </p:nvSpPr>
          <p:spPr bwMode="auto">
            <a:xfrm>
              <a:off x="3600593" y="3991498"/>
              <a:ext cx="525161" cy="542677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eaLnBrk="1" hangingPunct="1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cxnSp>
          <p:nvCxnSpPr>
            <p:cNvPr id="18" name="直接箭头连接符 16"/>
            <p:cNvCxnSpPr/>
            <p:nvPr/>
          </p:nvCxnSpPr>
          <p:spPr bwMode="auto">
            <a:xfrm flipV="1">
              <a:off x="4184699" y="3716310"/>
              <a:ext cx="199270" cy="537195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round/>
              <a:head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pic>
        <p:nvPicPr>
          <p:cNvPr id="20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11" y="4957992"/>
            <a:ext cx="3158544" cy="115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55" descr="testnoklycav1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6"/>
          <a:stretch>
            <a:fillRect/>
          </a:stretch>
        </p:blipFill>
        <p:spPr bwMode="auto">
          <a:xfrm>
            <a:off x="4520889" y="1266013"/>
            <a:ext cx="3584803" cy="1633189"/>
          </a:xfrm>
          <a:prstGeom prst="rect">
            <a:avLst/>
          </a:prstGeom>
          <a:noFill/>
          <a:ln w="9525">
            <a:solidFill>
              <a:srgbClr val="15499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73" descr="llrf_main_picture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698" y="1263884"/>
            <a:ext cx="3584803" cy="1633189"/>
          </a:xfrm>
          <a:prstGeom prst="rect">
            <a:avLst/>
          </a:prstGeom>
          <a:noFill/>
          <a:ln w="9525">
            <a:solidFill>
              <a:srgbClr val="15499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矩形: 圆角 23"/>
          <p:cNvSpPr/>
          <p:nvPr/>
        </p:nvSpPr>
        <p:spPr>
          <a:xfrm>
            <a:off x="5462907" y="2939013"/>
            <a:ext cx="1553241" cy="376794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幅相稳定度测试</a:t>
            </a:r>
          </a:p>
        </p:txBody>
      </p:sp>
      <p:sp>
        <p:nvSpPr>
          <p:cNvPr id="25" name="矩形: 圆角 24"/>
          <p:cNvSpPr/>
          <p:nvPr/>
        </p:nvSpPr>
        <p:spPr>
          <a:xfrm>
            <a:off x="9307558" y="2897073"/>
            <a:ext cx="1553241" cy="376794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altLang="zh-CN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CN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CN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低电平界面</a:t>
            </a:r>
          </a:p>
        </p:txBody>
      </p:sp>
      <p:sp>
        <p:nvSpPr>
          <p:cNvPr id="26" name="矩形: 圆角 25"/>
          <p:cNvSpPr/>
          <p:nvPr/>
        </p:nvSpPr>
        <p:spPr>
          <a:xfrm>
            <a:off x="2049238" y="6078686"/>
            <a:ext cx="1567390" cy="418124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低电平控制器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4915100" y="3773582"/>
            <a:ext cx="7086982" cy="2574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15499A"/>
              </a:buClr>
              <a:buFont typeface="Wingdings" panose="05000000000000000000" pitchFamily="2" charset="2"/>
              <a:buChar char="l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6通道ADC，125MSPS</a:t>
            </a: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15499A"/>
              </a:buClr>
              <a:buFont typeface="Wingdings" panose="05000000000000000000" pitchFamily="2" charset="2"/>
              <a:buChar char="l"/>
            </a:pPr>
            <a:r>
              <a:rPr lang="en-US" altLang="zh-CN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2通道DAC，275MSPS</a:t>
            </a: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15499A"/>
              </a:buClr>
              <a:buFont typeface="Wingdings" panose="05000000000000000000" pitchFamily="2" charset="2"/>
              <a:buChar char="l"/>
            </a:pPr>
            <a:r>
              <a:rPr lang="en-US" altLang="zh-CN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Altera EP2S60 FPGA</a:t>
            </a: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15499A"/>
              </a:buClr>
              <a:buFont typeface="Wingdings" panose="05000000000000000000" pitchFamily="2" charset="2"/>
              <a:buChar char="l"/>
            </a:pPr>
            <a:r>
              <a:rPr lang="en-US" altLang="zh-CN" sz="1400" b="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以太网通信接口</a:t>
            </a:r>
            <a:endParaRPr lang="en-US" altLang="zh-CN" sz="1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15499A"/>
              </a:buClr>
              <a:buFont typeface="Wingdings" panose="05000000000000000000" pitchFamily="2" charset="2"/>
              <a:buChar char="l"/>
            </a:pPr>
            <a:r>
              <a:rPr lang="en-US" altLang="zh-CN" sz="1400" b="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EPICS控制接口</a:t>
            </a:r>
            <a:endParaRPr lang="en-US" altLang="zh-CN" sz="1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15499A"/>
              </a:buClr>
              <a:buFont typeface="Wingdings" panose="05000000000000000000" pitchFamily="2" charset="2"/>
              <a:buChar char="l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低电平自闭环下</a:t>
            </a:r>
            <a:r>
              <a:rPr lang="en-US" altLang="zh-CN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b="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幅度稳定度</a:t>
            </a:r>
            <a:r>
              <a:rPr lang="en-US" altLang="zh-CN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&lt; 0.025%(RMS)，</a:t>
            </a:r>
            <a:r>
              <a:rPr lang="en-US" altLang="zh-CN" sz="1400" b="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相位稳定度</a:t>
            </a:r>
            <a:r>
              <a:rPr lang="en-US" altLang="zh-CN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&lt; 0.014°(RMS)</a:t>
            </a: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15499A"/>
              </a:buClr>
              <a:buFont typeface="Wingdings" panose="05000000000000000000" pitchFamily="2" charset="2"/>
              <a:buChar char="l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应用于上海光源</a:t>
            </a:r>
            <a:r>
              <a:rPr lang="en-US" altLang="zh-CN" sz="1400" b="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储存环和增强器高频腔</a:t>
            </a:r>
            <a:endParaRPr lang="en-US" altLang="zh-CN" sz="1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6"/>
          <p:cNvSpPr>
            <a:spLocks noChangeArrowheads="1"/>
          </p:cNvSpPr>
          <p:nvPr/>
        </p:nvSpPr>
        <p:spPr bwMode="auto">
          <a:xfrm>
            <a:off x="4280736" y="3436397"/>
            <a:ext cx="927735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1600" b="1" dirty="0">
                <a:solidFill>
                  <a:srgbClr val="2D2D2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本振源</a:t>
            </a:r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6F53CBC8-2762-58FB-5126-7A6261690DC3}"/>
              </a:ext>
            </a:extLst>
          </p:cNvPr>
          <p:cNvSpPr/>
          <p:nvPr/>
        </p:nvSpPr>
        <p:spPr>
          <a:xfrm>
            <a:off x="2032300" y="2962521"/>
            <a:ext cx="1553241" cy="368635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altLang="zh-CN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CN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DSP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开发板</a:t>
            </a:r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BCBE989A-4AFF-97BE-98AF-32E339B4BFC6}"/>
              </a:ext>
            </a:extLst>
          </p:cNvPr>
          <p:cNvSpPr/>
          <p:nvPr/>
        </p:nvSpPr>
        <p:spPr>
          <a:xfrm>
            <a:off x="2032300" y="4542970"/>
            <a:ext cx="1553241" cy="380316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射频前端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第三代低电平控制器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05498" y="1075988"/>
            <a:ext cx="3958771" cy="2300258"/>
            <a:chOff x="156029" y="1032027"/>
            <a:chExt cx="3958771" cy="2300258"/>
          </a:xfrm>
        </p:grpSpPr>
        <p:sp>
          <p:nvSpPr>
            <p:cNvPr id="4" name="矩形: 圆角 3"/>
            <p:cNvSpPr/>
            <p:nvPr/>
          </p:nvSpPr>
          <p:spPr>
            <a:xfrm>
              <a:off x="156029" y="1032027"/>
              <a:ext cx="3958771" cy="2300258"/>
            </a:xfrm>
            <a:prstGeom prst="roundRect">
              <a:avLst>
                <a:gd name="adj" fmla="val 3236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070C0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pic>
          <p:nvPicPr>
            <p:cNvPr id="5" name="Picture 2" descr="F:\Resource\140910ZYB_CPCIBoard\cpcipcb\pic\20141031-DSC_1772-N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100" y="1182748"/>
              <a:ext cx="2901989" cy="1446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矩形: 圆角 5"/>
            <p:cNvSpPr/>
            <p:nvPr/>
          </p:nvSpPr>
          <p:spPr>
            <a:xfrm>
              <a:off x="1536825" y="2715081"/>
              <a:ext cx="1174537" cy="26377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控制器机箱</a:t>
              </a:r>
            </a:p>
          </p:txBody>
        </p:sp>
      </p:grpSp>
      <p:sp>
        <p:nvSpPr>
          <p:cNvPr id="12" name="矩形: 圆角 11"/>
          <p:cNvSpPr/>
          <p:nvPr/>
        </p:nvSpPr>
        <p:spPr>
          <a:xfrm>
            <a:off x="305498" y="3581795"/>
            <a:ext cx="3958771" cy="2616779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975349" y="3954734"/>
            <a:ext cx="2754981" cy="1894850"/>
            <a:chOff x="905010" y="3752512"/>
            <a:chExt cx="2754981" cy="1894850"/>
          </a:xfrm>
        </p:grpSpPr>
        <p:sp>
          <p:nvSpPr>
            <p:cNvPr id="14" name="矩形: 圆角 13"/>
            <p:cNvSpPr/>
            <p:nvPr/>
          </p:nvSpPr>
          <p:spPr>
            <a:xfrm>
              <a:off x="905010" y="3752512"/>
              <a:ext cx="1174537" cy="26377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电机驱动口</a:t>
              </a: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1072850" y="4048750"/>
              <a:ext cx="2587141" cy="1598612"/>
              <a:chOff x="863574" y="3074986"/>
              <a:chExt cx="2587141" cy="1598612"/>
            </a:xfrm>
          </p:grpSpPr>
          <p:pic>
            <p:nvPicPr>
              <p:cNvPr id="16" name="图片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071" y="3074986"/>
                <a:ext cx="2562644" cy="1598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" name="椭圆 13"/>
              <p:cNvSpPr>
                <a:spLocks noChangeArrowheads="1"/>
              </p:cNvSpPr>
              <p:nvPr/>
            </p:nvSpPr>
            <p:spPr bwMode="auto">
              <a:xfrm>
                <a:off x="863574" y="3085483"/>
                <a:ext cx="924424" cy="277813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9" name="矩形: 圆角 18"/>
          <p:cNvSpPr/>
          <p:nvPr/>
        </p:nvSpPr>
        <p:spPr>
          <a:xfrm>
            <a:off x="4508221" y="1075988"/>
            <a:ext cx="3958771" cy="2300258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22" name="Picture 3" descr="F:\Resource\140910ZYB_CPCIBoard\cpcipcb\pic\20141031-DSC_1782-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178" y="1075989"/>
            <a:ext cx="2787489" cy="187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矩形: 圆角 22"/>
          <p:cNvSpPr/>
          <p:nvPr/>
        </p:nvSpPr>
        <p:spPr>
          <a:xfrm>
            <a:off x="5967653" y="2915383"/>
            <a:ext cx="1174537" cy="263770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前端板</a:t>
            </a:r>
          </a:p>
        </p:txBody>
      </p:sp>
      <p:sp>
        <p:nvSpPr>
          <p:cNvPr id="21" name="矩形: 圆角 20"/>
          <p:cNvSpPr/>
          <p:nvPr/>
        </p:nvSpPr>
        <p:spPr>
          <a:xfrm>
            <a:off x="1861739" y="5923248"/>
            <a:ext cx="1174537" cy="263770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DSP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板</a:t>
            </a:r>
          </a:p>
        </p:txBody>
      </p:sp>
      <p:sp>
        <p:nvSpPr>
          <p:cNvPr id="24" name="矩形: 圆角 23"/>
          <p:cNvSpPr/>
          <p:nvPr/>
        </p:nvSpPr>
        <p:spPr>
          <a:xfrm>
            <a:off x="4508221" y="3573002"/>
            <a:ext cx="5224864" cy="2616779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25" name="Picture 6" descr="F:\StudyInSSRF\temp\测试图\sample spectrum best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7" t="3867" r="7806" b="5257"/>
          <a:stretch>
            <a:fillRect/>
          </a:stretch>
        </p:blipFill>
        <p:spPr bwMode="auto">
          <a:xfrm>
            <a:off x="4859641" y="3696699"/>
            <a:ext cx="4430465" cy="2095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矩形: 圆角 26"/>
          <p:cNvSpPr/>
          <p:nvPr/>
        </p:nvSpPr>
        <p:spPr>
          <a:xfrm>
            <a:off x="5126457" y="5911952"/>
            <a:ext cx="3649876" cy="263770"/>
          </a:xfrm>
          <a:prstGeom prst="roundRect">
            <a:avLst>
              <a:gd name="adj" fmla="val 50000"/>
            </a:avLst>
          </a:prstGeom>
          <a:noFill/>
          <a:ln>
            <a:solidFill>
              <a:srgbClr val="154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ADC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性能：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32k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FFT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Fin=20MHz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80MSPS</a:t>
            </a:r>
          </a:p>
        </p:txBody>
      </p:sp>
      <p:sp>
        <p:nvSpPr>
          <p:cNvPr id="28" name="矩形: 圆角 27"/>
          <p:cNvSpPr/>
          <p:nvPr/>
        </p:nvSpPr>
        <p:spPr>
          <a:xfrm>
            <a:off x="8601622" y="1075988"/>
            <a:ext cx="3206447" cy="2300258"/>
          </a:xfrm>
          <a:prstGeom prst="roundRect">
            <a:avLst>
              <a:gd name="adj" fmla="val 3236"/>
            </a:avLst>
          </a:prstGeom>
          <a:solidFill>
            <a:sysClr val="window" lastClr="FFFFFF"/>
          </a:solidFill>
          <a:ln w="12700" cap="flat" cmpd="sng" algn="ctr">
            <a:solidFill>
              <a:srgbClr val="0070C0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285750" marR="0" lvl="0" indent="-28575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CPCI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封装板卡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, 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标准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6U</a:t>
            </a:r>
            <a:r>
              <a:rPr lang="zh-CN" altLang="en-US" sz="1400" kern="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机箱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285750" marR="0" lvl="0" indent="-28575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4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通道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ADC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125MSPS</a:t>
            </a:r>
          </a:p>
          <a:p>
            <a:pPr marL="285750" marR="0" lvl="0" indent="-28575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通道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DAC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275MSPS</a:t>
            </a:r>
          </a:p>
          <a:p>
            <a:pPr marL="285750" marR="0" lvl="0" indent="-28575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4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路下变频 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+ 1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路上变频通道</a:t>
            </a:r>
          </a:p>
          <a:p>
            <a:pPr marL="285750" marR="0" lvl="0" indent="-28575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线性度 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&gt; 60dB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，隔离度 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&gt; 80dB</a:t>
            </a:r>
          </a:p>
          <a:p>
            <a:pPr marL="285750" marR="0" lvl="0" indent="-28575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CPCI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通信</a:t>
            </a:r>
          </a:p>
          <a:p>
            <a:pPr marL="285750" marR="0" lvl="0" indent="-28575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EPICS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控制接口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第四代低电平控制器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079221" y="847586"/>
            <a:ext cx="4706117" cy="2810212"/>
            <a:chOff x="305498" y="1075988"/>
            <a:chExt cx="4706117" cy="2810212"/>
          </a:xfrm>
        </p:grpSpPr>
        <p:sp>
          <p:nvSpPr>
            <p:cNvPr id="4" name="矩形: 圆角 3"/>
            <p:cNvSpPr/>
            <p:nvPr/>
          </p:nvSpPr>
          <p:spPr>
            <a:xfrm>
              <a:off x="305498" y="1075988"/>
              <a:ext cx="4706117" cy="2810212"/>
            </a:xfrm>
            <a:prstGeom prst="roundRect">
              <a:avLst>
                <a:gd name="adj" fmla="val 3236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070C0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12" t="7092" r="3269" b="10162"/>
            <a:stretch>
              <a:fillRect/>
            </a:stretch>
          </p:blipFill>
          <p:spPr>
            <a:xfrm rot="5400000">
              <a:off x="1548992" y="413828"/>
              <a:ext cx="1995886" cy="3747671"/>
            </a:xfrm>
            <a:prstGeom prst="rect">
              <a:avLst/>
            </a:prstGeom>
            <a:ln>
              <a:solidFill>
                <a:srgbClr val="15499A"/>
              </a:solidFill>
            </a:ln>
          </p:spPr>
        </p:pic>
        <p:sp>
          <p:nvSpPr>
            <p:cNvPr id="6" name="矩形: 圆角 5"/>
            <p:cNvSpPr/>
            <p:nvPr/>
          </p:nvSpPr>
          <p:spPr>
            <a:xfrm>
              <a:off x="673099" y="3399770"/>
              <a:ext cx="3615508" cy="279688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用于</a:t>
              </a:r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1.3GHz 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和</a:t>
              </a:r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3.9GHz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超导腔的</a:t>
              </a:r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DSP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板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1079221" y="3819386"/>
            <a:ext cx="4706117" cy="2810212"/>
            <a:chOff x="305498" y="3915905"/>
            <a:chExt cx="4706117" cy="2810212"/>
          </a:xfrm>
        </p:grpSpPr>
        <p:sp>
          <p:nvSpPr>
            <p:cNvPr id="12" name="矩形: 圆角 11"/>
            <p:cNvSpPr/>
            <p:nvPr/>
          </p:nvSpPr>
          <p:spPr>
            <a:xfrm>
              <a:off x="305498" y="3915905"/>
              <a:ext cx="4706117" cy="2810212"/>
            </a:xfrm>
            <a:prstGeom prst="roundRect">
              <a:avLst>
                <a:gd name="adj" fmla="val 3236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070C0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4" name="矩形: 圆角 13"/>
            <p:cNvSpPr/>
            <p:nvPr/>
          </p:nvSpPr>
          <p:spPr>
            <a:xfrm>
              <a:off x="1512278" y="6239687"/>
              <a:ext cx="1621926" cy="279688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用于</a:t>
              </a:r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X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波段</a:t>
              </a:r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DSP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板</a:t>
              </a: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9294" y="4142009"/>
              <a:ext cx="3135280" cy="1936090"/>
            </a:xfrm>
            <a:prstGeom prst="rect">
              <a:avLst/>
            </a:prstGeom>
            <a:ln>
              <a:solidFill>
                <a:srgbClr val="15499A"/>
              </a:solidFill>
            </a:ln>
          </p:spPr>
        </p:pic>
      </p:grpSp>
      <p:grpSp>
        <p:nvGrpSpPr>
          <p:cNvPr id="20" name="组合 19"/>
          <p:cNvGrpSpPr/>
          <p:nvPr/>
        </p:nvGrpSpPr>
        <p:grpSpPr>
          <a:xfrm>
            <a:off x="5909130" y="857448"/>
            <a:ext cx="3741056" cy="2810212"/>
            <a:chOff x="5135406" y="953967"/>
            <a:chExt cx="4706117" cy="2810212"/>
          </a:xfrm>
        </p:grpSpPr>
        <p:sp>
          <p:nvSpPr>
            <p:cNvPr id="17" name="矩形: 圆角 16"/>
            <p:cNvSpPr/>
            <p:nvPr/>
          </p:nvSpPr>
          <p:spPr>
            <a:xfrm>
              <a:off x="5135406" y="953967"/>
              <a:ext cx="4706117" cy="2810212"/>
            </a:xfrm>
            <a:prstGeom prst="roundRect">
              <a:avLst>
                <a:gd name="adj" fmla="val 3236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070C0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pic>
          <p:nvPicPr>
            <p:cNvPr id="18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3456" y="1065326"/>
              <a:ext cx="2907081" cy="2202561"/>
            </a:xfrm>
            <a:prstGeom prst="rect">
              <a:avLst/>
            </a:prstGeom>
            <a:noFill/>
            <a:ln w="9525">
              <a:solidFill>
                <a:srgbClr val="15499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矩形: 圆角 18"/>
            <p:cNvSpPr/>
            <p:nvPr/>
          </p:nvSpPr>
          <p:spPr>
            <a:xfrm>
              <a:off x="6219727" y="3379246"/>
              <a:ext cx="1174537" cy="26377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射频前端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909130" y="3819386"/>
            <a:ext cx="3798206" cy="2810212"/>
            <a:chOff x="5135406" y="953967"/>
            <a:chExt cx="4706117" cy="2810212"/>
          </a:xfrm>
        </p:grpSpPr>
        <p:sp>
          <p:nvSpPr>
            <p:cNvPr id="22" name="矩形: 圆角 21"/>
            <p:cNvSpPr/>
            <p:nvPr/>
          </p:nvSpPr>
          <p:spPr>
            <a:xfrm>
              <a:off x="5135406" y="953967"/>
              <a:ext cx="4706117" cy="2810212"/>
            </a:xfrm>
            <a:prstGeom prst="roundRect">
              <a:avLst>
                <a:gd name="adj" fmla="val 3236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070C0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>
              <a:off x="6083646" y="3277749"/>
              <a:ext cx="1720817" cy="263119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15499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RTM</a:t>
              </a: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后插板</a:t>
              </a:r>
            </a:p>
          </p:txBody>
        </p:sp>
      </p:grpSp>
      <p:pic>
        <p:nvPicPr>
          <p:cNvPr id="25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896" y="3923784"/>
            <a:ext cx="1553486" cy="2057796"/>
          </a:xfrm>
          <a:prstGeom prst="rect">
            <a:avLst/>
          </a:prstGeom>
          <a:noFill/>
          <a:ln w="9525">
            <a:solidFill>
              <a:srgbClr val="15499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797E55B8-5603-BB6B-AD76-54D40BBD5F85}"/>
              </a:ext>
            </a:extLst>
          </p:cNvPr>
          <p:cNvSpPr txBox="1"/>
          <p:nvPr/>
        </p:nvSpPr>
        <p:spPr>
          <a:xfrm>
            <a:off x="9880672" y="3012845"/>
            <a:ext cx="1827471" cy="1289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rgbClr val="15499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力求用尽量少的硬件种类覆盖尽量多的应用场景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814021"/>
            <a:ext cx="12192000" cy="0"/>
          </a:xfrm>
          <a:prstGeom prst="line">
            <a:avLst/>
          </a:prstGeom>
          <a:ln w="28575">
            <a:solidFill>
              <a:srgbClr val="004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0" y="293076"/>
            <a:ext cx="673100" cy="381000"/>
            <a:chOff x="0" y="266700"/>
            <a:chExt cx="673100" cy="381000"/>
          </a:xfrm>
        </p:grpSpPr>
        <p:sp>
          <p:nvSpPr>
            <p:cNvPr id="9" name="矩形 8"/>
            <p:cNvSpPr/>
            <p:nvPr/>
          </p:nvSpPr>
          <p:spPr>
            <a:xfrm>
              <a:off x="0" y="266700"/>
              <a:ext cx="52306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67993" y="266700"/>
              <a:ext cx="105107" cy="381000"/>
            </a:xfrm>
            <a:prstGeom prst="rect">
              <a:avLst/>
            </a:prstGeom>
            <a:solidFill>
              <a:srgbClr val="1549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PA-文本框 8"/>
          <p:cNvSpPr txBox="1"/>
          <p:nvPr>
            <p:custDataLst>
              <p:tags r:id="rId1"/>
            </p:custDataLst>
          </p:nvPr>
        </p:nvSpPr>
        <p:spPr>
          <a:xfrm>
            <a:off x="673100" y="245976"/>
            <a:ext cx="571318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6350"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阿里巴巴普惠体 Heavy" panose="00020600040101010101" pitchFamily="18" charset="-122"/>
                <a:sym typeface="Arial" panose="020B0604020202020204" pitchFamily="34" charset="0"/>
              </a:rPr>
              <a:t>三次谐波超导腔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881046" y="1041017"/>
            <a:ext cx="10271647" cy="1658221"/>
            <a:chOff x="340668" y="1041017"/>
            <a:chExt cx="10271647" cy="1658221"/>
          </a:xfrm>
        </p:grpSpPr>
        <p:sp>
          <p:nvSpPr>
            <p:cNvPr id="4" name="矩形: 圆角 3"/>
            <p:cNvSpPr/>
            <p:nvPr/>
          </p:nvSpPr>
          <p:spPr>
            <a:xfrm>
              <a:off x="340668" y="1041017"/>
              <a:ext cx="4037902" cy="1658221"/>
            </a:xfrm>
            <a:prstGeom prst="roundRect">
              <a:avLst>
                <a:gd name="adj" fmla="val 3236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070C0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285750" marR="0" lvl="0" indent="-28575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l"/>
                <a:defRPr/>
              </a:pPr>
              <a:r>
                <a:rPr kumimoji="0" lang="zh-CN" altLang="en-US" sz="18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通过拉长束团提高束流寿命</a:t>
              </a:r>
            </a:p>
            <a:p>
              <a:pPr marL="285750" marR="0" lvl="0" indent="-28575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l"/>
                <a:defRPr/>
              </a:pPr>
              <a:r>
                <a:rPr kumimoji="0" lang="zh-CN" altLang="en-US" sz="18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被动式工作模式</a:t>
              </a:r>
            </a:p>
          </p:txBody>
        </p:sp>
        <p:sp>
          <p:nvSpPr>
            <p:cNvPr id="5" name="矩形: 圆角 4"/>
            <p:cNvSpPr/>
            <p:nvPr/>
          </p:nvSpPr>
          <p:spPr>
            <a:xfrm>
              <a:off x="4947837" y="1041017"/>
              <a:ext cx="2692678" cy="1658221"/>
            </a:xfrm>
            <a:prstGeom prst="roundRect">
              <a:avLst>
                <a:gd name="adj" fmla="val 3236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070C0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R="0" lvl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1814" y="1293664"/>
              <a:ext cx="2319174" cy="1150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矩形: 圆角 6"/>
            <p:cNvSpPr/>
            <p:nvPr/>
          </p:nvSpPr>
          <p:spPr>
            <a:xfrm>
              <a:off x="7919637" y="1041017"/>
              <a:ext cx="2692678" cy="1658221"/>
            </a:xfrm>
            <a:prstGeom prst="roundRect">
              <a:avLst>
                <a:gd name="adj" fmla="val 3236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070C0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R="0" lvl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pic>
          <p:nvPicPr>
            <p:cNvPr id="8" name="图片 4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1177" y="1093769"/>
              <a:ext cx="1310170" cy="15428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881046" y="3285260"/>
          <a:ext cx="10271647" cy="298926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5118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53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2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500" b="1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parameters</a:t>
                      </a:r>
                      <a:endParaRPr lang="zh-CN" sz="1800" b="1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>
                    <a:solidFill>
                      <a:srgbClr val="15499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500" b="1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value</a:t>
                      </a:r>
                      <a:endParaRPr lang="zh-CN" sz="1800" b="1" kern="1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>
                    <a:solidFill>
                      <a:srgbClr val="1549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Times of beam length 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</a:t>
                      </a:r>
                      <a:r>
                        <a:rPr lang="en-US" sz="1400" b="0" kern="10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lang="zh-CN" sz="16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8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Times of beam Life time 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Harmonic frequency 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 MHz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1498.96 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8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Harmonic voltage 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 MV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1.4 ~ 1.8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Temperature 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/ K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4.0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8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Static loss of thermostat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 W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</a:t>
                      </a:r>
                      <a:r>
                        <a:rPr lang="en-US" alt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0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400" b="0" i="0" u="none" strike="noStrike" kern="12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dynamic power consumption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 W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50  @ </a:t>
                      </a:r>
                      <a:r>
                        <a:rPr lang="en-US" sz="1400" b="0" kern="100" dirty="0" err="1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</a:t>
                      </a:r>
                      <a:r>
                        <a:rPr lang="en-US" sz="1400" b="0" kern="100" baseline="-25000" dirty="0" err="1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=1.8 MV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0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</a:t>
                      </a:r>
                      <a:r>
                        <a:rPr lang="en-US" sz="1400" b="0" kern="100" baseline="-2500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  <a:r>
                        <a:rPr lang="en-US" sz="1400" b="0" kern="10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zh-CN" sz="16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1E10 @ </a:t>
                      </a:r>
                      <a:r>
                        <a:rPr lang="en-US" sz="1400" b="0" kern="100" dirty="0" err="1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</a:t>
                      </a:r>
                      <a:r>
                        <a:rPr lang="en-US" sz="1400" b="0" kern="100" baseline="-25000" dirty="0" err="1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=1.8 MV (</a:t>
                      </a:r>
                      <a:r>
                        <a:rPr 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垂直测试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38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Adjust frequency bandwidth 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 kHz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+/- 500 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8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Power of high order mode absorber 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 W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400 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8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Harmonic voltage stability 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%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</a:t>
                      </a:r>
                      <a:r>
                        <a:rPr lang="en-US" sz="1400" b="0" kern="100" dirty="0">
                          <a:solidFill>
                            <a:srgbClr val="2D2D2D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+/- 1%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1427" marR="51427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5" name="矩形: 圆角 14"/>
          <p:cNvSpPr/>
          <p:nvPr/>
        </p:nvSpPr>
        <p:spPr>
          <a:xfrm>
            <a:off x="881046" y="2889233"/>
            <a:ext cx="1538654" cy="289646"/>
          </a:xfrm>
          <a:prstGeom prst="roundRect">
            <a:avLst>
              <a:gd name="adj" fmla="val 50000"/>
            </a:avLst>
          </a:prstGeom>
          <a:solidFill>
            <a:srgbClr val="1549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技术指标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PA" val="v5.2.1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PA" val="v5.2.1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PA" val="v5.2.1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PA" val="v5.2.1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PA" val="v5.2.1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490*198"/>
  <p:tag name="TABLE_ENDDRAG_RECT" val="4*236*490*19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3.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heme/theme1.xml><?xml version="1.0" encoding="utf-8"?>
<a:theme xmlns:a="http://schemas.openxmlformats.org/drawingml/2006/main" name="SSRF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SSRF</Template>
  <TotalTime>1948</TotalTime>
  <Words>2189</Words>
  <Application>Microsoft Office PowerPoint</Application>
  <PresentationFormat>宽屏</PresentationFormat>
  <Paragraphs>409</Paragraphs>
  <Slides>39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51" baseType="lpstr">
      <vt:lpstr>HarmonyOS Sans SC</vt:lpstr>
      <vt:lpstr>等线</vt:lpstr>
      <vt:lpstr>黑体</vt:lpstr>
      <vt:lpstr>宋体</vt:lpstr>
      <vt:lpstr>微软雅黑</vt:lpstr>
      <vt:lpstr>Arial</vt:lpstr>
      <vt:lpstr>Calibri</vt:lpstr>
      <vt:lpstr>Roboto</vt:lpstr>
      <vt:lpstr>Times New Roman</vt:lpstr>
      <vt:lpstr>Wingdings</vt:lpstr>
      <vt:lpstr>SSRF</vt:lpstr>
      <vt:lpstr>AutoCAD Drawing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202408~202507高频运行总结</dc:title>
  <dc:creator>常 强</dc:creator>
  <cp:lastModifiedBy>雪芳 黄</cp:lastModifiedBy>
  <cp:revision>407</cp:revision>
  <cp:lastPrinted>2025-11-23T13:17:00Z</cp:lastPrinted>
  <dcterms:created xsi:type="dcterms:W3CDTF">2025-08-04T02:06:00Z</dcterms:created>
  <dcterms:modified xsi:type="dcterms:W3CDTF">2026-07-01T14:45:35Z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7012B55B54FC43CDA85504595353E573_13</vt:lpwstr>
  </property>
  <property fmtid="{D5CDD505-2E9C-101B-9397-08002B2CF9AE}" pid="3" name="KSOProductBuildVer">
    <vt:lpwstr>2052-12.1.0.23542</vt:lpwstr>
  </property>
</Properties>
</file>