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9"/>
  </p:notesMasterIdLst>
  <p:sldIdLst>
    <p:sldId id="321" r:id="rId2"/>
    <p:sldId id="584" r:id="rId3"/>
    <p:sldId id="623" r:id="rId4"/>
    <p:sldId id="585" r:id="rId5"/>
    <p:sldId id="625" r:id="rId6"/>
    <p:sldId id="588" r:id="rId7"/>
    <p:sldId id="636" r:id="rId8"/>
    <p:sldId id="637" r:id="rId9"/>
    <p:sldId id="646" r:id="rId10"/>
    <p:sldId id="638" r:id="rId11"/>
    <p:sldId id="639" r:id="rId12"/>
    <p:sldId id="640" r:id="rId13"/>
    <p:sldId id="641" r:id="rId14"/>
    <p:sldId id="643" r:id="rId15"/>
    <p:sldId id="648" r:id="rId16"/>
    <p:sldId id="647" r:id="rId17"/>
    <p:sldId id="444" r:id="rId18"/>
  </p:sldIdLst>
  <p:sldSz cx="12192000" cy="6858000"/>
  <p:notesSz cx="6858000" cy="9144000"/>
  <p:custDataLst>
    <p:tags r:id="rId20"/>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074" userDrawn="1">
          <p15:clr>
            <a:srgbClr val="A4A3A4"/>
          </p15:clr>
        </p15:guide>
        <p15:guide id="2" pos="555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8484"/>
    <a:srgbClr val="233F71"/>
    <a:srgbClr val="CABAB8"/>
    <a:srgbClr val="019ED5"/>
    <a:srgbClr val="0062AC"/>
    <a:srgbClr val="DE2810"/>
    <a:srgbClr val="E8E9EF"/>
    <a:srgbClr val="7F7F7F"/>
    <a:srgbClr val="414455"/>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4" autoAdjust="0"/>
    <p:restoredTop sz="94458" autoAdjust="0"/>
  </p:normalViewPr>
  <p:slideViewPr>
    <p:cSldViewPr snapToGrid="0" showGuides="1">
      <p:cViewPr varScale="1">
        <p:scale>
          <a:sx n="94" d="100"/>
          <a:sy n="94" d="100"/>
        </p:scale>
        <p:origin x="90" y="195"/>
      </p:cViewPr>
      <p:guideLst>
        <p:guide orient="horz" pos="1074"/>
        <p:guide pos="5559"/>
      </p:guideLst>
    </p:cSldViewPr>
  </p:slideViewPr>
  <p:notesTextViewPr>
    <p:cViewPr>
      <p:scale>
        <a:sx n="66" d="100"/>
        <a:sy n="66" d="100"/>
      </p:scale>
      <p:origin x="0" y="0"/>
    </p:cViewPr>
  </p:notesTextViewPr>
  <p:sorterViewPr>
    <p:cViewPr>
      <p:scale>
        <a:sx n="70" d="100"/>
        <a:sy n="70" d="100"/>
      </p:scale>
      <p:origin x="0" y="0"/>
    </p:cViewPr>
  </p:sorterViewPr>
  <p:gridSpacing cx="72006" cy="72006"/>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D8D3007C-0BBF-4CAD-B02F-7664B804665F}" type="datetimeFigureOut">
              <a:rPr lang="zh-CN" altLang="en-US" strike="noStrike" noProof="1" smtClean="0">
                <a:latin typeface="+mn-lt"/>
                <a:ea typeface="+mn-ea"/>
                <a:cs typeface="+mn-cs"/>
              </a:rPr>
              <a:t>2026/7/1</a:t>
            </a:fld>
            <a:endParaRPr lang="zh-CN" altLang="en-US" strike="noStrike" noProof="1"/>
          </a:p>
        </p:txBody>
      </p:sp>
      <p:sp>
        <p:nvSpPr>
          <p:cNvPr id="2355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23557"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p>
          <a:p>
            <a:pPr lvl="1" indent="0"/>
            <a:r>
              <a:rPr lang="zh-CN" altLang="en-US"/>
              <a:t>第二级</a:t>
            </a:r>
          </a:p>
          <a:p>
            <a:pPr lvl="2" indent="0"/>
            <a:r>
              <a:rPr lang="zh-CN" altLang="en-US"/>
              <a:t>第三级</a:t>
            </a:r>
          </a:p>
          <a:p>
            <a:pPr lvl="3" indent="0"/>
            <a:r>
              <a:rPr lang="zh-CN" altLang="en-US"/>
              <a:t>第四级</a:t>
            </a:r>
          </a:p>
          <a:p>
            <a:pPr lvl="4" indent="0"/>
            <a:r>
              <a:rPr lang="zh-CN" altLang="en-US"/>
              <a:t>第五级</a:t>
            </a: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8927DC7C-EA85-41EA-BE8E-3BC04B9579CE}" type="slidenum">
              <a:rPr lang="zh-CN" altLang="en-US" strike="noStrike" noProof="1" smtClean="0">
                <a:latin typeface="+mn-lt"/>
                <a:ea typeface="+mn-ea"/>
                <a:cs typeface="+mn-cs"/>
              </a:rPr>
              <a:t>‹#›</a:t>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p:cNvSpPr>
          <p:nvPr>
            <p:ph type="sldImg"/>
          </p:nvPr>
        </p:nvSpPr>
        <p:spPr/>
      </p:sp>
      <p:sp>
        <p:nvSpPr>
          <p:cNvPr id="25602" name="备注占位符 2"/>
          <p:cNvSpPr>
            <a:spLocks noGrp="1"/>
          </p:cNvSpPr>
          <p:nvPr>
            <p:ph type="body"/>
          </p:nvPr>
        </p:nvSpPr>
        <p:spPr/>
        <p:txBody>
          <a:bodyPr lIns="91440" tIns="45720" rIns="91440" bIns="45720" anchor="t"/>
          <a:lstStyle/>
          <a:p>
            <a:pPr lvl="0"/>
            <a:endParaRPr lang="zh-CN" altLang="en-US" dirty="0">
              <a:solidFill>
                <a:srgbClr val="182A4B"/>
              </a:solidFill>
              <a:latin typeface="微软雅黑" panose="020B0503020204020204" pitchFamily="34" charset="-122"/>
              <a:ea typeface="微软雅黑" panose="020B0503020204020204" pitchFamily="34" charset="-122"/>
              <a:sym typeface="+mn-ea"/>
            </a:endParaRPr>
          </a:p>
        </p:txBody>
      </p:sp>
      <p:sp>
        <p:nvSpPr>
          <p:cNvPr id="2560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algn="r"/>
            <a:fld id="{9A0DB2DC-4C9A-4742-B13C-FB6460FD3503}" type="slidenum">
              <a:rPr lang="zh-CN" altLang="en-US" sz="1200"/>
              <a:t>1</a:t>
            </a:fld>
            <a:endParaRPr lang="zh-CN"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369374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1296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27475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220228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879797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幻灯片图像占位符 1"/>
          <p:cNvSpPr>
            <a:spLocks noGrp="1" noRot="1" noChangeAspect="1"/>
          </p:cNvSpPr>
          <p:nvPr>
            <p:ph type="sldImg"/>
          </p:nvPr>
        </p:nvSpPr>
        <p:spPr>
          <a:xfrm>
            <a:off x="381000" y="685800"/>
            <a:ext cx="6096000" cy="3429000"/>
          </a:xfrm>
        </p:spPr>
      </p:sp>
      <p:sp>
        <p:nvSpPr>
          <p:cNvPr id="68610" name="备注占位符 2"/>
          <p:cNvSpPr>
            <a:spLocks noGrp="1"/>
          </p:cNvSpPr>
          <p:nvPr>
            <p:ph type="body"/>
          </p:nvPr>
        </p:nvSpPr>
        <p:spPr/>
        <p:txBody>
          <a:bodyPr lIns="91440" tIns="45720" rIns="91440" bIns="45720" anchor="t"/>
          <a:lstStyle/>
          <a:p>
            <a:pPr lvl="0"/>
            <a:endParaRPr lang="zh-CN" altLang="en-US" dirty="0"/>
          </a:p>
        </p:txBody>
      </p:sp>
      <p:sp>
        <p:nvSpPr>
          <p:cNvPr id="68611"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algn="r"/>
            <a:fld id="{9A0DB2DC-4C9A-4742-B13C-FB6460FD3503}" type="slidenum">
              <a:rPr lang="zh-CN" altLang="en-US" sz="1200"/>
              <a:t>17</a:t>
            </a:fld>
            <a:endParaRPr lang="zh-CN"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85205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9531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979005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933730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590586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51840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953427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668658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主要内容">
    <p:spTree>
      <p:nvGrpSpPr>
        <p:cNvPr id="1" name=""/>
        <p:cNvGrpSpPr/>
        <p:nvPr/>
      </p:nvGrpSpPr>
      <p:grpSpPr>
        <a:xfrm>
          <a:off x="0" y="0"/>
          <a:ext cx="0" cy="0"/>
          <a:chOff x="0" y="0"/>
          <a:chExt cx="0" cy="0"/>
        </a:xfrm>
      </p:grpSpPr>
      <p:sp>
        <p:nvSpPr>
          <p:cNvPr id="7" name="矩形 6"/>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8" name="日期占位符 1"/>
          <p:cNvSpPr txBox="1"/>
          <p:nvPr userDrawn="1"/>
        </p:nvSpPr>
        <p:spPr>
          <a:xfrm>
            <a:off x="457200" y="6356350"/>
            <a:ext cx="2133600" cy="365125"/>
          </a:xfrm>
          <a:prstGeom prst="rect">
            <a:avLst/>
          </a:prstGeom>
        </p:spPr>
        <p:txBody>
          <a:bodyPr vert="horz" lIns="91440" tIns="45720" rIns="91440" bIns="45720" rtlCol="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fld id="{530820CF-B880-4189-942D-D702A7CBA730}" type="datetimeFigureOut">
              <a:rPr lang="zh-CN" altLang="en-US" strike="noStrike" noProof="1" smtClean="0">
                <a:latin typeface="+mn-lt"/>
                <a:ea typeface="+mn-ea"/>
                <a:cs typeface="+mn-cs"/>
              </a:rPr>
              <a:t>2026/7/1</a:t>
            </a:fld>
            <a:endParaRPr lang="zh-CN" altLang="en-US" strike="noStrike" noProof="1"/>
          </a:p>
        </p:txBody>
      </p:sp>
      <p:graphicFrame>
        <p:nvGraphicFramePr>
          <p:cNvPr id="10" name="表格 9"/>
          <p:cNvGraphicFramePr>
            <a:graphicFrameLocks noGrp="1"/>
          </p:cNvGraphicFramePr>
          <p:nvPr userDrawn="1"/>
        </p:nvGraphicFramePr>
        <p:xfrm>
          <a:off x="0" y="1355725"/>
          <a:ext cx="1692275" cy="38735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05296">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633600">
                <a:tc>
                  <a:txBody>
                    <a:bodyPr/>
                    <a:lstStyle/>
                    <a:p>
                      <a:pPr algn="ct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633600">
                <a:tc>
                  <a:txBody>
                    <a:bodyPr/>
                    <a:lstStyle/>
                    <a:p>
                      <a:pPr algn="ct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界定与表征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33600">
                <a:tc>
                  <a:txBody>
                    <a:bodyPr/>
                    <a:lstStyle/>
                    <a:p>
                      <a:pPr algn="ct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合理交通结构</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633600">
                <a:tc>
                  <a:txBody>
                    <a:bodyPr/>
                    <a:lstStyle/>
                    <a:p>
                      <a:pPr algn="ct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影响因素辨识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633600">
                <a:tc>
                  <a:txBody>
                    <a:bodyPr/>
                    <a:lstStyle/>
                    <a:p>
                      <a:pPr algn="ct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干预对策</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1" name="直接连接符 10"/>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69" name="组合 11"/>
          <p:cNvGrpSpPr/>
          <p:nvPr userDrawn="1"/>
        </p:nvGrpSpPr>
        <p:grpSpPr>
          <a:xfrm>
            <a:off x="0" y="1358900"/>
            <a:ext cx="1692275" cy="728663"/>
            <a:chOff x="0" y="1272662"/>
            <a:chExt cx="1691680" cy="788186"/>
          </a:xfrm>
        </p:grpSpPr>
        <p:sp>
          <p:nvSpPr>
            <p:cNvPr id="13" name="矩形 12"/>
            <p:cNvSpPr/>
            <p:nvPr userDrawn="1"/>
          </p:nvSpPr>
          <p:spPr>
            <a:xfrm>
              <a:off x="0" y="1272662"/>
              <a:ext cx="1691680" cy="788186"/>
            </a:xfrm>
            <a:prstGeom prst="rect">
              <a:avLst/>
            </a:prstGeom>
            <a:solidFill>
              <a:srgbClr val="414455">
                <a:alpha val="89804"/>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2400" strike="noStrike" noProof="1"/>
                <a:t>主要内容</a:t>
              </a:r>
            </a:p>
          </p:txBody>
        </p:sp>
        <p:sp>
          <p:nvSpPr>
            <p:cNvPr id="14" name="等腰三角形 13"/>
            <p:cNvSpPr/>
            <p:nvPr userDrawn="1"/>
          </p:nvSpPr>
          <p:spPr>
            <a:xfrm rot="16200000">
              <a:off x="1547664" y="1594748"/>
              <a:ext cx="144016" cy="144016"/>
            </a:xfrm>
            <a:prstGeom prst="triangle">
              <a:avLst/>
            </a:pr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72" name="文本框 15"/>
          <p:cNvSpPr txBox="1"/>
          <p:nvPr userDrawn="1"/>
        </p:nvSpPr>
        <p:spPr>
          <a:xfrm>
            <a:off x="2211388" y="509588"/>
            <a:ext cx="2235200" cy="708025"/>
          </a:xfrm>
          <a:prstGeom prst="rect">
            <a:avLst/>
          </a:prstGeom>
          <a:noFill/>
          <a:ln w="9525">
            <a:noFill/>
          </a:ln>
        </p:spPr>
        <p:txBody>
          <a:bodyPr wrap="none" anchor="t">
            <a:spAutoFit/>
          </a:bodyPr>
          <a:lstStyle/>
          <a:p>
            <a:pPr lvl="0"/>
            <a:r>
              <a:rPr lang="zh-CN" altLang="en-US" sz="4000" dirty="0">
                <a:solidFill>
                  <a:srgbClr val="182A4B"/>
                </a:solidFill>
                <a:latin typeface="黑体" panose="02010609060101010101" pitchFamily="49" charset="-122"/>
                <a:ea typeface="黑体" panose="02010609060101010101" pitchFamily="49" charset="-122"/>
              </a:rPr>
              <a:t>主要内容</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68" name="文本框 30"/>
          <p:cNvSpPr txBox="1"/>
          <p:nvPr userDrawn="1"/>
        </p:nvSpPr>
        <p:spPr>
          <a:xfrm>
            <a:off x="2211388" y="520700"/>
            <a:ext cx="29257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实验检测手段</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3" name="组合 2"/>
          <p:cNvGrpSpPr/>
          <p:nvPr userDrawn="1"/>
        </p:nvGrpSpPr>
        <p:grpSpPr>
          <a:xfrm>
            <a:off x="3668" y="2079006"/>
            <a:ext cx="1696206" cy="788186"/>
            <a:chOff x="2257770" y="1738764"/>
            <a:chExt cx="1696206" cy="788186"/>
          </a:xfrm>
          <a:solidFill>
            <a:schemeClr val="accent1">
              <a:lumMod val="75000"/>
            </a:schemeClr>
          </a:solidFill>
        </p:grpSpPr>
        <p:grpSp>
          <p:nvGrpSpPr>
            <p:cNvPr id="4" name="组合 3"/>
            <p:cNvGrpSpPr/>
            <p:nvPr userDrawn="1"/>
          </p:nvGrpSpPr>
          <p:grpSpPr>
            <a:xfrm>
              <a:off x="2257770" y="1738764"/>
              <a:ext cx="1691680" cy="788186"/>
              <a:chOff x="0" y="1272662"/>
              <a:chExt cx="1691680" cy="788186"/>
            </a:xfrm>
            <a:grpFill/>
          </p:grpSpPr>
          <p:sp>
            <p:nvSpPr>
              <p:cNvPr id="5" name="矩形 4"/>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6" name="等腰三角形 5"/>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7" name="等腰三角形 6"/>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8" name="页脚占位符 7"/>
          <p:cNvSpPr>
            <a:spLocks noGrp="1"/>
          </p:cNvSpPr>
          <p:nvPr>
            <p:ph type="ftr" sz="quarter" idx="11"/>
          </p:nvPr>
        </p:nvSpPr>
        <p:spPr/>
        <p:txBody>
          <a:bodyPr/>
          <a:lstStyle/>
          <a:p>
            <a:pPr fontAlgn="auto"/>
            <a:endParaRPr lang="zh-CN" altLang="en-US" strike="noStrike" noProof="1"/>
          </a:p>
        </p:txBody>
      </p:sp>
      <p:sp>
        <p:nvSpPr>
          <p:cNvPr id="9" name="灯片编号占位符 8"/>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12303" name="组合 16"/>
          <p:cNvGrpSpPr/>
          <p:nvPr userDrawn="1"/>
        </p:nvGrpSpPr>
        <p:grpSpPr>
          <a:xfrm>
            <a:off x="0" y="1273175"/>
            <a:ext cx="1692275" cy="787400"/>
            <a:chOff x="0" y="1272662"/>
            <a:chExt cx="1691680" cy="788186"/>
          </a:xfrm>
        </p:grpSpPr>
        <p:sp>
          <p:nvSpPr>
            <p:cNvPr id="18" name="矩形 17"/>
            <p:cNvSpPr/>
            <p:nvPr userDrawn="1"/>
          </p:nvSpPr>
          <p:spPr>
            <a:xfrm>
              <a:off x="0" y="1272662"/>
              <a:ext cx="1691680" cy="788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sp>
          <p:nvSpPr>
            <p:cNvPr id="19" name="等腰三角形 18"/>
            <p:cNvSpPr/>
            <p:nvPr userDrawn="1"/>
          </p:nvSpPr>
          <p:spPr>
            <a:xfrm rot="16200000">
              <a:off x="1547664" y="1594748"/>
              <a:ext cx="144016" cy="1440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合理交通结构">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940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1754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87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329"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仪器设备</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合理交通结构">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940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1754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87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353"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检测手段</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合理交通结构">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940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1754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87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377"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理论模型</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388"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检测手段</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412"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仪器设备</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合理交通结构">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940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1754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87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49"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理论模型</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影响因素辨识">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686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667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473" name="文本框 30"/>
          <p:cNvSpPr txBox="1"/>
          <p:nvPr userDrawn="1"/>
        </p:nvSpPr>
        <p:spPr>
          <a:xfrm>
            <a:off x="2211388" y="520700"/>
            <a:ext cx="24685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进展与成果</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484"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检测手段</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20497" name="组合 16"/>
          <p:cNvGrpSpPr/>
          <p:nvPr userDrawn="1"/>
        </p:nvGrpSpPr>
        <p:grpSpPr>
          <a:xfrm>
            <a:off x="0" y="1273175"/>
            <a:ext cx="1692275" cy="787400"/>
            <a:chOff x="0" y="1272662"/>
            <a:chExt cx="1691680" cy="788186"/>
          </a:xfrm>
        </p:grpSpPr>
        <p:sp>
          <p:nvSpPr>
            <p:cNvPr id="18" name="矩形 17"/>
            <p:cNvSpPr/>
            <p:nvPr userDrawn="1"/>
          </p:nvSpPr>
          <p:spPr>
            <a:xfrm>
              <a:off x="0" y="1272662"/>
              <a:ext cx="1691680" cy="788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sp>
          <p:nvSpPr>
            <p:cNvPr id="19" name="等腰三角形 18"/>
            <p:cNvSpPr/>
            <p:nvPr userDrawn="1"/>
          </p:nvSpPr>
          <p:spPr>
            <a:xfrm rot="16200000">
              <a:off x="1547664" y="1594748"/>
              <a:ext cx="144016" cy="1440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绪论1">
    <p:spTree>
      <p:nvGrpSpPr>
        <p:cNvPr id="1" name=""/>
        <p:cNvGrpSpPr/>
        <p:nvPr/>
      </p:nvGrpSpPr>
      <p:grpSpPr>
        <a:xfrm>
          <a:off x="0" y="0"/>
          <a:ext cx="0" cy="0"/>
          <a:chOff x="0" y="0"/>
          <a:chExt cx="0" cy="0"/>
        </a:xfrm>
      </p:grpSpPr>
      <p:sp>
        <p:nvSpPr>
          <p:cNvPr id="7" name="矩形 6"/>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1680" cy="305314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63285">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63285">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研究内容</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63285">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63285">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10" name="组合 9"/>
          <p:cNvGrpSpPr/>
          <p:nvPr userDrawn="1"/>
        </p:nvGrpSpPr>
        <p:grpSpPr>
          <a:xfrm>
            <a:off x="0" y="1272662"/>
            <a:ext cx="1691680" cy="788186"/>
            <a:chOff x="0" y="1272662"/>
            <a:chExt cx="1691680" cy="788186"/>
          </a:xfrm>
          <a:solidFill>
            <a:schemeClr val="accent1">
              <a:lumMod val="75000"/>
            </a:schemeClr>
          </a:solidFill>
        </p:grpSpPr>
        <p:sp>
          <p:nvSpPr>
            <p:cNvPr id="11" name="矩形 10"/>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800" strike="noStrike" noProof="1">
                  <a:latin typeface="微软雅黑" panose="020B0503020204020204" pitchFamily="34" charset="-122"/>
                  <a:ea typeface="微软雅黑" panose="020B0503020204020204" pitchFamily="34" charset="-122"/>
                </a:rPr>
                <a:t>绪论</a:t>
              </a:r>
            </a:p>
          </p:txBody>
        </p:sp>
        <p:sp>
          <p:nvSpPr>
            <p:cNvPr id="12" name="等腰三角形 11"/>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cxnSp>
        <p:nvCxnSpPr>
          <p:cNvPr id="13" name="直接连接符 12"/>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89" name="文本框 13"/>
          <p:cNvSpPr txBox="1"/>
          <p:nvPr userDrawn="1"/>
        </p:nvSpPr>
        <p:spPr>
          <a:xfrm>
            <a:off x="2211388" y="509588"/>
            <a:ext cx="1466850" cy="708025"/>
          </a:xfrm>
          <a:prstGeom prst="rect">
            <a:avLst/>
          </a:prstGeom>
          <a:noFill/>
          <a:ln w="9525">
            <a:noFill/>
          </a:ln>
        </p:spPr>
        <p:txBody>
          <a:bodyPr wrap="none" anchor="t">
            <a:spAutoFit/>
          </a:bodyPr>
          <a:lstStyle/>
          <a:p>
            <a:pPr lvl="0"/>
            <a:r>
              <a:rPr lang="zh-CN" altLang="en-US" sz="4000" dirty="0">
                <a:solidFill>
                  <a:srgbClr val="182A4B"/>
                </a:solidFill>
                <a:latin typeface="黑体" panose="02010609060101010101" pitchFamily="49" charset="-122"/>
                <a:ea typeface="黑体" panose="02010609060101010101" pitchFamily="49" charset="-122"/>
              </a:rPr>
              <a:t>绪 论</a:t>
            </a:r>
          </a:p>
        </p:txBody>
      </p:sp>
      <p:sp>
        <p:nvSpPr>
          <p:cNvPr id="3090" name="文本框 19"/>
          <p:cNvSpPr txBox="1"/>
          <p:nvPr userDrawn="1"/>
        </p:nvSpPr>
        <p:spPr>
          <a:xfrm>
            <a:off x="8605838" y="139700"/>
            <a:ext cx="1108075" cy="369888"/>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rPr>
              <a:t>选题背景</a:t>
            </a:r>
          </a:p>
        </p:txBody>
      </p:sp>
      <p:cxnSp>
        <p:nvCxnSpPr>
          <p:cNvPr id="21" name="直接连接符 20"/>
          <p:cNvCxnSpPr/>
          <p:nvPr userDrawn="1"/>
        </p:nvCxnSpPr>
        <p:spPr>
          <a:xfrm>
            <a:off x="9713913"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92" name="文本框 21"/>
          <p:cNvSpPr txBox="1"/>
          <p:nvPr userDrawn="1"/>
        </p:nvSpPr>
        <p:spPr>
          <a:xfrm>
            <a:off x="9713913" y="139700"/>
            <a:ext cx="1108075" cy="369888"/>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研究意义</a:t>
            </a:r>
          </a:p>
        </p:txBody>
      </p:sp>
      <p:cxnSp>
        <p:nvCxnSpPr>
          <p:cNvPr id="23" name="直接连接符 22"/>
          <p:cNvCxnSpPr/>
          <p:nvPr userDrawn="1"/>
        </p:nvCxnSpPr>
        <p:spPr>
          <a:xfrm>
            <a:off x="10821988"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94" name="文本框 23"/>
          <p:cNvSpPr txBox="1"/>
          <p:nvPr userDrawn="1"/>
        </p:nvSpPr>
        <p:spPr>
          <a:xfrm>
            <a:off x="10821988" y="128588"/>
            <a:ext cx="1325562"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特色与创新</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合理交通结构">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940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1754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874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研究内容</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521"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理论模型</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影响因素辨识">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25" name="表格 24"/>
          <p:cNvGraphicFramePr>
            <a:graphicFrameLocks noGrp="1"/>
          </p:cNvGraphicFramePr>
          <p:nvPr userDrawn="1"/>
        </p:nvGraphicFramePr>
        <p:xfrm>
          <a:off x="0" y="1268413"/>
          <a:ext cx="1692275" cy="316865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绪论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endParaRPr lang="zh-CN" altLang="en-US"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关键技术与难点</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预期成果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bl>
          </a:graphicData>
        </a:graphic>
      </p:graphicFrame>
      <p:sp>
        <p:nvSpPr>
          <p:cNvPr id="28" name="矩形 27"/>
          <p:cNvSpPr/>
          <p:nvPr userDrawn="1"/>
        </p:nvSpPr>
        <p:spPr>
          <a:xfrm>
            <a:off x="0" y="2065338"/>
            <a:ext cx="1692275" cy="7667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研究方法与思路</a:t>
            </a:r>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545" name="文本框 30"/>
          <p:cNvSpPr txBox="1"/>
          <p:nvPr userDrawn="1"/>
        </p:nvSpPr>
        <p:spPr>
          <a:xfrm>
            <a:off x="2211388" y="520700"/>
            <a:ext cx="24685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进展与成果</a:t>
            </a:r>
          </a:p>
        </p:txBody>
      </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p:spPr>
        <p:txBody>
          <a:bodyPr anchor="b"/>
          <a:lstStyle>
            <a:lvl1pPr algn="ctr">
              <a:defRPr sz="6100"/>
            </a:lvl1pPr>
          </a:lstStyle>
          <a:p>
            <a:pPr fontAlgn="auto"/>
            <a:r>
              <a:rPr lang="zh-CN" altLang="en-US" strike="noStrike" noProof="1"/>
              <a:t>单击此处编辑母版标题样式</a:t>
            </a:r>
          </a:p>
        </p:txBody>
      </p:sp>
      <p:sp>
        <p:nvSpPr>
          <p:cNvPr id="3" name="副标题 2"/>
          <p:cNvSpPr>
            <a:spLocks noGrp="1"/>
          </p:cNvSpPr>
          <p:nvPr>
            <p:ph type="subTitle" idx="1"/>
          </p:nvPr>
        </p:nvSpPr>
        <p:spPr>
          <a:xfrm>
            <a:off x="1524001" y="3602038"/>
            <a:ext cx="9144000" cy="1655762"/>
          </a:xfrm>
        </p:spPr>
        <p:txBody>
          <a:bodyPr/>
          <a:lstStyle>
            <a:lvl1pPr marL="0" indent="0" algn="ctr">
              <a:buNone/>
              <a:defRPr sz="2400"/>
            </a:lvl1pPr>
            <a:lvl2pPr marL="457200" indent="0" algn="ctr">
              <a:buNone/>
              <a:defRPr sz="21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单击此处编辑母版副标题样式</a:t>
            </a:r>
          </a:p>
        </p:txBody>
      </p:sp>
      <p:sp>
        <p:nvSpPr>
          <p:cNvPr id="4" name="日期占位符 3"/>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内容占位符 2"/>
          <p:cNvSpPr>
            <a:spLocks noGrp="1"/>
          </p:cNvSpPr>
          <p:nvPr>
            <p:ph idx="1"/>
          </p:nvPr>
        </p:nvSpPr>
        <p:spPr/>
        <p:txBody>
          <a:body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4" name="日期占位符 3"/>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9" name="标题 8">
            <a:extLst>
              <a:ext uri="{FF2B5EF4-FFF2-40B4-BE49-F238E27FC236}">
                <a16:creationId xmlns:a16="http://schemas.microsoft.com/office/drawing/2014/main" id="{05F24D75-85F3-D143-BBB7-C2A8BC890F3E}"/>
              </a:ext>
            </a:extLst>
          </p:cNvPr>
          <p:cNvSpPr>
            <a:spLocks noGrp="1"/>
          </p:cNvSpPr>
          <p:nvPr>
            <p:ph type="title"/>
          </p:nvPr>
        </p:nvSpPr>
        <p:spPr/>
        <p:txBody>
          <a:bodyPr/>
          <a:lstStyle/>
          <a:p>
            <a:r>
              <a:rPr kumimoji="1" lang="zh-CN" altLang="en-US"/>
              <a:t>单击此处编辑母版标题样式</a:t>
            </a:r>
          </a:p>
        </p:txBody>
      </p:sp>
    </p:spTree>
    <p:extLst>
      <p:ext uri="{BB962C8B-B14F-4D97-AF65-F5344CB8AC3E}">
        <p14:creationId xmlns:p14="http://schemas.microsoft.com/office/powerpoint/2010/main" val="2455691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绪论2">
    <p:spTree>
      <p:nvGrpSpPr>
        <p:cNvPr id="1" name=""/>
        <p:cNvGrpSpPr/>
        <p:nvPr/>
      </p:nvGrpSpPr>
      <p:grpSpPr>
        <a:xfrm>
          <a:off x="0" y="0"/>
          <a:ext cx="0" cy="0"/>
          <a:chOff x="0" y="0"/>
          <a:chExt cx="0" cy="0"/>
        </a:xfrm>
      </p:grpSpPr>
      <p:sp>
        <p:nvSpPr>
          <p:cNvPr id="7" name="矩形 6"/>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13" name="直接连接符 12"/>
          <p:cNvCxnSpPr/>
          <p:nvPr userDrawn="1"/>
        </p:nvCxnSpPr>
        <p:spPr>
          <a:xfrm>
            <a:off x="1908175" y="1268413"/>
            <a:ext cx="86995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00" name="文本框 13"/>
          <p:cNvSpPr txBox="1"/>
          <p:nvPr userDrawn="1"/>
        </p:nvSpPr>
        <p:spPr>
          <a:xfrm>
            <a:off x="2211388" y="509588"/>
            <a:ext cx="1466850" cy="708025"/>
          </a:xfrm>
          <a:prstGeom prst="rect">
            <a:avLst/>
          </a:prstGeom>
          <a:noFill/>
          <a:ln w="9525">
            <a:noFill/>
          </a:ln>
        </p:spPr>
        <p:txBody>
          <a:bodyPr wrap="none" anchor="t">
            <a:spAutoFit/>
          </a:bodyPr>
          <a:lstStyle/>
          <a:p>
            <a:pPr lvl="0"/>
            <a:r>
              <a:rPr lang="zh-CN" altLang="en-US" sz="4000" dirty="0">
                <a:solidFill>
                  <a:srgbClr val="182A4B"/>
                </a:solidFill>
                <a:latin typeface="黑体" panose="02010609060101010101" pitchFamily="49" charset="-122"/>
                <a:ea typeface="黑体" panose="02010609060101010101" pitchFamily="49" charset="-122"/>
              </a:rPr>
              <a:t>绪 论</a:t>
            </a:r>
          </a:p>
        </p:txBody>
      </p:sp>
      <p:sp>
        <p:nvSpPr>
          <p:cNvPr id="4101" name="文本框 19"/>
          <p:cNvSpPr txBox="1"/>
          <p:nvPr userDrawn="1"/>
        </p:nvSpPr>
        <p:spPr>
          <a:xfrm>
            <a:off x="8605838" y="139700"/>
            <a:ext cx="1108075" cy="369888"/>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选题背景</a:t>
            </a:r>
          </a:p>
        </p:txBody>
      </p:sp>
      <p:cxnSp>
        <p:nvCxnSpPr>
          <p:cNvPr id="17" name="直接连接符 16"/>
          <p:cNvCxnSpPr/>
          <p:nvPr userDrawn="1"/>
        </p:nvCxnSpPr>
        <p:spPr>
          <a:xfrm>
            <a:off x="9713913"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103" name="文本框 21"/>
          <p:cNvSpPr txBox="1"/>
          <p:nvPr userDrawn="1"/>
        </p:nvSpPr>
        <p:spPr>
          <a:xfrm>
            <a:off x="9713913" y="139700"/>
            <a:ext cx="1108075" cy="369888"/>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rPr>
              <a:t>研究意义</a:t>
            </a:r>
          </a:p>
        </p:txBody>
      </p:sp>
      <p:cxnSp>
        <p:nvCxnSpPr>
          <p:cNvPr id="19" name="直接连接符 18"/>
          <p:cNvCxnSpPr/>
          <p:nvPr userDrawn="1"/>
        </p:nvCxnSpPr>
        <p:spPr>
          <a:xfrm>
            <a:off x="10821988"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105" name="文本框 23"/>
          <p:cNvSpPr txBox="1"/>
          <p:nvPr userDrawn="1"/>
        </p:nvSpPr>
        <p:spPr>
          <a:xfrm>
            <a:off x="10821988" y="128588"/>
            <a:ext cx="1325562"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特色与创新</a:t>
            </a:r>
          </a:p>
        </p:txBody>
      </p:sp>
      <p:graphicFrame>
        <p:nvGraphicFramePr>
          <p:cNvPr id="26" name="表格 25"/>
          <p:cNvGraphicFramePr>
            <a:graphicFrameLocks noGrp="1"/>
          </p:cNvGraphicFramePr>
          <p:nvPr userDrawn="1"/>
        </p:nvGraphicFramePr>
        <p:xfrm>
          <a:off x="0" y="1273175"/>
          <a:ext cx="1692275" cy="303808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47356">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6012">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研究内容</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47356">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47356">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27" name="组合 26"/>
          <p:cNvGrpSpPr/>
          <p:nvPr userDrawn="1"/>
        </p:nvGrpSpPr>
        <p:grpSpPr>
          <a:xfrm>
            <a:off x="0" y="1272662"/>
            <a:ext cx="1691680" cy="788186"/>
            <a:chOff x="0" y="1272662"/>
            <a:chExt cx="1691680" cy="788186"/>
          </a:xfrm>
          <a:solidFill>
            <a:schemeClr val="accent1">
              <a:lumMod val="75000"/>
            </a:schemeClr>
          </a:solid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800" strike="noStrike" noProof="1">
                  <a:latin typeface="微软雅黑" panose="020B0503020204020204" pitchFamily="34" charset="-122"/>
                  <a:ea typeface="微软雅黑" panose="020B0503020204020204" pitchFamily="34" charset="-122"/>
                </a:rPr>
                <a:t>绪论</a:t>
              </a:r>
            </a:p>
          </p:txBody>
        </p:sp>
        <p:sp>
          <p:nvSpPr>
            <p:cNvPr id="29" name="等腰三角形 28"/>
            <p:cNvSpPr/>
            <p:nvPr userDrawn="1"/>
          </p:nvSpPr>
          <p:spPr>
            <a:xfrm rot="16200000">
              <a:off x="1487909" y="1522739"/>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绪论2">
    <p:spTree>
      <p:nvGrpSpPr>
        <p:cNvPr id="1" name=""/>
        <p:cNvGrpSpPr/>
        <p:nvPr/>
      </p:nvGrpSpPr>
      <p:grpSpPr>
        <a:xfrm>
          <a:off x="0" y="0"/>
          <a:ext cx="0" cy="0"/>
          <a:chOff x="0" y="0"/>
          <a:chExt cx="0" cy="0"/>
        </a:xfrm>
      </p:grpSpPr>
      <p:sp>
        <p:nvSpPr>
          <p:cNvPr id="7" name="矩形 6"/>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13" name="直接连接符 12"/>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124" name="文本框 13"/>
          <p:cNvSpPr txBox="1"/>
          <p:nvPr userDrawn="1"/>
        </p:nvSpPr>
        <p:spPr>
          <a:xfrm>
            <a:off x="2211388" y="509588"/>
            <a:ext cx="1466850" cy="708025"/>
          </a:xfrm>
          <a:prstGeom prst="rect">
            <a:avLst/>
          </a:prstGeom>
          <a:noFill/>
          <a:ln w="9525">
            <a:noFill/>
          </a:ln>
        </p:spPr>
        <p:txBody>
          <a:bodyPr wrap="none" anchor="t">
            <a:spAutoFit/>
          </a:bodyPr>
          <a:lstStyle/>
          <a:p>
            <a:pPr lvl="0"/>
            <a:r>
              <a:rPr lang="zh-CN" altLang="en-US" sz="4000" dirty="0">
                <a:solidFill>
                  <a:srgbClr val="182A4B"/>
                </a:solidFill>
                <a:latin typeface="黑体" panose="02010609060101010101" pitchFamily="49" charset="-122"/>
                <a:ea typeface="黑体" panose="02010609060101010101" pitchFamily="49" charset="-122"/>
              </a:rPr>
              <a:t>绪 论</a:t>
            </a:r>
          </a:p>
        </p:txBody>
      </p:sp>
      <p:sp>
        <p:nvSpPr>
          <p:cNvPr id="5125" name="文本框 19"/>
          <p:cNvSpPr txBox="1"/>
          <p:nvPr userDrawn="1"/>
        </p:nvSpPr>
        <p:spPr>
          <a:xfrm>
            <a:off x="8605838" y="139700"/>
            <a:ext cx="1108075" cy="369888"/>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选题背景</a:t>
            </a:r>
          </a:p>
        </p:txBody>
      </p:sp>
      <p:cxnSp>
        <p:nvCxnSpPr>
          <p:cNvPr id="27" name="直接连接符 26"/>
          <p:cNvCxnSpPr/>
          <p:nvPr userDrawn="1"/>
        </p:nvCxnSpPr>
        <p:spPr>
          <a:xfrm>
            <a:off x="9713913"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127" name="文本框 21"/>
          <p:cNvSpPr txBox="1"/>
          <p:nvPr userDrawn="1"/>
        </p:nvSpPr>
        <p:spPr>
          <a:xfrm>
            <a:off x="9713913" y="139700"/>
            <a:ext cx="1108075" cy="369888"/>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研究意义</a:t>
            </a:r>
          </a:p>
        </p:txBody>
      </p:sp>
      <p:cxnSp>
        <p:nvCxnSpPr>
          <p:cNvPr id="29" name="直接连接符 28"/>
          <p:cNvCxnSpPr/>
          <p:nvPr userDrawn="1"/>
        </p:nvCxnSpPr>
        <p:spPr>
          <a:xfrm>
            <a:off x="10821988" y="115888"/>
            <a:ext cx="0" cy="38258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129" name="文本框 23"/>
          <p:cNvSpPr txBox="1"/>
          <p:nvPr userDrawn="1"/>
        </p:nvSpPr>
        <p:spPr>
          <a:xfrm>
            <a:off x="10821988" y="128588"/>
            <a:ext cx="1325562" cy="368300"/>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rPr>
              <a:t>特色与创新</a:t>
            </a:r>
          </a:p>
        </p:txBody>
      </p:sp>
      <p:graphicFrame>
        <p:nvGraphicFramePr>
          <p:cNvPr id="31" name="表格 30"/>
          <p:cNvGraphicFramePr>
            <a:graphicFrameLocks noGrp="1"/>
          </p:cNvGraphicFramePr>
          <p:nvPr userDrawn="1"/>
        </p:nvGraphicFramePr>
        <p:xfrm>
          <a:off x="0" y="1268413"/>
          <a:ext cx="1692275" cy="3167181"/>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42758">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43652">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研究内容</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838013">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42758">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2" name="组合 31"/>
          <p:cNvGrpSpPr/>
          <p:nvPr userDrawn="1"/>
        </p:nvGrpSpPr>
        <p:grpSpPr>
          <a:xfrm>
            <a:off x="0" y="1272662"/>
            <a:ext cx="1691680" cy="788186"/>
            <a:chOff x="0" y="1272662"/>
            <a:chExt cx="1691680" cy="788186"/>
          </a:xfrm>
          <a:solidFill>
            <a:schemeClr val="accent1">
              <a:lumMod val="75000"/>
            </a:schemeClr>
          </a:solidFill>
        </p:grpSpPr>
        <p:sp>
          <p:nvSpPr>
            <p:cNvPr id="33" name="矩形 32"/>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800" strike="noStrike" noProof="1">
                  <a:latin typeface="微软雅黑" panose="020B0503020204020204" pitchFamily="34" charset="-122"/>
                  <a:ea typeface="微软雅黑" panose="020B0503020204020204" pitchFamily="34" charset="-122"/>
                </a:rPr>
                <a:t>绪论</a:t>
              </a:r>
            </a:p>
          </p:txBody>
        </p:sp>
        <p:sp>
          <p:nvSpPr>
            <p:cNvPr id="34" name="等腰三角形 33"/>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 name="日期占位符 1"/>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148"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研究内容</a:t>
            </a:r>
          </a:p>
        </p:txBody>
      </p:sp>
      <p:graphicFrame>
        <p:nvGraphicFramePr>
          <p:cNvPr id="16" name="表格 15"/>
          <p:cNvGraphicFramePr>
            <a:graphicFrameLocks noGrp="1"/>
          </p:cNvGraphicFramePr>
          <p:nvPr userDrawn="1"/>
        </p:nvGraphicFramePr>
        <p:xfrm>
          <a:off x="0" y="1268413"/>
          <a:ext cx="1692275" cy="2970844"/>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33611">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70011">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33611">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33611">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2" name="组合 1"/>
          <p:cNvGrpSpPr/>
          <p:nvPr userDrawn="1"/>
        </p:nvGrpSpPr>
        <p:grpSpPr>
          <a:xfrm>
            <a:off x="3669" y="2007001"/>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6163" name="文本框 4"/>
          <p:cNvSpPr txBox="1"/>
          <p:nvPr userDrawn="1"/>
        </p:nvSpPr>
        <p:spPr>
          <a:xfrm>
            <a:off x="8439150" y="249238"/>
            <a:ext cx="1096963" cy="368300"/>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研究目标</a:t>
            </a:r>
          </a:p>
        </p:txBody>
      </p:sp>
      <p:sp>
        <p:nvSpPr>
          <p:cNvPr id="6164" name="文本框 7"/>
          <p:cNvSpPr txBox="1"/>
          <p:nvPr userDrawn="1"/>
        </p:nvSpPr>
        <p:spPr>
          <a:xfrm>
            <a:off x="9547225" y="261938"/>
            <a:ext cx="1096963" cy="368300"/>
          </a:xfrm>
          <a:prstGeom prst="rect">
            <a:avLst/>
          </a:prstGeom>
          <a:noFill/>
          <a:ln w="9525">
            <a:noFill/>
          </a:ln>
        </p:spPr>
        <p:txBody>
          <a:bodyPr wrap="none" anchor="t">
            <a:spAutoFit/>
          </a:bodyPr>
          <a:lstStyle/>
          <a:p>
            <a:pPr lvl="0"/>
            <a:r>
              <a:rPr lang="zh-CN" altLang="en-US" dirty="0">
                <a:solidFill>
                  <a:srgbClr val="182A4B"/>
                </a:solidFill>
                <a:latin typeface="微软雅黑" panose="020B0503020204020204" pitchFamily="34" charset="-122"/>
                <a:ea typeface="微软雅黑" panose="020B0503020204020204" pitchFamily="34" charset="-122"/>
                <a:sym typeface="宋体" panose="02010600030101010101" pitchFamily="2" charset="-122"/>
              </a:rPr>
              <a:t>研究方法</a:t>
            </a:r>
          </a:p>
        </p:txBody>
      </p:sp>
      <p:sp>
        <p:nvSpPr>
          <p:cNvPr id="6165" name="文本框 8"/>
          <p:cNvSpPr txBox="1"/>
          <p:nvPr userDrawn="1"/>
        </p:nvSpPr>
        <p:spPr>
          <a:xfrm>
            <a:off x="10655300" y="250825"/>
            <a:ext cx="1096963"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研究思路</a:t>
            </a:r>
            <a:endParaRPr lang="zh-CN" altLang="en-US" dirty="0">
              <a:latin typeface="Calibri" panose="020F0502020204030204" charset="0"/>
              <a:ea typeface="宋体" panose="02010600030101010101" pitchFamily="2" charset="-122"/>
            </a:endParaRPr>
          </a:p>
        </p:txBody>
      </p:sp>
      <p:cxnSp>
        <p:nvCxnSpPr>
          <p:cNvPr id="11" name="直接连接符 10"/>
          <p:cNvCxnSpPr/>
          <p:nvPr userDrawn="1"/>
        </p:nvCxnSpPr>
        <p:spPr>
          <a:xfrm>
            <a:off x="9547225" y="279400"/>
            <a:ext cx="4763" cy="363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nvCxnSpPr>
        <p:spPr>
          <a:xfrm>
            <a:off x="10666413" y="279400"/>
            <a:ext cx="0" cy="354013"/>
          </a:xfrm>
          <a:prstGeom prst="line">
            <a:avLst/>
          </a:prstGeom>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172"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研究内容</a:t>
            </a:r>
          </a:p>
        </p:txBody>
      </p:sp>
      <p:graphicFrame>
        <p:nvGraphicFramePr>
          <p:cNvPr id="16" name="表格 15"/>
          <p:cNvGraphicFramePr>
            <a:graphicFrameLocks noGrp="1"/>
          </p:cNvGraphicFramePr>
          <p:nvPr userDrawn="1"/>
        </p:nvGraphicFramePr>
        <p:xfrm>
          <a:off x="0" y="1268413"/>
          <a:ext cx="1692275" cy="2970844"/>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33611">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70011">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33611">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33611">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2" name="组合 1"/>
          <p:cNvGrpSpPr/>
          <p:nvPr userDrawn="1"/>
        </p:nvGrpSpPr>
        <p:grpSpPr>
          <a:xfrm>
            <a:off x="3669" y="2007001"/>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7187" name="文本框 4"/>
          <p:cNvSpPr txBox="1"/>
          <p:nvPr userDrawn="1"/>
        </p:nvSpPr>
        <p:spPr>
          <a:xfrm>
            <a:off x="8439150" y="249238"/>
            <a:ext cx="1096963"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sym typeface="宋体" panose="02010600030101010101" pitchFamily="2" charset="-122"/>
              </a:rPr>
              <a:t>研究目标</a:t>
            </a:r>
          </a:p>
        </p:txBody>
      </p:sp>
      <p:sp>
        <p:nvSpPr>
          <p:cNvPr id="7188" name="文本框 7"/>
          <p:cNvSpPr txBox="1"/>
          <p:nvPr userDrawn="1"/>
        </p:nvSpPr>
        <p:spPr>
          <a:xfrm>
            <a:off x="9547225" y="261938"/>
            <a:ext cx="1096963" cy="368300"/>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研究方法</a:t>
            </a:r>
          </a:p>
        </p:txBody>
      </p:sp>
      <p:sp>
        <p:nvSpPr>
          <p:cNvPr id="7189" name="文本框 8"/>
          <p:cNvSpPr txBox="1"/>
          <p:nvPr userDrawn="1"/>
        </p:nvSpPr>
        <p:spPr>
          <a:xfrm>
            <a:off x="10655300" y="250825"/>
            <a:ext cx="1096963"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rPr>
              <a:t>研究思路</a:t>
            </a:r>
            <a:endParaRPr lang="zh-CN" altLang="en-US" dirty="0">
              <a:latin typeface="Calibri" panose="020F0502020204030204" charset="0"/>
              <a:ea typeface="宋体" panose="02010600030101010101" pitchFamily="2" charset="-122"/>
            </a:endParaRPr>
          </a:p>
        </p:txBody>
      </p:sp>
      <p:cxnSp>
        <p:nvCxnSpPr>
          <p:cNvPr id="11" name="直接连接符 10"/>
          <p:cNvCxnSpPr/>
          <p:nvPr userDrawn="1"/>
        </p:nvCxnSpPr>
        <p:spPr>
          <a:xfrm>
            <a:off x="9547225" y="279400"/>
            <a:ext cx="4763" cy="363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nvCxnSpPr>
        <p:spPr>
          <a:xfrm>
            <a:off x="10666413" y="279400"/>
            <a:ext cx="0" cy="354013"/>
          </a:xfrm>
          <a:prstGeom prst="line">
            <a:avLst/>
          </a:prstGeom>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196" name="文本框 30"/>
          <p:cNvSpPr txBox="1"/>
          <p:nvPr userDrawn="1"/>
        </p:nvSpPr>
        <p:spPr>
          <a:xfrm>
            <a:off x="2211388" y="520700"/>
            <a:ext cx="20113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研究内容</a:t>
            </a:r>
          </a:p>
        </p:txBody>
      </p:sp>
      <p:graphicFrame>
        <p:nvGraphicFramePr>
          <p:cNvPr id="16" name="表格 15"/>
          <p:cNvGraphicFramePr>
            <a:graphicFrameLocks noGrp="1"/>
          </p:cNvGraphicFramePr>
          <p:nvPr userDrawn="1"/>
        </p:nvGraphicFramePr>
        <p:xfrm>
          <a:off x="0" y="1268413"/>
          <a:ext cx="1692275" cy="3087688"/>
        </p:xfrm>
        <a:graphic>
          <a:graphicData uri="http://schemas.openxmlformats.org/drawingml/2006/table">
            <a:tbl>
              <a:tblPr>
                <a:tableStyleId>{2D5ABB26-0587-4C30-8999-92F81FD0307C}</a:tableStyleId>
              </a:tblPr>
              <a:tblGrid>
                <a:gridCol w="1691640">
                  <a:extLst>
                    <a:ext uri="{9D8B030D-6E8A-4147-A177-3AD203B41FA5}">
                      <a16:colId xmlns:a16="http://schemas.microsoft.com/office/drawing/2014/main" val="20000"/>
                    </a:ext>
                  </a:extLst>
                </a:gridCol>
              </a:tblGrid>
              <a:tr h="762000">
                <a:tc>
                  <a:txBody>
                    <a:bodyPr/>
                    <a:lstStyle/>
                    <a:p>
                      <a:pPr algn="ctr"/>
                      <a:r>
                        <a:rPr lang="zh-CN" altLang="en-US" sz="1600" dirty="0">
                          <a:latin typeface="微软雅黑" panose="020B0503020204020204" pitchFamily="34" charset="-122"/>
                          <a:ea typeface="微软雅黑" panose="020B0503020204020204" pitchFamily="34" charset="-122"/>
                        </a:rPr>
                        <a:t>绪论</a:t>
                      </a: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00735">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62635">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6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2" name="组合 1"/>
          <p:cNvGrpSpPr/>
          <p:nvPr userDrawn="1"/>
        </p:nvGrpSpPr>
        <p:grpSpPr>
          <a:xfrm>
            <a:off x="-141" y="202541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8210" name="文本框 4"/>
          <p:cNvSpPr txBox="1"/>
          <p:nvPr userDrawn="1"/>
        </p:nvSpPr>
        <p:spPr>
          <a:xfrm>
            <a:off x="8439150" y="249238"/>
            <a:ext cx="1096963"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sym typeface="宋体" panose="02010600030101010101" pitchFamily="2" charset="-122"/>
              </a:rPr>
              <a:t>研究目标</a:t>
            </a:r>
          </a:p>
        </p:txBody>
      </p:sp>
      <p:sp>
        <p:nvSpPr>
          <p:cNvPr id="8211" name="文本框 7"/>
          <p:cNvSpPr txBox="1"/>
          <p:nvPr userDrawn="1"/>
        </p:nvSpPr>
        <p:spPr>
          <a:xfrm>
            <a:off x="9547225" y="261938"/>
            <a:ext cx="1096963" cy="368300"/>
          </a:xfrm>
          <a:prstGeom prst="rect">
            <a:avLst/>
          </a:prstGeom>
          <a:noFill/>
          <a:ln w="9525">
            <a:noFill/>
          </a:ln>
        </p:spPr>
        <p:txBody>
          <a:bodyPr wrap="none" anchor="t">
            <a:spAutoFit/>
          </a:bodyPr>
          <a:lstStyle/>
          <a:p>
            <a:pPr lvl="0"/>
            <a:r>
              <a:rPr lang="zh-CN" altLang="en-US" dirty="0">
                <a:solidFill>
                  <a:srgbClr val="233F71"/>
                </a:solidFill>
                <a:latin typeface="微软雅黑" panose="020B0503020204020204" pitchFamily="34" charset="-122"/>
                <a:ea typeface="微软雅黑" panose="020B0503020204020204" pitchFamily="34" charset="-122"/>
                <a:sym typeface="宋体" panose="02010600030101010101" pitchFamily="2" charset="-122"/>
              </a:rPr>
              <a:t>研究方法</a:t>
            </a:r>
          </a:p>
        </p:txBody>
      </p:sp>
      <p:sp>
        <p:nvSpPr>
          <p:cNvPr id="8212" name="文本框 8"/>
          <p:cNvSpPr txBox="1"/>
          <p:nvPr userDrawn="1"/>
        </p:nvSpPr>
        <p:spPr>
          <a:xfrm>
            <a:off x="10655300" y="250825"/>
            <a:ext cx="1096963" cy="368300"/>
          </a:xfrm>
          <a:prstGeom prst="rect">
            <a:avLst/>
          </a:prstGeom>
          <a:noFill/>
          <a:ln w="9525">
            <a:noFill/>
          </a:ln>
        </p:spPr>
        <p:txBody>
          <a:bodyPr wrap="none" anchor="t">
            <a:spAutoFit/>
          </a:bodyPr>
          <a:lstStyle/>
          <a:p>
            <a:pPr lvl="0"/>
            <a:r>
              <a:rPr lang="zh-CN" altLang="en-US" dirty="0">
                <a:solidFill>
                  <a:srgbClr val="C00000"/>
                </a:solidFill>
                <a:latin typeface="微软雅黑" panose="020B0503020204020204" pitchFamily="34" charset="-122"/>
                <a:ea typeface="微软雅黑" panose="020B0503020204020204" pitchFamily="34" charset="-122"/>
              </a:rPr>
              <a:t>研究思路</a:t>
            </a:r>
          </a:p>
        </p:txBody>
      </p:sp>
      <p:cxnSp>
        <p:nvCxnSpPr>
          <p:cNvPr id="11" name="直接连接符 10"/>
          <p:cNvCxnSpPr/>
          <p:nvPr userDrawn="1"/>
        </p:nvCxnSpPr>
        <p:spPr>
          <a:xfrm>
            <a:off x="9547225" y="279400"/>
            <a:ext cx="4763" cy="363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nvCxnSpPr>
        <p:spPr>
          <a:xfrm>
            <a:off x="10666413" y="279400"/>
            <a:ext cx="0" cy="354013"/>
          </a:xfrm>
          <a:prstGeom prst="line">
            <a:avLst/>
          </a:prstGeom>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220" name="文本框 30"/>
          <p:cNvSpPr txBox="1"/>
          <p:nvPr userDrawn="1"/>
        </p:nvSpPr>
        <p:spPr>
          <a:xfrm>
            <a:off x="2211388" y="520700"/>
            <a:ext cx="29257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实验方案设计</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9233" name="组合 16"/>
          <p:cNvGrpSpPr/>
          <p:nvPr userDrawn="1"/>
        </p:nvGrpSpPr>
        <p:grpSpPr>
          <a:xfrm>
            <a:off x="0" y="1273175"/>
            <a:ext cx="1692275" cy="787400"/>
            <a:chOff x="0" y="1272662"/>
            <a:chExt cx="1691680" cy="788186"/>
          </a:xfrm>
        </p:grpSpPr>
        <p:sp>
          <p:nvSpPr>
            <p:cNvPr id="18" name="矩形 17"/>
            <p:cNvSpPr/>
            <p:nvPr userDrawn="1"/>
          </p:nvSpPr>
          <p:spPr>
            <a:xfrm>
              <a:off x="0" y="1272662"/>
              <a:ext cx="1691680" cy="788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sp>
          <p:nvSpPr>
            <p:cNvPr id="19" name="等腰三角形 18"/>
            <p:cNvSpPr/>
            <p:nvPr userDrawn="1"/>
          </p:nvSpPr>
          <p:spPr>
            <a:xfrm rot="16200000">
              <a:off x="1547664" y="1594748"/>
              <a:ext cx="144016" cy="1440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界定与表征">
    <p:spTree>
      <p:nvGrpSpPr>
        <p:cNvPr id="1" name=""/>
        <p:cNvGrpSpPr/>
        <p:nvPr/>
      </p:nvGrpSpPr>
      <p:grpSpPr>
        <a:xfrm>
          <a:off x="0" y="0"/>
          <a:ext cx="0" cy="0"/>
          <a:chOff x="0" y="0"/>
          <a:chExt cx="0" cy="0"/>
        </a:xfrm>
      </p:grpSpPr>
      <p:sp>
        <p:nvSpPr>
          <p:cNvPr id="24" name="矩形 23"/>
          <p:cNvSpPr/>
          <p:nvPr userDrawn="1"/>
        </p:nvSpPr>
        <p:spPr>
          <a:xfrm>
            <a:off x="0" y="0"/>
            <a:ext cx="169227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cxnSp>
        <p:nvCxnSpPr>
          <p:cNvPr id="30" name="直接连接符 29"/>
          <p:cNvCxnSpPr/>
          <p:nvPr userDrawn="1"/>
        </p:nvCxnSpPr>
        <p:spPr>
          <a:xfrm>
            <a:off x="1908175" y="1268413"/>
            <a:ext cx="831215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244" name="文本框 30"/>
          <p:cNvSpPr txBox="1"/>
          <p:nvPr userDrawn="1"/>
        </p:nvSpPr>
        <p:spPr>
          <a:xfrm>
            <a:off x="2211388" y="520700"/>
            <a:ext cx="2925762" cy="644525"/>
          </a:xfrm>
          <a:prstGeom prst="rect">
            <a:avLst/>
          </a:prstGeom>
          <a:noFill/>
          <a:ln w="9525">
            <a:noFill/>
          </a:ln>
        </p:spPr>
        <p:txBody>
          <a:bodyPr wrap="none" anchor="t">
            <a:spAutoFit/>
          </a:bodyPr>
          <a:lstStyle/>
          <a:p>
            <a:pPr lvl="0"/>
            <a:r>
              <a:rPr lang="zh-CN" altLang="en-US" sz="3600" dirty="0">
                <a:solidFill>
                  <a:srgbClr val="182A4B"/>
                </a:solidFill>
                <a:latin typeface="黑体" panose="02010609060101010101" pitchFamily="49" charset="-122"/>
                <a:ea typeface="黑体" panose="02010609060101010101" pitchFamily="49" charset="-122"/>
              </a:rPr>
              <a:t>实验材料制备</a:t>
            </a:r>
          </a:p>
        </p:txBody>
      </p:sp>
      <p:graphicFrame>
        <p:nvGraphicFramePr>
          <p:cNvPr id="16" name="表格 15"/>
          <p:cNvGraphicFramePr>
            <a:graphicFrameLocks noGrp="1"/>
          </p:cNvGraphicFramePr>
          <p:nvPr userDrawn="1"/>
        </p:nvGraphicFramePr>
        <p:xfrm>
          <a:off x="0" y="1268413"/>
          <a:ext cx="1692275" cy="3208338"/>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831296">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可行性说明</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tx1"/>
                          </a:solidFill>
                          <a:latin typeface="微软雅黑" panose="020B0503020204020204" pitchFamily="34" charset="-122"/>
                          <a:ea typeface="微软雅黑" panose="020B0503020204020204" pitchFamily="34" charset="-122"/>
                        </a:rPr>
                        <a:t>进展与成果</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 name="矩形 17"/>
          <p:cNvSpPr/>
          <p:nvPr userDrawn="1"/>
        </p:nvSpPr>
        <p:spPr>
          <a:xfrm>
            <a:off x="0" y="1273175"/>
            <a:ext cx="1692275" cy="78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solidFill>
                  <a:schemeClr val="tx1"/>
                </a:solidFill>
                <a:latin typeface="微软雅黑" panose="020B0503020204020204" pitchFamily="34" charset="-122"/>
                <a:ea typeface="微软雅黑" panose="020B0503020204020204" pitchFamily="34" charset="-122"/>
              </a:rPr>
              <a:t>绪论</a:t>
            </a:r>
          </a:p>
        </p:txBody>
      </p:sp>
      <p:grpSp>
        <p:nvGrpSpPr>
          <p:cNvPr id="2" name="组合 1"/>
          <p:cNvGrpSpPr/>
          <p:nvPr userDrawn="1"/>
        </p:nvGrpSpPr>
        <p:grpSpPr>
          <a:xfrm>
            <a:off x="3668" y="2079006"/>
            <a:ext cx="1696206" cy="788186"/>
            <a:chOff x="2257770" y="1738764"/>
            <a:chExt cx="1696206" cy="788186"/>
          </a:xfrm>
          <a:solidFill>
            <a:schemeClr val="accent1">
              <a:lumMod val="75000"/>
            </a:schemeClr>
          </a:solidFill>
        </p:grpSpPr>
        <p:grpSp>
          <p:nvGrpSpPr>
            <p:cNvPr id="27" name="组合 26"/>
            <p:cNvGrpSpPr/>
            <p:nvPr userDrawn="1"/>
          </p:nvGrpSpPr>
          <p:grpSpPr>
            <a:xfrm>
              <a:off x="2257770" y="1738764"/>
              <a:ext cx="1691680" cy="788186"/>
              <a:chOff x="0" y="1272662"/>
              <a:chExt cx="1691680" cy="788186"/>
            </a:xfrm>
            <a:grpFill/>
          </p:grpSpPr>
          <p:sp>
            <p:nvSpPr>
              <p:cNvPr id="28" name="矩形 27"/>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600" strike="noStrike" noProof="1">
                    <a:latin typeface="微软雅黑" panose="020B0503020204020204" pitchFamily="34" charset="-122"/>
                    <a:ea typeface="微软雅黑" panose="020B0503020204020204" pitchFamily="34" charset="-122"/>
                  </a:rPr>
                  <a:t>研究内容</a:t>
                </a:r>
              </a:p>
            </p:txBody>
          </p:sp>
          <p:sp>
            <p:nvSpPr>
              <p:cNvPr id="29" name="等腰三角形 28"/>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20" name="等腰三角形 19"/>
            <p:cNvSpPr/>
            <p:nvPr userDrawn="1"/>
          </p:nvSpPr>
          <p:spPr>
            <a:xfrm rot="16200000">
              <a:off x="3809960" y="2082116"/>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pSp>
      <p:sp>
        <p:nvSpPr>
          <p:cNvPr id="3" name="日期占位符 2"/>
          <p:cNvSpPr>
            <a:spLocks noGrp="1"/>
          </p:cNvSpPr>
          <p:nvPr>
            <p:ph type="dt" sz="half" idx="10"/>
          </p:nvPr>
        </p:nvSpPr>
        <p:spPr/>
        <p:txBody>
          <a:body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lIns="91440" tIns="45720" rIns="91440" bIns="45720" anchor="ctr"/>
          <a:lstStyle/>
          <a:p>
            <a:pPr lvl="0"/>
            <a:r>
              <a:rPr lang="zh-CN" altLang="en-US"/>
              <a:t>单击此处编辑母版标题样式</a:t>
            </a:r>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lIns="91440" tIns="45720" rIns="91440" bIns="45720" anchor="t"/>
          <a:lstStyle/>
          <a:p>
            <a:pPr lvl="0" indent="-228600"/>
            <a:r>
              <a:rPr lang="zh-CN" altLang="en-US"/>
              <a:t>单击此处编辑母版文本样式</a:t>
            </a:r>
          </a:p>
          <a:p>
            <a:pPr lvl="1" indent="-22860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fld id="{14EAAB38-F5A3-43C5-844B-413AEF3C02AD}" type="datetimeFigureOut">
              <a:rPr lang="zh-CN" altLang="en-US" strike="noStrike" noProof="1" smtClean="0">
                <a:latin typeface="+mn-lt"/>
                <a:ea typeface="+mn-ea"/>
                <a:cs typeface="+mn-cs"/>
              </a:rPr>
              <a:t>2026/7/1</a:t>
            </a:fld>
            <a:endParaRPr lang="zh-CN" altLang="en-US" strike="noStrike" noProof="1"/>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endParaRPr lang="zh-CN" altLang="en-US" strike="noStrike" noProof="1"/>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fld id="{8C750DA7-01C9-499F-A740-DA0EEA530731}" type="slidenum">
              <a:rPr lang="zh-CN" altLang="en-US" strike="noStrike" noProof="1" smtClean="0">
                <a:latin typeface="+mn-lt"/>
                <a:ea typeface="+mn-ea"/>
                <a:cs typeface="+mn-cs"/>
              </a:rPr>
              <a:t>‹#›</a:t>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transition spd="slow" advTm="2000">
    <p:random/>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6.xml"/><Relationship Id="rId7" Type="http://schemas.openxmlformats.org/officeDocument/2006/relationships/image" Target="../media/image25.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1.jpeg"/><Relationship Id="rId4" Type="http://schemas.openxmlformats.org/officeDocument/2006/relationships/notesSlide" Target="../notesSlides/notesSlide8.xml"/><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6.xml"/><Relationship Id="rId7" Type="http://schemas.openxmlformats.org/officeDocument/2006/relationships/image" Target="../media/image29.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8.png"/><Relationship Id="rId5" Type="http://schemas.openxmlformats.org/officeDocument/2006/relationships/image" Target="../media/image1.jpeg"/><Relationship Id="rId4" Type="http://schemas.openxmlformats.org/officeDocument/2006/relationships/notesSlide" Target="../notesSlides/notesSlide9.xml"/><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0.xml"/><Relationship Id="rId7" Type="http://schemas.openxmlformats.org/officeDocument/2006/relationships/image" Target="../media/image34.png"/><Relationship Id="rId2" Type="http://schemas.openxmlformats.org/officeDocument/2006/relationships/slideLayout" Target="../slideLayouts/slideLayout26.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8.png"/><Relationship Id="rId2" Type="http://schemas.openxmlformats.org/officeDocument/2006/relationships/slideLayout" Target="../slideLayouts/slideLayout26.xml"/><Relationship Id="rId1" Type="http://schemas.openxmlformats.org/officeDocument/2006/relationships/tags" Target="../tags/tag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6.xml"/><Relationship Id="rId1" Type="http://schemas.openxmlformats.org/officeDocument/2006/relationships/tags" Target="../tags/tag17.xml"/><Relationship Id="rId5" Type="http://schemas.openxmlformats.org/officeDocument/2006/relationships/image" Target="../media/image39.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13.xml"/><Relationship Id="rId7" Type="http://schemas.openxmlformats.org/officeDocument/2006/relationships/image" Target="../media/image42.png"/><Relationship Id="rId2" Type="http://schemas.openxmlformats.org/officeDocument/2006/relationships/slideLayout" Target="../slideLayouts/slideLayout26.xml"/><Relationship Id="rId1" Type="http://schemas.openxmlformats.org/officeDocument/2006/relationships/tags" Target="../tags/tag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6.xml"/><Relationship Id="rId1" Type="http://schemas.openxmlformats.org/officeDocument/2006/relationships/tags" Target="../tags/tag19.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6.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6.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emf"/><Relationship Id="rId2" Type="http://schemas.openxmlformats.org/officeDocument/2006/relationships/slideLayout" Target="../slideLayouts/slideLayout26.xml"/><Relationship Id="rId1" Type="http://schemas.openxmlformats.org/officeDocument/2006/relationships/tags" Target="../tags/tag5.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6.xml"/><Relationship Id="rId1" Type="http://schemas.openxmlformats.org/officeDocument/2006/relationships/tags" Target="../tags/tag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notesSlide" Target="../notesSlides/notesSlide4.xml"/><Relationship Id="rId7" Type="http://schemas.openxmlformats.org/officeDocument/2006/relationships/image" Target="../media/image13.jpg"/><Relationship Id="rId2" Type="http://schemas.openxmlformats.org/officeDocument/2006/relationships/slideLayout" Target="../slideLayouts/slideLayout26.xml"/><Relationship Id="rId1" Type="http://schemas.openxmlformats.org/officeDocument/2006/relationships/tags" Target="../tags/tag7.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16.jpg"/><Relationship Id="rId4" Type="http://schemas.openxmlformats.org/officeDocument/2006/relationships/image" Target="../media/image11.png"/><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tags" Target="../tags/tag8.xml"/><Relationship Id="rId5" Type="http://schemas.openxmlformats.org/officeDocument/2006/relationships/image" Target="../media/image17.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tags" Target="../tags/tag9.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7.xml"/><Relationship Id="rId7" Type="http://schemas.openxmlformats.org/officeDocument/2006/relationships/image" Target="../media/image20.png"/><Relationship Id="rId2" Type="http://schemas.openxmlformats.org/officeDocument/2006/relationships/slideLayout" Target="../slideLayouts/slideLayout26.xml"/><Relationship Id="rId1" Type="http://schemas.openxmlformats.org/officeDocument/2006/relationships/tags" Target="../tags/tag10.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4.png"/><Relationship Id="rId4" Type="http://schemas.openxmlformats.org/officeDocument/2006/relationships/image" Target="../media/image1.jpe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2454442"/>
            <a:ext cx="12192000" cy="185172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5400" b="1" noProof="1">
              <a:solidFill>
                <a:schemeClr val="bg1"/>
              </a:solidFill>
              <a:latin typeface="微软雅黑" panose="020B0503020204020204" pitchFamily="34" charset="-122"/>
              <a:ea typeface="微软雅黑" panose="020B0503020204020204" pitchFamily="34" charset="-122"/>
            </a:endParaRPr>
          </a:p>
        </p:txBody>
      </p:sp>
      <p:sp>
        <p:nvSpPr>
          <p:cNvPr id="24579" name="TextBox 5"/>
          <p:cNvSpPr txBox="1"/>
          <p:nvPr/>
        </p:nvSpPr>
        <p:spPr>
          <a:xfrm>
            <a:off x="4373966" y="4911170"/>
            <a:ext cx="3161744" cy="584775"/>
          </a:xfrm>
          <a:prstGeom prst="rect">
            <a:avLst/>
          </a:prstGeom>
          <a:noFill/>
          <a:ln w="9525">
            <a:noFill/>
          </a:ln>
        </p:spPr>
        <p:txBody>
          <a:bodyPr wrap="square" anchor="ctr">
            <a:spAutoFit/>
          </a:bodyPr>
          <a:lstStyle/>
          <a:p>
            <a:r>
              <a:rPr lang="zh-CN" altLang="en-US" sz="3200" b="1">
                <a:solidFill>
                  <a:srgbClr val="182A4B"/>
                </a:solidFill>
                <a:latin typeface="微软雅黑" panose="020B0503020204020204" pitchFamily="34" charset="-122"/>
                <a:ea typeface="微软雅黑" panose="020B0503020204020204" pitchFamily="34" charset="-122"/>
              </a:rPr>
              <a:t>报告人：肖瑾成</a:t>
            </a:r>
            <a:endParaRPr lang="zh-CN" altLang="en-US" sz="3200" b="1" dirty="0">
              <a:solidFill>
                <a:srgbClr val="182A4B"/>
              </a:solidFill>
              <a:latin typeface="微软雅黑" panose="020B0503020204020204" pitchFamily="34" charset="-122"/>
              <a:ea typeface="微软雅黑" panose="020B0503020204020204" pitchFamily="34" charset="-122"/>
            </a:endParaRPr>
          </a:p>
        </p:txBody>
      </p:sp>
      <p:sp>
        <p:nvSpPr>
          <p:cNvPr id="24580" name="TextBox 30"/>
          <p:cNvSpPr txBox="1"/>
          <p:nvPr/>
        </p:nvSpPr>
        <p:spPr>
          <a:xfrm>
            <a:off x="3918077" y="5569658"/>
            <a:ext cx="4073521" cy="584775"/>
          </a:xfrm>
          <a:prstGeom prst="rect">
            <a:avLst/>
          </a:prstGeom>
          <a:noFill/>
          <a:ln w="9525">
            <a:noFill/>
          </a:ln>
        </p:spPr>
        <p:txBody>
          <a:bodyPr wrap="square" anchor="ctr">
            <a:spAutoFit/>
          </a:bodyPr>
          <a:lstStyle/>
          <a:p>
            <a:r>
              <a:rPr lang="zh-CN" altLang="en-US" sz="3200" b="1">
                <a:solidFill>
                  <a:srgbClr val="182A4B"/>
                </a:solidFill>
                <a:latin typeface="微软雅黑" panose="020B0503020204020204" pitchFamily="34" charset="-122"/>
                <a:ea typeface="微软雅黑" panose="020B0503020204020204" pitchFamily="34" charset="-122"/>
              </a:rPr>
              <a:t>导师：李为民 何天龙 </a:t>
            </a:r>
            <a:endParaRPr lang="zh-CN" altLang="en-US" sz="3200" b="1" dirty="0">
              <a:solidFill>
                <a:srgbClr val="182A4B"/>
              </a:solidFill>
              <a:latin typeface="微软雅黑" panose="020B0503020204020204" pitchFamily="34" charset="-122"/>
              <a:ea typeface="微软雅黑" panose="020B0503020204020204" pitchFamily="34" charset="-122"/>
            </a:endParaRPr>
          </a:p>
        </p:txBody>
      </p:sp>
      <p:pic>
        <p:nvPicPr>
          <p:cNvPr id="100" name="图片 99"/>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242334" y="-560941"/>
            <a:ext cx="4196715" cy="2685415"/>
          </a:xfrm>
          <a:prstGeom prst="rect">
            <a:avLst/>
          </a:prstGeom>
          <a:noFill/>
          <a:ln w="9525">
            <a:noFill/>
          </a:ln>
        </p:spPr>
      </p:pic>
      <p:sp>
        <p:nvSpPr>
          <p:cNvPr id="2" name="文本框 1">
            <a:extLst>
              <a:ext uri="{FF2B5EF4-FFF2-40B4-BE49-F238E27FC236}">
                <a16:creationId xmlns:a16="http://schemas.microsoft.com/office/drawing/2014/main" id="{75A97492-AD6A-0FDD-0896-E326726AF374}"/>
              </a:ext>
            </a:extLst>
          </p:cNvPr>
          <p:cNvSpPr txBox="1"/>
          <p:nvPr/>
        </p:nvSpPr>
        <p:spPr>
          <a:xfrm>
            <a:off x="1791678" y="2551837"/>
            <a:ext cx="8326320" cy="1754326"/>
          </a:xfrm>
          <a:prstGeom prst="rect">
            <a:avLst/>
          </a:prstGeom>
          <a:noFill/>
        </p:spPr>
        <p:txBody>
          <a:bodyPr wrap="square" rtlCol="0">
            <a:spAutoFit/>
          </a:bodyPr>
          <a:lstStyle/>
          <a:p>
            <a:pPr algn="ctr"/>
            <a:r>
              <a:rPr lang="zh-CN" altLang="en-US" sz="5400" b="1" noProof="1">
                <a:solidFill>
                  <a:schemeClr val="bg1"/>
                </a:solidFill>
                <a:latin typeface="微软雅黑" panose="020B0503020204020204" pitchFamily="34" charset="-122"/>
                <a:ea typeface="微软雅黑" panose="020B0503020204020204" pitchFamily="34" charset="-122"/>
              </a:rPr>
              <a:t>三射频系统中的周期性瞬态束流负载效应</a:t>
            </a:r>
            <a:endParaRPr lang="zh-CN" altLang="en-US" dirty="0"/>
          </a:p>
        </p:txBody>
      </p:sp>
    </p:spTree>
  </p:cSld>
  <p:clrMapOvr>
    <a:masterClrMapping/>
  </p:clrMapOvr>
  <p:transition advTm="3959"/>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5">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半解析算法和追踪模拟</a:t>
            </a:r>
          </a:p>
        </p:txBody>
      </p:sp>
      <p:pic>
        <p:nvPicPr>
          <p:cNvPr id="4" name="图片 3">
            <a:extLst>
              <a:ext uri="{FF2B5EF4-FFF2-40B4-BE49-F238E27FC236}">
                <a16:creationId xmlns:a16="http://schemas.microsoft.com/office/drawing/2014/main" id="{C03FDDAB-1CC9-430E-BAB2-8BC3EFD0E5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4500" y="2297860"/>
            <a:ext cx="3930319" cy="2596646"/>
          </a:xfrm>
          <a:prstGeom prst="rect">
            <a:avLst/>
          </a:prstGeom>
        </p:spPr>
      </p:pic>
      <p:sp>
        <p:nvSpPr>
          <p:cNvPr id="14" name="矩形 13">
            <a:extLst>
              <a:ext uri="{FF2B5EF4-FFF2-40B4-BE49-F238E27FC236}">
                <a16:creationId xmlns:a16="http://schemas.microsoft.com/office/drawing/2014/main" id="{3A814613-089F-441D-985A-B95A7C7B30B0}"/>
              </a:ext>
            </a:extLst>
          </p:cNvPr>
          <p:cNvSpPr/>
          <p:nvPr/>
        </p:nvSpPr>
        <p:spPr>
          <a:xfrm>
            <a:off x="524777" y="5167024"/>
            <a:ext cx="11057639" cy="1323439"/>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en-US" altLang="zh-CN" sz="2000" b="1">
                <a:solidFill>
                  <a:schemeClr val="bg1"/>
                </a:solidFill>
              </a:rPr>
              <a:t>SSRM</a:t>
            </a:r>
            <a:r>
              <a:rPr lang="zh-CN" altLang="en-US" sz="2000" b="1">
                <a:solidFill>
                  <a:schemeClr val="bg1"/>
                </a:solidFill>
              </a:rPr>
              <a:t>仅与</a:t>
            </a:r>
            <a:r>
              <a:rPr lang="en-US" altLang="zh-CN" sz="2000" b="1">
                <a:solidFill>
                  <a:schemeClr val="bg1"/>
                </a:solidFill>
              </a:rPr>
              <a:t>RF</a:t>
            </a:r>
            <a:r>
              <a:rPr lang="zh-CN" altLang="en-US" sz="2000" b="1">
                <a:solidFill>
                  <a:schemeClr val="bg1"/>
                </a:solidFill>
              </a:rPr>
              <a:t>参数有关，在迭代计算中保持不变，且计算简单，可由行向量循环生成。可加速自洽半解析算法。</a:t>
            </a:r>
            <a:endParaRPr lang="en-US" altLang="zh-CN" sz="2000" b="1">
              <a:solidFill>
                <a:schemeClr val="bg1"/>
              </a:solidFill>
            </a:endParaRPr>
          </a:p>
          <a:p>
            <a:pPr marL="342891" indent="-342891">
              <a:buFont typeface="Wingdings" panose="05000000000000000000" pitchFamily="2" charset="2"/>
              <a:buChar char="u"/>
            </a:pPr>
            <a:r>
              <a:rPr lang="zh-CN" altLang="en-US" sz="2000" b="1">
                <a:solidFill>
                  <a:schemeClr val="bg1"/>
                </a:solidFill>
              </a:rPr>
              <a:t>此外，</a:t>
            </a:r>
            <a:r>
              <a:rPr lang="en-US" altLang="zh-CN" sz="2000" b="1">
                <a:solidFill>
                  <a:schemeClr val="bg1"/>
                </a:solidFill>
              </a:rPr>
              <a:t>SSRM</a:t>
            </a:r>
            <a:r>
              <a:rPr lang="zh-CN" altLang="en-US" sz="2000" b="1">
                <a:solidFill>
                  <a:schemeClr val="bg1"/>
                </a:solidFill>
              </a:rPr>
              <a:t>可用于计算任意束腔作用，后续微扰理论分析与不稳定性阈值计算工作同样基于</a:t>
            </a:r>
            <a:r>
              <a:rPr lang="en-US" altLang="zh-CN" sz="2000" b="1">
                <a:solidFill>
                  <a:schemeClr val="bg1"/>
                </a:solidFill>
              </a:rPr>
              <a:t>SSRM</a:t>
            </a:r>
            <a:r>
              <a:rPr lang="zh-CN" altLang="en-US" sz="2000" b="1">
                <a:solidFill>
                  <a:schemeClr val="bg1"/>
                </a:solidFill>
              </a:rPr>
              <a:t>开展。</a:t>
            </a:r>
          </a:p>
        </p:txBody>
      </p:sp>
      <p:pic>
        <p:nvPicPr>
          <p:cNvPr id="15" name="图片 14">
            <a:extLst>
              <a:ext uri="{FF2B5EF4-FFF2-40B4-BE49-F238E27FC236}">
                <a16:creationId xmlns:a16="http://schemas.microsoft.com/office/drawing/2014/main" id="{0948A972-FBC4-45B4-9BD9-246FA3C0773B}"/>
              </a:ext>
            </a:extLst>
          </p:cNvPr>
          <p:cNvPicPr>
            <a:picLocks noChangeAspect="1"/>
          </p:cNvPicPr>
          <p:nvPr/>
        </p:nvPicPr>
        <p:blipFill>
          <a:blip r:embed="rId7"/>
          <a:stretch>
            <a:fillRect/>
          </a:stretch>
        </p:blipFill>
        <p:spPr>
          <a:xfrm>
            <a:off x="471206" y="2415083"/>
            <a:ext cx="3419475" cy="1181100"/>
          </a:xfrm>
          <a:prstGeom prst="rect">
            <a:avLst/>
          </a:prstGeom>
        </p:spPr>
      </p:pic>
      <p:sp>
        <p:nvSpPr>
          <p:cNvPr id="17" name="矩形 16">
            <a:extLst>
              <a:ext uri="{FF2B5EF4-FFF2-40B4-BE49-F238E27FC236}">
                <a16:creationId xmlns:a16="http://schemas.microsoft.com/office/drawing/2014/main" id="{76486F19-C0CF-4FBE-9922-7D2F879F9E9A}"/>
              </a:ext>
            </a:extLst>
          </p:cNvPr>
          <p:cNvSpPr/>
          <p:nvPr/>
        </p:nvSpPr>
        <p:spPr>
          <a:xfrm>
            <a:off x="315292" y="1947676"/>
            <a:ext cx="3783466" cy="307777"/>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T. Olsson, et al.,PRAB,</a:t>
            </a:r>
            <a:r>
              <a:rPr lang="zh-CN" altLang="en-US" sz="1400" b="0" i="0">
                <a:solidFill>
                  <a:srgbClr val="222222"/>
                </a:solidFill>
                <a:effectLst/>
                <a:latin typeface="Arial" panose="020B0604020202020204" pitchFamily="34" charset="0"/>
              </a:rPr>
              <a:t> </a:t>
            </a:r>
            <a:r>
              <a:rPr lang="en-US" altLang="zh-CN" sz="1400" b="0" i="0">
                <a:solidFill>
                  <a:srgbClr val="222222"/>
                </a:solidFill>
                <a:effectLst/>
                <a:latin typeface="Arial" panose="020B0604020202020204" pitchFamily="34" charset="0"/>
              </a:rPr>
              <a:t>2018, 21(12): 120701.</a:t>
            </a:r>
            <a:endParaRPr lang="zh-CN" altLang="en-US" sz="1400" dirty="0">
              <a:latin typeface="+mj-ea"/>
              <a:ea typeface="+mj-ea"/>
            </a:endParaRPr>
          </a:p>
        </p:txBody>
      </p:sp>
      <p:cxnSp>
        <p:nvCxnSpPr>
          <p:cNvPr id="18" name="直接箭头连接符 17">
            <a:extLst>
              <a:ext uri="{FF2B5EF4-FFF2-40B4-BE49-F238E27FC236}">
                <a16:creationId xmlns:a16="http://schemas.microsoft.com/office/drawing/2014/main" id="{E659ACE8-9489-4C63-AC1A-EEB1C19E57E0}"/>
              </a:ext>
            </a:extLst>
          </p:cNvPr>
          <p:cNvCxnSpPr>
            <a:cxnSpLocks/>
          </p:cNvCxnSpPr>
          <p:nvPr/>
        </p:nvCxnSpPr>
        <p:spPr>
          <a:xfrm>
            <a:off x="2180943" y="3596183"/>
            <a:ext cx="0" cy="37901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ECE15F0E-758C-4B47-A5A1-B8C514C94BC7}"/>
                  </a:ext>
                </a:extLst>
              </p:cNvPr>
              <p:cNvSpPr txBox="1"/>
              <p:nvPr/>
            </p:nvSpPr>
            <p:spPr>
              <a:xfrm>
                <a:off x="923113" y="3979968"/>
                <a:ext cx="2174546" cy="808042"/>
              </a:xfrm>
              <a:prstGeom prst="rect">
                <a:avLst/>
              </a:prstGeom>
              <a:noFill/>
            </p:spPr>
            <p:txBody>
              <a:bodyPr wrap="square" rtlCol="0">
                <a:spAutoFit/>
              </a:bodyPr>
              <a:lstStyle/>
              <a:p>
                <a14:m>
                  <m:oMath xmlns:m="http://schemas.openxmlformats.org/officeDocument/2006/math">
                    <m:sSub>
                      <m:sSubPr>
                        <m:ctrlPr>
                          <a:rPr lang="zh-CN" altLang="zh-CN" b="1" i="1">
                            <a:latin typeface="Cambria Math" panose="02040503050406030204" pitchFamily="18" charset="0"/>
                          </a:rPr>
                        </m:ctrlPr>
                      </m:sSubPr>
                      <m:e>
                        <m:r>
                          <a:rPr lang="en-US" altLang="zh-CN" b="1" i="1">
                            <a:latin typeface="Cambria Math" panose="02040503050406030204" pitchFamily="18" charset="0"/>
                          </a:rPr>
                          <m:t>𝑽</m:t>
                        </m:r>
                      </m:e>
                      <m:sub>
                        <m:r>
                          <a:rPr lang="en-US" altLang="zh-CN" b="1" i="1">
                            <a:latin typeface="Cambria Math" panose="02040503050406030204" pitchFamily="18" charset="0"/>
                          </a:rPr>
                          <m:t>𝒃</m:t>
                        </m:r>
                      </m:sub>
                    </m:sSub>
                    <m:r>
                      <a:rPr lang="en-US" altLang="zh-CN" i="1">
                        <a:latin typeface="Cambria Math" panose="02040503050406030204" pitchFamily="18" charset="0"/>
                      </a:rPr>
                      <m:t>=</m:t>
                    </m:r>
                    <m:limUpp>
                      <m:limUppPr>
                        <m:ctrlPr>
                          <a:rPr lang="zh-CN" altLang="zh-CN" b="1" i="1">
                            <a:latin typeface="Cambria Math" panose="02040503050406030204" pitchFamily="18" charset="0"/>
                          </a:rPr>
                        </m:ctrlPr>
                      </m:limUppPr>
                      <m:e>
                        <m:r>
                          <a:rPr lang="en-US" altLang="zh-CN" b="1" i="1">
                            <a:latin typeface="Cambria Math" panose="02040503050406030204" pitchFamily="18" charset="0"/>
                          </a:rPr>
                          <m:t>𝑭</m:t>
                        </m:r>
                      </m:e>
                      <m:lim>
                        <m:r>
                          <a:rPr lang="en-US" altLang="zh-CN" b="1" i="1">
                            <a:latin typeface="Cambria Math" panose="02040503050406030204" pitchFamily="18" charset="0"/>
                          </a:rPr>
                          <m:t>~</m:t>
                        </m:r>
                      </m:lim>
                    </m:limUpp>
                    <m:sSub>
                      <m:sSubPr>
                        <m:ctrlPr>
                          <a:rPr lang="zh-CN"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𝑉</m:t>
                        </m:r>
                      </m:sub>
                    </m:sSub>
                  </m:oMath>
                </a14:m>
                <a:r>
                  <a:rPr lang="zh-CN" altLang="en-US"/>
                  <a:t>    </a:t>
                </a:r>
                <a:r>
                  <a:rPr lang="zh-CN" altLang="en-US" b="1"/>
                  <a:t>其中，</a:t>
                </a:r>
                <a:endParaRPr lang="en-US" altLang="zh-CN" b="1"/>
              </a:p>
              <a:p>
                <a:pPr/>
                <a14:m>
                  <m:oMathPara xmlns:m="http://schemas.openxmlformats.org/officeDocument/2006/math">
                    <m:oMathParaPr>
                      <m:jc m:val="centerGroup"/>
                    </m:oMathParaPr>
                    <m:oMath xmlns:m="http://schemas.openxmlformats.org/officeDocument/2006/math">
                      <m:limUpp>
                        <m:limUppPr>
                          <m:ctrlPr>
                            <a:rPr lang="zh-CN" altLang="zh-CN" b="1" i="1" smtClean="0">
                              <a:effectLst/>
                              <a:latin typeface="Cambria Math" panose="02040503050406030204" pitchFamily="18" charset="0"/>
                              <a:ea typeface="Cambria Math" panose="02040503050406030204" pitchFamily="18" charset="0"/>
                            </a:rPr>
                          </m:ctrlPr>
                        </m:limUppPr>
                        <m:e>
                          <m:r>
                            <a:rPr lang="en-US" altLang="zh-CN" b="1" i="1" kern="100">
                              <a:effectLst/>
                              <a:latin typeface="Cambria Math" panose="02040503050406030204" pitchFamily="18" charset="0"/>
                              <a:ea typeface="华文楷体" panose="02010600040101010101" pitchFamily="2" charset="-122"/>
                              <a:cs typeface="Times New Roman" panose="02020603050405020304" pitchFamily="18" charset="0"/>
                            </a:rPr>
                            <m:t>𝑭</m:t>
                          </m:r>
                        </m:e>
                        <m:lim>
                          <m:r>
                            <a:rPr lang="en-US" altLang="zh-CN" b="1" i="1" kern="100">
                              <a:effectLst/>
                              <a:latin typeface="Cambria Math" panose="02040503050406030204" pitchFamily="18" charset="0"/>
                              <a:ea typeface="华文楷体" panose="02010600040101010101" pitchFamily="2" charset="-122"/>
                              <a:cs typeface="Times New Roman" panose="02020603050405020304" pitchFamily="18" charset="0"/>
                            </a:rPr>
                            <m:t>~</m:t>
                          </m:r>
                        </m:lim>
                      </m:limUpp>
                      <m:r>
                        <a:rPr lang="en-US" altLang="zh-CN" b="1" i="1" kern="100">
                          <a:effectLst/>
                          <a:latin typeface="Cambria Math" panose="02040503050406030204" pitchFamily="18" charset="0"/>
                          <a:ea typeface="华文楷体" panose="02010600040101010101" pitchFamily="2" charset="-122"/>
                          <a:cs typeface="Times New Roman" panose="02020603050405020304" pitchFamily="18" charset="0"/>
                        </a:rPr>
                        <m:t>=(</m:t>
                      </m:r>
                      <m:sSub>
                        <m:sSubPr>
                          <m:ctrlPr>
                            <a:rPr lang="zh-CN" altLang="zh-CN" i="1">
                              <a:effectLst/>
                              <a:latin typeface="Cambria Math" panose="02040503050406030204" pitchFamily="18" charset="0"/>
                              <a:ea typeface="Cambria Math" panose="02040503050406030204" pitchFamily="18" charset="0"/>
                            </a:rPr>
                          </m:ctrlPr>
                        </m:sSubPr>
                        <m:e>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𝑞</m:t>
                          </m:r>
                        </m:e>
                        <m:sub>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1</m:t>
                          </m:r>
                        </m:sub>
                      </m:sSub>
                      <m:sSub>
                        <m:sSubPr>
                          <m:ctrlPr>
                            <a:rPr lang="zh-CN" altLang="zh-CN" i="1">
                              <a:effectLst/>
                              <a:latin typeface="Cambria Math" panose="02040503050406030204" pitchFamily="18" charset="0"/>
                              <a:ea typeface="Cambria Math" panose="02040503050406030204" pitchFamily="18" charset="0"/>
                            </a:rPr>
                          </m:ctrlPr>
                        </m:sSubPr>
                        <m:e>
                          <m:limUpp>
                            <m:limUppPr>
                              <m:ctrlPr>
                                <a:rPr lang="zh-CN" altLang="zh-CN" i="1">
                                  <a:effectLst/>
                                  <a:latin typeface="Cambria Math" panose="02040503050406030204" pitchFamily="18" charset="0"/>
                                  <a:ea typeface="Cambria Math" panose="02040503050406030204" pitchFamily="18" charset="0"/>
                                </a:rPr>
                              </m:ctrlPr>
                            </m:limUppPr>
                            <m:e>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𝐹</m:t>
                              </m:r>
                            </m:e>
                            <m:lim>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m:t>
                              </m:r>
                            </m:lim>
                          </m:limUpp>
                        </m:e>
                        <m:sub>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1</m:t>
                          </m:r>
                        </m:sub>
                      </m:sSub>
                      <m:r>
                        <a:rPr lang="en-US" altLang="zh-CN" b="1" i="1" kern="100">
                          <a:effectLst/>
                          <a:latin typeface="Cambria Math" panose="02040503050406030204" pitchFamily="18" charset="0"/>
                          <a:ea typeface="华文楷体" panose="02010600040101010101" pitchFamily="2" charset="-122"/>
                          <a:cs typeface="Times New Roman" panose="02020603050405020304" pitchFamily="18" charset="0"/>
                        </a:rPr>
                        <m:t>,…</m:t>
                      </m:r>
                      <m:sSub>
                        <m:sSubPr>
                          <m:ctrlPr>
                            <a:rPr lang="zh-CN" altLang="zh-CN" i="1">
                              <a:effectLst/>
                              <a:latin typeface="Cambria Math" panose="02040503050406030204" pitchFamily="18" charset="0"/>
                              <a:ea typeface="Cambria Math" panose="02040503050406030204" pitchFamily="18" charset="0"/>
                            </a:rPr>
                          </m:ctrlPr>
                        </m:sSubPr>
                        <m:e>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𝑞</m:t>
                          </m:r>
                        </m:e>
                        <m:sub>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h</m:t>
                          </m:r>
                        </m:sub>
                      </m:sSub>
                      <m:sSub>
                        <m:sSubPr>
                          <m:ctrlPr>
                            <a:rPr lang="zh-CN" altLang="zh-CN" i="1">
                              <a:effectLst/>
                              <a:latin typeface="Cambria Math" panose="02040503050406030204" pitchFamily="18" charset="0"/>
                              <a:ea typeface="Cambria Math" panose="02040503050406030204" pitchFamily="18" charset="0"/>
                            </a:rPr>
                          </m:ctrlPr>
                        </m:sSubPr>
                        <m:e>
                          <m:limUpp>
                            <m:limUppPr>
                              <m:ctrlPr>
                                <a:rPr lang="zh-CN" altLang="zh-CN" i="1">
                                  <a:effectLst/>
                                  <a:latin typeface="Cambria Math" panose="02040503050406030204" pitchFamily="18" charset="0"/>
                                  <a:ea typeface="Cambria Math" panose="02040503050406030204" pitchFamily="18" charset="0"/>
                                </a:rPr>
                              </m:ctrlPr>
                            </m:limUppPr>
                            <m:e>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𝐹</m:t>
                              </m:r>
                            </m:e>
                            <m:lim>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m:t>
                              </m:r>
                            </m:lim>
                          </m:limUpp>
                        </m:e>
                        <m:sub>
                          <m:r>
                            <a:rPr lang="en-US" altLang="zh-CN" i="1" kern="100">
                              <a:effectLst/>
                              <a:latin typeface="Cambria Math" panose="02040503050406030204" pitchFamily="18" charset="0"/>
                              <a:ea typeface="华文楷体" panose="02010600040101010101" pitchFamily="2" charset="-122"/>
                              <a:cs typeface="Times New Roman" panose="02020603050405020304" pitchFamily="18" charset="0"/>
                            </a:rPr>
                            <m:t>h</m:t>
                          </m:r>
                        </m:sub>
                      </m:sSub>
                      <m:r>
                        <a:rPr lang="en-US" altLang="zh-CN" b="1" i="1" kern="100">
                          <a:effectLst/>
                          <a:latin typeface="Cambria Math" panose="02040503050406030204" pitchFamily="18" charset="0"/>
                          <a:ea typeface="华文楷体" panose="02010600040101010101" pitchFamily="2" charset="-122"/>
                          <a:cs typeface="Times New Roman" panose="02020603050405020304" pitchFamily="18" charset="0"/>
                        </a:rPr>
                        <m:t>)</m:t>
                      </m:r>
                    </m:oMath>
                  </m:oMathPara>
                </a14:m>
                <a:endParaRPr lang="zh-CN" altLang="en-US"/>
              </a:p>
            </p:txBody>
          </p:sp>
        </mc:Choice>
        <mc:Fallback xmlns="">
          <p:sp>
            <p:nvSpPr>
              <p:cNvPr id="19" name="文本框 18">
                <a:extLst>
                  <a:ext uri="{FF2B5EF4-FFF2-40B4-BE49-F238E27FC236}">
                    <a16:creationId xmlns:a16="http://schemas.microsoft.com/office/drawing/2014/main" id="{ECE15F0E-758C-4B47-A5A1-B8C514C94BC7}"/>
                  </a:ext>
                </a:extLst>
              </p:cNvPr>
              <p:cNvSpPr txBox="1">
                <a:spLocks noRot="1" noChangeAspect="1" noMove="1" noResize="1" noEditPoints="1" noAdjustHandles="1" noChangeArrowheads="1" noChangeShapeType="1" noTextEdit="1"/>
              </p:cNvSpPr>
              <p:nvPr/>
            </p:nvSpPr>
            <p:spPr>
              <a:xfrm>
                <a:off x="923113" y="3979968"/>
                <a:ext cx="2174546" cy="808042"/>
              </a:xfrm>
              <a:prstGeom prst="rect">
                <a:avLst/>
              </a:prstGeom>
              <a:blipFill>
                <a:blip r:embed="rId8"/>
                <a:stretch>
                  <a:fillRect b="-6061"/>
                </a:stretch>
              </a:blipFill>
            </p:spPr>
            <p:txBody>
              <a:bodyPr/>
              <a:lstStyle/>
              <a:p>
                <a:r>
                  <a:rPr lang="zh-CN" altLang="en-US">
                    <a:noFill/>
                  </a:rPr>
                  <a:t> </a:t>
                </a:r>
              </a:p>
            </p:txBody>
          </p:sp>
        </mc:Fallback>
      </mc:AlternateContent>
      <p:sp>
        <p:nvSpPr>
          <p:cNvPr id="26" name="矩形 25">
            <a:extLst>
              <a:ext uri="{FF2B5EF4-FFF2-40B4-BE49-F238E27FC236}">
                <a16:creationId xmlns:a16="http://schemas.microsoft.com/office/drawing/2014/main" id="{020CA6AC-748C-40CA-ADAE-A0F796126CC1}"/>
              </a:ext>
            </a:extLst>
          </p:cNvPr>
          <p:cNvSpPr/>
          <p:nvPr/>
        </p:nvSpPr>
        <p:spPr>
          <a:xfrm>
            <a:off x="4978362" y="2823369"/>
            <a:ext cx="1756473" cy="338554"/>
          </a:xfrm>
          <a:prstGeom prst="rect">
            <a:avLst/>
          </a:prstGeom>
        </p:spPr>
        <p:txBody>
          <a:bodyPr wrap="square">
            <a:spAutoFit/>
          </a:bodyPr>
          <a:lstStyle/>
          <a:p>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SSRM(</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循环矩阵</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600" b="1">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7" name="文本框 26">
            <a:extLst>
              <a:ext uri="{FF2B5EF4-FFF2-40B4-BE49-F238E27FC236}">
                <a16:creationId xmlns:a16="http://schemas.microsoft.com/office/drawing/2014/main" id="{30948C79-2587-46CF-B815-7DC0BA83F925}"/>
              </a:ext>
            </a:extLst>
          </p:cNvPr>
          <p:cNvSpPr txBox="1"/>
          <p:nvPr>
            <p:custDataLst>
              <p:tags r:id="rId2"/>
            </p:custDataLst>
          </p:nvPr>
        </p:nvSpPr>
        <p:spPr>
          <a:xfrm>
            <a:off x="62683" y="1236989"/>
            <a:ext cx="7357620" cy="499624"/>
          </a:xfrm>
          <a:prstGeom prst="rect">
            <a:avLst/>
          </a:prstGeom>
          <a:noFill/>
          <a:ln w="9525">
            <a:noFill/>
          </a:ln>
        </p:spPr>
        <p:txBody>
          <a:bodyPr wrap="square">
            <a:spAutoFit/>
          </a:bodyPr>
          <a:lstStyle/>
          <a:p>
            <a:pPr marL="360045" marR="0" lvl="0" indent="0" algn="l" defTabSz="914400" rtl="0" eaLnBrk="1" fontAlgn="base" latinLnBrk="0" hangingPunct="1">
              <a:lnSpc>
                <a:spcPct val="150000"/>
              </a:lnSpc>
              <a:spcBef>
                <a:spcPct val="0"/>
              </a:spcBef>
              <a:spcAft>
                <a:spcPct val="0"/>
              </a:spcAft>
              <a:buClrTx/>
              <a:buSzTx/>
              <a:buFont typeface="Wingdings" panose="05000000000000000000" charset="0"/>
              <a:buNone/>
              <a:tabLst/>
              <a:defRPr/>
            </a:pPr>
            <a:r>
              <a:rPr kumimoji="0" lang="zh-CN" altLang="en-US"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2.2.1 SSRM</a:t>
            </a:r>
            <a:r>
              <a:rPr kumimoji="0" lang="zh-CN" altLang="en-US"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与半解析算法</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矩形 27">
            <a:extLst>
              <a:ext uri="{FF2B5EF4-FFF2-40B4-BE49-F238E27FC236}">
                <a16:creationId xmlns:a16="http://schemas.microsoft.com/office/drawing/2014/main" id="{30040337-DEF4-41B1-A2AD-A429E81E18B1}"/>
              </a:ext>
            </a:extLst>
          </p:cNvPr>
          <p:cNvSpPr/>
          <p:nvPr/>
        </p:nvSpPr>
        <p:spPr>
          <a:xfrm>
            <a:off x="8334569" y="1686788"/>
            <a:ext cx="2650179"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改进后的半解析算法流程图</a:t>
            </a:r>
          </a:p>
        </p:txBody>
      </p:sp>
      <p:pic>
        <p:nvPicPr>
          <p:cNvPr id="3" name="图片 2">
            <a:extLst>
              <a:ext uri="{FF2B5EF4-FFF2-40B4-BE49-F238E27FC236}">
                <a16:creationId xmlns:a16="http://schemas.microsoft.com/office/drawing/2014/main" id="{352A238D-65C3-485F-8725-937044FB12B0}"/>
              </a:ext>
            </a:extLst>
          </p:cNvPr>
          <p:cNvPicPr>
            <a:picLocks noChangeAspect="1"/>
          </p:cNvPicPr>
          <p:nvPr/>
        </p:nvPicPr>
        <p:blipFill>
          <a:blip r:embed="rId9"/>
          <a:stretch>
            <a:fillRect/>
          </a:stretch>
        </p:blipFill>
        <p:spPr>
          <a:xfrm>
            <a:off x="3401493" y="3511486"/>
            <a:ext cx="4293007" cy="1383020"/>
          </a:xfrm>
          <a:prstGeom prst="rect">
            <a:avLst/>
          </a:prstGeom>
        </p:spPr>
      </p:pic>
    </p:spTree>
    <p:extLst>
      <p:ext uri="{BB962C8B-B14F-4D97-AF65-F5344CB8AC3E}">
        <p14:creationId xmlns:p14="http://schemas.microsoft.com/office/powerpoint/2010/main" val="2779796003"/>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5">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半解析算法和追踪模拟</a:t>
            </a:r>
          </a:p>
        </p:txBody>
      </p:sp>
      <p:pic>
        <p:nvPicPr>
          <p:cNvPr id="3" name="图片 2">
            <a:extLst>
              <a:ext uri="{FF2B5EF4-FFF2-40B4-BE49-F238E27FC236}">
                <a16:creationId xmlns:a16="http://schemas.microsoft.com/office/drawing/2014/main" id="{473C21A5-B9A3-4570-8768-AA7440EFA8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4579" y="1711921"/>
            <a:ext cx="4256019" cy="3409467"/>
          </a:xfrm>
          <a:prstGeom prst="rect">
            <a:avLst/>
          </a:prstGeom>
        </p:spPr>
      </p:pic>
      <p:sp>
        <p:nvSpPr>
          <p:cNvPr id="8" name="矩形 7">
            <a:extLst>
              <a:ext uri="{FF2B5EF4-FFF2-40B4-BE49-F238E27FC236}">
                <a16:creationId xmlns:a16="http://schemas.microsoft.com/office/drawing/2014/main" id="{65B3C611-A8ED-4714-8F49-D8E55A597B7A}"/>
              </a:ext>
            </a:extLst>
          </p:cNvPr>
          <p:cNvSpPr/>
          <p:nvPr/>
        </p:nvSpPr>
        <p:spPr>
          <a:xfrm>
            <a:off x="567180" y="5756102"/>
            <a:ext cx="11057639" cy="1015663"/>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STABLE</a:t>
            </a:r>
            <a:r>
              <a:rPr lang="zh-CN" altLang="en-US" sz="2000" b="1">
                <a:solidFill>
                  <a:prstClr val="white"/>
                </a:solidFill>
              </a:rPr>
              <a:t>使</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用了</a:t>
            </a: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GPU</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加速，能够更快速的追踪多射频系统下粒子的纵向运动。</a:t>
            </a:r>
            <a:endPar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lang="zh-CN" altLang="en-US" sz="2000" b="1">
                <a:solidFill>
                  <a:prstClr val="white"/>
                </a:solidFill>
              </a:rPr>
              <a:t>采用了模块化编程，并添加了高阶</a:t>
            </a:r>
            <a:r>
              <a:rPr lang="en-US" altLang="zh-CN" sz="2000" b="1">
                <a:solidFill>
                  <a:prstClr val="white"/>
                </a:solidFill>
              </a:rPr>
              <a:t>HC</a:t>
            </a:r>
            <a:r>
              <a:rPr lang="zh-CN" altLang="en-US" sz="2000" b="1">
                <a:solidFill>
                  <a:prstClr val="white"/>
                </a:solidFill>
              </a:rPr>
              <a:t>模块、理想腔模块与</a:t>
            </a:r>
            <a:r>
              <a:rPr lang="en-US" altLang="zh-CN" sz="2000" b="1">
                <a:solidFill>
                  <a:prstClr val="white"/>
                </a:solidFill>
              </a:rPr>
              <a:t>PI</a:t>
            </a:r>
            <a:r>
              <a:rPr lang="zh-CN" altLang="en-US" sz="2000" b="1">
                <a:solidFill>
                  <a:prstClr val="white"/>
                </a:solidFill>
              </a:rPr>
              <a:t>反馈模块。</a:t>
            </a:r>
            <a:endParaRPr lang="en-US" altLang="zh-CN" sz="2000" b="1">
              <a:solidFill>
                <a:prstClr val="white"/>
              </a:solidFill>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lang="zh-CN" altLang="en-US" sz="2000" b="1">
                <a:solidFill>
                  <a:prstClr val="white"/>
                </a:solidFill>
              </a:rPr>
              <a:t>与半解析计算结果能很好吻合。</a:t>
            </a:r>
            <a:endPar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p:txBody>
      </p:sp>
      <p:pic>
        <p:nvPicPr>
          <p:cNvPr id="6" name="图片 5">
            <a:extLst>
              <a:ext uri="{FF2B5EF4-FFF2-40B4-BE49-F238E27FC236}">
                <a16:creationId xmlns:a16="http://schemas.microsoft.com/office/drawing/2014/main" id="{0E468787-F822-4F75-95D8-96932B9D48A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53180" y="2041832"/>
            <a:ext cx="3777836" cy="2924924"/>
          </a:xfrm>
          <a:prstGeom prst="rect">
            <a:avLst/>
          </a:prstGeom>
        </p:spPr>
      </p:pic>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D577015C-A285-4AC8-9908-06D63B65AAF7}"/>
                  </a:ext>
                </a:extLst>
              </p:cNvPr>
              <p:cNvSpPr/>
              <p:nvPr/>
            </p:nvSpPr>
            <p:spPr>
              <a:xfrm>
                <a:off x="9150085" y="5004625"/>
                <a:ext cx="1784026" cy="584775"/>
              </a:xfrm>
              <a:prstGeom prst="rect">
                <a:avLst/>
              </a:prstGeom>
            </p:spPr>
            <p:txBody>
              <a:bodyPr wrap="square">
                <a:spAutoFit/>
              </a:bodyPr>
              <a:lstStyle/>
              <a:p>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Benchmark test @</a:t>
                </a:r>
                <a14:m>
                  <m:oMath xmlns:m="http://schemas.openxmlformats.org/officeDocument/2006/math">
                    <m:sSub>
                      <m:sSubPr>
                        <m:ctrlPr>
                          <a:rPr lang="en-US" altLang="zh-CN" sz="1600" b="1" i="1" smtClean="0">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sz="1600" b="1" i="1" smtClean="0">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1600" b="1" i="1" smtClean="0">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1600" b="1" i="1" smtClean="0">
                        <a:latin typeface="Cambria Math" panose="02040503050406030204" pitchFamily="18" charset="0"/>
                        <a:ea typeface="微软雅黑" panose="020B0503020204020204" pitchFamily="34" charset="-122"/>
                        <a:cs typeface="Times New Roman" panose="02020603050405020304" pitchFamily="18" charset="0"/>
                      </a:rPr>
                      <m:t>=</m:t>
                    </m:r>
                    <m:r>
                      <a:rPr lang="en-US" altLang="zh-CN" sz="1600" b="1" i="1" smtClean="0">
                        <a:latin typeface="Cambria Math" panose="02040503050406030204" pitchFamily="18" charset="0"/>
                        <a:ea typeface="微软雅黑" panose="020B0503020204020204" pitchFamily="34" charset="-122"/>
                        <a:cs typeface="Times New Roman" panose="02020603050405020304" pitchFamily="18" charset="0"/>
                      </a:rPr>
                      <m:t>𝟓𝟓</m:t>
                    </m:r>
                  </m:oMath>
                </a14:m>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mA</a:t>
                </a:r>
                <a:endParaRPr lang="zh-CN" altLang="en-US" sz="1600" b="1">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12" name="矩形 11">
                <a:extLst>
                  <a:ext uri="{FF2B5EF4-FFF2-40B4-BE49-F238E27FC236}">
                    <a16:creationId xmlns:a16="http://schemas.microsoft.com/office/drawing/2014/main" id="{D577015C-A285-4AC8-9908-06D63B65AAF7}"/>
                  </a:ext>
                </a:extLst>
              </p:cNvPr>
              <p:cNvSpPr>
                <a:spLocks noRot="1" noChangeAspect="1" noMove="1" noResize="1" noEditPoints="1" noAdjustHandles="1" noChangeArrowheads="1" noChangeShapeType="1" noTextEdit="1"/>
              </p:cNvSpPr>
              <p:nvPr/>
            </p:nvSpPr>
            <p:spPr>
              <a:xfrm>
                <a:off x="9150085" y="5004625"/>
                <a:ext cx="1784026" cy="584775"/>
              </a:xfrm>
              <a:prstGeom prst="rect">
                <a:avLst/>
              </a:prstGeom>
              <a:blipFill>
                <a:blip r:embed="rId8"/>
                <a:stretch>
                  <a:fillRect l="-2048" t="-3125" r="-4778" b="-12500"/>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A5502707-7A8A-4B00-9D68-C287A5D2671D}"/>
              </a:ext>
            </a:extLst>
          </p:cNvPr>
          <p:cNvSpPr txBox="1"/>
          <p:nvPr>
            <p:custDataLst>
              <p:tags r:id="rId2"/>
            </p:custDataLst>
          </p:nvPr>
        </p:nvSpPr>
        <p:spPr>
          <a:xfrm>
            <a:off x="62683" y="1236989"/>
            <a:ext cx="7357620" cy="499624"/>
          </a:xfrm>
          <a:prstGeom prst="rect">
            <a:avLst/>
          </a:prstGeom>
          <a:noFill/>
          <a:ln w="9525">
            <a:noFill/>
          </a:ln>
        </p:spPr>
        <p:txBody>
          <a:bodyPr wrap="square">
            <a:spAutoFit/>
          </a:bodyPr>
          <a:lstStyle/>
          <a:p>
            <a:pPr marL="360045" marR="0" lvl="0" indent="0" algn="l" defTabSz="914400" rtl="0" eaLnBrk="1" fontAlgn="base" latinLnBrk="0" hangingPunct="1">
              <a:lnSpc>
                <a:spcPct val="150000"/>
              </a:lnSpc>
              <a:spcBef>
                <a:spcPct val="0"/>
              </a:spcBef>
              <a:spcAft>
                <a:spcPct val="0"/>
              </a:spcAft>
              <a:buClrTx/>
              <a:buSzTx/>
              <a:buFont typeface="Wingdings" panose="05000000000000000000" charset="0"/>
              <a:buNone/>
              <a:tabLst/>
              <a:defRPr/>
            </a:pPr>
            <a:r>
              <a:rPr kumimoji="0" lang="zh-CN" altLang="en-US"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2.2.2 </a:t>
            </a:r>
            <a:r>
              <a:rPr kumimoji="0" lang="zh-CN" altLang="en-US"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宏粒子追踪程序</a:t>
            </a:r>
            <a:r>
              <a:rPr kumimoji="0" lang="en-US" altLang="zh-CN" sz="20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STABLE</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7" name="图片 16">
            <a:extLst>
              <a:ext uri="{FF2B5EF4-FFF2-40B4-BE49-F238E27FC236}">
                <a16:creationId xmlns:a16="http://schemas.microsoft.com/office/drawing/2014/main" id="{1B7669C1-7E54-47D9-97F3-DADF78193BF6}"/>
              </a:ext>
            </a:extLst>
          </p:cNvPr>
          <p:cNvPicPr>
            <a:picLocks noChangeAspect="1"/>
          </p:cNvPicPr>
          <p:nvPr/>
        </p:nvPicPr>
        <p:blipFill>
          <a:blip r:embed="rId9"/>
          <a:stretch>
            <a:fillRect/>
          </a:stretch>
        </p:blipFill>
        <p:spPr>
          <a:xfrm>
            <a:off x="4922494" y="1801715"/>
            <a:ext cx="2928789" cy="3331743"/>
          </a:xfrm>
          <a:prstGeom prst="rect">
            <a:avLst/>
          </a:prstGeom>
        </p:spPr>
      </p:pic>
      <p:sp>
        <p:nvSpPr>
          <p:cNvPr id="18" name="矩形 17">
            <a:extLst>
              <a:ext uri="{FF2B5EF4-FFF2-40B4-BE49-F238E27FC236}">
                <a16:creationId xmlns:a16="http://schemas.microsoft.com/office/drawing/2014/main" id="{A1828122-E046-4B10-9C18-5C0EC1F2F888}"/>
              </a:ext>
            </a:extLst>
          </p:cNvPr>
          <p:cNvSpPr/>
          <p:nvPr/>
        </p:nvSpPr>
        <p:spPr>
          <a:xfrm>
            <a:off x="984939" y="5257766"/>
            <a:ext cx="2756554"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带</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PI</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反馈的三</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RF</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系统概念图</a:t>
            </a:r>
          </a:p>
        </p:txBody>
      </p:sp>
      <p:sp>
        <p:nvSpPr>
          <p:cNvPr id="19" name="矩形 18">
            <a:extLst>
              <a:ext uri="{FF2B5EF4-FFF2-40B4-BE49-F238E27FC236}">
                <a16:creationId xmlns:a16="http://schemas.microsoft.com/office/drawing/2014/main" id="{AC2358FB-E46C-437B-8B1D-9DF8A1D0AE05}"/>
              </a:ext>
            </a:extLst>
          </p:cNvPr>
          <p:cNvSpPr/>
          <p:nvPr/>
        </p:nvSpPr>
        <p:spPr>
          <a:xfrm>
            <a:off x="5271302" y="5257553"/>
            <a:ext cx="2231171" cy="338554"/>
          </a:xfrm>
          <a:prstGeom prst="rect">
            <a:avLst/>
          </a:prstGeom>
        </p:spPr>
        <p:txBody>
          <a:bodyPr wrap="square">
            <a:spAutoFit/>
          </a:bodyPr>
          <a:lstStyle/>
          <a:p>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STABLE</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程序模块设计</a:t>
            </a:r>
          </a:p>
        </p:txBody>
      </p:sp>
    </p:spTree>
    <p:extLst>
      <p:ext uri="{BB962C8B-B14F-4D97-AF65-F5344CB8AC3E}">
        <p14:creationId xmlns:p14="http://schemas.microsoft.com/office/powerpoint/2010/main" val="3407185847"/>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反常</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PTBL</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效应</a:t>
            </a:r>
          </a:p>
        </p:txBody>
      </p:sp>
      <p:pic>
        <p:nvPicPr>
          <p:cNvPr id="4" name="图片 3">
            <a:extLst>
              <a:ext uri="{FF2B5EF4-FFF2-40B4-BE49-F238E27FC236}">
                <a16:creationId xmlns:a16="http://schemas.microsoft.com/office/drawing/2014/main" id="{EB4C7C7B-974E-432E-BB86-0AD5378E0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2458" y="2764918"/>
            <a:ext cx="2825754" cy="2724912"/>
          </a:xfrm>
          <a:prstGeom prst="rect">
            <a:avLst/>
          </a:prstGeom>
        </p:spPr>
      </p:pic>
      <p:pic>
        <p:nvPicPr>
          <p:cNvPr id="6" name="图片 5">
            <a:extLst>
              <a:ext uri="{FF2B5EF4-FFF2-40B4-BE49-F238E27FC236}">
                <a16:creationId xmlns:a16="http://schemas.microsoft.com/office/drawing/2014/main" id="{3227F18A-AF2A-4225-A7B4-680810112F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1134" y="2764918"/>
            <a:ext cx="2874595" cy="2724912"/>
          </a:xfrm>
          <a:prstGeom prst="rect">
            <a:avLst/>
          </a:prstGeom>
        </p:spPr>
      </p:pic>
      <p:sp>
        <p:nvSpPr>
          <p:cNvPr id="12" name="矩形 11">
            <a:extLst>
              <a:ext uri="{FF2B5EF4-FFF2-40B4-BE49-F238E27FC236}">
                <a16:creationId xmlns:a16="http://schemas.microsoft.com/office/drawing/2014/main" id="{BBC3436A-B023-4760-8E1D-9AA802D20F85}"/>
              </a:ext>
            </a:extLst>
          </p:cNvPr>
          <p:cNvSpPr/>
          <p:nvPr/>
        </p:nvSpPr>
        <p:spPr>
          <a:xfrm>
            <a:off x="751664" y="1368170"/>
            <a:ext cx="11057639" cy="707886"/>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lang="zh-CN" altLang="en-US" sz="2000" b="1">
                <a:solidFill>
                  <a:prstClr val="white"/>
                </a:solidFill>
              </a:rPr>
              <a:t>与预期中</a:t>
            </a:r>
            <a:r>
              <a:rPr lang="en-US" altLang="zh-CN" sz="2000" b="1">
                <a:solidFill>
                  <a:prstClr val="white"/>
                </a:solidFill>
              </a:rPr>
              <a:t>5HC</a:t>
            </a:r>
            <a:r>
              <a:rPr lang="zh-CN" altLang="en-US" sz="2000" b="1">
                <a:solidFill>
                  <a:prstClr val="white"/>
                </a:solidFill>
              </a:rPr>
              <a:t>能抑制</a:t>
            </a:r>
            <a:r>
              <a:rPr lang="en-US" altLang="zh-CN" sz="2000" b="1">
                <a:solidFill>
                  <a:prstClr val="white"/>
                </a:solidFill>
              </a:rPr>
              <a:t>3HC</a:t>
            </a:r>
            <a:r>
              <a:rPr lang="zh-CN" altLang="en-US" sz="2000" b="1">
                <a:solidFill>
                  <a:prstClr val="white"/>
                </a:solidFill>
              </a:rPr>
              <a:t>驱动的</a:t>
            </a:r>
            <a:r>
              <a:rPr lang="en-US" altLang="zh-CN" sz="2000" b="1">
                <a:solidFill>
                  <a:prstClr val="white"/>
                </a:solidFill>
              </a:rPr>
              <a:t>PTBL</a:t>
            </a:r>
            <a:r>
              <a:rPr lang="zh-CN" altLang="en-US" sz="2000" b="1">
                <a:solidFill>
                  <a:prstClr val="white"/>
                </a:solidFill>
              </a:rPr>
              <a:t>不同，同时考虑两个</a:t>
            </a:r>
            <a:r>
              <a:rPr lang="en-US" altLang="zh-CN" sz="2000" b="1">
                <a:solidFill>
                  <a:prstClr val="white"/>
                </a:solidFill>
              </a:rPr>
              <a:t>HC</a:t>
            </a:r>
            <a:r>
              <a:rPr lang="zh-CN" altLang="en-US" sz="2000" b="1">
                <a:solidFill>
                  <a:prstClr val="white"/>
                </a:solidFill>
              </a:rPr>
              <a:t>的束流负载时，其</a:t>
            </a:r>
            <a:r>
              <a:rPr lang="en-US" altLang="zh-CN" sz="2000" b="1">
                <a:solidFill>
                  <a:prstClr val="white"/>
                </a:solidFill>
              </a:rPr>
              <a:t>PTBL</a:t>
            </a:r>
            <a:r>
              <a:rPr lang="zh-CN" altLang="en-US" sz="2000" b="1">
                <a:solidFill>
                  <a:prstClr val="white"/>
                </a:solidFill>
              </a:rPr>
              <a:t>效应比仅考虑其中一个</a:t>
            </a:r>
            <a:r>
              <a:rPr lang="en-US" altLang="zh-CN" sz="2000" b="1">
                <a:solidFill>
                  <a:prstClr val="white"/>
                </a:solidFill>
              </a:rPr>
              <a:t>HC</a:t>
            </a:r>
            <a:r>
              <a:rPr lang="zh-CN" altLang="en-US" sz="2000" b="1">
                <a:solidFill>
                  <a:prstClr val="white"/>
                </a:solidFill>
              </a:rPr>
              <a:t>的束流负载时更为严重，表现为</a:t>
            </a:r>
            <a:r>
              <a:rPr lang="zh-CN" altLang="en-US" sz="2000" b="1">
                <a:solidFill>
                  <a:srgbClr val="FE8484"/>
                </a:solidFill>
              </a:rPr>
              <a:t>饱和态的瞬态更严重</a:t>
            </a:r>
            <a:r>
              <a:rPr lang="zh-CN" altLang="en-US" sz="2000" b="1">
                <a:solidFill>
                  <a:prstClr val="white"/>
                </a:solidFill>
              </a:rPr>
              <a:t>与</a:t>
            </a:r>
            <a:r>
              <a:rPr lang="zh-CN" altLang="en-US" sz="2000" b="1">
                <a:solidFill>
                  <a:srgbClr val="FE8484"/>
                </a:solidFill>
              </a:rPr>
              <a:t>增长率更大</a:t>
            </a:r>
            <a:r>
              <a:rPr lang="zh-CN" altLang="en-US" sz="2000" b="1">
                <a:solidFill>
                  <a:prstClr val="white"/>
                </a:solidFill>
              </a:rPr>
              <a:t>。</a:t>
            </a:r>
            <a:endPar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p:txBody>
      </p:sp>
      <p:pic>
        <p:nvPicPr>
          <p:cNvPr id="8" name="图片 7">
            <a:extLst>
              <a:ext uri="{FF2B5EF4-FFF2-40B4-BE49-F238E27FC236}">
                <a16:creationId xmlns:a16="http://schemas.microsoft.com/office/drawing/2014/main" id="{6F15692A-B5DB-46E4-9A08-6CE736CAB4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34769" y="3067594"/>
            <a:ext cx="2931744" cy="2422236"/>
          </a:xfrm>
          <a:prstGeom prst="rect">
            <a:avLst/>
          </a:prstGeom>
        </p:spPr>
      </p:pic>
      <p:cxnSp>
        <p:nvCxnSpPr>
          <p:cNvPr id="14" name="直接箭头连接符 13">
            <a:extLst>
              <a:ext uri="{FF2B5EF4-FFF2-40B4-BE49-F238E27FC236}">
                <a16:creationId xmlns:a16="http://schemas.microsoft.com/office/drawing/2014/main" id="{A76DEABA-08E5-431A-8246-E721569C8EF2}"/>
              </a:ext>
            </a:extLst>
          </p:cNvPr>
          <p:cNvCxnSpPr>
            <a:cxnSpLocks/>
            <a:endCxn id="4" idx="0"/>
          </p:cNvCxnSpPr>
          <p:nvPr/>
        </p:nvCxnSpPr>
        <p:spPr>
          <a:xfrm flipH="1">
            <a:off x="4865335" y="2055596"/>
            <a:ext cx="2252918" cy="709322"/>
          </a:xfrm>
          <a:prstGeom prst="straightConnector1">
            <a:avLst/>
          </a:prstGeom>
          <a:ln w="50800">
            <a:solidFill>
              <a:srgbClr val="FE8484"/>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C909C5E6-E71D-414F-889E-C912F2D67767}"/>
              </a:ext>
            </a:extLst>
          </p:cNvPr>
          <p:cNvCxnSpPr>
            <a:cxnSpLocks/>
            <a:endCxn id="6" idx="0"/>
          </p:cNvCxnSpPr>
          <p:nvPr/>
        </p:nvCxnSpPr>
        <p:spPr>
          <a:xfrm>
            <a:off x="7028822" y="2076056"/>
            <a:ext cx="729610" cy="688862"/>
          </a:xfrm>
          <a:prstGeom prst="straightConnector1">
            <a:avLst/>
          </a:prstGeom>
          <a:ln w="50800">
            <a:solidFill>
              <a:srgbClr val="FE8484"/>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B2F73FFD-3DBD-4576-860E-9E31DB90C7EC}"/>
              </a:ext>
            </a:extLst>
          </p:cNvPr>
          <p:cNvCxnSpPr>
            <a:cxnSpLocks/>
            <a:endCxn id="8" idx="0"/>
          </p:cNvCxnSpPr>
          <p:nvPr/>
        </p:nvCxnSpPr>
        <p:spPr>
          <a:xfrm>
            <a:off x="9553303" y="2076056"/>
            <a:ext cx="1047338" cy="991538"/>
          </a:xfrm>
          <a:prstGeom prst="straightConnector1">
            <a:avLst/>
          </a:prstGeom>
          <a:ln w="50800">
            <a:solidFill>
              <a:srgbClr val="FE8484"/>
            </a:solidFill>
            <a:tailEnd type="triangle"/>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a16="http://schemas.microsoft.com/office/drawing/2014/main" id="{1512E859-C3F8-4BE6-8D3B-C2CB256C0FCF}"/>
              </a:ext>
            </a:extLst>
          </p:cNvPr>
          <p:cNvSpPr/>
          <p:nvPr/>
        </p:nvSpPr>
        <p:spPr>
          <a:xfrm>
            <a:off x="7415076" y="5934773"/>
            <a:ext cx="1410789"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追踪模拟结果</a:t>
            </a:r>
          </a:p>
        </p:txBody>
      </p:sp>
      <p:sp>
        <p:nvSpPr>
          <p:cNvPr id="25" name="矩形 24">
            <a:extLst>
              <a:ext uri="{FF2B5EF4-FFF2-40B4-BE49-F238E27FC236}">
                <a16:creationId xmlns:a16="http://schemas.microsoft.com/office/drawing/2014/main" id="{89138219-608C-46B2-A79E-9AE185D4176E}"/>
              </a:ext>
            </a:extLst>
          </p:cNvPr>
          <p:cNvSpPr/>
          <p:nvPr/>
        </p:nvSpPr>
        <p:spPr>
          <a:xfrm>
            <a:off x="4130870" y="5934773"/>
            <a:ext cx="1703859"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半解析计算结果</a:t>
            </a:r>
          </a:p>
        </p:txBody>
      </p:sp>
      <p:sp>
        <p:nvSpPr>
          <p:cNvPr id="26" name="矩形 25">
            <a:extLst>
              <a:ext uri="{FF2B5EF4-FFF2-40B4-BE49-F238E27FC236}">
                <a16:creationId xmlns:a16="http://schemas.microsoft.com/office/drawing/2014/main" id="{155792F4-2C3C-4AE0-AB42-1E8B6C77AFC6}"/>
              </a:ext>
            </a:extLst>
          </p:cNvPr>
          <p:cNvSpPr/>
          <p:nvPr/>
        </p:nvSpPr>
        <p:spPr>
          <a:xfrm>
            <a:off x="9974032" y="5934773"/>
            <a:ext cx="1657620"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增长率模量分析</a:t>
            </a:r>
          </a:p>
        </p:txBody>
      </p:sp>
      <p:sp>
        <p:nvSpPr>
          <p:cNvPr id="19" name="矩形 18">
            <a:extLst>
              <a:ext uri="{FF2B5EF4-FFF2-40B4-BE49-F238E27FC236}">
                <a16:creationId xmlns:a16="http://schemas.microsoft.com/office/drawing/2014/main" id="{0EED69AC-E098-4695-B1A5-0984C931A323}"/>
              </a:ext>
            </a:extLst>
          </p:cNvPr>
          <p:cNvSpPr/>
          <p:nvPr/>
        </p:nvSpPr>
        <p:spPr>
          <a:xfrm>
            <a:off x="1107098" y="5921592"/>
            <a:ext cx="2180405"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预期中</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5HC</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阻尼模式</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1</a:t>
            </a:r>
            <a:endParaRPr lang="zh-CN" altLang="en-US" sz="1600" b="1">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0" name="图片 19">
            <a:extLst>
              <a:ext uri="{FF2B5EF4-FFF2-40B4-BE49-F238E27FC236}">
                <a16:creationId xmlns:a16="http://schemas.microsoft.com/office/drawing/2014/main" id="{E9DCB555-B94E-4C23-A5B8-5E14BF485666}"/>
              </a:ext>
            </a:extLst>
          </p:cNvPr>
          <p:cNvPicPr>
            <a:picLocks noChangeAspect="1"/>
          </p:cNvPicPr>
          <p:nvPr/>
        </p:nvPicPr>
        <p:blipFill rotWithShape="1">
          <a:blip r:embed="rId8"/>
          <a:srcRect l="7127" t="7096" r="18666"/>
          <a:stretch/>
        </p:blipFill>
        <p:spPr>
          <a:xfrm>
            <a:off x="431559" y="2565255"/>
            <a:ext cx="3020899" cy="2867137"/>
          </a:xfrm>
          <a:prstGeom prst="rect">
            <a:avLst/>
          </a:prstGeom>
          <a:ln>
            <a:noFill/>
          </a:ln>
        </p:spPr>
      </p:pic>
    </p:spTree>
    <p:extLst>
      <p:ext uri="{BB962C8B-B14F-4D97-AF65-F5344CB8AC3E}">
        <p14:creationId xmlns:p14="http://schemas.microsoft.com/office/powerpoint/2010/main" val="622272148"/>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理论分析</a:t>
            </a:r>
          </a:p>
        </p:txBody>
      </p:sp>
      <p:pic>
        <p:nvPicPr>
          <p:cNvPr id="6" name="图片 5">
            <a:extLst>
              <a:ext uri="{FF2B5EF4-FFF2-40B4-BE49-F238E27FC236}">
                <a16:creationId xmlns:a16="http://schemas.microsoft.com/office/drawing/2014/main" id="{CBD00C27-AC31-4556-988B-B131379E1FE3}"/>
              </a:ext>
            </a:extLst>
          </p:cNvPr>
          <p:cNvPicPr>
            <a:picLocks noChangeAspect="1"/>
          </p:cNvPicPr>
          <p:nvPr/>
        </p:nvPicPr>
        <p:blipFill>
          <a:blip r:embed="rId5"/>
          <a:stretch>
            <a:fillRect/>
          </a:stretch>
        </p:blipFill>
        <p:spPr>
          <a:xfrm>
            <a:off x="4618805" y="2598671"/>
            <a:ext cx="2944977" cy="2330024"/>
          </a:xfrm>
          <a:prstGeom prst="rect">
            <a:avLst/>
          </a:prstGeom>
        </p:spPr>
      </p:pic>
      <p:pic>
        <p:nvPicPr>
          <p:cNvPr id="12" name="图片 11">
            <a:extLst>
              <a:ext uri="{FF2B5EF4-FFF2-40B4-BE49-F238E27FC236}">
                <a16:creationId xmlns:a16="http://schemas.microsoft.com/office/drawing/2014/main" id="{0BB9D763-B8FD-4A88-A707-E39D396174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5292" y="2527010"/>
            <a:ext cx="4047752" cy="2590805"/>
          </a:xfrm>
          <a:prstGeom prst="rect">
            <a:avLst/>
          </a:prstGeom>
        </p:spPr>
      </p:pic>
      <p:sp>
        <p:nvSpPr>
          <p:cNvPr id="14" name="矩形 13">
            <a:extLst>
              <a:ext uri="{FF2B5EF4-FFF2-40B4-BE49-F238E27FC236}">
                <a16:creationId xmlns:a16="http://schemas.microsoft.com/office/drawing/2014/main" id="{0856C884-2BE0-4DDF-AA33-52136BE1E9CB}"/>
              </a:ext>
            </a:extLst>
          </p:cNvPr>
          <p:cNvSpPr/>
          <p:nvPr/>
        </p:nvSpPr>
        <p:spPr>
          <a:xfrm>
            <a:off x="708784" y="1537335"/>
            <a:ext cx="11057639" cy="400110"/>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在模拟实验中观察到，两个</a:t>
            </a:r>
            <a:r>
              <a:rPr lang="en-US" altLang="zh-CN" sz="2000" b="1">
                <a:solidFill>
                  <a:prstClr val="white"/>
                </a:solidFill>
              </a:rPr>
              <a:t>HC</a:t>
            </a:r>
            <a:r>
              <a:rPr lang="zh-CN" altLang="en-US" sz="2000" b="1">
                <a:solidFill>
                  <a:prstClr val="white"/>
                </a:solidFill>
              </a:rPr>
              <a:t>的</a:t>
            </a:r>
            <a:r>
              <a:rPr lang="zh-CN" altLang="en-US" sz="2000" b="1">
                <a:solidFill>
                  <a:srgbClr val="FE8484"/>
                </a:solidFill>
              </a:rPr>
              <a:t>腔压实部扰动始终保持叠加</a:t>
            </a:r>
            <a:r>
              <a:rPr lang="zh-CN" altLang="en-US" sz="2000" b="1">
                <a:solidFill>
                  <a:schemeClr val="bg1"/>
                </a:solidFill>
              </a:rPr>
              <a:t>。</a:t>
            </a:r>
            <a:endParaRPr kumimoji="0" lang="en-US" altLang="zh-CN" sz="2000" b="1" i="0" u="none" strike="noStrike" kern="1200" cap="none" spc="0" normalizeH="0" baseline="0" noProof="0">
              <a:ln>
                <a:noFill/>
              </a:ln>
              <a:solidFill>
                <a:schemeClr val="bg1"/>
              </a:solidFill>
              <a:effectLst/>
              <a:uLnTx/>
              <a:uFillTx/>
              <a:latin typeface="Calibri" panose="020F0502020204030204" charset="0"/>
              <a:ea typeface="宋体" panose="02010600030101010101" pitchFamily="2" charset="-122"/>
              <a:cs typeface="+mn-cs"/>
            </a:endParaRPr>
          </a:p>
        </p:txBody>
      </p:sp>
      <p:sp>
        <p:nvSpPr>
          <p:cNvPr id="15" name="矩形 14">
            <a:extLst>
              <a:ext uri="{FF2B5EF4-FFF2-40B4-BE49-F238E27FC236}">
                <a16:creationId xmlns:a16="http://schemas.microsoft.com/office/drawing/2014/main" id="{9AA8638F-5320-471B-A6EC-C82F5EC522DD}"/>
              </a:ext>
            </a:extLst>
          </p:cNvPr>
          <p:cNvSpPr/>
          <p:nvPr/>
        </p:nvSpPr>
        <p:spPr>
          <a:xfrm>
            <a:off x="708784" y="5751221"/>
            <a:ext cx="11057639" cy="1015663"/>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srgbClr val="FE8484"/>
                </a:solidFill>
                <a:effectLst/>
                <a:uLnTx/>
                <a:uFillTx/>
                <a:latin typeface="Calibri" panose="020F0502020204030204" charset="0"/>
                <a:ea typeface="宋体" panose="02010600030101010101" pitchFamily="2" charset="-122"/>
                <a:cs typeface="+mn-cs"/>
              </a:rPr>
              <a:t>仅考虑质心扰动</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进行分析，只能得到两个</a:t>
            </a:r>
            <a:r>
              <a:rPr lang="en-US" altLang="zh-CN" sz="2000" b="1">
                <a:solidFill>
                  <a:prstClr val="white"/>
                </a:solidFill>
              </a:rPr>
              <a:t>HC</a:t>
            </a:r>
            <a:r>
              <a:rPr lang="zh-CN" altLang="en-US" sz="2000" b="1">
                <a:solidFill>
                  <a:prstClr val="white"/>
                </a:solidFill>
              </a:rPr>
              <a:t>的</a:t>
            </a:r>
            <a:r>
              <a:rPr lang="zh-CN" altLang="en-US" sz="2000" b="1">
                <a:solidFill>
                  <a:schemeClr val="bg1"/>
                </a:solidFill>
              </a:rPr>
              <a:t>腔压实部扰动互相抵消的结论。</a:t>
            </a:r>
            <a:endParaRPr lang="en-US" altLang="zh-CN" sz="2000" b="1">
              <a:solidFill>
                <a:schemeClr val="bg1"/>
              </a:solidFill>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srgbClr val="FE8484"/>
                </a:solidFill>
                <a:effectLst/>
                <a:uLnTx/>
                <a:uFillTx/>
                <a:latin typeface="Calibri" panose="020F0502020204030204" charset="0"/>
                <a:ea typeface="宋体" panose="02010600030101010101" pitchFamily="2" charset="-122"/>
                <a:cs typeface="+mn-cs"/>
              </a:rPr>
              <a:t>同时考虑质心扰动与束长扰动，利用</a:t>
            </a:r>
            <a:r>
              <a:rPr kumimoji="0" lang="en-US" altLang="zh-CN" sz="2000" b="1" i="0" u="none" strike="noStrike" kern="1200" cap="none" spc="0" normalizeH="0" baseline="0" noProof="0">
                <a:ln>
                  <a:noFill/>
                </a:ln>
                <a:solidFill>
                  <a:srgbClr val="FE8484"/>
                </a:solidFill>
                <a:effectLst/>
                <a:uLnTx/>
                <a:uFillTx/>
                <a:latin typeface="Calibri" panose="020F0502020204030204" charset="0"/>
                <a:ea typeface="宋体" panose="02010600030101010101" pitchFamily="2" charset="-122"/>
                <a:cs typeface="+mn-cs"/>
              </a:rPr>
              <a:t>SSRM</a:t>
            </a:r>
            <a:r>
              <a:rPr lang="zh-CN" altLang="en-US" sz="2000" b="1">
                <a:solidFill>
                  <a:srgbClr val="FE8484"/>
                </a:solidFill>
              </a:rPr>
              <a:t>分析形状因子扰动引起的腔压扰动</a:t>
            </a:r>
            <a:r>
              <a:rPr lang="zh-CN" altLang="en-US" sz="2000" b="1">
                <a:solidFill>
                  <a:schemeClr val="bg1"/>
                </a:solidFill>
              </a:rPr>
              <a:t>。结果表明，</a:t>
            </a:r>
            <a:r>
              <a:rPr lang="zh-CN" altLang="en-US" sz="2000" b="1">
                <a:solidFill>
                  <a:srgbClr val="FE8484"/>
                </a:solidFill>
              </a:rPr>
              <a:t>束长扰动</a:t>
            </a:r>
            <a:r>
              <a:rPr lang="zh-CN" altLang="en-US" sz="2000" b="1">
                <a:solidFill>
                  <a:schemeClr val="bg1"/>
                </a:solidFill>
              </a:rPr>
              <a:t>主导了腔压实部扰动的叠加。</a:t>
            </a:r>
            <a:endParaRPr kumimoji="0" lang="en-US" altLang="zh-CN" sz="2000" b="1" i="0" u="none" strike="noStrike" kern="1200" cap="none" spc="0" normalizeH="0" baseline="0" noProof="0">
              <a:ln>
                <a:noFill/>
              </a:ln>
              <a:solidFill>
                <a:schemeClr val="bg1"/>
              </a:solidFill>
              <a:effectLst/>
              <a:uLnTx/>
              <a:uFillTx/>
              <a:latin typeface="Calibri" panose="020F0502020204030204" charset="0"/>
              <a:ea typeface="宋体" panose="02010600030101010101" pitchFamily="2" charset="-122"/>
              <a:cs typeface="+mn-cs"/>
            </a:endParaRPr>
          </a:p>
        </p:txBody>
      </p:sp>
      <p:pic>
        <p:nvPicPr>
          <p:cNvPr id="21" name="图片 20">
            <a:extLst>
              <a:ext uri="{FF2B5EF4-FFF2-40B4-BE49-F238E27FC236}">
                <a16:creationId xmlns:a16="http://schemas.microsoft.com/office/drawing/2014/main" id="{1E893814-4E7F-4DD4-8FA1-3DA3ECB226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52497" y="1975024"/>
            <a:ext cx="3212731" cy="3150927"/>
          </a:xfrm>
          <a:prstGeom prst="rect">
            <a:avLst/>
          </a:prstGeom>
        </p:spPr>
      </p:pic>
      <p:sp>
        <p:nvSpPr>
          <p:cNvPr id="22" name="矩形 21">
            <a:extLst>
              <a:ext uri="{FF2B5EF4-FFF2-40B4-BE49-F238E27FC236}">
                <a16:creationId xmlns:a16="http://schemas.microsoft.com/office/drawing/2014/main" id="{89138219-608C-46B2-A79E-9AE185D4176E}"/>
              </a:ext>
            </a:extLst>
          </p:cNvPr>
          <p:cNvSpPr/>
          <p:nvPr/>
        </p:nvSpPr>
        <p:spPr>
          <a:xfrm>
            <a:off x="901265" y="5243321"/>
            <a:ext cx="2875806" cy="338554"/>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不同追踪圈数的腔压实部扰动</a:t>
            </a:r>
          </a:p>
        </p:txBody>
      </p:sp>
      <p:sp>
        <p:nvSpPr>
          <p:cNvPr id="23" name="矩形 22">
            <a:extLst>
              <a:ext uri="{FF2B5EF4-FFF2-40B4-BE49-F238E27FC236}">
                <a16:creationId xmlns:a16="http://schemas.microsoft.com/office/drawing/2014/main" id="{0F954C33-0B9A-4997-9304-23938204FED2}"/>
              </a:ext>
            </a:extLst>
          </p:cNvPr>
          <p:cNvSpPr/>
          <p:nvPr/>
        </p:nvSpPr>
        <p:spPr>
          <a:xfrm>
            <a:off x="4705895" y="5228599"/>
            <a:ext cx="3063416" cy="338554"/>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考虑质心扰动分析最大扰动束团</a:t>
            </a:r>
          </a:p>
        </p:txBody>
      </p:sp>
      <p:sp>
        <p:nvSpPr>
          <p:cNvPr id="24" name="矩形 23">
            <a:extLst>
              <a:ext uri="{FF2B5EF4-FFF2-40B4-BE49-F238E27FC236}">
                <a16:creationId xmlns:a16="http://schemas.microsoft.com/office/drawing/2014/main" id="{6370BCC2-C2ED-4E5E-8095-EF18D3D6A4B0}"/>
              </a:ext>
            </a:extLst>
          </p:cNvPr>
          <p:cNvSpPr/>
          <p:nvPr/>
        </p:nvSpPr>
        <p:spPr>
          <a:xfrm>
            <a:off x="8735900" y="5166446"/>
            <a:ext cx="2581638" cy="584775"/>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形状因子实部与虚部扰动对腔压实部扰动的影响</a:t>
            </a:r>
          </a:p>
        </p:txBody>
      </p:sp>
    </p:spTree>
    <p:extLst>
      <p:ext uri="{BB962C8B-B14F-4D97-AF65-F5344CB8AC3E}">
        <p14:creationId xmlns:p14="http://schemas.microsoft.com/office/powerpoint/2010/main" val="1731531559"/>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改进的快速判断</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PTBL</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阈值方法</a:t>
            </a:r>
          </a:p>
        </p:txBody>
      </p:sp>
      <p:sp>
        <p:nvSpPr>
          <p:cNvPr id="6" name="矩形 5">
            <a:extLst>
              <a:ext uri="{FF2B5EF4-FFF2-40B4-BE49-F238E27FC236}">
                <a16:creationId xmlns:a16="http://schemas.microsoft.com/office/drawing/2014/main" id="{B4F86873-7FFB-445B-81ED-A2B54E3084CB}"/>
              </a:ext>
            </a:extLst>
          </p:cNvPr>
          <p:cNvSpPr/>
          <p:nvPr/>
        </p:nvSpPr>
        <p:spPr>
          <a:xfrm>
            <a:off x="873376" y="1537335"/>
            <a:ext cx="11057639" cy="400110"/>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核心思路：人为引入较大的正弦扰动。</a:t>
            </a:r>
            <a:endParaRPr kumimoji="0" lang="en-US" altLang="zh-CN" sz="2000" b="1" i="0" u="none" strike="noStrike" kern="1200" cap="none" spc="0" normalizeH="0" baseline="0" noProof="0">
              <a:ln>
                <a:noFill/>
              </a:ln>
              <a:solidFill>
                <a:schemeClr val="bg1"/>
              </a:solidFill>
              <a:effectLst/>
              <a:uLnTx/>
              <a:uFillTx/>
              <a:latin typeface="Calibri" panose="020F0502020204030204" charset="0"/>
              <a:ea typeface="宋体" panose="02010600030101010101" pitchFamily="2" charset="-122"/>
              <a:cs typeface="+mn-cs"/>
            </a:endParaRPr>
          </a:p>
        </p:txBody>
      </p:sp>
      <p:sp>
        <p:nvSpPr>
          <p:cNvPr id="7" name="矩形: 圆角 6">
            <a:extLst>
              <a:ext uri="{FF2B5EF4-FFF2-40B4-BE49-F238E27FC236}">
                <a16:creationId xmlns:a16="http://schemas.microsoft.com/office/drawing/2014/main" id="{F6C28B11-32CD-458D-BFB0-97FF406095F6}"/>
              </a:ext>
            </a:extLst>
          </p:cNvPr>
          <p:cNvSpPr/>
          <p:nvPr/>
        </p:nvSpPr>
        <p:spPr bwMode="auto">
          <a:xfrm>
            <a:off x="804111" y="4482558"/>
            <a:ext cx="1224085"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运行半解析算法得到平衡解</a:t>
            </a:r>
          </a:p>
        </p:txBody>
      </p:sp>
      <p:sp>
        <p:nvSpPr>
          <p:cNvPr id="8" name="矩形: 圆角 7">
            <a:extLst>
              <a:ext uri="{FF2B5EF4-FFF2-40B4-BE49-F238E27FC236}">
                <a16:creationId xmlns:a16="http://schemas.microsoft.com/office/drawing/2014/main" id="{DC79D6D4-259A-4B61-8226-F97351AE5C47}"/>
              </a:ext>
            </a:extLst>
          </p:cNvPr>
          <p:cNvSpPr/>
          <p:nvPr/>
        </p:nvSpPr>
        <p:spPr bwMode="auto">
          <a:xfrm>
            <a:off x="2313392" y="4482558"/>
            <a:ext cx="864060"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手动引入正弦微扰</a:t>
            </a:r>
          </a:p>
        </p:txBody>
      </p:sp>
      <p:sp>
        <p:nvSpPr>
          <p:cNvPr id="9" name="矩形: 圆角 8">
            <a:extLst>
              <a:ext uri="{FF2B5EF4-FFF2-40B4-BE49-F238E27FC236}">
                <a16:creationId xmlns:a16="http://schemas.microsoft.com/office/drawing/2014/main" id="{F02A3122-C839-4015-83F2-CC9205CA015F}"/>
              </a:ext>
            </a:extLst>
          </p:cNvPr>
          <p:cNvSpPr/>
          <p:nvPr/>
        </p:nvSpPr>
        <p:spPr bwMode="auto">
          <a:xfrm>
            <a:off x="3467150" y="4482558"/>
            <a:ext cx="1512105"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固定该微扰运行半解析算法</a:t>
            </a:r>
            <a:r>
              <a:rPr lang="en-US" altLang="zh-CN" b="1" baseline="-25000">
                <a:solidFill>
                  <a:schemeClr val="tx1"/>
                </a:solidFill>
                <a:latin typeface="Arial" panose="020B0604020202020204" pitchFamily="34" charset="0"/>
                <a:ea typeface="SimSun" panose="02010600030101010101" pitchFamily="2" charset="-122"/>
              </a:rPr>
              <a:t>500</a:t>
            </a:r>
            <a:r>
              <a:rPr lang="zh-CN" altLang="en-US" b="1" baseline="-25000">
                <a:solidFill>
                  <a:schemeClr val="tx1"/>
                </a:solidFill>
                <a:latin typeface="Arial" panose="020B0604020202020204" pitchFamily="34" charset="0"/>
                <a:ea typeface="SimSun" panose="02010600030101010101" pitchFamily="2" charset="-122"/>
              </a:rPr>
              <a:t>次</a:t>
            </a:r>
            <a:endPar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endParaRPr>
          </a:p>
        </p:txBody>
      </p:sp>
      <p:sp>
        <p:nvSpPr>
          <p:cNvPr id="12" name="矩形: 圆角 11">
            <a:extLst>
              <a:ext uri="{FF2B5EF4-FFF2-40B4-BE49-F238E27FC236}">
                <a16:creationId xmlns:a16="http://schemas.microsoft.com/office/drawing/2014/main" id="{81BA4C51-92A4-4FDA-924F-F4CE3B4C9F6A}"/>
              </a:ext>
            </a:extLst>
          </p:cNvPr>
          <p:cNvSpPr/>
          <p:nvPr/>
        </p:nvSpPr>
        <p:spPr bwMode="auto">
          <a:xfrm>
            <a:off x="5273914" y="4482558"/>
            <a:ext cx="1218592"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不再固定扰动进行迭代计算</a:t>
            </a:r>
          </a:p>
        </p:txBody>
      </p:sp>
      <p:sp>
        <p:nvSpPr>
          <p:cNvPr id="14" name="矩形: 圆角 13">
            <a:extLst>
              <a:ext uri="{FF2B5EF4-FFF2-40B4-BE49-F238E27FC236}">
                <a16:creationId xmlns:a16="http://schemas.microsoft.com/office/drawing/2014/main" id="{B036A5C1-404F-4153-A655-CF89FD367D29}"/>
              </a:ext>
            </a:extLst>
          </p:cNvPr>
          <p:cNvSpPr/>
          <p:nvPr/>
        </p:nvSpPr>
        <p:spPr bwMode="auto">
          <a:xfrm>
            <a:off x="7068546" y="3902936"/>
            <a:ext cx="1008070"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会发生</a:t>
            </a:r>
            <a:r>
              <a:rPr kumimoji="0" lang="en-US" altLang="zh-CN"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PTBL</a:t>
            </a: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效应</a:t>
            </a:r>
          </a:p>
        </p:txBody>
      </p:sp>
      <p:sp>
        <p:nvSpPr>
          <p:cNvPr id="15" name="矩形: 圆角 14">
            <a:extLst>
              <a:ext uri="{FF2B5EF4-FFF2-40B4-BE49-F238E27FC236}">
                <a16:creationId xmlns:a16="http://schemas.microsoft.com/office/drawing/2014/main" id="{4E21C029-CF76-4B9E-A08E-31C044FAA449}"/>
              </a:ext>
            </a:extLst>
          </p:cNvPr>
          <p:cNvSpPr/>
          <p:nvPr/>
        </p:nvSpPr>
        <p:spPr bwMode="auto">
          <a:xfrm>
            <a:off x="7068546" y="5050226"/>
            <a:ext cx="1008070"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不会发生</a:t>
            </a:r>
            <a:r>
              <a:rPr kumimoji="0" lang="en-US" altLang="zh-CN"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PTBL</a:t>
            </a: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效应</a:t>
            </a:r>
          </a:p>
        </p:txBody>
      </p:sp>
      <p:cxnSp>
        <p:nvCxnSpPr>
          <p:cNvPr id="16" name="直接箭头连接符 15">
            <a:extLst>
              <a:ext uri="{FF2B5EF4-FFF2-40B4-BE49-F238E27FC236}">
                <a16:creationId xmlns:a16="http://schemas.microsoft.com/office/drawing/2014/main" id="{CC32731E-3EBD-482F-A1A8-A218F1862902}"/>
              </a:ext>
            </a:extLst>
          </p:cNvPr>
          <p:cNvCxnSpPr/>
          <p:nvPr/>
        </p:nvCxnSpPr>
        <p:spPr bwMode="auto">
          <a:xfrm>
            <a:off x="2097377" y="4768376"/>
            <a:ext cx="216015" cy="0"/>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7" name="直接箭头连接符 16">
            <a:extLst>
              <a:ext uri="{FF2B5EF4-FFF2-40B4-BE49-F238E27FC236}">
                <a16:creationId xmlns:a16="http://schemas.microsoft.com/office/drawing/2014/main" id="{EB3E179B-E63E-483F-B279-4E4BCA311CCE}"/>
              </a:ext>
            </a:extLst>
          </p:cNvPr>
          <p:cNvCxnSpPr/>
          <p:nvPr/>
        </p:nvCxnSpPr>
        <p:spPr bwMode="auto">
          <a:xfrm>
            <a:off x="3251135" y="4768376"/>
            <a:ext cx="216015" cy="0"/>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8" name="直接箭头连接符 17">
            <a:extLst>
              <a:ext uri="{FF2B5EF4-FFF2-40B4-BE49-F238E27FC236}">
                <a16:creationId xmlns:a16="http://schemas.microsoft.com/office/drawing/2014/main" id="{BB0A4D78-5680-4085-A591-09F9898CBA17}"/>
              </a:ext>
            </a:extLst>
          </p:cNvPr>
          <p:cNvCxnSpPr/>
          <p:nvPr/>
        </p:nvCxnSpPr>
        <p:spPr bwMode="auto">
          <a:xfrm>
            <a:off x="5057899" y="4768376"/>
            <a:ext cx="216015" cy="0"/>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9" name="直接箭头连接符 18">
            <a:extLst>
              <a:ext uri="{FF2B5EF4-FFF2-40B4-BE49-F238E27FC236}">
                <a16:creationId xmlns:a16="http://schemas.microsoft.com/office/drawing/2014/main" id="{B0F4D477-F900-49CA-9009-444BFA56E77F}"/>
              </a:ext>
            </a:extLst>
          </p:cNvPr>
          <p:cNvCxnSpPr>
            <a:cxnSpLocks/>
          </p:cNvCxnSpPr>
          <p:nvPr/>
        </p:nvCxnSpPr>
        <p:spPr bwMode="auto">
          <a:xfrm flipV="1">
            <a:off x="6598002" y="4256773"/>
            <a:ext cx="418147" cy="222203"/>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0" name="直接箭头连接符 19">
            <a:extLst>
              <a:ext uri="{FF2B5EF4-FFF2-40B4-BE49-F238E27FC236}">
                <a16:creationId xmlns:a16="http://schemas.microsoft.com/office/drawing/2014/main" id="{8E0BD8DA-8169-45D2-8386-ADEA199BAC8A}"/>
              </a:ext>
            </a:extLst>
          </p:cNvPr>
          <p:cNvCxnSpPr>
            <a:cxnSpLocks/>
          </p:cNvCxnSpPr>
          <p:nvPr/>
        </p:nvCxnSpPr>
        <p:spPr bwMode="auto">
          <a:xfrm>
            <a:off x="6598001" y="5050226"/>
            <a:ext cx="418147" cy="232578"/>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sp>
        <p:nvSpPr>
          <p:cNvPr id="21" name="文本框 20">
            <a:extLst>
              <a:ext uri="{FF2B5EF4-FFF2-40B4-BE49-F238E27FC236}">
                <a16:creationId xmlns:a16="http://schemas.microsoft.com/office/drawing/2014/main" id="{73A10D11-A6A3-4C26-8A0C-F8415E8518D8}"/>
              </a:ext>
            </a:extLst>
          </p:cNvPr>
          <p:cNvSpPr txBox="1"/>
          <p:nvPr/>
        </p:nvSpPr>
        <p:spPr>
          <a:xfrm rot="19929504">
            <a:off x="6397148" y="4088365"/>
            <a:ext cx="723934" cy="246221"/>
          </a:xfrm>
          <a:prstGeom prst="rect">
            <a:avLst/>
          </a:prstGeom>
          <a:noFill/>
        </p:spPr>
        <p:txBody>
          <a:bodyPr wrap="square" rtlCol="0">
            <a:spAutoFit/>
          </a:bodyPr>
          <a:lstStyle/>
          <a:p>
            <a:r>
              <a:rPr lang="zh-CN" altLang="en-US" sz="1000"/>
              <a:t>扰动增大</a:t>
            </a:r>
          </a:p>
        </p:txBody>
      </p:sp>
      <p:sp>
        <p:nvSpPr>
          <p:cNvPr id="22" name="文本框 21">
            <a:extLst>
              <a:ext uri="{FF2B5EF4-FFF2-40B4-BE49-F238E27FC236}">
                <a16:creationId xmlns:a16="http://schemas.microsoft.com/office/drawing/2014/main" id="{94B0B913-289D-4386-B800-F896DDF90BDC}"/>
              </a:ext>
            </a:extLst>
          </p:cNvPr>
          <p:cNvSpPr txBox="1"/>
          <p:nvPr/>
        </p:nvSpPr>
        <p:spPr>
          <a:xfrm rot="1809622">
            <a:off x="6394403" y="5180944"/>
            <a:ext cx="723934" cy="246221"/>
          </a:xfrm>
          <a:prstGeom prst="rect">
            <a:avLst/>
          </a:prstGeom>
          <a:noFill/>
        </p:spPr>
        <p:txBody>
          <a:bodyPr wrap="square" rtlCol="0">
            <a:spAutoFit/>
          </a:bodyPr>
          <a:lstStyle/>
          <a:p>
            <a:r>
              <a:rPr lang="zh-CN" altLang="en-US" sz="1000"/>
              <a:t>扰动减小</a:t>
            </a:r>
          </a:p>
        </p:txBody>
      </p:sp>
      <p:sp>
        <p:nvSpPr>
          <p:cNvPr id="23" name="矩形 22">
            <a:extLst>
              <a:ext uri="{FF2B5EF4-FFF2-40B4-BE49-F238E27FC236}">
                <a16:creationId xmlns:a16="http://schemas.microsoft.com/office/drawing/2014/main" id="{2401B6E1-5ED7-476D-8CEB-8C7FD8A4381C}"/>
              </a:ext>
            </a:extLst>
          </p:cNvPr>
          <p:cNvSpPr/>
          <p:nvPr/>
        </p:nvSpPr>
        <p:spPr>
          <a:xfrm>
            <a:off x="1796549" y="3892713"/>
            <a:ext cx="3672800"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基于半解析算法的快速判断方法流程图</a:t>
            </a:r>
          </a:p>
        </p:txBody>
      </p:sp>
      <p:pic>
        <p:nvPicPr>
          <p:cNvPr id="4" name="图片 3">
            <a:extLst>
              <a:ext uri="{FF2B5EF4-FFF2-40B4-BE49-F238E27FC236}">
                <a16:creationId xmlns:a16="http://schemas.microsoft.com/office/drawing/2014/main" id="{6397CCF6-6B06-4F7E-8A59-37526B547C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0580" y="2146714"/>
            <a:ext cx="3762764" cy="2904750"/>
          </a:xfrm>
          <a:prstGeom prst="rect">
            <a:avLst/>
          </a:prstGeom>
        </p:spPr>
      </p:pic>
      <p:sp>
        <p:nvSpPr>
          <p:cNvPr id="24" name="矩形 23">
            <a:extLst>
              <a:ext uri="{FF2B5EF4-FFF2-40B4-BE49-F238E27FC236}">
                <a16:creationId xmlns:a16="http://schemas.microsoft.com/office/drawing/2014/main" id="{29573E26-5579-4117-83F2-4CAB36A8ED64}"/>
              </a:ext>
            </a:extLst>
          </p:cNvPr>
          <p:cNvSpPr/>
          <p:nvPr/>
        </p:nvSpPr>
        <p:spPr>
          <a:xfrm>
            <a:off x="873375" y="5660843"/>
            <a:ext cx="11057639" cy="1015663"/>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以</a:t>
            </a:r>
            <a:r>
              <a:rPr kumimoji="0" lang="en-US" altLang="zh-CN" sz="20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HALF</a:t>
            </a:r>
            <a:r>
              <a:rPr kumimoji="0" lang="zh-CN" altLang="en-US" sz="20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为例，当被测试的流强接近实际阈值时，在个人计算机上使用改进后的方法得出结果用时约为</a:t>
            </a:r>
            <a:r>
              <a:rPr kumimoji="0" lang="en-US" altLang="zh-CN" sz="2000" b="1" i="0" u="none" strike="noStrike" kern="1200" cap="none" spc="0" normalizeH="0" baseline="0" noProof="0" dirty="0">
                <a:ln>
                  <a:noFill/>
                </a:ln>
                <a:solidFill>
                  <a:srgbClr val="FE8484"/>
                </a:solidFill>
                <a:effectLst/>
                <a:uLnTx/>
                <a:uFillTx/>
                <a:latin typeface="Calibri" panose="020F0502020204030204" charset="0"/>
                <a:ea typeface="宋体" panose="02010600030101010101" pitchFamily="2" charset="-122"/>
                <a:cs typeface="+mn-cs"/>
              </a:rPr>
              <a:t>25s</a:t>
            </a:r>
            <a:r>
              <a:rPr lang="en-US" altLang="zh-CN" sz="2000" b="1" dirty="0">
                <a:solidFill>
                  <a:prstClr val="white"/>
                </a:solidFill>
              </a:rPr>
              <a:t>(</a:t>
            </a:r>
            <a:r>
              <a:rPr lang="zh-CN" altLang="en-US" sz="2000" b="1" dirty="0">
                <a:solidFill>
                  <a:prstClr val="white"/>
                </a:solidFill>
              </a:rPr>
              <a:t>共迭代</a:t>
            </a:r>
            <a:r>
              <a:rPr lang="en-US" altLang="zh-CN" sz="2000" b="1" dirty="0">
                <a:solidFill>
                  <a:srgbClr val="FE8484"/>
                </a:solidFill>
              </a:rPr>
              <a:t>1000</a:t>
            </a:r>
            <a:r>
              <a:rPr lang="zh-CN" altLang="en-US" sz="2000" b="1" dirty="0">
                <a:solidFill>
                  <a:srgbClr val="FE8484"/>
                </a:solidFill>
              </a:rPr>
              <a:t>次</a:t>
            </a:r>
            <a:r>
              <a:rPr lang="en-US" altLang="zh-CN" sz="2000" b="1" dirty="0">
                <a:solidFill>
                  <a:prstClr val="white"/>
                </a:solidFill>
              </a:rPr>
              <a:t>)</a:t>
            </a:r>
            <a:r>
              <a:rPr lang="zh-CN" altLang="en-US" sz="2000" b="1" dirty="0">
                <a:solidFill>
                  <a:prstClr val="white"/>
                </a:solidFill>
              </a:rPr>
              <a:t>，而使用原半解析算法观察扰动自然增长则至少需要迭代</a:t>
            </a:r>
            <a:r>
              <a:rPr lang="en-US" altLang="zh-CN" sz="2000" b="1" dirty="0">
                <a:solidFill>
                  <a:srgbClr val="FE8484"/>
                </a:solidFill>
              </a:rPr>
              <a:t>5000</a:t>
            </a:r>
            <a:r>
              <a:rPr lang="zh-CN" altLang="en-US" sz="2000" b="1" dirty="0">
                <a:solidFill>
                  <a:srgbClr val="FE8484"/>
                </a:solidFill>
              </a:rPr>
              <a:t>次</a:t>
            </a:r>
            <a:r>
              <a:rPr lang="zh-CN" altLang="en-US" sz="2000" b="1" dirty="0">
                <a:solidFill>
                  <a:prstClr val="white"/>
                </a:solidFill>
              </a:rPr>
              <a:t>，约为</a:t>
            </a:r>
            <a:r>
              <a:rPr lang="en-US" altLang="zh-CN" sz="2000" b="1" dirty="0">
                <a:solidFill>
                  <a:srgbClr val="FE8484"/>
                </a:solidFill>
              </a:rPr>
              <a:t>125s</a:t>
            </a:r>
            <a:r>
              <a:rPr lang="zh-CN" altLang="en-US" sz="2000" b="1" dirty="0">
                <a:solidFill>
                  <a:prstClr val="white"/>
                </a:solidFill>
              </a:rPr>
              <a:t>。</a:t>
            </a:r>
            <a:endParaRPr kumimoji="0" lang="en-US" altLang="zh-CN" sz="2000" b="1" i="0" u="none" strike="noStrike" kern="1200" cap="none" spc="0" normalizeH="0" baseline="0" noProof="0" dirty="0">
              <a:ln>
                <a:noFill/>
              </a:ln>
              <a:solidFill>
                <a:schemeClr val="bg1"/>
              </a:solidFill>
              <a:effectLst/>
              <a:uLnTx/>
              <a:uFillTx/>
              <a:latin typeface="Calibri" panose="020F0502020204030204" charset="0"/>
              <a:ea typeface="宋体" panose="02010600030101010101" pitchFamily="2" charset="-122"/>
              <a:cs typeface="+mn-cs"/>
            </a:endParaRPr>
          </a:p>
        </p:txBody>
      </p:sp>
      <p:sp>
        <p:nvSpPr>
          <p:cNvPr id="25" name="矩形 24">
            <a:extLst>
              <a:ext uri="{FF2B5EF4-FFF2-40B4-BE49-F238E27FC236}">
                <a16:creationId xmlns:a16="http://schemas.microsoft.com/office/drawing/2014/main" id="{CC76414E-0DEA-435C-AAF9-3103E871C1E0}"/>
              </a:ext>
            </a:extLst>
          </p:cNvPr>
          <p:cNvSpPr/>
          <p:nvPr/>
        </p:nvSpPr>
        <p:spPr>
          <a:xfrm>
            <a:off x="8955614" y="5117481"/>
            <a:ext cx="2845651"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追踪方法的阈值流强为</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50mA</a:t>
            </a:r>
            <a:endParaRPr lang="zh-CN" altLang="en-US" sz="1600" b="1">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6" name="矩形 25">
            <a:extLst>
              <a:ext uri="{FF2B5EF4-FFF2-40B4-BE49-F238E27FC236}">
                <a16:creationId xmlns:a16="http://schemas.microsoft.com/office/drawing/2014/main" id="{1D8D45F3-9485-4FF4-A540-DEDE9C136A6D}"/>
              </a:ext>
            </a:extLst>
          </p:cNvPr>
          <p:cNvSpPr/>
          <p:nvPr/>
        </p:nvSpPr>
        <p:spPr>
          <a:xfrm>
            <a:off x="2308518" y="2026971"/>
            <a:ext cx="2031325"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原半解析算法流程图</a:t>
            </a:r>
          </a:p>
        </p:txBody>
      </p:sp>
      <p:sp>
        <p:nvSpPr>
          <p:cNvPr id="27" name="矩形: 圆角 26">
            <a:extLst>
              <a:ext uri="{FF2B5EF4-FFF2-40B4-BE49-F238E27FC236}">
                <a16:creationId xmlns:a16="http://schemas.microsoft.com/office/drawing/2014/main" id="{3BA2C43D-F8A9-433C-8C37-495E902CDDA5}"/>
              </a:ext>
            </a:extLst>
          </p:cNvPr>
          <p:cNvSpPr/>
          <p:nvPr/>
        </p:nvSpPr>
        <p:spPr bwMode="auto">
          <a:xfrm>
            <a:off x="846959" y="2528202"/>
            <a:ext cx="1224085"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运行半解析算法得到平衡解</a:t>
            </a:r>
          </a:p>
        </p:txBody>
      </p:sp>
      <p:sp>
        <p:nvSpPr>
          <p:cNvPr id="29" name="矩形: 圆角 28">
            <a:extLst>
              <a:ext uri="{FF2B5EF4-FFF2-40B4-BE49-F238E27FC236}">
                <a16:creationId xmlns:a16="http://schemas.microsoft.com/office/drawing/2014/main" id="{5915A017-B6FB-4D30-9A8D-C7B652296DC8}"/>
              </a:ext>
            </a:extLst>
          </p:cNvPr>
          <p:cNvSpPr/>
          <p:nvPr/>
        </p:nvSpPr>
        <p:spPr bwMode="auto">
          <a:xfrm>
            <a:off x="2492739" y="2528202"/>
            <a:ext cx="1388793"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修改停止条件使算法继续迭代</a:t>
            </a:r>
          </a:p>
        </p:txBody>
      </p:sp>
      <p:sp>
        <p:nvSpPr>
          <p:cNvPr id="30" name="矩形: 圆角 29">
            <a:extLst>
              <a:ext uri="{FF2B5EF4-FFF2-40B4-BE49-F238E27FC236}">
                <a16:creationId xmlns:a16="http://schemas.microsoft.com/office/drawing/2014/main" id="{97A3F92C-9B62-4460-86CF-AA515356DC39}"/>
              </a:ext>
            </a:extLst>
          </p:cNvPr>
          <p:cNvSpPr/>
          <p:nvPr/>
        </p:nvSpPr>
        <p:spPr bwMode="auto">
          <a:xfrm>
            <a:off x="4452471" y="2537028"/>
            <a:ext cx="1100711"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观察微扰是否自然增长</a:t>
            </a:r>
          </a:p>
        </p:txBody>
      </p:sp>
      <p:sp>
        <p:nvSpPr>
          <p:cNvPr id="31" name="矩形: 圆角 30">
            <a:extLst>
              <a:ext uri="{FF2B5EF4-FFF2-40B4-BE49-F238E27FC236}">
                <a16:creationId xmlns:a16="http://schemas.microsoft.com/office/drawing/2014/main" id="{5C19C1F9-6204-48DF-A04B-8029CB6119ED}"/>
              </a:ext>
            </a:extLst>
          </p:cNvPr>
          <p:cNvSpPr/>
          <p:nvPr/>
        </p:nvSpPr>
        <p:spPr bwMode="auto">
          <a:xfrm>
            <a:off x="6274007" y="2074078"/>
            <a:ext cx="1008070"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会发生</a:t>
            </a:r>
            <a:r>
              <a:rPr kumimoji="0" lang="en-US" altLang="zh-CN"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PTBL</a:t>
            </a: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效应</a:t>
            </a:r>
          </a:p>
        </p:txBody>
      </p:sp>
      <p:sp>
        <p:nvSpPr>
          <p:cNvPr id="32" name="矩形: 圆角 31">
            <a:extLst>
              <a:ext uri="{FF2B5EF4-FFF2-40B4-BE49-F238E27FC236}">
                <a16:creationId xmlns:a16="http://schemas.microsoft.com/office/drawing/2014/main" id="{5F24B9B1-E73E-4D17-8E16-E8C82B400C1D}"/>
              </a:ext>
            </a:extLst>
          </p:cNvPr>
          <p:cNvSpPr/>
          <p:nvPr/>
        </p:nvSpPr>
        <p:spPr bwMode="auto">
          <a:xfrm>
            <a:off x="6266791" y="2979365"/>
            <a:ext cx="1008070" cy="57604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不会发生</a:t>
            </a:r>
            <a:r>
              <a:rPr kumimoji="0" lang="en-US" altLang="zh-CN"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PTBL</a:t>
            </a:r>
            <a:r>
              <a:rPr kumimoji="0" lang="zh-CN" altLang="en-US" sz="1800" b="1" i="0" u="none" strike="noStrike" cap="none" normalizeH="0" baseline="-25000">
                <a:ln>
                  <a:noFill/>
                </a:ln>
                <a:solidFill>
                  <a:schemeClr val="tx1"/>
                </a:solidFill>
                <a:effectLst/>
                <a:latin typeface="Arial" panose="020B0604020202020204" pitchFamily="34" charset="0"/>
                <a:ea typeface="SimSun" panose="02010600030101010101" pitchFamily="2" charset="-122"/>
              </a:rPr>
              <a:t>效应</a:t>
            </a:r>
          </a:p>
        </p:txBody>
      </p:sp>
      <p:cxnSp>
        <p:nvCxnSpPr>
          <p:cNvPr id="33" name="直接箭头连接符 32">
            <a:extLst>
              <a:ext uri="{FF2B5EF4-FFF2-40B4-BE49-F238E27FC236}">
                <a16:creationId xmlns:a16="http://schemas.microsoft.com/office/drawing/2014/main" id="{6757A9BB-AD94-4729-87A3-AC160D7210B6}"/>
              </a:ext>
            </a:extLst>
          </p:cNvPr>
          <p:cNvCxnSpPr>
            <a:cxnSpLocks/>
            <a:endCxn id="31" idx="1"/>
          </p:cNvCxnSpPr>
          <p:nvPr/>
        </p:nvCxnSpPr>
        <p:spPr bwMode="auto">
          <a:xfrm flipV="1">
            <a:off x="5640898" y="2362098"/>
            <a:ext cx="633109" cy="233819"/>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4" name="直接箭头连接符 33">
            <a:extLst>
              <a:ext uri="{FF2B5EF4-FFF2-40B4-BE49-F238E27FC236}">
                <a16:creationId xmlns:a16="http://schemas.microsoft.com/office/drawing/2014/main" id="{44E4F1DA-939B-4AEA-A401-82A423F57514}"/>
              </a:ext>
            </a:extLst>
          </p:cNvPr>
          <p:cNvCxnSpPr>
            <a:cxnSpLocks/>
            <a:endCxn id="32" idx="1"/>
          </p:cNvCxnSpPr>
          <p:nvPr/>
        </p:nvCxnSpPr>
        <p:spPr bwMode="auto">
          <a:xfrm>
            <a:off x="5650303" y="3009597"/>
            <a:ext cx="616488" cy="257788"/>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sp>
        <p:nvSpPr>
          <p:cNvPr id="35" name="文本框 34">
            <a:extLst>
              <a:ext uri="{FF2B5EF4-FFF2-40B4-BE49-F238E27FC236}">
                <a16:creationId xmlns:a16="http://schemas.microsoft.com/office/drawing/2014/main" id="{91DA0E0A-DA00-440F-8FF9-9A946D01A0A2}"/>
              </a:ext>
            </a:extLst>
          </p:cNvPr>
          <p:cNvSpPr txBox="1"/>
          <p:nvPr/>
        </p:nvSpPr>
        <p:spPr>
          <a:xfrm rot="20318607">
            <a:off x="5510416" y="2158451"/>
            <a:ext cx="723934" cy="246221"/>
          </a:xfrm>
          <a:prstGeom prst="rect">
            <a:avLst/>
          </a:prstGeom>
          <a:noFill/>
        </p:spPr>
        <p:txBody>
          <a:bodyPr wrap="square" rtlCol="0">
            <a:spAutoFit/>
          </a:bodyPr>
          <a:lstStyle/>
          <a:p>
            <a:r>
              <a:rPr lang="zh-CN" altLang="en-US" sz="1000"/>
              <a:t>微扰增长</a:t>
            </a:r>
          </a:p>
        </p:txBody>
      </p:sp>
      <p:sp>
        <p:nvSpPr>
          <p:cNvPr id="36" name="文本框 35">
            <a:extLst>
              <a:ext uri="{FF2B5EF4-FFF2-40B4-BE49-F238E27FC236}">
                <a16:creationId xmlns:a16="http://schemas.microsoft.com/office/drawing/2014/main" id="{7945D9C3-BEF0-415C-9679-CD4ACD8E2707}"/>
              </a:ext>
            </a:extLst>
          </p:cNvPr>
          <p:cNvSpPr txBox="1"/>
          <p:nvPr/>
        </p:nvSpPr>
        <p:spPr>
          <a:xfrm rot="1435018">
            <a:off x="5481832" y="3176029"/>
            <a:ext cx="871784" cy="246221"/>
          </a:xfrm>
          <a:prstGeom prst="rect">
            <a:avLst/>
          </a:prstGeom>
          <a:noFill/>
        </p:spPr>
        <p:txBody>
          <a:bodyPr wrap="square" rtlCol="0">
            <a:spAutoFit/>
          </a:bodyPr>
          <a:lstStyle/>
          <a:p>
            <a:r>
              <a:rPr lang="zh-CN" altLang="en-US" sz="1000"/>
              <a:t>微扰不增长</a:t>
            </a:r>
          </a:p>
        </p:txBody>
      </p:sp>
      <p:cxnSp>
        <p:nvCxnSpPr>
          <p:cNvPr id="38" name="直接箭头连接符 37">
            <a:extLst>
              <a:ext uri="{FF2B5EF4-FFF2-40B4-BE49-F238E27FC236}">
                <a16:creationId xmlns:a16="http://schemas.microsoft.com/office/drawing/2014/main" id="{2AF28D88-341D-427B-B8CC-D4BF983B5A61}"/>
              </a:ext>
            </a:extLst>
          </p:cNvPr>
          <p:cNvCxnSpPr>
            <a:cxnSpLocks/>
          </p:cNvCxnSpPr>
          <p:nvPr/>
        </p:nvCxnSpPr>
        <p:spPr bwMode="auto">
          <a:xfrm>
            <a:off x="2110981" y="2825048"/>
            <a:ext cx="352156" cy="0"/>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1" name="直接箭头连接符 40">
            <a:extLst>
              <a:ext uri="{FF2B5EF4-FFF2-40B4-BE49-F238E27FC236}">
                <a16:creationId xmlns:a16="http://schemas.microsoft.com/office/drawing/2014/main" id="{EBEBB39A-AAC2-4A2E-A28B-6F7F15E66410}"/>
              </a:ext>
            </a:extLst>
          </p:cNvPr>
          <p:cNvCxnSpPr>
            <a:cxnSpLocks/>
          </p:cNvCxnSpPr>
          <p:nvPr/>
        </p:nvCxnSpPr>
        <p:spPr bwMode="auto">
          <a:xfrm>
            <a:off x="4020791" y="2825048"/>
            <a:ext cx="352156" cy="0"/>
          </a:xfrm>
          <a:prstGeom prst="straightConnector1">
            <a:avLst/>
          </a:prstGeom>
          <a:ln w="31750">
            <a:headEnd type="none" w="med" len="med"/>
            <a:tailEnd type="triangle"/>
          </a:ln>
        </p:spPr>
        <p:style>
          <a:lnRef idx="1">
            <a:schemeClr val="dk1"/>
          </a:lnRef>
          <a:fillRef idx="0">
            <a:schemeClr val="dk1"/>
          </a:fillRef>
          <a:effectRef idx="0">
            <a:schemeClr val="dk1"/>
          </a:effectRef>
          <a:fontRef idx="minor">
            <a:schemeClr val="tx1"/>
          </a:fontRef>
        </p:style>
      </p:cxnSp>
      <p:sp>
        <p:nvSpPr>
          <p:cNvPr id="42" name="文本框 41">
            <a:extLst>
              <a:ext uri="{FF2B5EF4-FFF2-40B4-BE49-F238E27FC236}">
                <a16:creationId xmlns:a16="http://schemas.microsoft.com/office/drawing/2014/main" id="{3331D0F6-2DC6-4AAA-8158-A83C94912888}"/>
              </a:ext>
            </a:extLst>
          </p:cNvPr>
          <p:cNvSpPr txBox="1"/>
          <p:nvPr/>
        </p:nvSpPr>
        <p:spPr>
          <a:xfrm>
            <a:off x="4392626" y="2090030"/>
            <a:ext cx="1856846" cy="1477328"/>
          </a:xfrm>
          <a:prstGeom prst="rect">
            <a:avLst/>
          </a:prstGeom>
          <a:noFill/>
          <a:ln w="19050">
            <a:solidFill>
              <a:srgbClr val="FF0000"/>
            </a:solidFill>
          </a:ln>
        </p:spPr>
        <p:txBody>
          <a:bodyPr wrap="square" rtlCol="0">
            <a:spAutoFit/>
          </a:bodyPr>
          <a:lstStyle/>
          <a:p>
            <a:endParaRPr lang="en-US" altLang="zh-CN"/>
          </a:p>
          <a:p>
            <a:endParaRPr lang="en-US" altLang="zh-CN"/>
          </a:p>
          <a:p>
            <a:endParaRPr lang="en-US" altLang="zh-CN"/>
          </a:p>
          <a:p>
            <a:endParaRPr lang="en-US" altLang="zh-CN"/>
          </a:p>
          <a:p>
            <a:endParaRPr lang="zh-CN" altLang="en-US"/>
          </a:p>
        </p:txBody>
      </p:sp>
      <p:sp>
        <p:nvSpPr>
          <p:cNvPr id="43" name="文本框 42">
            <a:extLst>
              <a:ext uri="{FF2B5EF4-FFF2-40B4-BE49-F238E27FC236}">
                <a16:creationId xmlns:a16="http://schemas.microsoft.com/office/drawing/2014/main" id="{0300897D-7A25-45AE-AD62-DD3A010D7BE2}"/>
              </a:ext>
            </a:extLst>
          </p:cNvPr>
          <p:cNvSpPr txBox="1"/>
          <p:nvPr/>
        </p:nvSpPr>
        <p:spPr>
          <a:xfrm>
            <a:off x="3134917" y="3220488"/>
            <a:ext cx="1152144" cy="369332"/>
          </a:xfrm>
          <a:prstGeom prst="rect">
            <a:avLst/>
          </a:prstGeom>
          <a:noFill/>
        </p:spPr>
        <p:txBody>
          <a:bodyPr wrap="square" rtlCol="0">
            <a:spAutoFit/>
          </a:bodyPr>
          <a:lstStyle/>
          <a:p>
            <a:r>
              <a:rPr lang="zh-CN" altLang="en-US">
                <a:solidFill>
                  <a:srgbClr val="FF0000"/>
                </a:solidFill>
              </a:rPr>
              <a:t>非常耗时</a:t>
            </a:r>
          </a:p>
        </p:txBody>
      </p:sp>
      <p:cxnSp>
        <p:nvCxnSpPr>
          <p:cNvPr id="44" name="直接箭头连接符 43">
            <a:extLst>
              <a:ext uri="{FF2B5EF4-FFF2-40B4-BE49-F238E27FC236}">
                <a16:creationId xmlns:a16="http://schemas.microsoft.com/office/drawing/2014/main" id="{81B8F4E3-93E8-44A4-9060-08B686FB15A6}"/>
              </a:ext>
            </a:extLst>
          </p:cNvPr>
          <p:cNvCxnSpPr>
            <a:cxnSpLocks/>
          </p:cNvCxnSpPr>
          <p:nvPr/>
        </p:nvCxnSpPr>
        <p:spPr bwMode="auto">
          <a:xfrm>
            <a:off x="4196869" y="3405154"/>
            <a:ext cx="352156" cy="0"/>
          </a:xfrm>
          <a:prstGeom prst="straightConnector1">
            <a:avLst/>
          </a:prstGeom>
          <a:ln w="31750">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69288538"/>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两个</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HC</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的</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PTBL</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阈值研究</a:t>
            </a:r>
          </a:p>
        </p:txBody>
      </p:sp>
      <p:pic>
        <p:nvPicPr>
          <p:cNvPr id="3" name="图片 2">
            <a:extLst>
              <a:ext uri="{FF2B5EF4-FFF2-40B4-BE49-F238E27FC236}">
                <a16:creationId xmlns:a16="http://schemas.microsoft.com/office/drawing/2014/main" id="{3D0662E3-88A9-4F00-A072-2DB1958930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598" y="2129338"/>
            <a:ext cx="3648463" cy="2895606"/>
          </a:xfrm>
          <a:prstGeom prst="rect">
            <a:avLst/>
          </a:prstGeom>
        </p:spPr>
      </p:pic>
      <p:pic>
        <p:nvPicPr>
          <p:cNvPr id="5" name="图片 4">
            <a:extLst>
              <a:ext uri="{FF2B5EF4-FFF2-40B4-BE49-F238E27FC236}">
                <a16:creationId xmlns:a16="http://schemas.microsoft.com/office/drawing/2014/main" id="{7EF43FBB-7881-4F1A-B02C-D9FA649314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08351" y="2158294"/>
            <a:ext cx="3666751" cy="2866650"/>
          </a:xfrm>
          <a:prstGeom prst="rect">
            <a:avLst/>
          </a:prstGeom>
        </p:spPr>
      </p:pic>
      <p:pic>
        <p:nvPicPr>
          <p:cNvPr id="7" name="图片 6">
            <a:extLst>
              <a:ext uri="{FF2B5EF4-FFF2-40B4-BE49-F238E27FC236}">
                <a16:creationId xmlns:a16="http://schemas.microsoft.com/office/drawing/2014/main" id="{66861018-95FB-4536-B9AE-F4F8FD53352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21392" y="2158294"/>
            <a:ext cx="3648463" cy="2953518"/>
          </a:xfrm>
          <a:prstGeom prst="rect">
            <a:avLst/>
          </a:prstGeom>
        </p:spPr>
      </p:pic>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2714B71C-CEAC-441F-9CA7-A53643DD0FE9}"/>
                  </a:ext>
                </a:extLst>
              </p:cNvPr>
              <p:cNvSpPr/>
              <p:nvPr/>
            </p:nvSpPr>
            <p:spPr>
              <a:xfrm>
                <a:off x="819501" y="5296224"/>
                <a:ext cx="11057639" cy="1323439"/>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en-US" altLang="zh-CN" sz="2000" b="1" i="0" u="none" strike="noStrike" kern="1200" cap="none" spc="0" normalizeH="0" baseline="0" noProof="0">
                    <a:ln>
                      <a:noFill/>
                    </a:ln>
                    <a:solidFill>
                      <a:prstClr val="white"/>
                    </a:solidFill>
                    <a:effectLst/>
                    <a:uLnTx/>
                    <a:uFillTx/>
                    <a:latin typeface="+mn-ea"/>
                    <a:ea typeface="+mn-ea"/>
                  </a:rPr>
                  <a:t>PTBL</a:t>
                </a:r>
                <a:r>
                  <a:rPr kumimoji="0" lang="zh-CN" altLang="en-US" sz="2000" b="1" i="0" u="none" strike="noStrike" kern="1200" cap="none" spc="0" normalizeH="0" baseline="0" noProof="0">
                    <a:ln>
                      <a:noFill/>
                    </a:ln>
                    <a:solidFill>
                      <a:prstClr val="white"/>
                    </a:solidFill>
                    <a:effectLst/>
                    <a:uLnTx/>
                    <a:uFillTx/>
                    <a:latin typeface="+mn-ea"/>
                    <a:ea typeface="+mn-ea"/>
                  </a:rPr>
                  <a:t>阈值由</a:t>
                </a:r>
                <a14:m>
                  <m:oMath xmlns:m="http://schemas.openxmlformats.org/officeDocument/2006/math">
                    <m:r>
                      <a:rPr lang="en-US" altLang="zh-CN" sz="2000" b="1" i="0" smtClean="0">
                        <a:solidFill>
                          <a:prstClr val="white"/>
                        </a:solidFill>
                        <a:latin typeface="Cambria Math" panose="02040503050406030204" pitchFamily="18" charset="0"/>
                        <a:ea typeface="+mn-ea"/>
                      </a:rPr>
                      <m:t>𝐑</m:t>
                    </m:r>
                    <m:r>
                      <m:rPr>
                        <m:lit/>
                      </m:rPr>
                      <a:rPr lang="en-US" altLang="zh-CN" sz="2000" b="1" i="0" smtClean="0">
                        <a:solidFill>
                          <a:prstClr val="white"/>
                        </a:solidFill>
                        <a:latin typeface="Cambria Math" panose="02040503050406030204" pitchFamily="18" charset="0"/>
                        <a:ea typeface="+mn-ea"/>
                      </a:rPr>
                      <m:t>/</m:t>
                    </m:r>
                    <m:r>
                      <a:rPr lang="en-US" altLang="zh-CN" sz="2000" b="1" i="0" smtClean="0">
                        <a:solidFill>
                          <a:prstClr val="white"/>
                        </a:solidFill>
                        <a:latin typeface="Cambria Math" panose="02040503050406030204" pitchFamily="18" charset="0"/>
                        <a:ea typeface="+mn-ea"/>
                      </a:rPr>
                      <m:t>𝐐</m:t>
                    </m:r>
                    <m:r>
                      <a:rPr lang="en-US" altLang="zh-CN" sz="2000" b="1" i="0" smtClean="0">
                        <a:solidFill>
                          <a:prstClr val="white"/>
                        </a:solidFill>
                        <a:latin typeface="Cambria Math" panose="02040503050406030204" pitchFamily="18" charset="0"/>
                        <a:ea typeface="+mn-ea"/>
                      </a:rPr>
                      <m:t>×</m:t>
                    </m:r>
                    <m:sSub>
                      <m:sSubPr>
                        <m:ctrlPr>
                          <a:rPr lang="en-US" altLang="zh-CN" sz="2000" b="1" i="1" smtClean="0">
                            <a:solidFill>
                              <a:prstClr val="white"/>
                            </a:solidFill>
                            <a:latin typeface="Cambria Math" panose="02040503050406030204" pitchFamily="18" charset="0"/>
                            <a:ea typeface="+mn-ea"/>
                          </a:rPr>
                        </m:ctrlPr>
                      </m:sSubPr>
                      <m:e>
                        <m:r>
                          <a:rPr lang="en-US" altLang="zh-CN" sz="2000" b="1" i="0" smtClean="0">
                            <a:solidFill>
                              <a:prstClr val="white"/>
                            </a:solidFill>
                            <a:latin typeface="Cambria Math" panose="02040503050406030204" pitchFamily="18" charset="0"/>
                            <a:ea typeface="+mn-ea"/>
                          </a:rPr>
                          <m:t>𝐈</m:t>
                        </m:r>
                      </m:e>
                      <m:sub>
                        <m:r>
                          <a:rPr lang="en-US" altLang="zh-CN" sz="2000" b="1" i="0" smtClean="0">
                            <a:solidFill>
                              <a:prstClr val="white"/>
                            </a:solidFill>
                            <a:latin typeface="Cambria Math" panose="02040503050406030204" pitchFamily="18" charset="0"/>
                            <a:ea typeface="+mn-ea"/>
                          </a:rPr>
                          <m:t>𝟎</m:t>
                        </m:r>
                      </m:sub>
                    </m:sSub>
                  </m:oMath>
                </a14:m>
                <a:r>
                  <a:rPr kumimoji="0" lang="zh-CN" altLang="en-US" sz="2000" b="1" i="0" u="none" strike="noStrike" kern="1200" cap="none" spc="0" normalizeH="0" baseline="0" noProof="0">
                    <a:ln>
                      <a:noFill/>
                    </a:ln>
                    <a:solidFill>
                      <a:prstClr val="white"/>
                    </a:solidFill>
                    <a:effectLst/>
                    <a:uLnTx/>
                    <a:uFillTx/>
                    <a:latin typeface="+mn-ea"/>
                    <a:ea typeface="+mn-ea"/>
                  </a:rPr>
                  <a:t>决定。</a:t>
                </a:r>
                <a:endParaRPr kumimoji="0" lang="en-US" altLang="zh-CN" sz="2000" b="1" i="0" u="none" strike="noStrike" kern="1200" cap="none" spc="0" normalizeH="0" baseline="0" noProof="0">
                  <a:ln>
                    <a:noFill/>
                  </a:ln>
                  <a:solidFill>
                    <a:prstClr val="white"/>
                  </a:solidFill>
                  <a:effectLst/>
                  <a:uLnTx/>
                  <a:uFillTx/>
                  <a:latin typeface="+mn-ea"/>
                  <a:ea typeface="+mn-ea"/>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mn-ea"/>
                    <a:ea typeface="+mn-ea"/>
                  </a:rPr>
                  <a:t>低阶</a:t>
                </a:r>
                <a:r>
                  <a:rPr kumimoji="0" lang="en-US" altLang="zh-CN" sz="2000" b="1" i="0" u="none" strike="noStrike" kern="1200" cap="none" spc="0" normalizeH="0" baseline="0" noProof="0">
                    <a:ln>
                      <a:noFill/>
                    </a:ln>
                    <a:solidFill>
                      <a:prstClr val="white"/>
                    </a:solidFill>
                    <a:effectLst/>
                    <a:uLnTx/>
                    <a:uFillTx/>
                    <a:latin typeface="+mn-ea"/>
                    <a:ea typeface="+mn-ea"/>
                  </a:rPr>
                  <a:t>HC</a:t>
                </a:r>
                <a:r>
                  <a:rPr kumimoji="0" lang="zh-CN" altLang="en-US" sz="2000" b="1" i="0" u="none" strike="noStrike" kern="1200" cap="none" spc="0" normalizeH="0" baseline="0" noProof="0">
                    <a:ln>
                      <a:noFill/>
                    </a:ln>
                    <a:solidFill>
                      <a:prstClr val="white"/>
                    </a:solidFill>
                    <a:effectLst/>
                    <a:uLnTx/>
                    <a:uFillTx/>
                    <a:latin typeface="+mn-ea"/>
                    <a:ea typeface="+mn-ea"/>
                  </a:rPr>
                  <a:t>的</a:t>
                </a:r>
                <a:r>
                  <a:rPr kumimoji="0" lang="en-US" altLang="zh-CN" sz="2000" b="1" i="0" u="none" strike="noStrike" kern="1200" cap="none" spc="0" normalizeH="0" baseline="0" noProof="0">
                    <a:ln>
                      <a:noFill/>
                    </a:ln>
                    <a:solidFill>
                      <a:prstClr val="white"/>
                    </a:solidFill>
                    <a:effectLst/>
                    <a:uLnTx/>
                    <a:uFillTx/>
                    <a:latin typeface="+mn-ea"/>
                    <a:ea typeface="+mn-ea"/>
                  </a:rPr>
                  <a:t>R/Q</a:t>
                </a:r>
                <a:r>
                  <a:rPr kumimoji="0" lang="zh-CN" altLang="en-US" sz="2000" b="1" i="0" u="none" strike="noStrike" kern="1200" cap="none" spc="0" normalizeH="0" baseline="0" noProof="0">
                    <a:ln>
                      <a:noFill/>
                    </a:ln>
                    <a:solidFill>
                      <a:prstClr val="white"/>
                    </a:solidFill>
                    <a:effectLst/>
                    <a:uLnTx/>
                    <a:uFillTx/>
                    <a:latin typeface="+mn-ea"/>
                    <a:ea typeface="+mn-ea"/>
                  </a:rPr>
                  <a:t>阈值与高阶</a:t>
                </a:r>
                <a:r>
                  <a:rPr kumimoji="0" lang="en-US" altLang="zh-CN" sz="2000" b="1" i="0" u="none" strike="noStrike" kern="1200" cap="none" spc="0" normalizeH="0" baseline="0" noProof="0">
                    <a:ln>
                      <a:noFill/>
                    </a:ln>
                    <a:solidFill>
                      <a:prstClr val="white"/>
                    </a:solidFill>
                    <a:effectLst/>
                    <a:uLnTx/>
                    <a:uFillTx/>
                    <a:latin typeface="+mn-ea"/>
                    <a:ea typeface="+mn-ea"/>
                  </a:rPr>
                  <a:t>HC</a:t>
                </a:r>
                <a:r>
                  <a:rPr kumimoji="0" lang="zh-CN" altLang="en-US" sz="2000" b="1" i="0" u="none" strike="noStrike" kern="1200" cap="none" spc="0" normalizeH="0" baseline="0" noProof="0">
                    <a:ln>
                      <a:noFill/>
                    </a:ln>
                    <a:solidFill>
                      <a:prstClr val="white"/>
                    </a:solidFill>
                    <a:effectLst/>
                    <a:uLnTx/>
                    <a:uFillTx/>
                    <a:latin typeface="+mn-ea"/>
                    <a:ea typeface="+mn-ea"/>
                  </a:rPr>
                  <a:t>的</a:t>
                </a:r>
                <a:r>
                  <a:rPr kumimoji="0" lang="en-US" altLang="zh-CN" sz="2000" b="1" i="0" u="none" strike="noStrike" kern="1200" cap="none" spc="0" normalizeH="0" baseline="0" noProof="0">
                    <a:ln>
                      <a:noFill/>
                    </a:ln>
                    <a:solidFill>
                      <a:prstClr val="white"/>
                    </a:solidFill>
                    <a:effectLst/>
                    <a:uLnTx/>
                    <a:uFillTx/>
                    <a:latin typeface="+mn-ea"/>
                    <a:ea typeface="+mn-ea"/>
                  </a:rPr>
                  <a:t>R/Q</a:t>
                </a:r>
                <a:r>
                  <a:rPr kumimoji="0" lang="zh-CN" altLang="en-US" sz="2000" b="1" i="0" u="none" strike="noStrike" kern="1200" cap="none" spc="0" normalizeH="0" baseline="0" noProof="0">
                    <a:ln>
                      <a:noFill/>
                    </a:ln>
                    <a:solidFill>
                      <a:prstClr val="white"/>
                    </a:solidFill>
                    <a:effectLst/>
                    <a:uLnTx/>
                    <a:uFillTx/>
                    <a:latin typeface="+mn-ea"/>
                    <a:ea typeface="+mn-ea"/>
                  </a:rPr>
                  <a:t>阈值成反比，进一步说明了二者的叠加关系。</a:t>
                </a:r>
                <a:endParaRPr kumimoji="0" lang="en-US" altLang="zh-CN" sz="2000" b="1" i="0" u="none" strike="noStrike" kern="1200" cap="none" spc="0" normalizeH="0" baseline="0" noProof="0">
                  <a:ln>
                    <a:noFill/>
                  </a:ln>
                  <a:solidFill>
                    <a:prstClr val="white"/>
                  </a:solidFill>
                  <a:effectLst/>
                  <a:uLnTx/>
                  <a:uFillTx/>
                  <a:latin typeface="+mn-ea"/>
                  <a:ea typeface="+mn-ea"/>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mn-ea"/>
                    <a:ea typeface="+mn-ea"/>
                  </a:rPr>
                  <a:t>进行了一系列参数设计的分析，结果表明，在不改变目标流强与拉伸束长的情况下，调整其他参数对</a:t>
                </a:r>
                <a:r>
                  <a:rPr kumimoji="0" lang="en-US" altLang="zh-CN" sz="2000" b="1" i="0" u="none" strike="noStrike" kern="1200" cap="none" spc="0" normalizeH="0" baseline="0" noProof="0">
                    <a:ln>
                      <a:noFill/>
                    </a:ln>
                    <a:solidFill>
                      <a:prstClr val="white"/>
                    </a:solidFill>
                    <a:effectLst/>
                    <a:uLnTx/>
                    <a:uFillTx/>
                    <a:latin typeface="+mn-ea"/>
                    <a:ea typeface="+mn-ea"/>
                  </a:rPr>
                  <a:t>PTBL</a:t>
                </a:r>
                <a:r>
                  <a:rPr kumimoji="0" lang="zh-CN" altLang="en-US" sz="2000" b="1" i="0" u="none" strike="noStrike" kern="1200" cap="none" spc="0" normalizeH="0" baseline="0" noProof="0">
                    <a:ln>
                      <a:noFill/>
                    </a:ln>
                    <a:solidFill>
                      <a:prstClr val="white"/>
                    </a:solidFill>
                    <a:effectLst/>
                    <a:uLnTx/>
                    <a:uFillTx/>
                    <a:latin typeface="+mn-ea"/>
                    <a:ea typeface="+mn-ea"/>
                  </a:rPr>
                  <a:t>阈值的提升十分有限。</a:t>
                </a:r>
                <a:endParaRPr kumimoji="0" lang="en-US" altLang="zh-CN" sz="2000" b="1" i="0" u="none" strike="noStrike" kern="1200" cap="none" spc="0" normalizeH="0" baseline="0" noProof="0">
                  <a:ln>
                    <a:noFill/>
                  </a:ln>
                  <a:solidFill>
                    <a:prstClr val="white"/>
                  </a:solidFill>
                  <a:effectLst/>
                  <a:uLnTx/>
                  <a:uFillTx/>
                  <a:latin typeface="+mn-ea"/>
                  <a:ea typeface="+mn-ea"/>
                </a:endParaRPr>
              </a:p>
            </p:txBody>
          </p:sp>
        </mc:Choice>
        <mc:Fallback xmlns="">
          <p:sp>
            <p:nvSpPr>
              <p:cNvPr id="12" name="矩形 11">
                <a:extLst>
                  <a:ext uri="{FF2B5EF4-FFF2-40B4-BE49-F238E27FC236}">
                    <a16:creationId xmlns:a16="http://schemas.microsoft.com/office/drawing/2014/main" id="{2714B71C-CEAC-441F-9CA7-A53643DD0FE9}"/>
                  </a:ext>
                </a:extLst>
              </p:cNvPr>
              <p:cNvSpPr>
                <a:spLocks noRot="1" noChangeAspect="1" noMove="1" noResize="1" noEditPoints="1" noAdjustHandles="1" noChangeArrowheads="1" noChangeShapeType="1" noTextEdit="1"/>
              </p:cNvSpPr>
              <p:nvPr/>
            </p:nvSpPr>
            <p:spPr>
              <a:xfrm>
                <a:off x="819501" y="5296224"/>
                <a:ext cx="11057639" cy="1323439"/>
              </a:xfrm>
              <a:prstGeom prst="rect">
                <a:avLst/>
              </a:prstGeom>
              <a:blipFill>
                <a:blip r:embed="rId8"/>
                <a:stretch>
                  <a:fillRect l="-496" t="-3687" r="-276" b="-7373"/>
                </a:stretch>
              </a:blipFill>
            </p:spPr>
            <p:txBody>
              <a:bodyPr/>
              <a:lstStyle/>
              <a:p>
                <a:r>
                  <a:rPr lang="zh-CN" altLang="en-US">
                    <a:noFill/>
                  </a:rPr>
                  <a:t> </a:t>
                </a:r>
              </a:p>
            </p:txBody>
          </p:sp>
        </mc:Fallback>
      </mc:AlternateContent>
      <p:sp>
        <p:nvSpPr>
          <p:cNvPr id="14" name="矩形 13">
            <a:extLst>
              <a:ext uri="{FF2B5EF4-FFF2-40B4-BE49-F238E27FC236}">
                <a16:creationId xmlns:a16="http://schemas.microsoft.com/office/drawing/2014/main" id="{0DF539BA-8C0B-44AD-BB08-9AEBB8A386B1}"/>
              </a:ext>
            </a:extLst>
          </p:cNvPr>
          <p:cNvSpPr/>
          <p:nvPr/>
        </p:nvSpPr>
        <p:spPr>
          <a:xfrm>
            <a:off x="1015191" y="1603896"/>
            <a:ext cx="2645276"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不同束长与流强的</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R/Q</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阈值</a:t>
            </a:r>
          </a:p>
        </p:txBody>
      </p:sp>
      <p:sp>
        <p:nvSpPr>
          <p:cNvPr id="15" name="矩形 14">
            <a:extLst>
              <a:ext uri="{FF2B5EF4-FFF2-40B4-BE49-F238E27FC236}">
                <a16:creationId xmlns:a16="http://schemas.microsoft.com/office/drawing/2014/main" id="{653F28C4-69C6-40F7-A906-DF7FB55D6641}"/>
              </a:ext>
            </a:extLst>
          </p:cNvPr>
          <p:cNvSpPr/>
          <p:nvPr/>
        </p:nvSpPr>
        <p:spPr>
          <a:xfrm>
            <a:off x="4617719" y="1599746"/>
            <a:ext cx="3461204"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阶</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HC</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组成三</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RF</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系统的</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R/Q</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阈值</a:t>
            </a:r>
          </a:p>
        </p:txBody>
      </p:sp>
      <p:sp>
        <p:nvSpPr>
          <p:cNvPr id="16" name="矩形 15">
            <a:extLst>
              <a:ext uri="{FF2B5EF4-FFF2-40B4-BE49-F238E27FC236}">
                <a16:creationId xmlns:a16="http://schemas.microsoft.com/office/drawing/2014/main" id="{E09C4ECC-F37F-4B2E-A037-67FD8562B12A}"/>
              </a:ext>
            </a:extLst>
          </p:cNvPr>
          <p:cNvSpPr/>
          <p:nvPr/>
        </p:nvSpPr>
        <p:spPr>
          <a:xfrm>
            <a:off x="8302816" y="1599746"/>
            <a:ext cx="3467039"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不同主腔压在最优拉伸下的</a:t>
            </a:r>
            <a:r>
              <a:rPr kumimoji="0" lang="en-US" altLang="zh-CN"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R/Q</a:t>
            </a: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阈值</a:t>
            </a:r>
          </a:p>
        </p:txBody>
      </p:sp>
    </p:spTree>
    <p:extLst>
      <p:ext uri="{BB962C8B-B14F-4D97-AF65-F5344CB8AC3E}">
        <p14:creationId xmlns:p14="http://schemas.microsoft.com/office/powerpoint/2010/main" val="2079235545"/>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3200" b="1">
                <a:solidFill>
                  <a:srgbClr val="2F5496">
                    <a:lumMod val="25000"/>
                  </a:srgbClr>
                </a:solidFill>
                <a:latin typeface="Times New Roman" panose="02020603050405020304" pitchFamily="18" charset="0"/>
                <a:ea typeface="微软雅黑" panose="020B0503020204020204" pitchFamily="34" charset="-122"/>
                <a:cs typeface="微软雅黑" panose="020B0503020204020204" pitchFamily="34" charset="-122"/>
                <a:sym typeface="+mn-ea"/>
              </a:rPr>
              <a:t>3</a:t>
            </a: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总结</a:t>
            </a:r>
            <a:endPar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sp>
        <p:nvSpPr>
          <p:cNvPr id="12" name="矩形 11">
            <a:extLst>
              <a:ext uri="{FF2B5EF4-FFF2-40B4-BE49-F238E27FC236}">
                <a16:creationId xmlns:a16="http://schemas.microsoft.com/office/drawing/2014/main" id="{2714B71C-CEAC-441F-9CA7-A53643DD0FE9}"/>
              </a:ext>
            </a:extLst>
          </p:cNvPr>
          <p:cNvSpPr/>
          <p:nvPr/>
        </p:nvSpPr>
        <p:spPr>
          <a:xfrm>
            <a:off x="567180" y="2459504"/>
            <a:ext cx="11057639" cy="2677656"/>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提出了稳态腔压响应矩阵，用于加速半解析计算并辅助</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PTB</a:t>
            </a:r>
            <a:r>
              <a:rPr lang="en-US" altLang="zh-CN" sz="2400" b="1" dirty="0">
                <a:solidFill>
                  <a:prstClr val="white"/>
                </a:solidFill>
              </a:rPr>
              <a:t>L</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理论分析。</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拓展了模拟计算程序</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STABLE</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，使其可用于三射频系统束流动力学研究。</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提出了适用于超导三射频系统</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PTBL</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阈值快速</a:t>
            </a:r>
            <a:r>
              <a:rPr lang="zh-CN" altLang="en-US" sz="2400" b="1" dirty="0">
                <a:solidFill>
                  <a:prstClr val="white"/>
                </a:solidFill>
              </a:rPr>
              <a:t>判断</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的半解析方法。</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endPar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PTBL</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阈值对三射频系统的两个</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HC</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的</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R/Q</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数值要求非常严格。</a:t>
            </a:r>
          </a:p>
        </p:txBody>
      </p:sp>
    </p:spTree>
    <p:extLst>
      <p:ext uri="{BB962C8B-B14F-4D97-AF65-F5344CB8AC3E}">
        <p14:creationId xmlns:p14="http://schemas.microsoft.com/office/powerpoint/2010/main" val="3278957047"/>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720465" y="1939290"/>
            <a:ext cx="5937885" cy="1436347"/>
          </a:xfrm>
          <a:prstGeom prst="rect">
            <a:avLst/>
          </a:prstGeom>
          <a:noFill/>
          <a:ln w="9525">
            <a:noFill/>
          </a:ln>
        </p:spPr>
        <p:txBody>
          <a:bodyPr wrap="square" lIns="91432" tIns="45716" rIns="91432" bIns="45716" anchor="t">
            <a:spAutoFit/>
          </a:bodyPr>
          <a:lstStyle/>
          <a:p>
            <a:pPr>
              <a:lnSpc>
                <a:spcPct val="150000"/>
              </a:lnSpc>
            </a:pPr>
            <a:r>
              <a:rPr lang="zh-CN" altLang="en-US" sz="6600" b="1" dirty="0">
                <a:solidFill>
                  <a:srgbClr val="233F71"/>
                </a:solidFill>
                <a:latin typeface="微软雅黑" panose="020B0503020204020204" pitchFamily="34" charset="-122"/>
                <a:ea typeface="微软雅黑" panose="020B0503020204020204" pitchFamily="34" charset="-122"/>
              </a:rPr>
              <a:t>感 </a:t>
            </a:r>
            <a:r>
              <a:rPr lang="zh-CN" altLang="en-US" sz="6600" b="1">
                <a:solidFill>
                  <a:srgbClr val="233F71"/>
                </a:solidFill>
                <a:latin typeface="微软雅黑" panose="020B0503020204020204" pitchFamily="34" charset="-122"/>
                <a:ea typeface="微软雅黑" panose="020B0503020204020204" pitchFamily="34" charset="-122"/>
              </a:rPr>
              <a:t>谢 聆</a:t>
            </a:r>
            <a:r>
              <a:rPr lang="en-US" altLang="zh-CN" sz="6600" b="1">
                <a:solidFill>
                  <a:srgbClr val="233F71"/>
                </a:solidFill>
                <a:latin typeface="微软雅黑" panose="020B0503020204020204" pitchFamily="34" charset="-122"/>
                <a:ea typeface="微软雅黑" panose="020B0503020204020204" pitchFamily="34" charset="-122"/>
              </a:rPr>
              <a:t> </a:t>
            </a:r>
            <a:r>
              <a:rPr lang="zh-CN" altLang="en-US" sz="6600" b="1" dirty="0">
                <a:solidFill>
                  <a:srgbClr val="233F71"/>
                </a:solidFill>
                <a:latin typeface="微软雅黑" panose="020B0503020204020204" pitchFamily="34" charset="-122"/>
                <a:ea typeface="微软雅黑" panose="020B0503020204020204" pitchFamily="34" charset="-122"/>
              </a:rPr>
              <a:t>听</a:t>
            </a:r>
            <a:r>
              <a:rPr lang="en-US" altLang="zh-CN" sz="6600" b="1" dirty="0">
                <a:solidFill>
                  <a:srgbClr val="233F71"/>
                </a:solidFill>
                <a:latin typeface="微软雅黑" panose="020B0503020204020204" pitchFamily="34" charset="-122"/>
                <a:ea typeface="微软雅黑" panose="020B0503020204020204" pitchFamily="34" charset="-122"/>
              </a:rPr>
              <a:t> </a:t>
            </a:r>
            <a:r>
              <a:rPr lang="zh-CN" altLang="en-US" sz="6600" b="1" dirty="0">
                <a:solidFill>
                  <a:srgbClr val="233F71"/>
                </a:solidFill>
                <a:latin typeface="微软雅黑" panose="020B0503020204020204" pitchFamily="34" charset="-122"/>
                <a:ea typeface="微软雅黑" panose="020B0503020204020204" pitchFamily="34" charset="-122"/>
              </a:rPr>
              <a:t>！</a:t>
            </a:r>
          </a:p>
        </p:txBody>
      </p:sp>
      <p:sp>
        <p:nvSpPr>
          <p:cNvPr id="5" name="矩形 4"/>
          <p:cNvSpPr/>
          <p:nvPr/>
        </p:nvSpPr>
        <p:spPr>
          <a:xfrm>
            <a:off x="0" y="0"/>
            <a:ext cx="12192000" cy="1125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fontAlgn="auto"/>
            <a:endParaRPr lang="zh-CN" altLang="en-US" strike="noStrike" noProof="1"/>
          </a:p>
        </p:txBody>
      </p:sp>
      <p:sp>
        <p:nvSpPr>
          <p:cNvPr id="16" name="矩形 15"/>
          <p:cNvSpPr/>
          <p:nvPr/>
        </p:nvSpPr>
        <p:spPr>
          <a:xfrm>
            <a:off x="0" y="5732463"/>
            <a:ext cx="12192000" cy="1125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fontAlgn="auto"/>
            <a:endParaRPr lang="zh-CN" altLang="en-US" strike="noStrike" noProof="1"/>
          </a:p>
        </p:txBody>
      </p:sp>
    </p:spTree>
  </p:cSld>
  <p:clrMapOvr>
    <a:masterClrMapping/>
  </p:clrMapOvr>
  <p:transition advTm="29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ppt_x</p:attrName>
                                        </p:attrNameLst>
                                      </p:cBhvr>
                                      <p:tavLst>
                                        <p:tav tm="0">
                                          <p:val>
                                            <p:strVal val="#ppt_x"/>
                                          </p:val>
                                        </p:tav>
                                        <p:tav tm="100000">
                                          <p:val>
                                            <p:strVal val="#ppt_x"/>
                                          </p:val>
                                        </p:tav>
                                      </p:tavLst>
                                    </p:anim>
                                    <p:anim calcmode="lin" valueType="num">
                                      <p:cBhvr>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bldLvl="0" animBg="1"/>
      <p:bldP spid="16"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71"/>
          <p:cNvSpPr/>
          <p:nvPr/>
        </p:nvSpPr>
        <p:spPr>
          <a:xfrm>
            <a:off x="477280" y="6391797"/>
            <a:ext cx="10913123" cy="400110"/>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zh-CN" altLang="en-US" sz="2000" b="1" dirty="0">
                <a:solidFill>
                  <a:schemeClr val="bg1"/>
                </a:solidFill>
              </a:rPr>
              <a:t>四代光源“束流发射度”远小于三代</a:t>
            </a:r>
            <a:r>
              <a:rPr lang="zh-CN" altLang="en-US" sz="2000" b="1">
                <a:solidFill>
                  <a:schemeClr val="bg1"/>
                </a:solidFill>
              </a:rPr>
              <a:t>光源，受到剧烈的</a:t>
            </a:r>
            <a:r>
              <a:rPr lang="en-US" altLang="zh-CN" sz="2000" b="1">
                <a:solidFill>
                  <a:schemeClr val="bg1"/>
                </a:solidFill>
              </a:rPr>
              <a:t>Touscek</a:t>
            </a:r>
            <a:r>
              <a:rPr lang="zh-CN" altLang="en-US" sz="2000" b="1">
                <a:solidFill>
                  <a:schemeClr val="bg1"/>
                </a:solidFill>
              </a:rPr>
              <a:t>散射和</a:t>
            </a:r>
            <a:r>
              <a:rPr lang="en-US" altLang="zh-CN" sz="2000" b="1">
                <a:solidFill>
                  <a:schemeClr val="bg1"/>
                </a:solidFill>
              </a:rPr>
              <a:t>IBS</a:t>
            </a:r>
            <a:r>
              <a:rPr lang="zh-CN" altLang="en-US" sz="2000" b="1">
                <a:solidFill>
                  <a:schemeClr val="bg1"/>
                </a:solidFill>
              </a:rPr>
              <a:t>散射影响。</a:t>
            </a:r>
            <a:endParaRPr lang="en-US" altLang="zh-CN" sz="2000" b="1" dirty="0">
              <a:solidFill>
                <a:schemeClr val="bg1"/>
              </a:solidFill>
            </a:endParaRPr>
          </a:p>
        </p:txBody>
      </p:sp>
      <p:sp>
        <p:nvSpPr>
          <p:cNvPr id="74" name="减号 73"/>
          <p:cNvSpPr/>
          <p:nvPr/>
        </p:nvSpPr>
        <p:spPr>
          <a:xfrm>
            <a:off x="-1988185" y="1040130"/>
            <a:ext cx="16239490" cy="110490"/>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75" name="图片 74"/>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76" name="文本框 75"/>
          <p:cNvSpPr txBox="1"/>
          <p:nvPr/>
        </p:nvSpPr>
        <p:spPr>
          <a:xfrm>
            <a:off x="315292" y="394012"/>
            <a:ext cx="8585200" cy="584775"/>
          </a:xfrm>
          <a:prstGeom prst="rect">
            <a:avLst/>
          </a:prstGeom>
          <a:noFill/>
        </p:spPr>
        <p:txBody>
          <a:bodyPr wrap="square" rtlCol="0" anchor="t">
            <a:spAutoFit/>
          </a:bodyPr>
          <a:lstStyle/>
          <a:p>
            <a:r>
              <a:rPr lang="en-US" altLang="zh-CN"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1. </a:t>
            </a:r>
            <a:r>
              <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lang="en-US" altLang="zh-CN" sz="3200" b="1" dirty="0">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 </a:t>
            </a:r>
            <a:r>
              <a:rPr lang="zh-CN" altLang="en-US" sz="3200" b="1" dirty="0">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第四代同步辐射光源</a:t>
            </a:r>
          </a:p>
        </p:txBody>
      </p:sp>
      <p:pic>
        <p:nvPicPr>
          <p:cNvPr id="5" name="图片 4">
            <a:extLst>
              <a:ext uri="{FF2B5EF4-FFF2-40B4-BE49-F238E27FC236}">
                <a16:creationId xmlns:a16="http://schemas.microsoft.com/office/drawing/2014/main" id="{FC51537D-FE6E-46AD-8734-490175C5E2F3}"/>
              </a:ext>
            </a:extLst>
          </p:cNvPr>
          <p:cNvPicPr>
            <a:picLocks noChangeAspect="1"/>
          </p:cNvPicPr>
          <p:nvPr/>
        </p:nvPicPr>
        <p:blipFill>
          <a:blip r:embed="rId5"/>
          <a:stretch>
            <a:fillRect/>
          </a:stretch>
        </p:blipFill>
        <p:spPr>
          <a:xfrm>
            <a:off x="71525" y="1578922"/>
            <a:ext cx="6257408" cy="3939592"/>
          </a:xfrm>
          <a:prstGeom prst="rect">
            <a:avLst/>
          </a:prstGeom>
        </p:spPr>
      </p:pic>
      <p:sp>
        <p:nvSpPr>
          <p:cNvPr id="81" name="矩形 80">
            <a:extLst>
              <a:ext uri="{FF2B5EF4-FFF2-40B4-BE49-F238E27FC236}">
                <a16:creationId xmlns:a16="http://schemas.microsoft.com/office/drawing/2014/main" id="{2CC0BF83-25FD-443A-8D3E-9FED610AE6D7}"/>
              </a:ext>
            </a:extLst>
          </p:cNvPr>
          <p:cNvSpPr/>
          <p:nvPr/>
        </p:nvSpPr>
        <p:spPr>
          <a:xfrm>
            <a:off x="1161757" y="5896602"/>
            <a:ext cx="4300665"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L. Liu,et al., IPAC’17, Copenhagen, Denmark. 2017.</a:t>
            </a:r>
            <a:endParaRPr lang="zh-CN" altLang="en-US" sz="1400" dirty="0">
              <a:latin typeface="+mj-ea"/>
              <a:ea typeface="+mj-ea"/>
            </a:endParaRPr>
          </a:p>
        </p:txBody>
      </p:sp>
      <p:pic>
        <p:nvPicPr>
          <p:cNvPr id="7" name="图片 6">
            <a:extLst>
              <a:ext uri="{FF2B5EF4-FFF2-40B4-BE49-F238E27FC236}">
                <a16:creationId xmlns:a16="http://schemas.microsoft.com/office/drawing/2014/main" id="{775884BC-D32D-431E-92C0-2E192A526866}"/>
              </a:ext>
            </a:extLst>
          </p:cNvPr>
          <p:cNvPicPr>
            <a:picLocks noChangeAspect="1"/>
          </p:cNvPicPr>
          <p:nvPr/>
        </p:nvPicPr>
        <p:blipFill>
          <a:blip r:embed="rId6"/>
          <a:stretch>
            <a:fillRect/>
          </a:stretch>
        </p:blipFill>
        <p:spPr>
          <a:xfrm>
            <a:off x="6563600" y="1197018"/>
            <a:ext cx="3200400" cy="2400300"/>
          </a:xfrm>
          <a:prstGeom prst="rect">
            <a:avLst/>
          </a:prstGeom>
        </p:spPr>
      </p:pic>
      <p:pic>
        <p:nvPicPr>
          <p:cNvPr id="9" name="图片 8">
            <a:extLst>
              <a:ext uri="{FF2B5EF4-FFF2-40B4-BE49-F238E27FC236}">
                <a16:creationId xmlns:a16="http://schemas.microsoft.com/office/drawing/2014/main" id="{8B727BA7-0F69-4969-8687-9477C51DD1CB}"/>
              </a:ext>
            </a:extLst>
          </p:cNvPr>
          <p:cNvPicPr>
            <a:picLocks noChangeAspect="1"/>
          </p:cNvPicPr>
          <p:nvPr/>
        </p:nvPicPr>
        <p:blipFill>
          <a:blip r:embed="rId7"/>
          <a:stretch>
            <a:fillRect/>
          </a:stretch>
        </p:blipFill>
        <p:spPr>
          <a:xfrm>
            <a:off x="6515975" y="3467727"/>
            <a:ext cx="3248025" cy="2428875"/>
          </a:xfrm>
          <a:prstGeom prst="rect">
            <a:avLst/>
          </a:prstGeom>
        </p:spPr>
      </p:pic>
      <p:sp>
        <p:nvSpPr>
          <p:cNvPr id="82" name="矩形 81">
            <a:extLst>
              <a:ext uri="{FF2B5EF4-FFF2-40B4-BE49-F238E27FC236}">
                <a16:creationId xmlns:a16="http://schemas.microsoft.com/office/drawing/2014/main" id="{FF05A684-ECDA-49EC-99E7-21358F7C113B}"/>
              </a:ext>
            </a:extLst>
          </p:cNvPr>
          <p:cNvSpPr/>
          <p:nvPr/>
        </p:nvSpPr>
        <p:spPr>
          <a:xfrm>
            <a:off x="6374688" y="5905229"/>
            <a:ext cx="3727302"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S. C. Leemann, PRAB, 2014, 17(5): 050705.</a:t>
            </a:r>
            <a:endParaRPr lang="zh-CN" altLang="en-US" sz="1400" dirty="0">
              <a:latin typeface="+mj-ea"/>
              <a:ea typeface="+mj-ea"/>
            </a:endParaRPr>
          </a:p>
        </p:txBody>
      </p:sp>
      <p:grpSp>
        <p:nvGrpSpPr>
          <p:cNvPr id="38" name="组合 37">
            <a:extLst>
              <a:ext uri="{FF2B5EF4-FFF2-40B4-BE49-F238E27FC236}">
                <a16:creationId xmlns:a16="http://schemas.microsoft.com/office/drawing/2014/main" id="{0364BB5A-005B-4D8E-B894-0E11D07AE092}"/>
              </a:ext>
            </a:extLst>
          </p:cNvPr>
          <p:cNvGrpSpPr/>
          <p:nvPr/>
        </p:nvGrpSpPr>
        <p:grpSpPr>
          <a:xfrm>
            <a:off x="9968646" y="1724753"/>
            <a:ext cx="2138989" cy="3654994"/>
            <a:chOff x="6658454" y="1630183"/>
            <a:chExt cx="1945994" cy="3218246"/>
          </a:xfrm>
        </p:grpSpPr>
        <p:grpSp>
          <p:nvGrpSpPr>
            <p:cNvPr id="39" name="组合 38">
              <a:extLst>
                <a:ext uri="{FF2B5EF4-FFF2-40B4-BE49-F238E27FC236}">
                  <a16:creationId xmlns:a16="http://schemas.microsoft.com/office/drawing/2014/main" id="{428A4B48-E20C-4358-9190-2E9BDCEBDD41}"/>
                </a:ext>
              </a:extLst>
            </p:cNvPr>
            <p:cNvGrpSpPr/>
            <p:nvPr/>
          </p:nvGrpSpPr>
          <p:grpSpPr>
            <a:xfrm>
              <a:off x="7013190" y="1630183"/>
              <a:ext cx="602537" cy="754490"/>
              <a:chOff x="7912552" y="899770"/>
              <a:chExt cx="602537" cy="754490"/>
            </a:xfrm>
          </p:grpSpPr>
          <p:sp>
            <p:nvSpPr>
              <p:cNvPr id="59" name="矩形 58">
                <a:extLst>
                  <a:ext uri="{FF2B5EF4-FFF2-40B4-BE49-F238E27FC236}">
                    <a16:creationId xmlns:a16="http://schemas.microsoft.com/office/drawing/2014/main" id="{3FB571F4-3B80-42A9-9BC1-4839ABE64D4F}"/>
                  </a:ext>
                </a:extLst>
              </p:cNvPr>
              <p:cNvSpPr/>
              <p:nvPr/>
            </p:nvSpPr>
            <p:spPr bwMode="auto">
              <a:xfrm>
                <a:off x="7916334" y="899770"/>
                <a:ext cx="598755" cy="56609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Font typeface="Arial" pitchFamily="34" charset="0"/>
                </a:pPr>
                <a:endParaRPr lang="zh-CN" altLang="en-US" baseline="-25000"/>
              </a:p>
            </p:txBody>
          </p:sp>
          <p:grpSp>
            <p:nvGrpSpPr>
              <p:cNvPr id="60" name="组合 29">
                <a:extLst>
                  <a:ext uri="{FF2B5EF4-FFF2-40B4-BE49-F238E27FC236}">
                    <a16:creationId xmlns:a16="http://schemas.microsoft.com/office/drawing/2014/main" id="{1AB87531-39F7-4446-B274-1AB7B0AC09A5}"/>
                  </a:ext>
                </a:extLst>
              </p:cNvPr>
              <p:cNvGrpSpPr>
                <a:grpSpLocks noChangeAspect="1"/>
              </p:cNvGrpSpPr>
              <p:nvPr/>
            </p:nvGrpSpPr>
            <p:grpSpPr bwMode="auto">
              <a:xfrm>
                <a:off x="7912552" y="1158539"/>
                <a:ext cx="585682" cy="495721"/>
                <a:chOff x="2607049" y="2161797"/>
                <a:chExt cx="2760563" cy="2050686"/>
              </a:xfrm>
            </p:grpSpPr>
            <p:grpSp>
              <p:nvGrpSpPr>
                <p:cNvPr id="61" name="组合 30">
                  <a:extLst>
                    <a:ext uri="{FF2B5EF4-FFF2-40B4-BE49-F238E27FC236}">
                      <a16:creationId xmlns:a16="http://schemas.microsoft.com/office/drawing/2014/main" id="{FBF7782B-6E37-4B6F-8C9D-E03A972D8624}"/>
                    </a:ext>
                  </a:extLst>
                </p:cNvPr>
                <p:cNvGrpSpPr/>
                <p:nvPr/>
              </p:nvGrpSpPr>
              <p:grpSpPr bwMode="auto">
                <a:xfrm>
                  <a:off x="2607049" y="3371687"/>
                  <a:ext cx="2760563" cy="840796"/>
                  <a:chOff x="6442192" y="3043998"/>
                  <a:chExt cx="2760563" cy="840796"/>
                </a:xfrm>
              </p:grpSpPr>
              <p:cxnSp>
                <p:nvCxnSpPr>
                  <p:cNvPr id="63" name="直接连接符 33">
                    <a:extLst>
                      <a:ext uri="{FF2B5EF4-FFF2-40B4-BE49-F238E27FC236}">
                        <a16:creationId xmlns:a16="http://schemas.microsoft.com/office/drawing/2014/main" id="{3DEE21F2-24AC-431B-9B4D-BE00B4FDFEC6}"/>
                      </a:ext>
                    </a:extLst>
                  </p:cNvPr>
                  <p:cNvCxnSpPr>
                    <a:cxnSpLocks noChangeShapeType="1"/>
                  </p:cNvCxnSpPr>
                  <p:nvPr/>
                </p:nvCxnSpPr>
                <p:spPr bwMode="auto">
                  <a:xfrm flipV="1">
                    <a:off x="6442192" y="3216692"/>
                    <a:ext cx="2760563" cy="29731"/>
                  </a:xfrm>
                  <a:prstGeom prst="line">
                    <a:avLst/>
                  </a:prstGeom>
                  <a:noFill/>
                  <a:ln w="190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64" name="文本框 34">
                    <a:extLst>
                      <a:ext uri="{FF2B5EF4-FFF2-40B4-BE49-F238E27FC236}">
                        <a16:creationId xmlns:a16="http://schemas.microsoft.com/office/drawing/2014/main" id="{7BAD472E-F9D4-4F22-815F-3AC2116E00D1}"/>
                      </a:ext>
                    </a:extLst>
                  </p:cNvPr>
                  <p:cNvSpPr txBox="1">
                    <a:spLocks noChangeArrowheads="1"/>
                  </p:cNvSpPr>
                  <p:nvPr/>
                </p:nvSpPr>
                <p:spPr bwMode="auto">
                  <a:xfrm>
                    <a:off x="6765612" y="3043998"/>
                    <a:ext cx="1946687" cy="84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华文细黑" panose="02010600040101010101" pitchFamily="2" charset="-122"/>
                      </a:defRPr>
                    </a:lvl1pPr>
                    <a:lvl2pPr marL="742950" indent="-285750">
                      <a:spcBef>
                        <a:spcPct val="20000"/>
                      </a:spcBef>
                      <a:buChar char="–"/>
                      <a:defRPr sz="2800">
                        <a:solidFill>
                          <a:schemeClr val="tx1"/>
                        </a:solidFill>
                        <a:latin typeface="Arial" panose="020B0604020202020204" pitchFamily="34" charset="0"/>
                        <a:ea typeface="华文细黑" panose="02010600040101010101" pitchFamily="2" charset="-122"/>
                      </a:defRPr>
                    </a:lvl2pPr>
                    <a:lvl3pPr marL="1143000" indent="-228600">
                      <a:spcBef>
                        <a:spcPct val="20000"/>
                      </a:spcBef>
                      <a:buChar char="•"/>
                      <a:defRPr sz="2400">
                        <a:solidFill>
                          <a:schemeClr val="tx1"/>
                        </a:solidFill>
                        <a:latin typeface="Arial" panose="020B0604020202020204" pitchFamily="34" charset="0"/>
                        <a:ea typeface="华文细黑" panose="02010600040101010101" pitchFamily="2" charset="-122"/>
                      </a:defRPr>
                    </a:lvl3pPr>
                    <a:lvl4pPr marL="1600200" indent="-228600">
                      <a:spcBef>
                        <a:spcPct val="20000"/>
                      </a:spcBef>
                      <a:buChar char="–"/>
                      <a:defRPr sz="2000">
                        <a:solidFill>
                          <a:schemeClr val="tx1"/>
                        </a:solidFill>
                        <a:latin typeface="Arial" panose="020B0604020202020204" pitchFamily="34" charset="0"/>
                        <a:ea typeface="华文细黑" panose="02010600040101010101" pitchFamily="2" charset="-122"/>
                      </a:defRPr>
                    </a:lvl4pPr>
                    <a:lvl5pPr marL="2057400" indent="-228600">
                      <a:spcBef>
                        <a:spcPct val="20000"/>
                      </a:spcBef>
                      <a:buChar char="»"/>
                      <a:defRPr sz="2000">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9pPr>
                  </a:lstStyle>
                  <a:p>
                    <a:pPr>
                      <a:spcBef>
                        <a:spcPct val="0"/>
                      </a:spcBef>
                      <a:buFontTx/>
                      <a:buNone/>
                      <a:defRPr/>
                    </a:pPr>
                    <a:r>
                      <a:rPr lang="en-US" altLang="zh-CN" sz="900" dirty="0">
                        <a:solidFill>
                          <a:srgbClr val="000000"/>
                        </a:solidFill>
                        <a:latin typeface="+mn-lt"/>
                        <a:ea typeface="华文楷体" panose="02010600040101010101" pitchFamily="2" charset="-122"/>
                      </a:rPr>
                      <a:t>1 mm</a:t>
                    </a:r>
                    <a:endParaRPr lang="zh-CN" altLang="en-US" sz="900" dirty="0">
                      <a:solidFill>
                        <a:srgbClr val="000000"/>
                      </a:solidFill>
                      <a:latin typeface="+mn-lt"/>
                      <a:ea typeface="华文楷体" panose="02010600040101010101" pitchFamily="2" charset="-122"/>
                    </a:endParaRPr>
                  </a:p>
                </p:txBody>
              </p:sp>
            </p:grpSp>
            <p:sp>
              <p:nvSpPr>
                <p:cNvPr id="62" name="椭圆 61">
                  <a:extLst>
                    <a:ext uri="{FF2B5EF4-FFF2-40B4-BE49-F238E27FC236}">
                      <a16:creationId xmlns:a16="http://schemas.microsoft.com/office/drawing/2014/main" id="{B0B9C8FB-E7B9-444E-A298-B35FA5620F7D}"/>
                    </a:ext>
                  </a:extLst>
                </p:cNvPr>
                <p:cNvSpPr/>
                <p:nvPr/>
              </p:nvSpPr>
              <p:spPr bwMode="auto">
                <a:xfrm>
                  <a:off x="3887663" y="2161797"/>
                  <a:ext cx="360025" cy="308808"/>
                </a:xfrm>
                <a:prstGeom prst="ellipse">
                  <a:avLst/>
                </a:prstGeom>
                <a:gradFill flip="none" rotWithShape="1">
                  <a:gsLst>
                    <a:gs pos="45000">
                      <a:srgbClr val="FF3F3F"/>
                    </a:gs>
                    <a:gs pos="73000">
                      <a:srgbClr val="9E0000"/>
                    </a:gs>
                    <a:gs pos="97000">
                      <a:srgbClr val="740016"/>
                    </a:gs>
                    <a:gs pos="31000">
                      <a:srgbClr val="FFB7B7"/>
                    </a:gs>
                  </a:gsLst>
                  <a:path path="circle">
                    <a:fillToRect l="50000" t="50000" r="50000" b="50000"/>
                  </a:path>
                  <a:tileRect/>
                </a:gra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sz="900" baseline="-25000">
                    <a:solidFill>
                      <a:prstClr val="black"/>
                    </a:solidFill>
                  </a:endParaRPr>
                </a:p>
              </p:txBody>
            </p:sp>
          </p:grpSp>
        </p:grpSp>
        <p:grpSp>
          <p:nvGrpSpPr>
            <p:cNvPr id="40" name="组合 39">
              <a:extLst>
                <a:ext uri="{FF2B5EF4-FFF2-40B4-BE49-F238E27FC236}">
                  <a16:creationId xmlns:a16="http://schemas.microsoft.com/office/drawing/2014/main" id="{F805A080-60E5-4725-9720-C21AFB7090BE}"/>
                </a:ext>
              </a:extLst>
            </p:cNvPr>
            <p:cNvGrpSpPr/>
            <p:nvPr/>
          </p:nvGrpSpPr>
          <p:grpSpPr>
            <a:xfrm>
              <a:off x="6674634" y="4160761"/>
              <a:ext cx="1335467" cy="687668"/>
              <a:chOff x="6172871" y="3207078"/>
              <a:chExt cx="1335467" cy="687668"/>
            </a:xfrm>
          </p:grpSpPr>
          <p:grpSp>
            <p:nvGrpSpPr>
              <p:cNvPr id="54" name="组合 36">
                <a:extLst>
                  <a:ext uri="{FF2B5EF4-FFF2-40B4-BE49-F238E27FC236}">
                    <a16:creationId xmlns:a16="http://schemas.microsoft.com/office/drawing/2014/main" id="{6B7B6931-0B4C-49CE-AA60-9BECC22D6D70}"/>
                  </a:ext>
                </a:extLst>
              </p:cNvPr>
              <p:cNvGrpSpPr>
                <a:grpSpLocks noChangeAspect="1"/>
              </p:cNvGrpSpPr>
              <p:nvPr/>
            </p:nvGrpSpPr>
            <p:grpSpPr bwMode="auto">
              <a:xfrm>
                <a:off x="6172871" y="3691497"/>
                <a:ext cx="1335467" cy="203249"/>
                <a:chOff x="3921125" y="6001906"/>
                <a:chExt cx="2561591" cy="396316"/>
              </a:xfrm>
            </p:grpSpPr>
            <p:cxnSp>
              <p:nvCxnSpPr>
                <p:cNvPr id="57" name="直接连接符 9">
                  <a:extLst>
                    <a:ext uri="{FF2B5EF4-FFF2-40B4-BE49-F238E27FC236}">
                      <a16:creationId xmlns:a16="http://schemas.microsoft.com/office/drawing/2014/main" id="{27C48556-F290-4851-9289-6311130CED06}"/>
                    </a:ext>
                  </a:extLst>
                </p:cNvPr>
                <p:cNvCxnSpPr>
                  <a:cxnSpLocks noChangeShapeType="1"/>
                </p:cNvCxnSpPr>
                <p:nvPr/>
              </p:nvCxnSpPr>
              <p:spPr bwMode="auto">
                <a:xfrm>
                  <a:off x="3921125" y="6027739"/>
                  <a:ext cx="2561591" cy="0"/>
                </a:xfrm>
                <a:prstGeom prst="line">
                  <a:avLst/>
                </a:prstGeom>
                <a:noFill/>
                <a:ln w="190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58" name="文本框 10">
                  <a:extLst>
                    <a:ext uri="{FF2B5EF4-FFF2-40B4-BE49-F238E27FC236}">
                      <a16:creationId xmlns:a16="http://schemas.microsoft.com/office/drawing/2014/main" id="{717EF55D-4432-4C99-80D5-E750E221B866}"/>
                    </a:ext>
                  </a:extLst>
                </p:cNvPr>
                <p:cNvSpPr txBox="1">
                  <a:spLocks noChangeArrowheads="1"/>
                </p:cNvSpPr>
                <p:nvPr/>
              </p:nvSpPr>
              <p:spPr bwMode="auto">
                <a:xfrm>
                  <a:off x="4650642" y="6001906"/>
                  <a:ext cx="1129680" cy="39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华文细黑" panose="02010600040101010101" pitchFamily="2" charset="-122"/>
                    </a:defRPr>
                  </a:lvl1pPr>
                  <a:lvl2pPr marL="742950" indent="-285750">
                    <a:spcBef>
                      <a:spcPct val="20000"/>
                    </a:spcBef>
                    <a:buChar char="–"/>
                    <a:defRPr sz="2800">
                      <a:solidFill>
                        <a:schemeClr val="tx1"/>
                      </a:solidFill>
                      <a:latin typeface="Arial" panose="020B0604020202020204" pitchFamily="34" charset="0"/>
                      <a:ea typeface="华文细黑" panose="02010600040101010101" pitchFamily="2" charset="-122"/>
                    </a:defRPr>
                  </a:lvl2pPr>
                  <a:lvl3pPr marL="1143000" indent="-228600">
                    <a:spcBef>
                      <a:spcPct val="20000"/>
                    </a:spcBef>
                    <a:buChar char="•"/>
                    <a:defRPr sz="2400">
                      <a:solidFill>
                        <a:schemeClr val="tx1"/>
                      </a:solidFill>
                      <a:latin typeface="Arial" panose="020B0604020202020204" pitchFamily="34" charset="0"/>
                      <a:ea typeface="华文细黑" panose="02010600040101010101" pitchFamily="2" charset="-122"/>
                    </a:defRPr>
                  </a:lvl3pPr>
                  <a:lvl4pPr marL="1600200" indent="-228600">
                    <a:spcBef>
                      <a:spcPct val="20000"/>
                    </a:spcBef>
                    <a:buChar char="–"/>
                    <a:defRPr sz="2000">
                      <a:solidFill>
                        <a:schemeClr val="tx1"/>
                      </a:solidFill>
                      <a:latin typeface="Arial" panose="020B0604020202020204" pitchFamily="34" charset="0"/>
                      <a:ea typeface="华文细黑" panose="02010600040101010101" pitchFamily="2" charset="-122"/>
                    </a:defRPr>
                  </a:lvl4pPr>
                  <a:lvl5pPr marL="2057400" indent="-228600">
                    <a:spcBef>
                      <a:spcPct val="20000"/>
                    </a:spcBef>
                    <a:buChar char="»"/>
                    <a:defRPr sz="2000">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9pPr>
                </a:lstStyle>
                <a:p>
                  <a:pPr>
                    <a:spcBef>
                      <a:spcPct val="0"/>
                    </a:spcBef>
                    <a:buFontTx/>
                    <a:buNone/>
                    <a:defRPr/>
                  </a:pPr>
                  <a:r>
                    <a:rPr lang="en-US" altLang="zh-CN" sz="900" dirty="0">
                      <a:solidFill>
                        <a:srgbClr val="000000"/>
                      </a:solidFill>
                      <a:latin typeface="+mn-lt"/>
                      <a:ea typeface="华文楷体" panose="02010600040101010101" pitchFamily="2" charset="-122"/>
                    </a:rPr>
                    <a:t>30 mm</a:t>
                  </a:r>
                  <a:endParaRPr lang="zh-CN" altLang="en-US" sz="900" dirty="0">
                    <a:solidFill>
                      <a:srgbClr val="000000"/>
                    </a:solidFill>
                    <a:latin typeface="+mn-lt"/>
                    <a:ea typeface="华文楷体" panose="02010600040101010101" pitchFamily="2" charset="-122"/>
                  </a:endParaRPr>
                </a:p>
              </p:txBody>
            </p:sp>
          </p:grpSp>
          <p:sp>
            <p:nvSpPr>
              <p:cNvPr id="55" name="矩形 54">
                <a:extLst>
                  <a:ext uri="{FF2B5EF4-FFF2-40B4-BE49-F238E27FC236}">
                    <a16:creationId xmlns:a16="http://schemas.microsoft.com/office/drawing/2014/main" id="{233D31C0-13AC-422E-99DF-BCE8194FAE65}"/>
                  </a:ext>
                </a:extLst>
              </p:cNvPr>
              <p:cNvSpPr/>
              <p:nvPr/>
            </p:nvSpPr>
            <p:spPr bwMode="auto">
              <a:xfrm>
                <a:off x="6179938" y="3207078"/>
                <a:ext cx="1328400" cy="44192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a:endParaRPr lang="zh-CN" altLang="en-US" baseline="-25000">
                  <a:latin typeface="Arial" pitchFamily="34" charset="0"/>
                </a:endParaRPr>
              </a:p>
            </p:txBody>
          </p:sp>
          <p:sp>
            <p:nvSpPr>
              <p:cNvPr id="56" name="椭圆 55">
                <a:extLst>
                  <a:ext uri="{FF2B5EF4-FFF2-40B4-BE49-F238E27FC236}">
                    <a16:creationId xmlns:a16="http://schemas.microsoft.com/office/drawing/2014/main" id="{900D0487-889E-472E-858B-30EC1B08948C}"/>
                  </a:ext>
                </a:extLst>
              </p:cNvPr>
              <p:cNvSpPr/>
              <p:nvPr/>
            </p:nvSpPr>
            <p:spPr bwMode="auto">
              <a:xfrm>
                <a:off x="6358062" y="3239070"/>
                <a:ext cx="972152" cy="377942"/>
              </a:xfrm>
              <a:prstGeom prst="ellipse">
                <a:avLst/>
              </a:prstGeom>
              <a:gradFill flip="none" rotWithShape="1">
                <a:gsLst>
                  <a:gs pos="30000">
                    <a:srgbClr val="C00000"/>
                  </a:gs>
                  <a:gs pos="54000">
                    <a:srgbClr val="9E0000"/>
                  </a:gs>
                  <a:gs pos="78000">
                    <a:srgbClr val="740016"/>
                  </a:gs>
                  <a:gs pos="5000">
                    <a:srgbClr val="D60000"/>
                  </a:gs>
                </a:gsLst>
                <a:path path="circle">
                  <a:fillToRect l="50000" t="50000" r="50000" b="50000"/>
                </a:path>
                <a:tileRect/>
              </a:gra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sz="900" baseline="-25000">
                  <a:solidFill>
                    <a:prstClr val="black"/>
                  </a:solidFill>
                </a:endParaRPr>
              </a:p>
            </p:txBody>
          </p:sp>
        </p:grpSp>
        <p:grpSp>
          <p:nvGrpSpPr>
            <p:cNvPr id="41" name="组合 40">
              <a:extLst>
                <a:ext uri="{FF2B5EF4-FFF2-40B4-BE49-F238E27FC236}">
                  <a16:creationId xmlns:a16="http://schemas.microsoft.com/office/drawing/2014/main" id="{53ADA34B-03B3-4268-956E-A5167584882D}"/>
                </a:ext>
              </a:extLst>
            </p:cNvPr>
            <p:cNvGrpSpPr/>
            <p:nvPr/>
          </p:nvGrpSpPr>
          <p:grpSpPr>
            <a:xfrm>
              <a:off x="6658454" y="3441899"/>
              <a:ext cx="1338875" cy="662341"/>
              <a:chOff x="6842934" y="2485682"/>
              <a:chExt cx="1338875" cy="662341"/>
            </a:xfrm>
          </p:grpSpPr>
          <p:grpSp>
            <p:nvGrpSpPr>
              <p:cNvPr id="49" name="组合 14">
                <a:extLst>
                  <a:ext uri="{FF2B5EF4-FFF2-40B4-BE49-F238E27FC236}">
                    <a16:creationId xmlns:a16="http://schemas.microsoft.com/office/drawing/2014/main" id="{ADEF1CE3-F6B2-47AD-BFF6-5C408BC6ACC8}"/>
                  </a:ext>
                </a:extLst>
              </p:cNvPr>
              <p:cNvGrpSpPr/>
              <p:nvPr/>
            </p:nvGrpSpPr>
            <p:grpSpPr bwMode="auto">
              <a:xfrm>
                <a:off x="6842934" y="2944774"/>
                <a:ext cx="1338875" cy="203249"/>
                <a:chOff x="6344794" y="3182217"/>
                <a:chExt cx="4941017" cy="901245"/>
              </a:xfrm>
            </p:grpSpPr>
            <p:cxnSp>
              <p:nvCxnSpPr>
                <p:cNvPr id="52" name="直接连接符 17">
                  <a:extLst>
                    <a:ext uri="{FF2B5EF4-FFF2-40B4-BE49-F238E27FC236}">
                      <a16:creationId xmlns:a16="http://schemas.microsoft.com/office/drawing/2014/main" id="{13E43A6D-7A5A-45F4-AED7-19EDB731FCDD}"/>
                    </a:ext>
                  </a:extLst>
                </p:cNvPr>
                <p:cNvCxnSpPr>
                  <a:cxnSpLocks noChangeShapeType="1"/>
                </p:cNvCxnSpPr>
                <p:nvPr/>
              </p:nvCxnSpPr>
              <p:spPr bwMode="auto">
                <a:xfrm>
                  <a:off x="6344794" y="3269087"/>
                  <a:ext cx="4941017" cy="0"/>
                </a:xfrm>
                <a:prstGeom prst="line">
                  <a:avLst/>
                </a:prstGeom>
                <a:noFill/>
                <a:ln w="190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53" name="文本框 18">
                  <a:extLst>
                    <a:ext uri="{FF2B5EF4-FFF2-40B4-BE49-F238E27FC236}">
                      <a16:creationId xmlns:a16="http://schemas.microsoft.com/office/drawing/2014/main" id="{F849469A-71EA-4977-AF8F-9B30022803F4}"/>
                    </a:ext>
                  </a:extLst>
                </p:cNvPr>
                <p:cNvSpPr txBox="1">
                  <a:spLocks noChangeArrowheads="1"/>
                </p:cNvSpPr>
                <p:nvPr/>
              </p:nvSpPr>
              <p:spPr bwMode="auto">
                <a:xfrm>
                  <a:off x="7938759" y="3182217"/>
                  <a:ext cx="2378137" cy="90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华文细黑" panose="02010600040101010101" pitchFamily="2" charset="-122"/>
                    </a:defRPr>
                  </a:lvl1pPr>
                  <a:lvl2pPr marL="742950" indent="-285750">
                    <a:spcBef>
                      <a:spcPct val="20000"/>
                    </a:spcBef>
                    <a:buChar char="–"/>
                    <a:defRPr sz="2800">
                      <a:solidFill>
                        <a:schemeClr val="tx1"/>
                      </a:solidFill>
                      <a:latin typeface="Arial" panose="020B0604020202020204" pitchFamily="34" charset="0"/>
                      <a:ea typeface="华文细黑" panose="02010600040101010101" pitchFamily="2" charset="-122"/>
                    </a:defRPr>
                  </a:lvl2pPr>
                  <a:lvl3pPr marL="1143000" indent="-228600">
                    <a:spcBef>
                      <a:spcPct val="20000"/>
                    </a:spcBef>
                    <a:buChar char="•"/>
                    <a:defRPr sz="2400">
                      <a:solidFill>
                        <a:schemeClr val="tx1"/>
                      </a:solidFill>
                      <a:latin typeface="Arial" panose="020B0604020202020204" pitchFamily="34" charset="0"/>
                      <a:ea typeface="华文细黑" panose="02010600040101010101" pitchFamily="2" charset="-122"/>
                    </a:defRPr>
                  </a:lvl3pPr>
                  <a:lvl4pPr marL="1600200" indent="-228600">
                    <a:spcBef>
                      <a:spcPct val="20000"/>
                    </a:spcBef>
                    <a:buChar char="–"/>
                    <a:defRPr sz="2000">
                      <a:solidFill>
                        <a:schemeClr val="tx1"/>
                      </a:solidFill>
                      <a:latin typeface="Arial" panose="020B0604020202020204" pitchFamily="34" charset="0"/>
                      <a:ea typeface="华文细黑" panose="02010600040101010101" pitchFamily="2" charset="-122"/>
                    </a:defRPr>
                  </a:lvl4pPr>
                  <a:lvl5pPr marL="2057400" indent="-228600">
                    <a:spcBef>
                      <a:spcPct val="20000"/>
                    </a:spcBef>
                    <a:buChar char="»"/>
                    <a:defRPr sz="2000">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9pPr>
                </a:lstStyle>
                <a:p>
                  <a:pPr>
                    <a:spcBef>
                      <a:spcPct val="0"/>
                    </a:spcBef>
                    <a:buFontTx/>
                    <a:buNone/>
                    <a:defRPr/>
                  </a:pPr>
                  <a:r>
                    <a:rPr lang="en-US" altLang="zh-CN" sz="900">
                      <a:solidFill>
                        <a:srgbClr val="000000"/>
                      </a:solidFill>
                      <a:latin typeface="+mn-lt"/>
                      <a:ea typeface="华文楷体" panose="02010600040101010101" pitchFamily="2" charset="-122"/>
                    </a:rPr>
                    <a:t>30 mm</a:t>
                  </a:r>
                  <a:endParaRPr lang="zh-CN" altLang="en-US" sz="900">
                    <a:solidFill>
                      <a:srgbClr val="000000"/>
                    </a:solidFill>
                    <a:latin typeface="+mn-lt"/>
                    <a:ea typeface="华文楷体" panose="02010600040101010101" pitchFamily="2" charset="-122"/>
                  </a:endParaRPr>
                </a:p>
              </p:txBody>
            </p:sp>
          </p:grpSp>
          <p:sp>
            <p:nvSpPr>
              <p:cNvPr id="50" name="矩形 49">
                <a:extLst>
                  <a:ext uri="{FF2B5EF4-FFF2-40B4-BE49-F238E27FC236}">
                    <a16:creationId xmlns:a16="http://schemas.microsoft.com/office/drawing/2014/main" id="{F84E5359-BF70-4A16-AC94-2C21AB686987}"/>
                  </a:ext>
                </a:extLst>
              </p:cNvPr>
              <p:cNvSpPr/>
              <p:nvPr/>
            </p:nvSpPr>
            <p:spPr bwMode="auto">
              <a:xfrm>
                <a:off x="6853409" y="2485682"/>
                <a:ext cx="1328400" cy="44192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a:endParaRPr lang="zh-CN" altLang="en-US" baseline="-25000">
                  <a:latin typeface="Arial" pitchFamily="34" charset="0"/>
                </a:endParaRPr>
              </a:p>
            </p:txBody>
          </p:sp>
          <p:sp>
            <p:nvSpPr>
              <p:cNvPr id="51" name="椭圆 50">
                <a:extLst>
                  <a:ext uri="{FF2B5EF4-FFF2-40B4-BE49-F238E27FC236}">
                    <a16:creationId xmlns:a16="http://schemas.microsoft.com/office/drawing/2014/main" id="{91B29E96-5B78-4C4F-964B-052D05DBED9D}"/>
                  </a:ext>
                </a:extLst>
              </p:cNvPr>
              <p:cNvSpPr/>
              <p:nvPr/>
            </p:nvSpPr>
            <p:spPr bwMode="auto">
              <a:xfrm>
                <a:off x="7174684" y="2666103"/>
                <a:ext cx="685850" cy="81085"/>
              </a:xfrm>
              <a:prstGeom prst="ellipse">
                <a:avLst/>
              </a:prstGeom>
              <a:gradFill flip="none" rotWithShape="1">
                <a:gsLst>
                  <a:gs pos="45000">
                    <a:srgbClr val="C00000"/>
                  </a:gs>
                  <a:gs pos="73000">
                    <a:srgbClr val="9E0000"/>
                  </a:gs>
                  <a:gs pos="97000">
                    <a:srgbClr val="740016"/>
                  </a:gs>
                  <a:gs pos="16000">
                    <a:srgbClr val="FF0505"/>
                  </a:gs>
                </a:gsLst>
                <a:path path="circle">
                  <a:fillToRect l="50000" t="50000" r="50000" b="50000"/>
                </a:path>
                <a:tileRect/>
              </a:gra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sz="900" baseline="-25000" dirty="0">
                  <a:solidFill>
                    <a:prstClr val="black"/>
                  </a:solidFill>
                </a:endParaRPr>
              </a:p>
            </p:txBody>
          </p:sp>
        </p:grpSp>
        <p:grpSp>
          <p:nvGrpSpPr>
            <p:cNvPr id="42" name="组合 41">
              <a:extLst>
                <a:ext uri="{FF2B5EF4-FFF2-40B4-BE49-F238E27FC236}">
                  <a16:creationId xmlns:a16="http://schemas.microsoft.com/office/drawing/2014/main" id="{2EFACFF7-1751-40A2-95CC-6B40A221F4C2}"/>
                </a:ext>
              </a:extLst>
            </p:cNvPr>
            <p:cNvGrpSpPr/>
            <p:nvPr/>
          </p:nvGrpSpPr>
          <p:grpSpPr>
            <a:xfrm>
              <a:off x="7004310" y="2507365"/>
              <a:ext cx="671746" cy="779007"/>
              <a:chOff x="7366408" y="1614084"/>
              <a:chExt cx="671746" cy="779007"/>
            </a:xfrm>
          </p:grpSpPr>
          <p:grpSp>
            <p:nvGrpSpPr>
              <p:cNvPr id="44" name="组合 22">
                <a:extLst>
                  <a:ext uri="{FF2B5EF4-FFF2-40B4-BE49-F238E27FC236}">
                    <a16:creationId xmlns:a16="http://schemas.microsoft.com/office/drawing/2014/main" id="{CBDCDCF3-0AE5-446F-917B-7638F64B46C9}"/>
                  </a:ext>
                </a:extLst>
              </p:cNvPr>
              <p:cNvGrpSpPr/>
              <p:nvPr/>
            </p:nvGrpSpPr>
            <p:grpSpPr bwMode="auto">
              <a:xfrm>
                <a:off x="7366408" y="2189842"/>
                <a:ext cx="671746" cy="203249"/>
                <a:chOff x="6337619" y="3046306"/>
                <a:chExt cx="3131256" cy="869651"/>
              </a:xfrm>
            </p:grpSpPr>
            <p:cxnSp>
              <p:nvCxnSpPr>
                <p:cNvPr id="47" name="直接连接符 25">
                  <a:extLst>
                    <a:ext uri="{FF2B5EF4-FFF2-40B4-BE49-F238E27FC236}">
                      <a16:creationId xmlns:a16="http://schemas.microsoft.com/office/drawing/2014/main" id="{D3D5E93F-8933-4379-B56B-69E094AC12E1}"/>
                    </a:ext>
                  </a:extLst>
                </p:cNvPr>
                <p:cNvCxnSpPr>
                  <a:cxnSpLocks noChangeShapeType="1"/>
                </p:cNvCxnSpPr>
                <p:nvPr/>
              </p:nvCxnSpPr>
              <p:spPr bwMode="auto">
                <a:xfrm>
                  <a:off x="6337619" y="3187029"/>
                  <a:ext cx="2789900" cy="0"/>
                </a:xfrm>
                <a:prstGeom prst="line">
                  <a:avLst/>
                </a:prstGeom>
                <a:noFill/>
                <a:ln w="190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48" name="文本框 26">
                  <a:extLst>
                    <a:ext uri="{FF2B5EF4-FFF2-40B4-BE49-F238E27FC236}">
                      <a16:creationId xmlns:a16="http://schemas.microsoft.com/office/drawing/2014/main" id="{A8B4C9E8-7F8D-4F89-8DFD-96622FDABA67}"/>
                    </a:ext>
                  </a:extLst>
                </p:cNvPr>
                <p:cNvSpPr txBox="1">
                  <a:spLocks noChangeArrowheads="1"/>
                </p:cNvSpPr>
                <p:nvPr/>
              </p:nvSpPr>
              <p:spPr bwMode="auto">
                <a:xfrm>
                  <a:off x="6611319" y="3046306"/>
                  <a:ext cx="2857556" cy="86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华文细黑" panose="02010600040101010101" pitchFamily="2" charset="-122"/>
                    </a:defRPr>
                  </a:lvl1pPr>
                  <a:lvl2pPr marL="742950" indent="-285750">
                    <a:spcBef>
                      <a:spcPct val="20000"/>
                    </a:spcBef>
                    <a:buChar char="–"/>
                    <a:defRPr sz="2800">
                      <a:solidFill>
                        <a:schemeClr val="tx1"/>
                      </a:solidFill>
                      <a:latin typeface="Arial" panose="020B0604020202020204" pitchFamily="34" charset="0"/>
                      <a:ea typeface="华文细黑" panose="02010600040101010101" pitchFamily="2" charset="-122"/>
                    </a:defRPr>
                  </a:lvl2pPr>
                  <a:lvl3pPr marL="1143000" indent="-228600">
                    <a:spcBef>
                      <a:spcPct val="20000"/>
                    </a:spcBef>
                    <a:buChar char="•"/>
                    <a:defRPr sz="2400">
                      <a:solidFill>
                        <a:schemeClr val="tx1"/>
                      </a:solidFill>
                      <a:latin typeface="Arial" panose="020B0604020202020204" pitchFamily="34" charset="0"/>
                      <a:ea typeface="华文细黑" panose="02010600040101010101" pitchFamily="2" charset="-122"/>
                    </a:defRPr>
                  </a:lvl3pPr>
                  <a:lvl4pPr marL="1600200" indent="-228600">
                    <a:spcBef>
                      <a:spcPct val="20000"/>
                    </a:spcBef>
                    <a:buChar char="–"/>
                    <a:defRPr sz="2000">
                      <a:solidFill>
                        <a:schemeClr val="tx1"/>
                      </a:solidFill>
                      <a:latin typeface="Arial" panose="020B0604020202020204" pitchFamily="34" charset="0"/>
                      <a:ea typeface="华文细黑" panose="02010600040101010101" pitchFamily="2" charset="-122"/>
                    </a:defRPr>
                  </a:lvl4pPr>
                  <a:lvl5pPr marL="2057400" indent="-228600">
                    <a:spcBef>
                      <a:spcPct val="20000"/>
                    </a:spcBef>
                    <a:buChar char="»"/>
                    <a:defRPr sz="2000">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华文细黑" panose="02010600040101010101" pitchFamily="2" charset="-122"/>
                    </a:defRPr>
                  </a:lvl9pPr>
                </a:lstStyle>
                <a:p>
                  <a:pPr>
                    <a:spcBef>
                      <a:spcPct val="0"/>
                    </a:spcBef>
                    <a:buFontTx/>
                    <a:buNone/>
                    <a:defRPr/>
                  </a:pPr>
                  <a:r>
                    <a:rPr lang="en-US" altLang="zh-CN" sz="900" dirty="0">
                      <a:solidFill>
                        <a:srgbClr val="000000"/>
                      </a:solidFill>
                      <a:latin typeface="+mn-lt"/>
                      <a:ea typeface="华文楷体" panose="02010600040101010101" pitchFamily="2" charset="-122"/>
                    </a:rPr>
                    <a:t>1 mm</a:t>
                  </a:r>
                  <a:endParaRPr lang="zh-CN" altLang="en-US" sz="900" dirty="0">
                    <a:solidFill>
                      <a:srgbClr val="000000"/>
                    </a:solidFill>
                    <a:latin typeface="+mn-lt"/>
                    <a:ea typeface="华文楷体" panose="02010600040101010101" pitchFamily="2" charset="-122"/>
                  </a:endParaRPr>
                </a:p>
              </p:txBody>
            </p:sp>
          </p:grpSp>
          <p:sp>
            <p:nvSpPr>
              <p:cNvPr id="45" name="矩形 44">
                <a:extLst>
                  <a:ext uri="{FF2B5EF4-FFF2-40B4-BE49-F238E27FC236}">
                    <a16:creationId xmlns:a16="http://schemas.microsoft.com/office/drawing/2014/main" id="{6EC3CA46-94FB-4FB7-8CF9-A51ED16830D6}"/>
                  </a:ext>
                </a:extLst>
              </p:cNvPr>
              <p:cNvSpPr/>
              <p:nvPr/>
            </p:nvSpPr>
            <p:spPr bwMode="auto">
              <a:xfrm>
                <a:off x="7379070" y="1614084"/>
                <a:ext cx="598755" cy="56609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Font typeface="Arial" pitchFamily="34" charset="0"/>
                </a:pPr>
                <a:endParaRPr lang="zh-CN" altLang="en-US" baseline="-25000"/>
              </a:p>
            </p:txBody>
          </p:sp>
          <p:sp>
            <p:nvSpPr>
              <p:cNvPr id="46" name="椭圆 45">
                <a:extLst>
                  <a:ext uri="{FF2B5EF4-FFF2-40B4-BE49-F238E27FC236}">
                    <a16:creationId xmlns:a16="http://schemas.microsoft.com/office/drawing/2014/main" id="{70898FF4-14B4-49FF-97EF-6850B5B671F5}"/>
                  </a:ext>
                </a:extLst>
              </p:cNvPr>
              <p:cNvSpPr/>
              <p:nvPr/>
            </p:nvSpPr>
            <p:spPr bwMode="auto">
              <a:xfrm>
                <a:off x="7425125" y="1893444"/>
                <a:ext cx="520735" cy="36353"/>
              </a:xfrm>
              <a:prstGeom prst="ellipse">
                <a:avLst/>
              </a:prstGeom>
              <a:gradFill flip="none" rotWithShape="1">
                <a:gsLst>
                  <a:gs pos="37000">
                    <a:srgbClr val="FF1111"/>
                  </a:gs>
                  <a:gs pos="75000">
                    <a:srgbClr val="9E0000"/>
                  </a:gs>
                  <a:gs pos="97000">
                    <a:srgbClr val="740016"/>
                  </a:gs>
                  <a:gs pos="12000">
                    <a:srgbClr val="FF8181"/>
                  </a:gs>
                </a:gsLst>
                <a:path path="circle">
                  <a:fillToRect l="50000" t="50000" r="50000" b="50000"/>
                </a:path>
                <a:tileRect/>
              </a:gra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sz="900" baseline="-25000">
                  <a:solidFill>
                    <a:prstClr val="black"/>
                  </a:solidFill>
                </a:endParaRPr>
              </a:p>
            </p:txBody>
          </p:sp>
        </p:grpSp>
        <p:sp>
          <p:nvSpPr>
            <p:cNvPr id="43" name="文本框 67">
              <a:extLst>
                <a:ext uri="{FF2B5EF4-FFF2-40B4-BE49-F238E27FC236}">
                  <a16:creationId xmlns:a16="http://schemas.microsoft.com/office/drawing/2014/main" id="{859457CE-AAD5-4DC7-B923-0310D453C302}"/>
                </a:ext>
              </a:extLst>
            </p:cNvPr>
            <p:cNvSpPr txBox="1"/>
            <p:nvPr/>
          </p:nvSpPr>
          <p:spPr>
            <a:xfrm>
              <a:off x="7789805" y="1676985"/>
              <a:ext cx="814643" cy="400130"/>
            </a:xfrm>
            <a:prstGeom prst="ellipse">
              <a:avLst/>
            </a:prstGeom>
            <a:ln w="2540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zh-CN" altLang="en-US" sz="1500" b="1" dirty="0">
                  <a:latin typeface="微软雅黑" panose="020B0503020204020204" pitchFamily="34" charset="-122"/>
                  <a:ea typeface="微软雅黑" panose="020B0503020204020204" pitchFamily="34" charset="-122"/>
                </a:rPr>
                <a:t>光斑</a:t>
              </a:r>
            </a:p>
          </p:txBody>
        </p:sp>
      </p:grpSp>
    </p:spTree>
    <p:extLst>
      <p:ext uri="{BB962C8B-B14F-4D97-AF65-F5344CB8AC3E}">
        <p14:creationId xmlns:p14="http://schemas.microsoft.com/office/powerpoint/2010/main" val="11937409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EA1BCC9-0EDD-4EA8-BB9C-6507E0496A47}"/>
              </a:ext>
            </a:extLst>
          </p:cNvPr>
          <p:cNvPicPr>
            <a:picLocks noChangeAspect="1"/>
          </p:cNvPicPr>
          <p:nvPr/>
        </p:nvPicPr>
        <p:blipFill>
          <a:blip r:embed="rId3"/>
          <a:stretch>
            <a:fillRect/>
          </a:stretch>
        </p:blipFill>
        <p:spPr>
          <a:xfrm>
            <a:off x="5196528" y="2615859"/>
            <a:ext cx="6995472" cy="2944785"/>
          </a:xfrm>
          <a:prstGeom prst="rect">
            <a:avLst/>
          </a:prstGeom>
        </p:spPr>
      </p:pic>
      <p:sp>
        <p:nvSpPr>
          <p:cNvPr id="74" name="减号 73"/>
          <p:cNvSpPr/>
          <p:nvPr/>
        </p:nvSpPr>
        <p:spPr>
          <a:xfrm>
            <a:off x="-1988185" y="1040130"/>
            <a:ext cx="16239490" cy="110490"/>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75" name="图片 74"/>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76" name="文本框 75"/>
          <p:cNvSpPr txBox="1"/>
          <p:nvPr/>
        </p:nvSpPr>
        <p:spPr>
          <a:xfrm>
            <a:off x="315292" y="394012"/>
            <a:ext cx="8585200" cy="584775"/>
          </a:xfrm>
          <a:prstGeom prst="rect">
            <a:avLst/>
          </a:prstGeom>
          <a:noFill/>
        </p:spPr>
        <p:txBody>
          <a:bodyPr wrap="square" rtlCol="0" anchor="t">
            <a:spAutoFit/>
          </a:bodyPr>
          <a:lstStyle/>
          <a:p>
            <a:r>
              <a:rPr lang="en-US" altLang="zh-CN"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1. </a:t>
            </a:r>
            <a:r>
              <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lang="en-US" altLang="zh-CN"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 </a:t>
            </a:r>
            <a:r>
              <a:rPr lang="zh-CN" altLang="en-US"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谐波腔拉伸束长</a:t>
            </a:r>
            <a:endPar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sp>
        <p:nvSpPr>
          <p:cNvPr id="65" name="矩形 64">
            <a:extLst>
              <a:ext uri="{FF2B5EF4-FFF2-40B4-BE49-F238E27FC236}">
                <a16:creationId xmlns:a16="http://schemas.microsoft.com/office/drawing/2014/main" id="{2321E8EB-F5DD-4065-AEE9-B0A12D3F3E09}"/>
              </a:ext>
            </a:extLst>
          </p:cNvPr>
          <p:cNvSpPr/>
          <p:nvPr/>
        </p:nvSpPr>
        <p:spPr>
          <a:xfrm>
            <a:off x="639438" y="5674183"/>
            <a:ext cx="10913123" cy="707886"/>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zh-CN" altLang="en-US" sz="2000" b="1">
                <a:solidFill>
                  <a:schemeClr val="bg1"/>
                </a:solidFill>
              </a:rPr>
              <a:t>使用谐波腔</a:t>
            </a:r>
            <a:r>
              <a:rPr lang="en-US" altLang="zh-CN" sz="2000" b="1">
                <a:solidFill>
                  <a:schemeClr val="bg1"/>
                </a:solidFill>
              </a:rPr>
              <a:t>(HC)</a:t>
            </a:r>
            <a:r>
              <a:rPr lang="zh-CN" altLang="en-US" sz="2000" b="1">
                <a:solidFill>
                  <a:schemeClr val="bg1"/>
                </a:solidFill>
              </a:rPr>
              <a:t>拉伸束长可以显著降低束团电子密度，成倍提高</a:t>
            </a:r>
            <a:r>
              <a:rPr lang="en-US" altLang="zh-CN" sz="2000" b="1">
                <a:solidFill>
                  <a:schemeClr val="bg1"/>
                </a:solidFill>
              </a:rPr>
              <a:t>Touscek</a:t>
            </a:r>
            <a:r>
              <a:rPr lang="zh-CN" altLang="en-US" sz="2000" b="1">
                <a:solidFill>
                  <a:schemeClr val="bg1"/>
                </a:solidFill>
              </a:rPr>
              <a:t>寿命并抑制</a:t>
            </a:r>
            <a:r>
              <a:rPr lang="en-US" altLang="zh-CN" sz="2000" b="1">
                <a:solidFill>
                  <a:schemeClr val="bg1"/>
                </a:solidFill>
              </a:rPr>
              <a:t>IBS</a:t>
            </a:r>
            <a:r>
              <a:rPr lang="zh-CN" altLang="en-US" sz="2000" b="1">
                <a:solidFill>
                  <a:schemeClr val="bg1"/>
                </a:solidFill>
              </a:rPr>
              <a:t>效应。</a:t>
            </a:r>
            <a:endParaRPr lang="en-US" altLang="zh-CN" sz="2000" b="1">
              <a:solidFill>
                <a:schemeClr val="bg1"/>
              </a:solidFill>
            </a:endParaRPr>
          </a:p>
          <a:p>
            <a:pPr marL="342891" indent="-342891">
              <a:buFont typeface="Wingdings" panose="05000000000000000000" pitchFamily="2" charset="2"/>
              <a:buChar char="u"/>
            </a:pPr>
            <a:r>
              <a:rPr lang="zh-CN" altLang="en-US" sz="2000" b="1">
                <a:solidFill>
                  <a:schemeClr val="bg1"/>
                </a:solidFill>
              </a:rPr>
              <a:t>一般来说，束长拉伸越长，效果越明显。</a:t>
            </a:r>
            <a:endParaRPr lang="en-US" altLang="zh-CN" sz="2000" b="1" dirty="0">
              <a:solidFill>
                <a:schemeClr val="bg1"/>
              </a:solidFill>
            </a:endParaRPr>
          </a:p>
        </p:txBody>
      </p:sp>
      <p:sp>
        <p:nvSpPr>
          <p:cNvPr id="66" name="矩形 65">
            <a:extLst>
              <a:ext uri="{FF2B5EF4-FFF2-40B4-BE49-F238E27FC236}">
                <a16:creationId xmlns:a16="http://schemas.microsoft.com/office/drawing/2014/main" id="{32560B66-FD02-4D7D-A4B1-11290293B42D}"/>
              </a:ext>
            </a:extLst>
          </p:cNvPr>
          <p:cNvSpPr/>
          <p:nvPr/>
        </p:nvSpPr>
        <p:spPr>
          <a:xfrm>
            <a:off x="6896810" y="1714041"/>
            <a:ext cx="3057247"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部分三代和四代光源谐波腔类型</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8">
            <a:extLst>
              <a:ext uri="{FF2B5EF4-FFF2-40B4-BE49-F238E27FC236}">
                <a16:creationId xmlns:a16="http://schemas.microsoft.com/office/drawing/2014/main" id="{59CC88AB-12BF-4934-8DC4-ABE5930758DF}"/>
              </a:ext>
            </a:extLst>
          </p:cNvPr>
          <p:cNvPicPr>
            <a:picLocks noChangeAspect="1"/>
          </p:cNvPicPr>
          <p:nvPr/>
        </p:nvPicPr>
        <p:blipFill>
          <a:blip r:embed="rId5"/>
          <a:stretch>
            <a:fillRect/>
          </a:stretch>
        </p:blipFill>
        <p:spPr>
          <a:xfrm>
            <a:off x="244444" y="2842468"/>
            <a:ext cx="4789283" cy="2671409"/>
          </a:xfrm>
          <a:prstGeom prst="rect">
            <a:avLst/>
          </a:prstGeom>
        </p:spPr>
      </p:pic>
      <p:sp>
        <p:nvSpPr>
          <p:cNvPr id="126" name="矩形 125">
            <a:extLst>
              <a:ext uri="{FF2B5EF4-FFF2-40B4-BE49-F238E27FC236}">
                <a16:creationId xmlns:a16="http://schemas.microsoft.com/office/drawing/2014/main" id="{D3BD9003-7E96-4D37-83FE-83F6C5AF6F41}"/>
              </a:ext>
            </a:extLst>
          </p:cNvPr>
          <p:cNvSpPr/>
          <p:nvPr/>
        </p:nvSpPr>
        <p:spPr>
          <a:xfrm>
            <a:off x="5856002" y="2280008"/>
            <a:ext cx="5696559"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Francis Cullinan, at  67th ICFA Advanced Beam Dynamics Workshop.</a:t>
            </a:r>
            <a:endParaRPr lang="zh-CN" altLang="en-US" sz="1400" dirty="0">
              <a:latin typeface="+mj-ea"/>
              <a:ea typeface="+mj-ea"/>
            </a:endParaRPr>
          </a:p>
        </p:txBody>
      </p:sp>
      <p:sp>
        <p:nvSpPr>
          <p:cNvPr id="10" name="矩形 9">
            <a:extLst>
              <a:ext uri="{FF2B5EF4-FFF2-40B4-BE49-F238E27FC236}">
                <a16:creationId xmlns:a16="http://schemas.microsoft.com/office/drawing/2014/main" id="{A4211827-C148-4298-9A0E-4FD51D82333C}"/>
              </a:ext>
            </a:extLst>
          </p:cNvPr>
          <p:cNvSpPr/>
          <p:nvPr/>
        </p:nvSpPr>
        <p:spPr>
          <a:xfrm>
            <a:off x="1100485" y="2280008"/>
            <a:ext cx="3727302"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J. M. Byrd, et al., PRAB,</a:t>
            </a:r>
            <a:r>
              <a:rPr lang="zh-CN" altLang="en-US" sz="1400" b="0" i="0">
                <a:solidFill>
                  <a:srgbClr val="222222"/>
                </a:solidFill>
                <a:effectLst/>
                <a:latin typeface="Arial" panose="020B0604020202020204" pitchFamily="34" charset="0"/>
              </a:rPr>
              <a:t> </a:t>
            </a:r>
            <a:r>
              <a:rPr lang="en-US" altLang="zh-CN" sz="1400" b="0" i="0">
                <a:solidFill>
                  <a:srgbClr val="222222"/>
                </a:solidFill>
                <a:effectLst/>
                <a:latin typeface="Arial" panose="020B0604020202020204" pitchFamily="34" charset="0"/>
              </a:rPr>
              <a:t>2001, 4(3): 030701.</a:t>
            </a:r>
            <a:endParaRPr lang="zh-CN" altLang="en-US" sz="1400" dirty="0">
              <a:latin typeface="+mj-ea"/>
              <a:ea typeface="+mj-ea"/>
            </a:endParaRPr>
          </a:p>
        </p:txBody>
      </p:sp>
      <p:sp>
        <p:nvSpPr>
          <p:cNvPr id="11" name="矩形 10">
            <a:extLst>
              <a:ext uri="{FF2B5EF4-FFF2-40B4-BE49-F238E27FC236}">
                <a16:creationId xmlns:a16="http://schemas.microsoft.com/office/drawing/2014/main" id="{81BEA6D8-7B87-475C-931A-35D29D143F7F}"/>
              </a:ext>
            </a:extLst>
          </p:cNvPr>
          <p:cNvSpPr/>
          <p:nvPr/>
        </p:nvSpPr>
        <p:spPr>
          <a:xfrm>
            <a:off x="2028623" y="1719985"/>
            <a:ext cx="1672253"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双</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RF</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系统的腔压</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248449077"/>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r>
              <a:rPr lang="en-US" altLang="zh-CN"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1. </a:t>
            </a:r>
            <a:r>
              <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lang="en-US" altLang="zh-CN"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 </a:t>
            </a:r>
            <a:r>
              <a:rPr lang="zh-CN" altLang="en-US"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三射频系统</a:t>
            </a:r>
            <a:r>
              <a:rPr lang="en-US" altLang="zh-CN"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a:t>
            </a:r>
            <a:r>
              <a:rPr lang="zh-CN" altLang="en-US"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拉伸更长</a:t>
            </a:r>
            <a:endPar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pic>
        <p:nvPicPr>
          <p:cNvPr id="8" name="图片 7">
            <a:extLst>
              <a:ext uri="{FF2B5EF4-FFF2-40B4-BE49-F238E27FC236}">
                <a16:creationId xmlns:a16="http://schemas.microsoft.com/office/drawing/2014/main" id="{DA721B6A-FFC4-479E-A041-8A96AC5FD1BF}"/>
              </a:ext>
            </a:extLst>
          </p:cNvPr>
          <p:cNvPicPr>
            <a:picLocks noChangeAspect="1"/>
          </p:cNvPicPr>
          <p:nvPr/>
        </p:nvPicPr>
        <p:blipFill>
          <a:blip r:embed="rId5"/>
          <a:stretch>
            <a:fillRect/>
          </a:stretch>
        </p:blipFill>
        <p:spPr>
          <a:xfrm>
            <a:off x="315292" y="2252461"/>
            <a:ext cx="3648075" cy="2933700"/>
          </a:xfrm>
          <a:prstGeom prst="rect">
            <a:avLst/>
          </a:prstGeom>
        </p:spPr>
      </p:pic>
      <p:sp>
        <p:nvSpPr>
          <p:cNvPr id="54" name="矩形 53">
            <a:extLst>
              <a:ext uri="{FF2B5EF4-FFF2-40B4-BE49-F238E27FC236}">
                <a16:creationId xmlns:a16="http://schemas.microsoft.com/office/drawing/2014/main" id="{6722879A-EF08-40D2-93FC-29BFE40CEF56}"/>
              </a:ext>
            </a:extLst>
          </p:cNvPr>
          <p:cNvSpPr/>
          <p:nvPr/>
        </p:nvSpPr>
        <p:spPr>
          <a:xfrm>
            <a:off x="639438" y="5674183"/>
            <a:ext cx="10913123" cy="707886"/>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zh-CN" altLang="en-US" sz="2000" b="1">
                <a:solidFill>
                  <a:schemeClr val="bg1"/>
                </a:solidFill>
              </a:rPr>
              <a:t>对于旨在实现超低发射度的四代光源，双射频（</a:t>
            </a:r>
            <a:r>
              <a:rPr lang="en-US" altLang="zh-CN" sz="2000" b="1">
                <a:solidFill>
                  <a:schemeClr val="bg1"/>
                </a:solidFill>
              </a:rPr>
              <a:t>RF</a:t>
            </a:r>
            <a:r>
              <a:rPr lang="zh-CN" altLang="en-US" sz="2000" b="1">
                <a:solidFill>
                  <a:schemeClr val="bg1"/>
                </a:solidFill>
              </a:rPr>
              <a:t>）系统拉伸效果仍有不足，因此提出了三</a:t>
            </a:r>
            <a:r>
              <a:rPr lang="en-US" altLang="zh-CN" sz="2000" b="1">
                <a:solidFill>
                  <a:schemeClr val="bg1"/>
                </a:solidFill>
              </a:rPr>
              <a:t>RF</a:t>
            </a:r>
            <a:r>
              <a:rPr lang="zh-CN" altLang="en-US" sz="2000" b="1">
                <a:solidFill>
                  <a:schemeClr val="bg1"/>
                </a:solidFill>
              </a:rPr>
              <a:t>系统方案来进一步拉伸束长。</a:t>
            </a:r>
            <a:endParaRPr lang="en-US" altLang="zh-CN" sz="2000" b="1" dirty="0">
              <a:solidFill>
                <a:schemeClr val="bg1"/>
              </a:solidFill>
            </a:endParaRPr>
          </a:p>
        </p:txBody>
      </p:sp>
      <p:sp>
        <p:nvSpPr>
          <p:cNvPr id="56" name="矩形 55">
            <a:extLst>
              <a:ext uri="{FF2B5EF4-FFF2-40B4-BE49-F238E27FC236}">
                <a16:creationId xmlns:a16="http://schemas.microsoft.com/office/drawing/2014/main" id="{61E2EF39-B709-46FD-B3F1-C8CCB8EC19DB}"/>
              </a:ext>
            </a:extLst>
          </p:cNvPr>
          <p:cNvSpPr/>
          <p:nvPr/>
        </p:nvSpPr>
        <p:spPr>
          <a:xfrm>
            <a:off x="350402" y="5212370"/>
            <a:ext cx="4015266" cy="307777"/>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G. Bassi</a:t>
            </a:r>
            <a:r>
              <a:rPr lang="en-US" altLang="zh-CN" sz="1400">
                <a:solidFill>
                  <a:srgbClr val="222222"/>
                </a:solidFill>
                <a:latin typeface="Arial" panose="020B0604020202020204" pitchFamily="34" charset="0"/>
              </a:rPr>
              <a:t>, et</a:t>
            </a:r>
            <a:r>
              <a:rPr lang="zh-CN" altLang="en-US" sz="1400">
                <a:solidFill>
                  <a:srgbClr val="222222"/>
                </a:solidFill>
                <a:latin typeface="Arial" panose="020B0604020202020204" pitchFamily="34" charset="0"/>
              </a:rPr>
              <a:t> </a:t>
            </a:r>
            <a:r>
              <a:rPr lang="en-US" altLang="zh-CN" sz="1400">
                <a:solidFill>
                  <a:srgbClr val="222222"/>
                </a:solidFill>
                <a:latin typeface="Arial" panose="020B0604020202020204" pitchFamily="34" charset="0"/>
              </a:rPr>
              <a:t>al.,</a:t>
            </a:r>
            <a:r>
              <a:rPr lang="en-US" altLang="zh-CN" sz="1400" b="0" i="0">
                <a:solidFill>
                  <a:srgbClr val="222222"/>
                </a:solidFill>
                <a:effectLst/>
                <a:latin typeface="Arial" panose="020B0604020202020204" pitchFamily="34" charset="0"/>
              </a:rPr>
              <a:t> in </a:t>
            </a:r>
            <a:r>
              <a:rPr lang="en-US" altLang="zh-CN" sz="1400" b="0" i="1">
                <a:solidFill>
                  <a:srgbClr val="222222"/>
                </a:solidFill>
                <a:effectLst/>
                <a:latin typeface="Arial" panose="020B0604020202020204" pitchFamily="34" charset="0"/>
              </a:rPr>
              <a:t>IPAC'24</a:t>
            </a:r>
            <a:r>
              <a:rPr lang="en-US" altLang="zh-CN" sz="1400" b="0" i="0">
                <a:solidFill>
                  <a:srgbClr val="222222"/>
                </a:solidFill>
                <a:effectLst/>
                <a:latin typeface="Arial" panose="020B0604020202020204" pitchFamily="34" charset="0"/>
              </a:rPr>
              <a:t>, 2949-2952, THBD2.</a:t>
            </a:r>
            <a:endParaRPr lang="zh-CN" altLang="en-US" sz="1400" dirty="0">
              <a:latin typeface="+mj-ea"/>
              <a:ea typeface="+mj-ea"/>
            </a:endParaRPr>
          </a:p>
        </p:txBody>
      </p:sp>
      <p:sp>
        <p:nvSpPr>
          <p:cNvPr id="22" name="矩形 21">
            <a:extLst>
              <a:ext uri="{FF2B5EF4-FFF2-40B4-BE49-F238E27FC236}">
                <a16:creationId xmlns:a16="http://schemas.microsoft.com/office/drawing/2014/main" id="{276717AA-748D-4803-8B68-A3C6B923D0D5}"/>
              </a:ext>
            </a:extLst>
          </p:cNvPr>
          <p:cNvSpPr/>
          <p:nvPr/>
        </p:nvSpPr>
        <p:spPr>
          <a:xfrm>
            <a:off x="1086693" y="1783811"/>
            <a:ext cx="2542684"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不同阶数</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HC</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组成的总电势</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4" name="图片 23">
            <a:extLst>
              <a:ext uri="{FF2B5EF4-FFF2-40B4-BE49-F238E27FC236}">
                <a16:creationId xmlns:a16="http://schemas.microsoft.com/office/drawing/2014/main" id="{ECAC8E38-5C6E-4734-AC98-4398832273F7}"/>
              </a:ext>
            </a:extLst>
          </p:cNvPr>
          <p:cNvPicPr>
            <a:picLocks noChangeAspect="1"/>
          </p:cNvPicPr>
          <p:nvPr/>
        </p:nvPicPr>
        <p:blipFill>
          <a:blip r:embed="rId6"/>
          <a:stretch>
            <a:fillRect/>
          </a:stretch>
        </p:blipFill>
        <p:spPr>
          <a:xfrm>
            <a:off x="4117402" y="2462140"/>
            <a:ext cx="3872390" cy="2689223"/>
          </a:xfrm>
          <a:prstGeom prst="rect">
            <a:avLst/>
          </a:prstGeom>
        </p:spPr>
      </p:pic>
      <p:sp>
        <p:nvSpPr>
          <p:cNvPr id="25" name="矩形 24">
            <a:extLst>
              <a:ext uri="{FF2B5EF4-FFF2-40B4-BE49-F238E27FC236}">
                <a16:creationId xmlns:a16="http://schemas.microsoft.com/office/drawing/2014/main" id="{E0BD29EF-D24E-4091-8310-940C71C2F2D1}"/>
              </a:ext>
            </a:extLst>
          </p:cNvPr>
          <p:cNvSpPr/>
          <p:nvPr/>
        </p:nvSpPr>
        <p:spPr>
          <a:xfrm>
            <a:off x="4944081" y="1953088"/>
            <a:ext cx="2303836"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理论束分布与</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RMS</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束长</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6" name="图片 25">
            <a:extLst>
              <a:ext uri="{FF2B5EF4-FFF2-40B4-BE49-F238E27FC236}">
                <a16:creationId xmlns:a16="http://schemas.microsoft.com/office/drawing/2014/main" id="{D2331692-4E67-49CA-85C0-C6043975F556}"/>
              </a:ext>
            </a:extLst>
          </p:cNvPr>
          <p:cNvPicPr>
            <a:picLocks noChangeAspect="1"/>
          </p:cNvPicPr>
          <p:nvPr/>
        </p:nvPicPr>
        <p:blipFill>
          <a:blip r:embed="rId7"/>
          <a:stretch>
            <a:fillRect/>
          </a:stretch>
        </p:blipFill>
        <p:spPr>
          <a:xfrm>
            <a:off x="8191303" y="2597238"/>
            <a:ext cx="3650295" cy="2735948"/>
          </a:xfrm>
          <a:prstGeom prst="rect">
            <a:avLst/>
          </a:prstGeom>
        </p:spPr>
      </p:pic>
      <p:sp>
        <p:nvSpPr>
          <p:cNvPr id="27" name="矩形 26">
            <a:extLst>
              <a:ext uri="{FF2B5EF4-FFF2-40B4-BE49-F238E27FC236}">
                <a16:creationId xmlns:a16="http://schemas.microsoft.com/office/drawing/2014/main" id="{4EFEA7AB-8110-4323-B135-4980F65ABA41}"/>
              </a:ext>
            </a:extLst>
          </p:cNvPr>
          <p:cNvSpPr/>
          <p:nvPr/>
        </p:nvSpPr>
        <p:spPr>
          <a:xfrm>
            <a:off x="8793711" y="1953088"/>
            <a:ext cx="2445478"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束长拉伸与</a:t>
            </a:r>
            <a:r>
              <a:rPr lang="en-US" altLang="zh-CN" sz="1600" b="1">
                <a:latin typeface="微软雅黑" panose="020B0503020204020204" pitchFamily="34" charset="-122"/>
                <a:ea typeface="微软雅黑" panose="020B0503020204020204" pitchFamily="34" charset="-122"/>
              </a:rPr>
              <a:t>Touscek</a:t>
            </a:r>
            <a:r>
              <a:rPr lang="zh-CN" altLang="en-US" sz="1600" b="1">
                <a:latin typeface="微软雅黑" panose="020B0503020204020204" pitchFamily="34" charset="-122"/>
                <a:ea typeface="微软雅黑" panose="020B0503020204020204" pitchFamily="34" charset="-122"/>
              </a:rPr>
              <a:t>寿命</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00149122"/>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减号 73"/>
          <p:cNvSpPr/>
          <p:nvPr/>
        </p:nvSpPr>
        <p:spPr>
          <a:xfrm>
            <a:off x="-1988185" y="1040130"/>
            <a:ext cx="16239490" cy="110490"/>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75" name="图片 74"/>
          <p:cNvPicPr/>
          <p:nvPr>
            <p:custDataLst>
              <p:tags r:id="rId1"/>
            </p:custDataLst>
          </p:nvPr>
        </p:nvPicPr>
        <p:blipFill>
          <a:blip r:embed="rId3">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76" name="文本框 75"/>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1. </a:t>
            </a:r>
            <a:r>
              <a:rPr kumimoji="0" lang="zh-CN" altLang="en-US"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三射频系统</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纵向注入</a:t>
            </a:r>
            <a:endParaRPr kumimoji="0" lang="zh-CN" altLang="en-US"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pic>
        <p:nvPicPr>
          <p:cNvPr id="3" name="图片 2">
            <a:extLst>
              <a:ext uri="{FF2B5EF4-FFF2-40B4-BE49-F238E27FC236}">
                <a16:creationId xmlns:a16="http://schemas.microsoft.com/office/drawing/2014/main" id="{A7AC2D2C-8D14-4AF8-9B7C-D385B78CE99E}"/>
              </a:ext>
            </a:extLst>
          </p:cNvPr>
          <p:cNvPicPr>
            <a:picLocks noChangeAspect="1"/>
          </p:cNvPicPr>
          <p:nvPr/>
        </p:nvPicPr>
        <p:blipFill>
          <a:blip r:embed="rId4"/>
          <a:stretch>
            <a:fillRect/>
          </a:stretch>
        </p:blipFill>
        <p:spPr>
          <a:xfrm>
            <a:off x="781200" y="2190129"/>
            <a:ext cx="3016440" cy="2815965"/>
          </a:xfrm>
          <a:prstGeom prst="rect">
            <a:avLst/>
          </a:prstGeom>
        </p:spPr>
      </p:pic>
      <p:sp>
        <p:nvSpPr>
          <p:cNvPr id="15" name="矩形 14">
            <a:extLst>
              <a:ext uri="{FF2B5EF4-FFF2-40B4-BE49-F238E27FC236}">
                <a16:creationId xmlns:a16="http://schemas.microsoft.com/office/drawing/2014/main" id="{E4BB51CF-1F18-4789-A5F0-73609C5B3A89}"/>
              </a:ext>
            </a:extLst>
          </p:cNvPr>
          <p:cNvSpPr/>
          <p:nvPr/>
        </p:nvSpPr>
        <p:spPr>
          <a:xfrm>
            <a:off x="490216" y="5378731"/>
            <a:ext cx="3507179"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S. Jiang, G. Xu, PRAB,</a:t>
            </a:r>
            <a:r>
              <a:rPr lang="zh-CN" altLang="en-US" sz="1400" b="0" i="0">
                <a:solidFill>
                  <a:srgbClr val="222222"/>
                </a:solidFill>
                <a:effectLst/>
                <a:latin typeface="Arial" panose="020B0604020202020204" pitchFamily="34" charset="0"/>
              </a:rPr>
              <a:t> </a:t>
            </a:r>
            <a:r>
              <a:rPr lang="en-US" altLang="zh-CN" sz="1400" b="0" i="0">
                <a:solidFill>
                  <a:srgbClr val="222222"/>
                </a:solidFill>
                <a:effectLst/>
                <a:latin typeface="Arial" panose="020B0604020202020204" pitchFamily="34" charset="0"/>
              </a:rPr>
              <a:t>2018, 21, 110701.</a:t>
            </a:r>
            <a:endParaRPr lang="zh-CN" altLang="en-US" sz="1400" dirty="0">
              <a:latin typeface="+mj-ea"/>
              <a:ea typeface="+mj-ea"/>
            </a:endParaRPr>
          </a:p>
        </p:txBody>
      </p:sp>
      <p:sp>
        <p:nvSpPr>
          <p:cNvPr id="16" name="矩形 15">
            <a:extLst>
              <a:ext uri="{FF2B5EF4-FFF2-40B4-BE49-F238E27FC236}">
                <a16:creationId xmlns:a16="http://schemas.microsoft.com/office/drawing/2014/main" id="{EEE96EA3-FD61-408A-A519-41BB6C599788}"/>
              </a:ext>
            </a:extLst>
          </p:cNvPr>
          <p:cNvSpPr/>
          <p:nvPr/>
        </p:nvSpPr>
        <p:spPr>
          <a:xfrm>
            <a:off x="929907" y="5902196"/>
            <a:ext cx="10403305" cy="707886"/>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zh-CN" altLang="en-US" sz="2000" b="1">
                <a:solidFill>
                  <a:schemeClr val="bg1"/>
                </a:solidFill>
                <a:latin typeface="+mn-ea"/>
                <a:ea typeface="+mn-ea"/>
              </a:rPr>
              <a:t>此外，四代光源还面临着动力学孔径小，难以离轴注入的问题。</a:t>
            </a:r>
            <a:endParaRPr lang="en-US" altLang="zh-CN" sz="2000" b="1">
              <a:solidFill>
                <a:schemeClr val="bg1"/>
              </a:solidFill>
              <a:latin typeface="+mn-ea"/>
              <a:ea typeface="+mn-ea"/>
            </a:endParaRPr>
          </a:p>
          <a:p>
            <a:pPr marL="342891" indent="-342891">
              <a:buFont typeface="Wingdings" panose="05000000000000000000" pitchFamily="2" charset="2"/>
              <a:buChar char="u"/>
            </a:pPr>
            <a:r>
              <a:rPr lang="zh-CN" altLang="en-US" sz="2000" b="1">
                <a:solidFill>
                  <a:schemeClr val="bg1"/>
                </a:solidFill>
              </a:rPr>
              <a:t>理论上，三</a:t>
            </a:r>
            <a:r>
              <a:rPr lang="en-US" altLang="zh-CN" sz="2000" b="1">
                <a:solidFill>
                  <a:schemeClr val="bg1"/>
                </a:solidFill>
              </a:rPr>
              <a:t>RF</a:t>
            </a:r>
            <a:r>
              <a:rPr lang="zh-CN" altLang="en-US" sz="2000" b="1">
                <a:solidFill>
                  <a:schemeClr val="bg1"/>
                </a:solidFill>
              </a:rPr>
              <a:t>系统可以实现静态的纵向累积式在轴注入，满足四代光源的特定注入要求。</a:t>
            </a:r>
            <a:endParaRPr lang="en-US" altLang="zh-CN" sz="2000" b="1" dirty="0">
              <a:solidFill>
                <a:schemeClr val="bg1"/>
              </a:solidFill>
            </a:endParaRPr>
          </a:p>
        </p:txBody>
      </p:sp>
      <p:sp>
        <p:nvSpPr>
          <p:cNvPr id="19" name="矩形 18">
            <a:extLst>
              <a:ext uri="{FF2B5EF4-FFF2-40B4-BE49-F238E27FC236}">
                <a16:creationId xmlns:a16="http://schemas.microsoft.com/office/drawing/2014/main" id="{3430778D-859E-4FAA-973B-2BF06359CF9F}"/>
              </a:ext>
            </a:extLst>
          </p:cNvPr>
          <p:cNvSpPr/>
          <p:nvPr/>
        </p:nvSpPr>
        <p:spPr>
          <a:xfrm>
            <a:off x="792671" y="1616110"/>
            <a:ext cx="3057247"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拉伸前后纵向相空间与电势对比</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graphicFrame>
        <p:nvGraphicFramePr>
          <p:cNvPr id="20" name="表格 19">
            <a:extLst>
              <a:ext uri="{FF2B5EF4-FFF2-40B4-BE49-F238E27FC236}">
                <a16:creationId xmlns:a16="http://schemas.microsoft.com/office/drawing/2014/main" id="{D84F179E-4BA4-4442-AA78-23ABBB84F8C0}"/>
              </a:ext>
            </a:extLst>
          </p:cNvPr>
          <p:cNvGraphicFramePr>
            <a:graphicFrameLocks noGrp="1"/>
          </p:cNvGraphicFramePr>
          <p:nvPr>
            <p:extLst>
              <p:ext uri="{D42A27DB-BD31-4B8C-83A1-F6EECF244321}">
                <p14:modId xmlns:p14="http://schemas.microsoft.com/office/powerpoint/2010/main" val="833254921"/>
              </p:ext>
            </p:extLst>
          </p:nvPr>
        </p:nvGraphicFramePr>
        <p:xfrm>
          <a:off x="4248282" y="2185810"/>
          <a:ext cx="7687878" cy="2931160"/>
        </p:xfrm>
        <a:graphic>
          <a:graphicData uri="http://schemas.openxmlformats.org/drawingml/2006/table">
            <a:tbl>
              <a:tblPr firstRow="1" bandRow="1">
                <a:tableStyleId>{5C22544A-7EE6-4342-B048-85BDC9FD1C3A}</a:tableStyleId>
              </a:tblPr>
              <a:tblGrid>
                <a:gridCol w="683896">
                  <a:extLst>
                    <a:ext uri="{9D8B030D-6E8A-4147-A177-3AD203B41FA5}">
                      <a16:colId xmlns:a16="http://schemas.microsoft.com/office/drawing/2014/main" val="20000"/>
                    </a:ext>
                  </a:extLst>
                </a:gridCol>
                <a:gridCol w="1089273">
                  <a:extLst>
                    <a:ext uri="{9D8B030D-6E8A-4147-A177-3AD203B41FA5}">
                      <a16:colId xmlns:a16="http://schemas.microsoft.com/office/drawing/2014/main" val="20001"/>
                    </a:ext>
                  </a:extLst>
                </a:gridCol>
                <a:gridCol w="5914709">
                  <a:extLst>
                    <a:ext uri="{9D8B030D-6E8A-4147-A177-3AD203B41FA5}">
                      <a16:colId xmlns:a16="http://schemas.microsoft.com/office/drawing/2014/main" val="20002"/>
                    </a:ext>
                  </a:extLst>
                </a:gridCol>
              </a:tblGrid>
              <a:tr h="0">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b="0">
                          <a:latin typeface="微软雅黑" panose="020B0503020204020204" pitchFamily="34" charset="-122"/>
                          <a:ea typeface="微软雅黑" panose="020B0503020204020204" pitchFamily="34" charset="-122"/>
                        </a:rPr>
                        <a:t>年份</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类别</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参考文献</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2015</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单</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800" b="0" i="0" kern="1200">
                          <a:solidFill>
                            <a:schemeClr val="dk1"/>
                          </a:solidFill>
                          <a:effectLst/>
                          <a:latin typeface="+mn-lt"/>
                          <a:ea typeface="+mn-ea"/>
                          <a:cs typeface="+mn-cs"/>
                        </a:rPr>
                        <a:t>M. Aiba, et al., PRSTAB, 18, 020701.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2016</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双</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a:latin typeface="微软雅黑" panose="020B0503020204020204" pitchFamily="34" charset="-122"/>
                          <a:ea typeface="微软雅黑" panose="020B0503020204020204" pitchFamily="34" charset="-122"/>
                        </a:rPr>
                        <a:t>B. Jiang, et al., NIMA, 814, 1-5.</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2"/>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2016</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双</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a:latin typeface="微软雅黑" panose="020B0503020204020204" pitchFamily="34" charset="-122"/>
                          <a:ea typeface="微软雅黑" panose="020B0503020204020204" pitchFamily="34" charset="-122"/>
                        </a:rPr>
                        <a:t>G. Xu, et al., in </a:t>
                      </a:r>
                      <a:r>
                        <a:rPr lang="en-US" altLang="zh-CN" sz="1600" i="1">
                          <a:latin typeface="微软雅黑" panose="020B0503020204020204" pitchFamily="34" charset="-122"/>
                          <a:ea typeface="微软雅黑" panose="020B0503020204020204" pitchFamily="34" charset="-122"/>
                        </a:rPr>
                        <a:t>IPAC 2016</a:t>
                      </a:r>
                      <a:r>
                        <a:rPr lang="en-US" altLang="zh-CN" sz="1600" i="0">
                          <a:latin typeface="微软雅黑" panose="020B0503020204020204" pitchFamily="34" charset="-122"/>
                          <a:ea typeface="微软雅黑" panose="020B0503020204020204" pitchFamily="34" charset="-122"/>
                        </a:rPr>
                        <a:t>, pp. 2032-2035</a:t>
                      </a:r>
                      <a:endParaRPr lang="zh-CN" altLang="en-US" sz="1600" i="1"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3"/>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2017</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b="0">
                          <a:latin typeface="微软雅黑" panose="020B0503020204020204" pitchFamily="34" charset="-122"/>
                          <a:ea typeface="微软雅黑" panose="020B0503020204020204" pitchFamily="34" charset="-122"/>
                        </a:rPr>
                        <a:t>双</a:t>
                      </a:r>
                      <a:r>
                        <a:rPr lang="en-US" altLang="zh-CN" sz="1600" b="0">
                          <a:latin typeface="微软雅黑" panose="020B0503020204020204" pitchFamily="34" charset="-122"/>
                          <a:ea typeface="微软雅黑" panose="020B0503020204020204" pitchFamily="34" charset="-122"/>
                        </a:rPr>
                        <a:t>RF</a:t>
                      </a:r>
                      <a:r>
                        <a:rPr lang="zh-CN" altLang="en-US" sz="1600" b="0">
                          <a:latin typeface="微软雅黑" panose="020B0503020204020204" pitchFamily="34" charset="-122"/>
                          <a:ea typeface="微软雅黑" panose="020B0503020204020204" pitchFamily="34" charset="-122"/>
                        </a:rPr>
                        <a:t>系统</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b="0" i="0">
                          <a:solidFill>
                            <a:schemeClr val="tx1"/>
                          </a:solidFill>
                          <a:latin typeface="微软雅黑" panose="020B0503020204020204" pitchFamily="34" charset="-122"/>
                          <a:ea typeface="微软雅黑" panose="020B0503020204020204" pitchFamily="34" charset="-122"/>
                        </a:rPr>
                        <a:t>M.-A. Tordeux, in </a:t>
                      </a:r>
                      <a:r>
                        <a:rPr lang="en-US" altLang="zh-CN" sz="1600" b="0" i="1">
                          <a:solidFill>
                            <a:schemeClr val="tx1"/>
                          </a:solidFill>
                          <a:latin typeface="微软雅黑" panose="020B0503020204020204" pitchFamily="34" charset="-122"/>
                          <a:ea typeface="微软雅黑" panose="020B0503020204020204" pitchFamily="34" charset="-122"/>
                        </a:rPr>
                        <a:t>Topical Workshop on Injection</a:t>
                      </a:r>
                      <a:r>
                        <a:rPr lang="en-US" altLang="zh-CN" sz="1600" b="0" i="0">
                          <a:solidFill>
                            <a:schemeClr val="tx1"/>
                          </a:solidFill>
                          <a:latin typeface="微软雅黑" panose="020B0503020204020204" pitchFamily="34" charset="-122"/>
                          <a:ea typeface="微软雅黑" panose="020B0503020204020204" pitchFamily="34" charset="-122"/>
                        </a:rPr>
                        <a:t>, pp. 28-30.</a:t>
                      </a:r>
                      <a:endParaRPr lang="zh-CN" altLang="en-US" sz="1600" b="0" i="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4"/>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2018</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三</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a:latin typeface="微软雅黑" panose="020B0503020204020204" pitchFamily="34" charset="-122"/>
                          <a:ea typeface="微软雅黑" panose="020B0503020204020204" pitchFamily="34" charset="-122"/>
                        </a:rPr>
                        <a:t>S. Jiang, et al., </a:t>
                      </a:r>
                      <a:r>
                        <a:rPr lang="en-US" altLang="zh-CN" sz="1600" b="0" i="0">
                          <a:solidFill>
                            <a:srgbClr val="222222"/>
                          </a:solidFill>
                          <a:effectLst/>
                          <a:latin typeface="Arial" panose="020B0604020202020204" pitchFamily="34" charset="0"/>
                        </a:rPr>
                        <a:t>PRAB, 21, 110701.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5"/>
                  </a:ext>
                </a:extLst>
              </a:tr>
              <a:tr h="370840">
                <a:tc>
                  <a:txBody>
                    <a:bodyPr/>
                    <a:lstStyle/>
                    <a:p>
                      <a:r>
                        <a:rPr lang="en-US" altLang="zh-CN" sz="1600" b="0">
                          <a:latin typeface="微软雅黑" panose="020B0503020204020204" pitchFamily="34" charset="-122"/>
                          <a:ea typeface="微软雅黑" panose="020B0503020204020204" pitchFamily="34" charset="-122"/>
                        </a:rPr>
                        <a:t>2023</a:t>
                      </a:r>
                      <a:endParaRPr lang="zh-CN" altLang="en-US" sz="1600" b="0" dirty="0">
                        <a:latin typeface="微软雅黑" panose="020B0503020204020204" pitchFamily="34" charset="-122"/>
                        <a:ea typeface="微软雅黑" panose="020B0503020204020204" pitchFamily="34" charset="-122"/>
                      </a:endParaRPr>
                    </a:p>
                  </a:txBody>
                  <a:tcPr/>
                </a:tc>
                <a:tc>
                  <a:txBody>
                    <a:bodyPr/>
                    <a:lstStyle/>
                    <a:p>
                      <a:r>
                        <a:rPr lang="zh-CN" altLang="en-US" sz="1600">
                          <a:latin typeface="微软雅黑" panose="020B0503020204020204" pitchFamily="34" charset="-122"/>
                          <a:ea typeface="微软雅黑" panose="020B0503020204020204" pitchFamily="34" charset="-122"/>
                        </a:rPr>
                        <a:t>三</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endParaRPr lang="zh-CN" altLang="en-US" sz="1600" dirty="0">
                        <a:latin typeface="微软雅黑" panose="020B0503020204020204" pitchFamily="34" charset="-122"/>
                        <a:ea typeface="微软雅黑" panose="020B0503020204020204" pitchFamily="34" charset="-12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800" kern="1200">
                          <a:solidFill>
                            <a:schemeClr val="dk1"/>
                          </a:solidFill>
                          <a:effectLst/>
                          <a:latin typeface="+mn-lt"/>
                          <a:ea typeface="+mn-ea"/>
                          <a:cs typeface="+mn-cs"/>
                        </a:rPr>
                        <a:t>W. Liu, et al., NIMA, 1046, 167712</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841518290"/>
                  </a:ext>
                </a:extLst>
              </a:tr>
              <a:tr h="370840">
                <a:tc>
                  <a:txBody>
                    <a:bodyPr/>
                    <a:lstStyle/>
                    <a:p>
                      <a:r>
                        <a:rPr lang="en-US" altLang="zh-CN" sz="1600" b="0">
                          <a:latin typeface="微软雅黑" panose="020B0503020204020204" pitchFamily="34" charset="-122"/>
                          <a:ea typeface="微软雅黑" panose="020B0503020204020204" pitchFamily="34" charset="-122"/>
                        </a:rPr>
                        <a:t>2024</a:t>
                      </a:r>
                      <a:endParaRPr lang="zh-CN" altLang="en-US" sz="1600" b="0" dirty="0">
                        <a:latin typeface="微软雅黑" panose="020B0503020204020204" pitchFamily="34" charset="-122"/>
                        <a:ea typeface="微软雅黑" panose="020B0503020204020204" pitchFamily="34" charset="-12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a:latin typeface="微软雅黑" panose="020B0503020204020204" pitchFamily="34" charset="-122"/>
                          <a:ea typeface="微软雅黑" panose="020B0503020204020204" pitchFamily="34" charset="-122"/>
                        </a:rPr>
                        <a:t>三</a:t>
                      </a:r>
                      <a:r>
                        <a:rPr lang="en-US" altLang="zh-CN" sz="1600">
                          <a:latin typeface="微软雅黑" panose="020B0503020204020204" pitchFamily="34" charset="-122"/>
                          <a:ea typeface="微软雅黑" panose="020B0503020204020204" pitchFamily="34" charset="-122"/>
                        </a:rPr>
                        <a:t>RF</a:t>
                      </a:r>
                      <a:r>
                        <a:rPr lang="zh-CN" altLang="en-US" sz="1600">
                          <a:latin typeface="微软雅黑" panose="020B0503020204020204" pitchFamily="34" charset="-122"/>
                          <a:ea typeface="微软雅黑" panose="020B0503020204020204" pitchFamily="34" charset="-122"/>
                        </a:rPr>
                        <a:t>系统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800" kern="1200">
                          <a:solidFill>
                            <a:schemeClr val="dk1"/>
                          </a:solidFill>
                          <a:effectLst/>
                          <a:latin typeface="+mn-lt"/>
                          <a:ea typeface="+mn-ea"/>
                          <a:cs typeface="+mn-cs"/>
                        </a:rPr>
                        <a:t>W. Liu, et</a:t>
                      </a:r>
                      <a:r>
                        <a:rPr lang="zh-CN" altLang="en-US" sz="1800" kern="1200">
                          <a:solidFill>
                            <a:schemeClr val="dk1"/>
                          </a:solidFill>
                          <a:effectLst/>
                          <a:latin typeface="+mn-lt"/>
                          <a:ea typeface="+mn-ea"/>
                          <a:cs typeface="+mn-cs"/>
                        </a:rPr>
                        <a:t> </a:t>
                      </a:r>
                      <a:r>
                        <a:rPr lang="en-US" altLang="zh-CN" sz="1800" kern="1200">
                          <a:solidFill>
                            <a:schemeClr val="dk1"/>
                          </a:solidFill>
                          <a:effectLst/>
                          <a:latin typeface="+mn-lt"/>
                          <a:ea typeface="+mn-ea"/>
                          <a:cs typeface="+mn-cs"/>
                        </a:rPr>
                        <a:t>al., J. Instrum. 19, T11001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341341981"/>
                  </a:ext>
                </a:extLst>
              </a:tr>
            </a:tbl>
          </a:graphicData>
        </a:graphic>
      </p:graphicFrame>
      <p:sp>
        <p:nvSpPr>
          <p:cNvPr id="22" name="矩形 21">
            <a:extLst>
              <a:ext uri="{FF2B5EF4-FFF2-40B4-BE49-F238E27FC236}">
                <a16:creationId xmlns:a16="http://schemas.microsoft.com/office/drawing/2014/main" id="{C99FFDA6-5CAC-489D-9E30-DC659754DC4B}"/>
              </a:ext>
            </a:extLst>
          </p:cNvPr>
          <p:cNvSpPr/>
          <p:nvPr/>
        </p:nvSpPr>
        <p:spPr>
          <a:xfrm>
            <a:off x="6768782" y="1616110"/>
            <a:ext cx="2646878" cy="338554"/>
          </a:xfrm>
          <a:prstGeom prst="rect">
            <a:avLst/>
          </a:prstGeom>
        </p:spPr>
        <p:txBody>
          <a:bodyPr wrap="non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储存环纵向累积式在轴注入</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642156045"/>
      </p:ext>
    </p:extLst>
  </p:cSld>
  <p:clrMapOvr>
    <a:masterClrMapping/>
  </p:clrMapOvr>
  <mc:AlternateContent xmlns:mc="http://schemas.openxmlformats.org/markup-compatibility/2006" xmlns:p14="http://schemas.microsoft.com/office/powerpoint/2010/main">
    <mc:Choice Requires="p14">
      <p:transition p14:dur="10" advTm="2000"/>
    </mc:Choice>
    <mc:Fallback xmlns="">
      <p:transition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846AB0B-C4B8-4BCB-AC7A-355FF8BEA029}"/>
              </a:ext>
            </a:extLst>
          </p:cNvPr>
          <p:cNvPicPr>
            <a:picLocks noChangeAspect="1"/>
          </p:cNvPicPr>
          <p:nvPr/>
        </p:nvPicPr>
        <p:blipFill>
          <a:blip r:embed="rId4"/>
          <a:stretch>
            <a:fillRect/>
          </a:stretch>
        </p:blipFill>
        <p:spPr>
          <a:xfrm>
            <a:off x="1201983" y="3059887"/>
            <a:ext cx="2907090" cy="2339717"/>
          </a:xfrm>
          <a:prstGeom prst="rect">
            <a:avLst/>
          </a:prstGeom>
        </p:spPr>
      </p:pic>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文本框 12"/>
          <p:cNvSpPr txBox="1"/>
          <p:nvPr/>
        </p:nvSpPr>
        <p:spPr>
          <a:xfrm>
            <a:off x="315292" y="394012"/>
            <a:ext cx="7994520" cy="584775"/>
          </a:xfrm>
          <a:prstGeom prst="rect">
            <a:avLst/>
          </a:prstGeom>
          <a:noFill/>
        </p:spPr>
        <p:txBody>
          <a:bodyPr wrap="square" rtlCol="0" anchor="t">
            <a:spAutoFit/>
          </a:bodyPr>
          <a:lstStyle/>
          <a:p>
            <a:r>
              <a:rPr lang="en-US" altLang="zh-CN"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1. </a:t>
            </a:r>
            <a:r>
              <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lang="en-US" altLang="zh-CN"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 </a:t>
            </a:r>
            <a:r>
              <a:rPr lang="zh-CN" altLang="en-US" sz="3200" b="1">
                <a:solidFill>
                  <a:srgbClr val="00B0F0"/>
                </a:solidFill>
                <a:latin typeface="Times New Roman" panose="02020603050405020304" pitchFamily="18" charset="0"/>
                <a:ea typeface="微软雅黑" panose="020B0503020204020204" pitchFamily="34" charset="-122"/>
                <a:cs typeface="微软雅黑" panose="020B0503020204020204" pitchFamily="34" charset="-122"/>
                <a:sym typeface="+mn-ea"/>
              </a:rPr>
              <a:t>三射频系统研究现状</a:t>
            </a:r>
            <a:endParaRPr lang="zh-CN" altLang="en-US" sz="3200" b="1" dirty="0">
              <a:solidFill>
                <a:schemeClr val="accent5">
                  <a:lumMod val="25000"/>
                </a:schemeClr>
              </a:solidFill>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sp>
        <p:nvSpPr>
          <p:cNvPr id="14" name="矩形 13">
            <a:extLst>
              <a:ext uri="{FF2B5EF4-FFF2-40B4-BE49-F238E27FC236}">
                <a16:creationId xmlns:a16="http://schemas.microsoft.com/office/drawing/2014/main" id="{D2B9A817-8E21-4998-9282-C7C09E5E10C9}"/>
              </a:ext>
            </a:extLst>
          </p:cNvPr>
          <p:cNvSpPr/>
          <p:nvPr/>
        </p:nvSpPr>
        <p:spPr>
          <a:xfrm>
            <a:off x="567180" y="5842337"/>
            <a:ext cx="11057639" cy="707886"/>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lang="zh-CN" altLang="en-US" sz="2000" b="1">
                <a:solidFill>
                  <a:schemeClr val="bg1"/>
                </a:solidFill>
              </a:rPr>
              <a:t>目前有关三</a:t>
            </a:r>
            <a:r>
              <a:rPr lang="en-US" altLang="zh-CN" sz="2000" b="1">
                <a:solidFill>
                  <a:schemeClr val="bg1"/>
                </a:solidFill>
              </a:rPr>
              <a:t>RF</a:t>
            </a:r>
            <a:r>
              <a:rPr lang="zh-CN" altLang="en-US" sz="2000" b="1">
                <a:solidFill>
                  <a:schemeClr val="bg1"/>
                </a:solidFill>
              </a:rPr>
              <a:t>系统的研究主要集中在解析分析束团的理想拉伸效果，尚未考虑束流负载效应以及不稳定性的影响。</a:t>
            </a:r>
            <a:endParaRPr lang="en-US" altLang="zh-CN" sz="2000" b="1" dirty="0">
              <a:solidFill>
                <a:schemeClr val="bg1"/>
              </a:solidFill>
            </a:endParaRPr>
          </a:p>
        </p:txBody>
      </p:sp>
      <p:pic>
        <p:nvPicPr>
          <p:cNvPr id="12" name="图片 11">
            <a:extLst>
              <a:ext uri="{FF2B5EF4-FFF2-40B4-BE49-F238E27FC236}">
                <a16:creationId xmlns:a16="http://schemas.microsoft.com/office/drawing/2014/main" id="{4E00B28D-73FB-468F-BF58-2FC50392FCBD}"/>
              </a:ext>
            </a:extLst>
          </p:cNvPr>
          <p:cNvPicPr/>
          <p:nvPr>
            <p:custDataLst>
              <p:tags r:id="rId1"/>
            </p:custDataLst>
          </p:nvPr>
        </p:nvPicPr>
        <p:blipFill>
          <a:blip r:embed="rId5">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20" name="矩形 19">
            <a:extLst>
              <a:ext uri="{FF2B5EF4-FFF2-40B4-BE49-F238E27FC236}">
                <a16:creationId xmlns:a16="http://schemas.microsoft.com/office/drawing/2014/main" id="{E34C74AD-6F07-4D08-8F32-5CEF1A063A39}"/>
              </a:ext>
            </a:extLst>
          </p:cNvPr>
          <p:cNvSpPr/>
          <p:nvPr/>
        </p:nvSpPr>
        <p:spPr>
          <a:xfrm>
            <a:off x="647895" y="5385056"/>
            <a:ext cx="4015266" cy="307777"/>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G. Bassi</a:t>
            </a:r>
            <a:r>
              <a:rPr lang="en-US" altLang="zh-CN" sz="1400">
                <a:solidFill>
                  <a:srgbClr val="222222"/>
                </a:solidFill>
                <a:latin typeface="Arial" panose="020B0604020202020204" pitchFamily="34" charset="0"/>
              </a:rPr>
              <a:t>, et</a:t>
            </a:r>
            <a:r>
              <a:rPr lang="zh-CN" altLang="en-US" sz="1400">
                <a:solidFill>
                  <a:srgbClr val="222222"/>
                </a:solidFill>
                <a:latin typeface="Arial" panose="020B0604020202020204" pitchFamily="34" charset="0"/>
              </a:rPr>
              <a:t> </a:t>
            </a:r>
            <a:r>
              <a:rPr lang="en-US" altLang="zh-CN" sz="1400">
                <a:solidFill>
                  <a:srgbClr val="222222"/>
                </a:solidFill>
                <a:latin typeface="Arial" panose="020B0604020202020204" pitchFamily="34" charset="0"/>
              </a:rPr>
              <a:t>al.,</a:t>
            </a:r>
            <a:r>
              <a:rPr lang="en-US" altLang="zh-CN" sz="1400" b="0" i="0">
                <a:solidFill>
                  <a:srgbClr val="222222"/>
                </a:solidFill>
                <a:effectLst/>
                <a:latin typeface="Arial" panose="020B0604020202020204" pitchFamily="34" charset="0"/>
              </a:rPr>
              <a:t> in </a:t>
            </a:r>
            <a:r>
              <a:rPr lang="en-US" altLang="zh-CN" sz="1400" b="0" i="1">
                <a:solidFill>
                  <a:srgbClr val="222222"/>
                </a:solidFill>
                <a:effectLst/>
                <a:latin typeface="Arial" panose="020B0604020202020204" pitchFamily="34" charset="0"/>
              </a:rPr>
              <a:t>IPAC'24</a:t>
            </a:r>
            <a:r>
              <a:rPr lang="en-US" altLang="zh-CN" sz="1400" b="0" i="0">
                <a:solidFill>
                  <a:srgbClr val="222222"/>
                </a:solidFill>
                <a:effectLst/>
                <a:latin typeface="Arial" panose="020B0604020202020204" pitchFamily="34" charset="0"/>
              </a:rPr>
              <a:t>, 2949-2952, THBD2.</a:t>
            </a:r>
            <a:endParaRPr lang="zh-CN" altLang="en-US" sz="1400" dirty="0">
              <a:latin typeface="+mj-ea"/>
              <a:ea typeface="+mj-ea"/>
            </a:endParaRPr>
          </a:p>
        </p:txBody>
      </p:sp>
      <p:grpSp>
        <p:nvGrpSpPr>
          <p:cNvPr id="49" name="Group 43451">
            <a:extLst>
              <a:ext uri="{FF2B5EF4-FFF2-40B4-BE49-F238E27FC236}">
                <a16:creationId xmlns:a16="http://schemas.microsoft.com/office/drawing/2014/main" id="{419F9F81-10C1-4291-9247-4B80696CC601}"/>
              </a:ext>
            </a:extLst>
          </p:cNvPr>
          <p:cNvGrpSpPr/>
          <p:nvPr/>
        </p:nvGrpSpPr>
        <p:grpSpPr>
          <a:xfrm>
            <a:off x="4592934" y="2598671"/>
            <a:ext cx="7433756" cy="3164415"/>
            <a:chOff x="237744" y="-29560"/>
            <a:chExt cx="11622025" cy="6131568"/>
          </a:xfrm>
        </p:grpSpPr>
        <p:pic>
          <p:nvPicPr>
            <p:cNvPr id="50" name="Picture 3027">
              <a:extLst>
                <a:ext uri="{FF2B5EF4-FFF2-40B4-BE49-F238E27FC236}">
                  <a16:creationId xmlns:a16="http://schemas.microsoft.com/office/drawing/2014/main" id="{58261874-5701-45A0-BB3A-918908CB08A7}"/>
                </a:ext>
              </a:extLst>
            </p:cNvPr>
            <p:cNvPicPr/>
            <p:nvPr/>
          </p:nvPicPr>
          <p:blipFill>
            <a:blip r:embed="rId6"/>
            <a:stretch>
              <a:fillRect/>
            </a:stretch>
          </p:blipFill>
          <p:spPr>
            <a:xfrm>
              <a:off x="10782300" y="5326380"/>
              <a:ext cx="1077468" cy="358140"/>
            </a:xfrm>
            <a:prstGeom prst="rect">
              <a:avLst/>
            </a:prstGeom>
          </p:spPr>
        </p:pic>
        <p:pic>
          <p:nvPicPr>
            <p:cNvPr id="51" name="Picture 3029">
              <a:extLst>
                <a:ext uri="{FF2B5EF4-FFF2-40B4-BE49-F238E27FC236}">
                  <a16:creationId xmlns:a16="http://schemas.microsoft.com/office/drawing/2014/main" id="{3C8C07ED-7786-45A2-BEEF-FEC8CE6BCFBA}"/>
                </a:ext>
              </a:extLst>
            </p:cNvPr>
            <p:cNvPicPr/>
            <p:nvPr/>
          </p:nvPicPr>
          <p:blipFill>
            <a:blip r:embed="rId7"/>
            <a:stretch>
              <a:fillRect/>
            </a:stretch>
          </p:blipFill>
          <p:spPr>
            <a:xfrm rot="5399999">
              <a:off x="8603742" y="336042"/>
              <a:ext cx="2686813" cy="2014728"/>
            </a:xfrm>
            <a:prstGeom prst="rect">
              <a:avLst/>
            </a:prstGeom>
          </p:spPr>
        </p:pic>
        <p:pic>
          <p:nvPicPr>
            <p:cNvPr id="52" name="Picture 3037">
              <a:extLst>
                <a:ext uri="{FF2B5EF4-FFF2-40B4-BE49-F238E27FC236}">
                  <a16:creationId xmlns:a16="http://schemas.microsoft.com/office/drawing/2014/main" id="{FD219715-0CD4-48F9-B2F3-BA26D96AA0AD}"/>
                </a:ext>
              </a:extLst>
            </p:cNvPr>
            <p:cNvPicPr/>
            <p:nvPr/>
          </p:nvPicPr>
          <p:blipFill>
            <a:blip r:embed="rId8"/>
            <a:stretch>
              <a:fillRect/>
            </a:stretch>
          </p:blipFill>
          <p:spPr>
            <a:xfrm>
              <a:off x="4143756" y="0"/>
              <a:ext cx="3601212" cy="4802124"/>
            </a:xfrm>
            <a:prstGeom prst="rect">
              <a:avLst/>
            </a:prstGeom>
          </p:spPr>
        </p:pic>
        <p:pic>
          <p:nvPicPr>
            <p:cNvPr id="53" name="Picture 3039">
              <a:extLst>
                <a:ext uri="{FF2B5EF4-FFF2-40B4-BE49-F238E27FC236}">
                  <a16:creationId xmlns:a16="http://schemas.microsoft.com/office/drawing/2014/main" id="{DF3D40BA-BDEA-4E9B-9996-FA31535060B6}"/>
                </a:ext>
              </a:extLst>
            </p:cNvPr>
            <p:cNvPicPr/>
            <p:nvPr/>
          </p:nvPicPr>
          <p:blipFill>
            <a:blip r:embed="rId9"/>
            <a:stretch>
              <a:fillRect/>
            </a:stretch>
          </p:blipFill>
          <p:spPr>
            <a:xfrm>
              <a:off x="237744" y="143256"/>
              <a:ext cx="3092196" cy="5497068"/>
            </a:xfrm>
            <a:prstGeom prst="rect">
              <a:avLst/>
            </a:prstGeom>
          </p:spPr>
        </p:pic>
        <p:sp>
          <p:nvSpPr>
            <p:cNvPr id="54" name="Rectangle 3040">
              <a:extLst>
                <a:ext uri="{FF2B5EF4-FFF2-40B4-BE49-F238E27FC236}">
                  <a16:creationId xmlns:a16="http://schemas.microsoft.com/office/drawing/2014/main" id="{602D0403-D62F-4D1E-BAA5-665AD27E6347}"/>
                </a:ext>
              </a:extLst>
            </p:cNvPr>
            <p:cNvSpPr/>
            <p:nvPr/>
          </p:nvSpPr>
          <p:spPr>
            <a:xfrm>
              <a:off x="3557016" y="1333246"/>
              <a:ext cx="336132" cy="687488"/>
            </a:xfrm>
            <a:prstGeom prst="rect">
              <a:avLst/>
            </a:prstGeom>
            <a:ln>
              <a:noFill/>
            </a:ln>
          </p:spPr>
          <p:txBody>
            <a:bodyPr vert="horz" lIns="0" tIns="0" rIns="0" bIns="0" rtlCol="0">
              <a:noAutofit/>
            </a:bodyPr>
            <a:lstStyle/>
            <a:p>
              <a:pPr>
                <a:lnSpc>
                  <a:spcPct val="107000"/>
                </a:lnSpc>
                <a:spcAft>
                  <a:spcPts val="800"/>
                </a:spcAft>
              </a:pPr>
              <a:r>
                <a:rPr lang="en-US" sz="4000" b="1" kern="100">
                  <a:solidFill>
                    <a:srgbClr val="001427"/>
                  </a:solidFill>
                  <a:effectLst/>
                  <a:latin typeface="Calibri" panose="020F0502020204030204" pitchFamily="34" charset="0"/>
                  <a:ea typeface="Calibri" panose="020F0502020204030204" pitchFamily="34" charset="0"/>
                </a:rPr>
                <a:t>+</a:t>
              </a:r>
              <a:endParaRPr lang="zh-CN" sz="1100" kern="100">
                <a:solidFill>
                  <a:srgbClr val="000000"/>
                </a:solidFill>
                <a:effectLst/>
                <a:latin typeface="Calibri" panose="020F0502020204030204" pitchFamily="34" charset="0"/>
                <a:ea typeface="Calibri" panose="020F0502020204030204" pitchFamily="34" charset="0"/>
              </a:endParaRPr>
            </a:p>
          </p:txBody>
        </p:sp>
        <p:sp>
          <p:nvSpPr>
            <p:cNvPr id="55" name="Rectangle 3041">
              <a:extLst>
                <a:ext uri="{FF2B5EF4-FFF2-40B4-BE49-F238E27FC236}">
                  <a16:creationId xmlns:a16="http://schemas.microsoft.com/office/drawing/2014/main" id="{0F8677C3-1244-45B3-B751-2CE848EC53C5}"/>
                </a:ext>
              </a:extLst>
            </p:cNvPr>
            <p:cNvSpPr/>
            <p:nvPr/>
          </p:nvSpPr>
          <p:spPr>
            <a:xfrm>
              <a:off x="8008874" y="1292250"/>
              <a:ext cx="336334" cy="687901"/>
            </a:xfrm>
            <a:prstGeom prst="rect">
              <a:avLst/>
            </a:prstGeom>
            <a:ln>
              <a:noFill/>
            </a:ln>
          </p:spPr>
          <p:txBody>
            <a:bodyPr vert="horz" lIns="0" tIns="0" rIns="0" bIns="0" rtlCol="0">
              <a:noAutofit/>
            </a:bodyPr>
            <a:lstStyle/>
            <a:p>
              <a:pPr>
                <a:lnSpc>
                  <a:spcPct val="107000"/>
                </a:lnSpc>
                <a:spcAft>
                  <a:spcPts val="800"/>
                </a:spcAft>
              </a:pPr>
              <a:r>
                <a:rPr lang="en-US" sz="4000" b="1" kern="100">
                  <a:solidFill>
                    <a:srgbClr val="001427"/>
                  </a:solidFill>
                  <a:effectLst/>
                  <a:latin typeface="Calibri" panose="020F0502020204030204" pitchFamily="34" charset="0"/>
                  <a:ea typeface="Calibri" panose="020F0502020204030204" pitchFamily="34" charset="0"/>
                </a:rPr>
                <a:t>+</a:t>
              </a:r>
              <a:endParaRPr lang="zh-CN" sz="1100" kern="100">
                <a:solidFill>
                  <a:srgbClr val="000000"/>
                </a:solidFill>
                <a:effectLst/>
                <a:latin typeface="Calibri" panose="020F0502020204030204" pitchFamily="34" charset="0"/>
                <a:ea typeface="Calibri" panose="020F0502020204030204" pitchFamily="34" charset="0"/>
              </a:endParaRPr>
            </a:p>
          </p:txBody>
        </p:sp>
        <p:sp>
          <p:nvSpPr>
            <p:cNvPr id="56" name="Rectangle 43371">
              <a:extLst>
                <a:ext uri="{FF2B5EF4-FFF2-40B4-BE49-F238E27FC236}">
                  <a16:creationId xmlns:a16="http://schemas.microsoft.com/office/drawing/2014/main" id="{3966C5A1-85E0-44F6-9F8B-7D505F241FE2}"/>
                </a:ext>
              </a:extLst>
            </p:cNvPr>
            <p:cNvSpPr/>
            <p:nvPr/>
          </p:nvSpPr>
          <p:spPr>
            <a:xfrm>
              <a:off x="1569596" y="245363"/>
              <a:ext cx="1760346" cy="547907"/>
            </a:xfrm>
            <a:prstGeom prst="rect">
              <a:avLst/>
            </a:prstGeom>
            <a:ln>
              <a:noFill/>
            </a:ln>
          </p:spPr>
          <p:txBody>
            <a:bodyPr vert="horz" lIns="0" tIns="0" rIns="0" bIns="0" rtlCol="0">
              <a:noAutofit/>
            </a:bodyPr>
            <a:lstStyle/>
            <a:p>
              <a:pPr>
                <a:lnSpc>
                  <a:spcPct val="107000"/>
                </a:lnSpc>
                <a:spcAft>
                  <a:spcPts val="800"/>
                </a:spcAft>
              </a:pPr>
              <a:r>
                <a:rPr lang="en-US" sz="2400" b="1" kern="100">
                  <a:solidFill>
                    <a:schemeClr val="accent6"/>
                  </a:solidFill>
                  <a:effectLst/>
                  <a:latin typeface="Calibri" panose="020F0502020204030204" pitchFamily="34" charset="0"/>
                  <a:ea typeface="Calibri" panose="020F0502020204030204" pitchFamily="34" charset="0"/>
                </a:rPr>
                <a:t>100MHz</a:t>
              </a:r>
              <a:endParaRPr lang="zh-CN" sz="1100" kern="100">
                <a:solidFill>
                  <a:schemeClr val="accent6"/>
                </a:solidFill>
                <a:effectLst/>
                <a:latin typeface="Calibri" panose="020F0502020204030204" pitchFamily="34" charset="0"/>
                <a:ea typeface="Calibri" panose="020F0502020204030204" pitchFamily="34" charset="0"/>
              </a:endParaRPr>
            </a:p>
          </p:txBody>
        </p:sp>
        <p:sp>
          <p:nvSpPr>
            <p:cNvPr id="57" name="Rectangle 43373">
              <a:extLst>
                <a:ext uri="{FF2B5EF4-FFF2-40B4-BE49-F238E27FC236}">
                  <a16:creationId xmlns:a16="http://schemas.microsoft.com/office/drawing/2014/main" id="{81D3DDF5-B2AF-46B0-A59F-BCB3F8FB51A9}"/>
                </a:ext>
              </a:extLst>
            </p:cNvPr>
            <p:cNvSpPr/>
            <p:nvPr/>
          </p:nvSpPr>
          <p:spPr>
            <a:xfrm>
              <a:off x="5987461" y="143256"/>
              <a:ext cx="1755133" cy="772234"/>
            </a:xfrm>
            <a:prstGeom prst="rect">
              <a:avLst/>
            </a:prstGeom>
            <a:ln>
              <a:noFill/>
            </a:ln>
          </p:spPr>
          <p:txBody>
            <a:bodyPr vert="horz" lIns="0" tIns="0" rIns="0" bIns="0" rtlCol="0">
              <a:noAutofit/>
            </a:bodyPr>
            <a:lstStyle/>
            <a:p>
              <a:pPr>
                <a:lnSpc>
                  <a:spcPct val="107000"/>
                </a:lnSpc>
                <a:spcAft>
                  <a:spcPts val="800"/>
                </a:spcAft>
              </a:pPr>
              <a:r>
                <a:rPr lang="en-US" sz="2400" b="1" kern="100">
                  <a:solidFill>
                    <a:schemeClr val="accent6"/>
                  </a:solidFill>
                  <a:effectLst/>
                  <a:latin typeface="Calibri" panose="020F0502020204030204" pitchFamily="34" charset="0"/>
                  <a:ea typeface="Calibri" panose="020F0502020204030204" pitchFamily="34" charset="0"/>
                </a:rPr>
                <a:t>300MHz</a:t>
              </a:r>
              <a:endParaRPr lang="zh-CN" sz="1100" kern="100">
                <a:solidFill>
                  <a:schemeClr val="accent6"/>
                </a:solidFill>
                <a:effectLst/>
                <a:latin typeface="Calibri" panose="020F0502020204030204" pitchFamily="34" charset="0"/>
                <a:ea typeface="Calibri" panose="020F0502020204030204" pitchFamily="34" charset="0"/>
              </a:endParaRPr>
            </a:p>
          </p:txBody>
        </p:sp>
        <p:pic>
          <p:nvPicPr>
            <p:cNvPr id="58" name="Picture 3045">
              <a:extLst>
                <a:ext uri="{FF2B5EF4-FFF2-40B4-BE49-F238E27FC236}">
                  <a16:creationId xmlns:a16="http://schemas.microsoft.com/office/drawing/2014/main" id="{FEEFA2E2-6CC7-457C-B87A-D995DD1F5B5F}"/>
                </a:ext>
              </a:extLst>
            </p:cNvPr>
            <p:cNvPicPr/>
            <p:nvPr/>
          </p:nvPicPr>
          <p:blipFill>
            <a:blip r:embed="rId10"/>
            <a:stretch>
              <a:fillRect/>
            </a:stretch>
          </p:blipFill>
          <p:spPr>
            <a:xfrm>
              <a:off x="8238742" y="3400680"/>
              <a:ext cx="3621027" cy="2701328"/>
            </a:xfrm>
            <a:prstGeom prst="rect">
              <a:avLst/>
            </a:prstGeom>
          </p:spPr>
        </p:pic>
        <p:sp>
          <p:nvSpPr>
            <p:cNvPr id="59" name="Rectangle 3046">
              <a:extLst>
                <a:ext uri="{FF2B5EF4-FFF2-40B4-BE49-F238E27FC236}">
                  <a16:creationId xmlns:a16="http://schemas.microsoft.com/office/drawing/2014/main" id="{F58F05D1-0169-4D33-9BB4-CD157ED02573}"/>
                </a:ext>
              </a:extLst>
            </p:cNvPr>
            <p:cNvSpPr/>
            <p:nvPr/>
          </p:nvSpPr>
          <p:spPr>
            <a:xfrm>
              <a:off x="7849052" y="4638891"/>
              <a:ext cx="336132" cy="687488"/>
            </a:xfrm>
            <a:prstGeom prst="rect">
              <a:avLst/>
            </a:prstGeom>
            <a:ln>
              <a:noFill/>
            </a:ln>
          </p:spPr>
          <p:txBody>
            <a:bodyPr vert="horz" lIns="0" tIns="0" rIns="0" bIns="0" rtlCol="0">
              <a:noAutofit/>
            </a:bodyPr>
            <a:lstStyle/>
            <a:p>
              <a:pPr>
                <a:lnSpc>
                  <a:spcPct val="107000"/>
                </a:lnSpc>
                <a:spcAft>
                  <a:spcPts val="800"/>
                </a:spcAft>
              </a:pPr>
              <a:r>
                <a:rPr lang="en-US" sz="4000" b="1" kern="100">
                  <a:solidFill>
                    <a:srgbClr val="001427"/>
                  </a:solidFill>
                  <a:effectLst/>
                  <a:latin typeface="Calibri" panose="020F0502020204030204" pitchFamily="34" charset="0"/>
                  <a:ea typeface="Calibri" panose="020F0502020204030204" pitchFamily="34" charset="0"/>
                </a:rPr>
                <a:t>=</a:t>
              </a:r>
              <a:endParaRPr lang="zh-CN" sz="1100" kern="100">
                <a:solidFill>
                  <a:srgbClr val="000000"/>
                </a:solidFill>
                <a:effectLst/>
                <a:latin typeface="Calibri" panose="020F0502020204030204" pitchFamily="34" charset="0"/>
                <a:ea typeface="Calibri" panose="020F0502020204030204" pitchFamily="34" charset="0"/>
              </a:endParaRPr>
            </a:p>
          </p:txBody>
        </p:sp>
        <p:sp>
          <p:nvSpPr>
            <p:cNvPr id="60" name="Rectangle 43375">
              <a:extLst>
                <a:ext uri="{FF2B5EF4-FFF2-40B4-BE49-F238E27FC236}">
                  <a16:creationId xmlns:a16="http://schemas.microsoft.com/office/drawing/2014/main" id="{A3F5A7E7-D5B6-4705-89EA-7C35DEC12B1E}"/>
                </a:ext>
              </a:extLst>
            </p:cNvPr>
            <p:cNvSpPr/>
            <p:nvPr/>
          </p:nvSpPr>
          <p:spPr>
            <a:xfrm>
              <a:off x="9161101" y="-29560"/>
              <a:ext cx="1762592" cy="777946"/>
            </a:xfrm>
            <a:prstGeom prst="rect">
              <a:avLst/>
            </a:prstGeom>
            <a:ln>
              <a:noFill/>
            </a:ln>
          </p:spPr>
          <p:txBody>
            <a:bodyPr vert="horz" lIns="0" tIns="0" rIns="0" bIns="0" rtlCol="0">
              <a:noAutofit/>
            </a:bodyPr>
            <a:lstStyle/>
            <a:p>
              <a:pPr>
                <a:lnSpc>
                  <a:spcPct val="107000"/>
                </a:lnSpc>
                <a:spcAft>
                  <a:spcPts val="800"/>
                </a:spcAft>
              </a:pPr>
              <a:r>
                <a:rPr lang="en-US" sz="2400" b="1" kern="100">
                  <a:solidFill>
                    <a:schemeClr val="accent6"/>
                  </a:solidFill>
                  <a:effectLst/>
                  <a:latin typeface="Calibri" panose="020F0502020204030204" pitchFamily="34" charset="0"/>
                  <a:ea typeface="Calibri" panose="020F0502020204030204" pitchFamily="34" charset="0"/>
                </a:rPr>
                <a:t>500MHz</a:t>
              </a:r>
              <a:endParaRPr lang="zh-CN" sz="1100" kern="100">
                <a:solidFill>
                  <a:schemeClr val="accent6"/>
                </a:solidFill>
                <a:effectLst/>
                <a:latin typeface="Calibri" panose="020F0502020204030204" pitchFamily="34" charset="0"/>
                <a:ea typeface="Calibri" panose="020F0502020204030204" pitchFamily="34" charset="0"/>
              </a:endParaRPr>
            </a:p>
          </p:txBody>
        </p:sp>
      </p:grpSp>
      <p:sp>
        <p:nvSpPr>
          <p:cNvPr id="61" name="矩形 60">
            <a:extLst>
              <a:ext uri="{FF2B5EF4-FFF2-40B4-BE49-F238E27FC236}">
                <a16:creationId xmlns:a16="http://schemas.microsoft.com/office/drawing/2014/main" id="{6B1AEEDA-77C3-4491-BFAC-703AE4AB41E2}"/>
              </a:ext>
            </a:extLst>
          </p:cNvPr>
          <p:cNvSpPr/>
          <p:nvPr/>
        </p:nvSpPr>
        <p:spPr>
          <a:xfrm>
            <a:off x="7388076" y="1709167"/>
            <a:ext cx="2282997" cy="338554"/>
          </a:xfrm>
          <a:prstGeom prst="rect">
            <a:avLst/>
          </a:prstGeom>
        </p:spPr>
        <p:txBody>
          <a:bodyPr wrap="none">
            <a:spAutoFit/>
          </a:bodyPr>
          <a:lstStyle/>
          <a:p>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MAX-IV</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三</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RF</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系统方案</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2" name="矩形 61">
            <a:extLst>
              <a:ext uri="{FF2B5EF4-FFF2-40B4-BE49-F238E27FC236}">
                <a16:creationId xmlns:a16="http://schemas.microsoft.com/office/drawing/2014/main" id="{28296E4B-AD75-4D1E-8F84-5F37DFE6D811}"/>
              </a:ext>
            </a:extLst>
          </p:cNvPr>
          <p:cNvSpPr/>
          <p:nvPr/>
        </p:nvSpPr>
        <p:spPr>
          <a:xfrm>
            <a:off x="5726051" y="2146901"/>
            <a:ext cx="5706434" cy="307777"/>
          </a:xfrm>
          <a:prstGeom prst="rect">
            <a:avLst/>
          </a:prstGeom>
        </p:spPr>
        <p:txBody>
          <a:bodyPr wrap="non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b="0" i="0">
                <a:solidFill>
                  <a:srgbClr val="222222"/>
                </a:solidFill>
                <a:effectLst/>
                <a:latin typeface="Arial" panose="020B0604020202020204" pitchFamily="34" charset="0"/>
              </a:rPr>
              <a:t>Åke Andersson</a:t>
            </a:r>
            <a:r>
              <a:rPr lang="en-US" altLang="zh-CN" sz="1400">
                <a:solidFill>
                  <a:srgbClr val="222222"/>
                </a:solidFill>
                <a:latin typeface="Arial" panose="020B0604020202020204" pitchFamily="34" charset="0"/>
              </a:rPr>
              <a:t>, </a:t>
            </a:r>
            <a:r>
              <a:rPr lang="en-US" altLang="zh-CN" sz="1400" b="0" i="0">
                <a:solidFill>
                  <a:srgbClr val="222222"/>
                </a:solidFill>
                <a:effectLst/>
                <a:latin typeface="Arial" panose="020B0604020202020204" pitchFamily="34" charset="0"/>
              </a:rPr>
              <a:t>et al., at iFAST Low Emittance Rings workshop,2024.</a:t>
            </a:r>
            <a:endParaRPr lang="zh-CN" altLang="en-US" sz="1400" dirty="0">
              <a:latin typeface="+mj-ea"/>
              <a:ea typeface="+mj-ea"/>
            </a:endParaRPr>
          </a:p>
        </p:txBody>
      </p:sp>
      <p:sp>
        <p:nvSpPr>
          <p:cNvPr id="63" name="矩形 62">
            <a:extLst>
              <a:ext uri="{FF2B5EF4-FFF2-40B4-BE49-F238E27FC236}">
                <a16:creationId xmlns:a16="http://schemas.microsoft.com/office/drawing/2014/main" id="{924EBA45-165D-49CE-BDDD-ECBE430B2748}"/>
              </a:ext>
            </a:extLst>
          </p:cNvPr>
          <p:cNvSpPr/>
          <p:nvPr/>
        </p:nvSpPr>
        <p:spPr>
          <a:xfrm>
            <a:off x="917647" y="1429519"/>
            <a:ext cx="5409440" cy="1477328"/>
          </a:xfrm>
          <a:prstGeom prst="rect">
            <a:avLst/>
          </a:prstGeom>
          <a:ln w="1587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zh-CN" altLang="en-US" b="1" u="sng" baseline="0" dirty="0">
                <a:solidFill>
                  <a:srgbClr val="0515EB"/>
                </a:solidFill>
                <a:latin typeface="+mn-ea"/>
                <a:cs typeface="Times New Roman" panose="02020603050405020304" pitchFamily="18" charset="0"/>
              </a:rPr>
              <a:t>理论上</a:t>
            </a:r>
            <a:r>
              <a:rPr lang="zh-CN" altLang="en-US" b="1" baseline="0" dirty="0">
                <a:solidFill>
                  <a:schemeClr val="tx1"/>
                </a:solidFill>
                <a:latin typeface="+mn-ea"/>
                <a:cs typeface="Times New Roman" panose="02020603050405020304" pitchFamily="18" charset="0"/>
              </a:rPr>
              <a:t>能实现更大</a:t>
            </a:r>
            <a:r>
              <a:rPr lang="zh-CN" altLang="en-US" b="1" dirty="0">
                <a:latin typeface="+mn-ea"/>
                <a:cs typeface="Times New Roman" panose="02020603050405020304" pitchFamily="18" charset="0"/>
              </a:rPr>
              <a:t>束长</a:t>
            </a:r>
            <a:r>
              <a:rPr lang="zh-CN" altLang="en-US" b="1" baseline="0" dirty="0">
                <a:solidFill>
                  <a:schemeClr val="tx1"/>
                </a:solidFill>
                <a:latin typeface="+mn-ea"/>
                <a:cs typeface="Times New Roman" panose="02020603050405020304" pitchFamily="18" charset="0"/>
              </a:rPr>
              <a:t>拉伸和纵向累计注入</a:t>
            </a:r>
            <a:endParaRPr lang="en-US" altLang="zh-CN" b="1" baseline="0" dirty="0">
              <a:solidFill>
                <a:schemeClr val="tx1"/>
              </a:solidFill>
              <a:latin typeface="+mn-ea"/>
              <a:cs typeface="Times New Roman" panose="02020603050405020304" pitchFamily="18" charset="0"/>
            </a:endParaRPr>
          </a:p>
          <a:p>
            <a:pPr marL="342900" indent="-342900">
              <a:buFont typeface="Arial" panose="020B0604020202020204" pitchFamily="34" charset="0"/>
              <a:buChar char="•"/>
            </a:pPr>
            <a:r>
              <a:rPr lang="en-US" altLang="zh-CN" b="1" dirty="0">
                <a:latin typeface="+mn-ea"/>
                <a:cs typeface="Times New Roman" panose="02020603050405020304" pitchFamily="18" charset="0"/>
              </a:rPr>
              <a:t>NSLS-II U    (</a:t>
            </a:r>
            <a:r>
              <a:rPr lang="zh-CN" altLang="en-US" b="1" dirty="0">
                <a:latin typeface="+mn-ea"/>
                <a:cs typeface="Times New Roman" panose="02020603050405020304" pitchFamily="18" charset="0"/>
              </a:rPr>
              <a:t>拉伸</a:t>
            </a:r>
            <a:r>
              <a:rPr lang="en-US" altLang="zh-CN" b="1" dirty="0">
                <a:latin typeface="+mn-ea"/>
                <a:cs typeface="Times New Roman" panose="02020603050405020304" pitchFamily="18" charset="0"/>
              </a:rPr>
              <a:t>)</a:t>
            </a:r>
          </a:p>
          <a:p>
            <a:pPr marL="342900" indent="-342900">
              <a:buFont typeface="Arial" panose="020B0604020202020204" pitchFamily="34" charset="0"/>
              <a:buChar char="•"/>
            </a:pPr>
            <a:r>
              <a:rPr lang="en-US" altLang="zh-CN" b="1" baseline="0" dirty="0">
                <a:solidFill>
                  <a:schemeClr val="tx1"/>
                </a:solidFill>
                <a:latin typeface="+mn-ea"/>
                <a:cs typeface="Times New Roman" panose="02020603050405020304" pitchFamily="18" charset="0"/>
              </a:rPr>
              <a:t>MAX-IV       (</a:t>
            </a:r>
            <a:r>
              <a:rPr lang="zh-CN" altLang="en-US" b="1" baseline="0" dirty="0">
                <a:solidFill>
                  <a:schemeClr val="tx1"/>
                </a:solidFill>
                <a:latin typeface="+mn-ea"/>
                <a:cs typeface="Times New Roman" panose="02020603050405020304" pitchFamily="18" charset="0"/>
              </a:rPr>
              <a:t>拉伸</a:t>
            </a:r>
            <a:r>
              <a:rPr lang="en-US" altLang="zh-CN" b="1" baseline="0" dirty="0">
                <a:solidFill>
                  <a:schemeClr val="tx1"/>
                </a:solidFill>
                <a:latin typeface="+mn-ea"/>
                <a:cs typeface="Times New Roman" panose="02020603050405020304" pitchFamily="18" charset="0"/>
              </a:rPr>
              <a:t>)</a:t>
            </a:r>
          </a:p>
          <a:p>
            <a:pPr marL="342900" indent="-342900">
              <a:buFont typeface="Arial" panose="020B0604020202020204" pitchFamily="34" charset="0"/>
              <a:buChar char="•"/>
            </a:pPr>
            <a:r>
              <a:rPr lang="en-US" altLang="zh-CN" b="1">
                <a:latin typeface="+mn-ea"/>
                <a:cs typeface="Times New Roman" panose="02020603050405020304" pitchFamily="18" charset="0"/>
              </a:rPr>
              <a:t>HEPS         (</a:t>
            </a:r>
            <a:r>
              <a:rPr lang="zh-CN" altLang="en-US" b="1" dirty="0">
                <a:latin typeface="+mn-ea"/>
                <a:cs typeface="Times New Roman" panose="02020603050405020304" pitchFamily="18" charset="0"/>
              </a:rPr>
              <a:t>注入</a:t>
            </a:r>
            <a:r>
              <a:rPr lang="en-US" altLang="zh-CN" b="1" dirty="0">
                <a:latin typeface="+mn-ea"/>
                <a:cs typeface="Times New Roman" panose="02020603050405020304" pitchFamily="18" charset="0"/>
              </a:rPr>
              <a:t>+</a:t>
            </a:r>
            <a:r>
              <a:rPr lang="zh-CN" altLang="en-US" b="1" dirty="0">
                <a:latin typeface="+mn-ea"/>
                <a:cs typeface="Times New Roman" panose="02020603050405020304" pitchFamily="18" charset="0"/>
              </a:rPr>
              <a:t>拉伸</a:t>
            </a:r>
            <a:r>
              <a:rPr lang="en-US" altLang="zh-CN" b="1" dirty="0">
                <a:latin typeface="+mn-ea"/>
                <a:cs typeface="Times New Roman" panose="02020603050405020304" pitchFamily="18" charset="0"/>
              </a:rPr>
              <a:t>)</a:t>
            </a:r>
            <a:endParaRPr lang="en-US" altLang="zh-CN" b="1" baseline="0" dirty="0">
              <a:solidFill>
                <a:schemeClr val="tx1"/>
              </a:solidFill>
              <a:latin typeface="+mn-ea"/>
              <a:cs typeface="Times New Roman" panose="02020603050405020304" pitchFamily="18" charset="0"/>
            </a:endParaRPr>
          </a:p>
          <a:p>
            <a:pPr marL="342900" indent="-342900">
              <a:buFont typeface="Arial" panose="020B0604020202020204" pitchFamily="34" charset="0"/>
              <a:buChar char="•"/>
            </a:pPr>
            <a:r>
              <a:rPr lang="zh-CN" altLang="en-US" b="1" dirty="0">
                <a:latin typeface="+mn-ea"/>
                <a:cs typeface="Times New Roman" panose="02020603050405020304" pitchFamily="18" charset="0"/>
              </a:rPr>
              <a:t>南方</a:t>
            </a:r>
            <a:r>
              <a:rPr lang="zh-CN" altLang="en-US" b="1">
                <a:latin typeface="+mn-ea"/>
                <a:cs typeface="Times New Roman" panose="02020603050405020304" pitchFamily="18" charset="0"/>
              </a:rPr>
              <a:t>光源     </a:t>
            </a:r>
            <a:r>
              <a:rPr lang="en-US" altLang="zh-CN" b="1">
                <a:latin typeface="+mn-ea"/>
                <a:cs typeface="Times New Roman" panose="02020603050405020304" pitchFamily="18" charset="0"/>
              </a:rPr>
              <a:t>(</a:t>
            </a:r>
            <a:r>
              <a:rPr lang="zh-CN" altLang="en-US" b="1" dirty="0">
                <a:latin typeface="+mn-ea"/>
                <a:cs typeface="Times New Roman" panose="02020603050405020304" pitchFamily="18" charset="0"/>
              </a:rPr>
              <a:t>注入</a:t>
            </a:r>
            <a:r>
              <a:rPr lang="en-US" altLang="zh-CN" b="1" dirty="0">
                <a:latin typeface="+mn-ea"/>
                <a:cs typeface="Times New Roman" panose="02020603050405020304" pitchFamily="18" charset="0"/>
              </a:rPr>
              <a:t>+</a:t>
            </a:r>
            <a:r>
              <a:rPr lang="zh-CN" altLang="en-US" b="1" dirty="0">
                <a:latin typeface="+mn-ea"/>
                <a:cs typeface="Times New Roman" panose="02020603050405020304" pitchFamily="18" charset="0"/>
              </a:rPr>
              <a:t>拉伸</a:t>
            </a:r>
            <a:r>
              <a:rPr lang="en-US" altLang="zh-CN" b="1" dirty="0">
                <a:latin typeface="+mn-ea"/>
                <a:cs typeface="Times New Roman" panose="02020603050405020304" pitchFamily="18" charset="0"/>
              </a:rPr>
              <a:t>)</a:t>
            </a:r>
            <a:endParaRPr lang="zh-CN" altLang="en-US" b="1" baseline="0" dirty="0">
              <a:solidFill>
                <a:schemeClr val="tx1"/>
              </a:solidFill>
              <a:latin typeface="+mn-ea"/>
              <a:cs typeface="Times New Roman" panose="02020603050405020304" pitchFamily="18" charset="0"/>
            </a:endParaRPr>
          </a:p>
        </p:txBody>
      </p:sp>
    </p:spTree>
    <p:extLst>
      <p:ext uri="{BB962C8B-B14F-4D97-AF65-F5344CB8AC3E}">
        <p14:creationId xmlns:p14="http://schemas.microsoft.com/office/powerpoint/2010/main" val="2985454598"/>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1. </a:t>
            </a:r>
            <a:r>
              <a:rPr kumimoji="0" lang="zh-CN" altLang="en-US"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研究背景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周期性瞬态束流负载</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(PTBL)</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效应</a:t>
            </a:r>
            <a:endParaRPr kumimoji="0" lang="zh-CN" altLang="en-US"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sp>
        <p:nvSpPr>
          <p:cNvPr id="14" name="矩形 13">
            <a:extLst>
              <a:ext uri="{FF2B5EF4-FFF2-40B4-BE49-F238E27FC236}">
                <a16:creationId xmlns:a16="http://schemas.microsoft.com/office/drawing/2014/main" id="{D2B9A817-8E21-4998-9282-C7C09E5E10C9}"/>
              </a:ext>
            </a:extLst>
          </p:cNvPr>
          <p:cNvSpPr/>
          <p:nvPr/>
        </p:nvSpPr>
        <p:spPr>
          <a:xfrm>
            <a:off x="567180" y="6037959"/>
            <a:ext cx="11057639" cy="707886"/>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目前已有许多关于</a:t>
            </a: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PTBL</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效应的研究工作。但其详细发生机制与抑制方法暂未得到完美解释与解决，仍有广阔的探索空间。</a:t>
            </a:r>
            <a:endParaRPr kumimoji="0" lang="en-US" altLang="zh-CN" sz="20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p:txBody>
      </p:sp>
      <p:sp>
        <p:nvSpPr>
          <p:cNvPr id="12" name="矩形 11">
            <a:extLst>
              <a:ext uri="{FF2B5EF4-FFF2-40B4-BE49-F238E27FC236}">
                <a16:creationId xmlns:a16="http://schemas.microsoft.com/office/drawing/2014/main" id="{FFE2F1B4-9F86-4947-8AEF-E79D4FC87B18}"/>
              </a:ext>
            </a:extLst>
          </p:cNvPr>
          <p:cNvSpPr/>
          <p:nvPr/>
        </p:nvSpPr>
        <p:spPr>
          <a:xfrm>
            <a:off x="567179" y="1368170"/>
            <a:ext cx="11057639" cy="707886"/>
          </a:xfrm>
          <a:prstGeom prst="rect">
            <a:avLst/>
          </a:prstGeom>
          <a:solidFill>
            <a:schemeClr val="accent1">
              <a:lumMod val="75000"/>
            </a:schemeClr>
          </a:solidFill>
        </p:spPr>
        <p:txBody>
          <a:bodyPr wrap="square">
            <a:spAutoFit/>
          </a:bodyPr>
          <a:lstStyle/>
          <a:p>
            <a:pPr marL="342891" indent="-342891">
              <a:buFont typeface="Wingdings" panose="05000000000000000000" pitchFamily="2" charset="2"/>
              <a:buChar char="u"/>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特点：</a:t>
            </a:r>
            <a:r>
              <a:rPr lang="zh-CN" altLang="en-US" sz="2000" b="1">
                <a:solidFill>
                  <a:schemeClr val="bg1"/>
                </a:solidFill>
              </a:rPr>
              <a:t>束团质心位置与束团长度随着追踪圈数或迭代次数增加而不断周期性变化，并以类正弦的分布增长。其发生十分缓慢，往往需要数万次迭代或追踪数十万圈才能观察到周期性现象</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a:t>
            </a:r>
            <a:endPar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p:txBody>
      </p:sp>
      <p:graphicFrame>
        <p:nvGraphicFramePr>
          <p:cNvPr id="22" name="表格 21">
            <a:extLst>
              <a:ext uri="{FF2B5EF4-FFF2-40B4-BE49-F238E27FC236}">
                <a16:creationId xmlns:a16="http://schemas.microsoft.com/office/drawing/2014/main" id="{9BA7C88C-F1E8-4314-A52C-2B3FCA0F6085}"/>
              </a:ext>
            </a:extLst>
          </p:cNvPr>
          <p:cNvGraphicFramePr>
            <a:graphicFrameLocks noGrp="1"/>
          </p:cNvGraphicFramePr>
          <p:nvPr>
            <p:extLst>
              <p:ext uri="{D42A27DB-BD31-4B8C-83A1-F6EECF244321}">
                <p14:modId xmlns:p14="http://schemas.microsoft.com/office/powerpoint/2010/main" val="964252847"/>
              </p:ext>
            </p:extLst>
          </p:nvPr>
        </p:nvGraphicFramePr>
        <p:xfrm>
          <a:off x="4177414" y="2247888"/>
          <a:ext cx="7447404" cy="3510280"/>
        </p:xfrm>
        <a:graphic>
          <a:graphicData uri="http://schemas.openxmlformats.org/drawingml/2006/table">
            <a:tbl>
              <a:tblPr firstRow="1" bandRow="1">
                <a:tableStyleId>{5C22544A-7EE6-4342-B048-85BDC9FD1C3A}</a:tableStyleId>
              </a:tblPr>
              <a:tblGrid>
                <a:gridCol w="662504">
                  <a:extLst>
                    <a:ext uri="{9D8B030D-6E8A-4147-A177-3AD203B41FA5}">
                      <a16:colId xmlns:a16="http://schemas.microsoft.com/office/drawing/2014/main" val="20000"/>
                    </a:ext>
                  </a:extLst>
                </a:gridCol>
                <a:gridCol w="1055201">
                  <a:extLst>
                    <a:ext uri="{9D8B030D-6E8A-4147-A177-3AD203B41FA5}">
                      <a16:colId xmlns:a16="http://schemas.microsoft.com/office/drawing/2014/main" val="20001"/>
                    </a:ext>
                  </a:extLst>
                </a:gridCol>
                <a:gridCol w="5729699">
                  <a:extLst>
                    <a:ext uri="{9D8B030D-6E8A-4147-A177-3AD203B41FA5}">
                      <a16:colId xmlns:a16="http://schemas.microsoft.com/office/drawing/2014/main" val="20002"/>
                    </a:ext>
                  </a:extLst>
                </a:gridCol>
              </a:tblGrid>
              <a:tr h="0">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b="0">
                          <a:latin typeface="微软雅黑" panose="020B0503020204020204" pitchFamily="34" charset="-122"/>
                          <a:ea typeface="微软雅黑" panose="020B0503020204020204" pitchFamily="34" charset="-122"/>
                        </a:rPr>
                        <a:t>年份</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类别</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参考文献</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2018</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理论预测</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a:latin typeface="微软雅黑" panose="020B0503020204020204" pitchFamily="34" charset="-122"/>
                          <a:ea typeface="微软雅黑" panose="020B0503020204020204" pitchFamily="34" charset="-122"/>
                        </a:rPr>
                        <a:t>M. Venturini</a:t>
                      </a:r>
                      <a:r>
                        <a:rPr lang="zh-CN" altLang="en-US" sz="1600">
                          <a:latin typeface="微软雅黑" panose="020B0503020204020204" pitchFamily="34" charset="-122"/>
                          <a:ea typeface="微软雅黑" panose="020B0503020204020204" pitchFamily="34" charset="-122"/>
                        </a:rPr>
                        <a:t>, PRAB </a:t>
                      </a:r>
                      <a:r>
                        <a:rPr lang="en-US" altLang="zh-CN" sz="1600">
                          <a:latin typeface="微软雅黑" panose="020B0503020204020204" pitchFamily="34" charset="-122"/>
                          <a:ea typeface="微软雅黑" panose="020B0503020204020204" pitchFamily="34" charset="-122"/>
                        </a:rPr>
                        <a:t>21</a:t>
                      </a:r>
                      <a:r>
                        <a:rPr lang="zh-CN" altLang="en-US" sz="1600">
                          <a:latin typeface="微软雅黑" panose="020B0503020204020204" pitchFamily="34" charset="-122"/>
                          <a:ea typeface="微软雅黑" panose="020B0503020204020204" pitchFamily="34" charset="-122"/>
                        </a:rPr>
                        <a:t>, </a:t>
                      </a:r>
                      <a:r>
                        <a:rPr lang="en-US" altLang="zh-CN" sz="1600">
                          <a:latin typeface="微软雅黑" panose="020B0503020204020204" pitchFamily="34" charset="-122"/>
                          <a:ea typeface="微软雅黑" panose="020B0503020204020204" pitchFamily="34" charset="-122"/>
                        </a:rPr>
                        <a:t>114404.</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2022</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模拟计算</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b="0">
                          <a:solidFill>
                            <a:schemeClr val="tx1"/>
                          </a:solidFill>
                          <a:latin typeface="微软雅黑" panose="020B0503020204020204" pitchFamily="34" charset="-122"/>
                          <a:ea typeface="微软雅黑" panose="020B0503020204020204" pitchFamily="34" charset="-122"/>
                        </a:rPr>
                        <a:t>T</a:t>
                      </a:r>
                      <a:r>
                        <a:rPr lang="zh-CN" altLang="en-US" sz="1600" b="0">
                          <a:solidFill>
                            <a:schemeClr val="tx1"/>
                          </a:solidFill>
                          <a:latin typeface="微软雅黑" panose="020B0503020204020204" pitchFamily="34" charset="-122"/>
                          <a:ea typeface="微软雅黑" panose="020B0503020204020204" pitchFamily="34" charset="-122"/>
                        </a:rPr>
                        <a:t>. He, et al., PRAB 2</a:t>
                      </a:r>
                      <a:r>
                        <a:rPr lang="en-US" altLang="zh-CN" sz="1600" b="0">
                          <a:solidFill>
                            <a:schemeClr val="tx1"/>
                          </a:solidFill>
                          <a:latin typeface="微软雅黑" panose="020B0503020204020204" pitchFamily="34" charset="-122"/>
                          <a:ea typeface="微软雅黑" panose="020B0503020204020204" pitchFamily="34" charset="-122"/>
                        </a:rPr>
                        <a:t>5</a:t>
                      </a:r>
                      <a:r>
                        <a:rPr lang="zh-CN" altLang="en-US" sz="1600" b="0">
                          <a:solidFill>
                            <a:schemeClr val="tx1"/>
                          </a:solidFill>
                          <a:latin typeface="微软雅黑" panose="020B0503020204020204" pitchFamily="34" charset="-122"/>
                          <a:ea typeface="微软雅黑" panose="020B0503020204020204" pitchFamily="34" charset="-122"/>
                        </a:rPr>
                        <a:t>, </a:t>
                      </a:r>
                      <a:r>
                        <a:rPr lang="en-US" altLang="zh-CN" sz="1600" b="0">
                          <a:solidFill>
                            <a:schemeClr val="tx1"/>
                          </a:solidFill>
                          <a:latin typeface="微软雅黑" panose="020B0503020204020204" pitchFamily="34" charset="-122"/>
                          <a:ea typeface="微软雅黑" panose="020B0503020204020204" pitchFamily="34" charset="-122"/>
                        </a:rPr>
                        <a:t>024401.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2"/>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2022</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模拟计算</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kern="1200">
                          <a:solidFill>
                            <a:schemeClr val="dk1"/>
                          </a:solidFill>
                          <a:effectLst/>
                          <a:latin typeface="微软雅黑" panose="020B0503020204020204" pitchFamily="34" charset="-122"/>
                          <a:ea typeface="微软雅黑" panose="020B0503020204020204" pitchFamily="34" charset="-122"/>
                          <a:cs typeface="+mn-cs"/>
                        </a:rPr>
                        <a:t>T. Olsson,</a:t>
                      </a:r>
                      <a:r>
                        <a:rPr lang="zh-CN" altLang="en-US" sz="1600" kern="1200">
                          <a:solidFill>
                            <a:schemeClr val="dk1"/>
                          </a:solidFill>
                          <a:effectLst/>
                          <a:latin typeface="微软雅黑" panose="020B0503020204020204" pitchFamily="34" charset="-122"/>
                          <a:ea typeface="微软雅黑" panose="020B0503020204020204" pitchFamily="34" charset="-122"/>
                          <a:cs typeface="+mn-cs"/>
                        </a:rPr>
                        <a:t> </a:t>
                      </a:r>
                      <a:r>
                        <a:rPr lang="en-US" altLang="zh-CN" sz="1600" kern="1200">
                          <a:solidFill>
                            <a:schemeClr val="dk1"/>
                          </a:solidFill>
                          <a:effectLst/>
                          <a:latin typeface="微软雅黑" panose="020B0503020204020204" pitchFamily="34" charset="-122"/>
                          <a:ea typeface="微软雅黑" panose="020B0503020204020204" pitchFamily="34" charset="-122"/>
                          <a:cs typeface="+mn-cs"/>
                        </a:rPr>
                        <a:t>in </a:t>
                      </a:r>
                      <a:r>
                        <a:rPr lang="en-US" altLang="zh-CN" sz="1600" i="1" kern="1200">
                          <a:solidFill>
                            <a:schemeClr val="dk1"/>
                          </a:solidFill>
                          <a:effectLst/>
                          <a:latin typeface="微软雅黑" panose="020B0503020204020204" pitchFamily="34" charset="-122"/>
                          <a:ea typeface="微软雅黑" panose="020B0503020204020204" pitchFamily="34" charset="-122"/>
                          <a:cs typeface="+mn-cs"/>
                        </a:rPr>
                        <a:t>Proceedings of 3rd Workshop on Low Emittance Lattice Design.</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3"/>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2022</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b="0">
                          <a:latin typeface="微软雅黑" panose="020B0503020204020204" pitchFamily="34" charset="-122"/>
                          <a:ea typeface="微软雅黑" panose="020B0503020204020204" pitchFamily="34" charset="-122"/>
                        </a:rPr>
                        <a:t>模拟计算</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kern="1200">
                          <a:solidFill>
                            <a:schemeClr val="dk1"/>
                          </a:solidFill>
                          <a:effectLst/>
                          <a:latin typeface="微软雅黑" panose="020B0503020204020204" pitchFamily="34" charset="-122"/>
                          <a:ea typeface="微软雅黑" panose="020B0503020204020204" pitchFamily="34" charset="-122"/>
                          <a:cs typeface="+mn-cs"/>
                        </a:rPr>
                        <a:t>A. Gamelin, in </a:t>
                      </a:r>
                      <a:r>
                        <a:rPr lang="en-US" altLang="zh-CN" sz="1600" i="1" kern="1200">
                          <a:solidFill>
                            <a:schemeClr val="dk1"/>
                          </a:solidFill>
                          <a:effectLst/>
                          <a:latin typeface="微软雅黑" panose="020B0503020204020204" pitchFamily="34" charset="-122"/>
                          <a:ea typeface="微软雅黑" panose="020B0503020204020204" pitchFamily="34" charset="-122"/>
                          <a:cs typeface="+mn-cs"/>
                        </a:rPr>
                        <a:t>Proceedings of iFAST Workshop.</a:t>
                      </a:r>
                      <a:endParaRPr lang="zh-CN" altLang="en-US" sz="1600" b="0" i="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4"/>
                  </a:ext>
                </a:extLst>
              </a:tr>
              <a:tr h="370840">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altLang="zh-CN" sz="1600" b="0">
                          <a:latin typeface="微软雅黑" panose="020B0503020204020204" pitchFamily="34" charset="-122"/>
                          <a:ea typeface="微软雅黑" panose="020B0503020204020204" pitchFamily="34" charset="-122"/>
                        </a:rPr>
                        <a:t>2022</a:t>
                      </a:r>
                      <a:endParaRPr lang="zh-CN" altLang="en-US" sz="1600" b="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zh-CN" altLang="en-US" sz="1600">
                          <a:latin typeface="微软雅黑" panose="020B0503020204020204" pitchFamily="34" charset="-122"/>
                          <a:ea typeface="微软雅黑" panose="020B0503020204020204" pitchFamily="34" charset="-122"/>
                        </a:rPr>
                        <a:t>实验结果</a:t>
                      </a:r>
                      <a:endParaRPr lang="zh-CN" altLang="en-US" sz="1600" dirty="0">
                        <a:latin typeface="微软雅黑" panose="020B0503020204020204" pitchFamily="34" charset="-122"/>
                        <a:ea typeface="微软雅黑" panose="020B0503020204020204" pitchFamily="34" charset="-122"/>
                      </a:endParaRPr>
                    </a:p>
                  </a:txBody>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kern="1200">
                          <a:solidFill>
                            <a:schemeClr val="dk1"/>
                          </a:solidFill>
                          <a:effectLst/>
                          <a:latin typeface="微软雅黑" panose="020B0503020204020204" pitchFamily="34" charset="-122"/>
                          <a:ea typeface="微软雅黑" panose="020B0503020204020204" pitchFamily="34" charset="-122"/>
                          <a:cs typeface="+mn-cs"/>
                        </a:rPr>
                        <a:t>F. J. Cullinan, et al., in </a:t>
                      </a:r>
                      <a:r>
                        <a:rPr lang="en-US" altLang="zh-CN" sz="1600" i="1" kern="1200">
                          <a:solidFill>
                            <a:schemeClr val="dk1"/>
                          </a:solidFill>
                          <a:effectLst/>
                          <a:latin typeface="微软雅黑" panose="020B0503020204020204" pitchFamily="34" charset="-122"/>
                          <a:ea typeface="微软雅黑" panose="020B0503020204020204" pitchFamily="34" charset="-122"/>
                          <a:cs typeface="+mn-cs"/>
                        </a:rPr>
                        <a:t>Proceedings of I. FAST Workshop.</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5"/>
                  </a:ext>
                </a:extLst>
              </a:tr>
              <a:tr h="370840">
                <a:tc>
                  <a:txBody>
                    <a:bodyPr/>
                    <a:lstStyle/>
                    <a:p>
                      <a:r>
                        <a:rPr lang="en-US" altLang="zh-CN" sz="1600" b="0">
                          <a:latin typeface="微软雅黑" panose="020B0503020204020204" pitchFamily="34" charset="-122"/>
                          <a:ea typeface="微软雅黑" panose="020B0503020204020204" pitchFamily="34" charset="-122"/>
                        </a:rPr>
                        <a:t>2024</a:t>
                      </a:r>
                      <a:endParaRPr lang="zh-CN" altLang="en-US" sz="1600" b="0" dirty="0">
                        <a:latin typeface="微软雅黑" panose="020B0503020204020204" pitchFamily="34" charset="-122"/>
                        <a:ea typeface="微软雅黑" panose="020B0503020204020204" pitchFamily="34" charset="-122"/>
                      </a:endParaRPr>
                    </a:p>
                  </a:txBody>
                  <a:tcPr/>
                </a:tc>
                <a:tc>
                  <a:txBody>
                    <a:bodyPr/>
                    <a:lstStyle/>
                    <a:p>
                      <a:r>
                        <a:rPr lang="zh-CN" altLang="en-US" sz="1600">
                          <a:latin typeface="微软雅黑" panose="020B0503020204020204" pitchFamily="34" charset="-122"/>
                          <a:ea typeface="微软雅黑" panose="020B0503020204020204" pitchFamily="34" charset="-122"/>
                        </a:rPr>
                        <a:t>实验结果</a:t>
                      </a:r>
                      <a:endParaRPr lang="zh-CN" altLang="en-US" sz="1600" dirty="0">
                        <a:latin typeface="微软雅黑" panose="020B0503020204020204" pitchFamily="34" charset="-122"/>
                        <a:ea typeface="微软雅黑" panose="020B0503020204020204" pitchFamily="34" charset="-12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kern="1200">
                          <a:solidFill>
                            <a:schemeClr val="dk1"/>
                          </a:solidFill>
                          <a:effectLst/>
                          <a:latin typeface="微软雅黑" panose="020B0503020204020204" pitchFamily="34" charset="-122"/>
                          <a:ea typeface="微软雅黑" panose="020B0503020204020204" pitchFamily="34" charset="-122"/>
                          <a:cs typeface="+mn-cs"/>
                        </a:rPr>
                        <a:t>F. J. Cullinan, et al., PRAB 27, 044403.</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841518290"/>
                  </a:ext>
                </a:extLst>
              </a:tr>
              <a:tr h="370840">
                <a:tc>
                  <a:txBody>
                    <a:bodyPr/>
                    <a:lstStyle/>
                    <a:p>
                      <a:r>
                        <a:rPr lang="en-US" altLang="zh-CN" sz="1600" b="0">
                          <a:latin typeface="微软雅黑" panose="020B0503020204020204" pitchFamily="34" charset="-122"/>
                          <a:ea typeface="微软雅黑" panose="020B0503020204020204" pitchFamily="34" charset="-122"/>
                        </a:rPr>
                        <a:t>2025</a:t>
                      </a:r>
                      <a:endParaRPr lang="zh-CN" altLang="en-US" sz="1600" b="0" dirty="0">
                        <a:latin typeface="微软雅黑" panose="020B0503020204020204" pitchFamily="34" charset="-122"/>
                        <a:ea typeface="微软雅黑" panose="020B0503020204020204" pitchFamily="34" charset="-122"/>
                      </a:endParaRPr>
                    </a:p>
                  </a:txBody>
                  <a:tcPr/>
                </a:tc>
                <a:tc>
                  <a:txBody>
                    <a:bodyPr/>
                    <a:lstStyle/>
                    <a:p>
                      <a:r>
                        <a:rPr lang="zh-CN" altLang="en-US" sz="1600">
                          <a:latin typeface="微软雅黑" panose="020B0503020204020204" pitchFamily="34" charset="-122"/>
                          <a:ea typeface="微软雅黑" panose="020B0503020204020204" pitchFamily="34" charset="-122"/>
                        </a:rPr>
                        <a:t>模拟计算</a:t>
                      </a:r>
                      <a:endParaRPr lang="zh-CN" altLang="en-US" sz="1600" dirty="0">
                        <a:latin typeface="微软雅黑" panose="020B0503020204020204" pitchFamily="34" charset="-122"/>
                        <a:ea typeface="微软雅黑" panose="020B0503020204020204" pitchFamily="34" charset="-12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kern="1200">
                          <a:solidFill>
                            <a:schemeClr val="dk1"/>
                          </a:solidFill>
                          <a:effectLst/>
                          <a:latin typeface="微软雅黑" panose="020B0503020204020204" pitchFamily="34" charset="-122"/>
                          <a:ea typeface="微软雅黑" panose="020B0503020204020204" pitchFamily="34" charset="-122"/>
                          <a:cs typeface="+mn-cs"/>
                        </a:rPr>
                        <a:t>A. Gamelin, et al., PRAB 28, 054401.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341341981"/>
                  </a:ext>
                </a:extLst>
              </a:tr>
              <a:tr h="370840">
                <a:tc>
                  <a:txBody>
                    <a:bodyPr/>
                    <a:lstStyle/>
                    <a:p>
                      <a:r>
                        <a:rPr lang="en-US" altLang="zh-CN" sz="1600" b="0">
                          <a:latin typeface="微软雅黑" panose="020B0503020204020204" pitchFamily="34" charset="-122"/>
                          <a:ea typeface="微软雅黑" panose="020B0503020204020204" pitchFamily="34" charset="-122"/>
                        </a:rPr>
                        <a:t>2025</a:t>
                      </a:r>
                      <a:endParaRPr lang="zh-CN" altLang="en-US" sz="1600" b="0" dirty="0">
                        <a:latin typeface="微软雅黑" panose="020B0503020204020204" pitchFamily="34" charset="-122"/>
                        <a:ea typeface="微软雅黑" panose="020B0503020204020204" pitchFamily="34" charset="-122"/>
                      </a:endParaRPr>
                    </a:p>
                  </a:txBody>
                  <a:tcPr/>
                </a:tc>
                <a:tc>
                  <a:txBody>
                    <a:bodyPr/>
                    <a:lstStyle/>
                    <a:p>
                      <a:r>
                        <a:rPr lang="zh-CN" altLang="en-US" sz="1600">
                          <a:latin typeface="微软雅黑" panose="020B0503020204020204" pitchFamily="34" charset="-122"/>
                          <a:ea typeface="微软雅黑" panose="020B0503020204020204" pitchFamily="34" charset="-122"/>
                        </a:rPr>
                        <a:t>理论预测</a:t>
                      </a:r>
                      <a:endParaRPr lang="zh-CN" altLang="en-US" sz="1600" dirty="0">
                        <a:latin typeface="微软雅黑" panose="020B0503020204020204" pitchFamily="34" charset="-122"/>
                        <a:ea typeface="微软雅黑" panose="020B0503020204020204" pitchFamily="34" charset="-12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600" kern="1200">
                          <a:solidFill>
                            <a:schemeClr val="dk1"/>
                          </a:solidFill>
                          <a:effectLst/>
                          <a:latin typeface="微软雅黑" panose="020B0503020204020204" pitchFamily="34" charset="-122"/>
                          <a:ea typeface="微软雅黑" panose="020B0503020204020204" pitchFamily="34" charset="-122"/>
                          <a:cs typeface="+mn-cs"/>
                        </a:rPr>
                        <a:t>M. B. Alves, et al., PRAB 28, 034401.</a:t>
                      </a:r>
                      <a:endParaRPr lang="zh-CN" altLang="en-US" sz="1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365919813"/>
                  </a:ext>
                </a:extLst>
              </a:tr>
            </a:tbl>
          </a:graphicData>
        </a:graphic>
      </p:graphicFrame>
      <p:pic>
        <p:nvPicPr>
          <p:cNvPr id="16" name="图片 15">
            <a:extLst>
              <a:ext uri="{FF2B5EF4-FFF2-40B4-BE49-F238E27FC236}">
                <a16:creationId xmlns:a16="http://schemas.microsoft.com/office/drawing/2014/main" id="{EFB0B129-2E8F-46BC-B57C-139E5C190134}"/>
              </a:ext>
            </a:extLst>
          </p:cNvPr>
          <p:cNvPicPr>
            <a:picLocks noChangeAspect="1"/>
          </p:cNvPicPr>
          <p:nvPr/>
        </p:nvPicPr>
        <p:blipFill>
          <a:blip r:embed="rId5"/>
          <a:stretch>
            <a:fillRect/>
          </a:stretch>
        </p:blipFill>
        <p:spPr>
          <a:xfrm>
            <a:off x="567179" y="2555665"/>
            <a:ext cx="3081057" cy="2745116"/>
          </a:xfrm>
          <a:prstGeom prst="rect">
            <a:avLst/>
          </a:prstGeom>
        </p:spPr>
      </p:pic>
      <p:sp>
        <p:nvSpPr>
          <p:cNvPr id="17" name="矩形 16">
            <a:extLst>
              <a:ext uri="{FF2B5EF4-FFF2-40B4-BE49-F238E27FC236}">
                <a16:creationId xmlns:a16="http://schemas.microsoft.com/office/drawing/2014/main" id="{ED1ED52B-0887-452D-B6EB-B60C7692A7B9}"/>
              </a:ext>
            </a:extLst>
          </p:cNvPr>
          <p:cNvSpPr/>
          <p:nvPr/>
        </p:nvSpPr>
        <p:spPr>
          <a:xfrm>
            <a:off x="847040" y="2247888"/>
            <a:ext cx="2871019" cy="307777"/>
          </a:xfrm>
          <a:prstGeom prst="rect">
            <a:avLst/>
          </a:prstGeom>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a:lstStyle>
          <a:p>
            <a:r>
              <a:rPr lang="en-US" altLang="zh-CN" sz="1400">
                <a:latin typeface="Arial" panose="020B0604020202020204" pitchFamily="34" charset="0"/>
                <a:cs typeface="Arial" panose="020B0604020202020204" pitchFamily="34" charset="0"/>
              </a:rPr>
              <a:t>T.He,et al.,PRAB 25,024401(2022)</a:t>
            </a:r>
            <a:endParaRPr lang="zh-CN" altLang="en-US" sz="1400">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1B5EA1F8-ACD4-495C-8837-80E4ADD71014}"/>
              </a:ext>
            </a:extLst>
          </p:cNvPr>
          <p:cNvSpPr/>
          <p:nvPr/>
        </p:nvSpPr>
        <p:spPr>
          <a:xfrm>
            <a:off x="1068342" y="5390233"/>
            <a:ext cx="2303286"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总的束长拉伸效果变差</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311049158"/>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圆角 22">
            <a:extLst>
              <a:ext uri="{FF2B5EF4-FFF2-40B4-BE49-F238E27FC236}">
                <a16:creationId xmlns:a16="http://schemas.microsoft.com/office/drawing/2014/main" id="{ABDE2E97-CF97-48B9-939C-223815B102CE}"/>
              </a:ext>
            </a:extLst>
          </p:cNvPr>
          <p:cNvSpPr/>
          <p:nvPr/>
        </p:nvSpPr>
        <p:spPr bwMode="auto">
          <a:xfrm>
            <a:off x="2872231" y="3590850"/>
            <a:ext cx="6256529" cy="2479750"/>
          </a:xfrm>
          <a:prstGeom prst="roundRect">
            <a:avLst/>
          </a:prstGeom>
          <a:solidFill>
            <a:srgbClr val="233F7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lstStyle/>
          <a:p>
            <a:pPr>
              <a:buFont typeface="Arial" panose="020B0604020202020204" pitchFamily="34" charset="0"/>
              <a:buNone/>
              <a:defRPr/>
            </a:pPr>
            <a:endParaRPr kumimoji="0" lang="zh-CN" altLang="en-US" sz="1800" baseline="-25000">
              <a:solidFill>
                <a:schemeClr val="tx1"/>
              </a:solidFill>
              <a:latin typeface="Arial" panose="020B0604020202020204" pitchFamily="34" charset="0"/>
            </a:endParaRPr>
          </a:p>
        </p:txBody>
      </p:sp>
      <p:sp>
        <p:nvSpPr>
          <p:cNvPr id="22" name="矩形: 圆角 21">
            <a:extLst>
              <a:ext uri="{FF2B5EF4-FFF2-40B4-BE49-F238E27FC236}">
                <a16:creationId xmlns:a16="http://schemas.microsoft.com/office/drawing/2014/main" id="{07009FE4-D71D-4135-8C14-8E5AA995037F}"/>
              </a:ext>
            </a:extLst>
          </p:cNvPr>
          <p:cNvSpPr/>
          <p:nvPr/>
        </p:nvSpPr>
        <p:spPr bwMode="auto">
          <a:xfrm>
            <a:off x="2872231" y="1705951"/>
            <a:ext cx="6256529" cy="1286159"/>
          </a:xfrm>
          <a:prstGeom prst="roundRect">
            <a:avLst/>
          </a:prstGeom>
          <a:solidFill>
            <a:srgbClr val="233F7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lstStyle/>
          <a:p>
            <a:pPr>
              <a:buFont typeface="Arial" panose="020B0604020202020204" pitchFamily="34" charset="0"/>
              <a:buNone/>
              <a:defRPr/>
            </a:pPr>
            <a:endParaRPr kumimoji="0" lang="zh-CN" altLang="en-US" sz="1800" baseline="-25000">
              <a:solidFill>
                <a:schemeClr val="tx1"/>
              </a:solidFill>
              <a:latin typeface="Arial" panose="020B0604020202020204" pitchFamily="34" charset="0"/>
            </a:endParaRPr>
          </a:p>
        </p:txBody>
      </p:sp>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3200" b="1" dirty="0">
                <a:solidFill>
                  <a:srgbClr val="2F5496">
                    <a:lumMod val="25000"/>
                  </a:srgbClr>
                </a:solidFill>
                <a:latin typeface="Times New Roman" panose="02020603050405020304" pitchFamily="18" charset="0"/>
                <a:ea typeface="微软雅黑" panose="020B0503020204020204" pitchFamily="34" charset="-122"/>
                <a:cs typeface="微软雅黑" panose="020B0503020204020204" pitchFamily="34" charset="-122"/>
                <a:sym typeface="+mn-ea"/>
              </a:rPr>
              <a:t>2</a:t>
            </a: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a:t>
            </a:r>
            <a:r>
              <a:rPr lang="zh-CN" altLang="en-US" sz="3200" b="1">
                <a:solidFill>
                  <a:srgbClr val="2F5496">
                    <a:lumMod val="25000"/>
                  </a:srgbClr>
                </a:solidFill>
                <a:latin typeface="Times New Roman" panose="02020603050405020304" pitchFamily="18" charset="0"/>
                <a:ea typeface="微软雅黑" panose="020B0503020204020204" pitchFamily="34" charset="-122"/>
                <a:cs typeface="微软雅黑" panose="020B0503020204020204" pitchFamily="34" charset="-122"/>
                <a:sym typeface="+mn-ea"/>
              </a:rPr>
              <a:t>内容</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 </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概述</a:t>
            </a:r>
            <a:endParaRPr kumimoji="0" lang="zh-CN" altLang="en-US" sz="3200" b="1" i="0" u="none" strike="noStrike" kern="1200" cap="none" spc="0" normalizeH="0" baseline="0" noProof="0" dirty="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endParaRPr>
          </a:p>
        </p:txBody>
      </p:sp>
      <p:sp>
        <p:nvSpPr>
          <p:cNvPr id="16" name="矩形 15">
            <a:extLst>
              <a:ext uri="{FF2B5EF4-FFF2-40B4-BE49-F238E27FC236}">
                <a16:creationId xmlns:a16="http://schemas.microsoft.com/office/drawing/2014/main" id="{7917FABE-2040-4729-8600-1D024AEF6B1E}"/>
              </a:ext>
            </a:extLst>
          </p:cNvPr>
          <p:cNvSpPr/>
          <p:nvPr/>
        </p:nvSpPr>
        <p:spPr>
          <a:xfrm>
            <a:off x="3017520" y="1791781"/>
            <a:ext cx="6111240" cy="1200329"/>
          </a:xfrm>
          <a:prstGeom prst="rect">
            <a:avLst/>
          </a:prstGeom>
          <a:noFill/>
          <a:ln>
            <a:noFill/>
          </a:ln>
          <a:effectLst/>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基于稳态腔压响应矩阵</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(SSRM)</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改进了半解析算法，并与改进后的追踪模拟互相验证，详细研究了三</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RF</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系统中的</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PTBL</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效应。</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p:txBody>
      </p:sp>
      <p:sp>
        <p:nvSpPr>
          <p:cNvPr id="20" name="矩形 19">
            <a:extLst>
              <a:ext uri="{FF2B5EF4-FFF2-40B4-BE49-F238E27FC236}">
                <a16:creationId xmlns:a16="http://schemas.microsoft.com/office/drawing/2014/main" id="{D9DCA54D-5DB6-4865-900D-80222579ED87}"/>
              </a:ext>
            </a:extLst>
          </p:cNvPr>
          <p:cNvSpPr/>
          <p:nvPr/>
        </p:nvSpPr>
        <p:spPr>
          <a:xfrm>
            <a:off x="3606468" y="3676563"/>
            <a:ext cx="5522292" cy="2308324"/>
          </a:xfrm>
          <a:prstGeom prst="rect">
            <a:avLst/>
          </a:prstGeom>
          <a:noFill/>
          <a:effectLst>
            <a:softEdge rad="0"/>
          </a:effectLst>
        </p:spPr>
        <p:txBody>
          <a:bodyPr wrap="square">
            <a:spAutoFit/>
          </a:bodyPr>
          <a:lstStyle/>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lang="zh-CN" altLang="en-US" sz="2400" b="1" dirty="0">
                <a:solidFill>
                  <a:prstClr val="white"/>
                </a:solidFill>
              </a:rPr>
              <a:t>预设计的</a:t>
            </a:r>
            <a:r>
              <a:rPr lang="en-US" altLang="zh-CN" sz="2400" b="1" dirty="0">
                <a:solidFill>
                  <a:prstClr val="white"/>
                </a:solidFill>
              </a:rPr>
              <a:t>HALF</a:t>
            </a:r>
            <a:r>
              <a:rPr lang="zh-CN" altLang="en-US" sz="2400" b="1" dirty="0">
                <a:solidFill>
                  <a:prstClr val="white"/>
                </a:solidFill>
              </a:rPr>
              <a:t>三</a:t>
            </a:r>
            <a:r>
              <a:rPr lang="en-US" altLang="zh-CN" sz="2400" b="1" dirty="0">
                <a:solidFill>
                  <a:prstClr val="white"/>
                </a:solidFill>
              </a:rPr>
              <a:t>RF</a:t>
            </a:r>
            <a:r>
              <a:rPr lang="zh-CN" altLang="en-US" sz="2400" b="1" dirty="0">
                <a:solidFill>
                  <a:prstClr val="white"/>
                </a:solidFill>
              </a:rPr>
              <a:t>系统</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半解析算法和追踪模拟</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lang="zh-CN" altLang="en-US" sz="2400" b="1" dirty="0">
                <a:solidFill>
                  <a:prstClr val="white"/>
                </a:solidFill>
              </a:rPr>
              <a:t>反常</a:t>
            </a:r>
            <a:r>
              <a:rPr lang="en-US" altLang="zh-CN" sz="2400" b="1" dirty="0">
                <a:solidFill>
                  <a:prstClr val="white"/>
                </a:solidFill>
              </a:rPr>
              <a:t>PTBL</a:t>
            </a:r>
            <a:r>
              <a:rPr lang="zh-CN" altLang="en-US" sz="2400" b="1" dirty="0">
                <a:solidFill>
                  <a:prstClr val="white"/>
                </a:solidFill>
              </a:rPr>
              <a:t>效应</a:t>
            </a:r>
            <a:endParaRPr lang="en-US" altLang="zh-CN" sz="2400" b="1" dirty="0">
              <a:solidFill>
                <a:prstClr val="white"/>
              </a:solidFill>
            </a:endParaRPr>
          </a:p>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基于稳态微扰法的理论分析</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lang="zh-CN" altLang="en-US" sz="2400" b="1" dirty="0">
                <a:solidFill>
                  <a:prstClr val="white"/>
                </a:solidFill>
              </a:rPr>
              <a:t>改进的快速判断</a:t>
            </a:r>
            <a:r>
              <a:rPr lang="en-US" altLang="zh-CN" sz="2400" b="1" dirty="0">
                <a:solidFill>
                  <a:prstClr val="white"/>
                </a:solidFill>
              </a:rPr>
              <a:t>PTBL</a:t>
            </a:r>
            <a:r>
              <a:rPr lang="zh-CN" altLang="en-US" sz="2400" b="1" dirty="0">
                <a:solidFill>
                  <a:prstClr val="white"/>
                </a:solidFill>
              </a:rPr>
              <a:t>阈值方法</a:t>
            </a:r>
            <a:endParaRPr lang="en-US" altLang="zh-CN" sz="2400" b="1" dirty="0">
              <a:solidFill>
                <a:prstClr val="white"/>
              </a:solidFill>
            </a:endParaRPr>
          </a:p>
          <a:p>
            <a:pPr marL="457200" marR="0" lvl="0" indent="-457200" algn="l" defTabSz="914400" rtl="0" eaLnBrk="1" fontAlgn="base" latinLnBrk="0" hangingPunct="1">
              <a:lnSpc>
                <a:spcPct val="100000"/>
              </a:lnSpc>
              <a:spcBef>
                <a:spcPct val="0"/>
              </a:spcBef>
              <a:spcAft>
                <a:spcPct val="0"/>
              </a:spcAft>
              <a:buClrTx/>
              <a:buSzTx/>
              <a:buAutoNum type="arabicPeriod"/>
              <a:tabLst/>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两个</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HC</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的</a:t>
            </a:r>
            <a:r>
              <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PTBL</a:t>
            </a:r>
            <a:r>
              <a:rPr kumimoji="0" lang="zh-CN" altLang="en-US"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rPr>
              <a:t>阈值研究</a:t>
            </a:r>
            <a:endParaRPr kumimoji="0" lang="en-US" altLang="zh-CN" sz="2400" b="1" i="0" u="none" strike="noStrike" kern="1200" cap="none" spc="0" normalizeH="0" baseline="0" noProof="0" dirty="0">
              <a:ln>
                <a:noFill/>
              </a:ln>
              <a:solidFill>
                <a:prstClr val="white"/>
              </a:solidFill>
              <a:effectLst/>
              <a:uLnTx/>
              <a:uFillTx/>
              <a:latin typeface="Calibri" panose="020F0502020204030204" charset="0"/>
              <a:ea typeface="宋体" panose="02010600030101010101" pitchFamily="2" charset="-122"/>
              <a:cs typeface="+mn-cs"/>
            </a:endParaRPr>
          </a:p>
        </p:txBody>
      </p:sp>
    </p:spTree>
    <p:extLst>
      <p:ext uri="{BB962C8B-B14F-4D97-AF65-F5344CB8AC3E}">
        <p14:creationId xmlns:p14="http://schemas.microsoft.com/office/powerpoint/2010/main" val="2585187281"/>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减号 9"/>
          <p:cNvSpPr/>
          <p:nvPr/>
        </p:nvSpPr>
        <p:spPr>
          <a:xfrm flipV="1">
            <a:off x="-2144110" y="1150619"/>
            <a:ext cx="16395415" cy="45719"/>
          </a:xfrm>
          <a:prstGeom prst="mathMinus">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1" name="图片 10"/>
          <p:cNvPicPr/>
          <p:nvPr>
            <p:custDataLst>
              <p:tags r:id="rId1"/>
            </p:custDataLst>
          </p:nvPr>
        </p:nvPicPr>
        <p:blipFill>
          <a:blip r:embed="rId4">
            <a:clrChange>
              <a:clrFrom>
                <a:srgbClr val="FFFFFF">
                  <a:alpha val="100000"/>
                </a:srgbClr>
              </a:clrFrom>
              <a:clrTo>
                <a:srgbClr val="FFFFFF">
                  <a:alpha val="100000"/>
                  <a:alpha val="0"/>
                </a:srgbClr>
              </a:clrTo>
            </a:clrChange>
          </a:blip>
          <a:stretch>
            <a:fillRect/>
          </a:stretch>
        </p:blipFill>
        <p:spPr>
          <a:xfrm>
            <a:off x="8825865" y="-469265"/>
            <a:ext cx="3105150" cy="2006600"/>
          </a:xfrm>
          <a:prstGeom prst="rect">
            <a:avLst/>
          </a:prstGeom>
          <a:noFill/>
          <a:ln w="9525">
            <a:noFill/>
          </a:ln>
        </p:spPr>
      </p:pic>
      <p:sp>
        <p:nvSpPr>
          <p:cNvPr id="13" name="文本框 12"/>
          <p:cNvSpPr txBox="1"/>
          <p:nvPr/>
        </p:nvSpPr>
        <p:spPr>
          <a:xfrm>
            <a:off x="315292" y="394012"/>
            <a:ext cx="8585200" cy="58477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2. </a:t>
            </a:r>
            <a:r>
              <a:rPr kumimoji="0" lang="zh-CN" altLang="en-US" sz="3200" b="1" i="0" u="none" strike="noStrike" kern="1200" cap="none" spc="0" normalizeH="0" baseline="0" noProof="0">
                <a:ln>
                  <a:noFill/>
                </a:ln>
                <a:solidFill>
                  <a:srgbClr val="2F5496">
                    <a:lumMod val="25000"/>
                  </a:srgbClr>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研究内容 </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预设计的</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HALF</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三</a:t>
            </a:r>
            <a:r>
              <a:rPr kumimoji="0" lang="en-US" altLang="zh-CN"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RF</a:t>
            </a:r>
            <a:r>
              <a:rPr kumimoji="0" lang="zh-CN" altLang="en-US" sz="3200" b="1" i="0" u="none" strike="noStrike" kern="1200" cap="none" spc="0" normalizeH="0" baseline="0" noProof="0">
                <a:ln>
                  <a:noFill/>
                </a:ln>
                <a:solidFill>
                  <a:srgbClr val="00B0F0"/>
                </a:solidFill>
                <a:effectLst/>
                <a:uLnTx/>
                <a:uFillTx/>
                <a:latin typeface="Times New Roman" panose="02020603050405020304" pitchFamily="18" charset="0"/>
                <a:ea typeface="微软雅黑" panose="020B0503020204020204" pitchFamily="34" charset="-122"/>
                <a:cs typeface="微软雅黑" panose="020B0503020204020204" pitchFamily="34" charset="-122"/>
                <a:sym typeface="+mn-ea"/>
              </a:rPr>
              <a:t>系统</a:t>
            </a:r>
          </a:p>
        </p:txBody>
      </p:sp>
      <p:pic>
        <p:nvPicPr>
          <p:cNvPr id="6" name="图片 5">
            <a:extLst>
              <a:ext uri="{FF2B5EF4-FFF2-40B4-BE49-F238E27FC236}">
                <a16:creationId xmlns:a16="http://schemas.microsoft.com/office/drawing/2014/main" id="{29FB1458-96B6-4393-BBBA-406161D313BF}"/>
              </a:ext>
            </a:extLst>
          </p:cNvPr>
          <p:cNvPicPr>
            <a:picLocks noChangeAspect="1"/>
          </p:cNvPicPr>
          <p:nvPr/>
        </p:nvPicPr>
        <p:blipFill>
          <a:blip r:embed="rId5"/>
          <a:stretch>
            <a:fillRect/>
          </a:stretch>
        </p:blipFill>
        <p:spPr>
          <a:xfrm>
            <a:off x="438464" y="2182320"/>
            <a:ext cx="3936015" cy="3144915"/>
          </a:xfrm>
          <a:prstGeom prst="rect">
            <a:avLst/>
          </a:prstGeom>
        </p:spPr>
      </p:pic>
      <p:pic>
        <p:nvPicPr>
          <p:cNvPr id="8" name="图片 7">
            <a:extLst>
              <a:ext uri="{FF2B5EF4-FFF2-40B4-BE49-F238E27FC236}">
                <a16:creationId xmlns:a16="http://schemas.microsoft.com/office/drawing/2014/main" id="{06F370AE-E25E-4443-ABD5-F48C6AE68C1E}"/>
              </a:ext>
            </a:extLst>
          </p:cNvPr>
          <p:cNvPicPr>
            <a:picLocks noChangeAspect="1"/>
          </p:cNvPicPr>
          <p:nvPr/>
        </p:nvPicPr>
        <p:blipFill>
          <a:blip r:embed="rId6"/>
          <a:stretch>
            <a:fillRect/>
          </a:stretch>
        </p:blipFill>
        <p:spPr>
          <a:xfrm>
            <a:off x="4491564" y="2580378"/>
            <a:ext cx="3782808" cy="2765989"/>
          </a:xfrm>
          <a:prstGeom prst="rect">
            <a:avLst/>
          </a:prstGeom>
        </p:spPr>
      </p:pic>
      <p:pic>
        <p:nvPicPr>
          <p:cNvPr id="12" name="图片 11">
            <a:extLst>
              <a:ext uri="{FF2B5EF4-FFF2-40B4-BE49-F238E27FC236}">
                <a16:creationId xmlns:a16="http://schemas.microsoft.com/office/drawing/2014/main" id="{F115D097-8AF1-4A30-8648-9B9EA15AA14B}"/>
              </a:ext>
            </a:extLst>
          </p:cNvPr>
          <p:cNvPicPr>
            <a:picLocks noChangeAspect="1"/>
          </p:cNvPicPr>
          <p:nvPr/>
        </p:nvPicPr>
        <p:blipFill>
          <a:blip r:embed="rId7"/>
          <a:stretch>
            <a:fillRect/>
          </a:stretch>
        </p:blipFill>
        <p:spPr>
          <a:xfrm>
            <a:off x="4482920" y="1973485"/>
            <a:ext cx="3782808" cy="724629"/>
          </a:xfrm>
          <a:prstGeom prst="rect">
            <a:avLst/>
          </a:prstGeom>
        </p:spPr>
      </p:pic>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id="{93A39B5F-3C60-43EE-A6B4-FFC412E4F7E5}"/>
                  </a:ext>
                </a:extLst>
              </p:cNvPr>
              <p:cNvSpPr/>
              <p:nvPr/>
            </p:nvSpPr>
            <p:spPr>
              <a:xfrm>
                <a:off x="439164" y="5791209"/>
                <a:ext cx="11676636" cy="735394"/>
              </a:xfrm>
              <a:prstGeom prst="rect">
                <a:avLst/>
              </a:prstGeom>
              <a:solidFill>
                <a:schemeClr val="accent1">
                  <a:lumMod val="75000"/>
                </a:schemeClr>
              </a:solidFill>
            </p:spPr>
            <p:txBody>
              <a:bodyPr wrap="square">
                <a:spAutoFit/>
              </a:bodyPr>
              <a:lstStyle/>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在最优拉伸条件下，理论</a:t>
                </a: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RMS</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束长达到</a:t>
                </a: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64.5ps</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，是当前的被动</a:t>
                </a:r>
                <a:r>
                  <a:rPr lang="zh-CN" altLang="en-US" sz="2000" b="1">
                    <a:solidFill>
                      <a:prstClr val="white"/>
                    </a:solidFill>
                  </a:rPr>
                  <a:t>双</a:t>
                </a:r>
                <a:r>
                  <a:rPr lang="en-US" altLang="zh-CN" sz="2000" b="1">
                    <a:solidFill>
                      <a:prstClr val="white"/>
                    </a:solidFill>
                  </a:rPr>
                  <a:t>RF</a:t>
                </a:r>
                <a:r>
                  <a:rPr lang="zh-CN" altLang="en-US" sz="2000" b="1">
                    <a:solidFill>
                      <a:prstClr val="white"/>
                    </a:solidFill>
                  </a:rPr>
                  <a:t>系统方案的</a:t>
                </a:r>
                <a:r>
                  <a:rPr lang="en-US" altLang="zh-CN" sz="2000" b="1">
                    <a:solidFill>
                      <a:prstClr val="white"/>
                    </a:solidFill>
                  </a:rPr>
                  <a:t>2.3</a:t>
                </a:r>
                <a:r>
                  <a:rPr lang="zh-CN" altLang="en-US" sz="2000" b="1">
                    <a:solidFill>
                      <a:prstClr val="white"/>
                    </a:solidFill>
                  </a:rPr>
                  <a:t>倍</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a:t>
                </a:r>
                <a:endPar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a:p>
                <a:pPr marL="342891" marR="0" lvl="0" indent="-342891"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通过</a:t>
                </a:r>
                <a14:m>
                  <m:oMath xmlns:m="http://schemas.openxmlformats.org/officeDocument/2006/math">
                    <m:sSub>
                      <m:sSubPr>
                        <m:ctrlPr>
                          <a:rPr kumimoji="0" lang="en-US" altLang="zh-CN" sz="2000" b="1" i="1" u="none" strike="noStrike" kern="1200" cap="none" spc="0" normalizeH="0" baseline="0" noProof="0" smtClean="0">
                            <a:ln>
                              <a:noFill/>
                            </a:ln>
                            <a:solidFill>
                              <a:prstClr val="white"/>
                            </a:solidFill>
                            <a:effectLst/>
                            <a:uLnTx/>
                            <a:uFillTx/>
                            <a:latin typeface="Cambria Math" panose="02040503050406030204" pitchFamily="18" charset="0"/>
                            <a:ea typeface="宋体" panose="02010600030101010101" pitchFamily="2" charset="-122"/>
                            <a:cs typeface="+mn-cs"/>
                          </a:rPr>
                        </m:ctrlPr>
                      </m:sSubPr>
                      <m:e>
                        <m:r>
                          <a:rPr kumimoji="0" lang="en-US" altLang="zh-CN" sz="2000" b="1" i="1" u="none" strike="noStrike" kern="1200" cap="none" spc="0" normalizeH="0" baseline="0" noProof="0" smtClean="0">
                            <a:ln>
                              <a:noFill/>
                            </a:ln>
                            <a:solidFill>
                              <a:prstClr val="white"/>
                            </a:solidFill>
                            <a:effectLst/>
                            <a:uLnTx/>
                            <a:uFillTx/>
                            <a:latin typeface="Cambria Math" panose="02040503050406030204" pitchFamily="18" charset="0"/>
                            <a:ea typeface="宋体" panose="02010600030101010101" pitchFamily="2" charset="-122"/>
                            <a:cs typeface="+mn-cs"/>
                          </a:rPr>
                          <m:t>𝒌</m:t>
                        </m:r>
                      </m:e>
                      <m:sub>
                        <m:r>
                          <a:rPr kumimoji="0" lang="en-US" altLang="zh-CN" sz="2000" b="1" i="1" u="none" strike="noStrike" kern="1200" cap="none" spc="0" normalizeH="0" baseline="0" noProof="0" smtClean="0">
                            <a:ln>
                              <a:noFill/>
                            </a:ln>
                            <a:solidFill>
                              <a:prstClr val="white"/>
                            </a:solidFill>
                            <a:effectLst/>
                            <a:uLnTx/>
                            <a:uFillTx/>
                            <a:latin typeface="Cambria Math" panose="02040503050406030204" pitchFamily="18" charset="0"/>
                            <a:ea typeface="宋体" panose="02010600030101010101" pitchFamily="2" charset="-122"/>
                            <a:cs typeface="+mn-cs"/>
                          </a:rPr>
                          <m:t>𝑽</m:t>
                        </m:r>
                      </m:sub>
                    </m:sSub>
                    <m:r>
                      <a:rPr lang="zh-CN" altLang="en-US" sz="2000" b="1" i="1">
                        <a:solidFill>
                          <a:prstClr val="white"/>
                        </a:solidFill>
                        <a:latin typeface="Cambria Math" panose="02040503050406030204" pitchFamily="18" charset="0"/>
                      </a:rPr>
                      <m:t>，</m:t>
                    </m:r>
                    <m:sSub>
                      <m:sSubPr>
                        <m:ctrlPr>
                          <a:rPr kumimoji="0" lang="en-US" altLang="zh-CN" sz="2000" b="1" i="1" u="none" strike="noStrike" kern="1200" cap="none" spc="0" normalizeH="0" baseline="0" noProof="0" smtClean="0">
                            <a:ln>
                              <a:noFill/>
                            </a:ln>
                            <a:solidFill>
                              <a:prstClr val="white"/>
                            </a:solidFill>
                            <a:effectLst/>
                            <a:uLnTx/>
                            <a:uFillTx/>
                            <a:latin typeface="Cambria Math" panose="02040503050406030204" pitchFamily="18" charset="0"/>
                            <a:ea typeface="宋体" panose="02010600030101010101" pitchFamily="2" charset="-122"/>
                            <a:cs typeface="+mn-cs"/>
                          </a:rPr>
                        </m:ctrlPr>
                      </m:sSubPr>
                      <m:e>
                        <m:r>
                          <a:rPr lang="en-US" altLang="zh-CN" sz="2000" b="1" i="1" smtClean="0">
                            <a:solidFill>
                              <a:prstClr val="white"/>
                            </a:solidFill>
                            <a:latin typeface="Cambria Math" panose="02040503050406030204" pitchFamily="18" charset="0"/>
                          </a:rPr>
                          <m:t>𝒌</m:t>
                        </m:r>
                      </m:e>
                      <m:sub>
                        <m:r>
                          <a:rPr lang="en-US" altLang="zh-CN" sz="2000" b="1" i="1" smtClean="0">
                            <a:solidFill>
                              <a:prstClr val="white"/>
                            </a:solidFill>
                            <a:latin typeface="Cambria Math" panose="02040503050406030204" pitchFamily="18" charset="0"/>
                          </a:rPr>
                          <m:t>𝝓</m:t>
                        </m:r>
                      </m:sub>
                    </m:sSub>
                  </m:oMath>
                </a14:m>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控制</a:t>
                </a:r>
                <a:r>
                  <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3HC</a:t>
                </a:r>
                <a:r>
                  <a:rPr kumimoji="0" lang="zh-CN" altLang="en-US"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rPr>
                  <a:t>的腔压与相位，可以调整目标束长且保持束分布对称。</a:t>
                </a:r>
                <a:endParaRPr kumimoji="0" lang="en-US" altLang="zh-CN" sz="2000" b="1" i="0" u="none" strike="noStrike" kern="1200" cap="none" spc="0" normalizeH="0" baseline="0" noProof="0">
                  <a:ln>
                    <a:noFill/>
                  </a:ln>
                  <a:solidFill>
                    <a:prstClr val="white"/>
                  </a:solidFill>
                  <a:effectLst/>
                  <a:uLnTx/>
                  <a:uFillTx/>
                  <a:latin typeface="Calibri" panose="020F0502020204030204" charset="0"/>
                  <a:ea typeface="宋体" panose="02010600030101010101" pitchFamily="2" charset="-122"/>
                  <a:cs typeface="+mn-cs"/>
                </a:endParaRPr>
              </a:p>
            </p:txBody>
          </p:sp>
        </mc:Choice>
        <mc:Fallback xmlns="">
          <p:sp>
            <p:nvSpPr>
              <p:cNvPr id="22" name="矩形 21">
                <a:extLst>
                  <a:ext uri="{FF2B5EF4-FFF2-40B4-BE49-F238E27FC236}">
                    <a16:creationId xmlns:a16="http://schemas.microsoft.com/office/drawing/2014/main" id="{93A39B5F-3C60-43EE-A6B4-FFC412E4F7E5}"/>
                  </a:ext>
                </a:extLst>
              </p:cNvPr>
              <p:cNvSpPr>
                <a:spLocks noRot="1" noChangeAspect="1" noMove="1" noResize="1" noEditPoints="1" noAdjustHandles="1" noChangeArrowheads="1" noChangeShapeType="1" noTextEdit="1"/>
              </p:cNvSpPr>
              <p:nvPr/>
            </p:nvSpPr>
            <p:spPr>
              <a:xfrm>
                <a:off x="439164" y="5791209"/>
                <a:ext cx="11676636" cy="735394"/>
              </a:xfrm>
              <a:prstGeom prst="rect">
                <a:avLst/>
              </a:prstGeom>
              <a:blipFill>
                <a:blip r:embed="rId8"/>
                <a:stretch>
                  <a:fillRect l="-470" t="-6612" b="-10744"/>
                </a:stretch>
              </a:blipFill>
            </p:spPr>
            <p:txBody>
              <a:bodyPr/>
              <a:lstStyle/>
              <a:p>
                <a:r>
                  <a:rPr lang="zh-CN" altLang="en-US">
                    <a:noFill/>
                  </a:rPr>
                  <a:t> </a:t>
                </a:r>
              </a:p>
            </p:txBody>
          </p:sp>
        </mc:Fallback>
      </mc:AlternateContent>
      <p:sp>
        <p:nvSpPr>
          <p:cNvPr id="24" name="矩形 23">
            <a:extLst>
              <a:ext uri="{FF2B5EF4-FFF2-40B4-BE49-F238E27FC236}">
                <a16:creationId xmlns:a16="http://schemas.microsoft.com/office/drawing/2014/main" id="{0F195DE0-B24A-4E54-B6D6-295E953988C6}"/>
              </a:ext>
            </a:extLst>
          </p:cNvPr>
          <p:cNvSpPr/>
          <p:nvPr/>
        </p:nvSpPr>
        <p:spPr>
          <a:xfrm>
            <a:off x="622168" y="1537335"/>
            <a:ext cx="3568606" cy="338554"/>
          </a:xfrm>
          <a:prstGeom prst="rect">
            <a:avLst/>
          </a:prstGeom>
        </p:spPr>
        <p:txBody>
          <a:bodyPr wrap="none">
            <a:spAutoFit/>
          </a:bodyPr>
          <a:lstStyle/>
          <a:p>
            <a:r>
              <a:rPr lang="zh-CN" altLang="en-US" sz="1600" b="1" u="sng">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超导</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600" b="1" u="sng">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主动式</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HC</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组成三</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RF</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系统</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(HALF)</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8" name="矩形 27">
            <a:extLst>
              <a:ext uri="{FF2B5EF4-FFF2-40B4-BE49-F238E27FC236}">
                <a16:creationId xmlns:a16="http://schemas.microsoft.com/office/drawing/2014/main" id="{13FA09E3-EFAD-4875-A0C8-E565DCFC81B0}"/>
              </a:ext>
            </a:extLst>
          </p:cNvPr>
          <p:cNvSpPr/>
          <p:nvPr/>
        </p:nvSpPr>
        <p:spPr>
          <a:xfrm>
            <a:off x="5072048" y="1541824"/>
            <a:ext cx="2604553"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三</a:t>
            </a:r>
            <a:r>
              <a:rPr lang="en-US" altLang="zh-CN" sz="1600" b="1">
                <a:latin typeface="微软雅黑" panose="020B0503020204020204" pitchFamily="34" charset="-122"/>
                <a:ea typeface="微软雅黑" panose="020B0503020204020204" pitchFamily="34" charset="-122"/>
                <a:cs typeface="Times New Roman" panose="02020603050405020304" pitchFamily="18" charset="0"/>
              </a:rPr>
              <a:t>RF</a:t>
            </a:r>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系统的最优拉伸条件</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a16="http://schemas.microsoft.com/office/drawing/2014/main" id="{97068827-B148-4BDE-9DFF-0A11F9B741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65728" y="2335799"/>
            <a:ext cx="3905621" cy="3061867"/>
          </a:xfrm>
          <a:prstGeom prst="rect">
            <a:avLst/>
          </a:prstGeom>
        </p:spPr>
      </p:pic>
      <p:sp>
        <p:nvSpPr>
          <p:cNvPr id="15" name="矩形 14">
            <a:extLst>
              <a:ext uri="{FF2B5EF4-FFF2-40B4-BE49-F238E27FC236}">
                <a16:creationId xmlns:a16="http://schemas.microsoft.com/office/drawing/2014/main" id="{11F3D50B-E3AF-4BC4-ADA4-FC7F610D58A7}"/>
              </a:ext>
            </a:extLst>
          </p:cNvPr>
          <p:cNvSpPr/>
          <p:nvPr/>
        </p:nvSpPr>
        <p:spPr>
          <a:xfrm>
            <a:off x="8956664" y="1541824"/>
            <a:ext cx="2843551" cy="338554"/>
          </a:xfrm>
          <a:prstGeom prst="rect">
            <a:avLst/>
          </a:prstGeom>
        </p:spPr>
        <p:txBody>
          <a:bodyPr wrap="square">
            <a:spAutoFit/>
          </a:bodyPr>
          <a:lstStyle/>
          <a:p>
            <a:r>
              <a:rPr lang="zh-CN" altLang="en-US" sz="1600" b="1">
                <a:latin typeface="微软雅黑" panose="020B0503020204020204" pitchFamily="34" charset="-122"/>
                <a:ea typeface="微软雅黑" panose="020B0503020204020204" pitchFamily="34" charset="-122"/>
                <a:cs typeface="Times New Roman" panose="02020603050405020304" pitchFamily="18" charset="0"/>
              </a:rPr>
              <a:t>生成不同束长的对称分布束团</a:t>
            </a:r>
            <a:endParaRPr lang="zh-CN" altLang="en-US" sz="1600" b="1" dirty="0">
              <a:latin typeface="微软雅黑" panose="020B0503020204020204" pitchFamily="34" charset="-122"/>
              <a:ea typeface="微软雅黑" panose="020B0503020204020204" pitchFamily="34"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DB60B85B-C79E-42FC-9604-263D02A5CABE}"/>
                  </a:ext>
                </a:extLst>
              </p:cNvPr>
              <p:cNvSpPr txBox="1"/>
              <p:nvPr/>
            </p:nvSpPr>
            <p:spPr>
              <a:xfrm>
                <a:off x="9064844" y="2032250"/>
                <a:ext cx="2735371" cy="3942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solidFill>
                                <a:schemeClr val="tx1"/>
                              </a:solidFill>
                              <a:latin typeface="Cambria Math" panose="02040503050406030204" pitchFamily="18" charset="0"/>
                            </a:rPr>
                          </m:ctrlPr>
                        </m:sSubPr>
                        <m:e>
                          <m:r>
                            <a:rPr lang="en-US" altLang="zh-CN" b="0" i="1">
                              <a:solidFill>
                                <a:schemeClr val="tx1"/>
                              </a:solidFill>
                              <a:latin typeface="Cambria Math" panose="02040503050406030204" pitchFamily="18" charset="0"/>
                            </a:rPr>
                            <m:t>𝑘</m:t>
                          </m:r>
                        </m:e>
                        <m:sub>
                          <m:r>
                            <a:rPr lang="en-US" altLang="zh-CN" b="0" i="1">
                              <a:solidFill>
                                <a:schemeClr val="tx1"/>
                              </a:solidFill>
                              <a:latin typeface="Cambria Math" panose="02040503050406030204" pitchFamily="18" charset="0"/>
                            </a:rPr>
                            <m:t>𝑉</m:t>
                          </m:r>
                        </m:sub>
                      </m:sSub>
                      <m:r>
                        <a:rPr lang="en-US" altLang="zh-CN" b="0" i="1" smtClean="0">
                          <a:solidFill>
                            <a:schemeClr val="tx1"/>
                          </a:solidFill>
                          <a:latin typeface="Cambria Math" panose="02040503050406030204" pitchFamily="18" charset="0"/>
                        </a:rPr>
                        <m:t>+</m:t>
                      </m:r>
                      <m:sSub>
                        <m:sSubPr>
                          <m:ctrlPr>
                            <a:rPr lang="en-US" altLang="zh-CN" i="1">
                              <a:solidFill>
                                <a:schemeClr val="tx1"/>
                              </a:solidFill>
                              <a:latin typeface="Cambria Math" panose="02040503050406030204" pitchFamily="18" charset="0"/>
                            </a:rPr>
                          </m:ctrlPr>
                        </m:sSubPr>
                        <m:e>
                          <m:r>
                            <a:rPr lang="en-US" altLang="zh-CN" b="0" i="1">
                              <a:solidFill>
                                <a:schemeClr val="tx1"/>
                              </a:solidFill>
                              <a:latin typeface="Cambria Math" panose="02040503050406030204" pitchFamily="18" charset="0"/>
                            </a:rPr>
                            <m:t>𝑘</m:t>
                          </m:r>
                        </m:e>
                        <m:sub>
                          <m:r>
                            <a:rPr lang="en-US" altLang="zh-CN" b="0" i="1">
                              <a:solidFill>
                                <a:schemeClr val="tx1"/>
                              </a:solidFill>
                              <a:latin typeface="Cambria Math" panose="02040503050406030204" pitchFamily="18" charset="0"/>
                            </a:rPr>
                            <m:t>𝜙</m:t>
                          </m:r>
                        </m:sub>
                      </m:sSub>
                      <m:r>
                        <a:rPr lang="en-US" altLang="zh-CN" b="0" i="1" smtClean="0">
                          <a:solidFill>
                            <a:schemeClr val="tx1"/>
                          </a:solidFill>
                          <a:latin typeface="Cambria Math" panose="02040503050406030204" pitchFamily="18" charset="0"/>
                        </a:rPr>
                        <m:t>=2</m:t>
                      </m:r>
                    </m:oMath>
                  </m:oMathPara>
                </a14:m>
                <a:endParaRPr lang="zh-CN" altLang="en-US"/>
              </a:p>
            </p:txBody>
          </p:sp>
        </mc:Choice>
        <mc:Fallback xmlns="">
          <p:sp>
            <p:nvSpPr>
              <p:cNvPr id="5" name="文本框 4">
                <a:extLst>
                  <a:ext uri="{FF2B5EF4-FFF2-40B4-BE49-F238E27FC236}">
                    <a16:creationId xmlns:a16="http://schemas.microsoft.com/office/drawing/2014/main" id="{DB60B85B-C79E-42FC-9604-263D02A5CABE}"/>
                  </a:ext>
                </a:extLst>
              </p:cNvPr>
              <p:cNvSpPr txBox="1">
                <a:spLocks noRot="1" noChangeAspect="1" noMove="1" noResize="1" noEditPoints="1" noAdjustHandles="1" noChangeArrowheads="1" noChangeShapeType="1" noTextEdit="1"/>
              </p:cNvSpPr>
              <p:nvPr/>
            </p:nvSpPr>
            <p:spPr>
              <a:xfrm>
                <a:off x="9064844" y="2032250"/>
                <a:ext cx="2735371" cy="394210"/>
              </a:xfrm>
              <a:prstGeom prst="rect">
                <a:avLst/>
              </a:prstGeom>
              <a:blipFill>
                <a:blip r:embed="rId10"/>
                <a:stretch>
                  <a:fillRect b="-923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76977341"/>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mJiMTg0ZWEzYTdkNDlkYWM1NjAyNjAzOGY2YTcxYmY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www.33ppt.com ">
  <a:themeElements>
    <a:clrScheme name="自定义 6">
      <a:dk1>
        <a:sysClr val="windowText" lastClr="000000"/>
      </a:dk1>
      <a:lt1>
        <a:sysClr val="window" lastClr="FFFFFF"/>
      </a:lt1>
      <a:dk2>
        <a:srgbClr val="44546A"/>
      </a:dk2>
      <a:lt2>
        <a:srgbClr val="E7E6E6"/>
      </a:lt2>
      <a:accent1>
        <a:srgbClr val="2F5496"/>
      </a:accent1>
      <a:accent2>
        <a:srgbClr val="ED7D31"/>
      </a:accent2>
      <a:accent3>
        <a:srgbClr val="A5A5A5"/>
      </a:accent3>
      <a:accent4>
        <a:srgbClr val="FFC000"/>
      </a:accent4>
      <a:accent5>
        <a:srgbClr val="2F5496"/>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10205</TotalTime>
  <Words>1769</Words>
  <Application>Microsoft Office PowerPoint</Application>
  <PresentationFormat>宽屏</PresentationFormat>
  <Paragraphs>191</Paragraphs>
  <Slides>17</Slides>
  <Notes>15</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黑体</vt:lpstr>
      <vt:lpstr>微软雅黑</vt:lpstr>
      <vt:lpstr>Arial</vt:lpstr>
      <vt:lpstr>Calibri</vt:lpstr>
      <vt:lpstr>Calibri Light</vt:lpstr>
      <vt:lpstr>Cambria Math</vt:lpstr>
      <vt:lpstr>Times New Roman</vt:lpstr>
      <vt:lpstr>Wingdings</vt:lpstr>
      <vt:lpstr>www.33ppt.com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www.33ppt.com</dc:title>
  <dc:subject>www.33ppt.com</dc:subject>
  <dc:creator>USER</dc:creator>
  <cp:keywords>www.33ppt.com</cp:keywords>
  <dc:description>www.33ppt.com</dc:description>
  <cp:lastModifiedBy>瑾成 肖</cp:lastModifiedBy>
  <cp:revision>402</cp:revision>
  <dcterms:created xsi:type="dcterms:W3CDTF">2014-06-18T03:33:00Z</dcterms:created>
  <dcterms:modified xsi:type="dcterms:W3CDTF">2026-07-01T14:50:55Z</dcterms:modified>
  <cp:category>www.33ppt.com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7964EE32648140F9815463269C2B3EAC_13</vt:lpwstr>
  </property>
</Properties>
</file>