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30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0" r:id="rId1"/>
  </p:sldMasterIdLst>
  <p:notesMasterIdLst>
    <p:notesMasterId r:id="rId20"/>
  </p:notesMasterIdLst>
  <p:sldIdLst>
    <p:sldId id="256" r:id="rId2"/>
    <p:sldId id="1318" r:id="rId3"/>
    <p:sldId id="1319" r:id="rId4"/>
    <p:sldId id="1326" r:id="rId5"/>
    <p:sldId id="1305" r:id="rId6"/>
    <p:sldId id="1321" r:id="rId7"/>
    <p:sldId id="1307" r:id="rId8"/>
    <p:sldId id="1330" r:id="rId9"/>
    <p:sldId id="1345" r:id="rId10"/>
    <p:sldId id="1290" r:id="rId11"/>
    <p:sldId id="1342" r:id="rId12"/>
    <p:sldId id="275" r:id="rId13"/>
    <p:sldId id="2039378205" r:id="rId14"/>
    <p:sldId id="1331" r:id="rId15"/>
    <p:sldId id="2039378206" r:id="rId16"/>
    <p:sldId id="274" r:id="rId17"/>
    <p:sldId id="2039378208" r:id="rId18"/>
    <p:sldId id="2039378202" r:id="rId19"/>
  </p:sldIdLst>
  <p:sldSz cx="12192000" cy="6858000"/>
  <p:notesSz cx="6797675" cy="987266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0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8D230F3-CF80-4859-8CE7-A43EE81993B5}" styleName="浅色样式 1 - 强调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10" autoAdjust="0"/>
    <p:restoredTop sz="94660"/>
  </p:normalViewPr>
  <p:slideViewPr>
    <p:cSldViewPr snapToGrid="0">
      <p:cViewPr varScale="1">
        <p:scale>
          <a:sx n="148" d="100"/>
          <a:sy n="148" d="100"/>
        </p:scale>
        <p:origin x="208" y="448"/>
      </p:cViewPr>
      <p:guideLst>
        <p:guide orient="horz" pos="2183"/>
        <p:guide pos="380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CC01A0-4780-9042-8977-BA02970FEABF}" type="datetimeFigureOut">
              <a:t>7/2/26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51388"/>
            <a:ext cx="5438775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24E3D-B973-DE4F-ADB7-E0D2F912A8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535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0F718-D0D6-4C75-9DE4-7BEB3054F7B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6349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tif"/><Relationship Id="rId5" Type="http://schemas.openxmlformats.org/officeDocument/2006/relationships/image" Target="../media/image4.tif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tif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tif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tif"/><Relationship Id="rId4" Type="http://schemas.openxmlformats.org/officeDocument/2006/relationships/image" Target="../media/image4.ti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tif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6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/>
        </p:nvGrpSpPr>
        <p:grpSpPr>
          <a:xfrm>
            <a:off x="0" y="913358"/>
            <a:ext cx="12192000" cy="110845"/>
            <a:chOff x="0" y="846226"/>
            <a:chExt cx="9144000" cy="110845"/>
          </a:xfrm>
        </p:grpSpPr>
        <p:sp>
          <p:nvSpPr>
            <p:cNvPr id="38" name="矩形 37"/>
            <p:cNvSpPr/>
            <p:nvPr/>
          </p:nvSpPr>
          <p:spPr>
            <a:xfrm>
              <a:off x="875653" y="846227"/>
              <a:ext cx="8268347" cy="110436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37" name="矩形 36"/>
            <p:cNvSpPr/>
            <p:nvPr/>
          </p:nvSpPr>
          <p:spPr>
            <a:xfrm>
              <a:off x="0" y="846226"/>
              <a:ext cx="975360" cy="11084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2" name="流程图: 手动输入 1">
            <a:extLst>
              <a:ext uri="{FF2B5EF4-FFF2-40B4-BE49-F238E27FC236}">
                <a16:creationId xmlns:a16="http://schemas.microsoft.com/office/drawing/2014/main" id="{152E5577-A334-4A08-841E-7DE847FE6199}"/>
              </a:ext>
            </a:extLst>
          </p:cNvPr>
          <p:cNvSpPr/>
          <p:nvPr/>
        </p:nvSpPr>
        <p:spPr>
          <a:xfrm rot="5400000">
            <a:off x="2584351" y="-2584356"/>
            <a:ext cx="927289" cy="6096012"/>
          </a:xfrm>
          <a:prstGeom prst="flowChartManualInpu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D8D5928-DE81-4E23-8A76-88C2094FF9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54" y="91450"/>
            <a:ext cx="3598383" cy="494671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04A1EA39-3242-42BD-B9FF-157F2C2C91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498" y="5641699"/>
            <a:ext cx="2203686" cy="302942"/>
          </a:xfrm>
          <a:prstGeom prst="rect">
            <a:avLst/>
          </a:prstGeom>
        </p:spPr>
      </p:pic>
      <p:sp>
        <p:nvSpPr>
          <p:cNvPr id="3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83360" y="4127158"/>
            <a:ext cx="3804060" cy="34081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>
                <a:solidFill>
                  <a:srgbClr val="A40000"/>
                </a:solidFill>
                <a:latin typeface="+mn-lt"/>
                <a:ea typeface="黑体" panose="02010609060101010101" pitchFamily="49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dirty="0"/>
              <a:t>Reporter</a:t>
            </a:r>
            <a:endParaRPr lang="en-US" dirty="0"/>
          </a:p>
        </p:txBody>
      </p:sp>
      <p:sp>
        <p:nvSpPr>
          <p:cNvPr id="23" name="文本占位符 5"/>
          <p:cNvSpPr>
            <a:spLocks noGrp="1"/>
          </p:cNvSpPr>
          <p:nvPr>
            <p:ph type="body" sz="quarter" idx="11" hasCustomPrompt="1"/>
          </p:nvPr>
        </p:nvSpPr>
        <p:spPr>
          <a:xfrm>
            <a:off x="1483360" y="4530354"/>
            <a:ext cx="3799308" cy="373753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rgbClr val="A40000"/>
                </a:solidFill>
              </a:defRPr>
            </a:lvl1pPr>
          </a:lstStyle>
          <a:p>
            <a:pPr lvl="0"/>
            <a:r>
              <a:rPr lang="en-US" altLang="zh-CN" dirty="0"/>
              <a:t>system</a:t>
            </a:r>
            <a:endParaRPr lang="zh-CN" altLang="en-US" dirty="0"/>
          </a:p>
        </p:txBody>
      </p:sp>
      <p:sp>
        <p:nvSpPr>
          <p:cNvPr id="24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1483360" y="4966488"/>
            <a:ext cx="3799308" cy="3737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rgbClr val="A40000"/>
                </a:solidFill>
              </a:defRPr>
            </a:lvl1pPr>
          </a:lstStyle>
          <a:p>
            <a:pPr lvl="0"/>
            <a:r>
              <a:rPr lang="en-US" altLang="zh-CN" dirty="0"/>
              <a:t>date</a:t>
            </a:r>
            <a:endParaRPr lang="zh-CN" altLang="en-US" dirty="0"/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374861F3-13E5-45F5-B254-5E916B3358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53"/>
          <a:stretch/>
        </p:blipFill>
        <p:spPr>
          <a:xfrm>
            <a:off x="9270639" y="147953"/>
            <a:ext cx="1310968" cy="634554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7AF97306-6238-41F4-BBB4-2F0E96B9E3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369" y="86965"/>
            <a:ext cx="1279463" cy="75653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AD06EAE2-71C6-441F-BD3B-D335E62076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03"/>
          <a:stretch/>
        </p:blipFill>
        <p:spPr>
          <a:xfrm>
            <a:off x="8052494" y="6041"/>
            <a:ext cx="913331" cy="91474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3AA57B0-E397-4C31-B034-D4B594B5AF4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81"/>
          <a:stretch/>
        </p:blipFill>
        <p:spPr>
          <a:xfrm>
            <a:off x="6723445" y="1966231"/>
            <a:ext cx="5408496" cy="4358746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CA51656-CB98-47CC-8A43-FD0C7C690EF2}"/>
              </a:ext>
            </a:extLst>
          </p:cNvPr>
          <p:cNvSpPr/>
          <p:nvPr/>
        </p:nvSpPr>
        <p:spPr>
          <a:xfrm>
            <a:off x="6591300" y="1721421"/>
            <a:ext cx="5566040" cy="4561444"/>
          </a:xfrm>
          <a:prstGeom prst="roundRect">
            <a:avLst>
              <a:gd name="adj" fmla="val 3680"/>
            </a:avLst>
          </a:prstGeom>
          <a:solidFill>
            <a:schemeClr val="bg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Title 1"/>
          <p:cNvSpPr>
            <a:spLocks noGrp="1"/>
          </p:cNvSpPr>
          <p:nvPr>
            <p:ph type="ctrTitle" hasCustomPrompt="1"/>
          </p:nvPr>
        </p:nvSpPr>
        <p:spPr>
          <a:xfrm>
            <a:off x="390613" y="1967696"/>
            <a:ext cx="6200687" cy="146183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 b="1">
                <a:solidFill>
                  <a:srgbClr val="A40000"/>
                </a:solidFill>
                <a:latin typeface="+mn-lt"/>
              </a:defRPr>
            </a:lvl1pPr>
          </a:lstStyle>
          <a:p>
            <a:r>
              <a:rPr lang="en-US" altLang="zh-CN" dirty="0"/>
              <a:t>Presentation Title</a:t>
            </a:r>
            <a:endParaRPr lang="en-US" dirty="0"/>
          </a:p>
        </p:txBody>
      </p:sp>
      <p:sp>
        <p:nvSpPr>
          <p:cNvPr id="20" name="文本占位符 19">
            <a:extLst>
              <a:ext uri="{FF2B5EF4-FFF2-40B4-BE49-F238E27FC236}">
                <a16:creationId xmlns:a16="http://schemas.microsoft.com/office/drawing/2014/main" id="{A44C1AB1-E880-4B10-B9E8-EC9EB6D824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0613" y="6037867"/>
            <a:ext cx="6200687" cy="703263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2400" b="1"/>
            </a:lvl1pPr>
          </a:lstStyle>
          <a:p>
            <a:pPr lvl="0"/>
            <a:r>
              <a:rPr lang="zh-CN" altLang="en-US" dirty="0"/>
              <a:t>会议名称 </a:t>
            </a:r>
            <a:r>
              <a:rPr lang="en-US" altLang="zh-CN" dirty="0"/>
              <a:t>· </a:t>
            </a:r>
            <a:r>
              <a:rPr lang="zh-CN" altLang="en-US" dirty="0"/>
              <a:t>地点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CB4BB99F-624D-438F-A872-B897031E1075}"/>
              </a:ext>
            </a:extLst>
          </p:cNvPr>
          <p:cNvSpPr txBox="1"/>
          <p:nvPr/>
        </p:nvSpPr>
        <p:spPr>
          <a:xfrm>
            <a:off x="586739" y="549869"/>
            <a:ext cx="3512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Energy Photon Source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636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9797" y="1235858"/>
            <a:ext cx="3474720" cy="807720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tx1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797" y="2143208"/>
            <a:ext cx="3474720" cy="402336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00348" y="1235860"/>
            <a:ext cx="3474720" cy="813171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tx1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00348" y="2143208"/>
            <a:ext cx="3474720" cy="402336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3" name="标题 4"/>
          <p:cNvSpPr>
            <a:spLocks noGrp="1"/>
          </p:cNvSpPr>
          <p:nvPr>
            <p:ph type="title" hasCustomPrompt="1"/>
          </p:nvPr>
        </p:nvSpPr>
        <p:spPr>
          <a:xfrm>
            <a:off x="664234" y="269255"/>
            <a:ext cx="10539000" cy="663575"/>
          </a:xfrm>
          <a:prstGeom prst="rect">
            <a:avLst/>
          </a:prstGeom>
        </p:spPr>
        <p:txBody>
          <a:bodyPr anchor="ctr"/>
          <a:lstStyle>
            <a:lvl1pPr>
              <a:defRPr sz="4000" b="1" baseline="0">
                <a:solidFill>
                  <a:srgbClr val="C00000"/>
                </a:solidFill>
              </a:defRPr>
            </a:lvl1pPr>
          </a:lstStyle>
          <a:p>
            <a:r>
              <a:rPr lang="en-US" altLang="zh-CN" dirty="0"/>
              <a:t>Click here to add text</a:t>
            </a:r>
            <a:endParaRPr lang="zh-CN" alt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50899" y="1235860"/>
            <a:ext cx="3474720" cy="813171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tx1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5" name="Content Placeholder 5"/>
          <p:cNvSpPr>
            <a:spLocks noGrp="1"/>
          </p:cNvSpPr>
          <p:nvPr>
            <p:ph sz="quarter" idx="11"/>
          </p:nvPr>
        </p:nvSpPr>
        <p:spPr>
          <a:xfrm>
            <a:off x="8350899" y="2143208"/>
            <a:ext cx="3474720" cy="402336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454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52919" y="1123839"/>
            <a:ext cx="2947483" cy="460118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9" name="标题 4"/>
          <p:cNvSpPr txBox="1">
            <a:spLocks/>
          </p:cNvSpPr>
          <p:nvPr/>
        </p:nvSpPr>
        <p:spPr>
          <a:xfrm>
            <a:off x="646981" y="286508"/>
            <a:ext cx="10685384" cy="6635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6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00000"/>
                </a:solidFill>
              </a:rPr>
              <a:t>Click here to add text</a:t>
            </a:r>
            <a:endParaRPr lang="zh-CN" alt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737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1456" y="1273629"/>
            <a:ext cx="7670944" cy="51019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1" name="内容占位符 5"/>
          <p:cNvSpPr>
            <a:spLocks noGrp="1"/>
          </p:cNvSpPr>
          <p:nvPr>
            <p:ph sz="quarter" idx="13" hasCustomPrompt="1"/>
          </p:nvPr>
        </p:nvSpPr>
        <p:spPr>
          <a:xfrm>
            <a:off x="718458" y="1273629"/>
            <a:ext cx="2834217" cy="2374901"/>
          </a:xfrm>
        </p:spPr>
        <p:txBody>
          <a:bodyPr anchor="t"/>
          <a:lstStyle>
            <a:lvl1pPr>
              <a:defRPr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 altLang="zh-CN" dirty="0"/>
              <a:t> Click here to add key words</a:t>
            </a:r>
            <a:endParaRPr lang="zh-CN" altLang="en-US" dirty="0"/>
          </a:p>
        </p:txBody>
      </p:sp>
      <p:sp>
        <p:nvSpPr>
          <p:cNvPr id="12" name="内容占位符 5"/>
          <p:cNvSpPr>
            <a:spLocks noGrp="1"/>
          </p:cNvSpPr>
          <p:nvPr>
            <p:ph sz="quarter" idx="14" hasCustomPrompt="1"/>
          </p:nvPr>
        </p:nvSpPr>
        <p:spPr>
          <a:xfrm>
            <a:off x="718458" y="3840473"/>
            <a:ext cx="2834217" cy="2535092"/>
          </a:xfrm>
        </p:spPr>
        <p:txBody>
          <a:bodyPr anchor="t"/>
          <a:lstStyle>
            <a:lvl1pPr>
              <a:defRPr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 altLang="zh-CN" dirty="0"/>
              <a:t> Click here to add key words</a:t>
            </a:r>
            <a:endParaRPr lang="zh-CN" altLang="en-US" dirty="0"/>
          </a:p>
        </p:txBody>
      </p:sp>
      <p:sp>
        <p:nvSpPr>
          <p:cNvPr id="6" name="标题 4"/>
          <p:cNvSpPr txBox="1">
            <a:spLocks/>
          </p:cNvSpPr>
          <p:nvPr/>
        </p:nvSpPr>
        <p:spPr>
          <a:xfrm>
            <a:off x="718458" y="269255"/>
            <a:ext cx="10738923" cy="6635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6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00000"/>
                </a:solidFill>
              </a:rPr>
              <a:t>Click here to add text</a:t>
            </a:r>
            <a:endParaRPr lang="zh-CN" alt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004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3603301" y="1191984"/>
            <a:ext cx="8115231" cy="5101937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CN" dirty="0"/>
              <a:t>Click here to add picture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13" hasCustomPrompt="1"/>
          </p:nvPr>
        </p:nvSpPr>
        <p:spPr>
          <a:xfrm>
            <a:off x="413657" y="1191984"/>
            <a:ext cx="2834217" cy="2374901"/>
          </a:xfrm>
        </p:spPr>
        <p:txBody>
          <a:bodyPr anchor="t"/>
          <a:lstStyle>
            <a:lvl1pPr>
              <a:defRPr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 altLang="zh-CN" dirty="0"/>
              <a:t>Click here to add key words</a:t>
            </a:r>
            <a:endParaRPr lang="zh-CN" altLang="en-US" dirty="0"/>
          </a:p>
        </p:txBody>
      </p:sp>
      <p:sp>
        <p:nvSpPr>
          <p:cNvPr id="11" name="内容占位符 5"/>
          <p:cNvSpPr>
            <a:spLocks noGrp="1"/>
          </p:cNvSpPr>
          <p:nvPr>
            <p:ph sz="quarter" idx="14" hasCustomPrompt="1"/>
          </p:nvPr>
        </p:nvSpPr>
        <p:spPr>
          <a:xfrm>
            <a:off x="413657" y="3758828"/>
            <a:ext cx="2834217" cy="2535092"/>
          </a:xfrm>
        </p:spPr>
        <p:txBody>
          <a:bodyPr anchor="t"/>
          <a:lstStyle>
            <a:lvl1pPr>
              <a:defRPr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 altLang="zh-CN" dirty="0"/>
              <a:t>Click here to add key words</a:t>
            </a:r>
            <a:endParaRPr lang="zh-CN" altLang="en-US" dirty="0"/>
          </a:p>
        </p:txBody>
      </p:sp>
      <p:sp>
        <p:nvSpPr>
          <p:cNvPr id="5" name="标题 4"/>
          <p:cNvSpPr txBox="1">
            <a:spLocks/>
          </p:cNvSpPr>
          <p:nvPr/>
        </p:nvSpPr>
        <p:spPr>
          <a:xfrm>
            <a:off x="638355" y="232291"/>
            <a:ext cx="10719889" cy="6635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6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00000"/>
                </a:solidFill>
              </a:rPr>
              <a:t>Click here to add text</a:t>
            </a:r>
            <a:endParaRPr lang="zh-CN" alt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010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标题 4"/>
          <p:cNvSpPr txBox="1">
            <a:spLocks/>
          </p:cNvSpPr>
          <p:nvPr/>
        </p:nvSpPr>
        <p:spPr>
          <a:xfrm>
            <a:off x="650240" y="254394"/>
            <a:ext cx="10767951" cy="6635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6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00000"/>
                </a:solidFill>
              </a:rPr>
              <a:t>Click here to add text</a:t>
            </a:r>
            <a:endParaRPr lang="zh-CN" alt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3537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1109" y="1232362"/>
            <a:ext cx="2819400" cy="5120640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48021" y="1232362"/>
            <a:ext cx="7315200" cy="5120640"/>
          </a:xfrm>
        </p:spPr>
        <p:txBody>
          <a:bodyPr vert="eaVert" anchor="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标题 4"/>
          <p:cNvSpPr txBox="1">
            <a:spLocks/>
          </p:cNvSpPr>
          <p:nvPr/>
        </p:nvSpPr>
        <p:spPr>
          <a:xfrm>
            <a:off x="719281" y="252002"/>
            <a:ext cx="10753437" cy="6635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6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00000"/>
                </a:solidFill>
              </a:rPr>
              <a:t>Click here to add text</a:t>
            </a:r>
            <a:endParaRPr lang="zh-CN" alt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9063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7D9403DD-F6F7-4AD1-A700-CD138ABD5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765" y="1232362"/>
            <a:ext cx="7465126" cy="492078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1DEEC7A7-C8D3-4AC1-8C27-E0FE0B09B0AA}"/>
              </a:ext>
            </a:extLst>
          </p:cNvPr>
          <p:cNvSpPr txBox="1"/>
          <p:nvPr/>
        </p:nvSpPr>
        <p:spPr>
          <a:xfrm>
            <a:off x="9315450" y="5625638"/>
            <a:ext cx="2162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HEPS 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工程效果图</a:t>
            </a:r>
          </a:p>
        </p:txBody>
      </p:sp>
      <p:sp>
        <p:nvSpPr>
          <p:cNvPr id="9" name="内容占位符 5">
            <a:extLst>
              <a:ext uri="{FF2B5EF4-FFF2-40B4-BE49-F238E27FC236}">
                <a16:creationId xmlns:a16="http://schemas.microsoft.com/office/drawing/2014/main" id="{DDDDD1E6-4D09-4F07-8220-C2877B2288F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85800" y="1232362"/>
            <a:ext cx="3086100" cy="4920788"/>
          </a:xfrm>
        </p:spPr>
        <p:txBody>
          <a:bodyPr anchor="t"/>
          <a:lstStyle>
            <a:lvl1pPr>
              <a:defRPr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 altLang="zh-CN" dirty="0"/>
              <a:t>Click here to add key words</a:t>
            </a:r>
            <a:endParaRPr lang="zh-CN" altLang="en-US" dirty="0"/>
          </a:p>
        </p:txBody>
      </p:sp>
      <p:sp>
        <p:nvSpPr>
          <p:cNvPr id="10" name="标题 4">
            <a:extLst>
              <a:ext uri="{FF2B5EF4-FFF2-40B4-BE49-F238E27FC236}">
                <a16:creationId xmlns:a16="http://schemas.microsoft.com/office/drawing/2014/main" id="{A71770A8-689A-492B-8E66-60C17D86ED3E}"/>
              </a:ext>
            </a:extLst>
          </p:cNvPr>
          <p:cNvSpPr txBox="1">
            <a:spLocks/>
          </p:cNvSpPr>
          <p:nvPr/>
        </p:nvSpPr>
        <p:spPr>
          <a:xfrm>
            <a:off x="685800" y="295134"/>
            <a:ext cx="10738923" cy="6635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6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00000"/>
                </a:solidFill>
              </a:rPr>
              <a:t>Click here to add text</a:t>
            </a:r>
            <a:endParaRPr lang="zh-CN" alt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7605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5">
            <a:extLst>
              <a:ext uri="{FF2B5EF4-FFF2-40B4-BE49-F238E27FC236}">
                <a16:creationId xmlns:a16="http://schemas.microsoft.com/office/drawing/2014/main" id="{DDDDD1E6-4D09-4F07-8220-C2877B2288F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85799" y="1277257"/>
            <a:ext cx="4539343" cy="4657718"/>
          </a:xfrm>
        </p:spPr>
        <p:txBody>
          <a:bodyPr anchor="t"/>
          <a:lstStyle>
            <a:lvl1pPr>
              <a:defRPr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 altLang="zh-CN" dirty="0"/>
              <a:t>Click here to add key words</a:t>
            </a:r>
            <a:endParaRPr lang="zh-CN" altLang="en-US" dirty="0"/>
          </a:p>
        </p:txBody>
      </p:sp>
      <p:sp>
        <p:nvSpPr>
          <p:cNvPr id="10" name="标题 4">
            <a:extLst>
              <a:ext uri="{FF2B5EF4-FFF2-40B4-BE49-F238E27FC236}">
                <a16:creationId xmlns:a16="http://schemas.microsoft.com/office/drawing/2014/main" id="{A71770A8-689A-492B-8E66-60C17D86ED3E}"/>
              </a:ext>
            </a:extLst>
          </p:cNvPr>
          <p:cNvSpPr txBox="1">
            <a:spLocks/>
          </p:cNvSpPr>
          <p:nvPr/>
        </p:nvSpPr>
        <p:spPr>
          <a:xfrm>
            <a:off x="685799" y="277881"/>
            <a:ext cx="10738923" cy="6635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6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00000"/>
                </a:solidFill>
              </a:rPr>
              <a:t>Click here to add text</a:t>
            </a:r>
            <a:endParaRPr lang="zh-CN" altLang="en-US" sz="4000" b="1" dirty="0">
              <a:solidFill>
                <a:srgbClr val="C00000"/>
              </a:solidFill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DFB7985-9CDF-41AE-9135-F2492B0B9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393" y="487501"/>
            <a:ext cx="5022695" cy="609261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8DAFF0D-6C90-46CF-BD32-F0A0D3BCDB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217" y="5180464"/>
            <a:ext cx="2203686" cy="30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3671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34346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9428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>
            <a:spLocks noGrp="1"/>
          </p:cNvSpPr>
          <p:nvPr>
            <p:ph type="ctrTitle" hasCustomPrompt="1"/>
          </p:nvPr>
        </p:nvSpPr>
        <p:spPr>
          <a:xfrm>
            <a:off x="-11" y="1721746"/>
            <a:ext cx="12192011" cy="146183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 b="1">
                <a:solidFill>
                  <a:srgbClr val="A40000"/>
                </a:solidFill>
                <a:latin typeface="+mn-lt"/>
              </a:defRPr>
            </a:lvl1pPr>
          </a:lstStyle>
          <a:p>
            <a:r>
              <a:rPr lang="en-US" altLang="zh-CN" dirty="0"/>
              <a:t>Presentation Title</a:t>
            </a:r>
            <a:endParaRPr lang="en-US" dirty="0"/>
          </a:p>
        </p:txBody>
      </p:sp>
      <p:sp>
        <p:nvSpPr>
          <p:cNvPr id="3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753531" y="3938393"/>
            <a:ext cx="7353094" cy="34081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>
                <a:solidFill>
                  <a:srgbClr val="A40000"/>
                </a:solidFill>
                <a:latin typeface="+mn-lt"/>
                <a:ea typeface="黑体" panose="02010609060101010101" pitchFamily="49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dirty="0"/>
              <a:t>Reporter</a:t>
            </a:r>
            <a:endParaRPr lang="en-US" dirty="0"/>
          </a:p>
        </p:txBody>
      </p:sp>
      <p:grpSp>
        <p:nvGrpSpPr>
          <p:cNvPr id="34" name="组合 33"/>
          <p:cNvGrpSpPr/>
          <p:nvPr/>
        </p:nvGrpSpPr>
        <p:grpSpPr>
          <a:xfrm>
            <a:off x="0" y="913358"/>
            <a:ext cx="12192000" cy="110845"/>
            <a:chOff x="0" y="846226"/>
            <a:chExt cx="9144000" cy="110845"/>
          </a:xfrm>
        </p:grpSpPr>
        <p:sp>
          <p:nvSpPr>
            <p:cNvPr id="38" name="矩形 37"/>
            <p:cNvSpPr/>
            <p:nvPr/>
          </p:nvSpPr>
          <p:spPr>
            <a:xfrm>
              <a:off x="875653" y="846227"/>
              <a:ext cx="8268347" cy="110436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37" name="矩形 36"/>
            <p:cNvSpPr/>
            <p:nvPr/>
          </p:nvSpPr>
          <p:spPr>
            <a:xfrm>
              <a:off x="0" y="846226"/>
              <a:ext cx="975360" cy="11084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23" name="文本占位符 5"/>
          <p:cNvSpPr>
            <a:spLocks noGrp="1"/>
          </p:cNvSpPr>
          <p:nvPr>
            <p:ph type="body" sz="quarter" idx="11" hasCustomPrompt="1"/>
          </p:nvPr>
        </p:nvSpPr>
        <p:spPr>
          <a:xfrm>
            <a:off x="2755433" y="4341589"/>
            <a:ext cx="7343908" cy="373753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rgbClr val="A40000"/>
                </a:solidFill>
              </a:defRPr>
            </a:lvl1pPr>
          </a:lstStyle>
          <a:p>
            <a:pPr lvl="0"/>
            <a:r>
              <a:rPr lang="en-US" altLang="zh-CN" dirty="0"/>
              <a:t>system</a:t>
            </a:r>
            <a:endParaRPr lang="zh-CN" altLang="en-US" dirty="0"/>
          </a:p>
        </p:txBody>
      </p:sp>
      <p:sp>
        <p:nvSpPr>
          <p:cNvPr id="24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2755433" y="4777723"/>
            <a:ext cx="7343908" cy="3737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rgbClr val="A40000"/>
                </a:solidFill>
              </a:defRPr>
            </a:lvl1pPr>
          </a:lstStyle>
          <a:p>
            <a:pPr lvl="0"/>
            <a:r>
              <a:rPr lang="en-US" altLang="zh-CN" dirty="0"/>
              <a:t>date</a:t>
            </a:r>
            <a:endParaRPr lang="zh-CN" altLang="en-US" dirty="0"/>
          </a:p>
        </p:txBody>
      </p:sp>
      <p:sp>
        <p:nvSpPr>
          <p:cNvPr id="2" name="流程图: 手动输入 1">
            <a:extLst>
              <a:ext uri="{FF2B5EF4-FFF2-40B4-BE49-F238E27FC236}">
                <a16:creationId xmlns:a16="http://schemas.microsoft.com/office/drawing/2014/main" id="{152E5577-A334-4A08-841E-7DE847FE6199}"/>
              </a:ext>
            </a:extLst>
          </p:cNvPr>
          <p:cNvSpPr/>
          <p:nvPr/>
        </p:nvSpPr>
        <p:spPr>
          <a:xfrm rot="5400000">
            <a:off x="2584351" y="-2584356"/>
            <a:ext cx="927289" cy="6096012"/>
          </a:xfrm>
          <a:prstGeom prst="flowChartManualInpu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D8D5928-DE81-4E23-8A76-88C2094FF9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54" y="91450"/>
            <a:ext cx="3598383" cy="494671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E4144379-6A13-4956-B4F5-41114F71FB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53"/>
          <a:stretch/>
        </p:blipFill>
        <p:spPr>
          <a:xfrm>
            <a:off x="9270639" y="147953"/>
            <a:ext cx="1310968" cy="634554"/>
          </a:xfrm>
          <a:prstGeom prst="rect">
            <a:avLst/>
          </a:prstGeom>
        </p:spPr>
      </p:pic>
      <p:sp>
        <p:nvSpPr>
          <p:cNvPr id="20" name="文本占位符 19">
            <a:extLst>
              <a:ext uri="{FF2B5EF4-FFF2-40B4-BE49-F238E27FC236}">
                <a16:creationId xmlns:a16="http://schemas.microsoft.com/office/drawing/2014/main" id="{A44C1AB1-E880-4B10-B9E8-EC9EB6D824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11" y="5791917"/>
            <a:ext cx="12192011" cy="703263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zh-CN" altLang="en-US" dirty="0"/>
              <a:t>会议名称 </a:t>
            </a:r>
            <a:r>
              <a:rPr lang="en-US" altLang="zh-CN" dirty="0"/>
              <a:t>· </a:t>
            </a:r>
            <a:r>
              <a:rPr lang="zh-CN" altLang="en-US" dirty="0"/>
              <a:t>地点</a:t>
            </a:r>
          </a:p>
        </p:txBody>
      </p:sp>
      <p:pic>
        <p:nvPicPr>
          <p:cNvPr id="49" name="图片 48">
            <a:extLst>
              <a:ext uri="{FF2B5EF4-FFF2-40B4-BE49-F238E27FC236}">
                <a16:creationId xmlns:a16="http://schemas.microsoft.com/office/drawing/2014/main" id="{56784279-DE3D-4802-BAB0-9BA908AAEB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369" y="86965"/>
            <a:ext cx="1279463" cy="756530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CA19F85C-03C7-4478-9F13-746B66485DB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03"/>
          <a:stretch/>
        </p:blipFill>
        <p:spPr>
          <a:xfrm>
            <a:off x="8052494" y="6041"/>
            <a:ext cx="913331" cy="91474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A1CE28D0-770B-460A-8168-7632BF52F942}"/>
              </a:ext>
            </a:extLst>
          </p:cNvPr>
          <p:cNvSpPr txBox="1"/>
          <p:nvPr/>
        </p:nvSpPr>
        <p:spPr>
          <a:xfrm>
            <a:off x="586739" y="549869"/>
            <a:ext cx="3512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Energy Photon Source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970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>
            <a:spLocks noGrp="1"/>
          </p:cNvSpPr>
          <p:nvPr>
            <p:ph type="ctrTitle" hasCustomPrompt="1"/>
          </p:nvPr>
        </p:nvSpPr>
        <p:spPr>
          <a:xfrm>
            <a:off x="390612" y="1967696"/>
            <a:ext cx="8239521" cy="146183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 b="1">
                <a:solidFill>
                  <a:srgbClr val="A40000"/>
                </a:solidFill>
                <a:latin typeface="+mn-lt"/>
              </a:defRPr>
            </a:lvl1pPr>
          </a:lstStyle>
          <a:p>
            <a:r>
              <a:rPr lang="en-US" altLang="zh-CN" dirty="0"/>
              <a:t>Presentation Title</a:t>
            </a:r>
            <a:endParaRPr lang="en-US" dirty="0"/>
          </a:p>
        </p:txBody>
      </p:sp>
      <p:sp>
        <p:nvSpPr>
          <p:cNvPr id="3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142309" y="4184343"/>
            <a:ext cx="4561433" cy="34081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>
                <a:solidFill>
                  <a:srgbClr val="A40000"/>
                </a:solidFill>
                <a:latin typeface="+mn-lt"/>
                <a:ea typeface="黑体" panose="02010609060101010101" pitchFamily="49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dirty="0"/>
              <a:t>Reporter</a:t>
            </a:r>
            <a:endParaRPr lang="en-US" dirty="0"/>
          </a:p>
        </p:txBody>
      </p:sp>
      <p:sp>
        <p:nvSpPr>
          <p:cNvPr id="23" name="文本占位符 5"/>
          <p:cNvSpPr>
            <a:spLocks noGrp="1"/>
          </p:cNvSpPr>
          <p:nvPr>
            <p:ph type="body" sz="quarter" idx="11" hasCustomPrompt="1"/>
          </p:nvPr>
        </p:nvSpPr>
        <p:spPr>
          <a:xfrm>
            <a:off x="2142309" y="4587539"/>
            <a:ext cx="4555735" cy="373753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rgbClr val="A40000"/>
                </a:solidFill>
              </a:defRPr>
            </a:lvl1pPr>
          </a:lstStyle>
          <a:p>
            <a:pPr lvl="0"/>
            <a:r>
              <a:rPr lang="en-US" altLang="zh-CN" dirty="0"/>
              <a:t>system</a:t>
            </a:r>
            <a:endParaRPr lang="zh-CN" altLang="en-US" dirty="0"/>
          </a:p>
        </p:txBody>
      </p:sp>
      <p:sp>
        <p:nvSpPr>
          <p:cNvPr id="24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2142309" y="5023673"/>
            <a:ext cx="4555735" cy="3737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rgbClr val="A40000"/>
                </a:solidFill>
              </a:defRPr>
            </a:lvl1pPr>
          </a:lstStyle>
          <a:p>
            <a:pPr lvl="0"/>
            <a:r>
              <a:rPr lang="en-US" altLang="zh-CN" dirty="0"/>
              <a:t>date</a:t>
            </a:r>
            <a:endParaRPr lang="zh-CN" altLang="en-US" dirty="0"/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D38B9550-2E66-453A-A306-F01117AA00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0491" y="3843658"/>
            <a:ext cx="2962231" cy="2100983"/>
          </a:xfrm>
          <a:prstGeom prst="rect">
            <a:avLst/>
          </a:prstGeom>
        </p:spPr>
      </p:pic>
      <p:sp>
        <p:nvSpPr>
          <p:cNvPr id="20" name="文本占位符 19">
            <a:extLst>
              <a:ext uri="{FF2B5EF4-FFF2-40B4-BE49-F238E27FC236}">
                <a16:creationId xmlns:a16="http://schemas.microsoft.com/office/drawing/2014/main" id="{A44C1AB1-E880-4B10-B9E8-EC9EB6D824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0612" y="6037867"/>
            <a:ext cx="8239521" cy="703263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2400" b="1"/>
            </a:lvl1pPr>
          </a:lstStyle>
          <a:p>
            <a:pPr lvl="0"/>
            <a:r>
              <a:rPr lang="zh-CN" altLang="en-US" dirty="0"/>
              <a:t>会议名称 </a:t>
            </a:r>
            <a:r>
              <a:rPr lang="en-US" altLang="zh-CN" dirty="0"/>
              <a:t>· </a:t>
            </a:r>
            <a:r>
              <a:rPr lang="zh-CN" altLang="en-US" dirty="0"/>
              <a:t>地点</a:t>
            </a:r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A48CF694-8301-4504-990B-08E5ABE62CE8}"/>
              </a:ext>
            </a:extLst>
          </p:cNvPr>
          <p:cNvGrpSpPr/>
          <p:nvPr/>
        </p:nvGrpSpPr>
        <p:grpSpPr>
          <a:xfrm>
            <a:off x="0" y="913358"/>
            <a:ext cx="12192000" cy="110845"/>
            <a:chOff x="0" y="846226"/>
            <a:chExt cx="9144000" cy="110845"/>
          </a:xfrm>
        </p:grpSpPr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C874558C-23C8-4D39-8D3F-9C95A97B1491}"/>
                </a:ext>
              </a:extLst>
            </p:cNvPr>
            <p:cNvSpPr/>
            <p:nvPr/>
          </p:nvSpPr>
          <p:spPr>
            <a:xfrm>
              <a:off x="875653" y="846227"/>
              <a:ext cx="8268347" cy="110436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0456B93F-51AD-433B-9481-2F4C2F3E3D5E}"/>
                </a:ext>
              </a:extLst>
            </p:cNvPr>
            <p:cNvSpPr/>
            <p:nvPr/>
          </p:nvSpPr>
          <p:spPr>
            <a:xfrm>
              <a:off x="0" y="846226"/>
              <a:ext cx="975360" cy="11084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42" name="流程图: 手动输入 41">
            <a:extLst>
              <a:ext uri="{FF2B5EF4-FFF2-40B4-BE49-F238E27FC236}">
                <a16:creationId xmlns:a16="http://schemas.microsoft.com/office/drawing/2014/main" id="{F7B15B5C-0F14-498E-96D9-B7A218AC3DAD}"/>
              </a:ext>
            </a:extLst>
          </p:cNvPr>
          <p:cNvSpPr/>
          <p:nvPr/>
        </p:nvSpPr>
        <p:spPr>
          <a:xfrm rot="5400000">
            <a:off x="2584351" y="-2584356"/>
            <a:ext cx="927289" cy="6096012"/>
          </a:xfrm>
          <a:prstGeom prst="flowChartManualInpu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CD248033-7789-4252-B8DB-480FF72FCE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54" y="91450"/>
            <a:ext cx="3598383" cy="494671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CC1C3FA7-7215-4724-AF6B-81DB83FE10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53"/>
          <a:stretch/>
        </p:blipFill>
        <p:spPr>
          <a:xfrm>
            <a:off x="9270639" y="147953"/>
            <a:ext cx="1310968" cy="634554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04512C8A-1EC6-49DE-9D6A-0F9A03E086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369" y="86965"/>
            <a:ext cx="1279463" cy="756530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D7CD90B0-53CC-4867-A19E-5043FFFFCD6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03"/>
          <a:stretch/>
        </p:blipFill>
        <p:spPr>
          <a:xfrm>
            <a:off x="8023466" y="6041"/>
            <a:ext cx="913331" cy="914748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BCD6EF00-2B1D-4F61-8D9C-236B367BE950}"/>
              </a:ext>
            </a:extLst>
          </p:cNvPr>
          <p:cNvSpPr txBox="1"/>
          <p:nvPr/>
        </p:nvSpPr>
        <p:spPr>
          <a:xfrm>
            <a:off x="586739" y="549869"/>
            <a:ext cx="3512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Energy Photon Source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834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00481" y="4013936"/>
            <a:ext cx="4561433" cy="34081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>
                <a:solidFill>
                  <a:srgbClr val="A40000"/>
                </a:solidFill>
                <a:latin typeface="+mn-lt"/>
                <a:ea typeface="黑体" panose="02010609060101010101" pitchFamily="49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dirty="0"/>
              <a:t>Reporter</a:t>
            </a:r>
            <a:endParaRPr lang="en-US" dirty="0"/>
          </a:p>
        </p:txBody>
      </p:sp>
      <p:sp>
        <p:nvSpPr>
          <p:cNvPr id="43" name="菱形 42"/>
          <p:cNvSpPr/>
          <p:nvPr/>
        </p:nvSpPr>
        <p:spPr>
          <a:xfrm>
            <a:off x="6003008" y="6379860"/>
            <a:ext cx="826581" cy="400110"/>
          </a:xfrm>
          <a:prstGeom prst="diamond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3" name="文本占位符 5"/>
          <p:cNvSpPr>
            <a:spLocks noGrp="1"/>
          </p:cNvSpPr>
          <p:nvPr>
            <p:ph type="body" sz="quarter" idx="11" hasCustomPrompt="1"/>
          </p:nvPr>
        </p:nvSpPr>
        <p:spPr>
          <a:xfrm>
            <a:off x="1300481" y="4417132"/>
            <a:ext cx="4555735" cy="373753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rgbClr val="A40000"/>
                </a:solidFill>
              </a:defRPr>
            </a:lvl1pPr>
          </a:lstStyle>
          <a:p>
            <a:pPr lvl="0"/>
            <a:r>
              <a:rPr lang="en-US" altLang="zh-CN" dirty="0"/>
              <a:t>system</a:t>
            </a:r>
            <a:endParaRPr lang="zh-CN" altLang="en-US" dirty="0"/>
          </a:p>
        </p:txBody>
      </p:sp>
      <p:sp>
        <p:nvSpPr>
          <p:cNvPr id="24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1300481" y="4853266"/>
            <a:ext cx="4555735" cy="3737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rgbClr val="A40000"/>
                </a:solidFill>
              </a:defRPr>
            </a:lvl1pPr>
          </a:lstStyle>
          <a:p>
            <a:pPr lvl="0"/>
            <a:r>
              <a:rPr lang="en-US" altLang="zh-CN" dirty="0"/>
              <a:t>date</a:t>
            </a:r>
            <a:endParaRPr lang="zh-CN" altLang="en-US" dirty="0"/>
          </a:p>
        </p:txBody>
      </p:sp>
      <p:sp>
        <p:nvSpPr>
          <p:cNvPr id="10" name="文本占位符 9">
            <a:extLst>
              <a:ext uri="{FF2B5EF4-FFF2-40B4-BE49-F238E27FC236}">
                <a16:creationId xmlns:a16="http://schemas.microsoft.com/office/drawing/2014/main" id="{8182CDDE-4035-4F45-A8C9-C5FC31F37C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851" y="6227079"/>
            <a:ext cx="7512206" cy="465138"/>
          </a:xfrm>
        </p:spPr>
        <p:txBody>
          <a:bodyPr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zh-CN" altLang="en-US" dirty="0"/>
              <a:t>会议名称 </a:t>
            </a:r>
            <a:r>
              <a:rPr lang="en-US" altLang="zh-CN" dirty="0"/>
              <a:t>· </a:t>
            </a:r>
            <a:r>
              <a:rPr lang="zh-CN" altLang="en-US" dirty="0"/>
              <a:t>地点</a:t>
            </a: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0DB91757-43B8-4E3B-8AF6-5EBDA595166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53"/>
          <a:stretch/>
        </p:blipFill>
        <p:spPr>
          <a:xfrm>
            <a:off x="3294711" y="1026332"/>
            <a:ext cx="1249185" cy="604649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B3A02D2D-6E44-409D-97E7-49EF2AE537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896" y="1015704"/>
            <a:ext cx="1058545" cy="625904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3DB61A05-5B97-4335-BEFE-9073400348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03"/>
          <a:stretch/>
        </p:blipFill>
        <p:spPr>
          <a:xfrm>
            <a:off x="2233719" y="883715"/>
            <a:ext cx="913331" cy="914748"/>
          </a:xfrm>
          <a:prstGeom prst="rect">
            <a:avLst/>
          </a:prstGeom>
        </p:spPr>
      </p:pic>
      <p:sp>
        <p:nvSpPr>
          <p:cNvPr id="29" name="Title 1"/>
          <p:cNvSpPr>
            <a:spLocks noGrp="1"/>
          </p:cNvSpPr>
          <p:nvPr>
            <p:ph type="ctrTitle" hasCustomPrompt="1"/>
          </p:nvPr>
        </p:nvSpPr>
        <p:spPr>
          <a:xfrm>
            <a:off x="165851" y="1967696"/>
            <a:ext cx="7512206" cy="146183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 b="1">
                <a:solidFill>
                  <a:srgbClr val="A40000"/>
                </a:solidFill>
                <a:latin typeface="+mn-lt"/>
              </a:defRPr>
            </a:lvl1pPr>
          </a:lstStyle>
          <a:p>
            <a:r>
              <a:rPr lang="en-US" altLang="zh-CN" dirty="0"/>
              <a:t>Presentation Title</a:t>
            </a:r>
            <a:endParaRPr lang="en-US" dirty="0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B559DC6E-69C2-4D2A-987F-4B2B79875AE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81"/>
          <a:stretch/>
        </p:blipFill>
        <p:spPr>
          <a:xfrm>
            <a:off x="6723445" y="1597115"/>
            <a:ext cx="5408496" cy="4358746"/>
          </a:xfrm>
          <a:prstGeom prst="rect">
            <a:avLst/>
          </a:prstGeom>
        </p:spPr>
      </p:pic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2F8E0FF1-61A9-43B6-B46B-8386F94A8E09}"/>
              </a:ext>
            </a:extLst>
          </p:cNvPr>
          <p:cNvSpPr/>
          <p:nvPr/>
        </p:nvSpPr>
        <p:spPr>
          <a:xfrm>
            <a:off x="6683235" y="1730663"/>
            <a:ext cx="5566040" cy="4561444"/>
          </a:xfrm>
          <a:prstGeom prst="roundRect">
            <a:avLst>
              <a:gd name="adj" fmla="val 3680"/>
            </a:avLst>
          </a:prstGeom>
          <a:solidFill>
            <a:schemeClr val="bg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3711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标题幻灯片"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任意多边形: 形状 50">
            <a:extLst>
              <a:ext uri="{FF2B5EF4-FFF2-40B4-BE49-F238E27FC236}">
                <a16:creationId xmlns:a16="http://schemas.microsoft.com/office/drawing/2014/main" id="{0D443D13-1219-4697-BC0A-D743702E034B}"/>
              </a:ext>
            </a:extLst>
          </p:cNvPr>
          <p:cNvSpPr/>
          <p:nvPr/>
        </p:nvSpPr>
        <p:spPr>
          <a:xfrm rot="12297228">
            <a:off x="-1285374" y="-408766"/>
            <a:ext cx="7912011" cy="8092847"/>
          </a:xfrm>
          <a:custGeom>
            <a:avLst/>
            <a:gdLst>
              <a:gd name="connsiteX0" fmla="*/ 7912011 w 7912011"/>
              <a:gd name="connsiteY0" fmla="*/ 6217795 h 8092847"/>
              <a:gd name="connsiteX1" fmla="*/ 3882467 w 7912011"/>
              <a:gd name="connsiteY1" fmla="*/ 8092847 h 8092847"/>
              <a:gd name="connsiteX2" fmla="*/ 3754790 w 7912011"/>
              <a:gd name="connsiteY2" fmla="*/ 8070158 h 8092847"/>
              <a:gd name="connsiteX3" fmla="*/ 3103506 w 7912011"/>
              <a:gd name="connsiteY3" fmla="*/ 7892013 h 8092847"/>
              <a:gd name="connsiteX4" fmla="*/ 247569 w 7912011"/>
              <a:gd name="connsiteY4" fmla="*/ 2226294 h 8092847"/>
              <a:gd name="connsiteX5" fmla="*/ 250420 w 7912011"/>
              <a:gd name="connsiteY5" fmla="*/ 2218810 h 8092847"/>
              <a:gd name="connsiteX6" fmla="*/ 5018707 w 7912011"/>
              <a:gd name="connsiteY6" fmla="*/ 0 h 809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2011" h="8092847">
                <a:moveTo>
                  <a:pt x="7912011" y="6217795"/>
                </a:moveTo>
                <a:lnTo>
                  <a:pt x="3882467" y="8092847"/>
                </a:lnTo>
                <a:lnTo>
                  <a:pt x="3754790" y="8070158"/>
                </a:lnTo>
                <a:cubicBezTo>
                  <a:pt x="3536376" y="8026236"/>
                  <a:pt x="3318793" y="7967046"/>
                  <a:pt x="3103506" y="7892013"/>
                </a:cubicBezTo>
                <a:cubicBezTo>
                  <a:pt x="697941" y="7053619"/>
                  <a:pt x="-568785" y="4540638"/>
                  <a:pt x="247569" y="2226294"/>
                </a:cubicBezTo>
                <a:lnTo>
                  <a:pt x="250420" y="2218810"/>
                </a:lnTo>
                <a:lnTo>
                  <a:pt x="5018707" y="0"/>
                </a:lnTo>
                <a:close/>
              </a:path>
            </a:pathLst>
          </a:custGeom>
          <a:solidFill>
            <a:srgbClr val="D54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8" name="图片 47">
            <a:extLst>
              <a:ext uri="{FF2B5EF4-FFF2-40B4-BE49-F238E27FC236}">
                <a16:creationId xmlns:a16="http://schemas.microsoft.com/office/drawing/2014/main" id="{C93C6674-ECC5-438E-B36A-464A3E630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362"/>
          <a:stretch>
            <a:fillRect/>
          </a:stretch>
        </p:blipFill>
        <p:spPr>
          <a:xfrm>
            <a:off x="0" y="-1"/>
            <a:ext cx="6367082" cy="6858001"/>
          </a:xfrm>
          <a:custGeom>
            <a:avLst/>
            <a:gdLst>
              <a:gd name="connsiteX0" fmla="*/ 0 w 6367082"/>
              <a:gd name="connsiteY0" fmla="*/ 0 h 6858001"/>
              <a:gd name="connsiteX1" fmla="*/ 4115268 w 6367082"/>
              <a:gd name="connsiteY1" fmla="*/ 0 h 6858001"/>
              <a:gd name="connsiteX2" fmla="*/ 4137334 w 6367082"/>
              <a:gd name="connsiteY2" fmla="*/ 11546 h 6858001"/>
              <a:gd name="connsiteX3" fmla="*/ 5303037 w 6367082"/>
              <a:gd name="connsiteY3" fmla="*/ 980862 h 6858001"/>
              <a:gd name="connsiteX4" fmla="*/ 5391169 w 6367082"/>
              <a:gd name="connsiteY4" fmla="*/ 6401730 h 6858001"/>
              <a:gd name="connsiteX5" fmla="*/ 4988491 w 6367082"/>
              <a:gd name="connsiteY5" fmla="*/ 6789539 h 6858001"/>
              <a:gd name="connsiteX6" fmla="*/ 4901686 w 6367082"/>
              <a:gd name="connsiteY6" fmla="*/ 6858001 h 6858001"/>
              <a:gd name="connsiteX7" fmla="*/ 0 w 6367082"/>
              <a:gd name="connsiteY7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67082" h="6858001">
                <a:moveTo>
                  <a:pt x="0" y="0"/>
                </a:moveTo>
                <a:lnTo>
                  <a:pt x="4115268" y="0"/>
                </a:lnTo>
                <a:lnTo>
                  <a:pt x="4137334" y="11546"/>
                </a:lnTo>
                <a:cubicBezTo>
                  <a:pt x="4566677" y="259527"/>
                  <a:pt x="4962790" y="584076"/>
                  <a:pt x="5303037" y="980862"/>
                </a:cubicBezTo>
                <a:cubicBezTo>
                  <a:pt x="6687517" y="2595403"/>
                  <a:pt x="6725179" y="4912011"/>
                  <a:pt x="5391169" y="6401730"/>
                </a:cubicBezTo>
                <a:cubicBezTo>
                  <a:pt x="5265077" y="6542541"/>
                  <a:pt x="5130425" y="6671845"/>
                  <a:pt x="4988491" y="6789539"/>
                </a:cubicBezTo>
                <a:lnTo>
                  <a:pt x="4901686" y="6858001"/>
                </a:lnTo>
                <a:lnTo>
                  <a:pt x="0" y="6858001"/>
                </a:lnTo>
                <a:close/>
              </a:path>
            </a:pathLst>
          </a:custGeom>
        </p:spPr>
      </p:pic>
      <p:sp>
        <p:nvSpPr>
          <p:cNvPr id="29" name="Title 1"/>
          <p:cNvSpPr>
            <a:spLocks noGrp="1"/>
          </p:cNvSpPr>
          <p:nvPr>
            <p:ph type="ctrTitle" hasCustomPrompt="1"/>
          </p:nvPr>
        </p:nvSpPr>
        <p:spPr>
          <a:xfrm>
            <a:off x="6792686" y="1982210"/>
            <a:ext cx="5022837" cy="173608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 b="1">
                <a:solidFill>
                  <a:srgbClr val="D54027"/>
                </a:solidFill>
                <a:latin typeface="+mn-ea"/>
                <a:ea typeface="+mn-ea"/>
              </a:defRPr>
            </a:lvl1pPr>
          </a:lstStyle>
          <a:p>
            <a:r>
              <a:rPr lang="en-US" altLang="zh-CN" dirty="0"/>
              <a:t>Presentation Title</a:t>
            </a:r>
            <a:endParaRPr lang="en-US" dirty="0"/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348A776C-DB9B-4193-BD0F-2F40062AE81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53"/>
          <a:stretch/>
        </p:blipFill>
        <p:spPr>
          <a:xfrm>
            <a:off x="8679511" y="874483"/>
            <a:ext cx="1249185" cy="604649"/>
          </a:xfrm>
          <a:prstGeom prst="rect">
            <a:avLst/>
          </a:prstGeom>
        </p:spPr>
      </p:pic>
      <p:sp>
        <p:nvSpPr>
          <p:cNvPr id="3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92686" y="4118003"/>
            <a:ext cx="5022838" cy="37374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1">
                <a:solidFill>
                  <a:srgbClr val="D54027"/>
                </a:solidFill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dirty="0"/>
              <a:t>Reporter</a:t>
            </a:r>
            <a:endParaRPr lang="en-US" dirty="0"/>
          </a:p>
        </p:txBody>
      </p:sp>
      <p:sp>
        <p:nvSpPr>
          <p:cNvPr id="23" name="文本占位符 5"/>
          <p:cNvSpPr>
            <a:spLocks noGrp="1"/>
          </p:cNvSpPr>
          <p:nvPr>
            <p:ph type="body" sz="quarter" idx="11" hasCustomPrompt="1"/>
          </p:nvPr>
        </p:nvSpPr>
        <p:spPr>
          <a:xfrm>
            <a:off x="6792686" y="4521200"/>
            <a:ext cx="5022838" cy="373753"/>
          </a:xfrm>
        </p:spPr>
        <p:txBody>
          <a:bodyPr anchor="ctr"/>
          <a:lstStyle>
            <a:lvl1pPr marL="0" indent="0" algn="ctr">
              <a:buNone/>
              <a:defRPr sz="2400" b="1">
                <a:solidFill>
                  <a:srgbClr val="D54027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en-US" altLang="zh-CN" dirty="0"/>
              <a:t>system</a:t>
            </a:r>
            <a:endParaRPr lang="zh-CN" altLang="en-US" dirty="0"/>
          </a:p>
        </p:txBody>
      </p:sp>
      <p:sp>
        <p:nvSpPr>
          <p:cNvPr id="24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6792686" y="4957334"/>
            <a:ext cx="5022838" cy="3737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rgbClr val="D54027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en-US" altLang="zh-CN" dirty="0"/>
              <a:t>date</a:t>
            </a:r>
            <a:endParaRPr lang="zh-CN" altLang="en-US" dirty="0"/>
          </a:p>
        </p:txBody>
      </p:sp>
      <p:pic>
        <p:nvPicPr>
          <p:cNvPr id="47" name="图片 46">
            <a:extLst>
              <a:ext uri="{FF2B5EF4-FFF2-40B4-BE49-F238E27FC236}">
                <a16:creationId xmlns:a16="http://schemas.microsoft.com/office/drawing/2014/main" id="{25841875-AE2A-41F6-AB39-9F3978DDF5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542" y="6348173"/>
            <a:ext cx="2798774" cy="384749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24E6B98C-DC6F-44CC-A3A6-45E02EDCB8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696" y="863855"/>
            <a:ext cx="1058545" cy="625904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8D3A0D69-3515-4796-969F-1637A97D67D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03"/>
          <a:stretch/>
        </p:blipFill>
        <p:spPr>
          <a:xfrm>
            <a:off x="7618519" y="731866"/>
            <a:ext cx="913331" cy="914748"/>
          </a:xfrm>
          <a:prstGeom prst="rect">
            <a:avLst/>
          </a:prstGeom>
        </p:spPr>
      </p:pic>
      <p:sp>
        <p:nvSpPr>
          <p:cNvPr id="16" name="文本占位符 15">
            <a:extLst>
              <a:ext uri="{FF2B5EF4-FFF2-40B4-BE49-F238E27FC236}">
                <a16:creationId xmlns:a16="http://schemas.microsoft.com/office/drawing/2014/main" id="{1C628473-EBA5-483F-AE59-5D5237B5C2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92685" y="5970123"/>
            <a:ext cx="5022838" cy="523875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rgbClr val="D54027"/>
                </a:solidFill>
              </a:defRPr>
            </a:lvl1pPr>
          </a:lstStyle>
          <a:p>
            <a:pPr lvl="0"/>
            <a:r>
              <a:rPr lang="zh-CN" altLang="en-US" dirty="0"/>
              <a:t>会议名称 </a:t>
            </a:r>
            <a:r>
              <a:rPr lang="en-US" altLang="zh-CN" dirty="0"/>
              <a:t>· </a:t>
            </a:r>
            <a:r>
              <a:rPr lang="zh-CN" altLang="en-US" dirty="0"/>
              <a:t>地点</a:t>
            </a:r>
          </a:p>
        </p:txBody>
      </p:sp>
      <p:sp>
        <p:nvSpPr>
          <p:cNvPr id="13" name="任意多边形: 形状 12">
            <a:extLst>
              <a:ext uri="{FF2B5EF4-FFF2-40B4-BE49-F238E27FC236}">
                <a16:creationId xmlns:a16="http://schemas.microsoft.com/office/drawing/2014/main" id="{9E703BE5-1AE3-40CE-BC47-223E6E7C03B1}"/>
              </a:ext>
            </a:extLst>
          </p:cNvPr>
          <p:cNvSpPr/>
          <p:nvPr/>
        </p:nvSpPr>
        <p:spPr>
          <a:xfrm rot="12297228">
            <a:off x="-1385491" y="-408767"/>
            <a:ext cx="7912011" cy="8092847"/>
          </a:xfrm>
          <a:custGeom>
            <a:avLst/>
            <a:gdLst>
              <a:gd name="connsiteX0" fmla="*/ 7912011 w 7912011"/>
              <a:gd name="connsiteY0" fmla="*/ 6217795 h 8092847"/>
              <a:gd name="connsiteX1" fmla="*/ 3882467 w 7912011"/>
              <a:gd name="connsiteY1" fmla="*/ 8092847 h 8092847"/>
              <a:gd name="connsiteX2" fmla="*/ 3754790 w 7912011"/>
              <a:gd name="connsiteY2" fmla="*/ 8070158 h 8092847"/>
              <a:gd name="connsiteX3" fmla="*/ 3103506 w 7912011"/>
              <a:gd name="connsiteY3" fmla="*/ 7892013 h 8092847"/>
              <a:gd name="connsiteX4" fmla="*/ 247569 w 7912011"/>
              <a:gd name="connsiteY4" fmla="*/ 2226294 h 8092847"/>
              <a:gd name="connsiteX5" fmla="*/ 250420 w 7912011"/>
              <a:gd name="connsiteY5" fmla="*/ 2218810 h 8092847"/>
              <a:gd name="connsiteX6" fmla="*/ 5018707 w 7912011"/>
              <a:gd name="connsiteY6" fmla="*/ 0 h 809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2011" h="8092847">
                <a:moveTo>
                  <a:pt x="7912011" y="6217795"/>
                </a:moveTo>
                <a:lnTo>
                  <a:pt x="3882467" y="8092847"/>
                </a:lnTo>
                <a:lnTo>
                  <a:pt x="3754790" y="8070158"/>
                </a:lnTo>
                <a:cubicBezTo>
                  <a:pt x="3536376" y="8026236"/>
                  <a:pt x="3318793" y="7967046"/>
                  <a:pt x="3103506" y="7892013"/>
                </a:cubicBezTo>
                <a:cubicBezTo>
                  <a:pt x="697941" y="7053619"/>
                  <a:pt x="-568785" y="4540638"/>
                  <a:pt x="247569" y="2226294"/>
                </a:cubicBezTo>
                <a:lnTo>
                  <a:pt x="250420" y="2218810"/>
                </a:lnTo>
                <a:lnTo>
                  <a:pt x="5018707" y="0"/>
                </a:lnTo>
                <a:close/>
              </a:path>
            </a:pathLst>
          </a:custGeom>
          <a:solidFill>
            <a:schemeClr val="bg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7855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80288" y="1310641"/>
            <a:ext cx="10718987" cy="480486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defRPr lang="zh-CN" altLang="en-US" sz="3200" smtClean="0">
                <a:solidFill>
                  <a:srgbClr val="000099"/>
                </a:solidFill>
              </a:defRPr>
            </a:lvl1pPr>
            <a:lvl2pPr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defRPr lang="zh-CN" altLang="en-US" sz="2400" smtClean="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defRPr lang="zh-CN" altLang="en-US" sz="2000" smtClean="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defRPr lang="zh-CN" altLang="en-US" sz="1800" smtClean="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defRPr lang="en-US" sz="1800" dirty="0">
                <a:solidFill>
                  <a:schemeClr val="tx1"/>
                </a:solidFill>
              </a:defRPr>
            </a:lvl5pPr>
          </a:lstStyle>
          <a:p>
            <a:pPr lvl="0">
              <a:buClrTx/>
              <a:buFont typeface="Wingdings" panose="05000000000000000000" pitchFamily="2" charset="2"/>
              <a:buChar char="l"/>
            </a:pPr>
            <a:r>
              <a:rPr lang="en-US" altLang="zh-CN" dirty="0"/>
              <a:t> Click here to add text</a:t>
            </a:r>
            <a:endParaRPr lang="zh-CN" altLang="en-US" dirty="0"/>
          </a:p>
          <a:p>
            <a:pPr lvl="1">
              <a:buClrTx/>
              <a:buFont typeface="Wingdings" panose="05000000000000000000" pitchFamily="2" charset="2"/>
              <a:buChar char="n"/>
            </a:pPr>
            <a:r>
              <a:rPr lang="en-US" altLang="zh-CN" dirty="0"/>
              <a:t> Click here to add text</a:t>
            </a:r>
            <a:endParaRPr lang="zh-CN" altLang="en-US" dirty="0"/>
          </a:p>
          <a:p>
            <a:pPr lvl="2">
              <a:buClrTx/>
              <a:buFont typeface="Wingdings" panose="05000000000000000000" pitchFamily="2" charset="2"/>
              <a:buChar char="u"/>
            </a:pPr>
            <a:r>
              <a:rPr lang="en-US" altLang="zh-CN" dirty="0"/>
              <a:t> Click here to add text</a:t>
            </a:r>
            <a:endParaRPr lang="zh-CN" altLang="en-US" dirty="0"/>
          </a:p>
          <a:p>
            <a:pPr lvl="3">
              <a:buClrTx/>
              <a:buFont typeface="Wingdings" panose="05000000000000000000" pitchFamily="2" charset="2"/>
              <a:buChar char="Ø"/>
            </a:pPr>
            <a:r>
              <a:rPr lang="en-US" altLang="zh-CN" dirty="0"/>
              <a:t>Click here to add text</a:t>
            </a:r>
            <a:endParaRPr lang="zh-CN" altLang="en-US" dirty="0"/>
          </a:p>
          <a:p>
            <a:pPr lvl="4">
              <a:buClrTx/>
              <a:buFont typeface="Wingdings" panose="05000000000000000000" pitchFamily="2" charset="2"/>
              <a:buChar char="ü"/>
            </a:pPr>
            <a:r>
              <a:rPr lang="en-US" altLang="zh-CN" dirty="0"/>
              <a:t>Click here to add text</a:t>
            </a:r>
            <a:endParaRPr lang="en-US" dirty="0"/>
          </a:p>
        </p:txBody>
      </p:sp>
      <p:sp>
        <p:nvSpPr>
          <p:cNvPr id="10" name="标题 4"/>
          <p:cNvSpPr>
            <a:spLocks noGrp="1"/>
          </p:cNvSpPr>
          <p:nvPr>
            <p:ph type="title" hasCustomPrompt="1"/>
          </p:nvPr>
        </p:nvSpPr>
        <p:spPr>
          <a:xfrm>
            <a:off x="780288" y="260629"/>
            <a:ext cx="10718987" cy="663575"/>
          </a:xfrm>
          <a:prstGeom prst="rect">
            <a:avLst/>
          </a:prstGeom>
        </p:spPr>
        <p:txBody>
          <a:bodyPr anchor="ctr"/>
          <a:lstStyle>
            <a:lvl1pPr>
              <a:defRPr sz="4000" b="1" baseline="0">
                <a:solidFill>
                  <a:srgbClr val="C00000"/>
                </a:solidFill>
              </a:defRPr>
            </a:lvl1pPr>
          </a:lstStyle>
          <a:p>
            <a:r>
              <a:rPr lang="en-US" altLang="zh-CN" dirty="0"/>
              <a:t>Click here to add text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322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4"/>
          <p:cNvSpPr>
            <a:spLocks noGrp="1"/>
          </p:cNvSpPr>
          <p:nvPr>
            <p:ph type="title" hasCustomPrompt="1"/>
          </p:nvPr>
        </p:nvSpPr>
        <p:spPr>
          <a:xfrm>
            <a:off x="832244" y="303760"/>
            <a:ext cx="10724408" cy="663575"/>
          </a:xfrm>
          <a:prstGeom prst="rect">
            <a:avLst/>
          </a:prstGeom>
        </p:spPr>
        <p:txBody>
          <a:bodyPr anchor="ctr"/>
          <a:lstStyle>
            <a:lvl1pPr>
              <a:defRPr sz="4000" b="1" baseline="0">
                <a:solidFill>
                  <a:srgbClr val="C00000"/>
                </a:solidFill>
              </a:defRPr>
            </a:lvl1pPr>
          </a:lstStyle>
          <a:p>
            <a:r>
              <a:rPr lang="en-US" altLang="zh-CN" dirty="0"/>
              <a:t>Click here to add text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0" hasCustomPrompt="1"/>
          </p:nvPr>
        </p:nvSpPr>
        <p:spPr>
          <a:xfrm>
            <a:off x="2439365" y="2046723"/>
            <a:ext cx="817033" cy="561975"/>
          </a:xfrm>
          <a:solidFill>
            <a:srgbClr val="000099"/>
          </a:solidFill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No.</a:t>
            </a:r>
            <a:endParaRPr lang="zh-CN" altLang="en-US" dirty="0"/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11" hasCustomPrompt="1"/>
          </p:nvPr>
        </p:nvSpPr>
        <p:spPr>
          <a:xfrm>
            <a:off x="3270057" y="2046722"/>
            <a:ext cx="6318251" cy="561974"/>
          </a:xfr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anchor="ctr"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altLang="zh-CN" dirty="0"/>
              <a:t>Click here to add title</a:t>
            </a:r>
            <a:endParaRPr lang="zh-CN" altLang="en-US" dirty="0"/>
          </a:p>
        </p:txBody>
      </p:sp>
      <p:sp>
        <p:nvSpPr>
          <p:cNvPr id="16" name="文本占位符 10"/>
          <p:cNvSpPr>
            <a:spLocks noGrp="1"/>
          </p:cNvSpPr>
          <p:nvPr>
            <p:ph type="body" sz="quarter" idx="12" hasCustomPrompt="1"/>
          </p:nvPr>
        </p:nvSpPr>
        <p:spPr>
          <a:xfrm>
            <a:off x="2439365" y="2864141"/>
            <a:ext cx="817033" cy="561975"/>
          </a:xfrm>
          <a:solidFill>
            <a:srgbClr val="000099"/>
          </a:solidFill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No.</a:t>
            </a:r>
            <a:endParaRPr lang="zh-CN" altLang="en-US" dirty="0"/>
          </a:p>
        </p:txBody>
      </p:sp>
      <p:sp>
        <p:nvSpPr>
          <p:cNvPr id="18" name="文本占位符 14"/>
          <p:cNvSpPr>
            <a:spLocks noGrp="1"/>
          </p:cNvSpPr>
          <p:nvPr>
            <p:ph type="body" sz="quarter" idx="13" hasCustomPrompt="1"/>
          </p:nvPr>
        </p:nvSpPr>
        <p:spPr>
          <a:xfrm>
            <a:off x="3270057" y="2864140"/>
            <a:ext cx="6318251" cy="561974"/>
          </a:xfr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anchor="ctr"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altLang="zh-CN" dirty="0"/>
              <a:t>Click here to add title</a:t>
            </a:r>
            <a:endParaRPr lang="zh-CN" altLang="en-US" dirty="0"/>
          </a:p>
        </p:txBody>
      </p:sp>
      <p:sp>
        <p:nvSpPr>
          <p:cNvPr id="19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2439365" y="3681558"/>
            <a:ext cx="817033" cy="561975"/>
          </a:xfrm>
          <a:solidFill>
            <a:srgbClr val="000099"/>
          </a:solidFill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No.</a:t>
            </a:r>
            <a:endParaRPr lang="zh-CN" altLang="en-US" dirty="0"/>
          </a:p>
        </p:txBody>
      </p:sp>
      <p:sp>
        <p:nvSpPr>
          <p:cNvPr id="21" name="文本占位符 14"/>
          <p:cNvSpPr>
            <a:spLocks noGrp="1"/>
          </p:cNvSpPr>
          <p:nvPr>
            <p:ph type="body" sz="quarter" idx="15" hasCustomPrompt="1"/>
          </p:nvPr>
        </p:nvSpPr>
        <p:spPr>
          <a:xfrm>
            <a:off x="3270057" y="3681556"/>
            <a:ext cx="6318251" cy="561976"/>
          </a:xfr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anchor="ctr"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altLang="zh-CN" dirty="0"/>
              <a:t>Click here to add title</a:t>
            </a:r>
            <a:endParaRPr lang="zh-CN" altLang="en-US" dirty="0"/>
          </a:p>
        </p:txBody>
      </p:sp>
      <p:sp>
        <p:nvSpPr>
          <p:cNvPr id="22" name="文本占位符 10"/>
          <p:cNvSpPr>
            <a:spLocks noGrp="1"/>
          </p:cNvSpPr>
          <p:nvPr>
            <p:ph type="body" sz="quarter" idx="16" hasCustomPrompt="1"/>
          </p:nvPr>
        </p:nvSpPr>
        <p:spPr>
          <a:xfrm>
            <a:off x="2439365" y="4498974"/>
            <a:ext cx="817033" cy="561975"/>
          </a:xfrm>
          <a:solidFill>
            <a:srgbClr val="000099"/>
          </a:solidFill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No.</a:t>
            </a:r>
            <a:endParaRPr lang="zh-CN" altLang="en-US" dirty="0"/>
          </a:p>
        </p:txBody>
      </p:sp>
      <p:sp>
        <p:nvSpPr>
          <p:cNvPr id="24" name="文本占位符 14"/>
          <p:cNvSpPr>
            <a:spLocks noGrp="1"/>
          </p:cNvSpPr>
          <p:nvPr>
            <p:ph type="body" sz="quarter" idx="17" hasCustomPrompt="1"/>
          </p:nvPr>
        </p:nvSpPr>
        <p:spPr>
          <a:xfrm>
            <a:off x="3270057" y="4498973"/>
            <a:ext cx="6318251" cy="561974"/>
          </a:xfr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anchor="ctr"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altLang="zh-CN" dirty="0"/>
              <a:t>Click here to add title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58728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内容占位符 13"/>
          <p:cNvSpPr>
            <a:spLocks noGrp="1"/>
          </p:cNvSpPr>
          <p:nvPr>
            <p:ph sz="quarter" idx="10" hasCustomPrompt="1"/>
          </p:nvPr>
        </p:nvSpPr>
        <p:spPr>
          <a:xfrm>
            <a:off x="0" y="1329893"/>
            <a:ext cx="8783781" cy="1912071"/>
          </a:xfrm>
          <a:solidFill>
            <a:srgbClr val="000099"/>
          </a:solidFill>
        </p:spPr>
        <p:txBody>
          <a:bodyPr anchor="ctr">
            <a:normAutofit/>
          </a:bodyPr>
          <a:lstStyle>
            <a:lvl1pPr marL="0" indent="457200">
              <a:buNone/>
              <a:defRPr sz="4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here to add title</a:t>
            </a:r>
            <a:endParaRPr lang="zh-CN" altLang="en-US" dirty="0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1"/>
          </p:nvPr>
        </p:nvSpPr>
        <p:spPr>
          <a:xfrm>
            <a:off x="1676402" y="3460607"/>
            <a:ext cx="9628909" cy="2711593"/>
          </a:xfrm>
        </p:spPr>
        <p:txBody>
          <a:bodyPr/>
          <a:lstStyle>
            <a:lvl1pPr marL="361950" indent="-361950">
              <a:buClrTx/>
              <a:buSzPct val="100000"/>
              <a:buFont typeface="+mj-lt"/>
              <a:buAutoNum type="arabicPeriod"/>
              <a:defRPr/>
            </a:lvl1pPr>
            <a:lvl2pPr marL="806450" indent="-304800">
              <a:buClrTx/>
              <a:buSzPct val="100000"/>
              <a:buFont typeface="Wingdings" panose="05000000000000000000" pitchFamily="2" charset="2"/>
              <a:buChar char="Ø"/>
              <a:defRPr/>
            </a:lvl2pPr>
            <a:lvl3pPr marL="1168400" indent="-209550">
              <a:buClrTx/>
              <a:buSzPct val="100000"/>
              <a:buFont typeface="Wingdings" panose="05000000000000000000" pitchFamily="2" charset="2"/>
              <a:buChar char="l"/>
              <a:defRPr/>
            </a:lvl3pPr>
            <a:lvl4pPr marL="1701800" indent="-285750">
              <a:buClrTx/>
              <a:buSzPct val="100000"/>
              <a:buFont typeface="Wingdings" panose="05000000000000000000" pitchFamily="2" charset="2"/>
              <a:buChar char="u"/>
              <a:defRPr/>
            </a:lvl4pPr>
            <a:lvl5pPr marL="2217420" indent="-342900">
              <a:buClrTx/>
              <a:buSzPct val="100000"/>
              <a:buFont typeface="Wingdings" panose="05000000000000000000" pitchFamily="2" charset="2"/>
              <a:buChar char="u"/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40826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59594" y="1240525"/>
            <a:ext cx="4985143" cy="5120640"/>
          </a:xfrm>
        </p:spPr>
        <p:txBody>
          <a:bodyPr anchor="t"/>
          <a:lstStyle>
            <a:lvl1pPr marL="182880" indent="-182880">
              <a:buClrTx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</a:defRPr>
            </a:lvl1pPr>
            <a:lvl2pPr marL="685800" indent="-182880">
              <a:buClrTx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</a:defRPr>
            </a:lvl2pPr>
            <a:lvl3pPr marL="1143000" indent="-182880">
              <a:buClrTx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</a:defRPr>
            </a:lvl3pPr>
            <a:lvl4pPr marL="1600200" indent="-182880">
              <a:buClrTx/>
              <a:buFont typeface="Wingdings" panose="05000000000000000000" pitchFamily="2" charset="2"/>
              <a:buChar char="Ø"/>
              <a:defRPr sz="1800">
                <a:solidFill>
                  <a:schemeClr val="tx1"/>
                </a:solidFill>
              </a:defRPr>
            </a:lvl4pPr>
            <a:lvl5pPr marL="2057400" indent="-182880">
              <a:buClrTx/>
              <a:buFont typeface="Wingdings" panose="05000000000000000000" pitchFamily="2" charset="2"/>
              <a:buChar char="ü"/>
              <a:defRPr sz="1800">
                <a:solidFill>
                  <a:schemeClr val="tx1"/>
                </a:solidFill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zh-CN" altLang="en-US" dirty="0"/>
              <a:t> 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507879" y="1240525"/>
            <a:ext cx="5025040" cy="512064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zh-CN" altLang="en-US" sz="3200" smtClean="0"/>
            </a:lvl1pPr>
            <a:lvl2pPr>
              <a:defRPr lang="zh-CN" altLang="en-US" smtClean="0"/>
            </a:lvl2pPr>
            <a:lvl3pPr>
              <a:defRPr lang="zh-CN" altLang="en-US" sz="2000" smtClean="0"/>
            </a:lvl3pPr>
            <a:lvl4pPr>
              <a:defRPr lang="zh-CN" altLang="en-US" smtClean="0"/>
            </a:lvl4pPr>
            <a:lvl5pPr>
              <a:defRPr lang="en-US" dirty="0"/>
            </a:lvl5pPr>
          </a:lstStyle>
          <a:p>
            <a:pPr lvl="0"/>
            <a:r>
              <a:rPr lang="zh-CN" altLang="en-US" dirty="0"/>
              <a:t> 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659594" y="295134"/>
            <a:ext cx="10709894" cy="663575"/>
          </a:xfrm>
          <a:prstGeom prst="rect">
            <a:avLst/>
          </a:prstGeom>
        </p:spPr>
        <p:txBody>
          <a:bodyPr anchor="ctr"/>
          <a:lstStyle>
            <a:lvl1pPr>
              <a:defRPr sz="4000" b="1" baseline="0">
                <a:solidFill>
                  <a:srgbClr val="C00000"/>
                </a:solidFill>
              </a:defRPr>
            </a:lvl1pPr>
          </a:lstStyle>
          <a:p>
            <a:r>
              <a:rPr lang="en-US" altLang="zh-CN" dirty="0"/>
              <a:t>Click here to add text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8870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240" y="1754056"/>
            <a:ext cx="11152909" cy="41859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altLang="zh-CN" dirty="0"/>
              <a:t>Click here to add text</a:t>
            </a:r>
            <a:endParaRPr lang="zh-CN" altLang="en-US" dirty="0"/>
          </a:p>
          <a:p>
            <a:pPr lvl="1"/>
            <a:r>
              <a:rPr lang="en-US" altLang="zh-CN" dirty="0"/>
              <a:t>Click here to add text</a:t>
            </a:r>
            <a:endParaRPr lang="zh-CN" altLang="en-US" dirty="0"/>
          </a:p>
          <a:p>
            <a:pPr lvl="2"/>
            <a:r>
              <a:rPr lang="en-US" altLang="zh-CN" dirty="0"/>
              <a:t>Click here to add text</a:t>
            </a:r>
            <a:endParaRPr lang="zh-CN" altLang="en-US" dirty="0"/>
          </a:p>
          <a:p>
            <a:pPr lvl="3"/>
            <a:r>
              <a:rPr lang="en-US" altLang="zh-CN" dirty="0"/>
              <a:t>Click here to add text</a:t>
            </a:r>
            <a:endParaRPr lang="zh-CN" altLang="en-US" dirty="0"/>
          </a:p>
          <a:p>
            <a:pPr lvl="4"/>
            <a:r>
              <a:rPr lang="en-US" altLang="zh-CN" dirty="0"/>
              <a:t>Click here to add text</a:t>
            </a:r>
            <a:endParaRPr lang="en-US" dirty="0"/>
          </a:p>
        </p:txBody>
      </p:sp>
      <p:sp>
        <p:nvSpPr>
          <p:cNvPr id="17" name="矩形 16"/>
          <p:cNvSpPr/>
          <p:nvPr/>
        </p:nvSpPr>
        <p:spPr>
          <a:xfrm flipV="1">
            <a:off x="2" y="181601"/>
            <a:ext cx="526210" cy="836313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Slide Number Placeholder 5"/>
          <p:cNvSpPr txBox="1">
            <a:spLocks/>
          </p:cNvSpPr>
          <p:nvPr/>
        </p:nvSpPr>
        <p:spPr>
          <a:xfrm>
            <a:off x="10745069" y="6245891"/>
            <a:ext cx="1058080" cy="4213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lang="zh-CN" altLang="en-US" sz="2000" kern="120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71D156-31C7-4A0D-88C3-08F7D3EE48DA}" type="slidenum">
              <a:rPr lang="en-US" altLang="zh-CN" sz="1800" b="1" smtClean="0">
                <a:solidFill>
                  <a:schemeClr val="tx1"/>
                </a:solidFill>
                <a:latin typeface="+mn-ea"/>
                <a:ea typeface="+mn-ea"/>
                <a:cs typeface="Calibri" panose="020F0502020204030204" pitchFamily="34" charset="0"/>
              </a:rPr>
              <a:pPr/>
              <a:t>‹#›</a:t>
            </a:fld>
            <a:endParaRPr lang="zh-CN" altLang="en-US" sz="1800" b="1" dirty="0">
              <a:solidFill>
                <a:schemeClr val="tx1"/>
              </a:solidFill>
              <a:latin typeface="+mn-ea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11241909" y="6490735"/>
            <a:ext cx="0" cy="42134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A30ED239-09A1-4282-B310-3AAAB3056A67}"/>
              </a:ext>
            </a:extLst>
          </p:cNvPr>
          <p:cNvGrpSpPr/>
          <p:nvPr/>
        </p:nvGrpSpPr>
        <p:grpSpPr>
          <a:xfrm>
            <a:off x="303185" y="6136469"/>
            <a:ext cx="4024944" cy="539928"/>
            <a:chOff x="7510939" y="4970998"/>
            <a:chExt cx="4024944" cy="53992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B790F53E-FAFA-4F46-8DA9-73CA3EF59C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939" y="4970998"/>
              <a:ext cx="913140" cy="539928"/>
            </a:xfrm>
            <a:prstGeom prst="rect">
              <a:avLst/>
            </a:prstGeom>
          </p:spPr>
        </p:pic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EF797D75-6CEE-4F49-9FFD-8D1F8493FE19}"/>
                </a:ext>
              </a:extLst>
            </p:cNvPr>
            <p:cNvSpPr txBox="1"/>
            <p:nvPr/>
          </p:nvSpPr>
          <p:spPr>
            <a:xfrm>
              <a:off x="9533169" y="4987706"/>
              <a:ext cx="20027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HIGH ENERGY </a:t>
              </a:r>
            </a:p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PHOTON SOURCE</a:t>
              </a:r>
              <a:endParaRPr lang="zh-CN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0473DDFD-D4E5-437C-B52B-150FC334CD90}"/>
                </a:ext>
              </a:extLst>
            </p:cNvPr>
            <p:cNvSpPr txBox="1"/>
            <p:nvPr/>
          </p:nvSpPr>
          <p:spPr>
            <a:xfrm>
              <a:off x="8314744" y="4978404"/>
              <a:ext cx="12184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HEPS</a:t>
              </a:r>
              <a:endParaRPr lang="zh-CN" alt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58EC19E2-CB27-428F-B976-D2C2526B4983}"/>
                </a:ext>
              </a:extLst>
            </p:cNvPr>
            <p:cNvCxnSpPr>
              <a:cxnSpLocks/>
            </p:cNvCxnSpPr>
            <p:nvPr/>
          </p:nvCxnSpPr>
          <p:spPr>
            <a:xfrm>
              <a:off x="9530366" y="5063002"/>
              <a:ext cx="0" cy="3799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矩形 24">
            <a:extLst>
              <a:ext uri="{FF2B5EF4-FFF2-40B4-BE49-F238E27FC236}">
                <a16:creationId xmlns:a16="http://schemas.microsoft.com/office/drawing/2014/main" id="{BA2E5D81-8058-4F72-826D-8796799B424A}"/>
              </a:ext>
            </a:extLst>
          </p:cNvPr>
          <p:cNvSpPr/>
          <p:nvPr/>
        </p:nvSpPr>
        <p:spPr>
          <a:xfrm flipV="1">
            <a:off x="577971" y="181600"/>
            <a:ext cx="72269" cy="836313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31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699" r:id="rId2"/>
    <p:sldLayoutId id="2147483698" r:id="rId3"/>
    <p:sldLayoutId id="2147483697" r:id="rId4"/>
    <p:sldLayoutId id="2147483695" r:id="rId5"/>
    <p:sldLayoutId id="2147483682" r:id="rId6"/>
    <p:sldLayoutId id="2147483694" r:id="rId7"/>
    <p:sldLayoutId id="2147483683" r:id="rId8"/>
    <p:sldLayoutId id="2147483684" r:id="rId9"/>
    <p:sldLayoutId id="2147483685" r:id="rId10"/>
    <p:sldLayoutId id="2147483686" r:id="rId11"/>
    <p:sldLayoutId id="2147483688" r:id="rId12"/>
    <p:sldLayoutId id="2147483689" r:id="rId13"/>
    <p:sldLayoutId id="2147483690" r:id="rId14"/>
    <p:sldLayoutId id="2147483691" r:id="rId15"/>
    <p:sldLayoutId id="2147483696" r:id="rId16"/>
    <p:sldLayoutId id="2147483700" r:id="rId17"/>
    <p:sldLayoutId id="2147483687" r:id="rId18"/>
    <p:sldLayoutId id="2147483703" r:id="rId19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Pct val="60000"/>
        <a:buFont typeface="Wingdings" panose="05000000000000000000" pitchFamily="2" charset="2"/>
        <a:buChar char="l"/>
        <a:defRPr sz="2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Pct val="6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Pct val="60000"/>
        <a:buFont typeface="Wingdings" panose="05000000000000000000" pitchFamily="2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Pct val="60000"/>
        <a:buFont typeface="Wingdings" panose="05000000000000000000" pitchFamily="2" charset="2"/>
        <a:buChar char="Ø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Pct val="60000"/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1">
            <a:extLst>
              <a:ext uri="{FF2B5EF4-FFF2-40B4-BE49-F238E27FC236}">
                <a16:creationId xmlns:a16="http://schemas.microsoft.com/office/drawing/2014/main" id="{4680D2D0-5915-4EF7-BB28-6040E0E1AB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en-US"/>
              <a:t>段哲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D42D2E5-D62E-4818-8284-F3EAEE0594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en-US" dirty="0"/>
              <a:t>代表</a:t>
            </a:r>
            <a:r>
              <a:rPr lang="en-US" altLang="zh-CN" dirty="0"/>
              <a:t>HEPS</a:t>
            </a:r>
            <a:r>
              <a:rPr lang="zh-CN" altLang="en-US" dirty="0"/>
              <a:t>设计调束团队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BF535B1-3CE9-4955-AE91-E40D293265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CN" dirty="0"/>
              <a:t>2026</a:t>
            </a:r>
            <a:r>
              <a:rPr lang="zh-CN" altLang="en-US" dirty="0"/>
              <a:t>年</a:t>
            </a:r>
            <a:r>
              <a:rPr lang="en-US" altLang="zh-CN" dirty="0"/>
              <a:t>7</a:t>
            </a:r>
            <a:r>
              <a:rPr lang="zh-CN" altLang="en-US" dirty="0"/>
              <a:t>月</a:t>
            </a:r>
            <a:r>
              <a:rPr lang="en-US" altLang="zh-CN" dirty="0"/>
              <a:t>2</a:t>
            </a:r>
            <a:r>
              <a:rPr lang="zh-CN" altLang="en-US" dirty="0"/>
              <a:t>日</a:t>
            </a:r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04642130-DD12-41A8-974B-0C70A2858B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641" y="1936181"/>
            <a:ext cx="5484669" cy="1461836"/>
          </a:xfrm>
        </p:spPr>
        <p:txBody>
          <a:bodyPr>
            <a:normAutofit/>
          </a:bodyPr>
          <a:lstStyle/>
          <a:p>
            <a:r>
              <a:rPr lang="en-HK" sz="4000" dirty="0">
                <a:effectLst/>
                <a:latin typeface="STZhongsong" panose="02010600040101010101" pitchFamily="2" charset="-122"/>
                <a:ea typeface="STZhongsong" panose="02010600040101010101" pitchFamily="2" charset="-122"/>
              </a:rPr>
              <a:t>HEPS </a:t>
            </a:r>
            <a:r>
              <a:rPr lang="zh-CN" altLang="en-US" sz="4000" dirty="0">
                <a:effectLst/>
                <a:latin typeface="STZhongsong" panose="02010600040101010101" pitchFamily="2" charset="-122"/>
                <a:ea typeface="STZhongsong" panose="02010600040101010101" pitchFamily="2" charset="-122"/>
              </a:rPr>
              <a:t>注入研究 </a:t>
            </a:r>
            <a:endParaRPr lang="zh-CN" altLang="en-US" sz="4000" dirty="0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38EEBD16-23D5-437A-BDA0-03EFBD7422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0613" y="6037867"/>
            <a:ext cx="9352477" cy="703263"/>
          </a:xfrm>
        </p:spPr>
        <p:txBody>
          <a:bodyPr>
            <a:normAutofit/>
          </a:bodyPr>
          <a:lstStyle/>
          <a:p>
            <a:r>
              <a:rPr lang="en-US" altLang="zh-CN" sz="1800" dirty="0">
                <a:latin typeface="SimHei" panose="02010609060101010101" pitchFamily="49" charset="-122"/>
                <a:ea typeface="SimHei" panose="02010609060101010101" pitchFamily="49" charset="-122"/>
              </a:rPr>
              <a:t>2026</a:t>
            </a:r>
            <a:r>
              <a:rPr lang="zh-CN" altLang="en-US" sz="1800" dirty="0">
                <a:latin typeface="SimHei" panose="02010609060101010101" pitchFamily="49" charset="-122"/>
                <a:ea typeface="SimHei" panose="02010609060101010101" pitchFamily="49" charset="-122"/>
              </a:rPr>
              <a:t>年超级陶粲装置研讨会，西安，</a:t>
            </a:r>
            <a:r>
              <a:rPr lang="zh-CN" altLang="en-US" sz="1800" dirty="0">
                <a:effectLst/>
                <a:latin typeface="SimHei" panose="02010609060101010101" pitchFamily="49" charset="-122"/>
                <a:ea typeface="SimHei" panose="02010609060101010101" pitchFamily="49" charset="-122"/>
              </a:rPr>
              <a:t> </a:t>
            </a:r>
            <a:r>
              <a:rPr lang="en-US" altLang="zh-CN" sz="1800" dirty="0">
                <a:effectLst/>
                <a:latin typeface="SimHei" panose="02010609060101010101" pitchFamily="49" charset="-122"/>
                <a:ea typeface="SimHei" panose="02010609060101010101" pitchFamily="49" charset="-122"/>
              </a:rPr>
              <a:t>2026</a:t>
            </a:r>
            <a:r>
              <a:rPr lang="zh-CN" altLang="en-US" sz="1800" dirty="0">
                <a:effectLst/>
                <a:latin typeface="SimHei" panose="02010609060101010101" pitchFamily="49" charset="-122"/>
                <a:ea typeface="SimHei" panose="02010609060101010101" pitchFamily="49" charset="-122"/>
              </a:rPr>
              <a:t>年</a:t>
            </a:r>
            <a:r>
              <a:rPr lang="en-US" altLang="zh-CN" sz="1800" dirty="0">
                <a:effectLst/>
                <a:latin typeface="SimHei" panose="02010609060101010101" pitchFamily="49" charset="-122"/>
                <a:ea typeface="SimHei" panose="02010609060101010101" pitchFamily="49" charset="-122"/>
              </a:rPr>
              <a:t>7</a:t>
            </a:r>
            <a:r>
              <a:rPr lang="zh-CN" altLang="en-US" sz="1800" dirty="0">
                <a:effectLst/>
                <a:latin typeface="SimHei" panose="02010609060101010101" pitchFamily="49" charset="-122"/>
                <a:ea typeface="SimHei" panose="02010609060101010101" pitchFamily="49" charset="-122"/>
              </a:rPr>
              <a:t>月</a:t>
            </a:r>
            <a:r>
              <a:rPr lang="en-US" altLang="zh-CN" sz="1800" dirty="0">
                <a:latin typeface="SimHei" panose="02010609060101010101" pitchFamily="49" charset="-122"/>
                <a:ea typeface="SimHei" panose="02010609060101010101" pitchFamily="49" charset="-122"/>
              </a:rPr>
              <a:t>1</a:t>
            </a:r>
            <a:r>
              <a:rPr lang="zh-CN" altLang="en-US" sz="1800" dirty="0">
                <a:effectLst/>
                <a:latin typeface="SimHei" panose="02010609060101010101" pitchFamily="49" charset="-122"/>
                <a:ea typeface="SimHei" panose="02010609060101010101" pitchFamily="49" charset="-122"/>
              </a:rPr>
              <a:t>日</a:t>
            </a:r>
            <a:r>
              <a:rPr lang="en-US" altLang="zh-CN" sz="1800" dirty="0">
                <a:effectLst/>
                <a:latin typeface="SimHei" panose="02010609060101010101" pitchFamily="49" charset="-122"/>
                <a:ea typeface="SimHei" panose="02010609060101010101" pitchFamily="49" charset="-122"/>
              </a:rPr>
              <a:t>-7</a:t>
            </a:r>
            <a:r>
              <a:rPr lang="zh-CN" altLang="en-US" sz="1800" dirty="0">
                <a:effectLst/>
                <a:latin typeface="SimHei" panose="02010609060101010101" pitchFamily="49" charset="-122"/>
                <a:ea typeface="SimHei" panose="02010609060101010101" pitchFamily="49" charset="-122"/>
              </a:rPr>
              <a:t>月</a:t>
            </a:r>
            <a:r>
              <a:rPr lang="en-US" altLang="zh-CN" sz="1800" dirty="0">
                <a:latin typeface="SimHei" panose="02010609060101010101" pitchFamily="49" charset="-122"/>
                <a:ea typeface="SimHei" panose="02010609060101010101" pitchFamily="49" charset="-122"/>
              </a:rPr>
              <a:t>4</a:t>
            </a:r>
            <a:r>
              <a:rPr lang="zh-CN" altLang="en-US" sz="1800" dirty="0">
                <a:effectLst/>
                <a:latin typeface="SimHei" panose="02010609060101010101" pitchFamily="49" charset="-122"/>
                <a:ea typeface="SimHei" panose="02010609060101010101" pitchFamily="49" charset="-122"/>
              </a:rPr>
              <a:t>日</a:t>
            </a:r>
            <a:endParaRPr lang="zh-CN" altLang="en-US" sz="14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09495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F39609F6-43C0-455F-9C74-80004DAC4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HK" dirty="0"/>
              <a:t>储存环</a:t>
            </a:r>
            <a:r>
              <a:rPr lang="zh-CN" altLang="en-US" dirty="0"/>
              <a:t>注入引出调束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F4866DF-59A9-86C5-EDA2-F66CD428959D}"/>
              </a:ext>
            </a:extLst>
          </p:cNvPr>
          <p:cNvSpPr txBox="1"/>
          <p:nvPr/>
        </p:nvSpPr>
        <p:spPr>
          <a:xfrm>
            <a:off x="646243" y="1016378"/>
            <a:ext cx="10789442" cy="132343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HK" sz="2000" dirty="0"/>
              <a:t>注入</a:t>
            </a:r>
            <a:r>
              <a:rPr lang="zh-CN" altLang="en-US" sz="2000" dirty="0"/>
              <a:t>调束按计划分步实施推进</a:t>
            </a:r>
            <a:r>
              <a:rPr lang="en-US" altLang="zh-CN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HK" sz="2000" dirty="0"/>
              <a:t>基于</a:t>
            </a:r>
            <a:r>
              <a:rPr lang="zh-CN" altLang="en-US" sz="2000" dirty="0"/>
              <a:t>增强器高能累积的在轴置换注入，在</a:t>
            </a:r>
            <a:r>
              <a:rPr lang="en-US" altLang="zh-CN" sz="2000" dirty="0"/>
              <a:t>2025</a:t>
            </a:r>
            <a:r>
              <a:rPr lang="zh-CN" altLang="en-US" sz="2000" dirty="0"/>
              <a:t>年</a:t>
            </a:r>
            <a:r>
              <a:rPr lang="en-US" altLang="zh-CN" sz="2000" dirty="0"/>
              <a:t>1</a:t>
            </a:r>
            <a:r>
              <a:rPr lang="zh-CN" altLang="en-US" sz="2000" dirty="0"/>
              <a:t>月</a:t>
            </a:r>
            <a:r>
              <a:rPr lang="en-US" altLang="zh-CN" sz="2000" dirty="0"/>
              <a:t>2</a:t>
            </a:r>
            <a:r>
              <a:rPr lang="zh-CN" altLang="en-US" sz="2000" dirty="0"/>
              <a:t>日成功验证，并投入运行</a:t>
            </a:r>
            <a:r>
              <a:rPr lang="en-US" altLang="zh-CN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/>
              <a:t>2025</a:t>
            </a:r>
            <a:r>
              <a:rPr lang="zh-CN" altLang="en-US" sz="2000" dirty="0"/>
              <a:t>年</a:t>
            </a:r>
            <a:r>
              <a:rPr lang="en-US" altLang="zh-CN" sz="2000" dirty="0"/>
              <a:t>9</a:t>
            </a:r>
            <a:r>
              <a:rPr lang="zh-CN" altLang="en-US" sz="2000" dirty="0"/>
              <a:t>月，单束团填充模式电荷量超过</a:t>
            </a:r>
            <a:r>
              <a:rPr lang="en-US" altLang="zh-CN" sz="2000" dirty="0"/>
              <a:t>7nC</a:t>
            </a:r>
            <a:r>
              <a:rPr lang="zh-CN" altLang="en-US" sz="2000" dirty="0"/>
              <a:t>，优于时间分辨实验束线的验收需求（</a:t>
            </a:r>
            <a:r>
              <a:rPr lang="en-US" altLang="zh-CN" sz="2000" dirty="0"/>
              <a:t>5nC</a:t>
            </a:r>
            <a:r>
              <a:rPr lang="zh-CN" altLang="en-US" sz="2000" dirty="0"/>
              <a:t>）</a:t>
            </a:r>
            <a:endParaRPr lang="en-US" altLang="zh-CN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/>
              <a:t>2026</a:t>
            </a:r>
            <a:r>
              <a:rPr lang="zh-CN" altLang="en-US" sz="2000" dirty="0"/>
              <a:t>年</a:t>
            </a:r>
            <a:r>
              <a:rPr lang="en-US" altLang="zh-CN" sz="2000" dirty="0"/>
              <a:t>3</a:t>
            </a:r>
            <a:r>
              <a:rPr lang="zh-CN" altLang="en-US" sz="2000" dirty="0"/>
              <a:t>月，</a:t>
            </a:r>
            <a:r>
              <a:rPr lang="en-US" altLang="zh-CN" sz="2000" dirty="0"/>
              <a:t>63</a:t>
            </a:r>
            <a:r>
              <a:rPr lang="zh-CN" altLang="en-US" sz="2000" dirty="0"/>
              <a:t>束团均匀填充模式，单束团电荷量超过</a:t>
            </a:r>
            <a:r>
              <a:rPr lang="en-US" altLang="zh-CN" sz="2000" dirty="0"/>
              <a:t>7.2</a:t>
            </a:r>
            <a:r>
              <a:rPr lang="zh-CN" altLang="en-US" sz="2000" dirty="0"/>
              <a:t> </a:t>
            </a:r>
            <a:r>
              <a:rPr lang="en-US" altLang="zh-CN" sz="2000" dirty="0" err="1"/>
              <a:t>nC</a:t>
            </a:r>
            <a:r>
              <a:rPr lang="zh-CN" altLang="en-US" sz="2000" dirty="0"/>
              <a:t>，平均流强超过</a:t>
            </a:r>
            <a:r>
              <a:rPr lang="en-US" altLang="zh-CN" sz="2000" dirty="0"/>
              <a:t>100mA</a:t>
            </a:r>
            <a:r>
              <a:rPr lang="zh-CN" altLang="en-US" sz="2000" dirty="0"/>
              <a:t> </a:t>
            </a:r>
            <a:endParaRPr lang="en-HK" altLang="zh-CN" sz="2000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F1F9A341-EDE2-5170-755B-C61B20453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33" y="2601836"/>
            <a:ext cx="11872608" cy="30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020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2BFA09D-557A-214C-F323-D59AF5F91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86" y="1261241"/>
            <a:ext cx="5504898" cy="4680315"/>
          </a:xfrm>
        </p:spPr>
        <p:txBody>
          <a:bodyPr>
            <a:normAutofit fontScale="85000" lnSpcReduction="10000"/>
          </a:bodyPr>
          <a:lstStyle/>
          <a:p>
            <a:r>
              <a:rPr lang="zh-CN" altLang="en-US" sz="2800" dirty="0"/>
              <a:t> 增强器无法引出</a:t>
            </a:r>
            <a:endParaRPr lang="en-HK" altLang="zh-CN" sz="2800" dirty="0"/>
          </a:p>
          <a:p>
            <a:pPr lvl="1"/>
            <a:r>
              <a:rPr lang="zh-CN" altLang="en-US" dirty="0"/>
              <a:t> </a:t>
            </a:r>
            <a:r>
              <a:rPr lang="en-US" altLang="zh-CN" dirty="0"/>
              <a:t>BPM</a:t>
            </a:r>
            <a:r>
              <a:rPr lang="zh-CN" altLang="en-US" dirty="0"/>
              <a:t>超出</a:t>
            </a:r>
            <a:r>
              <a:rPr lang="en-US" altLang="zh-CN" dirty="0"/>
              <a:t>mapping</a:t>
            </a:r>
            <a:r>
              <a:rPr lang="zh-CN" altLang="en-US" dirty="0"/>
              <a:t>范围，读数不可信 </a:t>
            </a:r>
            <a:r>
              <a:rPr lang="en-US" altLang="zh-CN" dirty="0"/>
              <a:t>-&gt;</a:t>
            </a:r>
            <a:r>
              <a:rPr lang="zh-CN" altLang="en-US" dirty="0"/>
              <a:t> 按线性区内可靠的读数外推</a:t>
            </a:r>
            <a:endParaRPr lang="en-HK" altLang="zh-CN" dirty="0"/>
          </a:p>
          <a:p>
            <a:pPr lvl="1"/>
            <a:r>
              <a:rPr lang="zh-CN" altLang="en-US" dirty="0"/>
              <a:t> 基于</a:t>
            </a:r>
            <a:r>
              <a:rPr lang="en-US" altLang="zh-CN" dirty="0"/>
              <a:t>turn-by-turn</a:t>
            </a:r>
            <a:r>
              <a:rPr lang="zh-CN" altLang="en-US" dirty="0"/>
              <a:t> </a:t>
            </a:r>
            <a:r>
              <a:rPr lang="en-US" altLang="zh-CN" dirty="0"/>
              <a:t>BPM</a:t>
            </a:r>
            <a:r>
              <a:rPr lang="zh-CN" altLang="en-US" dirty="0"/>
              <a:t>读数，确认引出</a:t>
            </a:r>
            <a:r>
              <a:rPr lang="en-US" altLang="zh-CN" dirty="0"/>
              <a:t>bump</a:t>
            </a:r>
            <a:r>
              <a:rPr lang="zh-CN" altLang="en-US" dirty="0"/>
              <a:t>铁极性接反 </a:t>
            </a:r>
            <a:endParaRPr lang="en-HK" altLang="zh-CN" dirty="0"/>
          </a:p>
          <a:p>
            <a:r>
              <a:rPr lang="zh-CN" altLang="en-US" dirty="0"/>
              <a:t> </a:t>
            </a:r>
            <a:r>
              <a:rPr lang="en-US" altLang="zh-CN" sz="2800" dirty="0"/>
              <a:t>BPM</a:t>
            </a:r>
            <a:r>
              <a:rPr lang="zh-CN" altLang="en-US" sz="2800" dirty="0"/>
              <a:t>的可靠读数需要确定合适的延时</a:t>
            </a:r>
            <a:endParaRPr lang="en-HK" altLang="zh-CN" sz="2800" dirty="0"/>
          </a:p>
          <a:p>
            <a:pPr lvl="1"/>
            <a:r>
              <a:rPr lang="zh-CN" altLang="en-US" dirty="0"/>
              <a:t> 示波器观测束流信号、确定延时</a:t>
            </a:r>
            <a:endParaRPr lang="en-HK" altLang="zh-CN" dirty="0"/>
          </a:p>
          <a:p>
            <a:pPr lvl="1"/>
            <a:r>
              <a:rPr lang="zh-CN" altLang="en-US" dirty="0"/>
              <a:t>再用</a:t>
            </a:r>
            <a:r>
              <a:rPr lang="en-US" altLang="zh-CN" dirty="0"/>
              <a:t>BPM</a:t>
            </a:r>
            <a:r>
              <a:rPr lang="zh-CN" altLang="en-US" dirty="0"/>
              <a:t>电子学给出强度和位置信息</a:t>
            </a:r>
            <a:endParaRPr lang="en-HK" altLang="zh-CN" dirty="0"/>
          </a:p>
          <a:p>
            <a:r>
              <a:rPr lang="zh-CN" altLang="en-US" dirty="0"/>
              <a:t> </a:t>
            </a:r>
            <a:r>
              <a:rPr lang="zh-CN" altLang="en-US" sz="2800" dirty="0"/>
              <a:t>短脉冲</a:t>
            </a:r>
            <a:r>
              <a:rPr lang="en-US" altLang="zh-CN" sz="2800" dirty="0" err="1"/>
              <a:t>stripline</a:t>
            </a:r>
            <a:r>
              <a:rPr lang="zh-CN" altLang="en-US" sz="2800" dirty="0"/>
              <a:t> </a:t>
            </a:r>
            <a:r>
              <a:rPr lang="en-US" altLang="zh-CN" sz="2800" dirty="0"/>
              <a:t>kicker</a:t>
            </a:r>
            <a:r>
              <a:rPr lang="zh-CN" altLang="en-US" sz="2800" dirty="0"/>
              <a:t>和束流如何同步</a:t>
            </a:r>
            <a:endParaRPr lang="en-HK" altLang="zh-CN" sz="2800" dirty="0"/>
          </a:p>
          <a:p>
            <a:pPr lvl="1"/>
            <a:r>
              <a:rPr lang="en-US" altLang="zh-CN" dirty="0" err="1"/>
              <a:t>Stripline</a:t>
            </a:r>
            <a:r>
              <a:rPr lang="zh-CN" altLang="en-US" dirty="0"/>
              <a:t> </a:t>
            </a:r>
            <a:r>
              <a:rPr lang="en-US" altLang="zh-CN" dirty="0"/>
              <a:t>kicker</a:t>
            </a:r>
            <a:r>
              <a:rPr lang="zh-CN" altLang="en-US" dirty="0"/>
              <a:t>本身也是个</a:t>
            </a:r>
            <a:r>
              <a:rPr lang="en-US" altLang="zh-CN" dirty="0"/>
              <a:t>pickup</a:t>
            </a:r>
          </a:p>
          <a:p>
            <a:pPr lvl="1"/>
            <a:r>
              <a:rPr lang="en-US" dirty="0" err="1"/>
              <a:t>将束流感应信号</a:t>
            </a:r>
            <a:r>
              <a:rPr lang="zh-CN" altLang="en-US" dirty="0"/>
              <a:t>对准</a:t>
            </a:r>
            <a:r>
              <a:rPr lang="en-US" altLang="zh-CN" dirty="0"/>
              <a:t>kicker</a:t>
            </a:r>
            <a:r>
              <a:rPr lang="zh-CN" altLang="en-US" dirty="0"/>
              <a:t>脉冲</a:t>
            </a:r>
            <a:endParaRPr lang="en-HK" altLang="zh-CN" dirty="0"/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14CE7E4-4C72-DFCF-7BBE-9F1B99FE3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注入引出分阶段调束中遇到的问题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BA4258-5ED2-9614-D6CA-6093589395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469" y="1131034"/>
            <a:ext cx="2816772" cy="24004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83AA09-32FF-DE84-56C1-3E8D693345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464" y="1299906"/>
            <a:ext cx="3689536" cy="20179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A5F2C7-3B52-EDED-87FF-4CC08480DD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800" y="3953769"/>
            <a:ext cx="3066479" cy="19937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E50E103-714A-0D0C-BE33-4BCCC61633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995" y="3531491"/>
            <a:ext cx="2658573" cy="2792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111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D469315-A063-53F6-6505-43F603CED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119" y="260629"/>
            <a:ext cx="11400639" cy="663575"/>
          </a:xfrm>
        </p:spPr>
        <p:txBody>
          <a:bodyPr/>
          <a:lstStyle/>
          <a:p>
            <a:r>
              <a:rPr lang="zh-CN" altLang="en-HK" dirty="0"/>
              <a:t>储存环</a:t>
            </a:r>
            <a:r>
              <a:rPr lang="zh-CN" altLang="en-US" dirty="0"/>
              <a:t>注入束损现象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6A95B1-4DF5-8A55-4B53-5746B43753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37" y="2948955"/>
            <a:ext cx="6887361" cy="38583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1385D86-B485-128B-B080-5C6BD328218A}"/>
              </a:ext>
            </a:extLst>
          </p:cNvPr>
          <p:cNvSpPr txBox="1"/>
          <p:nvPr/>
        </p:nvSpPr>
        <p:spPr>
          <a:xfrm>
            <a:off x="1023456" y="3926048"/>
            <a:ext cx="1048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Injection </a:t>
            </a:r>
          </a:p>
          <a:p>
            <a:r>
              <a:rPr lang="en-US" sz="1600" dirty="0"/>
              <a:t>Region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F44627D0-2212-B6C0-C38F-399344167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073" y="1031447"/>
            <a:ext cx="11739853" cy="1900331"/>
          </a:xfrm>
        </p:spPr>
        <p:txBody>
          <a:bodyPr>
            <a:normAutofit lnSpcReduction="10000"/>
          </a:bodyPr>
          <a:lstStyle/>
          <a:p>
            <a:r>
              <a:rPr lang="en-US" altLang="zh-CN" sz="1900" dirty="0"/>
              <a:t>2026</a:t>
            </a:r>
            <a:r>
              <a:rPr lang="zh-CN" altLang="en-US" sz="1900" dirty="0"/>
              <a:t>年</a:t>
            </a:r>
            <a:r>
              <a:rPr lang="en-US" altLang="zh-CN" sz="1900" dirty="0"/>
              <a:t>3</a:t>
            </a:r>
            <a:r>
              <a:rPr lang="zh-CN" altLang="en-US" sz="1900" dirty="0"/>
              <a:t>月之前的情况</a:t>
            </a:r>
            <a:r>
              <a:rPr lang="en-US" altLang="zh-CN" sz="1900" dirty="0"/>
              <a:t> </a:t>
            </a:r>
          </a:p>
          <a:p>
            <a:pPr lvl="1"/>
            <a:r>
              <a:rPr lang="zh-CN" altLang="en-US" sz="1700" dirty="0"/>
              <a:t>储存环注入效率长期处于</a:t>
            </a:r>
            <a:r>
              <a:rPr lang="en-US" altLang="zh-CN" sz="1700" dirty="0"/>
              <a:t>50%~70%</a:t>
            </a:r>
            <a:r>
              <a:rPr lang="zh-CN" altLang="en-US" sz="1700" dirty="0"/>
              <a:t>范围</a:t>
            </a:r>
            <a:endParaRPr lang="en-US" altLang="zh-CN" sz="1700" dirty="0"/>
          </a:p>
          <a:p>
            <a:pPr lvl="1"/>
            <a:r>
              <a:rPr lang="zh-CN" altLang="en-HK" sz="1700" dirty="0"/>
              <a:t>一些</a:t>
            </a:r>
            <a:r>
              <a:rPr lang="zh-CN" altLang="en-US" sz="1700" dirty="0"/>
              <a:t>区域辐射剂量偏高，同束损探测器（</a:t>
            </a:r>
            <a:r>
              <a:rPr lang="en-US" altLang="zh-CN" sz="1700" dirty="0"/>
              <a:t>BLM</a:t>
            </a:r>
            <a:r>
              <a:rPr lang="zh-CN" altLang="en-US" sz="1700" dirty="0"/>
              <a:t>）热点一致</a:t>
            </a:r>
            <a:endParaRPr lang="en-HK" altLang="zh-CN" sz="1700" dirty="0"/>
          </a:p>
          <a:p>
            <a:pPr lvl="1"/>
            <a:r>
              <a:rPr lang="zh-CN" altLang="en-US" sz="1700" dirty="0"/>
              <a:t>降低全环闭轨畸变的幅值，却导致注入效率和束流寿命变差</a:t>
            </a:r>
            <a:endParaRPr lang="en-HK" altLang="zh-CN" sz="1700" dirty="0"/>
          </a:p>
          <a:p>
            <a:pPr lvl="1"/>
            <a:r>
              <a:rPr lang="zh-CN" altLang="en-US" sz="1700" dirty="0"/>
              <a:t>调节一些校正子，有助于注入效率提升</a:t>
            </a:r>
            <a:endParaRPr lang="en-US" altLang="zh-CN" sz="1700" dirty="0"/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D858A768-E5B5-BAD1-7BCA-96E612A535A5}"/>
              </a:ext>
            </a:extLst>
          </p:cNvPr>
          <p:cNvSpPr/>
          <p:nvPr/>
        </p:nvSpPr>
        <p:spPr>
          <a:xfrm>
            <a:off x="7896824" y="1469884"/>
            <a:ext cx="453006" cy="511729"/>
          </a:xfrm>
          <a:prstGeom prst="rightBrace">
            <a:avLst/>
          </a:prstGeom>
          <a:noFill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FA41E4-B583-4B24-863D-5F486C30ABE8}"/>
              </a:ext>
            </a:extLst>
          </p:cNvPr>
          <p:cNvSpPr txBox="1"/>
          <p:nvPr/>
        </p:nvSpPr>
        <p:spPr>
          <a:xfrm>
            <a:off x="8349830" y="1536097"/>
            <a:ext cx="3306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dirty="0" err="1"/>
              <a:t>利用</a:t>
            </a:r>
            <a:r>
              <a:rPr lang="en-US" altLang="zh-CN" dirty="0"/>
              <a:t>BLM</a:t>
            </a:r>
            <a:r>
              <a:rPr lang="zh-CN" altLang="en-US" dirty="0"/>
              <a:t>读数作为优化观测量</a:t>
            </a:r>
            <a:endParaRPr lang="en-US" dirty="0"/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16BFB584-4117-605F-F9EE-E6A0AE070666}"/>
              </a:ext>
            </a:extLst>
          </p:cNvPr>
          <p:cNvSpPr/>
          <p:nvPr/>
        </p:nvSpPr>
        <p:spPr>
          <a:xfrm>
            <a:off x="7896824" y="2265793"/>
            <a:ext cx="453006" cy="511729"/>
          </a:xfrm>
          <a:prstGeom prst="rightBrace">
            <a:avLst/>
          </a:prstGeom>
          <a:noFill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CBB955-940B-D5B2-6104-AD5233000DDE}"/>
              </a:ext>
            </a:extLst>
          </p:cNvPr>
          <p:cNvSpPr txBox="1"/>
          <p:nvPr/>
        </p:nvSpPr>
        <p:spPr>
          <a:xfrm>
            <a:off x="8349830" y="2298995"/>
            <a:ext cx="2606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在可疑位置做局部凸轨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8270B9-F090-6842-57A8-5CB31153D680}"/>
              </a:ext>
            </a:extLst>
          </p:cNvPr>
          <p:cNvSpPr txBox="1"/>
          <p:nvPr/>
        </p:nvSpPr>
        <p:spPr>
          <a:xfrm>
            <a:off x="7268888" y="5708159"/>
            <a:ext cx="4802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432FF"/>
                </a:solidFill>
              </a:rPr>
              <a:t>BLM</a:t>
            </a:r>
            <a:r>
              <a:rPr lang="zh-CN" altLang="en-US" dirty="0">
                <a:solidFill>
                  <a:srgbClr val="0432FF"/>
                </a:solidFill>
              </a:rPr>
              <a:t>记录注入后</a:t>
            </a:r>
            <a:r>
              <a:rPr lang="en-US" dirty="0">
                <a:solidFill>
                  <a:srgbClr val="0432FF"/>
                </a:solidFill>
              </a:rPr>
              <a:t>~130us内的束损信号积分幅度</a:t>
            </a:r>
          </a:p>
          <a:p>
            <a:r>
              <a:rPr lang="en-US" altLang="zh-CN" dirty="0">
                <a:solidFill>
                  <a:srgbClr val="0432FF"/>
                </a:solidFill>
              </a:rPr>
              <a:t>Data:</a:t>
            </a:r>
            <a:r>
              <a:rPr lang="zh-CN" altLang="en-US" dirty="0">
                <a:solidFill>
                  <a:srgbClr val="0432FF"/>
                </a:solidFill>
              </a:rPr>
              <a:t>  </a:t>
            </a:r>
            <a:r>
              <a:rPr lang="en-US" altLang="zh-CN" dirty="0">
                <a:solidFill>
                  <a:srgbClr val="0432FF"/>
                </a:solidFill>
              </a:rPr>
              <a:t>2026.</a:t>
            </a:r>
            <a:r>
              <a:rPr lang="zh-CN" altLang="en-US" dirty="0">
                <a:solidFill>
                  <a:srgbClr val="0432FF"/>
                </a:solidFill>
              </a:rPr>
              <a:t> </a:t>
            </a:r>
            <a:r>
              <a:rPr lang="en-US" altLang="zh-CN" dirty="0">
                <a:solidFill>
                  <a:srgbClr val="0432FF"/>
                </a:solidFill>
              </a:rPr>
              <a:t>02.</a:t>
            </a:r>
            <a:r>
              <a:rPr lang="zh-CN" altLang="en-US" dirty="0">
                <a:solidFill>
                  <a:srgbClr val="0432FF"/>
                </a:solidFill>
              </a:rPr>
              <a:t> </a:t>
            </a:r>
            <a:r>
              <a:rPr lang="en-US" altLang="zh-CN" dirty="0">
                <a:solidFill>
                  <a:srgbClr val="0432FF"/>
                </a:solidFill>
              </a:rPr>
              <a:t>04</a:t>
            </a:r>
            <a:r>
              <a:rPr lang="en-US" dirty="0">
                <a:solidFill>
                  <a:srgbClr val="0432FF"/>
                </a:solidFill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8F45B9F-4871-DAE7-218F-B2BD19A22AC8}"/>
              </a:ext>
            </a:extLst>
          </p:cNvPr>
          <p:cNvSpPr txBox="1"/>
          <p:nvPr/>
        </p:nvSpPr>
        <p:spPr>
          <a:xfrm>
            <a:off x="7910817" y="3556715"/>
            <a:ext cx="2856249" cy="132343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FF0000"/>
                </a:solidFill>
              </a:rPr>
              <a:t>R18 arc region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R21, R29 straight sections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R03 injection region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In-vacuum insertion devices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collimators</a:t>
            </a:r>
          </a:p>
        </p:txBody>
      </p:sp>
    </p:spTree>
    <p:extLst>
      <p:ext uri="{BB962C8B-B14F-4D97-AF65-F5344CB8AC3E}">
        <p14:creationId xmlns:p14="http://schemas.microsoft.com/office/powerpoint/2010/main" val="926769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2D76407-4F2F-A710-739D-067117034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136" y="1297254"/>
            <a:ext cx="5156208" cy="2518738"/>
          </a:xfrm>
        </p:spPr>
        <p:txBody>
          <a:bodyPr>
            <a:normAutofit lnSpcReduction="10000"/>
          </a:bodyPr>
          <a:lstStyle/>
          <a:p>
            <a:r>
              <a:rPr lang="zh-CN" altLang="en-US" sz="2400" dirty="0"/>
              <a:t> </a:t>
            </a:r>
            <a:r>
              <a:rPr lang="zh-CN" altLang="en-US" sz="2200" dirty="0"/>
              <a:t>对</a:t>
            </a:r>
            <a:r>
              <a:rPr lang="en-US" altLang="zh-CN" sz="2200" dirty="0"/>
              <a:t>R18BPM08-10</a:t>
            </a:r>
            <a:r>
              <a:rPr lang="zh-CN" altLang="en-US" sz="2200" dirty="0"/>
              <a:t>做水平</a:t>
            </a:r>
            <a:r>
              <a:rPr lang="en-US" altLang="zh-CN" sz="2200" dirty="0"/>
              <a:t>+</a:t>
            </a:r>
            <a:r>
              <a:rPr lang="zh-CN" altLang="en-US" sz="2200" dirty="0"/>
              <a:t>垂直局部凸轨</a:t>
            </a:r>
            <a:endParaRPr lang="en-HK" altLang="zh-CN" sz="2200" dirty="0"/>
          </a:p>
          <a:p>
            <a:pPr lvl="1"/>
            <a:r>
              <a:rPr lang="zh-CN" altLang="en-US" sz="2000" dirty="0"/>
              <a:t>注入束损显著降低 </a:t>
            </a:r>
            <a:endParaRPr lang="en-HK" altLang="zh-CN" sz="2000" dirty="0"/>
          </a:p>
          <a:p>
            <a:pPr lvl="1"/>
            <a:r>
              <a:rPr lang="zh-CN" altLang="en-US" sz="2000" dirty="0"/>
              <a:t>束流寿命显著提高</a:t>
            </a:r>
            <a:endParaRPr lang="en-HK" altLang="zh-CN" sz="2000" dirty="0"/>
          </a:p>
          <a:p>
            <a:r>
              <a:rPr lang="zh-CN" altLang="en-US" sz="2400" dirty="0"/>
              <a:t> </a:t>
            </a:r>
            <a:r>
              <a:rPr lang="zh-CN" altLang="en-US" sz="2200" dirty="0"/>
              <a:t>全局轨道校正中保留</a:t>
            </a:r>
            <a:r>
              <a:rPr lang="en-US" altLang="zh-CN" sz="2200" dirty="0"/>
              <a:t>R18</a:t>
            </a:r>
            <a:r>
              <a:rPr lang="zh-CN" altLang="en-US" sz="2200" dirty="0"/>
              <a:t>局部凸轨</a:t>
            </a:r>
            <a:endParaRPr lang="en-HK" altLang="zh-CN" sz="2200" dirty="0"/>
          </a:p>
          <a:p>
            <a:pPr lvl="1"/>
            <a:r>
              <a:rPr lang="zh-CN" altLang="en-HK" sz="2000" dirty="0"/>
              <a:t>进一步</a:t>
            </a:r>
            <a:r>
              <a:rPr lang="zh-CN" altLang="en-US" sz="2000" dirty="0"/>
              <a:t>优化后，储存环注入效率提高到</a:t>
            </a:r>
            <a:r>
              <a:rPr lang="en-US" altLang="zh-CN" sz="2000" dirty="0"/>
              <a:t>90%</a:t>
            </a:r>
            <a:r>
              <a:rPr lang="zh-CN" altLang="en-US" sz="2000" dirty="0"/>
              <a:t>以上</a:t>
            </a:r>
            <a:endParaRPr lang="en-HK" altLang="zh-CN" sz="2000" dirty="0"/>
          </a:p>
          <a:p>
            <a:pPr lvl="1"/>
            <a:endParaRPr lang="en-US" sz="22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CEFA34-A64D-0A4D-42A5-820593C92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R18</a:t>
            </a:r>
            <a:r>
              <a:rPr lang="zh-CN" altLang="en-US" dirty="0"/>
              <a:t>弧区的局部凸轨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B4A47F6-A38D-C4DE-2CDD-9785FDD9C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412" y="1297254"/>
            <a:ext cx="5528302" cy="234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73A0DB-CA7D-6D35-73B5-840473C11D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35" y="3864723"/>
            <a:ext cx="4622106" cy="25187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FFBDFFF-F5C7-8E2B-AE0F-29B60C563EDF}"/>
              </a:ext>
            </a:extLst>
          </p:cNvPr>
          <p:cNvSpPr txBox="1"/>
          <p:nvPr/>
        </p:nvSpPr>
        <p:spPr>
          <a:xfrm>
            <a:off x="9105127" y="5897997"/>
            <a:ext cx="14653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432FF"/>
                </a:solidFill>
              </a:rPr>
              <a:t>Before optimization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D8C00C-06EA-85BA-102E-D78897FD6B6B}"/>
              </a:ext>
            </a:extLst>
          </p:cNvPr>
          <p:cNvSpPr txBox="1"/>
          <p:nvPr/>
        </p:nvSpPr>
        <p:spPr>
          <a:xfrm>
            <a:off x="9105127" y="6106462"/>
            <a:ext cx="14653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After optimization</a:t>
            </a:r>
          </a:p>
        </p:txBody>
      </p:sp>
      <p:pic>
        <p:nvPicPr>
          <p:cNvPr id="8" name="图片 1">
            <a:extLst>
              <a:ext uri="{FF2B5EF4-FFF2-40B4-BE49-F238E27FC236}">
                <a16:creationId xmlns:a16="http://schemas.microsoft.com/office/drawing/2014/main" id="{0FECD983-16D1-A452-B74E-A0298790D8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907973"/>
            <a:ext cx="4983127" cy="2517025"/>
          </a:xfrm>
          <a:prstGeom prst="rect">
            <a:avLst/>
          </a:prstGeom>
        </p:spPr>
      </p:pic>
      <p:sp>
        <p:nvSpPr>
          <p:cNvPr id="9" name="文本框 19">
            <a:extLst>
              <a:ext uri="{FF2B5EF4-FFF2-40B4-BE49-F238E27FC236}">
                <a16:creationId xmlns:a16="http://schemas.microsoft.com/office/drawing/2014/main" id="{927DA1FF-684E-A5E1-FAD9-8A652A3C9D55}"/>
              </a:ext>
            </a:extLst>
          </p:cNvPr>
          <p:cNvSpPr txBox="1"/>
          <p:nvPr/>
        </p:nvSpPr>
        <p:spPr>
          <a:xfrm>
            <a:off x="7839741" y="4310270"/>
            <a:ext cx="287079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b="1" dirty="0"/>
              <a:t>R18BPM10 Horizontal bump</a:t>
            </a:r>
          </a:p>
        </p:txBody>
      </p:sp>
      <p:sp>
        <p:nvSpPr>
          <p:cNvPr id="10" name="文本框 15">
            <a:extLst>
              <a:ext uri="{FF2B5EF4-FFF2-40B4-BE49-F238E27FC236}">
                <a16:creationId xmlns:a16="http://schemas.microsoft.com/office/drawing/2014/main" id="{2D079FA2-6590-92D7-77C2-180682C50621}"/>
              </a:ext>
            </a:extLst>
          </p:cNvPr>
          <p:cNvSpPr txBox="1"/>
          <p:nvPr/>
        </p:nvSpPr>
        <p:spPr>
          <a:xfrm>
            <a:off x="7544832" y="5707048"/>
            <a:ext cx="29754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</a:rPr>
              <a:t>~700s@20mA-&gt;~3000s@21.7mA</a:t>
            </a:r>
            <a:endParaRPr lang="zh-CN" altLang="en-US" sz="1600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3CDDBA-DBC8-EB10-FE32-D80A1F02ABFD}"/>
              </a:ext>
            </a:extLst>
          </p:cNvPr>
          <p:cNvSpPr txBox="1"/>
          <p:nvPr/>
        </p:nvSpPr>
        <p:spPr>
          <a:xfrm>
            <a:off x="3204619" y="5620998"/>
            <a:ext cx="14653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432FF"/>
                </a:solidFill>
              </a:rPr>
              <a:t>Before optimization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6B5E6B-F428-62C4-FDB0-5BEE95B7F0CA}"/>
              </a:ext>
            </a:extLst>
          </p:cNvPr>
          <p:cNvSpPr txBox="1"/>
          <p:nvPr/>
        </p:nvSpPr>
        <p:spPr>
          <a:xfrm>
            <a:off x="3204619" y="5829463"/>
            <a:ext cx="14653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After optimization</a:t>
            </a:r>
          </a:p>
        </p:txBody>
      </p:sp>
    </p:spTree>
    <p:extLst>
      <p:ext uri="{BB962C8B-B14F-4D97-AF65-F5344CB8AC3E}">
        <p14:creationId xmlns:p14="http://schemas.microsoft.com/office/powerpoint/2010/main" val="3701703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14E810-1C18-3190-41FA-20DBE65F6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单束团填充模式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0DEE2ED-A4F0-7BB3-03D9-721F13A8F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59" y="1123901"/>
            <a:ext cx="10814016" cy="5162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299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2F8DC4-5868-6160-7A9F-C99DEE6D3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高电荷量填充模式</a:t>
            </a:r>
          </a:p>
        </p:txBody>
      </p:sp>
      <p:graphicFrame>
        <p:nvGraphicFramePr>
          <p:cNvPr id="4" name="Table 11">
            <a:extLst>
              <a:ext uri="{FF2B5EF4-FFF2-40B4-BE49-F238E27FC236}">
                <a16:creationId xmlns:a16="http://schemas.microsoft.com/office/drawing/2014/main" id="{F65F4943-90E3-8606-39BB-6361186D24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61203"/>
              </p:ext>
            </p:extLst>
          </p:nvPr>
        </p:nvGraphicFramePr>
        <p:xfrm>
          <a:off x="482470" y="1698469"/>
          <a:ext cx="1101680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3892">
                  <a:extLst>
                    <a:ext uri="{9D8B030D-6E8A-4147-A177-3AD203B41FA5}">
                      <a16:colId xmlns:a16="http://schemas.microsoft.com/office/drawing/2014/main" val="3428227141"/>
                    </a:ext>
                  </a:extLst>
                </a:gridCol>
                <a:gridCol w="1509693">
                  <a:extLst>
                    <a:ext uri="{9D8B030D-6E8A-4147-A177-3AD203B41FA5}">
                      <a16:colId xmlns:a16="http://schemas.microsoft.com/office/drawing/2014/main" val="3692252048"/>
                    </a:ext>
                  </a:extLst>
                </a:gridCol>
                <a:gridCol w="2687585">
                  <a:extLst>
                    <a:ext uri="{9D8B030D-6E8A-4147-A177-3AD203B41FA5}">
                      <a16:colId xmlns:a16="http://schemas.microsoft.com/office/drawing/2014/main" val="3190474674"/>
                    </a:ext>
                  </a:extLst>
                </a:gridCol>
                <a:gridCol w="2134585">
                  <a:extLst>
                    <a:ext uri="{9D8B030D-6E8A-4147-A177-3AD203B41FA5}">
                      <a16:colId xmlns:a16="http://schemas.microsoft.com/office/drawing/2014/main" val="2185941373"/>
                    </a:ext>
                  </a:extLst>
                </a:gridCol>
                <a:gridCol w="1498633">
                  <a:extLst>
                    <a:ext uri="{9D8B030D-6E8A-4147-A177-3AD203B41FA5}">
                      <a16:colId xmlns:a16="http://schemas.microsoft.com/office/drawing/2014/main" val="420879164"/>
                    </a:ext>
                  </a:extLst>
                </a:gridCol>
                <a:gridCol w="1672418">
                  <a:extLst>
                    <a:ext uri="{9D8B030D-6E8A-4147-A177-3AD203B41FA5}">
                      <a16:colId xmlns:a16="http://schemas.microsoft.com/office/drawing/2014/main" val="24615705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HK" dirty="0"/>
                        <a:t>填充</a:t>
                      </a:r>
                      <a:r>
                        <a:rPr lang="zh-CN" altLang="en-US" dirty="0"/>
                        <a:t>模式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HK" dirty="0"/>
                        <a:t>束团</a:t>
                      </a:r>
                      <a:r>
                        <a:rPr lang="zh-CN" altLang="en-US" dirty="0"/>
                        <a:t>间距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HK" dirty="0"/>
                        <a:t>平均</a:t>
                      </a:r>
                      <a:r>
                        <a:rPr lang="zh-CN" altLang="en-US" dirty="0"/>
                        <a:t>电荷量（</a:t>
                      </a:r>
                      <a:r>
                        <a:rPr lang="en-US" altLang="zh-CN" dirty="0" err="1"/>
                        <a:t>nC</a:t>
                      </a:r>
                      <a:r>
                        <a:rPr lang="zh-CN" altLang="en-US" dirty="0"/>
                        <a:t>）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平均流强 </a:t>
                      </a:r>
                      <a:r>
                        <a:rPr lang="en-US" altLang="zh-CN" dirty="0"/>
                        <a:t>(mA)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Harmonic</a:t>
                      </a:r>
                      <a:r>
                        <a:rPr lang="zh-CN" altLang="en-US" dirty="0"/>
                        <a:t> </a:t>
                      </a:r>
                      <a:r>
                        <a:rPr lang="en-US" altLang="zh-CN" dirty="0"/>
                        <a:t>RF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Date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195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r>
                        <a:rPr lang="zh-CN" altLang="en-US" dirty="0"/>
                        <a:t> </a:t>
                      </a:r>
                      <a:r>
                        <a:rPr lang="en-US" altLang="zh-CN" dirty="0"/>
                        <a:t>bunch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4.5</a:t>
                      </a:r>
                      <a:r>
                        <a:rPr lang="zh-CN" altLang="en-US" dirty="0"/>
                        <a:t> </a:t>
                      </a:r>
                      <a:r>
                        <a:rPr lang="en-US" altLang="zh-CN" dirty="0"/>
                        <a:t>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b="1" dirty="0">
                          <a:solidFill>
                            <a:srgbClr val="FF0000"/>
                          </a:solidFill>
                        </a:rPr>
                        <a:t>9.9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b="1" dirty="0">
                          <a:solidFill>
                            <a:srgbClr val="FF0000"/>
                          </a:solidFill>
                        </a:rPr>
                        <a:t>2.2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off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2026.</a:t>
                      </a:r>
                      <a:r>
                        <a:rPr lang="zh-CN" altLang="en-US" dirty="0"/>
                        <a:t> </a:t>
                      </a:r>
                      <a:r>
                        <a:rPr lang="en-US" altLang="zh-CN" dirty="0"/>
                        <a:t>03.</a:t>
                      </a:r>
                      <a:r>
                        <a:rPr lang="zh-CN" altLang="en-US" dirty="0"/>
                        <a:t> </a:t>
                      </a:r>
                      <a:r>
                        <a:rPr lang="en-US" altLang="zh-CN" dirty="0"/>
                        <a:t>18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522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28</a:t>
                      </a:r>
                      <a:r>
                        <a:rPr lang="zh-CN" altLang="en-US" dirty="0"/>
                        <a:t> </a:t>
                      </a:r>
                      <a:r>
                        <a:rPr lang="en-US" altLang="zh-CN" dirty="0"/>
                        <a:t>bunch</a:t>
                      </a:r>
                      <a:r>
                        <a:rPr lang="zh-CN" altLang="en-US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162</a:t>
                      </a:r>
                      <a:r>
                        <a:rPr lang="zh-CN" altLang="en-US" dirty="0"/>
                        <a:t> </a:t>
                      </a:r>
                      <a:r>
                        <a:rPr lang="en-US" altLang="zh-CN" dirty="0"/>
                        <a:t>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b="1" dirty="0">
                          <a:solidFill>
                            <a:srgbClr val="FF0000"/>
                          </a:solidFill>
                        </a:rPr>
                        <a:t>9.0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b="1" dirty="0">
                          <a:solidFill>
                            <a:srgbClr val="FF0000"/>
                          </a:solidFill>
                        </a:rPr>
                        <a:t>56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off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2026.</a:t>
                      </a:r>
                      <a:r>
                        <a:rPr lang="zh-CN" altLang="en-US" dirty="0"/>
                        <a:t> </a:t>
                      </a:r>
                      <a:r>
                        <a:rPr lang="en-US" altLang="zh-CN" dirty="0"/>
                        <a:t>06.</a:t>
                      </a:r>
                      <a:r>
                        <a:rPr lang="zh-CN" altLang="en-US" dirty="0"/>
                        <a:t> </a:t>
                      </a:r>
                      <a:r>
                        <a:rPr lang="en-US" altLang="zh-CN" dirty="0"/>
                        <a:t>02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40638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63</a:t>
                      </a:r>
                      <a:r>
                        <a:rPr lang="zh-CN" altLang="en-US" dirty="0"/>
                        <a:t> </a:t>
                      </a:r>
                      <a:r>
                        <a:rPr lang="en-US" altLang="zh-CN" dirty="0"/>
                        <a:t>bunch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72</a:t>
                      </a:r>
                      <a:r>
                        <a:rPr lang="zh-CN" altLang="en-US" dirty="0"/>
                        <a:t> </a:t>
                      </a:r>
                      <a:r>
                        <a:rPr lang="en-US" altLang="zh-CN" dirty="0"/>
                        <a:t>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b="1" dirty="0">
                          <a:solidFill>
                            <a:srgbClr val="FF0000"/>
                          </a:solidFill>
                        </a:rPr>
                        <a:t>7.3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b="1" dirty="0">
                          <a:solidFill>
                            <a:srgbClr val="FF0000"/>
                          </a:solidFill>
                        </a:rPr>
                        <a:t>101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2026.</a:t>
                      </a:r>
                      <a:r>
                        <a:rPr lang="zh-CN" altLang="en-US" dirty="0"/>
                        <a:t> </a:t>
                      </a:r>
                      <a:r>
                        <a:rPr lang="en-US" altLang="zh-CN" dirty="0"/>
                        <a:t>03.</a:t>
                      </a:r>
                      <a:r>
                        <a:rPr lang="zh-CN" altLang="en-US" dirty="0"/>
                        <a:t> </a:t>
                      </a:r>
                      <a:r>
                        <a:rPr lang="en-US" altLang="zh-CN" dirty="0"/>
                        <a:t>16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1109343"/>
                  </a:ext>
                </a:extLst>
              </a:tr>
            </a:tbl>
          </a:graphicData>
        </a:graphic>
      </p:graphicFrame>
      <p:pic>
        <p:nvPicPr>
          <p:cNvPr id="5" name="图片 6">
            <a:extLst>
              <a:ext uri="{FF2B5EF4-FFF2-40B4-BE49-F238E27FC236}">
                <a16:creationId xmlns:a16="http://schemas.microsoft.com/office/drawing/2014/main" id="{5A068220-C14B-4535-1FD8-2E520A8DAA2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82470" y="3589086"/>
            <a:ext cx="5003930" cy="2866143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5B787281-A722-7231-E6EE-624415D81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415" y="3589086"/>
            <a:ext cx="5869860" cy="2866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8279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9D61902-81B3-B1AE-DE71-ADA657E057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854" y="2585860"/>
            <a:ext cx="4805944" cy="360655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9A91098-3A9E-2E59-4A1D-42DDB52DB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HK" dirty="0"/>
              <a:t>流强</a:t>
            </a:r>
            <a:r>
              <a:rPr lang="zh-CN" altLang="en-US" dirty="0"/>
              <a:t>累积过程和传输效率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0E3923-EFE3-DA99-AE4A-095A6F050A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76" y="2585862"/>
            <a:ext cx="4925617" cy="36065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D055C32-FF27-D48D-22F8-04A0DD3489A7}"/>
              </a:ext>
            </a:extLst>
          </p:cNvPr>
          <p:cNvSpPr txBox="1"/>
          <p:nvPr/>
        </p:nvSpPr>
        <p:spPr>
          <a:xfrm>
            <a:off x="1336925" y="2256290"/>
            <a:ext cx="52558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/>
              <a:t>28</a:t>
            </a:r>
            <a:r>
              <a:rPr lang="zh-CN" altLang="en-US" sz="2000" dirty="0"/>
              <a:t> </a:t>
            </a:r>
            <a:r>
              <a:rPr lang="en-US" altLang="zh-CN" sz="2000" dirty="0"/>
              <a:t>bucket</a:t>
            </a:r>
            <a:r>
              <a:rPr lang="zh-CN" altLang="en-US" sz="2000" dirty="0"/>
              <a:t> </a:t>
            </a:r>
            <a:r>
              <a:rPr lang="en-US" altLang="zh-CN" sz="2000" dirty="0"/>
              <a:t>uniform</a:t>
            </a:r>
            <a:r>
              <a:rPr lang="zh-CN" altLang="en-US" sz="2000" dirty="0"/>
              <a:t> </a:t>
            </a:r>
            <a:r>
              <a:rPr lang="en-US" altLang="zh-CN" sz="2000" dirty="0"/>
              <a:t>filling (2026. 03. 15)</a:t>
            </a:r>
            <a:r>
              <a:rPr lang="zh-CN" altLang="en-US" sz="2000" dirty="0"/>
              <a:t> </a:t>
            </a:r>
            <a:endParaRPr lang="en-US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9AAB3E-7FE9-DF10-A3C3-BDB820D86192}"/>
              </a:ext>
            </a:extLst>
          </p:cNvPr>
          <p:cNvSpPr txBox="1"/>
          <p:nvPr/>
        </p:nvSpPr>
        <p:spPr>
          <a:xfrm>
            <a:off x="1211727" y="1229730"/>
            <a:ext cx="1008673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80" indent="-182880">
              <a:spcBef>
                <a:spcPts val="1200"/>
              </a:spcBef>
              <a:buSzPct val="60000"/>
              <a:buFont typeface="Wingdings" panose="05000000000000000000" pitchFamily="2" charset="2"/>
              <a:buChar char="l"/>
            </a:pPr>
            <a:r>
              <a:rPr lang="zh-CN" altLang="en-HK" sz="2000" dirty="0">
                <a:solidFill>
                  <a:srgbClr val="000099"/>
                </a:solidFill>
              </a:rPr>
              <a:t>储存环</a:t>
            </a:r>
            <a:r>
              <a:rPr lang="zh-CN" altLang="en-US" sz="2000" dirty="0">
                <a:solidFill>
                  <a:srgbClr val="000099"/>
                </a:solidFill>
              </a:rPr>
              <a:t>到增强器的传输效率接近</a:t>
            </a:r>
            <a:r>
              <a:rPr lang="en-US" altLang="zh-CN" sz="2000" dirty="0">
                <a:solidFill>
                  <a:srgbClr val="000099"/>
                </a:solidFill>
              </a:rPr>
              <a:t>100%</a:t>
            </a:r>
          </a:p>
          <a:p>
            <a:pPr marL="182880" indent="-182880">
              <a:spcBef>
                <a:spcPts val="1200"/>
              </a:spcBef>
              <a:buSzPct val="60000"/>
              <a:buFont typeface="Wingdings" panose="05000000000000000000" pitchFamily="2" charset="2"/>
              <a:buChar char="l"/>
            </a:pPr>
            <a:r>
              <a:rPr lang="zh-CN" altLang="en-US" sz="2000" dirty="0">
                <a:solidFill>
                  <a:srgbClr val="000099"/>
                </a:solidFill>
              </a:rPr>
              <a:t>增强器到储存环的传输效率，随电荷量增加而下降，原因待查</a:t>
            </a:r>
            <a:endParaRPr lang="en-US" altLang="zh-CN" sz="20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321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3811A2D-A15A-881F-7379-704F5B77E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289" y="1310641"/>
            <a:ext cx="8947186" cy="4804867"/>
          </a:xfrm>
        </p:spPr>
        <p:txBody>
          <a:bodyPr>
            <a:normAutofit/>
          </a:bodyPr>
          <a:lstStyle/>
          <a:p>
            <a:r>
              <a:rPr lang="zh-CN" altLang="en-US" sz="2400" dirty="0"/>
              <a:t> 首次成功验证了“回注型”在轴置换注入，实现了储存环单束团高电荷量稳定运行</a:t>
            </a:r>
            <a:endParaRPr lang="en-HK" altLang="zh-CN" sz="2400" dirty="0"/>
          </a:p>
          <a:p>
            <a:r>
              <a:rPr lang="zh-CN" altLang="en-US" sz="2400" dirty="0"/>
              <a:t> 建立并逐步完善置换注入传输效率监测手段和优化方法</a:t>
            </a:r>
            <a:endParaRPr lang="en-HK" altLang="zh-CN" sz="2400" dirty="0"/>
          </a:p>
          <a:p>
            <a:r>
              <a:rPr lang="zh-CN" altLang="en-US" sz="2400" dirty="0"/>
              <a:t> 后续将继续深入开展储存环注入效率的优化和保持研究</a:t>
            </a:r>
            <a:endParaRPr lang="en-HK" altLang="zh-CN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8170FC-B1A1-04EC-7547-8C9C9C897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总结</a:t>
            </a:r>
          </a:p>
        </p:txBody>
      </p:sp>
    </p:spTree>
    <p:extLst>
      <p:ext uri="{BB962C8B-B14F-4D97-AF65-F5344CB8AC3E}">
        <p14:creationId xmlns:p14="http://schemas.microsoft.com/office/powerpoint/2010/main" val="3500152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4">
            <a:extLst>
              <a:ext uri="{FF2B5EF4-FFF2-40B4-BE49-F238E27FC236}">
                <a16:creationId xmlns:a16="http://schemas.microsoft.com/office/drawing/2014/main" id="{D137282D-7257-45F6-A56A-F8BE354081EB}"/>
              </a:ext>
            </a:extLst>
          </p:cNvPr>
          <p:cNvSpPr txBox="1">
            <a:spLocks/>
          </p:cNvSpPr>
          <p:nvPr/>
        </p:nvSpPr>
        <p:spPr>
          <a:xfrm>
            <a:off x="1297642" y="0"/>
            <a:ext cx="10776596" cy="672353"/>
          </a:xfrm>
          <a:prstGeom prst="rect">
            <a:avLst/>
          </a:prstGeom>
        </p:spPr>
        <p:txBody>
          <a:bodyPr lIns="180000" anchor="ctr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 spc="-60" baseline="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endParaRPr lang="zh-CN" altLang="en-US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B116367-8A04-46B9-96FF-D0F29F76B4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FF3ED7CC-7BDF-4371-9460-7C7F88A95281}"/>
              </a:ext>
            </a:extLst>
          </p:cNvPr>
          <p:cNvSpPr txBox="1"/>
          <p:nvPr/>
        </p:nvSpPr>
        <p:spPr>
          <a:xfrm>
            <a:off x="2580927" y="924196"/>
            <a:ext cx="7637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chemeClr val="bg1"/>
                </a:solidFill>
              </a:rPr>
              <a:t>Thanks for your attention</a:t>
            </a:r>
            <a:r>
              <a:rPr lang="zh-CN" altLang="en-US" sz="3600" b="1" dirty="0">
                <a:solidFill>
                  <a:schemeClr val="bg1"/>
                </a:solidFill>
              </a:rPr>
              <a:t>！</a:t>
            </a:r>
            <a:endParaRPr lang="en-US" altLang="zh-CN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615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15BE22-82DE-6D82-8E6D-BB9E8E9BD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第四代同步辐射光源的关键物理和技术挑战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EA84D8-A74F-7F99-0B47-38D82D8DB39C}"/>
              </a:ext>
            </a:extLst>
          </p:cNvPr>
          <p:cNvSpPr txBox="1"/>
          <p:nvPr/>
        </p:nvSpPr>
        <p:spPr>
          <a:xfrm>
            <a:off x="1339600" y="2892172"/>
            <a:ext cx="19393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Courtesy</a:t>
            </a:r>
            <a:r>
              <a:rPr lang="zh-CN" altLang="en-US" sz="1400" dirty="0"/>
              <a:t> </a:t>
            </a:r>
            <a:r>
              <a:rPr lang="en-US" altLang="zh-CN" sz="1400" dirty="0"/>
              <a:t>of</a:t>
            </a:r>
            <a:r>
              <a:rPr lang="zh-CN" altLang="en-US" sz="1400" dirty="0"/>
              <a:t> </a:t>
            </a:r>
            <a:r>
              <a:rPr lang="en-US" altLang="zh-CN" sz="1400" dirty="0"/>
              <a:t>Jiao</a:t>
            </a:r>
            <a:r>
              <a:rPr lang="zh-CN" altLang="en-US" sz="1400" dirty="0"/>
              <a:t> </a:t>
            </a:r>
            <a:r>
              <a:rPr lang="en-US" altLang="zh-CN" sz="1400" dirty="0"/>
              <a:t>Yi</a:t>
            </a:r>
            <a:endParaRPr lang="en-US" sz="1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190124-04BA-C24F-0578-9698B40420B7}"/>
              </a:ext>
            </a:extLst>
          </p:cNvPr>
          <p:cNvSpPr/>
          <p:nvPr/>
        </p:nvSpPr>
        <p:spPr>
          <a:xfrm>
            <a:off x="5588138" y="2904883"/>
            <a:ext cx="1551018" cy="41198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620E4C-6D57-77B0-E975-6BD3E25DC094}"/>
              </a:ext>
            </a:extLst>
          </p:cNvPr>
          <p:cNvSpPr txBox="1"/>
          <p:nvPr/>
        </p:nvSpPr>
        <p:spPr>
          <a:xfrm>
            <a:off x="5170064" y="6356351"/>
            <a:ext cx="5813246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200" b="1" dirty="0">
                <a:solidFill>
                  <a:srgbClr val="FF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追求超高性能，在轴置换注入成为重要选项</a:t>
            </a:r>
            <a:endParaRPr lang="en-US" sz="2200" b="1" dirty="0">
              <a:solidFill>
                <a:srgbClr val="FF0000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E91B7F6-C231-6E80-BC8E-A6A04A9F0E46}"/>
              </a:ext>
            </a:extLst>
          </p:cNvPr>
          <p:cNvCxnSpPr>
            <a:cxnSpLocks/>
          </p:cNvCxnSpPr>
          <p:nvPr/>
        </p:nvCxnSpPr>
        <p:spPr>
          <a:xfrm flipV="1">
            <a:off x="4584357" y="1075177"/>
            <a:ext cx="3378666" cy="5922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2">
            <a:extLst>
              <a:ext uri="{FF2B5EF4-FFF2-40B4-BE49-F238E27FC236}">
                <a16:creationId xmlns:a16="http://schemas.microsoft.com/office/drawing/2014/main" id="{3D92FA08-77B2-5792-5A34-B4669AA5C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08" y="4018027"/>
            <a:ext cx="3844900" cy="2769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D807B8E-9515-9357-7A68-DEB34A01AEFC}"/>
              </a:ext>
            </a:extLst>
          </p:cNvPr>
          <p:cNvSpPr txBox="1"/>
          <p:nvPr/>
        </p:nvSpPr>
        <p:spPr>
          <a:xfrm>
            <a:off x="519535" y="4699252"/>
            <a:ext cx="1947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00FF"/>
                </a:solidFill>
              </a:rPr>
              <a:t>发射度越小</a:t>
            </a:r>
          </a:p>
          <a:p>
            <a:r>
              <a:rPr lang="en-US">
                <a:solidFill>
                  <a:srgbClr val="0000FF"/>
                </a:solidFill>
              </a:rPr>
              <a:t>水平接受度越小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F41BD6-3709-FD13-1700-8B00C2E38194}"/>
              </a:ext>
            </a:extLst>
          </p:cNvPr>
          <p:cNvSpPr txBox="1"/>
          <p:nvPr/>
        </p:nvSpPr>
        <p:spPr>
          <a:xfrm>
            <a:off x="120194" y="6633349"/>
            <a:ext cx="18050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Courtesy</a:t>
            </a:r>
            <a:r>
              <a:rPr lang="zh-CN" altLang="en-US" sz="1400" dirty="0"/>
              <a:t> </a:t>
            </a:r>
            <a:r>
              <a:rPr lang="en-US" altLang="zh-CN" sz="1400" dirty="0"/>
              <a:t>of</a:t>
            </a:r>
            <a:r>
              <a:rPr lang="zh-CN" altLang="en-US" sz="1400" dirty="0"/>
              <a:t> </a:t>
            </a:r>
            <a:r>
              <a:rPr lang="en-US" altLang="zh-CN" sz="1400" dirty="0"/>
              <a:t>P.</a:t>
            </a:r>
            <a:r>
              <a:rPr lang="zh-CN" altLang="en-US" sz="1400" dirty="0"/>
              <a:t> </a:t>
            </a:r>
            <a:r>
              <a:rPr lang="en-US" altLang="zh-CN" sz="1400" dirty="0" err="1"/>
              <a:t>Kuske</a:t>
            </a:r>
            <a:endParaRPr lang="en-US" sz="14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10BFC29-D242-BF69-DC2B-7BA705EE742C}"/>
              </a:ext>
            </a:extLst>
          </p:cNvPr>
          <p:cNvCxnSpPr>
            <a:cxnSpLocks/>
          </p:cNvCxnSpPr>
          <p:nvPr/>
        </p:nvCxnSpPr>
        <p:spPr>
          <a:xfrm>
            <a:off x="407773" y="6602577"/>
            <a:ext cx="3223248" cy="0"/>
          </a:xfrm>
          <a:prstGeom prst="line">
            <a:avLst/>
          </a:prstGeom>
          <a:ln>
            <a:solidFill>
              <a:srgbClr val="FF000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ABE11B4-4AEA-BAE4-E473-AA7DB180CD5A}"/>
              </a:ext>
            </a:extLst>
          </p:cNvPr>
          <p:cNvCxnSpPr>
            <a:cxnSpLocks/>
          </p:cNvCxnSpPr>
          <p:nvPr/>
        </p:nvCxnSpPr>
        <p:spPr>
          <a:xfrm flipH="1">
            <a:off x="3838456" y="6627180"/>
            <a:ext cx="1331608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FD5C9235-EA17-A442-5F7A-A2DCDFC190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94" y="1020943"/>
            <a:ext cx="2514600" cy="1727200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3A822E9-9A22-438B-19F1-8552F3B78D44}"/>
              </a:ext>
            </a:extLst>
          </p:cNvPr>
          <p:cNvCxnSpPr>
            <a:cxnSpLocks/>
          </p:cNvCxnSpPr>
          <p:nvPr/>
        </p:nvCxnSpPr>
        <p:spPr>
          <a:xfrm flipH="1">
            <a:off x="2063578" y="1962507"/>
            <a:ext cx="1103309" cy="477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CF09053-41F9-369F-70C6-29F6C78F9BBF}"/>
              </a:ext>
            </a:extLst>
          </p:cNvPr>
          <p:cNvCxnSpPr>
            <a:cxnSpLocks/>
          </p:cNvCxnSpPr>
          <p:nvPr/>
        </p:nvCxnSpPr>
        <p:spPr>
          <a:xfrm flipH="1">
            <a:off x="2163809" y="3067584"/>
            <a:ext cx="1003078" cy="13337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CDAE6550-186F-BD2B-2083-0818A07224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997" y="4437642"/>
            <a:ext cx="3362008" cy="182108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AE3A719-F5DF-556E-6EAE-ACFCC0CD1CCE}"/>
              </a:ext>
            </a:extLst>
          </p:cNvPr>
          <p:cNvSpPr txBox="1"/>
          <p:nvPr/>
        </p:nvSpPr>
        <p:spPr>
          <a:xfrm>
            <a:off x="5267352" y="4340021"/>
            <a:ext cx="2897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00FF"/>
                </a:solidFill>
              </a:rPr>
              <a:t>在轴置换注入显著降低对动力学接受度的需求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FED1C3-C000-2FCD-FBE4-DE8E1B26EE12}"/>
              </a:ext>
            </a:extLst>
          </p:cNvPr>
          <p:cNvSpPr txBox="1"/>
          <p:nvPr/>
        </p:nvSpPr>
        <p:spPr>
          <a:xfrm>
            <a:off x="8030863" y="1020943"/>
            <a:ext cx="41611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相比三代光源，发射度降低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1~2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量级，接近硬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X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射线衍射极限（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10pm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@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10keV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）</a:t>
            </a:r>
            <a:endParaRPr lang="en-US" altLang="zh-CN" dirty="0">
              <a:solidFill>
                <a:srgbClr val="0000FF"/>
              </a:solidFill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FEF9AF8-FCEF-BD54-D6C9-72D3325E71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955" y="1787628"/>
            <a:ext cx="4087516" cy="249271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2B446CE-FBD1-6EE5-066D-D55BA9B09B15}"/>
              </a:ext>
            </a:extLst>
          </p:cNvPr>
          <p:cNvSpPr txBox="1"/>
          <p:nvPr/>
        </p:nvSpPr>
        <p:spPr>
          <a:xfrm>
            <a:off x="7241522" y="5837057"/>
            <a:ext cx="109307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rgbClr val="FF0000"/>
                </a:solidFill>
              </a:rPr>
              <a:t>置换注入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90D40A-2BE7-EABF-F78C-E2D110EF5E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929" y="1515662"/>
            <a:ext cx="4290271" cy="276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121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EBE12F5-712A-8441-14B9-3B0FEB8EB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在轴置换注入的关键问题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17AB24-64E5-2A91-EBAE-C5EDDB41D8E7}"/>
              </a:ext>
            </a:extLst>
          </p:cNvPr>
          <p:cNvSpPr/>
          <p:nvPr/>
        </p:nvSpPr>
        <p:spPr>
          <a:xfrm>
            <a:off x="0" y="1102075"/>
            <a:ext cx="7202164" cy="3357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2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超短脉冲</a:t>
            </a:r>
            <a:r>
              <a:rPr lang="en-US" altLang="zh-CN" sz="22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kicker</a:t>
            </a:r>
            <a:r>
              <a:rPr lang="zh-CN" altLang="en-US" sz="22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；紧凑注入区设计；国际上无实验验证</a:t>
            </a:r>
            <a:endParaRPr lang="en-HK" altLang="zh-CN" sz="2200" dirty="0"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2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在轴置换注入要求注入器提供“完整电荷量束团”</a:t>
            </a:r>
            <a:endParaRPr lang="en-HK" altLang="zh-CN" sz="2200" dirty="0"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u="sng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时间分辨实验</a:t>
            </a:r>
            <a:r>
              <a:rPr lang="zh-CN" altLang="en-US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要求填充较少束团（</a:t>
            </a:r>
            <a:r>
              <a:rPr lang="en-US" altLang="zh-CN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63</a:t>
            </a:r>
            <a:r>
              <a:rPr lang="zh-CN" altLang="en-US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束团）、单束团电荷量尽可能高（</a:t>
            </a:r>
            <a:r>
              <a:rPr lang="en-US" altLang="zh-CN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~15nC</a:t>
            </a:r>
            <a:r>
              <a:rPr lang="zh-CN" altLang="en-US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）</a:t>
            </a:r>
            <a:endParaRPr lang="en-HK" altLang="zh-CN" sz="2000" dirty="0"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传统的直线加速器</a:t>
            </a:r>
            <a:r>
              <a:rPr lang="en-US" altLang="zh-CN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+</a:t>
            </a:r>
            <a:r>
              <a:rPr lang="zh-CN" altLang="en-US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增强器方案，难以传输</a:t>
            </a:r>
            <a:r>
              <a:rPr lang="en-US" altLang="zh-CN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~15nC</a:t>
            </a:r>
            <a:r>
              <a:rPr lang="zh-CN" altLang="en-US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电荷量到储存环</a:t>
            </a:r>
            <a:endParaRPr lang="en-HK" altLang="zh-CN" sz="2000" dirty="0"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很短的束流寿命（</a:t>
            </a:r>
            <a:r>
              <a:rPr lang="en-US" altLang="zh-CN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&lt;1h</a:t>
            </a:r>
            <a:r>
              <a:rPr lang="zh-CN" altLang="en-US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）要求注入器高负荷、稳定运转</a:t>
            </a:r>
            <a:endParaRPr lang="en-HK" altLang="zh-CN" sz="2000" dirty="0"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74A15F-9FE7-F43B-96A1-5BE729CF26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421" y="2369968"/>
            <a:ext cx="5050220" cy="20900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1BE515-3B77-B62E-3672-92C27E175D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505" y="924204"/>
            <a:ext cx="4688052" cy="1280936"/>
          </a:xfrm>
          <a:prstGeom prst="rect">
            <a:avLst/>
          </a:prstGeom>
        </p:spPr>
      </p:pic>
      <p:graphicFrame>
        <p:nvGraphicFramePr>
          <p:cNvPr id="9" name="Table 7">
            <a:extLst>
              <a:ext uri="{FF2B5EF4-FFF2-40B4-BE49-F238E27FC236}">
                <a16:creationId xmlns:a16="http://schemas.microsoft.com/office/drawing/2014/main" id="{2912FCDC-4BB7-9F77-6DA3-56D3EADCBA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073572"/>
              </p:ext>
            </p:extLst>
          </p:nvPr>
        </p:nvGraphicFramePr>
        <p:xfrm>
          <a:off x="47297" y="4828319"/>
          <a:ext cx="12097406" cy="2256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745">
                  <a:extLst>
                    <a:ext uri="{9D8B030D-6E8A-4147-A177-3AD203B41FA5}">
                      <a16:colId xmlns:a16="http://schemas.microsoft.com/office/drawing/2014/main" val="626836861"/>
                    </a:ext>
                  </a:extLst>
                </a:gridCol>
                <a:gridCol w="2695903">
                  <a:extLst>
                    <a:ext uri="{9D8B030D-6E8A-4147-A177-3AD203B41FA5}">
                      <a16:colId xmlns:a16="http://schemas.microsoft.com/office/drawing/2014/main" val="247242411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730634156"/>
                    </a:ext>
                  </a:extLst>
                </a:gridCol>
                <a:gridCol w="6815958">
                  <a:extLst>
                    <a:ext uri="{9D8B030D-6E8A-4147-A177-3AD203B41FA5}">
                      <a16:colId xmlns:a16="http://schemas.microsoft.com/office/drawing/2014/main" val="313222622"/>
                    </a:ext>
                  </a:extLst>
                </a:gridCol>
              </a:tblGrid>
              <a:tr h="34617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电荷量累积方案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引出束处置方式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主要考虑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1894009"/>
                  </a:ext>
                </a:extLst>
              </a:tr>
              <a:tr h="346176">
                <a:tc>
                  <a:txBody>
                    <a:bodyPr/>
                    <a:lstStyle/>
                    <a:p>
                      <a:r>
                        <a:rPr lang="en-US" altLang="zh-CN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APS-U</a:t>
                      </a:r>
                      <a:endParaRPr lang="en-US" sz="1700">
                        <a:latin typeface="Times New Roman" panose="02020603050405020304" pitchFamily="18" charset="0"/>
                        <a:ea typeface="SimHei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专用</a:t>
                      </a:r>
                      <a:r>
                        <a:rPr lang="zh-CN" altLang="en-US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低能累积环</a:t>
                      </a:r>
                      <a:r>
                        <a:rPr lang="en-US" altLang="zh-CN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450</a:t>
                      </a:r>
                      <a:r>
                        <a:rPr lang="zh-CN" altLang="en-US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MeV</a:t>
                      </a:r>
                      <a:endParaRPr lang="en-US" sz="1700">
                        <a:latin typeface="Times New Roman" panose="02020603050405020304" pitchFamily="18" charset="0"/>
                        <a:ea typeface="SimHei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丢弃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APS</a:t>
                      </a:r>
                      <a:r>
                        <a:rPr lang="zh-CN" altLang="en-US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已有低能累积环</a:t>
                      </a:r>
                      <a:r>
                        <a:rPr lang="en-US" altLang="zh-CN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PAR</a:t>
                      </a:r>
                      <a:r>
                        <a:rPr lang="zh-CN" altLang="en-US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，需克服</a:t>
                      </a:r>
                      <a:r>
                        <a:rPr lang="en-US" altLang="zh-CN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PAR</a:t>
                      </a:r>
                      <a:r>
                        <a:rPr lang="zh-CN" altLang="en-US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和</a:t>
                      </a:r>
                      <a:r>
                        <a:rPr lang="en-US" altLang="zh-CN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Booster</a:t>
                      </a:r>
                      <a:r>
                        <a:rPr lang="zh-CN" altLang="en-US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中的强流效应</a:t>
                      </a:r>
                      <a:endParaRPr lang="en-US" sz="1700">
                        <a:latin typeface="Times New Roman" panose="02020603050405020304" pitchFamily="18" charset="0"/>
                        <a:ea typeface="SimHei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9040348"/>
                  </a:ext>
                </a:extLst>
              </a:tr>
              <a:tr h="346176">
                <a:tc>
                  <a:txBody>
                    <a:bodyPr/>
                    <a:lstStyle/>
                    <a:p>
                      <a:r>
                        <a:rPr lang="en-US" altLang="zh-CN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ALS-U</a:t>
                      </a:r>
                      <a:endParaRPr lang="en-US" sz="1700">
                        <a:latin typeface="Times New Roman" panose="02020603050405020304" pitchFamily="18" charset="0"/>
                        <a:ea typeface="SimHei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专用高能累积环</a:t>
                      </a:r>
                      <a:r>
                        <a:rPr lang="en-US" altLang="zh-CN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GeV</a:t>
                      </a:r>
                      <a:endParaRPr lang="en-US" sz="1700">
                        <a:latin typeface="Times New Roman" panose="02020603050405020304" pitchFamily="18" charset="0"/>
                        <a:ea typeface="SimHei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回收利用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工程决策保留原注入器</a:t>
                      </a:r>
                      <a:r>
                        <a:rPr lang="zh-CN" altLang="en-US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，新建累积环来实现长束团串的置换</a:t>
                      </a:r>
                      <a:endParaRPr lang="en-US" sz="1700">
                        <a:latin typeface="Times New Roman" panose="02020603050405020304" pitchFamily="18" charset="0"/>
                        <a:ea typeface="SimHei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869362"/>
                  </a:ext>
                </a:extLst>
              </a:tr>
              <a:tr h="671772">
                <a:tc>
                  <a:txBody>
                    <a:bodyPr/>
                    <a:lstStyle/>
                    <a:p>
                      <a:r>
                        <a:rPr lang="en-US" altLang="zh-CN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HEPS</a:t>
                      </a:r>
                      <a:endParaRPr lang="en-US" sz="1700">
                        <a:latin typeface="Times New Roman" panose="02020603050405020304" pitchFamily="18" charset="0"/>
                        <a:ea typeface="SimHei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增强器同时作为累积环</a:t>
                      </a:r>
                      <a:r>
                        <a:rPr lang="zh-CN" altLang="en-US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6GeV</a:t>
                      </a:r>
                      <a:endParaRPr lang="en-US" sz="1700">
                        <a:latin typeface="Times New Roman" panose="02020603050405020304" pitchFamily="18" charset="0"/>
                        <a:ea typeface="SimHei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回收利用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7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仅增加一条高能输运线，</a:t>
                      </a:r>
                      <a:r>
                        <a:rPr lang="zh-CN" altLang="en-US" sz="17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相比专用全能量累积环，</a:t>
                      </a:r>
                      <a:r>
                        <a:rPr lang="zh-CN" altLang="en-US" sz="17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工程造价降低</a:t>
                      </a:r>
                      <a:r>
                        <a:rPr lang="en-US" altLang="zh-CN" sz="17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3/4</a:t>
                      </a:r>
                      <a:r>
                        <a:rPr lang="zh-CN" altLang="en-US" sz="17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 ，增强器俘获和加速的束团电荷量降低</a:t>
                      </a:r>
                      <a:r>
                        <a:rPr lang="en-US" altLang="zh-CN" sz="17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1/2</a:t>
                      </a:r>
                      <a:r>
                        <a:rPr lang="zh-CN" altLang="en-US" sz="17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以上</a:t>
                      </a:r>
                      <a:r>
                        <a:rPr lang="zh-CN" altLang="en-US" sz="17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lang="zh-CN" altLang="en-US" sz="17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提高增强器可靠性 </a:t>
                      </a:r>
                      <a:endParaRPr lang="zh-CN" altLang="en-US" sz="1700" b="0" dirty="0">
                        <a:latin typeface="Times New Roman" panose="02020603050405020304" pitchFamily="18" charset="0"/>
                        <a:ea typeface="SimHei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3775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5311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F3C308-D327-7B31-263B-7C9818438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基于增强器高能累积的在轴置换注入</a:t>
            </a:r>
            <a:endParaRPr lang="en-US" dirty="0"/>
          </a:p>
        </p:txBody>
      </p:sp>
      <p:pic>
        <p:nvPicPr>
          <p:cNvPr id="4" name="swap-out_injection_chs.mp4">
            <a:hlinkClick r:id="" action="ppaction://media"/>
            <a:extLst>
              <a:ext uri="{FF2B5EF4-FFF2-40B4-BE49-F238E27FC236}">
                <a16:creationId xmlns:a16="http://schemas.microsoft.com/office/drawing/2014/main" id="{EE986DC6-F364-D7FA-4449-F16B6DCCDEC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125724"/>
            <a:ext cx="8854266" cy="49805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C8206F-A223-1690-511D-74943EFA6C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740" y="1125724"/>
            <a:ext cx="3689804" cy="510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06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1BBA01A5-602D-4447-A732-B8239D02AB45}"/>
              </a:ext>
            </a:extLst>
          </p:cNvPr>
          <p:cNvCxnSpPr>
            <a:cxnSpLocks/>
            <a:endCxn id="18" idx="0"/>
          </p:cNvCxnSpPr>
          <p:nvPr/>
        </p:nvCxnSpPr>
        <p:spPr>
          <a:xfrm flipH="1">
            <a:off x="8991600" y="4146623"/>
            <a:ext cx="2759" cy="354168"/>
          </a:xfrm>
          <a:prstGeom prst="line">
            <a:avLst/>
          </a:prstGeom>
          <a:ln w="28575">
            <a:solidFill>
              <a:srgbClr val="94F0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8558F077-149F-43DB-92BE-A3009B4BCA91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10669383" y="2748483"/>
            <a:ext cx="1" cy="847350"/>
          </a:xfrm>
          <a:prstGeom prst="line">
            <a:avLst/>
          </a:prstGeom>
          <a:ln w="28575">
            <a:solidFill>
              <a:srgbClr val="EEB0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2">
            <a:extLst>
              <a:ext uri="{FF2B5EF4-FFF2-40B4-BE49-F238E27FC236}">
                <a16:creationId xmlns:a16="http://schemas.microsoft.com/office/drawing/2014/main" id="{F39609F6-43C0-455F-9C74-80004DAC4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注入方案的研究过程</a:t>
            </a:r>
          </a:p>
        </p:txBody>
      </p:sp>
      <p:sp>
        <p:nvSpPr>
          <p:cNvPr id="6" name="箭头: V 形 5">
            <a:extLst>
              <a:ext uri="{FF2B5EF4-FFF2-40B4-BE49-F238E27FC236}">
                <a16:creationId xmlns:a16="http://schemas.microsoft.com/office/drawing/2014/main" id="{574B7FB6-8D5F-44B3-8872-D8E31EADFE8D}"/>
              </a:ext>
            </a:extLst>
          </p:cNvPr>
          <p:cNvSpPr/>
          <p:nvPr/>
        </p:nvSpPr>
        <p:spPr>
          <a:xfrm>
            <a:off x="2228194" y="3602418"/>
            <a:ext cx="2112580" cy="564931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2020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7" name="箭头: V 形 6">
            <a:extLst>
              <a:ext uri="{FF2B5EF4-FFF2-40B4-BE49-F238E27FC236}">
                <a16:creationId xmlns:a16="http://schemas.microsoft.com/office/drawing/2014/main" id="{CD2680C5-0DCE-476B-B6D5-A438383726D3}"/>
              </a:ext>
            </a:extLst>
          </p:cNvPr>
          <p:cNvSpPr/>
          <p:nvPr/>
        </p:nvSpPr>
        <p:spPr>
          <a:xfrm>
            <a:off x="4130566" y="3602418"/>
            <a:ext cx="2112580" cy="564931"/>
          </a:xfrm>
          <a:prstGeom prst="chevr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2021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8" name="箭头: V 形 7">
            <a:extLst>
              <a:ext uri="{FF2B5EF4-FFF2-40B4-BE49-F238E27FC236}">
                <a16:creationId xmlns:a16="http://schemas.microsoft.com/office/drawing/2014/main" id="{1E47D67F-9592-42F5-9BF0-FB1E28EAAC41}"/>
              </a:ext>
            </a:extLst>
          </p:cNvPr>
          <p:cNvSpPr/>
          <p:nvPr/>
        </p:nvSpPr>
        <p:spPr>
          <a:xfrm>
            <a:off x="6032938" y="3602418"/>
            <a:ext cx="2112580" cy="564931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2022-2023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9" name="箭头: V 形 8">
            <a:extLst>
              <a:ext uri="{FF2B5EF4-FFF2-40B4-BE49-F238E27FC236}">
                <a16:creationId xmlns:a16="http://schemas.microsoft.com/office/drawing/2014/main" id="{3A3BABCC-D262-44BC-9A5C-BACC5EBA6D19}"/>
              </a:ext>
            </a:extLst>
          </p:cNvPr>
          <p:cNvSpPr/>
          <p:nvPr/>
        </p:nvSpPr>
        <p:spPr>
          <a:xfrm>
            <a:off x="7935310" y="3602418"/>
            <a:ext cx="2112580" cy="564931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2024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0" name="箭头: V 形 9">
            <a:extLst>
              <a:ext uri="{FF2B5EF4-FFF2-40B4-BE49-F238E27FC236}">
                <a16:creationId xmlns:a16="http://schemas.microsoft.com/office/drawing/2014/main" id="{9E00F4F0-7CD7-461E-A90C-67F301983D44}"/>
              </a:ext>
            </a:extLst>
          </p:cNvPr>
          <p:cNvSpPr/>
          <p:nvPr/>
        </p:nvSpPr>
        <p:spPr>
          <a:xfrm>
            <a:off x="9837683" y="3602418"/>
            <a:ext cx="2021534" cy="564931"/>
          </a:xfrm>
          <a:prstGeom prst="chevr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2025-2026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FBD6478-2C82-4D22-9D8F-8600B37DF474}"/>
              </a:ext>
            </a:extLst>
          </p:cNvPr>
          <p:cNvSpPr txBox="1"/>
          <p:nvPr/>
        </p:nvSpPr>
        <p:spPr>
          <a:xfrm>
            <a:off x="1410418" y="1825153"/>
            <a:ext cx="3417832" cy="923330"/>
          </a:xfrm>
          <a:prstGeom prst="rect">
            <a:avLst/>
          </a:prstGeom>
          <a:noFill/>
          <a:ln w="19050">
            <a:solidFill>
              <a:srgbClr val="FFE497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HK" dirty="0"/>
              <a:t>设计</a:t>
            </a:r>
            <a:r>
              <a:rPr lang="zh-CN" altLang="en-US" dirty="0"/>
              <a:t>注入时序</a:t>
            </a:r>
            <a:endParaRPr lang="en-HK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HK" dirty="0"/>
              <a:t>更新</a:t>
            </a:r>
            <a:r>
              <a:rPr lang="en-US" altLang="zh-CN" dirty="0"/>
              <a:t>kicker</a:t>
            </a:r>
            <a:r>
              <a:rPr lang="zh-CN" altLang="en-US" dirty="0"/>
              <a:t>及电源关键参数</a:t>
            </a:r>
            <a:endParaRPr lang="en-HK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设计预引出</a:t>
            </a:r>
            <a:r>
              <a:rPr lang="en-US" altLang="zh-CN" dirty="0"/>
              <a:t>kicker</a:t>
            </a:r>
            <a:r>
              <a:rPr lang="zh-CN" altLang="en-US" dirty="0"/>
              <a:t>方案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D6B3DCD-26D5-49FF-A971-219020528A0E}"/>
              </a:ext>
            </a:extLst>
          </p:cNvPr>
          <p:cNvSpPr txBox="1"/>
          <p:nvPr/>
        </p:nvSpPr>
        <p:spPr>
          <a:xfrm>
            <a:off x="3160043" y="4500791"/>
            <a:ext cx="3804901" cy="646331"/>
          </a:xfrm>
          <a:prstGeom prst="rect">
            <a:avLst/>
          </a:prstGeom>
          <a:noFill/>
          <a:ln w="19050">
            <a:solidFill>
              <a:srgbClr val="D7ED9E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确定关键硬件参数及误差容忍度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HK" dirty="0"/>
              <a:t>注入</a:t>
            </a:r>
            <a:r>
              <a:rPr lang="zh-CN" altLang="en-US" dirty="0"/>
              <a:t>全过程的</a:t>
            </a:r>
            <a:r>
              <a:rPr lang="en-US" altLang="zh-CN" dirty="0"/>
              <a:t>end-to-end</a:t>
            </a:r>
            <a:r>
              <a:rPr lang="zh-CN" altLang="en-US" dirty="0"/>
              <a:t>模拟</a:t>
            </a:r>
            <a:endParaRPr lang="en-US" altLang="zh-CN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943FE1C-EEC2-41EF-AD4B-0585E79918B4}"/>
              </a:ext>
            </a:extLst>
          </p:cNvPr>
          <p:cNvSpPr txBox="1"/>
          <p:nvPr/>
        </p:nvSpPr>
        <p:spPr>
          <a:xfrm>
            <a:off x="5008972" y="1825153"/>
            <a:ext cx="4103498" cy="923330"/>
          </a:xfrm>
          <a:prstGeom prst="rect">
            <a:avLst/>
          </a:prstGeom>
          <a:noFill/>
          <a:ln w="19050">
            <a:solidFill>
              <a:srgbClr val="FDE2CC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HK" dirty="0"/>
              <a:t>调束</a:t>
            </a:r>
            <a:r>
              <a:rPr lang="zh-CN" altLang="en-US" dirty="0"/>
              <a:t>模拟</a:t>
            </a:r>
            <a:endParaRPr lang="en-HK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dirty="0"/>
              <a:t>确定</a:t>
            </a:r>
            <a:r>
              <a:rPr lang="zh-CN" altLang="en-HK" dirty="0"/>
              <a:t>环</a:t>
            </a:r>
            <a:r>
              <a:rPr lang="en-US" altLang="zh-CN" dirty="0"/>
              <a:t>Lambertson</a:t>
            </a:r>
            <a:r>
              <a:rPr lang="zh-CN" altLang="en-US" dirty="0"/>
              <a:t>磁铁准直要求</a:t>
            </a:r>
            <a:endParaRPr lang="en-HK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制定注入调束计划</a:t>
            </a:r>
            <a:endParaRPr lang="en-US" altLang="zh-CN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4FFD1D67-5519-4BE9-97CE-F60A202389DD}"/>
              </a:ext>
            </a:extLst>
          </p:cNvPr>
          <p:cNvSpPr txBox="1"/>
          <p:nvPr/>
        </p:nvSpPr>
        <p:spPr>
          <a:xfrm>
            <a:off x="7367679" y="4500791"/>
            <a:ext cx="3247842" cy="646331"/>
          </a:xfrm>
          <a:prstGeom prst="rect">
            <a:avLst/>
          </a:prstGeom>
          <a:noFill/>
          <a:ln w="19050">
            <a:solidFill>
              <a:srgbClr val="94F0E4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HK" dirty="0"/>
              <a:t>注入</a:t>
            </a:r>
            <a:r>
              <a:rPr lang="zh-CN" altLang="en-US" dirty="0"/>
              <a:t>硬件测试、联调</a:t>
            </a:r>
            <a:endParaRPr lang="en-HK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HK" dirty="0"/>
              <a:t>储存环</a:t>
            </a:r>
            <a:r>
              <a:rPr lang="zh-CN" altLang="en-US" dirty="0"/>
              <a:t>注入调束</a:t>
            </a:r>
            <a:endParaRPr lang="en-US" altLang="zh-CN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3E0A4823-3A67-43D9-BE8C-E9B49DDA90F2}"/>
              </a:ext>
            </a:extLst>
          </p:cNvPr>
          <p:cNvSpPr txBox="1"/>
          <p:nvPr/>
        </p:nvSpPr>
        <p:spPr>
          <a:xfrm>
            <a:off x="9415437" y="2102152"/>
            <a:ext cx="2507891" cy="646331"/>
          </a:xfrm>
          <a:prstGeom prst="rect">
            <a:avLst/>
          </a:prstGeom>
          <a:noFill/>
          <a:ln w="19050">
            <a:solidFill>
              <a:srgbClr val="EEB0B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HK" dirty="0"/>
              <a:t>注入效率</a:t>
            </a:r>
            <a:r>
              <a:rPr lang="zh-CN" altLang="en-US" dirty="0"/>
              <a:t>优化</a:t>
            </a:r>
            <a:endParaRPr lang="en-HK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HK" dirty="0"/>
              <a:t>高</a:t>
            </a:r>
            <a:r>
              <a:rPr lang="zh-CN" altLang="en-US" dirty="0"/>
              <a:t>电荷量模式调试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0379143F-781F-4EE6-922E-4BB23EAF92F4}"/>
              </a:ext>
            </a:extLst>
          </p:cNvPr>
          <p:cNvCxnSpPr>
            <a:cxnSpLocks/>
          </p:cNvCxnSpPr>
          <p:nvPr/>
        </p:nvCxnSpPr>
        <p:spPr>
          <a:xfrm>
            <a:off x="3284484" y="2748483"/>
            <a:ext cx="0" cy="853935"/>
          </a:xfrm>
          <a:prstGeom prst="line">
            <a:avLst/>
          </a:prstGeom>
          <a:ln w="28575">
            <a:solidFill>
              <a:srgbClr val="FFE4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B0B52D60-913E-419B-A7B7-4856650A4D19}"/>
              </a:ext>
            </a:extLst>
          </p:cNvPr>
          <p:cNvCxnSpPr>
            <a:cxnSpLocks/>
          </p:cNvCxnSpPr>
          <p:nvPr/>
        </p:nvCxnSpPr>
        <p:spPr>
          <a:xfrm>
            <a:off x="5186856" y="4166951"/>
            <a:ext cx="0" cy="342000"/>
          </a:xfrm>
          <a:prstGeom prst="line">
            <a:avLst/>
          </a:prstGeom>
          <a:ln w="28575">
            <a:solidFill>
              <a:srgbClr val="D7ED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AAFC713A-F193-4FEB-987B-CD8414CCFCA1}"/>
              </a:ext>
            </a:extLst>
          </p:cNvPr>
          <p:cNvCxnSpPr>
            <a:cxnSpLocks/>
          </p:cNvCxnSpPr>
          <p:nvPr/>
        </p:nvCxnSpPr>
        <p:spPr>
          <a:xfrm>
            <a:off x="6964944" y="2748483"/>
            <a:ext cx="0" cy="847350"/>
          </a:xfrm>
          <a:prstGeom prst="line">
            <a:avLst/>
          </a:prstGeom>
          <a:ln w="28575">
            <a:solidFill>
              <a:srgbClr val="FDE2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箭头: V 形 5">
            <a:extLst>
              <a:ext uri="{FF2B5EF4-FFF2-40B4-BE49-F238E27FC236}">
                <a16:creationId xmlns:a16="http://schemas.microsoft.com/office/drawing/2014/main" id="{608C8E38-630E-71DE-798E-C76887ACEA7C}"/>
              </a:ext>
            </a:extLst>
          </p:cNvPr>
          <p:cNvSpPr/>
          <p:nvPr/>
        </p:nvSpPr>
        <p:spPr>
          <a:xfrm>
            <a:off x="325821" y="3602418"/>
            <a:ext cx="2112580" cy="564931"/>
          </a:xfrm>
          <a:prstGeom prst="chevr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2018-2019</a:t>
            </a:r>
            <a:endParaRPr lang="zh-CN" altLang="en-US" dirty="0">
              <a:solidFill>
                <a:schemeClr val="tx1"/>
              </a:solidFill>
            </a:endParaRPr>
          </a:p>
        </p:txBody>
      </p:sp>
      <p:cxnSp>
        <p:nvCxnSpPr>
          <p:cNvPr id="5" name="直接连接符 20">
            <a:extLst>
              <a:ext uri="{FF2B5EF4-FFF2-40B4-BE49-F238E27FC236}">
                <a16:creationId xmlns:a16="http://schemas.microsoft.com/office/drawing/2014/main" id="{85D73C51-3370-A218-5DFF-C996658B21F0}"/>
              </a:ext>
            </a:extLst>
          </p:cNvPr>
          <p:cNvCxnSpPr>
            <a:cxnSpLocks/>
          </p:cNvCxnSpPr>
          <p:nvPr/>
        </p:nvCxnSpPr>
        <p:spPr>
          <a:xfrm>
            <a:off x="1410419" y="4177461"/>
            <a:ext cx="0" cy="56493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4">
            <a:extLst>
              <a:ext uri="{FF2B5EF4-FFF2-40B4-BE49-F238E27FC236}">
                <a16:creationId xmlns:a16="http://schemas.microsoft.com/office/drawing/2014/main" id="{F466755E-7AD1-6287-B6B6-061185C48B53}"/>
              </a:ext>
            </a:extLst>
          </p:cNvPr>
          <p:cNvSpPr txBox="1"/>
          <p:nvPr/>
        </p:nvSpPr>
        <p:spPr>
          <a:xfrm>
            <a:off x="325821" y="4746260"/>
            <a:ext cx="2431486" cy="92333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确定基准方案</a:t>
            </a:r>
            <a:endParaRPr lang="en-HK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注入器设计要求</a:t>
            </a:r>
            <a:endParaRPr lang="en-HK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初步硬件参数需求</a:t>
            </a:r>
            <a:endParaRPr lang="en-HK" altLang="zh-CN" dirty="0"/>
          </a:p>
        </p:txBody>
      </p:sp>
    </p:spTree>
    <p:extLst>
      <p:ext uri="{BB962C8B-B14F-4D97-AF65-F5344CB8AC3E}">
        <p14:creationId xmlns:p14="http://schemas.microsoft.com/office/powerpoint/2010/main" val="2810874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0745A7B-EF64-7DCE-B62B-67AAF7910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注入引出设计总体考虑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70AC55-9D79-00F5-04C5-79089BCB98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613" y="3533712"/>
            <a:ext cx="5418083" cy="33147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25FCB07-1BBB-FA32-3EF7-C0C68EA23948}"/>
              </a:ext>
            </a:extLst>
          </p:cNvPr>
          <p:cNvSpPr/>
          <p:nvPr/>
        </p:nvSpPr>
        <p:spPr>
          <a:xfrm>
            <a:off x="602089" y="1037511"/>
            <a:ext cx="7438325" cy="1880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储存环</a:t>
            </a:r>
            <a:r>
              <a:rPr lang="zh-CN" altLang="en-HK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引出</a:t>
            </a:r>
            <a:r>
              <a:rPr lang="zh-CN" altLang="en-US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区和注入区对称设计</a:t>
            </a:r>
            <a:endParaRPr lang="en-HK" altLang="zh-CN" sz="2000" dirty="0"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新增一条储存环到增强器的输运线（</a:t>
            </a:r>
            <a:r>
              <a:rPr lang="en-US" altLang="zh-CN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RB</a:t>
            </a:r>
            <a:r>
              <a:rPr lang="zh-CN" altLang="en-US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）</a:t>
            </a:r>
            <a:endParaRPr lang="en-HK" altLang="zh-CN" sz="2000" dirty="0"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HK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增强器</a:t>
            </a:r>
            <a:r>
              <a:rPr lang="zh-CN" altLang="en-US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回注： 离轴累积注入</a:t>
            </a:r>
            <a:endParaRPr lang="en-HK" altLang="zh-CN" sz="2000" dirty="0"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RB</a:t>
            </a:r>
            <a:r>
              <a:rPr lang="zh-CN" altLang="en-US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输运线上设有一个</a:t>
            </a:r>
            <a:r>
              <a:rPr lang="en-US" altLang="zh-CN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beam</a:t>
            </a:r>
            <a:r>
              <a:rPr lang="zh-CN" altLang="en-US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dump</a:t>
            </a:r>
            <a:r>
              <a:rPr lang="zh-CN" altLang="en-US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，方便初期调束</a:t>
            </a:r>
            <a:endParaRPr lang="en-HK" altLang="zh-CN" sz="2000" dirty="0"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8" name="图片 3">
            <a:extLst>
              <a:ext uri="{FF2B5EF4-FFF2-40B4-BE49-F238E27FC236}">
                <a16:creationId xmlns:a16="http://schemas.microsoft.com/office/drawing/2014/main" id="{529D83BC-C1E5-AD7D-FF56-DE20928F8B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986" y="3462411"/>
            <a:ext cx="3360737" cy="3395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F675E01-A090-62F9-16E9-F8279B6846EC}"/>
              </a:ext>
            </a:extLst>
          </p:cNvPr>
          <p:cNvSpPr txBox="1"/>
          <p:nvPr/>
        </p:nvSpPr>
        <p:spPr>
          <a:xfrm>
            <a:off x="1928618" y="5703573"/>
            <a:ext cx="1460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0000"/>
                </a:solidFill>
              </a:rPr>
              <a:t>500MeV,</a:t>
            </a:r>
            <a:r>
              <a:rPr lang="zh-CN" altLang="en-US" sz="1200" dirty="0">
                <a:solidFill>
                  <a:srgbClr val="FF0000"/>
                </a:solidFill>
              </a:rPr>
              <a:t> </a:t>
            </a:r>
            <a:r>
              <a:rPr lang="en-US" altLang="zh-CN" sz="1200" dirty="0">
                <a:solidFill>
                  <a:srgbClr val="FF0000"/>
                </a:solidFill>
              </a:rPr>
              <a:t>up</a:t>
            </a:r>
            <a:r>
              <a:rPr lang="zh-CN" altLang="en-US" sz="1200" dirty="0">
                <a:solidFill>
                  <a:srgbClr val="FF0000"/>
                </a:solidFill>
              </a:rPr>
              <a:t> </a:t>
            </a:r>
            <a:r>
              <a:rPr lang="en-US" altLang="zh-CN" sz="1200" dirty="0">
                <a:solidFill>
                  <a:srgbClr val="FF0000"/>
                </a:solidFill>
              </a:rPr>
              <a:t>to</a:t>
            </a:r>
            <a:r>
              <a:rPr lang="zh-CN" altLang="en-US" sz="1200" dirty="0">
                <a:solidFill>
                  <a:srgbClr val="FF0000"/>
                </a:solidFill>
              </a:rPr>
              <a:t> </a:t>
            </a:r>
            <a:r>
              <a:rPr lang="en-US" altLang="zh-CN" sz="1200" dirty="0">
                <a:solidFill>
                  <a:srgbClr val="FF0000"/>
                </a:solidFill>
              </a:rPr>
              <a:t>7nC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780331-F2F9-5B60-7144-DC61305603C7}"/>
              </a:ext>
            </a:extLst>
          </p:cNvPr>
          <p:cNvSpPr txBox="1"/>
          <p:nvPr/>
        </p:nvSpPr>
        <p:spPr>
          <a:xfrm>
            <a:off x="1638801" y="4380146"/>
            <a:ext cx="1943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0000"/>
                </a:solidFill>
              </a:rPr>
              <a:t>FODO</a:t>
            </a:r>
            <a:r>
              <a:rPr lang="zh-CN" altLang="en-US" sz="1200" dirty="0">
                <a:solidFill>
                  <a:srgbClr val="FF0000"/>
                </a:solidFill>
              </a:rPr>
              <a:t> </a:t>
            </a:r>
            <a:r>
              <a:rPr lang="en-US" altLang="zh-CN" sz="1200" dirty="0">
                <a:solidFill>
                  <a:srgbClr val="FF0000"/>
                </a:solidFill>
              </a:rPr>
              <a:t>cell,</a:t>
            </a:r>
            <a:r>
              <a:rPr lang="zh-CN" altLang="en-US" sz="1200" dirty="0">
                <a:solidFill>
                  <a:srgbClr val="FF0000"/>
                </a:solidFill>
              </a:rPr>
              <a:t> </a:t>
            </a:r>
            <a:r>
              <a:rPr lang="en-US" altLang="zh-CN" sz="1200" dirty="0">
                <a:solidFill>
                  <a:srgbClr val="FF0000"/>
                </a:solidFill>
              </a:rPr>
              <a:t>16nm, up to 5nC</a:t>
            </a:r>
            <a:endParaRPr 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921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FF6C795-F7A3-9CA3-554B-8864DA4F5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储存环</a:t>
            </a:r>
            <a:r>
              <a:rPr lang="zh-CN" altLang="en-HK"/>
              <a:t>注入</a:t>
            </a:r>
            <a:r>
              <a:rPr lang="zh-CN" altLang="en-US"/>
              <a:t>引出区最终设计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AFBD0CEF-CD7C-4F98-01AE-CCD74650593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5990643" y="1066492"/>
              <a:ext cx="5843750" cy="26517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148188">
                      <a:extLst>
                        <a:ext uri="{9D8B030D-6E8A-4147-A177-3AD203B41FA5}">
                          <a16:colId xmlns:a16="http://schemas.microsoft.com/office/drawing/2014/main" val="2276233397"/>
                        </a:ext>
                      </a:extLst>
                    </a:gridCol>
                    <a:gridCol w="2099507">
                      <a:extLst>
                        <a:ext uri="{9D8B030D-6E8A-4147-A177-3AD203B41FA5}">
                          <a16:colId xmlns:a16="http://schemas.microsoft.com/office/drawing/2014/main" val="1544389508"/>
                        </a:ext>
                      </a:extLst>
                    </a:gridCol>
                    <a:gridCol w="2596055">
                      <a:extLst>
                        <a:ext uri="{9D8B030D-6E8A-4147-A177-3AD203B41FA5}">
                          <a16:colId xmlns:a16="http://schemas.microsoft.com/office/drawing/2014/main" val="673275153"/>
                        </a:ext>
                      </a:extLst>
                    </a:gridCol>
                  </a:tblGrid>
                  <a:tr h="260053">
                    <a:tc rowSpan="4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/>
                            <a:t>stripline kicker and high voltage pulser</a:t>
                          </a:r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r>
                            <a:rPr lang="en-US" altLang="zh-CN" sz="1400" dirty="0"/>
                            <a:t>5-cell stripline kicker module</a:t>
                          </a:r>
                          <a:endParaRPr lang="en-US" sz="14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37177667"/>
                      </a:ext>
                    </a:extLst>
                  </a:tr>
                  <a:tr h="260053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dirty="0"/>
                            <a:t>stripline length/gap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/>
                            <a:t>300 mm</a:t>
                          </a:r>
                          <a:r>
                            <a:rPr lang="zh-CN" altLang="en-US" sz="1400" dirty="0"/>
                            <a:t> </a:t>
                          </a:r>
                          <a:r>
                            <a:rPr lang="en-US" altLang="zh-CN" sz="1400" dirty="0"/>
                            <a:t>/</a:t>
                          </a:r>
                          <a:r>
                            <a:rPr lang="zh-CN" altLang="en-US" sz="1400" dirty="0"/>
                            <a:t> </a:t>
                          </a:r>
                          <a:r>
                            <a:rPr lang="en-US" altLang="zh-CN" sz="1400" b="1" dirty="0">
                              <a:solidFill>
                                <a:srgbClr val="0000FF"/>
                              </a:solidFill>
                            </a:rPr>
                            <a:t>8</a:t>
                          </a:r>
                          <a:r>
                            <a:rPr lang="zh-CN" altLang="en-US" sz="1400" b="1" dirty="0">
                              <a:solidFill>
                                <a:srgbClr val="0000FF"/>
                              </a:solidFill>
                            </a:rPr>
                            <a:t> </a:t>
                          </a:r>
                          <a:r>
                            <a:rPr lang="en-US" altLang="zh-CN" sz="1400" b="1" dirty="0">
                              <a:solidFill>
                                <a:srgbClr val="0000FF"/>
                              </a:solidFill>
                            </a:rPr>
                            <a:t>mm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29138580"/>
                      </a:ext>
                    </a:extLst>
                  </a:tr>
                  <a:tr h="260053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/>
                            <a:t>pulse shape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dirty="0"/>
                            <a:t>pseudo</a:t>
                          </a:r>
                          <a:r>
                            <a:rPr lang="en-US" altLang="zh-CN" sz="1400" baseline="0" dirty="0"/>
                            <a:t> Gaussian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1" dirty="0">
                              <a:solidFill>
                                <a:srgbClr val="0000FF"/>
                              </a:solidFill>
                            </a:rPr>
                            <a:t>pulse</a:t>
                          </a:r>
                          <a:r>
                            <a:rPr lang="en-US" altLang="zh-CN" sz="1400" b="1" baseline="0" dirty="0">
                              <a:solidFill>
                                <a:srgbClr val="0000FF"/>
                              </a:solidFill>
                            </a:rPr>
                            <a:t> width</a:t>
                          </a:r>
                          <a:r>
                            <a:rPr lang="en-US" altLang="zh-CN" sz="1400" b="1" dirty="0">
                              <a:solidFill>
                                <a:srgbClr val="0000FF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400" b="1" kern="1200" smtClean="0">
                                  <a:solidFill>
                                    <a:srgbClr val="0000FF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≤</m:t>
                              </m:r>
                            </m:oMath>
                          </a14:m>
                          <a:r>
                            <a:rPr lang="en-HK" sz="1400" b="1" dirty="0">
                              <a:solidFill>
                                <a:srgbClr val="0000FF"/>
                              </a:solidFill>
                              <a:effectLst/>
                            </a:rPr>
                            <a:t> </a:t>
                          </a:r>
                          <a:r>
                            <a:rPr lang="en-US" altLang="zh-CN" sz="1400" b="1" dirty="0">
                              <a:solidFill>
                                <a:srgbClr val="0000FF"/>
                              </a:solidFill>
                            </a:rPr>
                            <a:t> 10 ns </a:t>
                          </a:r>
                          <a:endParaRPr lang="en-US" sz="14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31282711"/>
                      </a:ext>
                    </a:extLst>
                  </a:tr>
                  <a:tr h="260053">
                    <a:tc vMerge="1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dirty="0" err="1"/>
                            <a:t>working voltage of pulser</a:t>
                          </a:r>
                          <a:endParaRPr lang="en-US" altLang="zh-CN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400" b="1" kern="1200" smtClean="0">
                                  <a:solidFill>
                                    <a:srgbClr val="0000FF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±</m:t>
                              </m:r>
                            </m:oMath>
                          </a14:m>
                          <a:r>
                            <a:rPr lang="en-HK" sz="1400" b="1" kern="1200" dirty="0">
                              <a:solidFill>
                                <a:srgbClr val="0000FF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</a:t>
                          </a:r>
                          <a:r>
                            <a:rPr lang="en-US" altLang="zh-CN" sz="1400" b="1" kern="1200" dirty="0">
                              <a:solidFill>
                                <a:srgbClr val="0000FF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</a:t>
                          </a:r>
                          <a:r>
                            <a:rPr lang="zh-CN" altLang="en-US" sz="1400" b="1" kern="1200" dirty="0">
                              <a:solidFill>
                                <a:srgbClr val="0000FF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en-US" altLang="zh-CN" sz="1400" b="1" kern="1200" dirty="0">
                              <a:solidFill>
                                <a:srgbClr val="0000FF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kV</a:t>
                          </a:r>
                          <a:r>
                            <a:rPr lang="en-HK" sz="1400" b="1" dirty="0">
                              <a:solidFill>
                                <a:srgbClr val="0000FF"/>
                              </a:solidFill>
                              <a:effectLst/>
                            </a:rPr>
                            <a:t> </a:t>
                          </a:r>
                          <a:endParaRPr lang="en-US" altLang="zh-CN" sz="1400" b="1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88431383"/>
                      </a:ext>
                    </a:extLst>
                  </a:tr>
                  <a:tr h="260053">
                    <a:tc rowSpan="4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dirty="0" err="1"/>
                            <a:t>Lambertson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dirty="0" err="1"/>
                            <a:t>septum</a:t>
                          </a:r>
                          <a:endParaRPr lang="en-US" altLang="zh-CN" sz="1400" dirty="0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dirty="0"/>
                            <a:t>half in vacuum, FeCoV septum, positioned with 3D rotation</a:t>
                          </a: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altLang="zh-CN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59113138"/>
                      </a:ext>
                    </a:extLst>
                  </a:tr>
                  <a:tr h="260053">
                    <a:tc vMerge="1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dirty="0" err="1"/>
                            <a:t>Lambertson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CN" altLang="en-US" sz="1400" dirty="0" err="1"/>
                            <a:t>型切割磁铁</a:t>
                          </a:r>
                          <a:endParaRPr lang="en-US" altLang="zh-CN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400" dirty="0"/>
                            <a:t>integral magnetic field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400" dirty="0"/>
                            <a:t>1.6</a:t>
                          </a:r>
                          <a:r>
                            <a:rPr lang="zh-CN" altLang="en-US" sz="1400" dirty="0"/>
                            <a:t> </a:t>
                          </a:r>
                          <a:r>
                            <a:rPr lang="en-US" altLang="zh-CN" sz="1400" dirty="0"/>
                            <a:t>T</a:t>
                          </a:r>
                          <a:r>
                            <a:rPr lang="zh-CN" altLang="en-US" sz="1400" dirty="0"/>
                            <a:t>・</a:t>
                          </a:r>
                          <a:r>
                            <a:rPr lang="en-US" altLang="zh-CN" sz="1400" dirty="0"/>
                            <a:t>m</a:t>
                          </a:r>
                          <a:endParaRPr 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77867602"/>
                      </a:ext>
                    </a:extLst>
                  </a:tr>
                  <a:tr h="0">
                    <a:tc vMerge="1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dirty="0"/>
                            <a:t>septum thickness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1" dirty="0">
                              <a:solidFill>
                                <a:srgbClr val="0000FF"/>
                              </a:solidFill>
                            </a:rPr>
                            <a:t>2</a:t>
                          </a:r>
                          <a:r>
                            <a:rPr lang="zh-CN" altLang="en-US" sz="1400" b="1" dirty="0">
                              <a:solidFill>
                                <a:srgbClr val="0000FF"/>
                              </a:solidFill>
                            </a:rPr>
                            <a:t> </a:t>
                          </a:r>
                          <a:r>
                            <a:rPr lang="en-US" altLang="zh-CN" sz="1400" b="1" dirty="0">
                              <a:solidFill>
                                <a:srgbClr val="0000FF"/>
                              </a:solidFill>
                            </a:rPr>
                            <a:t>mm</a:t>
                          </a:r>
                          <a:endParaRPr lang="en-US" sz="1400" b="1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74624520"/>
                      </a:ext>
                    </a:extLst>
                  </a:tr>
                  <a:tr h="0">
                    <a:tc vMerge="1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altLang="zh-CN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dirty="0"/>
                            <a:t>dipole leakage field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dirty="0"/>
                            <a:t>&lt;</a:t>
                          </a:r>
                          <a:r>
                            <a:rPr lang="zh-CN" altLang="en-US" sz="1400" dirty="0"/>
                            <a:t> </a:t>
                          </a:r>
                          <a:r>
                            <a:rPr lang="en-US" altLang="zh-CN" sz="1400" dirty="0"/>
                            <a:t>2mT</a:t>
                          </a:r>
                          <a:r>
                            <a:rPr lang="zh-CN" altLang="en-US" sz="1400" dirty="0"/>
                            <a:t>・</a:t>
                          </a:r>
                          <a:r>
                            <a:rPr lang="en-US" altLang="zh-CN" sz="1400" dirty="0"/>
                            <a:t>m</a:t>
                          </a:r>
                          <a:endParaRPr 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146034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AFBD0CEF-CD7C-4F98-01AE-CCD74650593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5990643" y="1066492"/>
              <a:ext cx="5843750" cy="26517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148188">
                      <a:extLst>
                        <a:ext uri="{9D8B030D-6E8A-4147-A177-3AD203B41FA5}">
                          <a16:colId xmlns:a16="http://schemas.microsoft.com/office/drawing/2014/main" val="2276233397"/>
                        </a:ext>
                      </a:extLst>
                    </a:gridCol>
                    <a:gridCol w="2099507">
                      <a:extLst>
                        <a:ext uri="{9D8B030D-6E8A-4147-A177-3AD203B41FA5}">
                          <a16:colId xmlns:a16="http://schemas.microsoft.com/office/drawing/2014/main" val="1544389508"/>
                        </a:ext>
                      </a:extLst>
                    </a:gridCol>
                    <a:gridCol w="2596055">
                      <a:extLst>
                        <a:ext uri="{9D8B030D-6E8A-4147-A177-3AD203B41FA5}">
                          <a16:colId xmlns:a16="http://schemas.microsoft.com/office/drawing/2014/main" val="673275153"/>
                        </a:ext>
                      </a:extLst>
                    </a:gridCol>
                  </a:tblGrid>
                  <a:tr h="304800">
                    <a:tc rowSpan="4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/>
                            <a:t>stripline kicker and high voltage pulser</a:t>
                          </a:r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r>
                            <a:rPr lang="en-US" altLang="zh-CN" sz="1400" dirty="0"/>
                            <a:t>5-cell stripline kicker module</a:t>
                          </a:r>
                          <a:endParaRPr lang="en-US" sz="14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37177667"/>
                      </a:ext>
                    </a:extLst>
                  </a:tr>
                  <a:tr h="30480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dirty="0"/>
                            <a:t>stripline length/gap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/>
                            <a:t>300 mm</a:t>
                          </a:r>
                          <a:r>
                            <a:rPr lang="zh-CN" altLang="en-US" sz="1400" dirty="0"/>
                            <a:t> </a:t>
                          </a:r>
                          <a:r>
                            <a:rPr lang="en-US" altLang="zh-CN" sz="1400" dirty="0"/>
                            <a:t>/</a:t>
                          </a:r>
                          <a:r>
                            <a:rPr lang="zh-CN" altLang="en-US" sz="1400" dirty="0"/>
                            <a:t> </a:t>
                          </a:r>
                          <a:r>
                            <a:rPr lang="en-US" altLang="zh-CN" sz="1400" b="1" dirty="0">
                              <a:solidFill>
                                <a:srgbClr val="0000FF"/>
                              </a:solidFill>
                            </a:rPr>
                            <a:t>8</a:t>
                          </a:r>
                          <a:r>
                            <a:rPr lang="zh-CN" altLang="en-US" sz="1400" b="1" dirty="0">
                              <a:solidFill>
                                <a:srgbClr val="0000FF"/>
                              </a:solidFill>
                            </a:rPr>
                            <a:t> </a:t>
                          </a:r>
                          <a:r>
                            <a:rPr lang="en-US" altLang="zh-CN" sz="1400" b="1" dirty="0">
                              <a:solidFill>
                                <a:srgbClr val="0000FF"/>
                              </a:solidFill>
                            </a:rPr>
                            <a:t>mm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29138580"/>
                      </a:ext>
                    </a:extLst>
                  </a:tr>
                  <a:tr h="51816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/>
                            <a:t>pulse shape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25366" t="-117073" r="-976" b="-3097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31282711"/>
                      </a:ext>
                    </a:extLst>
                  </a:tr>
                  <a:tr h="304800">
                    <a:tc vMerge="1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dirty="0" err="1"/>
                            <a:t>working voltage of pulser</a:t>
                          </a:r>
                          <a:endParaRPr lang="en-US" altLang="zh-CN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25366" t="-370833" r="-976" b="-4291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88431383"/>
                      </a:ext>
                    </a:extLst>
                  </a:tr>
                  <a:tr h="304800">
                    <a:tc rowSpan="4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dirty="0" err="1"/>
                            <a:t>Lambertson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dirty="0" err="1"/>
                            <a:t>septum</a:t>
                          </a:r>
                          <a:endParaRPr lang="en-US" altLang="zh-CN" sz="1400" dirty="0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dirty="0"/>
                            <a:t>half in vacuum, FeCoV septum, positioned with 3D rotation</a:t>
                          </a: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altLang="zh-CN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59113138"/>
                      </a:ext>
                    </a:extLst>
                  </a:tr>
                  <a:tr h="304800">
                    <a:tc vMerge="1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dirty="0" err="1"/>
                            <a:t>Lambertson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CN" altLang="en-US" sz="1400" dirty="0" err="1"/>
                            <a:t>型切割磁铁</a:t>
                          </a:r>
                          <a:endParaRPr lang="en-US" altLang="zh-CN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400" dirty="0"/>
                            <a:t>integral magnetic field</a:t>
                          </a:r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400" dirty="0"/>
                            <a:t>1.6</a:t>
                          </a:r>
                          <a:r>
                            <a:rPr lang="zh-CN" altLang="en-US" sz="1400" dirty="0"/>
                            <a:t> </a:t>
                          </a:r>
                          <a:r>
                            <a:rPr lang="en-US" altLang="zh-CN" sz="1400" dirty="0"/>
                            <a:t>T</a:t>
                          </a:r>
                          <a:r>
                            <a:rPr lang="zh-CN" altLang="en-US" sz="1400" dirty="0"/>
                            <a:t>・</a:t>
                          </a:r>
                          <a:r>
                            <a:rPr lang="en-US" altLang="zh-CN" sz="1400" dirty="0"/>
                            <a:t>m</a:t>
                          </a:r>
                          <a:endParaRPr 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77867602"/>
                      </a:ext>
                    </a:extLst>
                  </a:tr>
                  <a:tr h="304800">
                    <a:tc vMerge="1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dirty="0"/>
                            <a:t>septum thickness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1" dirty="0">
                              <a:solidFill>
                                <a:srgbClr val="0000FF"/>
                              </a:solidFill>
                            </a:rPr>
                            <a:t>2</a:t>
                          </a:r>
                          <a:r>
                            <a:rPr lang="zh-CN" altLang="en-US" sz="1400" b="1" dirty="0">
                              <a:solidFill>
                                <a:srgbClr val="0000FF"/>
                              </a:solidFill>
                            </a:rPr>
                            <a:t> </a:t>
                          </a:r>
                          <a:r>
                            <a:rPr lang="en-US" altLang="zh-CN" sz="1400" b="1" dirty="0">
                              <a:solidFill>
                                <a:srgbClr val="0000FF"/>
                              </a:solidFill>
                            </a:rPr>
                            <a:t>mm</a:t>
                          </a:r>
                          <a:endParaRPr lang="en-US" sz="1400" b="1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74624520"/>
                      </a:ext>
                    </a:extLst>
                  </a:tr>
                  <a:tr h="304800">
                    <a:tc vMerge="1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altLang="zh-CN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dirty="0"/>
                            <a:t>dipole leakage field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dirty="0"/>
                            <a:t>&lt;</a:t>
                          </a:r>
                          <a:r>
                            <a:rPr lang="zh-CN" altLang="en-US" sz="1400" dirty="0"/>
                            <a:t> </a:t>
                          </a:r>
                          <a:r>
                            <a:rPr lang="en-US" altLang="zh-CN" sz="1400" dirty="0"/>
                            <a:t>2mT</a:t>
                          </a:r>
                          <a:r>
                            <a:rPr lang="zh-CN" altLang="en-US" sz="1400" dirty="0"/>
                            <a:t>・</a:t>
                          </a:r>
                          <a:r>
                            <a:rPr lang="en-US" altLang="zh-CN" sz="1400" dirty="0"/>
                            <a:t>m</a:t>
                          </a:r>
                          <a:endParaRPr 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14603404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98627543-C883-019D-6D4E-E67FA60723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" y="1123234"/>
            <a:ext cx="5648912" cy="2595018"/>
          </a:xfrm>
          <a:prstGeom prst="rect">
            <a:avLst/>
          </a:prstGeom>
        </p:spPr>
      </p:pic>
      <p:pic>
        <p:nvPicPr>
          <p:cNvPr id="7" name="图片 44">
            <a:extLst>
              <a:ext uri="{FF2B5EF4-FFF2-40B4-BE49-F238E27FC236}">
                <a16:creationId xmlns:a16="http://schemas.microsoft.com/office/drawing/2014/main" id="{1F85571C-ECAB-185E-A8B6-384370C1460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16" y="4591911"/>
            <a:ext cx="3170745" cy="181991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845299-B826-237F-A6C3-2A29573817ED}"/>
              </a:ext>
            </a:extLst>
          </p:cNvPr>
          <p:cNvSpPr txBox="1"/>
          <p:nvPr/>
        </p:nvSpPr>
        <p:spPr>
          <a:xfrm>
            <a:off x="748326" y="4193445"/>
            <a:ext cx="2454731" cy="294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13" dirty="0">
                <a:highlight>
                  <a:srgbClr val="FFFF00"/>
                </a:highlight>
              </a:rPr>
              <a:t>5-cell stripline kicker module</a:t>
            </a:r>
            <a:endParaRPr lang="en-US" sz="1313" dirty="0">
              <a:highlight>
                <a:srgbClr val="FFFF00"/>
              </a:highligh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DE3EF1-45BB-D70B-F210-1E5AF4870214}"/>
              </a:ext>
            </a:extLst>
          </p:cNvPr>
          <p:cNvSpPr txBox="1"/>
          <p:nvPr/>
        </p:nvSpPr>
        <p:spPr>
          <a:xfrm>
            <a:off x="6783703" y="4193445"/>
            <a:ext cx="1671657" cy="294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13" dirty="0">
                <a:highlight>
                  <a:srgbClr val="FFFF00"/>
                </a:highlight>
              </a:rPr>
              <a:t>Lambertson septum</a:t>
            </a:r>
            <a:endParaRPr lang="en-US" sz="1313" dirty="0">
              <a:highlight>
                <a:srgbClr val="FFFF00"/>
              </a:highlight>
            </a:endParaRPr>
          </a:p>
        </p:txBody>
      </p:sp>
      <p:pic>
        <p:nvPicPr>
          <p:cNvPr id="10" name="图片 52">
            <a:extLst>
              <a:ext uri="{FF2B5EF4-FFF2-40B4-BE49-F238E27FC236}">
                <a16:creationId xmlns:a16="http://schemas.microsoft.com/office/drawing/2014/main" id="{F121DD65-412B-08CF-A1D0-FF908D8957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8329" y="4587184"/>
            <a:ext cx="2146480" cy="173778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22D31CC-91C0-F42E-B7BF-102B0ABA59ED}"/>
              </a:ext>
            </a:extLst>
          </p:cNvPr>
          <p:cNvSpPr txBox="1"/>
          <p:nvPr/>
        </p:nvSpPr>
        <p:spPr>
          <a:xfrm>
            <a:off x="3687946" y="4193445"/>
            <a:ext cx="1847246" cy="294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13" dirty="0">
                <a:highlight>
                  <a:srgbClr val="FFFF00"/>
                </a:highlight>
              </a:rPr>
              <a:t>10 ns HV kicker pulser</a:t>
            </a:r>
            <a:endParaRPr lang="en-US" sz="1313" dirty="0">
              <a:highlight>
                <a:srgbClr val="FFFF00"/>
              </a:highlight>
            </a:endParaRPr>
          </a:p>
        </p:txBody>
      </p:sp>
      <p:pic>
        <p:nvPicPr>
          <p:cNvPr id="14" name="图片 18">
            <a:extLst>
              <a:ext uri="{FF2B5EF4-FFF2-40B4-BE49-F238E27FC236}">
                <a16:creationId xmlns:a16="http://schemas.microsoft.com/office/drawing/2014/main" id="{F0B2F725-B3F0-96F3-D4FB-4BF3126698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7362" y="4587184"/>
            <a:ext cx="3170745" cy="1756142"/>
          </a:xfrm>
          <a:prstGeom prst="rect">
            <a:avLst/>
          </a:prstGeom>
        </p:spPr>
      </p:pic>
      <p:grpSp>
        <p:nvGrpSpPr>
          <p:cNvPr id="15" name="组合 81">
            <a:extLst>
              <a:ext uri="{FF2B5EF4-FFF2-40B4-BE49-F238E27FC236}">
                <a16:creationId xmlns:a16="http://schemas.microsoft.com/office/drawing/2014/main" id="{DEC8A6D7-BB6C-0D2E-1707-AFF7EAB67943}"/>
              </a:ext>
            </a:extLst>
          </p:cNvPr>
          <p:cNvGrpSpPr/>
          <p:nvPr/>
        </p:nvGrpSpPr>
        <p:grpSpPr>
          <a:xfrm>
            <a:off x="9339705" y="4492074"/>
            <a:ext cx="2230790" cy="1975573"/>
            <a:chOff x="9655055" y="4152900"/>
            <a:chExt cx="2522093" cy="2143125"/>
          </a:xfrm>
        </p:grpSpPr>
        <p:pic>
          <p:nvPicPr>
            <p:cNvPr id="16" name="图片 20">
              <a:extLst>
                <a:ext uri="{FF2B5EF4-FFF2-40B4-BE49-F238E27FC236}">
                  <a16:creationId xmlns:a16="http://schemas.microsoft.com/office/drawing/2014/main" id="{11898B42-F15C-B628-3D1C-1AE797456F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55055" y="4152900"/>
              <a:ext cx="2522093" cy="214312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7" name="文本框 21">
              <a:extLst>
                <a:ext uri="{FF2B5EF4-FFF2-40B4-BE49-F238E27FC236}">
                  <a16:creationId xmlns:a16="http://schemas.microsoft.com/office/drawing/2014/main" id="{D8E888DE-6F30-C966-3339-40DD354787C2}"/>
                </a:ext>
              </a:extLst>
            </p:cNvPr>
            <p:cNvSpPr txBox="1"/>
            <p:nvPr/>
          </p:nvSpPr>
          <p:spPr>
            <a:xfrm>
              <a:off x="10194362" y="5729492"/>
              <a:ext cx="1734342" cy="325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350" dirty="0">
                  <a:solidFill>
                    <a:srgbClr val="15E5FB"/>
                  </a:solidFill>
                </a:rPr>
                <a:t>(</a:t>
              </a:r>
              <a:r>
                <a:rPr lang="en-US" altLang="zh-CN" sz="1350" dirty="0" err="1">
                  <a:solidFill>
                    <a:srgbClr val="15E5FB"/>
                  </a:solidFill>
                </a:rPr>
                <a:t>HxV</a:t>
              </a:r>
              <a:r>
                <a:rPr lang="en-US" altLang="zh-CN" sz="1350" dirty="0">
                  <a:solidFill>
                    <a:srgbClr val="15E5FB"/>
                  </a:solidFill>
                </a:rPr>
                <a:t>=10.5x5mm)</a:t>
              </a:r>
              <a:endParaRPr lang="zh-CN" altLang="en-US" sz="1350" dirty="0">
                <a:solidFill>
                  <a:srgbClr val="15E5FB"/>
                </a:solidFill>
              </a:endParaRPr>
            </a:p>
          </p:txBody>
        </p:sp>
        <p:sp>
          <p:nvSpPr>
            <p:cNvPr id="18" name="椭圆 22">
              <a:extLst>
                <a:ext uri="{FF2B5EF4-FFF2-40B4-BE49-F238E27FC236}">
                  <a16:creationId xmlns:a16="http://schemas.microsoft.com/office/drawing/2014/main" id="{C3728739-ACB8-A89D-8AAD-BC467A5B2F40}"/>
                </a:ext>
              </a:extLst>
            </p:cNvPr>
            <p:cNvSpPr/>
            <p:nvPr/>
          </p:nvSpPr>
          <p:spPr>
            <a:xfrm>
              <a:off x="10863936" y="5432897"/>
              <a:ext cx="60718" cy="60718"/>
            </a:xfrm>
            <a:prstGeom prst="ellipse">
              <a:avLst/>
            </a:prstGeom>
            <a:solidFill>
              <a:srgbClr val="15E5FB"/>
            </a:solidFill>
            <a:ln>
              <a:solidFill>
                <a:srgbClr val="15E5F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文本框 26">
              <a:extLst>
                <a:ext uri="{FF2B5EF4-FFF2-40B4-BE49-F238E27FC236}">
                  <a16:creationId xmlns:a16="http://schemas.microsoft.com/office/drawing/2014/main" id="{9C2EEFB2-1518-BE79-D6E9-6ED893AA5179}"/>
                </a:ext>
              </a:extLst>
            </p:cNvPr>
            <p:cNvSpPr txBox="1"/>
            <p:nvPr/>
          </p:nvSpPr>
          <p:spPr>
            <a:xfrm>
              <a:off x="10371418" y="5526181"/>
              <a:ext cx="1655613" cy="325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350" dirty="0">
                  <a:solidFill>
                    <a:srgbClr val="15E5FB"/>
                  </a:solidFill>
                </a:rPr>
                <a:t>stored beam</a:t>
              </a:r>
              <a:endParaRPr lang="zh-CN" altLang="en-US" sz="1350" dirty="0">
                <a:solidFill>
                  <a:srgbClr val="15E5FB"/>
                </a:solidFill>
              </a:endParaRPr>
            </a:p>
          </p:txBody>
        </p:sp>
        <p:sp>
          <p:nvSpPr>
            <p:cNvPr id="20" name="椭圆 27">
              <a:extLst>
                <a:ext uri="{FF2B5EF4-FFF2-40B4-BE49-F238E27FC236}">
                  <a16:creationId xmlns:a16="http://schemas.microsoft.com/office/drawing/2014/main" id="{B3933CD9-87CA-3D9B-CDE7-B95E1F4974BD}"/>
                </a:ext>
              </a:extLst>
            </p:cNvPr>
            <p:cNvSpPr/>
            <p:nvPr/>
          </p:nvSpPr>
          <p:spPr>
            <a:xfrm>
              <a:off x="10863936" y="5141949"/>
              <a:ext cx="60718" cy="6071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文本框 28">
              <a:extLst>
                <a:ext uri="{FF2B5EF4-FFF2-40B4-BE49-F238E27FC236}">
                  <a16:creationId xmlns:a16="http://schemas.microsoft.com/office/drawing/2014/main" id="{68560FB9-F147-1DCC-4236-D4A719FEF33A}"/>
                </a:ext>
              </a:extLst>
            </p:cNvPr>
            <p:cNvSpPr txBox="1"/>
            <p:nvPr/>
          </p:nvSpPr>
          <p:spPr>
            <a:xfrm>
              <a:off x="10313086" y="4667791"/>
              <a:ext cx="1408384" cy="325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350" dirty="0">
                  <a:solidFill>
                    <a:srgbClr val="FF0000"/>
                  </a:solidFill>
                </a:rPr>
                <a:t>injected beam</a:t>
              </a:r>
              <a:endParaRPr lang="zh-CN" altLang="en-US" sz="1350" dirty="0">
                <a:solidFill>
                  <a:srgbClr val="FF0000"/>
                </a:solidFill>
              </a:endParaRPr>
            </a:p>
          </p:txBody>
        </p:sp>
        <p:cxnSp>
          <p:nvCxnSpPr>
            <p:cNvPr id="22" name="直接连接符 61">
              <a:extLst>
                <a:ext uri="{FF2B5EF4-FFF2-40B4-BE49-F238E27FC236}">
                  <a16:creationId xmlns:a16="http://schemas.microsoft.com/office/drawing/2014/main" id="{06BBF011-C6ED-A61B-85DA-9E56CBB39B26}"/>
                </a:ext>
              </a:extLst>
            </p:cNvPr>
            <p:cNvCxnSpPr/>
            <p:nvPr/>
          </p:nvCxnSpPr>
          <p:spPr>
            <a:xfrm>
              <a:off x="10292280" y="5173078"/>
              <a:ext cx="531134" cy="0"/>
            </a:xfrm>
            <a:prstGeom prst="line">
              <a:avLst/>
            </a:prstGeom>
            <a:ln w="3175">
              <a:solidFill>
                <a:srgbClr val="2FF6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62">
              <a:extLst>
                <a:ext uri="{FF2B5EF4-FFF2-40B4-BE49-F238E27FC236}">
                  <a16:creationId xmlns:a16="http://schemas.microsoft.com/office/drawing/2014/main" id="{1F319BEE-10E1-08DD-1928-0C7062F12F38}"/>
                </a:ext>
              </a:extLst>
            </p:cNvPr>
            <p:cNvCxnSpPr/>
            <p:nvPr/>
          </p:nvCxnSpPr>
          <p:spPr>
            <a:xfrm>
              <a:off x="10292280" y="5478464"/>
              <a:ext cx="531134" cy="0"/>
            </a:xfrm>
            <a:prstGeom prst="line">
              <a:avLst/>
            </a:prstGeom>
            <a:ln w="3175">
              <a:solidFill>
                <a:srgbClr val="2FF6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63">
              <a:extLst>
                <a:ext uri="{FF2B5EF4-FFF2-40B4-BE49-F238E27FC236}">
                  <a16:creationId xmlns:a16="http://schemas.microsoft.com/office/drawing/2014/main" id="{CA4869D2-0F5B-F329-4C7A-468E848B5590}"/>
                </a:ext>
              </a:extLst>
            </p:cNvPr>
            <p:cNvCxnSpPr/>
            <p:nvPr/>
          </p:nvCxnSpPr>
          <p:spPr>
            <a:xfrm>
              <a:off x="10333335" y="4924705"/>
              <a:ext cx="0" cy="240027"/>
            </a:xfrm>
            <a:prstGeom prst="line">
              <a:avLst/>
            </a:prstGeom>
            <a:ln w="3175">
              <a:solidFill>
                <a:srgbClr val="2FF61A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68">
              <a:extLst>
                <a:ext uri="{FF2B5EF4-FFF2-40B4-BE49-F238E27FC236}">
                  <a16:creationId xmlns:a16="http://schemas.microsoft.com/office/drawing/2014/main" id="{176C2D01-53EF-127E-2494-324CAA6C0BAD}"/>
                </a:ext>
              </a:extLst>
            </p:cNvPr>
            <p:cNvCxnSpPr/>
            <p:nvPr/>
          </p:nvCxnSpPr>
          <p:spPr>
            <a:xfrm flipV="1">
              <a:off x="10330896" y="5471555"/>
              <a:ext cx="0" cy="185713"/>
            </a:xfrm>
            <a:prstGeom prst="line">
              <a:avLst/>
            </a:prstGeom>
            <a:ln w="3175">
              <a:solidFill>
                <a:srgbClr val="2FF61A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本框 74">
              <a:extLst>
                <a:ext uri="{FF2B5EF4-FFF2-40B4-BE49-F238E27FC236}">
                  <a16:creationId xmlns:a16="http://schemas.microsoft.com/office/drawing/2014/main" id="{DBBD9717-9CBF-7566-C7D6-1A9D15EC41D4}"/>
                </a:ext>
              </a:extLst>
            </p:cNvPr>
            <p:cNvSpPr txBox="1"/>
            <p:nvPr/>
          </p:nvSpPr>
          <p:spPr>
            <a:xfrm>
              <a:off x="9913227" y="5153323"/>
              <a:ext cx="860365" cy="308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350" dirty="0">
                  <a:solidFill>
                    <a:srgbClr val="66FF33"/>
                  </a:solidFill>
                </a:rPr>
                <a:t>5.2mm</a:t>
              </a:r>
              <a:endParaRPr lang="zh-CN" altLang="en-US" sz="1350" dirty="0">
                <a:solidFill>
                  <a:srgbClr val="66FF33"/>
                </a:solidFill>
              </a:endParaRPr>
            </a:p>
          </p:txBody>
        </p:sp>
        <p:cxnSp>
          <p:nvCxnSpPr>
            <p:cNvPr id="27" name="直接连接符 76">
              <a:extLst>
                <a:ext uri="{FF2B5EF4-FFF2-40B4-BE49-F238E27FC236}">
                  <a16:creationId xmlns:a16="http://schemas.microsoft.com/office/drawing/2014/main" id="{1AE59F91-B876-EC47-D9B7-4BB285E93EC6}"/>
                </a:ext>
              </a:extLst>
            </p:cNvPr>
            <p:cNvCxnSpPr/>
            <p:nvPr/>
          </p:nvCxnSpPr>
          <p:spPr>
            <a:xfrm>
              <a:off x="10968140" y="5236369"/>
              <a:ext cx="531134" cy="0"/>
            </a:xfrm>
            <a:prstGeom prst="line">
              <a:avLst/>
            </a:prstGeom>
            <a:ln w="3175">
              <a:solidFill>
                <a:srgbClr val="2FF6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77">
              <a:extLst>
                <a:ext uri="{FF2B5EF4-FFF2-40B4-BE49-F238E27FC236}">
                  <a16:creationId xmlns:a16="http://schemas.microsoft.com/office/drawing/2014/main" id="{0B33D5E2-0E6D-FBC1-5F59-7C8DCDE62ED5}"/>
                </a:ext>
              </a:extLst>
            </p:cNvPr>
            <p:cNvCxnSpPr/>
            <p:nvPr/>
          </p:nvCxnSpPr>
          <p:spPr>
            <a:xfrm>
              <a:off x="10968140" y="5332632"/>
              <a:ext cx="531134" cy="0"/>
            </a:xfrm>
            <a:prstGeom prst="line">
              <a:avLst/>
            </a:prstGeom>
            <a:ln w="3175">
              <a:solidFill>
                <a:srgbClr val="2FF6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78">
              <a:extLst>
                <a:ext uri="{FF2B5EF4-FFF2-40B4-BE49-F238E27FC236}">
                  <a16:creationId xmlns:a16="http://schemas.microsoft.com/office/drawing/2014/main" id="{FB1B551F-8993-982A-0A07-6C811995B739}"/>
                </a:ext>
              </a:extLst>
            </p:cNvPr>
            <p:cNvCxnSpPr/>
            <p:nvPr/>
          </p:nvCxnSpPr>
          <p:spPr>
            <a:xfrm>
              <a:off x="11428710" y="4996342"/>
              <a:ext cx="0" cy="240027"/>
            </a:xfrm>
            <a:prstGeom prst="line">
              <a:avLst/>
            </a:prstGeom>
            <a:ln w="3175">
              <a:solidFill>
                <a:srgbClr val="2FF61A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79">
              <a:extLst>
                <a:ext uri="{FF2B5EF4-FFF2-40B4-BE49-F238E27FC236}">
                  <a16:creationId xmlns:a16="http://schemas.microsoft.com/office/drawing/2014/main" id="{1F6BF0A1-2333-E2D3-D28F-7DDC0C5FE580}"/>
                </a:ext>
              </a:extLst>
            </p:cNvPr>
            <p:cNvCxnSpPr/>
            <p:nvPr/>
          </p:nvCxnSpPr>
          <p:spPr>
            <a:xfrm flipV="1">
              <a:off x="11426271" y="5333642"/>
              <a:ext cx="0" cy="185713"/>
            </a:xfrm>
            <a:prstGeom prst="line">
              <a:avLst/>
            </a:prstGeom>
            <a:ln w="3175">
              <a:solidFill>
                <a:srgbClr val="2FF61A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文本框 80">
              <a:extLst>
                <a:ext uri="{FF2B5EF4-FFF2-40B4-BE49-F238E27FC236}">
                  <a16:creationId xmlns:a16="http://schemas.microsoft.com/office/drawing/2014/main" id="{2875CFA7-B691-D15D-F721-EE41ECCFF6ED}"/>
                </a:ext>
              </a:extLst>
            </p:cNvPr>
            <p:cNvSpPr txBox="1"/>
            <p:nvPr/>
          </p:nvSpPr>
          <p:spPr>
            <a:xfrm>
              <a:off x="11434289" y="5173078"/>
              <a:ext cx="662768" cy="325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350" dirty="0">
                  <a:solidFill>
                    <a:srgbClr val="66FF33"/>
                  </a:solidFill>
                </a:rPr>
                <a:t>2mm</a:t>
              </a:r>
              <a:endParaRPr lang="zh-CN" altLang="en-US" sz="1350" dirty="0">
                <a:solidFill>
                  <a:srgbClr val="66FF33"/>
                </a:solidFill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CF5946EA-5ED3-53A4-F10B-2D5AD5F1AF83}"/>
              </a:ext>
            </a:extLst>
          </p:cNvPr>
          <p:cNvSpPr txBox="1"/>
          <p:nvPr/>
        </p:nvSpPr>
        <p:spPr>
          <a:xfrm>
            <a:off x="9228107" y="4196768"/>
            <a:ext cx="2915867" cy="294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13" dirty="0">
                <a:highlight>
                  <a:srgbClr val="FFFF00"/>
                </a:highlight>
              </a:rPr>
              <a:t>aperture</a:t>
            </a:r>
            <a:r>
              <a:rPr lang="zh-CN" altLang="en-US" sz="1313" dirty="0">
                <a:highlight>
                  <a:srgbClr val="FFFF00"/>
                </a:highlight>
              </a:rPr>
              <a:t> </a:t>
            </a:r>
            <a:r>
              <a:rPr lang="en-US" altLang="zh-CN" sz="1313" dirty="0">
                <a:highlight>
                  <a:srgbClr val="FFFF00"/>
                </a:highlight>
              </a:rPr>
              <a:t>@</a:t>
            </a:r>
            <a:r>
              <a:rPr lang="zh-CN" altLang="en-US" sz="1313" dirty="0">
                <a:highlight>
                  <a:srgbClr val="FFFF00"/>
                </a:highlight>
              </a:rPr>
              <a:t> </a:t>
            </a:r>
            <a:r>
              <a:rPr lang="en-US" altLang="zh-CN" sz="1313" dirty="0">
                <a:highlight>
                  <a:srgbClr val="FFFF00"/>
                </a:highlight>
              </a:rPr>
              <a:t>exit</a:t>
            </a:r>
            <a:r>
              <a:rPr lang="zh-CN" altLang="en-US" sz="1313" dirty="0">
                <a:highlight>
                  <a:srgbClr val="FFFF00"/>
                </a:highlight>
              </a:rPr>
              <a:t> </a:t>
            </a:r>
            <a:r>
              <a:rPr lang="en-US" altLang="zh-CN" sz="1313" dirty="0">
                <a:highlight>
                  <a:srgbClr val="FFFF00"/>
                </a:highlight>
              </a:rPr>
              <a:t>of</a:t>
            </a:r>
            <a:r>
              <a:rPr lang="zh-CN" altLang="en-US" sz="1313" dirty="0">
                <a:highlight>
                  <a:srgbClr val="FFFF00"/>
                </a:highlight>
              </a:rPr>
              <a:t> </a:t>
            </a:r>
            <a:r>
              <a:rPr lang="en-US" altLang="zh-CN" sz="1313" dirty="0">
                <a:highlight>
                  <a:srgbClr val="FFFF00"/>
                </a:highlight>
              </a:rPr>
              <a:t>Lambertson septum</a:t>
            </a:r>
            <a:endParaRPr lang="en-US" sz="1313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73702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5EBF6BB-443B-358C-F0B9-6A16D306C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增强器高能注入引出设计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7D057A-CBDD-31DA-6BB8-8044D1415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389" y="2332171"/>
            <a:ext cx="7467600" cy="4432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FE5AEA-5F13-7335-D5E3-12B2A5088DD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15" y="1468821"/>
            <a:ext cx="3907326" cy="2643352"/>
          </a:xfrm>
          <a:prstGeom prst="rect">
            <a:avLst/>
          </a:prstGeom>
        </p:spPr>
      </p:pic>
      <p:pic>
        <p:nvPicPr>
          <p:cNvPr id="6" name="图片 4">
            <a:extLst>
              <a:ext uri="{FF2B5EF4-FFF2-40B4-BE49-F238E27FC236}">
                <a16:creationId xmlns:a16="http://schemas.microsoft.com/office/drawing/2014/main" id="{FD844F5B-EE59-7919-263B-FD2129E4109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04" y="4214648"/>
            <a:ext cx="4022737" cy="26433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96EE19F-2998-B270-571C-5CF5EABA323D}"/>
              </a:ext>
            </a:extLst>
          </p:cNvPr>
          <p:cNvSpPr txBox="1"/>
          <p:nvPr/>
        </p:nvSpPr>
        <p:spPr>
          <a:xfrm>
            <a:off x="1082565" y="4029982"/>
            <a:ext cx="3531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Booster</a:t>
            </a:r>
            <a:r>
              <a:rPr lang="zh-CN" altLang="en-US" dirty="0"/>
              <a:t> </a:t>
            </a:r>
            <a:r>
              <a:rPr lang="en-US" altLang="zh-CN" dirty="0"/>
              <a:t>6GeV</a:t>
            </a:r>
            <a:r>
              <a:rPr lang="zh-CN" altLang="en-US" dirty="0"/>
              <a:t> 回注</a:t>
            </a:r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761D90C-8891-031A-2E88-DE502E18CA74}"/>
              </a:ext>
            </a:extLst>
          </p:cNvPr>
          <p:cNvCxnSpPr>
            <a:cxnSpLocks/>
          </p:cNvCxnSpPr>
          <p:nvPr/>
        </p:nvCxnSpPr>
        <p:spPr>
          <a:xfrm flipH="1">
            <a:off x="5417824" y="2324813"/>
            <a:ext cx="439855" cy="5623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736ACD8-59DE-18D7-F29D-EE7088D6A93B}"/>
              </a:ext>
            </a:extLst>
          </p:cNvPr>
          <p:cNvSpPr txBox="1"/>
          <p:nvPr/>
        </p:nvSpPr>
        <p:spPr>
          <a:xfrm>
            <a:off x="5586530" y="1682915"/>
            <a:ext cx="1331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500MeV</a:t>
            </a:r>
          </a:p>
          <a:p>
            <a:r>
              <a:rPr lang="en-US" altLang="zh-CN"/>
              <a:t>injection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2BD691-250E-1CC1-109F-D9D76AE9B9CD}"/>
              </a:ext>
            </a:extLst>
          </p:cNvPr>
          <p:cNvSpPr txBox="1"/>
          <p:nvPr/>
        </p:nvSpPr>
        <p:spPr>
          <a:xfrm>
            <a:off x="6943837" y="1685840"/>
            <a:ext cx="2249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500MeV</a:t>
            </a:r>
            <a:r>
              <a:rPr lang="zh-CN" altLang="en-US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6GeV</a:t>
            </a:r>
            <a:endParaRPr lang="en-HK" altLang="zh-CN"/>
          </a:p>
          <a:p>
            <a:r>
              <a:rPr lang="en-US" altLang="zh-CN"/>
              <a:t>ramping</a:t>
            </a:r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189A462-9DFC-9D6A-D07F-589E7A192379}"/>
              </a:ext>
            </a:extLst>
          </p:cNvPr>
          <p:cNvCxnSpPr>
            <a:cxnSpLocks/>
          </p:cNvCxnSpPr>
          <p:nvPr/>
        </p:nvCxnSpPr>
        <p:spPr>
          <a:xfrm>
            <a:off x="6463963" y="2827141"/>
            <a:ext cx="289469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FBA348C-684A-128C-1F5A-21409D0CB88F}"/>
              </a:ext>
            </a:extLst>
          </p:cNvPr>
          <p:cNvSpPr txBox="1"/>
          <p:nvPr/>
        </p:nvSpPr>
        <p:spPr>
          <a:xfrm>
            <a:off x="8972317" y="1652968"/>
            <a:ext cx="2249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6GeV</a:t>
            </a:r>
            <a:endParaRPr lang="en-HK" altLang="zh-CN"/>
          </a:p>
          <a:p>
            <a:r>
              <a:rPr lang="en-US" altLang="zh-CN"/>
              <a:t>re-injection</a:t>
            </a:r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3F31F31-0883-B9C7-A9AF-EEC2F50AFE2A}"/>
              </a:ext>
            </a:extLst>
          </p:cNvPr>
          <p:cNvCxnSpPr>
            <a:cxnSpLocks/>
          </p:cNvCxnSpPr>
          <p:nvPr/>
        </p:nvCxnSpPr>
        <p:spPr>
          <a:xfrm flipH="1">
            <a:off x="9560753" y="2234836"/>
            <a:ext cx="115521" cy="5923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9239505-9D1A-9CDA-18B8-C02FFCF312F0}"/>
              </a:ext>
            </a:extLst>
          </p:cNvPr>
          <p:cNvCxnSpPr>
            <a:cxnSpLocks/>
          </p:cNvCxnSpPr>
          <p:nvPr/>
        </p:nvCxnSpPr>
        <p:spPr>
          <a:xfrm>
            <a:off x="10924741" y="2291604"/>
            <a:ext cx="226933" cy="5775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8E9FAA6-A478-B2B8-E6E5-496BE74107E7}"/>
              </a:ext>
            </a:extLst>
          </p:cNvPr>
          <p:cNvSpPr txBox="1"/>
          <p:nvPr/>
        </p:nvSpPr>
        <p:spPr>
          <a:xfrm>
            <a:off x="10318457" y="1645401"/>
            <a:ext cx="2249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6GeV</a:t>
            </a:r>
            <a:endParaRPr lang="en-HK" altLang="zh-CN"/>
          </a:p>
          <a:p>
            <a:r>
              <a:rPr lang="en-US" altLang="zh-CN"/>
              <a:t>extraction</a:t>
            </a:r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869AC18-5417-EE9C-E568-683F37402CF8}"/>
              </a:ext>
            </a:extLst>
          </p:cNvPr>
          <p:cNvCxnSpPr>
            <a:cxnSpLocks/>
          </p:cNvCxnSpPr>
          <p:nvPr/>
        </p:nvCxnSpPr>
        <p:spPr>
          <a:xfrm>
            <a:off x="7626914" y="2320019"/>
            <a:ext cx="263120" cy="4704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8571B4E-30E9-0BCD-C4FC-918583A2D68C}"/>
              </a:ext>
            </a:extLst>
          </p:cNvPr>
          <p:cNvSpPr txBox="1"/>
          <p:nvPr/>
        </p:nvSpPr>
        <p:spPr>
          <a:xfrm>
            <a:off x="1308538" y="1255176"/>
            <a:ext cx="3531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Booster</a:t>
            </a:r>
            <a:r>
              <a:rPr lang="zh-CN" altLang="en-US" dirty="0"/>
              <a:t> </a:t>
            </a:r>
            <a:r>
              <a:rPr lang="en-US" altLang="zh-CN" dirty="0"/>
              <a:t>6GeV</a:t>
            </a:r>
            <a:r>
              <a:rPr lang="zh-CN" altLang="en-US" dirty="0"/>
              <a:t> 引出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85EF7D-3A32-FA6B-42BE-ACE9CC6CAC41}"/>
              </a:ext>
            </a:extLst>
          </p:cNvPr>
          <p:cNvSpPr txBox="1"/>
          <p:nvPr/>
        </p:nvSpPr>
        <p:spPr>
          <a:xfrm>
            <a:off x="4900925" y="1080964"/>
            <a:ext cx="63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实际运行中一个注入周期约</a:t>
            </a:r>
            <a:r>
              <a:rPr lang="en-US" altLang="zh-CN" sz="2000" dirty="0"/>
              <a:t>2.1</a:t>
            </a:r>
            <a:r>
              <a:rPr lang="zh-CN" altLang="en-US" sz="2000" dirty="0"/>
              <a:t>秒，每次注入</a:t>
            </a:r>
            <a:r>
              <a:rPr lang="en-US" altLang="zh-CN" sz="2000" dirty="0"/>
              <a:t>1</a:t>
            </a:r>
            <a:r>
              <a:rPr lang="zh-CN" altLang="en-US" sz="2000" dirty="0"/>
              <a:t>个束团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42214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230442-B451-4F75-925A-ADE41EAC6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607" y="1104150"/>
            <a:ext cx="4506415" cy="434253"/>
          </a:xfrm>
        </p:spPr>
        <p:txBody>
          <a:bodyPr>
            <a:normAutofit fontScale="92500" lnSpcReduction="10000"/>
          </a:bodyPr>
          <a:lstStyle/>
          <a:p>
            <a:r>
              <a:rPr lang="zh-CN" altLang="en-US" sz="2600" dirty="0"/>
              <a:t> 精准同步</a:t>
            </a:r>
            <a:endParaRPr lang="en-US" sz="2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73DEC2B-F6F1-644A-8FCB-6F14F8B02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关键物理问题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9F74C8ED-3009-E435-CCAA-46714434B56E}"/>
              </a:ext>
            </a:extLst>
          </p:cNvPr>
          <p:cNvSpPr txBox="1">
            <a:spLocks/>
          </p:cNvSpPr>
          <p:nvPr/>
        </p:nvSpPr>
        <p:spPr>
          <a:xfrm>
            <a:off x="6139781" y="1091356"/>
            <a:ext cx="4506415" cy="5903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Char char="l"/>
              <a:defRPr lang="zh-CN" altLang="en-US" sz="3200" kern="1200" baseline="0" smtClean="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Char char="n"/>
              <a:defRPr lang="zh-CN" alt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Char char="u"/>
              <a:defRPr lang="zh-CN" alt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Char char="Ø"/>
              <a:defRPr lang="zh-CN" alt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Char char="ü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dirty="0"/>
              <a:t> 高效传输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17B435-A52D-D638-993C-17D9857D4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288" y="1954383"/>
            <a:ext cx="3517645" cy="17754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734446-0416-8CF3-D6F2-0C2E5FD369B1}"/>
              </a:ext>
            </a:extLst>
          </p:cNvPr>
          <p:cNvSpPr txBox="1"/>
          <p:nvPr/>
        </p:nvSpPr>
        <p:spPr>
          <a:xfrm>
            <a:off x="780288" y="1585051"/>
            <a:ext cx="4771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储存环引出束要回到相同的</a:t>
            </a:r>
            <a:r>
              <a:rPr lang="en-US" altLang="zh-CN" dirty="0"/>
              <a:t>bucket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252F48-AAEB-9C86-DB43-B1594B61DA95}"/>
              </a:ext>
            </a:extLst>
          </p:cNvPr>
          <p:cNvSpPr txBox="1"/>
          <p:nvPr/>
        </p:nvSpPr>
        <p:spPr>
          <a:xfrm>
            <a:off x="246258" y="3891810"/>
            <a:ext cx="5078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增强器高效回注要求到达时间偏差在</a:t>
            </a:r>
            <a:r>
              <a:rPr lang="en-US" altLang="zh-CN" dirty="0"/>
              <a:t>+-100ps</a:t>
            </a:r>
            <a:r>
              <a:rPr lang="zh-CN" altLang="en-US" dirty="0"/>
              <a:t>以内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49A9FF-397E-5901-7311-622F5A86B2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890894"/>
            <a:ext cx="2974425" cy="19671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C51A71-81E0-668A-C23E-64E7713581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61492"/>
            <a:ext cx="3058511" cy="209623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1920FED-46D8-EA10-BCA0-CBBBF9595301}"/>
              </a:ext>
            </a:extLst>
          </p:cNvPr>
          <p:cNvSpPr txBox="1"/>
          <p:nvPr/>
        </p:nvSpPr>
        <p:spPr>
          <a:xfrm>
            <a:off x="6139781" y="1538403"/>
            <a:ext cx="5359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能够维持的单束团电荷量</a:t>
            </a:r>
            <a:r>
              <a:rPr lang="zh-CN" altLang="en-US" dirty="0"/>
              <a:t>，同增强器加速到</a:t>
            </a:r>
            <a:r>
              <a:rPr lang="en-US" altLang="zh-CN" dirty="0"/>
              <a:t>6GeV</a:t>
            </a:r>
            <a:r>
              <a:rPr lang="zh-CN" altLang="en-US" dirty="0"/>
              <a:t>的电荷量、增强器和储存环之间双向传输的效率有关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99CA515-FE75-F487-30AA-2CE59CAA78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66" y="4261142"/>
            <a:ext cx="4235848" cy="258677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E53BB2D-8C6E-953B-F73D-AB2ACEEB5553}"/>
              </a:ext>
            </a:extLst>
          </p:cNvPr>
          <p:cNvSpPr txBox="1"/>
          <p:nvPr/>
        </p:nvSpPr>
        <p:spPr>
          <a:xfrm>
            <a:off x="6222122" y="4280881"/>
            <a:ext cx="5518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置换注入可放松对</a:t>
            </a:r>
            <a:r>
              <a:rPr lang="en-US" altLang="zh-CN" dirty="0" err="1"/>
              <a:t>DA</a:t>
            </a:r>
            <a:r>
              <a:rPr lang="zh-CN" altLang="en-US" dirty="0"/>
              <a:t>的要求，但阻抗效应可能导致大电荷量注入束团注入效率降低 </a:t>
            </a:r>
            <a:r>
              <a:rPr lang="en-US" altLang="zh-CN" dirty="0"/>
              <a:t>-&gt;</a:t>
            </a:r>
            <a:r>
              <a:rPr lang="zh-CN" altLang="en-US" dirty="0"/>
              <a:t> 抑制注入残余振荡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695251"/>
      </p:ext>
    </p:extLst>
  </p:cSld>
  <p:clrMapOvr>
    <a:masterClrMapping/>
  </p:clrMapOvr>
</p:sld>
</file>

<file path=ppt/theme/theme1.xml><?xml version="1.0" encoding="utf-8"?>
<a:theme xmlns:a="http://schemas.openxmlformats.org/drawingml/2006/main" name="HEPS-PPT主题-V5-蓝色">
  <a:themeElements>
    <a:clrScheme name="框架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HEPSTF">
      <a:majorFont>
        <a:latin typeface="Times New Roman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框架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PS-PPT主题-V5-蓝色" id="{6C636641-4C2C-4680-9355-58EDE5677CA7}" vid="{4E11FAF6-8F1B-49B9-8FA3-DD707ABD79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HEPS-PPT主题-V5-蓝色</Template>
  <TotalTime>13082</TotalTime>
  <Words>1143</Words>
  <Application>Microsoft Macintosh PowerPoint</Application>
  <PresentationFormat>Widescreen</PresentationFormat>
  <Paragraphs>193</Paragraphs>
  <Slides>18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微软雅黑</vt:lpstr>
      <vt:lpstr>SimHei</vt:lpstr>
      <vt:lpstr>STZhongsong</vt:lpstr>
      <vt:lpstr>Arial</vt:lpstr>
      <vt:lpstr>Calibri</vt:lpstr>
      <vt:lpstr>Cambria Math</vt:lpstr>
      <vt:lpstr>Times New Roman</vt:lpstr>
      <vt:lpstr>Wingdings</vt:lpstr>
      <vt:lpstr>Wingdings 2</vt:lpstr>
      <vt:lpstr>HEPS-PPT主题-V5-蓝色</vt:lpstr>
      <vt:lpstr>HEPS 注入研究 </vt:lpstr>
      <vt:lpstr>第四代同步辐射光源的关键物理和技术挑战</vt:lpstr>
      <vt:lpstr>在轴置换注入的关键问题</vt:lpstr>
      <vt:lpstr>基于增强器高能累积的在轴置换注入</vt:lpstr>
      <vt:lpstr>注入方案的研究过程</vt:lpstr>
      <vt:lpstr>注入引出设计总体考虑</vt:lpstr>
      <vt:lpstr>储存环注入引出区最终设计</vt:lpstr>
      <vt:lpstr>增强器高能注入引出设计</vt:lpstr>
      <vt:lpstr>关键物理问题</vt:lpstr>
      <vt:lpstr>储存环注入引出调束</vt:lpstr>
      <vt:lpstr>注入引出分阶段调束中遇到的问题</vt:lpstr>
      <vt:lpstr>储存环注入束损现象</vt:lpstr>
      <vt:lpstr>R18弧区的局部凸轨</vt:lpstr>
      <vt:lpstr>单束团填充模式</vt:lpstr>
      <vt:lpstr>高电荷量填充模式</vt:lpstr>
      <vt:lpstr>流强累积过程和传输效率</vt:lpstr>
      <vt:lpstr>总结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苑梦尧</dc:creator>
  <cp:lastModifiedBy>ZHE DUAN</cp:lastModifiedBy>
  <cp:revision>414</cp:revision>
  <dcterms:created xsi:type="dcterms:W3CDTF">2023-03-22T12:32:58Z</dcterms:created>
  <dcterms:modified xsi:type="dcterms:W3CDTF">2026-07-02T02:41:43Z</dcterms:modified>
</cp:coreProperties>
</file>