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258" r:id="rId3"/>
    <p:sldId id="5104" r:id="rId4"/>
    <p:sldId id="5092" r:id="rId5"/>
    <p:sldId id="5105" r:id="rId6"/>
    <p:sldId id="5094" r:id="rId7"/>
    <p:sldId id="5095" r:id="rId8"/>
    <p:sldId id="5096" r:id="rId9"/>
    <p:sldId id="5097" r:id="rId10"/>
    <p:sldId id="4973" r:id="rId11"/>
    <p:sldId id="5106" r:id="rId12"/>
    <p:sldId id="5107" r:id="rId13"/>
    <p:sldId id="5108" r:id="rId14"/>
    <p:sldId id="5125" r:id="rId15"/>
    <p:sldId id="5127" r:id="rId16"/>
    <p:sldId id="5130" r:id="rId17"/>
    <p:sldId id="5115" r:id="rId18"/>
    <p:sldId id="5129" r:id="rId19"/>
    <p:sldId id="5124" r:id="rId20"/>
    <p:sldId id="5112" r:id="rId21"/>
    <p:sldId id="5101" r:id="rId22"/>
    <p:sldId id="5110" r:id="rId23"/>
    <p:sldId id="5103" r:id="rId24"/>
    <p:sldId id="5109" r:id="rId25"/>
    <p:sldId id="5111" r:id="rId26"/>
    <p:sldId id="5126" r:id="rId27"/>
    <p:sldId id="5132" r:id="rId28"/>
    <p:sldId id="5134" r:id="rId29"/>
    <p:sldId id="5118" r:id="rId30"/>
    <p:sldId id="5119" r:id="rId31"/>
    <p:sldId id="5113"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A7C"/>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3939" autoAdjust="0"/>
  </p:normalViewPr>
  <p:slideViewPr>
    <p:cSldViewPr snapToGrid="0">
      <p:cViewPr varScale="1">
        <p:scale>
          <a:sx n="103" d="100"/>
          <a:sy n="103" d="100"/>
        </p:scale>
        <p:origin x="244" y="76"/>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B60A5-19FC-41BC-900D-487A98AC7D90}" type="datetimeFigureOut">
              <a:rPr lang="zh-CN" altLang="en-US" smtClean="0"/>
              <a:t>2026/7/2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4BE035-4C66-4F01-AEA7-3A74EA58859C}" type="slidenum">
              <a:rPr lang="zh-CN" altLang="en-US" smtClean="0"/>
              <a:t>‹#›</a:t>
            </a:fld>
            <a:endParaRPr lang="zh-CN" altLang="en-US"/>
          </a:p>
        </p:txBody>
      </p:sp>
    </p:spTree>
    <p:extLst>
      <p:ext uri="{BB962C8B-B14F-4D97-AF65-F5344CB8AC3E}">
        <p14:creationId xmlns:p14="http://schemas.microsoft.com/office/powerpoint/2010/main" val="3857612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lnSpc>
                <a:spcPct val="150000"/>
              </a:lnSpc>
            </a:pPr>
            <a:r>
              <a:rPr lang="zh-CN" altLang="en-US" dirty="0"/>
              <a:t>各位老师同学大家好，我是徐欣，下面我将为大家介绍</a:t>
            </a:r>
            <a:r>
              <a:rPr lang="en-US" altLang="zh-CN" dirty="0"/>
              <a:t>STCF</a:t>
            </a:r>
            <a:r>
              <a:rPr lang="zh-CN" altLang="en-US" dirty="0"/>
              <a:t>正电子源系统最近的进展。</a:t>
            </a:r>
          </a:p>
        </p:txBody>
      </p:sp>
      <p:sp>
        <p:nvSpPr>
          <p:cNvPr id="4" name="灯片编号占位符 3"/>
          <p:cNvSpPr>
            <a:spLocks noGrp="1"/>
          </p:cNvSpPr>
          <p:nvPr>
            <p:ph type="sldNum" sz="quarter" idx="5"/>
          </p:nvPr>
        </p:nvSpPr>
        <p:spPr/>
        <p:txBody>
          <a:bodyPr/>
          <a:lstStyle/>
          <a:p>
            <a:fld id="{524BE035-4C66-4F01-AEA7-3A74EA58859C}" type="slidenum">
              <a:rPr lang="zh-CN" altLang="en-US" smtClean="0"/>
              <a:t>1</a:t>
            </a:fld>
            <a:endParaRPr lang="zh-CN" altLang="en-US"/>
          </a:p>
        </p:txBody>
      </p:sp>
    </p:spTree>
    <p:extLst>
      <p:ext uri="{BB962C8B-B14F-4D97-AF65-F5344CB8AC3E}">
        <p14:creationId xmlns:p14="http://schemas.microsoft.com/office/powerpoint/2010/main" val="927346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10</a:t>
            </a:fld>
            <a:endParaRPr lang="zh-CN" altLang="en-US"/>
          </a:p>
        </p:txBody>
      </p:sp>
    </p:spTree>
    <p:extLst>
      <p:ext uri="{BB962C8B-B14F-4D97-AF65-F5344CB8AC3E}">
        <p14:creationId xmlns:p14="http://schemas.microsoft.com/office/powerpoint/2010/main" val="2997335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首先介绍常温</a:t>
            </a:r>
            <a:r>
              <a:rPr lang="en-US" altLang="zh-CN" dirty="0"/>
              <a:t>AMD</a:t>
            </a:r>
            <a:r>
              <a:rPr lang="zh-CN" altLang="en-US" dirty="0"/>
              <a:t>的设计进展。</a:t>
            </a:r>
            <a:endParaRPr lang="en-US" altLang="zh-CN" dirty="0"/>
          </a:p>
          <a:p>
            <a:r>
              <a:rPr lang="zh-CN" altLang="zh-CN" dirty="0"/>
              <a:t>首先回顾一下，AMD 由三个部分组成：</a:t>
            </a:r>
            <a:r>
              <a:rPr lang="zh-CN" altLang="zh-CN" b="1" dirty="0"/>
              <a:t>桥接线圈、极锥和磁通聚集器</a:t>
            </a:r>
            <a:r>
              <a:rPr lang="zh-CN" altLang="zh-CN" dirty="0"/>
              <a:t>。</a:t>
            </a:r>
          </a:p>
          <a:p>
            <a:r>
              <a:rPr lang="zh-CN" altLang="zh-CN" dirty="0"/>
              <a:t>先来看 STCF 磁通聚集器的设计。该磁通聚集器长度为 100 mm，内半径从 3.5 mm 逐渐增大到 26 mm，而外半径固定为 54 mm。当通入15kA、脉宽5</a:t>
            </a:r>
            <a:r>
              <a:rPr lang="en-US" altLang="zh-CN" dirty="0"/>
              <a:t>us</a:t>
            </a:r>
            <a:r>
              <a:rPr lang="zh-CN" altLang="zh-CN" dirty="0"/>
              <a:t>的电流脉冲时，它能够产生约7T 的峰值磁场。</a:t>
            </a:r>
          </a:p>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11</a:t>
            </a:fld>
            <a:endParaRPr lang="zh-CN" altLang="en-US"/>
          </a:p>
        </p:txBody>
      </p:sp>
    </p:spTree>
    <p:extLst>
      <p:ext uri="{BB962C8B-B14F-4D97-AF65-F5344CB8AC3E}">
        <p14:creationId xmlns:p14="http://schemas.microsoft.com/office/powerpoint/2010/main" val="2164974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dirty="0"/>
              <a:t>这项工作的主要目标是通过优化</a:t>
            </a:r>
            <a:r>
              <a:rPr lang="en-US" altLang="zh-CN" dirty="0"/>
              <a:t>bridge coil</a:t>
            </a:r>
            <a:r>
              <a:rPr lang="zh-CN" altLang="zh-CN" dirty="0"/>
              <a:t>和极锥的形状，增强桥接线圈对磁场的贡献。</a:t>
            </a:r>
            <a:endParaRPr lang="en-US" altLang="zh-CN" dirty="0"/>
          </a:p>
          <a:p>
            <a:r>
              <a:rPr lang="zh-CN" altLang="zh-CN" dirty="0"/>
              <a:t>下面详细介绍我们近期对</a:t>
            </a:r>
            <a:r>
              <a:rPr lang="en-US" altLang="zh-CN" dirty="0"/>
              <a:t>AMD</a:t>
            </a:r>
            <a:r>
              <a:rPr lang="zh-CN" altLang="zh-CN" dirty="0"/>
              <a:t>的优化工作。</a:t>
            </a:r>
          </a:p>
          <a:p>
            <a:r>
              <a:rPr lang="zh-CN" altLang="zh-CN" dirty="0"/>
              <a:t>首先，图 1 显示了有无极锥情况下桥接线圈产生的磁场。可以清楚看到，加入极锥后，桥接线圈的磁场提高了约</a:t>
            </a:r>
            <a:r>
              <a:rPr lang="en-US" altLang="zh-CN" dirty="0"/>
              <a:t>0.5T</a:t>
            </a:r>
            <a:r>
              <a:rPr lang="zh-CN" altLang="zh-CN" dirty="0"/>
              <a:t>。</a:t>
            </a:r>
          </a:p>
          <a:p>
            <a:r>
              <a:rPr lang="zh-CN" altLang="zh-CN" dirty="0"/>
              <a:t>第二，图 2 比较了两种不同极锥材料对磁场的影响。模拟结果表明，材料选择对磁场分布几乎没有影响。</a:t>
            </a:r>
          </a:p>
          <a:p>
            <a:r>
              <a:rPr lang="zh-CN" altLang="zh-CN" dirty="0"/>
              <a:t>第三，图 3 展示了我们优化后的极锥形状。我们通过在出口处对外孔径进行锥形收缩，提高了磁场强度。</a:t>
            </a:r>
          </a:p>
          <a:p>
            <a:r>
              <a:rPr lang="zh-CN" altLang="zh-CN" dirty="0"/>
              <a:t>通过 OPERA 模拟，我们确认这种新结构不仅提高了峰值磁场，而且使峰值磁场位置更靠近靶出口。此外，我们还在桥接线圈上增加了磁轭，从而进一步提高了约</a:t>
            </a:r>
            <a:r>
              <a:rPr lang="en-US" altLang="zh-CN" dirty="0"/>
              <a:t>0.2T</a:t>
            </a:r>
            <a:r>
              <a:rPr lang="zh-CN" altLang="zh-CN" dirty="0"/>
              <a:t>的磁场。</a:t>
            </a:r>
            <a:r>
              <a:rPr lang="zh-CN" altLang="en-US" dirty="0"/>
              <a:t>通过这些综合优化，桥接线圈产生的峰值磁场成功提高到</a:t>
            </a:r>
            <a:r>
              <a:rPr lang="en-US" altLang="zh-CN" dirty="0"/>
              <a:t>1.12T</a:t>
            </a:r>
            <a:r>
              <a:rPr lang="zh-CN" altLang="en-US" dirty="0"/>
              <a:t>。</a:t>
            </a:r>
            <a:endParaRPr lang="en-US" altLang="zh-CN" dirty="0"/>
          </a:p>
          <a:p>
            <a:endParaRPr lang="en-US" altLang="zh-CN" dirty="0"/>
          </a:p>
          <a:p>
            <a:endParaRPr lang="zh-CN" altLang="zh-CN"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12</a:t>
            </a:fld>
            <a:endParaRPr lang="zh-CN" altLang="en-US"/>
          </a:p>
        </p:txBody>
      </p:sp>
    </p:spTree>
    <p:extLst>
      <p:ext uri="{BB962C8B-B14F-4D97-AF65-F5344CB8AC3E}">
        <p14:creationId xmlns:p14="http://schemas.microsoft.com/office/powerpoint/2010/main" val="3887499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dirty="0"/>
              <a:t>最终，我们实现了靶面处 </a:t>
            </a:r>
            <a:r>
              <a:rPr lang="en-US" altLang="zh-CN" dirty="0"/>
              <a:t>4.52 T</a:t>
            </a:r>
            <a:r>
              <a:rPr lang="zh-CN" altLang="zh-CN" dirty="0"/>
              <a:t>的 </a:t>
            </a:r>
            <a:r>
              <a:rPr lang="en-US" altLang="zh-CN" dirty="0"/>
              <a:t>AMD</a:t>
            </a:r>
            <a:r>
              <a:rPr lang="zh-CN" altLang="zh-CN" dirty="0"/>
              <a:t>磁场，以及</a:t>
            </a:r>
            <a:r>
              <a:rPr lang="en-US" altLang="zh-CN" dirty="0"/>
              <a:t>7.96T</a:t>
            </a:r>
            <a:r>
              <a:rPr lang="zh-CN" altLang="zh-CN" dirty="0"/>
              <a:t>的总峰值磁场</a:t>
            </a:r>
          </a:p>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13</a:t>
            </a:fld>
            <a:endParaRPr lang="zh-CN" altLang="en-US"/>
          </a:p>
        </p:txBody>
      </p:sp>
    </p:spTree>
    <p:extLst>
      <p:ext uri="{BB962C8B-B14F-4D97-AF65-F5344CB8AC3E}">
        <p14:creationId xmlns:p14="http://schemas.microsoft.com/office/powerpoint/2010/main" val="2164181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6705A-B5BE-43A7-EA59-0F150163FF6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4F1A2B7-D693-13AD-DD6F-8C7F107E86C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F854B19-CC10-D566-B215-3EB336CF3C82}"/>
              </a:ext>
            </a:extLst>
          </p:cNvPr>
          <p:cNvSpPr>
            <a:spLocks noGrp="1"/>
          </p:cNvSpPr>
          <p:nvPr>
            <p:ph type="body" idx="1"/>
          </p:nvPr>
        </p:nvSpPr>
        <p:spPr/>
        <p:txBody>
          <a:bodyPr/>
          <a:lstStyle/>
          <a:p>
            <a:r>
              <a:rPr lang="zh-CN" altLang="en-US" dirty="0"/>
              <a:t>我们最近还研究了超导</a:t>
            </a:r>
            <a:r>
              <a:rPr lang="en-US" altLang="zh-CN" dirty="0"/>
              <a:t>AMD</a:t>
            </a:r>
            <a:r>
              <a:rPr lang="zh-CN" altLang="en-US" dirty="0"/>
              <a:t>的方案，这是常温</a:t>
            </a:r>
            <a:r>
              <a:rPr lang="en-US" altLang="zh-CN" dirty="0"/>
              <a:t>AMD</a:t>
            </a:r>
            <a:r>
              <a:rPr lang="zh-CN" altLang="en-US" dirty="0"/>
              <a:t>与超导</a:t>
            </a:r>
            <a:r>
              <a:rPr lang="en-US" altLang="zh-CN" dirty="0"/>
              <a:t>AMD</a:t>
            </a:r>
            <a:r>
              <a:rPr lang="zh-CN" altLang="en-US" dirty="0"/>
              <a:t>的布局示意图以及磁场示意图。超导</a:t>
            </a:r>
            <a:r>
              <a:rPr lang="en-US" altLang="zh-CN" dirty="0"/>
              <a:t>AMD</a:t>
            </a:r>
            <a:r>
              <a:rPr lang="zh-CN" altLang="en-US" dirty="0"/>
              <a:t>的四个优势：</a:t>
            </a:r>
            <a:r>
              <a:rPr lang="en-US" altLang="zh-CN" dirty="0">
                <a:solidFill>
                  <a:srgbClr val="FF0000"/>
                </a:solidFill>
              </a:rPr>
              <a:t>1</a:t>
            </a:r>
            <a:r>
              <a:rPr lang="zh-CN" altLang="en-US" dirty="0">
                <a:solidFill>
                  <a:srgbClr val="FF0000"/>
                </a:solidFill>
              </a:rPr>
              <a:t>、峰值磁场可以很高，能达到</a:t>
            </a:r>
            <a:r>
              <a:rPr lang="en-US" altLang="zh-CN" dirty="0">
                <a:solidFill>
                  <a:srgbClr val="FF0000"/>
                </a:solidFill>
              </a:rPr>
              <a:t>15-18T</a:t>
            </a:r>
            <a:r>
              <a:rPr lang="zh-CN" altLang="en-US" dirty="0">
                <a:solidFill>
                  <a:srgbClr val="FF0000"/>
                </a:solidFill>
              </a:rPr>
              <a:t>。</a:t>
            </a:r>
            <a:r>
              <a:rPr lang="en-US" altLang="zh-CN" dirty="0">
                <a:solidFill>
                  <a:srgbClr val="FF0000"/>
                </a:solidFill>
              </a:rPr>
              <a:t>2</a:t>
            </a:r>
            <a:r>
              <a:rPr lang="zh-CN" altLang="en-US" dirty="0">
                <a:solidFill>
                  <a:srgbClr val="FF0000"/>
                </a:solidFill>
              </a:rPr>
              <a:t>、孔径大 </a:t>
            </a:r>
            <a:r>
              <a:rPr lang="en-US" altLang="zh-CN" dirty="0"/>
              <a:t>3</a:t>
            </a:r>
            <a:r>
              <a:rPr lang="zh-CN" altLang="en-US" dirty="0"/>
              <a:t>、方便调节靶的纵向位置 </a:t>
            </a:r>
            <a:r>
              <a:rPr lang="en-US" altLang="zh-CN" dirty="0"/>
              <a:t>4</a:t>
            </a:r>
            <a:r>
              <a:rPr lang="zh-CN" altLang="en-US" dirty="0"/>
              <a:t>、直流</a:t>
            </a:r>
            <a:endParaRPr lang="en-US" altLang="zh-CN" dirty="0"/>
          </a:p>
          <a:p>
            <a:r>
              <a:rPr lang="zh-CN" altLang="en-US" dirty="0"/>
              <a:t>该图显示了正电子产额随着</a:t>
            </a:r>
            <a:r>
              <a:rPr lang="en-US" altLang="zh-CN" dirty="0"/>
              <a:t>Flux Concentrator</a:t>
            </a:r>
            <a:r>
              <a:rPr lang="zh-CN" altLang="en-US" dirty="0"/>
              <a:t>峰值磁场的提高而增高，在</a:t>
            </a:r>
            <a:r>
              <a:rPr lang="en-US" altLang="zh-CN" dirty="0"/>
              <a:t>7-52mm</a:t>
            </a:r>
            <a:r>
              <a:rPr lang="zh-CN" altLang="en-US" dirty="0"/>
              <a:t>的孔径限制下，提高峰值磁场对正电子产额的增益有限，且在</a:t>
            </a:r>
            <a:r>
              <a:rPr lang="en-US" altLang="zh-CN" dirty="0"/>
              <a:t>12-13T</a:t>
            </a:r>
            <a:r>
              <a:rPr lang="zh-CN" altLang="en-US" dirty="0"/>
              <a:t>达到峰值。</a:t>
            </a:r>
            <a:endParaRPr lang="en-US" altLang="zh-CN" dirty="0"/>
          </a:p>
          <a:p>
            <a:r>
              <a:rPr lang="zh-CN" altLang="en-US" dirty="0"/>
              <a:t>正电子产额的增加是峰值磁场提高与孔径增大协同作用的结果。</a:t>
            </a:r>
            <a:endParaRPr lang="en-US" altLang="zh-CN" dirty="0"/>
          </a:p>
          <a:p>
            <a:r>
              <a:rPr lang="zh-CN" altLang="en-US" dirty="0"/>
              <a:t>左上角展示了</a:t>
            </a:r>
            <a:r>
              <a:rPr lang="en-US" altLang="zh-CN" dirty="0" err="1"/>
              <a:t>FCCee</a:t>
            </a:r>
            <a:r>
              <a:rPr lang="zh-CN" altLang="en-US" dirty="0"/>
              <a:t>方案超导方案的布局，靶后至第一个加速腔的入口为</a:t>
            </a:r>
            <a:r>
              <a:rPr lang="en-US" altLang="zh-CN" dirty="0"/>
              <a:t>346mm</a:t>
            </a:r>
            <a:r>
              <a:rPr lang="zh-CN" altLang="en-US" dirty="0"/>
              <a:t>。其中放置了调谐螺线管、辐射屏蔽等部件，束流管孔径是</a:t>
            </a:r>
            <a:r>
              <a:rPr lang="en-US" altLang="zh-CN" dirty="0"/>
              <a:t>30mm</a:t>
            </a:r>
            <a:r>
              <a:rPr lang="zh-CN" altLang="en-US" dirty="0"/>
              <a:t>。</a:t>
            </a:r>
          </a:p>
        </p:txBody>
      </p:sp>
      <p:sp>
        <p:nvSpPr>
          <p:cNvPr id="4" name="灯片编号占位符 3">
            <a:extLst>
              <a:ext uri="{FF2B5EF4-FFF2-40B4-BE49-F238E27FC236}">
                <a16:creationId xmlns:a16="http://schemas.microsoft.com/office/drawing/2014/main" id="{47564B8D-CA53-475E-B3F2-7F9D39F7B835}"/>
              </a:ext>
            </a:extLst>
          </p:cNvPr>
          <p:cNvSpPr>
            <a:spLocks noGrp="1"/>
          </p:cNvSpPr>
          <p:nvPr>
            <p:ph type="sldNum" sz="quarter" idx="5"/>
          </p:nvPr>
        </p:nvSpPr>
        <p:spPr/>
        <p:txBody>
          <a:bodyPr/>
          <a:lstStyle/>
          <a:p>
            <a:fld id="{524BE035-4C66-4F01-AEA7-3A74EA58859C}" type="slidenum">
              <a:rPr lang="zh-CN" altLang="en-US" smtClean="0"/>
              <a:t>14</a:t>
            </a:fld>
            <a:endParaRPr lang="zh-CN" altLang="en-US"/>
          </a:p>
        </p:txBody>
      </p:sp>
    </p:spTree>
    <p:extLst>
      <p:ext uri="{BB962C8B-B14F-4D97-AF65-F5344CB8AC3E}">
        <p14:creationId xmlns:p14="http://schemas.microsoft.com/office/powerpoint/2010/main" val="2519671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B5C83-AF85-BD54-0BF1-FE7464B8459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8E942F4-BCC7-18CE-0C03-B3934165BF2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8E3FF8E-BFB7-34C6-96FD-1246387FC613}"/>
              </a:ext>
            </a:extLst>
          </p:cNvPr>
          <p:cNvSpPr>
            <a:spLocks noGrp="1"/>
          </p:cNvSpPr>
          <p:nvPr>
            <p:ph type="body" idx="1"/>
          </p:nvPr>
        </p:nvSpPr>
        <p:spPr/>
        <p:txBody>
          <a:bodyPr/>
          <a:lstStyle/>
          <a:p>
            <a:r>
              <a:rPr lang="zh-CN" altLang="en-US" dirty="0"/>
              <a:t>这一页展示了马文斌老师设计的</a:t>
            </a:r>
            <a:r>
              <a:rPr lang="en-US" altLang="zh-CN" dirty="0"/>
              <a:t>3</a:t>
            </a:r>
            <a:r>
              <a:rPr lang="zh-CN" altLang="en-US" dirty="0"/>
              <a:t>个超导</a:t>
            </a:r>
            <a:r>
              <a:rPr lang="en-US" altLang="zh-CN" dirty="0"/>
              <a:t>AMD</a:t>
            </a:r>
            <a:r>
              <a:rPr lang="zh-CN" altLang="en-US" dirty="0"/>
              <a:t>的方案，设计了两个低温超导的方案与高温超导方案。这三种方案都可以实现</a:t>
            </a:r>
            <a:r>
              <a:rPr lang="en-US" altLang="zh-CN" dirty="0"/>
              <a:t>15-18T</a:t>
            </a:r>
            <a:r>
              <a:rPr lang="zh-CN" altLang="en-US" dirty="0"/>
              <a:t>的磁场。孔径都能到</a:t>
            </a:r>
            <a:r>
              <a:rPr lang="en-US" altLang="zh-CN" dirty="0"/>
              <a:t>80mm</a:t>
            </a:r>
            <a:r>
              <a:rPr lang="zh-CN" altLang="en-US" dirty="0"/>
              <a:t>左右。</a:t>
            </a:r>
            <a:endParaRPr lang="en-US" altLang="zh-CN" dirty="0"/>
          </a:p>
          <a:p>
            <a:r>
              <a:rPr lang="zh-CN" altLang="en-US" dirty="0"/>
              <a:t>参考</a:t>
            </a:r>
            <a:r>
              <a:rPr lang="en-US" altLang="zh-CN" dirty="0" err="1"/>
              <a:t>FCCee</a:t>
            </a:r>
            <a:r>
              <a:rPr lang="zh-CN" altLang="en-US" dirty="0"/>
              <a:t>的布局，进行正电子跟踪模拟，其捕获效率显著提高。</a:t>
            </a:r>
          </a:p>
        </p:txBody>
      </p:sp>
      <p:sp>
        <p:nvSpPr>
          <p:cNvPr id="4" name="灯片编号占位符 3">
            <a:extLst>
              <a:ext uri="{FF2B5EF4-FFF2-40B4-BE49-F238E27FC236}">
                <a16:creationId xmlns:a16="http://schemas.microsoft.com/office/drawing/2014/main" id="{A91323D0-CF18-F92E-5345-42A22A349D07}"/>
              </a:ext>
            </a:extLst>
          </p:cNvPr>
          <p:cNvSpPr>
            <a:spLocks noGrp="1"/>
          </p:cNvSpPr>
          <p:nvPr>
            <p:ph type="sldNum" sz="quarter" idx="5"/>
          </p:nvPr>
        </p:nvSpPr>
        <p:spPr/>
        <p:txBody>
          <a:bodyPr/>
          <a:lstStyle/>
          <a:p>
            <a:fld id="{524BE035-4C66-4F01-AEA7-3A74EA58859C}" type="slidenum">
              <a:rPr lang="zh-CN" altLang="en-US" smtClean="0"/>
              <a:t>15</a:t>
            </a:fld>
            <a:endParaRPr lang="zh-CN" altLang="en-US"/>
          </a:p>
        </p:txBody>
      </p:sp>
    </p:spTree>
    <p:extLst>
      <p:ext uri="{BB962C8B-B14F-4D97-AF65-F5344CB8AC3E}">
        <p14:creationId xmlns:p14="http://schemas.microsoft.com/office/powerpoint/2010/main" val="3009261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DC90F-DA7A-FB3D-2B28-50CFB4EF8C6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4A19C1E-814D-4ABB-34E5-3892A899B09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A212514-46A0-4C47-DECB-FC01AD4C49DD}"/>
              </a:ext>
            </a:extLst>
          </p:cNvPr>
          <p:cNvSpPr>
            <a:spLocks noGrp="1"/>
          </p:cNvSpPr>
          <p:nvPr>
            <p:ph type="body" idx="1"/>
          </p:nvPr>
        </p:nvSpPr>
        <p:spPr/>
        <p:txBody>
          <a:bodyPr/>
          <a:lstStyle/>
          <a:p>
            <a:r>
              <a:rPr lang="zh-CN" altLang="en-US" dirty="0"/>
              <a:t>这一页是目前对超导方案的束流管孔径以及靶后与第一个加速腔入口的漂移距离对正电子产额的影响的判断，超导</a:t>
            </a:r>
            <a:r>
              <a:rPr lang="en-US" altLang="zh-CN" dirty="0"/>
              <a:t>AMD</a:t>
            </a:r>
            <a:r>
              <a:rPr lang="zh-CN" altLang="en-US" dirty="0"/>
              <a:t>处束流管的孔径与后续加速管的孔径保持一致即可。辐射屏蔽的厚度余量比较充足。</a:t>
            </a:r>
            <a:r>
              <a:rPr lang="en-US" altLang="zh-CN" dirty="0"/>
              <a:t>20-30cm</a:t>
            </a:r>
            <a:r>
              <a:rPr lang="zh-CN" altLang="en-US" dirty="0"/>
              <a:t>漂移距离的最优结果的束流参数差距不大，</a:t>
            </a:r>
            <a:r>
              <a:rPr lang="en-US" altLang="zh-CN" dirty="0"/>
              <a:t>40cm</a:t>
            </a:r>
            <a:r>
              <a:rPr lang="zh-CN" altLang="en-US" dirty="0"/>
              <a:t>时的产额以及束流品质都显著下降。最终的考虑还需要进行打靶能量沉积的模拟，已经在</a:t>
            </a:r>
            <a:r>
              <a:rPr lang="en-US" altLang="zh-CN" dirty="0" err="1"/>
              <a:t>Fluka</a:t>
            </a:r>
            <a:r>
              <a:rPr lang="zh-CN" altLang="en-US" dirty="0"/>
              <a:t>中建立了完整的</a:t>
            </a:r>
            <a:r>
              <a:rPr lang="en-US" altLang="zh-CN" dirty="0"/>
              <a:t>AMD</a:t>
            </a:r>
            <a:r>
              <a:rPr lang="zh-CN" altLang="en-US" dirty="0"/>
              <a:t>模型，后续将进行辐射屏蔽的计算考量，确定最终的孔径及漂移距离。</a:t>
            </a:r>
          </a:p>
          <a:p>
            <a:endParaRPr lang="zh-CN" altLang="en-US" dirty="0"/>
          </a:p>
          <a:p>
            <a:endParaRPr lang="zh-CN" altLang="en-US" dirty="0"/>
          </a:p>
          <a:p>
            <a:endParaRPr lang="en-US" altLang="zh-CN" dirty="0"/>
          </a:p>
        </p:txBody>
      </p:sp>
      <p:sp>
        <p:nvSpPr>
          <p:cNvPr id="4" name="灯片编号占位符 3">
            <a:extLst>
              <a:ext uri="{FF2B5EF4-FFF2-40B4-BE49-F238E27FC236}">
                <a16:creationId xmlns:a16="http://schemas.microsoft.com/office/drawing/2014/main" id="{9C77A1C8-14C1-656A-DD43-8D187253AD1A}"/>
              </a:ext>
            </a:extLst>
          </p:cNvPr>
          <p:cNvSpPr>
            <a:spLocks noGrp="1"/>
          </p:cNvSpPr>
          <p:nvPr>
            <p:ph type="sldNum" sz="quarter" idx="5"/>
          </p:nvPr>
        </p:nvSpPr>
        <p:spPr/>
        <p:txBody>
          <a:bodyPr/>
          <a:lstStyle/>
          <a:p>
            <a:fld id="{524BE035-4C66-4F01-AEA7-3A74EA58859C}" type="slidenum">
              <a:rPr lang="zh-CN" altLang="en-US" smtClean="0"/>
              <a:t>16</a:t>
            </a:fld>
            <a:endParaRPr lang="zh-CN" altLang="en-US"/>
          </a:p>
        </p:txBody>
      </p:sp>
    </p:spTree>
    <p:extLst>
      <p:ext uri="{BB962C8B-B14F-4D97-AF65-F5344CB8AC3E}">
        <p14:creationId xmlns:p14="http://schemas.microsoft.com/office/powerpoint/2010/main" val="1998398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17</a:t>
            </a:fld>
            <a:endParaRPr lang="zh-CN" altLang="en-US"/>
          </a:p>
        </p:txBody>
      </p:sp>
    </p:spTree>
    <p:extLst>
      <p:ext uri="{BB962C8B-B14F-4D97-AF65-F5344CB8AC3E}">
        <p14:creationId xmlns:p14="http://schemas.microsoft.com/office/powerpoint/2010/main" val="79786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11EC1-0599-167C-0F9F-686D5EB23F1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9A3BC3B-4009-8F0D-376B-C59D967C772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21DF505-3EBC-2116-488A-43E0824ED640}"/>
              </a:ext>
            </a:extLst>
          </p:cNvPr>
          <p:cNvSpPr>
            <a:spLocks noGrp="1"/>
          </p:cNvSpPr>
          <p:nvPr>
            <p:ph type="body" idx="1"/>
          </p:nvPr>
        </p:nvSpPr>
        <p:spPr/>
        <p:txBody>
          <a:bodyPr/>
          <a:lstStyle/>
          <a:p>
            <a:r>
              <a:rPr lang="zh-CN" altLang="en-US" dirty="0"/>
              <a:t>单晶正电子源的核心思想，是利用高能电子束与取向单晶之间的相干相互作用来增强 </a:t>
            </a:r>
            <a:r>
              <a:rPr lang="en-US" altLang="zh-CN" dirty="0"/>
              <a:t>γ </a:t>
            </a:r>
            <a:r>
              <a:rPr lang="zh-CN" altLang="en-US" dirty="0"/>
              <a:t>光子的产生。传统非晶靶中，电子主要通过普通轫致辐射产生光子，整个过程基本是随机散射。而在单晶中，如果电子束沿晶轴或晶面方向入射，电子会感受到周期性的晶格势场，并在晶体连续势中发生通道运动或相干偏转。就会大大的提高光子的产额。更易产生低能光子→产生低能正电子→利于</a:t>
            </a:r>
            <a:r>
              <a:rPr lang="en-US" altLang="zh-CN" dirty="0"/>
              <a:t>AMD</a:t>
            </a:r>
            <a:r>
              <a:rPr lang="zh-CN" altLang="en-US" dirty="0"/>
              <a:t>捕获，更低的热沉积以及</a:t>
            </a:r>
            <a:r>
              <a:rPr lang="en-US" altLang="zh-CN" dirty="0"/>
              <a:t>PEDD</a:t>
            </a:r>
            <a:r>
              <a:rPr lang="zh-CN" altLang="en-US" dirty="0"/>
              <a:t>在靶中→低的水冷以及热应力→靶的稳定性提高。</a:t>
            </a:r>
          </a:p>
          <a:p>
            <a:endParaRPr lang="zh-CN" altLang="en-US" dirty="0"/>
          </a:p>
        </p:txBody>
      </p:sp>
      <p:sp>
        <p:nvSpPr>
          <p:cNvPr id="4" name="灯片编号占位符 3">
            <a:extLst>
              <a:ext uri="{FF2B5EF4-FFF2-40B4-BE49-F238E27FC236}">
                <a16:creationId xmlns:a16="http://schemas.microsoft.com/office/drawing/2014/main" id="{7268B8CA-9CD0-7591-B9E6-831FC27C2A5C}"/>
              </a:ext>
            </a:extLst>
          </p:cNvPr>
          <p:cNvSpPr>
            <a:spLocks noGrp="1"/>
          </p:cNvSpPr>
          <p:nvPr>
            <p:ph type="sldNum" sz="quarter" idx="5"/>
          </p:nvPr>
        </p:nvSpPr>
        <p:spPr/>
        <p:txBody>
          <a:bodyPr/>
          <a:lstStyle/>
          <a:p>
            <a:fld id="{524BE035-4C66-4F01-AEA7-3A74EA58859C}" type="slidenum">
              <a:rPr lang="zh-CN" altLang="en-US" smtClean="0"/>
              <a:t>18</a:t>
            </a:fld>
            <a:endParaRPr lang="zh-CN" altLang="en-US"/>
          </a:p>
        </p:txBody>
      </p:sp>
    </p:spTree>
    <p:extLst>
      <p:ext uri="{BB962C8B-B14F-4D97-AF65-F5344CB8AC3E}">
        <p14:creationId xmlns:p14="http://schemas.microsoft.com/office/powerpoint/2010/main" val="1191842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D791C-85B3-4E92-14D4-1409E4A8448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BFD8F83-8E43-9611-E5CE-40C9A884657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768AB4F-DA4B-B70E-9B79-E51946F57C37}"/>
              </a:ext>
            </a:extLst>
          </p:cNvPr>
          <p:cNvSpPr>
            <a:spLocks noGrp="1"/>
          </p:cNvSpPr>
          <p:nvPr>
            <p:ph type="body" idx="1"/>
          </p:nvPr>
        </p:nvSpPr>
        <p:spPr/>
        <p:txBody>
          <a:bodyPr/>
          <a:lstStyle/>
          <a:p>
            <a:r>
              <a:rPr lang="zh-CN" altLang="en-US" dirty="0"/>
              <a:t>模拟结果：金刚石</a:t>
            </a:r>
            <a:r>
              <a:rPr lang="en-US" altLang="zh-CN" dirty="0"/>
              <a:t>&lt;110&gt;</a:t>
            </a:r>
            <a:r>
              <a:rPr lang="zh-CN" altLang="en-US" dirty="0"/>
              <a:t>晶轴提升</a:t>
            </a:r>
            <a:r>
              <a:rPr lang="en-US" altLang="zh-CN" dirty="0"/>
              <a:t>35%</a:t>
            </a:r>
            <a:r>
              <a:rPr lang="zh-CN" altLang="en-US" dirty="0"/>
              <a:t>左右，钨</a:t>
            </a:r>
            <a:r>
              <a:rPr lang="en-US" altLang="zh-CN" dirty="0"/>
              <a:t>&lt;111&gt;</a:t>
            </a:r>
            <a:r>
              <a:rPr lang="zh-CN" altLang="en-US" dirty="0"/>
              <a:t>晶轴的</a:t>
            </a:r>
            <a:r>
              <a:rPr lang="en-US" altLang="zh-CN" dirty="0"/>
              <a:t>41%</a:t>
            </a:r>
            <a:r>
              <a:rPr lang="zh-CN" altLang="en-US" dirty="0"/>
              <a:t>左右，厚钨单晶提高了</a:t>
            </a:r>
            <a:r>
              <a:rPr lang="en-US" altLang="zh-CN" dirty="0"/>
              <a:t>21%</a:t>
            </a:r>
            <a:r>
              <a:rPr lang="zh-CN" altLang="en-US" dirty="0"/>
              <a:t>左右。</a:t>
            </a:r>
            <a:endParaRPr lang="en-US" altLang="zh-CN" dirty="0"/>
          </a:p>
          <a:p>
            <a:r>
              <a:rPr lang="zh-CN" altLang="en-US" dirty="0"/>
              <a:t>实际中厚单晶与薄单晶的正电子产额基本是一致的，产额的差异来自于模型的精度差异。</a:t>
            </a:r>
            <a:endParaRPr lang="en-US" altLang="zh-CN" dirty="0"/>
          </a:p>
          <a:p>
            <a:endParaRPr lang="zh-CN" altLang="en-US" dirty="0"/>
          </a:p>
          <a:p>
            <a:r>
              <a:rPr lang="zh-CN" altLang="en-US" dirty="0"/>
              <a:t>混合靶方案单晶钨较金刚石提升正电子产额的效果更加，但金刚石制作的工艺更加成熟，晶体取向性更好。</a:t>
            </a:r>
          </a:p>
          <a:p>
            <a:r>
              <a:rPr lang="zh-CN" altLang="en-US" dirty="0"/>
              <a:t>从保护单晶材料角度出发，混合靶方案中在单晶中的能量沉积极低，混合靶的方案更优。</a:t>
            </a:r>
          </a:p>
          <a:p>
            <a:endParaRPr lang="zh-CN" altLang="en-US" dirty="0"/>
          </a:p>
        </p:txBody>
      </p:sp>
      <p:sp>
        <p:nvSpPr>
          <p:cNvPr id="4" name="灯片编号占位符 3">
            <a:extLst>
              <a:ext uri="{FF2B5EF4-FFF2-40B4-BE49-F238E27FC236}">
                <a16:creationId xmlns:a16="http://schemas.microsoft.com/office/drawing/2014/main" id="{3B893AD5-7DA0-1B4B-5974-66AD4F2609FC}"/>
              </a:ext>
            </a:extLst>
          </p:cNvPr>
          <p:cNvSpPr>
            <a:spLocks noGrp="1"/>
          </p:cNvSpPr>
          <p:nvPr>
            <p:ph type="sldNum" sz="quarter" idx="5"/>
          </p:nvPr>
        </p:nvSpPr>
        <p:spPr/>
        <p:txBody>
          <a:bodyPr/>
          <a:lstStyle/>
          <a:p>
            <a:fld id="{524BE035-4C66-4F01-AEA7-3A74EA58859C}" type="slidenum">
              <a:rPr lang="zh-CN" altLang="en-US" smtClean="0"/>
              <a:t>19</a:t>
            </a:fld>
            <a:endParaRPr lang="zh-CN" altLang="en-US"/>
          </a:p>
        </p:txBody>
      </p:sp>
    </p:spTree>
    <p:extLst>
      <p:ext uri="{BB962C8B-B14F-4D97-AF65-F5344CB8AC3E}">
        <p14:creationId xmlns:p14="http://schemas.microsoft.com/office/powerpoint/2010/main" val="453263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我的报告共分为以下</a:t>
            </a:r>
            <a:r>
              <a:rPr lang="en-US" altLang="zh-CN" dirty="0"/>
              <a:t>5</a:t>
            </a:r>
            <a:r>
              <a:rPr lang="zh-CN" altLang="en-US" dirty="0"/>
              <a:t>个部分</a:t>
            </a:r>
          </a:p>
        </p:txBody>
      </p:sp>
      <p:sp>
        <p:nvSpPr>
          <p:cNvPr id="4" name="灯片编号占位符 3"/>
          <p:cNvSpPr>
            <a:spLocks noGrp="1"/>
          </p:cNvSpPr>
          <p:nvPr>
            <p:ph type="sldNum" sz="quarter" idx="5"/>
          </p:nvPr>
        </p:nvSpPr>
        <p:spPr/>
        <p:txBody>
          <a:bodyPr/>
          <a:lstStyle/>
          <a:p>
            <a:fld id="{524BE035-4C66-4F01-AEA7-3A74EA58859C}" type="slidenum">
              <a:rPr lang="zh-CN" altLang="en-US" smtClean="0"/>
              <a:t>2</a:t>
            </a:fld>
            <a:endParaRPr lang="zh-CN" altLang="en-US"/>
          </a:p>
        </p:txBody>
      </p:sp>
    </p:spTree>
    <p:extLst>
      <p:ext uri="{BB962C8B-B14F-4D97-AF65-F5344CB8AC3E}">
        <p14:creationId xmlns:p14="http://schemas.microsoft.com/office/powerpoint/2010/main" val="115279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dirty="0"/>
              <a:t>Finally, Part 5: The Beam Test Platform.</a:t>
            </a:r>
            <a:r>
              <a:rPr lang="en-US" altLang="zh-CN" dirty="0"/>
              <a:t> We plan to build a platform to test our key technologies.</a:t>
            </a:r>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20</a:t>
            </a:fld>
            <a:endParaRPr lang="zh-CN" altLang="en-US"/>
          </a:p>
        </p:txBody>
      </p:sp>
    </p:spTree>
    <p:extLst>
      <p:ext uri="{BB962C8B-B14F-4D97-AF65-F5344CB8AC3E}">
        <p14:creationId xmlns:p14="http://schemas.microsoft.com/office/powerpoint/2010/main" val="3801089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dirty="0"/>
              <a:t>最后，为了实验验证 STCF 正电子源的关键技术，例如正电子靶、AMD、大孔径加速结构以及束流诊断系统，我们</a:t>
            </a:r>
            <a:r>
              <a:rPr lang="zh-CN" altLang="en-US" dirty="0"/>
              <a:t>正在</a:t>
            </a:r>
            <a:r>
              <a:rPr lang="zh-CN" altLang="zh-CN" dirty="0"/>
              <a:t>建设一个专用的束流测试平台。</a:t>
            </a:r>
          </a:p>
          <a:p>
            <a:r>
              <a:rPr lang="zh-CN" altLang="zh-CN" dirty="0"/>
              <a:t>这里展示的是拟定的束流测试平台布局。计划使用 100 MeV 电子束轰击正电子靶，并在 100 MeV 出口处测量正电子和电子的电荷量。</a:t>
            </a:r>
          </a:p>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21</a:t>
            </a:fld>
            <a:endParaRPr lang="zh-CN" altLang="en-US"/>
          </a:p>
        </p:txBody>
      </p:sp>
    </p:spTree>
    <p:extLst>
      <p:ext uri="{BB962C8B-B14F-4D97-AF65-F5344CB8AC3E}">
        <p14:creationId xmlns:p14="http://schemas.microsoft.com/office/powerpoint/2010/main" val="3369699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dirty="0"/>
              <a:t>如图所示，测试平台的正电子源段采用两个俘获腔和一个加速腔，将正电子束加速到 100 MeV。用于聚焦的 0.5 T 磁场由 7 个均匀间隔、长度为 0.9 m 的螺线管平台产生。对应的磁场分布如图所示。</a:t>
            </a:r>
          </a:p>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22</a:t>
            </a:fld>
            <a:endParaRPr lang="zh-CN" altLang="en-US"/>
          </a:p>
        </p:txBody>
      </p:sp>
    </p:spTree>
    <p:extLst>
      <p:ext uri="{BB962C8B-B14F-4D97-AF65-F5344CB8AC3E}">
        <p14:creationId xmlns:p14="http://schemas.microsoft.com/office/powerpoint/2010/main" val="2770701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dirty="0"/>
              <a:t>下面来看 100 MeV 束流动力学模拟结果。</a:t>
            </a:r>
          </a:p>
          <a:p>
            <a:r>
              <a:rPr lang="zh-CN" altLang="zh-CN" dirty="0"/>
              <a:t>图 1 展示了正电子参数在经过 AMD 前后的变化，更多细节列在表 1 中。</a:t>
            </a:r>
          </a:p>
          <a:p>
            <a:r>
              <a:rPr lang="zh-CN" altLang="zh-CN" dirty="0"/>
              <a:t>最重要的是，图 2 比较了我们新的 AMD 设计和旧的 5 T 磁通聚集器设计。结果显示，新设计使俘获效率提高了3</a:t>
            </a:r>
            <a:r>
              <a:rPr lang="en-US" altLang="zh-CN" dirty="0"/>
              <a:t>5</a:t>
            </a:r>
            <a:r>
              <a:rPr lang="zh-CN" altLang="zh-CN" dirty="0"/>
              <a:t>%。</a:t>
            </a:r>
          </a:p>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23</a:t>
            </a:fld>
            <a:endParaRPr lang="zh-CN" altLang="en-US"/>
          </a:p>
        </p:txBody>
      </p:sp>
    </p:spTree>
    <p:extLst>
      <p:ext uri="{BB962C8B-B14F-4D97-AF65-F5344CB8AC3E}">
        <p14:creationId xmlns:p14="http://schemas.microsoft.com/office/powerpoint/2010/main" val="1658102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dirty="0"/>
              <a:t>我们还使用从靶到 100 MeV 出口的完整磁场图进行了端到端模拟。得到的束流相空间如图所示。模拟结果表明，我们可以获得 0.024 的正电子产额，束团尺寸约为 4.17 mm。</a:t>
            </a:r>
          </a:p>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24</a:t>
            </a:fld>
            <a:endParaRPr lang="zh-CN" altLang="en-US"/>
          </a:p>
        </p:txBody>
      </p:sp>
    </p:spTree>
    <p:extLst>
      <p:ext uri="{BB962C8B-B14F-4D97-AF65-F5344CB8AC3E}">
        <p14:creationId xmlns:p14="http://schemas.microsoft.com/office/powerpoint/2010/main" val="1881134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该页简单展示了正电子源系统的机械设计</a:t>
            </a:r>
          </a:p>
        </p:txBody>
      </p:sp>
      <p:sp>
        <p:nvSpPr>
          <p:cNvPr id="4" name="灯片编号占位符 3"/>
          <p:cNvSpPr>
            <a:spLocks noGrp="1"/>
          </p:cNvSpPr>
          <p:nvPr>
            <p:ph type="sldNum" sz="quarter" idx="5"/>
          </p:nvPr>
        </p:nvSpPr>
        <p:spPr/>
        <p:txBody>
          <a:bodyPr/>
          <a:lstStyle/>
          <a:p>
            <a:fld id="{524BE035-4C66-4F01-AEA7-3A74EA58859C}" type="slidenum">
              <a:rPr lang="zh-CN" altLang="en-US" smtClean="0"/>
              <a:t>25</a:t>
            </a:fld>
            <a:endParaRPr lang="zh-CN" altLang="en-US"/>
          </a:p>
        </p:txBody>
      </p:sp>
    </p:spTree>
    <p:extLst>
      <p:ext uri="{BB962C8B-B14F-4D97-AF65-F5344CB8AC3E}">
        <p14:creationId xmlns:p14="http://schemas.microsoft.com/office/powerpoint/2010/main" val="7047699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4C431-FE74-F33B-9683-8934F5EE602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3F8DE90-14A8-BCDF-3A74-095A8FE0B9D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3A77C54-141A-CA57-FB07-0027F0D34433}"/>
              </a:ext>
            </a:extLst>
          </p:cNvPr>
          <p:cNvSpPr>
            <a:spLocks noGrp="1"/>
          </p:cNvSpPr>
          <p:nvPr>
            <p:ph type="body" idx="1"/>
          </p:nvPr>
        </p:nvSpPr>
        <p:spPr/>
        <p:txBody>
          <a:bodyPr/>
          <a:lstStyle/>
          <a:p>
            <a:r>
              <a:rPr lang="zh-CN" altLang="en-US" dirty="0"/>
              <a:t>这是最近我们对</a:t>
            </a:r>
            <a:r>
              <a:rPr lang="en-US" altLang="zh-CN" dirty="0"/>
              <a:t>flux concentrator</a:t>
            </a:r>
            <a:r>
              <a:rPr lang="zh-CN" altLang="en-US" dirty="0"/>
              <a:t>的磁场测量的结果</a:t>
            </a:r>
          </a:p>
        </p:txBody>
      </p:sp>
      <p:sp>
        <p:nvSpPr>
          <p:cNvPr id="4" name="灯片编号占位符 3">
            <a:extLst>
              <a:ext uri="{FF2B5EF4-FFF2-40B4-BE49-F238E27FC236}">
                <a16:creationId xmlns:a16="http://schemas.microsoft.com/office/drawing/2014/main" id="{212F4A6F-6013-B2EF-F664-2A8BD4C69AC5}"/>
              </a:ext>
            </a:extLst>
          </p:cNvPr>
          <p:cNvSpPr>
            <a:spLocks noGrp="1"/>
          </p:cNvSpPr>
          <p:nvPr>
            <p:ph type="sldNum" sz="quarter" idx="5"/>
          </p:nvPr>
        </p:nvSpPr>
        <p:spPr/>
        <p:txBody>
          <a:bodyPr/>
          <a:lstStyle/>
          <a:p>
            <a:fld id="{524BE035-4C66-4F01-AEA7-3A74EA58859C}" type="slidenum">
              <a:rPr lang="zh-CN" altLang="en-US" smtClean="0"/>
              <a:t>26</a:t>
            </a:fld>
            <a:endParaRPr lang="zh-CN" altLang="en-US"/>
          </a:p>
        </p:txBody>
      </p:sp>
    </p:spTree>
    <p:extLst>
      <p:ext uri="{BB962C8B-B14F-4D97-AF65-F5344CB8AC3E}">
        <p14:creationId xmlns:p14="http://schemas.microsoft.com/office/powerpoint/2010/main" val="16277797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27</a:t>
            </a:fld>
            <a:endParaRPr lang="zh-CN" altLang="en-US"/>
          </a:p>
        </p:txBody>
      </p:sp>
    </p:spTree>
    <p:extLst>
      <p:ext uri="{BB962C8B-B14F-4D97-AF65-F5344CB8AC3E}">
        <p14:creationId xmlns:p14="http://schemas.microsoft.com/office/powerpoint/2010/main" val="7526754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28</a:t>
            </a:fld>
            <a:endParaRPr lang="zh-CN" altLang="en-US"/>
          </a:p>
        </p:txBody>
      </p:sp>
    </p:spTree>
    <p:extLst>
      <p:ext uri="{BB962C8B-B14F-4D97-AF65-F5344CB8AC3E}">
        <p14:creationId xmlns:p14="http://schemas.microsoft.com/office/powerpoint/2010/main" val="17983773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29</a:t>
            </a:fld>
            <a:endParaRPr lang="zh-CN" altLang="en-US"/>
          </a:p>
        </p:txBody>
      </p:sp>
    </p:spTree>
    <p:extLst>
      <p:ext uri="{BB962C8B-B14F-4D97-AF65-F5344CB8AC3E}">
        <p14:creationId xmlns:p14="http://schemas.microsoft.com/office/powerpoint/2010/main" val="2285126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3</a:t>
            </a:fld>
            <a:endParaRPr lang="zh-CN" altLang="en-US"/>
          </a:p>
        </p:txBody>
      </p:sp>
    </p:spTree>
    <p:extLst>
      <p:ext uri="{BB962C8B-B14F-4D97-AF65-F5344CB8AC3E}">
        <p14:creationId xmlns:p14="http://schemas.microsoft.com/office/powerpoint/2010/main" val="19958301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30</a:t>
            </a:fld>
            <a:endParaRPr lang="zh-CN" altLang="en-US"/>
          </a:p>
        </p:txBody>
      </p:sp>
    </p:spTree>
    <p:extLst>
      <p:ext uri="{BB962C8B-B14F-4D97-AF65-F5344CB8AC3E}">
        <p14:creationId xmlns:p14="http://schemas.microsoft.com/office/powerpoint/2010/main" val="2863784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简单介绍一下注入器的方案及参数。</a:t>
            </a:r>
            <a:endParaRPr lang="en-US" altLang="zh-CN" dirty="0"/>
          </a:p>
          <a:p>
            <a:r>
              <a:rPr lang="zh-CN" altLang="zh-CN" dirty="0"/>
              <a:t>在离轴注入方案中，我们需要以 </a:t>
            </a:r>
            <a:r>
              <a:rPr lang="en-US" altLang="zh-CN" dirty="0"/>
              <a:t>30Hz</a:t>
            </a:r>
            <a:r>
              <a:rPr lang="zh-CN" altLang="zh-CN" dirty="0"/>
              <a:t>的重复频率产生每束团 1.</a:t>
            </a:r>
            <a:r>
              <a:rPr lang="en-US" altLang="zh-CN" dirty="0"/>
              <a:t>0</a:t>
            </a:r>
            <a:r>
              <a:rPr lang="zh-CN" altLang="zh-CN" dirty="0"/>
              <a:t> nC 的正电子束。这一过程通过使用 10 nC、1.5 GeV 的电子束轰击钨靶来实现。</a:t>
            </a:r>
          </a:p>
          <a:p>
            <a:r>
              <a:rPr lang="zh-CN" altLang="en-US" dirty="0"/>
              <a:t>置换</a:t>
            </a:r>
            <a:r>
              <a:rPr lang="zh-CN" altLang="zh-CN" dirty="0"/>
              <a:t>出注入方案则需要更高的束流强度。它使用 11.5 nC、2.5 GeV 的电子束，并以 90 Hz 的重复频率产生 2.9 nC 的正电子束团。随后，这些束团将被积累到 8.5 nC，再注入储存环。</a:t>
            </a:r>
          </a:p>
        </p:txBody>
      </p:sp>
      <p:sp>
        <p:nvSpPr>
          <p:cNvPr id="4" name="灯片编号占位符 3"/>
          <p:cNvSpPr>
            <a:spLocks noGrp="1"/>
          </p:cNvSpPr>
          <p:nvPr>
            <p:ph type="sldNum" sz="quarter" idx="5"/>
          </p:nvPr>
        </p:nvSpPr>
        <p:spPr/>
        <p:txBody>
          <a:bodyPr/>
          <a:lstStyle/>
          <a:p>
            <a:fld id="{524BE035-4C66-4F01-AEA7-3A74EA58859C}" type="slidenum">
              <a:rPr lang="zh-CN" altLang="en-US" smtClean="0"/>
              <a:t>4</a:t>
            </a:fld>
            <a:endParaRPr lang="zh-CN" altLang="en-US"/>
          </a:p>
        </p:txBody>
      </p:sp>
    </p:spTree>
    <p:extLst>
      <p:ext uri="{BB962C8B-B14F-4D97-AF65-F5344CB8AC3E}">
        <p14:creationId xmlns:p14="http://schemas.microsoft.com/office/powerpoint/2010/main" val="3872198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5</a:t>
            </a:fld>
            <a:endParaRPr lang="zh-CN" altLang="en-US"/>
          </a:p>
        </p:txBody>
      </p:sp>
    </p:spTree>
    <p:extLst>
      <p:ext uri="{BB962C8B-B14F-4D97-AF65-F5344CB8AC3E}">
        <p14:creationId xmlns:p14="http://schemas.microsoft.com/office/powerpoint/2010/main" val="238942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zh-CN" altLang="zh-CN" dirty="0"/>
                  <a:t>下面更详细地介绍正电子源设计。</a:t>
                </a:r>
              </a:p>
              <a:p>
                <a:r>
                  <a:rPr lang="zh-CN" altLang="zh-CN" dirty="0"/>
                  <a:t>根据 Geant4 模拟结果，我们确定两种方案下的</a:t>
                </a:r>
                <a:r>
                  <a:rPr lang="zh-CN" altLang="en-US" dirty="0"/>
                  <a:t>入射电子束团尺寸皆为</a:t>
                </a:r>
                <a:r>
                  <a:rPr lang="en-US" altLang="zh-CN" dirty="0"/>
                  <a:t>0.5mm</a:t>
                </a:r>
                <a:r>
                  <a:rPr lang="zh-CN" altLang="en-US" dirty="0"/>
                  <a:t>，</a:t>
                </a:r>
                <a:r>
                  <a:rPr lang="zh-CN" altLang="zh-CN" dirty="0"/>
                  <a:t>靶厚度分别为 13 mm 和 15 mm。计算结果表明，PEDD 低于 35 J/g。然而，峰值功率密度最高可达到：</a:t>
                </a:r>
              </a:p>
              <a:p>
                <a14:m>
                  <m:oMath xmlns:m="http://schemas.openxmlformats.org/officeDocument/2006/math">
                    <m:r>
                      <a:rPr lang="en-US" altLang="zh-CN" sz="1200" i="1" kern="1200" smtClean="0">
                        <a:solidFill>
                          <a:schemeClr val="tx1"/>
                        </a:solidFill>
                        <a:latin typeface="Cambria Math" panose="02040503050406030204" pitchFamily="18" charset="0"/>
                        <a:ea typeface="+mn-ea"/>
                        <a:cs typeface="+mn-cs"/>
                      </a:rPr>
                      <m:t>2</m:t>
                    </m:r>
                    <m:r>
                      <a:rPr lang="en-US" altLang="zh-CN" sz="1200" b="0" i="1" kern="1200" smtClean="0">
                        <a:solidFill>
                          <a:schemeClr val="tx1"/>
                        </a:solidFill>
                        <a:latin typeface="Cambria Math" panose="02040503050406030204" pitchFamily="18" charset="0"/>
                        <a:ea typeface="+mn-ea"/>
                        <a:cs typeface="+mn-cs"/>
                      </a:rPr>
                      <m:t>2.34</m:t>
                    </m:r>
                    <m:r>
                      <m:rPr>
                        <m:sty m:val="p"/>
                      </m:rPr>
                      <a:rPr lang="en-US" altLang="zh-CN" sz="1200" b="0" i="0" kern="1200">
                        <a:solidFill>
                          <a:schemeClr val="tx1"/>
                        </a:solidFill>
                        <a:latin typeface="Cambria Math" panose="02040503050406030204" pitchFamily="18" charset="0"/>
                        <a:ea typeface="+mn-ea"/>
                        <a:cs typeface="+mn-cs"/>
                      </a:rPr>
                      <m:t>kW</m:t>
                    </m:r>
                    <m:r>
                      <a:rPr lang="en-US" altLang="zh-CN" sz="1200" b="0" i="0" kern="1200">
                        <a:solidFill>
                          <a:schemeClr val="tx1"/>
                        </a:solidFill>
                        <a:latin typeface="Cambria Math" panose="02040503050406030204" pitchFamily="18" charset="0"/>
                        <a:ea typeface="+mn-ea"/>
                        <a:cs typeface="+mn-cs"/>
                      </a:rPr>
                      <m:t>/</m:t>
                    </m:r>
                    <m:r>
                      <m:rPr>
                        <m:sty m:val="p"/>
                      </m:rPr>
                      <a:rPr lang="en-US" altLang="zh-CN" sz="1200" b="0" i="0" kern="1200">
                        <a:solidFill>
                          <a:schemeClr val="tx1"/>
                        </a:solidFill>
                        <a:latin typeface="Cambria Math" panose="02040503050406030204" pitchFamily="18" charset="0"/>
                        <a:ea typeface="+mn-ea"/>
                        <a:cs typeface="+mn-cs"/>
                      </a:rPr>
                      <m:t>c</m:t>
                    </m:r>
                    <m:sSup>
                      <m:sSupPr>
                        <m:ctrlPr>
                          <a:rPr lang="zh-CN" altLang="en-US" sz="1200" b="0" i="1" kern="1200">
                            <a:solidFill>
                              <a:schemeClr val="tx1"/>
                            </a:solidFill>
                            <a:latin typeface="Cambria Math" panose="02040503050406030204" pitchFamily="18" charset="0"/>
                            <a:ea typeface="+mn-ea"/>
                            <a:cs typeface="+mn-cs"/>
                          </a:rPr>
                        </m:ctrlPr>
                      </m:sSupPr>
                      <m:e>
                        <m:r>
                          <m:rPr>
                            <m:sty m:val="p"/>
                          </m:rPr>
                          <a:rPr lang="en-US" altLang="zh-CN" sz="1200" b="0" i="0" kern="1200">
                            <a:solidFill>
                              <a:schemeClr val="tx1"/>
                            </a:solidFill>
                            <a:latin typeface="Cambria Math" panose="02040503050406030204" pitchFamily="18" charset="0"/>
                            <a:ea typeface="+mn-ea"/>
                            <a:cs typeface="+mn-cs"/>
                          </a:rPr>
                          <m:t>m</m:t>
                        </m:r>
                      </m:e>
                      <m:sup>
                        <m:r>
                          <a:rPr lang="en-US" altLang="zh-CN" sz="1200" b="0" i="0" kern="1200">
                            <a:solidFill>
                              <a:schemeClr val="tx1"/>
                            </a:solidFill>
                            <a:latin typeface="Cambria Math" panose="02040503050406030204" pitchFamily="18" charset="0"/>
                            <a:ea typeface="+mn-ea"/>
                            <a:cs typeface="+mn-cs"/>
                          </a:rPr>
                          <m:t>3</m:t>
                        </m:r>
                      </m:sup>
                    </m:sSup>
                  </m:oMath>
                </a14:m>
                <a:r>
                  <a:rPr lang="zh-CN" altLang="en-US" dirty="0"/>
                  <a:t>，</a:t>
                </a:r>
                <a:r>
                  <a:rPr lang="zh-CN" altLang="zh-CN" dirty="0"/>
                  <a:t>因为如此高的功率密度可能会</a:t>
                </a:r>
                <a:r>
                  <a:rPr lang="zh-CN" altLang="en-US" dirty="0"/>
                  <a:t>造成</a:t>
                </a:r>
                <a:r>
                  <a:rPr lang="zh-CN" altLang="zh-CN" dirty="0"/>
                  <a:t>钨靶的</a:t>
                </a:r>
                <a:r>
                  <a:rPr lang="zh-CN" altLang="en-US" dirty="0"/>
                  <a:t>损坏</a:t>
                </a:r>
                <a:r>
                  <a:rPr lang="zh-CN" altLang="zh-CN" dirty="0"/>
                  <a:t>，</a:t>
                </a:r>
                <a:r>
                  <a:rPr lang="zh-CN" altLang="en-US" dirty="0"/>
                  <a:t>因此我们将在设计中采用振荡靶来减少靶的损坏风险</a:t>
                </a:r>
                <a:endParaRPr lang="zh-CN" altLang="zh-CN" dirty="0"/>
              </a:p>
              <a:p>
                <a:endParaRPr lang="zh-CN" altLang="en-US" dirty="0"/>
              </a:p>
            </p:txBody>
          </p:sp>
        </mc:Choice>
        <mc:Fallback xmlns="">
          <p:sp>
            <p:nvSpPr>
              <p:cNvPr id="3" name="备注占位符 2"/>
              <p:cNvSpPr>
                <a:spLocks noGrp="1"/>
              </p:cNvSpPr>
              <p:nvPr>
                <p:ph type="body" idx="1"/>
              </p:nvPr>
            </p:nvSpPr>
            <p:spPr/>
            <p:txBody>
              <a:bodyPr/>
              <a:lstStyle/>
              <a:p>
                <a:r>
                  <a:rPr lang="zh-CN" altLang="zh-CN" dirty="0"/>
                  <a:t>下面更详细地介绍正电子源设计。</a:t>
                </a:r>
              </a:p>
              <a:p>
                <a:r>
                  <a:rPr lang="zh-CN" altLang="zh-CN" dirty="0"/>
                  <a:t>根据 Geant4 模拟结果，我们确定两种方案下的</a:t>
                </a:r>
                <a:r>
                  <a:rPr lang="zh-CN" altLang="en-US" dirty="0"/>
                  <a:t>入射电子束团尺寸皆为</a:t>
                </a:r>
                <a:r>
                  <a:rPr lang="en-US" altLang="zh-CN" dirty="0"/>
                  <a:t>0.5mm</a:t>
                </a:r>
                <a:r>
                  <a:rPr lang="zh-CN" altLang="en-US" dirty="0"/>
                  <a:t>，</a:t>
                </a:r>
                <a:r>
                  <a:rPr lang="zh-CN" altLang="zh-CN" dirty="0"/>
                  <a:t>靶厚度分别为 13 mm 和 15 mm。计算结果表明，PEDD 低于 35 J/g。然而，峰值功率密度最高可达到：</a:t>
                </a:r>
              </a:p>
              <a:p>
                <a:r>
                  <a:rPr lang="en-US" altLang="zh-CN" sz="1200" i="0" kern="1200">
                    <a:solidFill>
                      <a:schemeClr val="tx1"/>
                    </a:solidFill>
                    <a:latin typeface="Cambria Math" panose="02040503050406030204" pitchFamily="18" charset="0"/>
                    <a:ea typeface="+mn-ea"/>
                    <a:cs typeface="+mn-cs"/>
                  </a:rPr>
                  <a:t>2</a:t>
                </a:r>
                <a:r>
                  <a:rPr lang="en-US" altLang="zh-CN" sz="1200" b="0" i="0" kern="1200">
                    <a:solidFill>
                      <a:schemeClr val="tx1"/>
                    </a:solidFill>
                    <a:latin typeface="Cambria Math" panose="02040503050406030204" pitchFamily="18" charset="0"/>
                    <a:ea typeface="+mn-ea"/>
                    <a:cs typeface="+mn-cs"/>
                  </a:rPr>
                  <a:t>2.34</a:t>
                </a:r>
                <a:r>
                  <a:rPr lang="en-US" altLang="zh-CN" sz="1200" b="0" i="0" kern="1200">
                    <a:solidFill>
                      <a:schemeClr val="tx1"/>
                    </a:solidFill>
                    <a:latin typeface="+mn-lt"/>
                    <a:ea typeface="+mn-ea"/>
                    <a:cs typeface="+mn-cs"/>
                  </a:rPr>
                  <a:t>kW/cm</a:t>
                </a:r>
                <a:r>
                  <a:rPr lang="zh-CN" altLang="en-US" sz="1200" b="0" i="0" kern="1200">
                    <a:solidFill>
                      <a:schemeClr val="tx1"/>
                    </a:solidFill>
                    <a:latin typeface="+mn-lt"/>
                    <a:ea typeface="+mn-ea"/>
                    <a:cs typeface="+mn-cs"/>
                  </a:rPr>
                  <a:t>^</a:t>
                </a:r>
                <a:r>
                  <a:rPr lang="en-US" altLang="zh-CN" sz="1200" b="0" i="0" kern="1200">
                    <a:solidFill>
                      <a:schemeClr val="tx1"/>
                    </a:solidFill>
                    <a:latin typeface="+mn-lt"/>
                    <a:ea typeface="+mn-ea"/>
                    <a:cs typeface="+mn-cs"/>
                  </a:rPr>
                  <a:t>3</a:t>
                </a:r>
                <a:r>
                  <a:rPr lang="zh-CN" altLang="en-US" dirty="0"/>
                  <a:t>，</a:t>
                </a:r>
                <a:r>
                  <a:rPr lang="zh-CN" altLang="zh-CN" dirty="0"/>
                  <a:t>因为如此高的功率密度可能会</a:t>
                </a:r>
                <a:r>
                  <a:rPr lang="zh-CN" altLang="en-US" dirty="0"/>
                  <a:t>造成</a:t>
                </a:r>
                <a:r>
                  <a:rPr lang="zh-CN" altLang="zh-CN" dirty="0"/>
                  <a:t>钨靶的</a:t>
                </a:r>
                <a:r>
                  <a:rPr lang="zh-CN" altLang="en-US" dirty="0"/>
                  <a:t>损坏</a:t>
                </a:r>
                <a:r>
                  <a:rPr lang="zh-CN" altLang="zh-CN" dirty="0"/>
                  <a:t>，</a:t>
                </a:r>
                <a:r>
                  <a:rPr lang="zh-CN" altLang="en-US" dirty="0"/>
                  <a:t>因此我们将在设计中采用振荡靶来减少靶的损坏风险</a:t>
                </a:r>
                <a:endParaRPr lang="zh-CN" altLang="zh-CN" dirty="0"/>
              </a:p>
              <a:p>
                <a:endParaRPr lang="zh-CN" altLang="en-US" dirty="0"/>
              </a:p>
            </p:txBody>
          </p:sp>
        </mc:Fallback>
      </mc:AlternateContent>
      <p:sp>
        <p:nvSpPr>
          <p:cNvPr id="4" name="灯片编号占位符 3"/>
          <p:cNvSpPr>
            <a:spLocks noGrp="1"/>
          </p:cNvSpPr>
          <p:nvPr>
            <p:ph type="sldNum" sz="quarter" idx="5"/>
          </p:nvPr>
        </p:nvSpPr>
        <p:spPr/>
        <p:txBody>
          <a:bodyPr/>
          <a:lstStyle/>
          <a:p>
            <a:fld id="{524BE035-4C66-4F01-AEA7-3A74EA58859C}" type="slidenum">
              <a:rPr lang="zh-CN" altLang="en-US" smtClean="0"/>
              <a:t>6</a:t>
            </a:fld>
            <a:endParaRPr lang="zh-CN" altLang="en-US"/>
          </a:p>
        </p:txBody>
      </p:sp>
    </p:spTree>
    <p:extLst>
      <p:ext uri="{BB962C8B-B14F-4D97-AF65-F5344CB8AC3E}">
        <p14:creationId xmlns:p14="http://schemas.microsoft.com/office/powerpoint/2010/main" val="191024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dirty="0">
                <a:highlight>
                  <a:srgbClr val="FF0000"/>
                </a:highlight>
              </a:rPr>
              <a:t>这页展示了我们</a:t>
            </a:r>
            <a:r>
              <a:rPr lang="zh-CN" altLang="en-US" dirty="0">
                <a:highlight>
                  <a:srgbClr val="FF0000"/>
                </a:highlight>
              </a:rPr>
              <a:t>详细的打</a:t>
            </a:r>
            <a:r>
              <a:rPr lang="zh-CN" altLang="zh-CN" dirty="0">
                <a:highlight>
                  <a:srgbClr val="FF0000"/>
                </a:highlight>
              </a:rPr>
              <a:t>靶优化研究。我们分析了</a:t>
            </a:r>
            <a:r>
              <a:rPr lang="zh-CN" altLang="en-US" dirty="0">
                <a:highlight>
                  <a:srgbClr val="FF0000"/>
                </a:highlight>
              </a:rPr>
              <a:t>入射</a:t>
            </a:r>
            <a:r>
              <a:rPr lang="zh-CN" altLang="zh-CN" dirty="0">
                <a:highlight>
                  <a:srgbClr val="FF0000"/>
                </a:highlight>
              </a:rPr>
              <a:t>电子</a:t>
            </a:r>
            <a:r>
              <a:rPr lang="zh-CN" altLang="en-US" dirty="0">
                <a:highlight>
                  <a:srgbClr val="FF0000"/>
                </a:highlight>
              </a:rPr>
              <a:t>束团的尺寸</a:t>
            </a:r>
            <a:r>
              <a:rPr lang="zh-CN" altLang="zh-CN" dirty="0">
                <a:highlight>
                  <a:srgbClr val="FF0000"/>
                </a:highlight>
              </a:rPr>
              <a:t>对正电子产额</a:t>
            </a:r>
            <a:r>
              <a:rPr lang="zh-CN" altLang="en-US" dirty="0">
                <a:highlight>
                  <a:srgbClr val="FF0000"/>
                </a:highlight>
              </a:rPr>
              <a:t>以及</a:t>
            </a:r>
            <a:r>
              <a:rPr lang="en-US" altLang="zh-CN" dirty="0">
                <a:highlight>
                  <a:srgbClr val="FF0000"/>
                </a:highlight>
              </a:rPr>
              <a:t>PEDD</a:t>
            </a:r>
            <a:r>
              <a:rPr lang="zh-CN" altLang="zh-CN" dirty="0">
                <a:highlight>
                  <a:srgbClr val="FF0000"/>
                </a:highlight>
              </a:rPr>
              <a:t>的影响，</a:t>
            </a:r>
            <a:r>
              <a:rPr lang="en-US" altLang="zh-CN" dirty="0">
                <a:highlight>
                  <a:srgbClr val="FF0000"/>
                </a:highlight>
              </a:rPr>
              <a:t>0.5mm</a:t>
            </a:r>
            <a:r>
              <a:rPr lang="zh-CN" altLang="en-US" dirty="0">
                <a:highlight>
                  <a:srgbClr val="FF0000"/>
                </a:highlight>
              </a:rPr>
              <a:t>的束团尺寸可以保证产额较高的同时大大的降低</a:t>
            </a:r>
            <a:r>
              <a:rPr lang="en-US" altLang="zh-CN" dirty="0">
                <a:highlight>
                  <a:srgbClr val="FF0000"/>
                </a:highlight>
              </a:rPr>
              <a:t>PEDD</a:t>
            </a:r>
            <a:r>
              <a:rPr lang="zh-CN" altLang="en-US" dirty="0">
                <a:highlight>
                  <a:srgbClr val="FF0000"/>
                </a:highlight>
              </a:rPr>
              <a:t>。这分别是靶厚的优化以及电子束在靶内的能量沉积。</a:t>
            </a:r>
            <a:endParaRPr lang="zh-CN" altLang="en-US" dirty="0">
              <a:solidFill>
                <a:srgbClr val="FF0000"/>
              </a:solidFill>
              <a:highlight>
                <a:srgbClr val="FF0000"/>
              </a:highlight>
            </a:endParaRPr>
          </a:p>
        </p:txBody>
      </p:sp>
      <p:sp>
        <p:nvSpPr>
          <p:cNvPr id="4" name="灯片编号占位符 3"/>
          <p:cNvSpPr>
            <a:spLocks noGrp="1"/>
          </p:cNvSpPr>
          <p:nvPr>
            <p:ph type="sldNum" sz="quarter" idx="5"/>
          </p:nvPr>
        </p:nvSpPr>
        <p:spPr/>
        <p:txBody>
          <a:bodyPr/>
          <a:lstStyle/>
          <a:p>
            <a:fld id="{524BE035-4C66-4F01-AEA7-3A74EA58859C}" type="slidenum">
              <a:rPr lang="zh-CN" altLang="en-US" smtClean="0"/>
              <a:t>7</a:t>
            </a:fld>
            <a:endParaRPr lang="zh-CN" altLang="en-US"/>
          </a:p>
        </p:txBody>
      </p:sp>
    </p:spTree>
    <p:extLst>
      <p:ext uri="{BB962C8B-B14F-4D97-AF65-F5344CB8AC3E}">
        <p14:creationId xmlns:p14="http://schemas.microsoft.com/office/powerpoint/2010/main" val="424663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dirty="0"/>
              <a:t>我们还研究了入射束流能散和位置偏移对正电子产额的影响。结果表明，正电子产额对能散并不敏感，但会随着束流位置偏移的增加而下降。根据模拟结果，对于半径为 </a:t>
            </a:r>
            <a:r>
              <a:rPr lang="en-US" altLang="zh-CN" dirty="0"/>
              <a:t>2mm</a:t>
            </a:r>
            <a:r>
              <a:rPr lang="zh-CN" altLang="zh-CN" dirty="0"/>
              <a:t>的靶和 </a:t>
            </a:r>
            <a:r>
              <a:rPr lang="en-US" altLang="zh-CN" dirty="0"/>
              <a:t>0.5mm</a:t>
            </a:r>
            <a:r>
              <a:rPr lang="zh-CN" altLang="zh-CN" dirty="0"/>
              <a:t>的</a:t>
            </a:r>
            <a:r>
              <a:rPr lang="en-US" altLang="zh-CN" dirty="0"/>
              <a:t>RMS</a:t>
            </a:r>
            <a:r>
              <a:rPr lang="zh-CN" altLang="zh-CN" dirty="0"/>
              <a:t>入射束斑，束流位置偏移需要控制在 </a:t>
            </a:r>
            <a:r>
              <a:rPr lang="en-US" altLang="zh-CN" dirty="0"/>
              <a:t>0.4mm</a:t>
            </a:r>
            <a:r>
              <a:rPr lang="zh-CN" altLang="zh-CN" dirty="0"/>
              <a:t>以内。</a:t>
            </a:r>
            <a:endParaRPr lang="zh-CN" altLang="en-US"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8</a:t>
            </a:fld>
            <a:endParaRPr lang="zh-CN" altLang="en-US"/>
          </a:p>
        </p:txBody>
      </p:sp>
    </p:spTree>
    <p:extLst>
      <p:ext uri="{BB962C8B-B14F-4D97-AF65-F5344CB8AC3E}">
        <p14:creationId xmlns:p14="http://schemas.microsoft.com/office/powerpoint/2010/main" val="3736179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dirty="0"/>
              <a:t>完整的正电子加速段设计分为两个阶段：PAS 和 PL1。</a:t>
            </a:r>
          </a:p>
          <a:p>
            <a:r>
              <a:rPr lang="zh-CN" altLang="zh-CN" dirty="0"/>
              <a:t>PAS 阶段从 AMD 系统开始</a:t>
            </a:r>
            <a:r>
              <a:rPr lang="zh-CN" altLang="en-US" dirty="0"/>
              <a:t>，</a:t>
            </a:r>
            <a:r>
              <a:rPr lang="zh-CN" altLang="zh-CN" dirty="0"/>
              <a:t>该系统采用</a:t>
            </a:r>
            <a:r>
              <a:rPr lang="zh-CN" altLang="en-US" dirty="0"/>
              <a:t>了如图所示的</a:t>
            </a:r>
            <a:r>
              <a:rPr lang="zh-CN" altLang="zh-CN" dirty="0"/>
              <a:t>峰值磁场为</a:t>
            </a:r>
            <a:r>
              <a:rPr lang="en-US" altLang="zh-CN" dirty="0"/>
              <a:t>5T</a:t>
            </a:r>
            <a:r>
              <a:rPr lang="zh-CN" altLang="zh-CN" dirty="0"/>
              <a:t>的</a:t>
            </a:r>
            <a:r>
              <a:rPr lang="en-US" altLang="zh-CN" dirty="0"/>
              <a:t>Flux Concentrator</a:t>
            </a:r>
            <a:r>
              <a:rPr lang="zh-CN" altLang="en-US" dirty="0"/>
              <a:t>。</a:t>
            </a:r>
            <a:r>
              <a:rPr lang="zh-CN" altLang="zh-CN" dirty="0"/>
              <a:t>随后依次布置两个俘获腔和四个</a:t>
            </a:r>
            <a:r>
              <a:rPr lang="en-US" altLang="zh-CN" dirty="0"/>
              <a:t>3m</a:t>
            </a:r>
            <a:r>
              <a:rPr lang="zh-CN" altLang="zh-CN" dirty="0"/>
              <a:t>长的加速结构。我们采用孔径</a:t>
            </a:r>
            <a:r>
              <a:rPr lang="zh-CN" altLang="en-US" dirty="0"/>
              <a:t>为</a:t>
            </a:r>
            <a:r>
              <a:rPr lang="en-US" altLang="zh-CN" dirty="0"/>
              <a:t>30</a:t>
            </a:r>
            <a:r>
              <a:rPr lang="zh-CN" altLang="zh-CN" dirty="0"/>
              <a:t>mm、加速梯度为20MV/m的加速结构，将束流加速到约 650 MeV。之后，再使用常规加速结构，以 22 MV/m 的梯度将束流能量提升至 1 GeV。在聚焦方面，PAS 阶段</a:t>
            </a:r>
            <a:r>
              <a:rPr lang="en-US" altLang="zh-CN" dirty="0"/>
              <a:t>0.5T</a:t>
            </a:r>
            <a:r>
              <a:rPr lang="zh-CN" altLang="zh-CN" dirty="0"/>
              <a:t>的螺线管磁场，而 </a:t>
            </a:r>
            <a:r>
              <a:rPr lang="en-US" altLang="zh-CN" dirty="0"/>
              <a:t>PL1</a:t>
            </a:r>
            <a:r>
              <a:rPr lang="zh-CN" altLang="zh-CN" dirty="0"/>
              <a:t>阶段采用大孔径四极磁铁，其孔径为 200 mm。</a:t>
            </a:r>
          </a:p>
          <a:p>
            <a:endParaRPr lang="en-US" altLang="zh-CN" dirty="0"/>
          </a:p>
        </p:txBody>
      </p:sp>
      <p:sp>
        <p:nvSpPr>
          <p:cNvPr id="4" name="灯片编号占位符 3"/>
          <p:cNvSpPr>
            <a:spLocks noGrp="1"/>
          </p:cNvSpPr>
          <p:nvPr>
            <p:ph type="sldNum" sz="quarter" idx="5"/>
          </p:nvPr>
        </p:nvSpPr>
        <p:spPr/>
        <p:txBody>
          <a:bodyPr/>
          <a:lstStyle/>
          <a:p>
            <a:fld id="{524BE035-4C66-4F01-AEA7-3A74EA58859C}" type="slidenum">
              <a:rPr lang="zh-CN" altLang="en-US" smtClean="0"/>
              <a:t>9</a:t>
            </a:fld>
            <a:endParaRPr lang="zh-CN" altLang="en-US"/>
          </a:p>
        </p:txBody>
      </p:sp>
    </p:spTree>
    <p:extLst>
      <p:ext uri="{BB962C8B-B14F-4D97-AF65-F5344CB8AC3E}">
        <p14:creationId xmlns:p14="http://schemas.microsoft.com/office/powerpoint/2010/main" val="1443871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BF88DF78-0B72-4576-BF3B-88451BE36F40}"/>
              </a:ext>
            </a:extLst>
          </p:cNvPr>
          <p:cNvSpPr/>
          <p:nvPr userDrawn="1"/>
        </p:nvSpPr>
        <p:spPr>
          <a:xfrm>
            <a:off x="0" y="1508125"/>
            <a:ext cx="12216765" cy="2941955"/>
          </a:xfrm>
          <a:prstGeom prst="rect">
            <a:avLst/>
          </a:prstGeom>
          <a:solidFill>
            <a:srgbClr val="014B9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dirty="0"/>
          </a:p>
        </p:txBody>
      </p:sp>
      <p:sp>
        <p:nvSpPr>
          <p:cNvPr id="2" name="标题 1">
            <a:extLst>
              <a:ext uri="{FF2B5EF4-FFF2-40B4-BE49-F238E27FC236}">
                <a16:creationId xmlns:a16="http://schemas.microsoft.com/office/drawing/2014/main" id="{12EDBA60-E9EA-4AC6-A7CC-C8EA3890053B}"/>
              </a:ext>
            </a:extLst>
          </p:cNvPr>
          <p:cNvSpPr>
            <a:spLocks noGrp="1"/>
          </p:cNvSpPr>
          <p:nvPr>
            <p:ph type="ctrTitle" hasCustomPrompt="1"/>
          </p:nvPr>
        </p:nvSpPr>
        <p:spPr>
          <a:xfrm>
            <a:off x="1524000" y="1122363"/>
            <a:ext cx="9144000" cy="2387600"/>
          </a:xfrm>
        </p:spPr>
        <p:txBody>
          <a:bodyPr anchor="b"/>
          <a:lstStyle>
            <a:lvl1pPr algn="ctr">
              <a:defRPr sz="6000">
                <a:solidFill>
                  <a:schemeClr val="bg1">
                    <a:lumMod val="95000"/>
                  </a:schemeClr>
                </a:solidFill>
                <a:latin typeface="微软雅黑" panose="020B0503020204020204" pitchFamily="34" charset="-122"/>
                <a:ea typeface="微软雅黑" panose="020B0503020204020204" pitchFamily="34" charset="-122"/>
              </a:defRPr>
            </a:lvl1pPr>
          </a:lstStyle>
          <a:p>
            <a:r>
              <a:rPr lang="zh-CN" altLang="en-US" dirty="0"/>
              <a:t>主标题</a:t>
            </a:r>
          </a:p>
        </p:txBody>
      </p:sp>
      <p:sp>
        <p:nvSpPr>
          <p:cNvPr id="3" name="副标题 2">
            <a:extLst>
              <a:ext uri="{FF2B5EF4-FFF2-40B4-BE49-F238E27FC236}">
                <a16:creationId xmlns:a16="http://schemas.microsoft.com/office/drawing/2014/main" id="{B6859B6E-ECB0-4FA5-A6D7-DB889A9F3E4F}"/>
              </a:ext>
            </a:extLst>
          </p:cNvPr>
          <p:cNvSpPr>
            <a:spLocks noGrp="1"/>
          </p:cNvSpPr>
          <p:nvPr>
            <p:ph type="subTitle" idx="1" hasCustomPrompt="1"/>
          </p:nvPr>
        </p:nvSpPr>
        <p:spPr>
          <a:xfrm>
            <a:off x="1524000" y="4606771"/>
            <a:ext cx="9144000" cy="1655762"/>
          </a:xfrm>
        </p:spPr>
        <p:txBody>
          <a:bodyPr/>
          <a:lstStyle>
            <a:lvl1pPr marL="0" indent="0" algn="ctr">
              <a:buNone/>
              <a:defRPr sz="2400">
                <a:solidFill>
                  <a:srgbClr val="083A7C"/>
                </a:solidFill>
                <a:latin typeface="微软雅黑" panose="020B0503020204020204" pitchFamily="34" charset="-122"/>
                <a:ea typeface="微软雅黑"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副标题</a:t>
            </a:r>
          </a:p>
        </p:txBody>
      </p:sp>
      <p:sp>
        <p:nvSpPr>
          <p:cNvPr id="4" name="日期占位符 3">
            <a:extLst>
              <a:ext uri="{FF2B5EF4-FFF2-40B4-BE49-F238E27FC236}">
                <a16:creationId xmlns:a16="http://schemas.microsoft.com/office/drawing/2014/main" id="{AC37B5D8-0919-48A3-86CC-17DDE8F389F5}"/>
              </a:ext>
            </a:extLst>
          </p:cNvPr>
          <p:cNvSpPr>
            <a:spLocks noGrp="1"/>
          </p:cNvSpPr>
          <p:nvPr>
            <p:ph type="dt" sz="half" idx="10"/>
          </p:nvPr>
        </p:nvSpPr>
        <p:spPr/>
        <p:txBody>
          <a:bodyPr/>
          <a:lstStyle/>
          <a:p>
            <a:fld id="{96AD064A-ABD4-47DF-914B-B19AAEBFC979}" type="datetime1">
              <a:rPr lang="zh-CN" altLang="en-US" smtClean="0"/>
              <a:t>2026/7/2</a:t>
            </a:fld>
            <a:endParaRPr lang="zh-CN" altLang="en-US"/>
          </a:p>
        </p:txBody>
      </p:sp>
      <p:sp>
        <p:nvSpPr>
          <p:cNvPr id="5" name="页脚占位符 4">
            <a:extLst>
              <a:ext uri="{FF2B5EF4-FFF2-40B4-BE49-F238E27FC236}">
                <a16:creationId xmlns:a16="http://schemas.microsoft.com/office/drawing/2014/main" id="{E130AB54-5026-4E49-A0FA-9A828EBB4CD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3311397-274E-4BF5-8EEB-7BC499DD4FC4}"/>
              </a:ext>
            </a:extLst>
          </p:cNvPr>
          <p:cNvSpPr>
            <a:spLocks noGrp="1"/>
          </p:cNvSpPr>
          <p:nvPr>
            <p:ph type="sldNum" sz="quarter" idx="12"/>
          </p:nvPr>
        </p:nvSpPr>
        <p:spPr/>
        <p:txBody>
          <a:bodyPr/>
          <a:lstStyle/>
          <a:p>
            <a:fld id="{A51D0544-9409-4C9D-945B-4A6B8E7E7D39}" type="slidenum">
              <a:rPr lang="zh-CN" altLang="en-US" smtClean="0"/>
              <a:t>‹#›</a:t>
            </a:fld>
            <a:endParaRPr lang="zh-CN" altLang="en-US" dirty="0"/>
          </a:p>
        </p:txBody>
      </p:sp>
      <p:sp>
        <p:nvSpPr>
          <p:cNvPr id="7" name="矩形 6">
            <a:extLst>
              <a:ext uri="{FF2B5EF4-FFF2-40B4-BE49-F238E27FC236}">
                <a16:creationId xmlns:a16="http://schemas.microsoft.com/office/drawing/2014/main" id="{B2902515-25B4-43B6-A178-F7502A09C5F8}"/>
              </a:ext>
            </a:extLst>
          </p:cNvPr>
          <p:cNvSpPr/>
          <p:nvPr userDrawn="1"/>
        </p:nvSpPr>
        <p:spPr>
          <a:xfrm>
            <a:off x="0" y="-3974"/>
            <a:ext cx="12192000" cy="864936"/>
          </a:xfrm>
          <a:prstGeom prst="rect">
            <a:avLst/>
          </a:prstGeom>
          <a:solidFill>
            <a:srgbClr val="014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a:extLst>
              <a:ext uri="{FF2B5EF4-FFF2-40B4-BE49-F238E27FC236}">
                <a16:creationId xmlns:a16="http://schemas.microsoft.com/office/drawing/2014/main" id="{0DB572B1-9C1D-4702-8156-58D18588AF63}"/>
              </a:ext>
            </a:extLst>
          </p:cNvPr>
          <p:cNvPicPr>
            <a:picLocks noChangeAspect="1"/>
          </p:cNvPicPr>
          <p:nvPr userDrawn="1"/>
        </p:nvPicPr>
        <p:blipFill>
          <a:blip r:embed="rId2"/>
          <a:stretch>
            <a:fillRect/>
          </a:stretch>
        </p:blipFill>
        <p:spPr>
          <a:xfrm>
            <a:off x="10921271" y="-3974"/>
            <a:ext cx="1013431" cy="851978"/>
          </a:xfrm>
          <a:prstGeom prst="rect">
            <a:avLst/>
          </a:prstGeom>
        </p:spPr>
      </p:pic>
      <p:sp>
        <p:nvSpPr>
          <p:cNvPr id="9" name="矩形 8">
            <a:extLst>
              <a:ext uri="{FF2B5EF4-FFF2-40B4-BE49-F238E27FC236}">
                <a16:creationId xmlns:a16="http://schemas.microsoft.com/office/drawing/2014/main" id="{500B16A7-2CD8-4018-8F55-B595A699F245}"/>
              </a:ext>
            </a:extLst>
          </p:cNvPr>
          <p:cNvSpPr/>
          <p:nvPr userDrawn="1"/>
        </p:nvSpPr>
        <p:spPr>
          <a:xfrm>
            <a:off x="0" y="6424654"/>
            <a:ext cx="12192000" cy="433346"/>
          </a:xfrm>
          <a:prstGeom prst="rect">
            <a:avLst/>
          </a:prstGeom>
          <a:solidFill>
            <a:srgbClr val="083A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400" dirty="0">
                <a:latin typeface="方正舒体" panose="02010601030101010101" pitchFamily="2" charset="-122"/>
                <a:ea typeface="方正舒体" panose="02010601030101010101" pitchFamily="2" charset="-122"/>
              </a:rPr>
              <a:t>  红专并进，理实交融</a:t>
            </a:r>
          </a:p>
        </p:txBody>
      </p:sp>
      <p:pic>
        <p:nvPicPr>
          <p:cNvPr id="10" name="图片 9">
            <a:extLst>
              <a:ext uri="{FF2B5EF4-FFF2-40B4-BE49-F238E27FC236}">
                <a16:creationId xmlns:a16="http://schemas.microsoft.com/office/drawing/2014/main" id="{879939F9-1E5D-461B-84B0-C0656A8A47FF}"/>
              </a:ext>
            </a:extLst>
          </p:cNvPr>
          <p:cNvPicPr>
            <a:picLocks noChangeAspect="1"/>
          </p:cNvPicPr>
          <p:nvPr userDrawn="1"/>
        </p:nvPicPr>
        <p:blipFill rotWithShape="1">
          <a:blip r:embed="rId3"/>
          <a:srcRect t="17034"/>
          <a:stretch/>
        </p:blipFill>
        <p:spPr>
          <a:xfrm>
            <a:off x="9518949" y="6467363"/>
            <a:ext cx="2460258" cy="347929"/>
          </a:xfrm>
          <a:prstGeom prst="rect">
            <a:avLst/>
          </a:prstGeom>
        </p:spPr>
      </p:pic>
      <p:pic>
        <p:nvPicPr>
          <p:cNvPr id="12" name="图片 11" descr="123111">
            <a:extLst>
              <a:ext uri="{FF2B5EF4-FFF2-40B4-BE49-F238E27FC236}">
                <a16:creationId xmlns:a16="http://schemas.microsoft.com/office/drawing/2014/main" id="{7C201978-8601-438A-AFE4-C852276EFB86}"/>
              </a:ext>
            </a:extLst>
          </p:cNvPr>
          <p:cNvPicPr>
            <a:picLocks noChangeAspect="1"/>
          </p:cNvPicPr>
          <p:nvPr userDrawn="1"/>
        </p:nvPicPr>
        <p:blipFill>
          <a:blip r:embed="rId4"/>
          <a:stretch>
            <a:fillRect/>
          </a:stretch>
        </p:blipFill>
        <p:spPr>
          <a:xfrm>
            <a:off x="185310" y="136525"/>
            <a:ext cx="2908889" cy="567969"/>
          </a:xfrm>
          <a:prstGeom prst="rect">
            <a:avLst/>
          </a:prstGeom>
        </p:spPr>
      </p:pic>
      <p:pic>
        <p:nvPicPr>
          <p:cNvPr id="13" name="图片 12">
            <a:extLst>
              <a:ext uri="{FF2B5EF4-FFF2-40B4-BE49-F238E27FC236}">
                <a16:creationId xmlns:a16="http://schemas.microsoft.com/office/drawing/2014/main" id="{EADA43D1-5ACE-4039-A284-2991001CF9BE}"/>
              </a:ext>
            </a:extLst>
          </p:cNvPr>
          <p:cNvPicPr>
            <a:picLocks noChangeAspect="1"/>
          </p:cNvPicPr>
          <p:nvPr userDrawn="1"/>
        </p:nvPicPr>
        <p:blipFill>
          <a:blip r:embed="rId4">
            <a:alphaModFix amt="11000"/>
          </a:blip>
          <a:srcRect r="54046" b="23327"/>
          <a:stretch>
            <a:fillRect/>
          </a:stretch>
        </p:blipFill>
        <p:spPr>
          <a:xfrm>
            <a:off x="838200" y="747203"/>
            <a:ext cx="10921365" cy="3556000"/>
          </a:xfrm>
          <a:prstGeom prst="rect">
            <a:avLst/>
          </a:prstGeom>
        </p:spPr>
      </p:pic>
    </p:spTree>
    <p:extLst>
      <p:ext uri="{BB962C8B-B14F-4D97-AF65-F5344CB8AC3E}">
        <p14:creationId xmlns:p14="http://schemas.microsoft.com/office/powerpoint/2010/main" val="3111534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报告提纲">
    <p:spTree>
      <p:nvGrpSpPr>
        <p:cNvPr id="1" name=""/>
        <p:cNvGrpSpPr/>
        <p:nvPr/>
      </p:nvGrpSpPr>
      <p:grpSpPr>
        <a:xfrm>
          <a:off x="0" y="0"/>
          <a:ext cx="0" cy="0"/>
          <a:chOff x="0" y="0"/>
          <a:chExt cx="0" cy="0"/>
        </a:xfrm>
      </p:grpSpPr>
      <p:sp>
        <p:nvSpPr>
          <p:cNvPr id="27" name="矩形 26">
            <a:extLst>
              <a:ext uri="{FF2B5EF4-FFF2-40B4-BE49-F238E27FC236}">
                <a16:creationId xmlns:a16="http://schemas.microsoft.com/office/drawing/2014/main" id="{03B77541-A137-B3EE-77EF-18651E2BD6C3}"/>
              </a:ext>
            </a:extLst>
          </p:cNvPr>
          <p:cNvSpPr/>
          <p:nvPr userDrawn="1"/>
        </p:nvSpPr>
        <p:spPr>
          <a:xfrm>
            <a:off x="0" y="6424655"/>
            <a:ext cx="12192000" cy="433346"/>
          </a:xfrm>
          <a:prstGeom prst="rect">
            <a:avLst/>
          </a:prstGeom>
          <a:solidFill>
            <a:srgbClr val="083A7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2400" dirty="0">
                <a:latin typeface="方正舒体" panose="02010601030101010101" pitchFamily="2" charset="-122"/>
                <a:ea typeface="方正舒体" panose="02010601030101010101" pitchFamily="2" charset="-122"/>
              </a:rPr>
              <a:t>  红专并进，理实交融</a:t>
            </a:r>
          </a:p>
        </p:txBody>
      </p:sp>
      <p:pic>
        <p:nvPicPr>
          <p:cNvPr id="24" name="图片 23">
            <a:extLst>
              <a:ext uri="{FF2B5EF4-FFF2-40B4-BE49-F238E27FC236}">
                <a16:creationId xmlns:a16="http://schemas.microsoft.com/office/drawing/2014/main" id="{3894747E-1D24-B214-E839-DBB67109FBE6}"/>
              </a:ext>
            </a:extLst>
          </p:cNvPr>
          <p:cNvPicPr>
            <a:picLocks noChangeAspect="1"/>
          </p:cNvPicPr>
          <p:nvPr userDrawn="1"/>
        </p:nvPicPr>
        <p:blipFill rotWithShape="1">
          <a:blip r:embed="rId2"/>
          <a:srcRect t="17034"/>
          <a:stretch/>
        </p:blipFill>
        <p:spPr>
          <a:xfrm>
            <a:off x="9518949" y="6467363"/>
            <a:ext cx="2460258" cy="347929"/>
          </a:xfrm>
          <a:prstGeom prst="rect">
            <a:avLst/>
          </a:prstGeom>
        </p:spPr>
      </p:pic>
      <p:sp>
        <p:nvSpPr>
          <p:cNvPr id="28" name="文本占位符 17">
            <a:extLst>
              <a:ext uri="{FF2B5EF4-FFF2-40B4-BE49-F238E27FC236}">
                <a16:creationId xmlns:a16="http://schemas.microsoft.com/office/drawing/2014/main" id="{7019113C-F000-C65A-F8D9-B64B5BE22DE0}"/>
              </a:ext>
            </a:extLst>
          </p:cNvPr>
          <p:cNvSpPr>
            <a:spLocks noGrp="1"/>
          </p:cNvSpPr>
          <p:nvPr>
            <p:ph type="body" sz="quarter" idx="13" hasCustomPrompt="1"/>
          </p:nvPr>
        </p:nvSpPr>
        <p:spPr>
          <a:xfrm>
            <a:off x="1440674" y="1385298"/>
            <a:ext cx="4021872" cy="700547"/>
          </a:xfrm>
        </p:spPr>
        <p:txBody>
          <a:bodyPr lIns="0" tIns="0" rIns="0" bIns="0" anchor="ctr"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40" name="文本占位符 51">
            <a:extLst>
              <a:ext uri="{FF2B5EF4-FFF2-40B4-BE49-F238E27FC236}">
                <a16:creationId xmlns:a16="http://schemas.microsoft.com/office/drawing/2014/main" id="{ACCC2429-3ED4-C4D6-96AE-1E68B5060921}"/>
              </a:ext>
            </a:extLst>
          </p:cNvPr>
          <p:cNvSpPr>
            <a:spLocks noGrp="1"/>
          </p:cNvSpPr>
          <p:nvPr>
            <p:ph type="body" sz="quarter" idx="25" hasCustomPrompt="1"/>
          </p:nvPr>
        </p:nvSpPr>
        <p:spPr>
          <a:xfrm>
            <a:off x="594896" y="1323916"/>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1</a:t>
            </a:r>
            <a:endParaRPr lang="zh-CN" altLang="en-US" dirty="0"/>
          </a:p>
        </p:txBody>
      </p:sp>
      <p:sp>
        <p:nvSpPr>
          <p:cNvPr id="42" name="文本占位符 32">
            <a:extLst>
              <a:ext uri="{FF2B5EF4-FFF2-40B4-BE49-F238E27FC236}">
                <a16:creationId xmlns:a16="http://schemas.microsoft.com/office/drawing/2014/main" id="{5AF184A9-8971-EDD2-66F0-284F7F06B251}"/>
              </a:ext>
            </a:extLst>
          </p:cNvPr>
          <p:cNvSpPr>
            <a:spLocks noGrp="1"/>
          </p:cNvSpPr>
          <p:nvPr>
            <p:ph type="body" sz="quarter" idx="27" hasCustomPrompt="1"/>
          </p:nvPr>
        </p:nvSpPr>
        <p:spPr>
          <a:xfrm>
            <a:off x="594896" y="2300253"/>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2</a:t>
            </a:r>
            <a:endParaRPr lang="zh-CN" altLang="en-US" dirty="0"/>
          </a:p>
        </p:txBody>
      </p:sp>
      <p:sp>
        <p:nvSpPr>
          <p:cNvPr id="44" name="文本占位符 34">
            <a:extLst>
              <a:ext uri="{FF2B5EF4-FFF2-40B4-BE49-F238E27FC236}">
                <a16:creationId xmlns:a16="http://schemas.microsoft.com/office/drawing/2014/main" id="{AF976473-EB86-A991-9204-55B141458D32}"/>
              </a:ext>
            </a:extLst>
          </p:cNvPr>
          <p:cNvSpPr>
            <a:spLocks noGrp="1"/>
          </p:cNvSpPr>
          <p:nvPr>
            <p:ph type="body" sz="quarter" idx="29" hasCustomPrompt="1"/>
          </p:nvPr>
        </p:nvSpPr>
        <p:spPr>
          <a:xfrm>
            <a:off x="594896" y="3276590"/>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3</a:t>
            </a:r>
            <a:endParaRPr lang="zh-CN" altLang="en-US" dirty="0"/>
          </a:p>
        </p:txBody>
      </p:sp>
      <p:sp>
        <p:nvSpPr>
          <p:cNvPr id="49" name="文本占位符 34">
            <a:extLst>
              <a:ext uri="{FF2B5EF4-FFF2-40B4-BE49-F238E27FC236}">
                <a16:creationId xmlns:a16="http://schemas.microsoft.com/office/drawing/2014/main" id="{80EE3680-6D98-96D4-C216-446930F06EAF}"/>
              </a:ext>
            </a:extLst>
          </p:cNvPr>
          <p:cNvSpPr>
            <a:spLocks noGrp="1"/>
          </p:cNvSpPr>
          <p:nvPr>
            <p:ph type="body" sz="quarter" idx="32" hasCustomPrompt="1"/>
          </p:nvPr>
        </p:nvSpPr>
        <p:spPr>
          <a:xfrm>
            <a:off x="594896" y="4252067"/>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4</a:t>
            </a:r>
            <a:endParaRPr lang="zh-CN" altLang="en-US" dirty="0"/>
          </a:p>
        </p:txBody>
      </p:sp>
      <p:sp>
        <p:nvSpPr>
          <p:cNvPr id="51" name="文本占位符 34">
            <a:extLst>
              <a:ext uri="{FF2B5EF4-FFF2-40B4-BE49-F238E27FC236}">
                <a16:creationId xmlns:a16="http://schemas.microsoft.com/office/drawing/2014/main" id="{1CBDCFB0-2B02-DA6E-FCCE-0187B603C0F2}"/>
              </a:ext>
            </a:extLst>
          </p:cNvPr>
          <p:cNvSpPr>
            <a:spLocks noGrp="1"/>
          </p:cNvSpPr>
          <p:nvPr>
            <p:ph type="body" sz="quarter" idx="34" hasCustomPrompt="1"/>
          </p:nvPr>
        </p:nvSpPr>
        <p:spPr>
          <a:xfrm>
            <a:off x="594896" y="5227544"/>
            <a:ext cx="719242" cy="761929"/>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5</a:t>
            </a:r>
            <a:endParaRPr lang="zh-CN" altLang="en-US" dirty="0"/>
          </a:p>
        </p:txBody>
      </p:sp>
      <p:sp>
        <p:nvSpPr>
          <p:cNvPr id="17" name="矩形 16">
            <a:extLst>
              <a:ext uri="{FF2B5EF4-FFF2-40B4-BE49-F238E27FC236}">
                <a16:creationId xmlns:a16="http://schemas.microsoft.com/office/drawing/2014/main" id="{5582D0C2-7FA1-4E8A-9F40-DB135C3C0F4C}"/>
              </a:ext>
            </a:extLst>
          </p:cNvPr>
          <p:cNvSpPr/>
          <p:nvPr userDrawn="1"/>
        </p:nvSpPr>
        <p:spPr>
          <a:xfrm>
            <a:off x="0" y="-3974"/>
            <a:ext cx="12192000" cy="864936"/>
          </a:xfrm>
          <a:prstGeom prst="rect">
            <a:avLst/>
          </a:prstGeom>
          <a:solidFill>
            <a:srgbClr val="014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8" name="图片 17">
            <a:extLst>
              <a:ext uri="{FF2B5EF4-FFF2-40B4-BE49-F238E27FC236}">
                <a16:creationId xmlns:a16="http://schemas.microsoft.com/office/drawing/2014/main" id="{EBB81716-0D05-4AC3-992A-89A7FB2F4B79}"/>
              </a:ext>
            </a:extLst>
          </p:cNvPr>
          <p:cNvPicPr>
            <a:picLocks noChangeAspect="1"/>
          </p:cNvPicPr>
          <p:nvPr userDrawn="1"/>
        </p:nvPicPr>
        <p:blipFill>
          <a:blip r:embed="rId3"/>
          <a:stretch>
            <a:fillRect/>
          </a:stretch>
        </p:blipFill>
        <p:spPr>
          <a:xfrm>
            <a:off x="10921271" y="-3974"/>
            <a:ext cx="1013431" cy="851978"/>
          </a:xfrm>
          <a:prstGeom prst="rect">
            <a:avLst/>
          </a:prstGeom>
        </p:spPr>
      </p:pic>
      <p:sp>
        <p:nvSpPr>
          <p:cNvPr id="21" name="标题 1">
            <a:extLst>
              <a:ext uri="{FF2B5EF4-FFF2-40B4-BE49-F238E27FC236}">
                <a16:creationId xmlns:a16="http://schemas.microsoft.com/office/drawing/2014/main" id="{1006D2B9-29E2-4B1B-8AE9-DE7BC479CFBB}"/>
              </a:ext>
            </a:extLst>
          </p:cNvPr>
          <p:cNvSpPr>
            <a:spLocks noGrp="1"/>
          </p:cNvSpPr>
          <p:nvPr>
            <p:ph type="title" hasCustomPrompt="1"/>
          </p:nvPr>
        </p:nvSpPr>
        <p:spPr>
          <a:xfrm>
            <a:off x="130629" y="42709"/>
            <a:ext cx="11899075" cy="805296"/>
          </a:xfrm>
          <a:prstGeom prst="rect">
            <a:avLst/>
          </a:prstGeom>
        </p:spPr>
        <p:txBody>
          <a:bodyPr>
            <a:normAutofit/>
          </a:bodyPr>
          <a:lstStyle>
            <a:lvl1pPr>
              <a:defRPr sz="4400" b="1">
                <a:solidFill>
                  <a:schemeClr val="bg1"/>
                </a:solidFill>
                <a:latin typeface="微软雅黑" panose="020B0503020204020204" pitchFamily="34" charset="-122"/>
                <a:ea typeface="微软雅黑" panose="020B0503020204020204" pitchFamily="34" charset="-122"/>
              </a:defRPr>
            </a:lvl1pPr>
          </a:lstStyle>
          <a:p>
            <a:r>
              <a:rPr lang="zh-CN" altLang="en-US" dirty="0"/>
              <a:t>报告提纲</a:t>
            </a:r>
          </a:p>
        </p:txBody>
      </p:sp>
      <p:sp>
        <p:nvSpPr>
          <p:cNvPr id="22" name="文本占位符 17">
            <a:extLst>
              <a:ext uri="{FF2B5EF4-FFF2-40B4-BE49-F238E27FC236}">
                <a16:creationId xmlns:a16="http://schemas.microsoft.com/office/drawing/2014/main" id="{53BB5D66-C808-498E-9F7C-52B993F22161}"/>
              </a:ext>
            </a:extLst>
          </p:cNvPr>
          <p:cNvSpPr>
            <a:spLocks noGrp="1"/>
          </p:cNvSpPr>
          <p:nvPr>
            <p:ph type="body" sz="quarter" idx="35" hasCustomPrompt="1"/>
          </p:nvPr>
        </p:nvSpPr>
        <p:spPr>
          <a:xfrm>
            <a:off x="1440674" y="2329819"/>
            <a:ext cx="4021872" cy="700547"/>
          </a:xfrm>
        </p:spPr>
        <p:txBody>
          <a:bodyPr lIns="0" tIns="0" rIns="0" bIns="0" anchor="ctr"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23" name="文本占位符 17">
            <a:extLst>
              <a:ext uri="{FF2B5EF4-FFF2-40B4-BE49-F238E27FC236}">
                <a16:creationId xmlns:a16="http://schemas.microsoft.com/office/drawing/2014/main" id="{FD08EB40-6766-4931-B170-68ABEE6C42B8}"/>
              </a:ext>
            </a:extLst>
          </p:cNvPr>
          <p:cNvSpPr>
            <a:spLocks noGrp="1"/>
          </p:cNvSpPr>
          <p:nvPr>
            <p:ph type="body" sz="quarter" idx="36" hasCustomPrompt="1"/>
          </p:nvPr>
        </p:nvSpPr>
        <p:spPr>
          <a:xfrm>
            <a:off x="1440674" y="3307280"/>
            <a:ext cx="4021872" cy="700547"/>
          </a:xfrm>
        </p:spPr>
        <p:txBody>
          <a:bodyPr lIns="0" tIns="0" rIns="0" bIns="0" anchor="ctr"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25" name="文本占位符 17">
            <a:extLst>
              <a:ext uri="{FF2B5EF4-FFF2-40B4-BE49-F238E27FC236}">
                <a16:creationId xmlns:a16="http://schemas.microsoft.com/office/drawing/2014/main" id="{0D5E3731-14F6-4EF0-856B-1F1CADE16A22}"/>
              </a:ext>
            </a:extLst>
          </p:cNvPr>
          <p:cNvSpPr>
            <a:spLocks noGrp="1"/>
          </p:cNvSpPr>
          <p:nvPr>
            <p:ph type="body" sz="quarter" idx="37" hasCustomPrompt="1"/>
          </p:nvPr>
        </p:nvSpPr>
        <p:spPr>
          <a:xfrm>
            <a:off x="1440674" y="4284741"/>
            <a:ext cx="4021872" cy="700547"/>
          </a:xfrm>
        </p:spPr>
        <p:txBody>
          <a:bodyPr lIns="0" tIns="0" rIns="0" bIns="0" anchor="ctr"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26" name="文本占位符 17">
            <a:extLst>
              <a:ext uri="{FF2B5EF4-FFF2-40B4-BE49-F238E27FC236}">
                <a16:creationId xmlns:a16="http://schemas.microsoft.com/office/drawing/2014/main" id="{53F3DEF8-1B5B-40FA-8B29-67CA61F3C5E8}"/>
              </a:ext>
            </a:extLst>
          </p:cNvPr>
          <p:cNvSpPr>
            <a:spLocks noGrp="1"/>
          </p:cNvSpPr>
          <p:nvPr>
            <p:ph type="body" sz="quarter" idx="38" hasCustomPrompt="1"/>
          </p:nvPr>
        </p:nvSpPr>
        <p:spPr>
          <a:xfrm>
            <a:off x="1440674" y="5258234"/>
            <a:ext cx="4021872" cy="700547"/>
          </a:xfrm>
        </p:spPr>
        <p:txBody>
          <a:bodyPr lIns="0" tIns="0" rIns="0" bIns="0" anchor="ctr" anchorCtr="0">
            <a:noAutofit/>
          </a:bodyPr>
          <a:lstStyle>
            <a:lvl1pPr marL="0" indent="0">
              <a:buNone/>
              <a:defRPr sz="36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Tree>
    <p:extLst>
      <p:ext uri="{BB962C8B-B14F-4D97-AF65-F5344CB8AC3E}">
        <p14:creationId xmlns:p14="http://schemas.microsoft.com/office/powerpoint/2010/main" val="336824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8" name="文本占位符 17">
            <a:extLst>
              <a:ext uri="{FF2B5EF4-FFF2-40B4-BE49-F238E27FC236}">
                <a16:creationId xmlns:a16="http://schemas.microsoft.com/office/drawing/2014/main" id="{7019113C-F000-C65A-F8D9-B64B5BE22DE0}"/>
              </a:ext>
            </a:extLst>
          </p:cNvPr>
          <p:cNvSpPr>
            <a:spLocks noGrp="1"/>
          </p:cNvSpPr>
          <p:nvPr>
            <p:ph type="body" sz="quarter" idx="13"/>
          </p:nvPr>
        </p:nvSpPr>
        <p:spPr>
          <a:xfrm>
            <a:off x="4870788" y="2789837"/>
            <a:ext cx="4123272" cy="639163"/>
          </a:xfrm>
        </p:spPr>
        <p:txBody>
          <a:bodyPr lIns="0" tIns="0" anchor="t" anchorCtr="0">
            <a:noAutofit/>
          </a:bodyPr>
          <a:lstStyle>
            <a:lvl1pPr marL="0" indent="0" algn="ctr">
              <a:buNone/>
              <a:defRPr sz="4400" b="1">
                <a:solidFill>
                  <a:srgbClr val="083A7C"/>
                </a:solidFill>
                <a:latin typeface="微软雅黑" panose="020B0503020204020204" pitchFamily="34" charset="-122"/>
                <a:ea typeface="微软雅黑" panose="020B0503020204020204" pitchFamily="34" charset="-122"/>
              </a:defRPr>
            </a:lvl1pPr>
            <a:lvl2pPr marL="457200" indent="0">
              <a:buNone/>
              <a:defRPr/>
            </a:lvl2pPr>
          </a:lstStyle>
          <a:p>
            <a:pPr lvl="0"/>
            <a:r>
              <a:rPr lang="zh-CN" altLang="en-US" dirty="0"/>
              <a:t>编辑母版文本样式</a:t>
            </a:r>
          </a:p>
        </p:txBody>
      </p:sp>
      <p:sp>
        <p:nvSpPr>
          <p:cNvPr id="40" name="文本占位符 51">
            <a:extLst>
              <a:ext uri="{FF2B5EF4-FFF2-40B4-BE49-F238E27FC236}">
                <a16:creationId xmlns:a16="http://schemas.microsoft.com/office/drawing/2014/main" id="{ACCC2429-3ED4-C4D6-96AE-1E68B5060921}"/>
              </a:ext>
            </a:extLst>
          </p:cNvPr>
          <p:cNvSpPr>
            <a:spLocks noGrp="1"/>
          </p:cNvSpPr>
          <p:nvPr>
            <p:ph type="body" sz="quarter" idx="25" hasCustomPrompt="1"/>
          </p:nvPr>
        </p:nvSpPr>
        <p:spPr>
          <a:xfrm>
            <a:off x="3303177" y="2779608"/>
            <a:ext cx="1399199" cy="1298784"/>
          </a:xfrm>
          <a:solidFill>
            <a:srgbClr val="014B96"/>
          </a:solidFill>
          <a:ln>
            <a:noFill/>
          </a:ln>
        </p:spPr>
        <p:txBody>
          <a:bodyPr lIns="0" tIns="0" rIns="0" bIns="0" anchor="ctr" anchorCtr="0">
            <a:normAutofit/>
          </a:bodyPr>
          <a:lstStyle>
            <a:lvl1pPr marL="0" indent="0" algn="ctr" defTabSz="914400" rtl="0" eaLnBrk="1" latinLnBrk="0" hangingPunct="1">
              <a:buNone/>
              <a:defRPr lang="zh-CN" altLang="en-US" sz="3600" b="0" kern="1200" baseline="0" dirty="0">
                <a:solidFill>
                  <a:schemeClr val="bg1"/>
                </a:solidFill>
                <a:latin typeface="Impact" panose="020B0806030902050204" pitchFamily="34" charset="0"/>
                <a:ea typeface="+mj-ea"/>
                <a:cs typeface="+mn-cs"/>
              </a:defRPr>
            </a:lvl1pPr>
            <a:lvl2pPr marL="457200" indent="0">
              <a:buNone/>
              <a:defRPr/>
            </a:lvl2pPr>
          </a:lstStyle>
          <a:p>
            <a:pPr lvl="0"/>
            <a:r>
              <a:rPr lang="en-US" altLang="zh-CN" dirty="0"/>
              <a:t>1</a:t>
            </a:r>
            <a:endParaRPr lang="zh-CN" altLang="en-US" dirty="0"/>
          </a:p>
        </p:txBody>
      </p:sp>
      <p:sp>
        <p:nvSpPr>
          <p:cNvPr id="7" name="矩形 6">
            <a:extLst>
              <a:ext uri="{FF2B5EF4-FFF2-40B4-BE49-F238E27FC236}">
                <a16:creationId xmlns:a16="http://schemas.microsoft.com/office/drawing/2014/main" id="{7DA20930-D370-4AB3-86D5-B1CC24887389}"/>
              </a:ext>
            </a:extLst>
          </p:cNvPr>
          <p:cNvSpPr/>
          <p:nvPr userDrawn="1"/>
        </p:nvSpPr>
        <p:spPr>
          <a:xfrm>
            <a:off x="0" y="-3974"/>
            <a:ext cx="12192000" cy="864936"/>
          </a:xfrm>
          <a:prstGeom prst="rect">
            <a:avLst/>
          </a:prstGeom>
          <a:solidFill>
            <a:srgbClr val="014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a:extLst>
              <a:ext uri="{FF2B5EF4-FFF2-40B4-BE49-F238E27FC236}">
                <a16:creationId xmlns:a16="http://schemas.microsoft.com/office/drawing/2014/main" id="{685F963F-BD0C-48F5-A6A9-5E0ED3B7C7EC}"/>
              </a:ext>
            </a:extLst>
          </p:cNvPr>
          <p:cNvPicPr>
            <a:picLocks noChangeAspect="1"/>
          </p:cNvPicPr>
          <p:nvPr userDrawn="1"/>
        </p:nvPicPr>
        <p:blipFill>
          <a:blip r:embed="rId2"/>
          <a:stretch>
            <a:fillRect/>
          </a:stretch>
        </p:blipFill>
        <p:spPr>
          <a:xfrm>
            <a:off x="10921271" y="-3974"/>
            <a:ext cx="1013431" cy="851978"/>
          </a:xfrm>
          <a:prstGeom prst="rect">
            <a:avLst/>
          </a:prstGeom>
        </p:spPr>
      </p:pic>
      <p:pic>
        <p:nvPicPr>
          <p:cNvPr id="9" name="图片 8" descr="123111">
            <a:extLst>
              <a:ext uri="{FF2B5EF4-FFF2-40B4-BE49-F238E27FC236}">
                <a16:creationId xmlns:a16="http://schemas.microsoft.com/office/drawing/2014/main" id="{415C1154-AA65-4495-9638-B76E2262C3B3}"/>
              </a:ext>
            </a:extLst>
          </p:cNvPr>
          <p:cNvPicPr>
            <a:picLocks noChangeAspect="1"/>
          </p:cNvPicPr>
          <p:nvPr userDrawn="1"/>
        </p:nvPicPr>
        <p:blipFill>
          <a:blip r:embed="rId3"/>
          <a:stretch>
            <a:fillRect/>
          </a:stretch>
        </p:blipFill>
        <p:spPr>
          <a:xfrm>
            <a:off x="185310" y="136525"/>
            <a:ext cx="2908889" cy="567969"/>
          </a:xfrm>
          <a:prstGeom prst="rect">
            <a:avLst/>
          </a:prstGeom>
        </p:spPr>
      </p:pic>
    </p:spTree>
    <p:extLst>
      <p:ext uri="{BB962C8B-B14F-4D97-AF65-F5344CB8AC3E}">
        <p14:creationId xmlns:p14="http://schemas.microsoft.com/office/powerpoint/2010/main" val="3252985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D19F13-559E-4F29-B7A8-7CBEB0D5463D}"/>
              </a:ext>
            </a:extLst>
          </p:cNvPr>
          <p:cNvSpPr>
            <a:spLocks noGrp="1"/>
          </p:cNvSpPr>
          <p:nvPr>
            <p:ph type="title"/>
          </p:nvPr>
        </p:nvSpPr>
        <p:spPr>
          <a:xfrm>
            <a:off x="213754" y="136525"/>
            <a:ext cx="11780324" cy="997569"/>
          </a:xfrm>
        </p:spPr>
        <p:txBody>
          <a:bodyPr/>
          <a:lstStyle>
            <a:lvl1pPr>
              <a:defRPr>
                <a:solidFill>
                  <a:srgbClr val="002060"/>
                </a:solidFill>
                <a:latin typeface="微软雅黑" panose="020B0503020204020204" pitchFamily="34" charset="-122"/>
                <a:ea typeface="微软雅黑" panose="020B0503020204020204" pitchFamily="34" charset="-122"/>
              </a:defRPr>
            </a:lvl1pPr>
          </a:lstStyle>
          <a:p>
            <a:r>
              <a:rPr lang="zh-CN" altLang="en-US"/>
              <a:t>单击此处编辑母版标题样式</a:t>
            </a:r>
            <a:endParaRPr lang="zh-CN" altLang="en-US" dirty="0"/>
          </a:p>
        </p:txBody>
      </p:sp>
      <p:sp>
        <p:nvSpPr>
          <p:cNvPr id="3" name="内容占位符 2">
            <a:extLst>
              <a:ext uri="{FF2B5EF4-FFF2-40B4-BE49-F238E27FC236}">
                <a16:creationId xmlns:a16="http://schemas.microsoft.com/office/drawing/2014/main" id="{2A57077E-81FB-4F23-9EBE-481743548D95}"/>
              </a:ext>
            </a:extLst>
          </p:cNvPr>
          <p:cNvSpPr>
            <a:spLocks noGrp="1"/>
          </p:cNvSpPr>
          <p:nvPr>
            <p:ph idx="1"/>
          </p:nvPr>
        </p:nvSpPr>
        <p:spPr>
          <a:xfrm>
            <a:off x="213753" y="1258784"/>
            <a:ext cx="11780323" cy="4918179"/>
          </a:xfrm>
        </p:spPr>
        <p:txBody>
          <a:bodyPr/>
          <a:lstStyle>
            <a:lvl1pPr marL="228600" indent="-228600">
              <a:lnSpc>
                <a:spcPct val="100000"/>
              </a:lnSpc>
              <a:buFont typeface="Arial" panose="020B0604020202020204" pitchFamily="34" charset="0"/>
              <a:buChar char="•"/>
              <a:defRPr>
                <a:solidFill>
                  <a:srgbClr val="002060"/>
                </a:solidFill>
                <a:latin typeface="微软雅黑" panose="020B0503020204020204" pitchFamily="34" charset="-122"/>
                <a:ea typeface="微软雅黑" panose="020B0503020204020204" pitchFamily="34" charset="-122"/>
              </a:defRPr>
            </a:lvl1pPr>
            <a:lvl2pPr marL="685800" indent="-228600">
              <a:lnSpc>
                <a:spcPct val="100000"/>
              </a:lnSpc>
              <a:buSzPct val="50000"/>
              <a:buFont typeface="Wingdings" panose="05000000000000000000" pitchFamily="2" charset="2"/>
              <a:buChar char="Ø"/>
              <a:defRPr baseline="0">
                <a:latin typeface="Times New Roman" panose="02020603050405020304" pitchFamily="18" charset="0"/>
                <a:ea typeface="宋体" panose="02010600030101010101" pitchFamily="2" charset="-122"/>
              </a:defRPr>
            </a:lvl2pPr>
            <a:lvl3pPr marL="1143000" indent="-228600">
              <a:lnSpc>
                <a:spcPct val="100000"/>
              </a:lnSpc>
              <a:buSzPct val="50000"/>
              <a:buFont typeface="Wingdings" panose="05000000000000000000" pitchFamily="2" charset="2"/>
              <a:buChar char="l"/>
              <a:defRPr sz="1800">
                <a:latin typeface="微软雅黑" panose="020B0503020204020204" pitchFamily="34" charset="-122"/>
                <a:ea typeface="微软雅黑" panose="020B0503020204020204" pitchFamily="34" charset="-122"/>
                <a:cs typeface="Times New Roman" panose="02020603050405020304" pitchFamily="18" charset="0"/>
              </a:defRPr>
            </a:lvl3pPr>
            <a:lvl4pPr>
              <a:lnSpc>
                <a:spcPct val="100000"/>
              </a:lnSpc>
              <a:defRPr/>
            </a:lvl4pPr>
            <a:lvl5pPr>
              <a:lnSpc>
                <a:spcPct val="100000"/>
              </a:lnSpc>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1C7064D4-3C37-4BD7-94EF-0DC546A526F8}"/>
              </a:ext>
            </a:extLst>
          </p:cNvPr>
          <p:cNvSpPr>
            <a:spLocks noGrp="1"/>
          </p:cNvSpPr>
          <p:nvPr>
            <p:ph type="dt" sz="half" idx="10"/>
          </p:nvPr>
        </p:nvSpPr>
        <p:spPr>
          <a:xfrm>
            <a:off x="95993" y="6356350"/>
            <a:ext cx="2743200" cy="365125"/>
          </a:xfrm>
        </p:spPr>
        <p:txBody>
          <a:bodyPr/>
          <a:lstStyle/>
          <a:p>
            <a:fld id="{C7AAF9AE-B6F5-40E7-ACA1-7B164BD4CCF7}" type="datetime1">
              <a:rPr lang="zh-CN" altLang="en-US" smtClean="0"/>
              <a:t>2026/7/2</a:t>
            </a:fld>
            <a:endParaRPr lang="zh-CN" altLang="en-US"/>
          </a:p>
        </p:txBody>
      </p:sp>
      <p:sp>
        <p:nvSpPr>
          <p:cNvPr id="5" name="页脚占位符 4">
            <a:extLst>
              <a:ext uri="{FF2B5EF4-FFF2-40B4-BE49-F238E27FC236}">
                <a16:creationId xmlns:a16="http://schemas.microsoft.com/office/drawing/2014/main" id="{03E56151-BA30-4052-B694-484FBF411E3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306DA5E-2938-432A-98F6-C1CB3F347419}"/>
              </a:ext>
            </a:extLst>
          </p:cNvPr>
          <p:cNvSpPr>
            <a:spLocks noGrp="1"/>
          </p:cNvSpPr>
          <p:nvPr>
            <p:ph type="sldNum" sz="quarter" idx="12"/>
          </p:nvPr>
        </p:nvSpPr>
        <p:spPr>
          <a:xfrm>
            <a:off x="9352807" y="6356350"/>
            <a:ext cx="2743200" cy="365125"/>
          </a:xfrm>
        </p:spPr>
        <p:txBody>
          <a:bodyPr/>
          <a:lstStyle>
            <a:lvl1pPr>
              <a:defRPr>
                <a:latin typeface="微软雅黑" panose="020B0503020204020204" pitchFamily="34" charset="-122"/>
                <a:ea typeface="微软雅黑" panose="020B0503020204020204" pitchFamily="34" charset="-122"/>
              </a:defRPr>
            </a:lvl1pPr>
          </a:lstStyle>
          <a:p>
            <a:fld id="{A51D0544-9409-4C9D-945B-4A6B8E7E7D39}" type="slidenum">
              <a:rPr lang="zh-CN" altLang="en-US" smtClean="0"/>
              <a:pPr/>
              <a:t>‹#›</a:t>
            </a:fld>
            <a:endParaRPr lang="zh-CN" altLang="en-US" dirty="0"/>
          </a:p>
        </p:txBody>
      </p:sp>
    </p:spTree>
    <p:extLst>
      <p:ext uri="{BB962C8B-B14F-4D97-AF65-F5344CB8AC3E}">
        <p14:creationId xmlns:p14="http://schemas.microsoft.com/office/powerpoint/2010/main" val="287196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C33142-A2E7-248F-2F75-6DD679B5BEB8}"/>
              </a:ext>
            </a:extLst>
          </p:cNvPr>
          <p:cNvSpPr/>
          <p:nvPr userDrawn="1"/>
        </p:nvSpPr>
        <p:spPr>
          <a:xfrm>
            <a:off x="0" y="6596480"/>
            <a:ext cx="12192000" cy="261520"/>
          </a:xfrm>
          <a:prstGeom prst="rect">
            <a:avLst/>
          </a:prstGeom>
          <a:solidFill>
            <a:srgbClr val="283B6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zh-CN" altLang="en-US">
              <a:solidFill>
                <a:srgbClr val="FFFFFF"/>
              </a:solidFill>
              <a:ea typeface="ＭＳ Ｐゴシック" charset="0"/>
              <a:cs typeface="MS PGothic" charset="0"/>
            </a:endParaRPr>
          </a:p>
        </p:txBody>
      </p:sp>
      <p:sp>
        <p:nvSpPr>
          <p:cNvPr id="2" name="Rectangle 1">
            <a:extLst>
              <a:ext uri="{FF2B5EF4-FFF2-40B4-BE49-F238E27FC236}">
                <a16:creationId xmlns:a16="http://schemas.microsoft.com/office/drawing/2014/main" id="{1E3D3EA2-B6E2-5E95-F6E2-7DA1AE8F3EAC}"/>
              </a:ext>
            </a:extLst>
          </p:cNvPr>
          <p:cNvSpPr/>
          <p:nvPr userDrawn="1"/>
        </p:nvSpPr>
        <p:spPr>
          <a:xfrm>
            <a:off x="0" y="-12699"/>
            <a:ext cx="12192000" cy="744535"/>
          </a:xfrm>
          <a:prstGeom prst="rect">
            <a:avLst/>
          </a:prstGeom>
          <a:solidFill>
            <a:srgbClr val="283B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dirty="0"/>
          </a:p>
        </p:txBody>
      </p:sp>
      <p:sp>
        <p:nvSpPr>
          <p:cNvPr id="3" name="Content Placeholder 2"/>
          <p:cNvSpPr>
            <a:spLocks noGrp="1"/>
          </p:cNvSpPr>
          <p:nvPr>
            <p:ph idx="1"/>
          </p:nvPr>
        </p:nvSpPr>
        <p:spPr/>
        <p:txBody>
          <a:bodyPr/>
          <a:lstStyle>
            <a:lvl1pPr>
              <a:defRPr b="0" i="0">
                <a:latin typeface="MiSans VF Regular" pitchFamily="2" charset="-122"/>
                <a:ea typeface="MiSans VF Regular" pitchFamily="2" charset="-122"/>
                <a:cs typeface="MiSans VF Regular" pitchFamily="2" charset="-122"/>
              </a:defRPr>
            </a:lvl1pPr>
            <a:lvl2pPr>
              <a:defRPr b="0" i="0">
                <a:latin typeface="MiSans VF Regular" pitchFamily="2" charset="-122"/>
                <a:ea typeface="MiSans VF Regular" pitchFamily="2" charset="-122"/>
                <a:cs typeface="MiSans VF Regular" pitchFamily="2" charset="-122"/>
              </a:defRPr>
            </a:lvl2pPr>
            <a:lvl3pPr>
              <a:defRPr b="0" i="0">
                <a:latin typeface="MiSans VF Regular" pitchFamily="2" charset="-122"/>
                <a:ea typeface="MiSans VF Regular" pitchFamily="2" charset="-122"/>
                <a:cs typeface="MiSans VF Regular" pitchFamily="2" charset="-122"/>
              </a:defRPr>
            </a:lvl3pPr>
            <a:lvl4pPr>
              <a:defRPr b="0" i="0">
                <a:latin typeface="MiSans VF Regular" pitchFamily="2" charset="-122"/>
                <a:ea typeface="MiSans VF Regular" pitchFamily="2" charset="-122"/>
                <a:cs typeface="MiSans VF Regular" pitchFamily="2" charset="-122"/>
              </a:defRPr>
            </a:lvl4pPr>
            <a:lvl5pPr>
              <a:defRPr b="0" i="0">
                <a:latin typeface="MiSans VF Regular" pitchFamily="2" charset="-122"/>
                <a:ea typeface="MiSans VF Regular" pitchFamily="2" charset="-122"/>
                <a:cs typeface="MiSans VF Regular" pitchFamily="2" charset="-122"/>
              </a:defRPr>
            </a:lvl5p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de-DE" dirty="0"/>
          </a:p>
        </p:txBody>
      </p:sp>
      <p:pic>
        <p:nvPicPr>
          <p:cNvPr id="8" name="Picture 7">
            <a:extLst>
              <a:ext uri="{FF2B5EF4-FFF2-40B4-BE49-F238E27FC236}">
                <a16:creationId xmlns:a16="http://schemas.microsoft.com/office/drawing/2014/main" id="{42050B02-22C1-029B-20CC-499D87866BA4}"/>
              </a:ext>
            </a:extLst>
          </p:cNvPr>
          <p:cNvPicPr>
            <a:picLocks noChangeAspect="1"/>
          </p:cNvPicPr>
          <p:nvPr userDrawn="1"/>
        </p:nvPicPr>
        <p:blipFill rotWithShape="1">
          <a:blip r:embed="rId2" cstate="print"/>
          <a:srcRect l="21594" t="9926" r="20206" b="43367"/>
          <a:stretch/>
        </p:blipFill>
        <p:spPr>
          <a:xfrm>
            <a:off x="10537144" y="21222"/>
            <a:ext cx="1527191" cy="689391"/>
          </a:xfrm>
          <a:prstGeom prst="rect">
            <a:avLst/>
          </a:prstGeom>
        </p:spPr>
      </p:pic>
      <p:sp>
        <p:nvSpPr>
          <p:cNvPr id="9" name="Slide Number Placeholder 6">
            <a:extLst>
              <a:ext uri="{FF2B5EF4-FFF2-40B4-BE49-F238E27FC236}">
                <a16:creationId xmlns:a16="http://schemas.microsoft.com/office/drawing/2014/main" id="{38931819-B82E-8C23-049D-D4F516C2C7EE}"/>
              </a:ext>
            </a:extLst>
          </p:cNvPr>
          <p:cNvSpPr>
            <a:spLocks noGrp="1"/>
          </p:cNvSpPr>
          <p:nvPr>
            <p:ph type="sldNum" sz="quarter" idx="4"/>
          </p:nvPr>
        </p:nvSpPr>
        <p:spPr>
          <a:xfrm>
            <a:off x="8952123" y="6596480"/>
            <a:ext cx="2743200" cy="261521"/>
          </a:xfrm>
          <a:prstGeom prst="rect">
            <a:avLst/>
          </a:prstGeom>
        </p:spPr>
        <p:txBody>
          <a:bodyPr vert="horz" lIns="91440" tIns="45720" rIns="91440" bIns="45720" rtlCol="0" anchor="ctr"/>
          <a:lstStyle>
            <a:lvl1pPr algn="r">
              <a:defRPr sz="1400" b="1" i="0">
                <a:solidFill>
                  <a:schemeClr val="bg1"/>
                </a:solidFill>
                <a:latin typeface="MiSans VF Bold" pitchFamily="2" charset="-122"/>
                <a:ea typeface="MiSans VF Bold" pitchFamily="2" charset="-122"/>
                <a:cs typeface="MiSans VF Bold" pitchFamily="2" charset="-122"/>
              </a:defRPr>
            </a:lvl1pPr>
          </a:lstStyle>
          <a:p>
            <a:fld id="{8B80FCF1-5380-5140-9600-F1CFBEB352AB}" type="slidenum">
              <a:rPr lang="x-none" smtClean="0"/>
              <a:pPr/>
              <a:t>‹#›</a:t>
            </a:fld>
            <a:endParaRPr lang="x-none" dirty="0"/>
          </a:p>
        </p:txBody>
      </p:sp>
      <p:sp>
        <p:nvSpPr>
          <p:cNvPr id="10" name="Title 9">
            <a:extLst>
              <a:ext uri="{FF2B5EF4-FFF2-40B4-BE49-F238E27FC236}">
                <a16:creationId xmlns:a16="http://schemas.microsoft.com/office/drawing/2014/main" id="{8045377B-A8B2-3F3F-BBC6-92455D397508}"/>
              </a:ext>
            </a:extLst>
          </p:cNvPr>
          <p:cNvSpPr>
            <a:spLocks noGrp="1"/>
          </p:cNvSpPr>
          <p:nvPr>
            <p:ph type="title"/>
          </p:nvPr>
        </p:nvSpPr>
        <p:spPr>
          <a:xfrm>
            <a:off x="506896" y="0"/>
            <a:ext cx="10008704" cy="731836"/>
          </a:xfrm>
        </p:spPr>
        <p:txBody>
          <a:bodyPr/>
          <a:lstStyle>
            <a:lvl1pPr algn="l">
              <a:defRPr/>
            </a:lvl1pPr>
          </a:lstStyle>
          <a:p>
            <a:r>
              <a:rPr lang="en-US" dirty="0"/>
              <a:t>Click to edit Master title style</a:t>
            </a:r>
            <a:endParaRPr lang="x-none" dirty="0"/>
          </a:p>
        </p:txBody>
      </p:sp>
    </p:spTree>
    <p:extLst>
      <p:ext uri="{BB962C8B-B14F-4D97-AF65-F5344CB8AC3E}">
        <p14:creationId xmlns:p14="http://schemas.microsoft.com/office/powerpoint/2010/main" val="60392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5C67EDD-EDC0-4745-B436-2B591055C5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8B11456-94AC-42B9-9FAB-D3427E0B77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2DFED38-431C-48CA-A06C-9815A724E9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C6182-E024-4921-AEAA-7BA79D5470D4}" type="datetime1">
              <a:rPr lang="zh-CN" altLang="en-US" smtClean="0"/>
              <a:t>2026/7/2</a:t>
            </a:fld>
            <a:endParaRPr lang="zh-CN" altLang="en-US"/>
          </a:p>
        </p:txBody>
      </p:sp>
      <p:sp>
        <p:nvSpPr>
          <p:cNvPr id="5" name="页脚占位符 4">
            <a:extLst>
              <a:ext uri="{FF2B5EF4-FFF2-40B4-BE49-F238E27FC236}">
                <a16:creationId xmlns:a16="http://schemas.microsoft.com/office/drawing/2014/main" id="{F31B27C6-502F-4E9E-BB76-39AEE48A58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EB6CFE7-48EC-4B6F-AA62-691C682039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D0544-9409-4C9D-945B-4A6B8E7E7D39}" type="slidenum">
              <a:rPr lang="zh-CN" altLang="en-US" smtClean="0"/>
              <a:t>‹#›</a:t>
            </a:fld>
            <a:endParaRPr lang="zh-CN" altLang="en-US"/>
          </a:p>
        </p:txBody>
      </p:sp>
    </p:spTree>
    <p:extLst>
      <p:ext uri="{BB962C8B-B14F-4D97-AF65-F5344CB8AC3E}">
        <p14:creationId xmlns:p14="http://schemas.microsoft.com/office/powerpoint/2010/main" val="417157567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0" r:id="rId4"/>
    <p:sldLayoutId id="2147483655"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6.emf"/><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oleObject" Target="../embeddings/oleObject2.bin"/><Relationship Id="rId5" Type="http://schemas.openxmlformats.org/officeDocument/2006/relationships/image" Target="../media/image25.png"/><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emf"/><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oleObject" Target="../embeddings/oleObject4.bin"/><Relationship Id="rId5" Type="http://schemas.openxmlformats.org/officeDocument/2006/relationships/image" Target="../media/image28.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emf"/></Relationships>
</file>

<file path=ppt/slides/_rels/slide14.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33.png"/><Relationship Id="rId7" Type="http://schemas.openxmlformats.org/officeDocument/2006/relationships/oleObject" Target="../embeddings/oleObject7.bin"/><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oleObject" Target="../embeddings/oleObject6.bin"/><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oleObject" Target="../embeddings/oleObject8.bin"/><Relationship Id="rId7" Type="http://schemas.openxmlformats.org/officeDocument/2006/relationships/image" Target="../media/image41.emf"/><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emf"/></Relationships>
</file>

<file path=ppt/slides/_rels/slide16.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oleObject" Target="../embeddings/oleObject9.bin"/><Relationship Id="rId7" Type="http://schemas.openxmlformats.org/officeDocument/2006/relationships/image" Target="../media/image45.jp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4.emf"/><Relationship Id="rId5" Type="http://schemas.openxmlformats.org/officeDocument/2006/relationships/oleObject" Target="../embeddings/oleObject10.bin"/><Relationship Id="rId4" Type="http://schemas.openxmlformats.org/officeDocument/2006/relationships/image" Target="../media/image43.emf"/><Relationship Id="rId9" Type="http://schemas.openxmlformats.org/officeDocument/2006/relationships/image" Target="../media/image47.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8.png"/><Relationship Id="rId7" Type="http://schemas.openxmlformats.org/officeDocument/2006/relationships/image" Target="../media/image380.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emf"/><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oleObject" Target="../embeddings/oleObject11.bin"/><Relationship Id="rId5" Type="http://schemas.openxmlformats.org/officeDocument/2006/relationships/image" Target="../media/image54.emf"/><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500.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63.emf"/><Relationship Id="rId5" Type="http://schemas.openxmlformats.org/officeDocument/2006/relationships/oleObject" Target="../embeddings/oleObject12.bin"/><Relationship Id="rId4" Type="http://schemas.openxmlformats.org/officeDocument/2006/relationships/image" Target="../media/image520.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66.jp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oleObject" Target="../embeddings/oleObject13.bin"/><Relationship Id="rId7"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emf"/><Relationship Id="rId4" Type="http://schemas.openxmlformats.org/officeDocument/2006/relationships/image" Target="../media/image67.emf"/><Relationship Id="rId9" Type="http://schemas.openxmlformats.org/officeDocument/2006/relationships/image" Target="../media/image71.emf"/></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副标题 6">
            <a:extLst>
              <a:ext uri="{FF2B5EF4-FFF2-40B4-BE49-F238E27FC236}">
                <a16:creationId xmlns:a16="http://schemas.microsoft.com/office/drawing/2014/main" id="{1F38DB7B-D934-40C0-A4F9-EB165E7CBE90}"/>
              </a:ext>
            </a:extLst>
          </p:cNvPr>
          <p:cNvSpPr>
            <a:spLocks noGrp="1"/>
          </p:cNvSpPr>
          <p:nvPr>
            <p:ph type="subTitle" idx="1"/>
          </p:nvPr>
        </p:nvSpPr>
        <p:spPr>
          <a:xfrm>
            <a:off x="0" y="4606771"/>
            <a:ext cx="12192000" cy="1655762"/>
          </a:xfrm>
        </p:spPr>
        <p:txBody>
          <a:bodyPr>
            <a:normAutofit fontScale="92500" lnSpcReduction="10000"/>
          </a:bodyPr>
          <a:lstStyle/>
          <a:p>
            <a:pPr marL="72000">
              <a:lnSpc>
                <a:spcPct val="150000"/>
              </a:lnSpc>
              <a:spcBef>
                <a:spcPts val="600"/>
              </a:spcBef>
            </a:pPr>
            <a:r>
              <a:rPr lang="zh-CN" altLang="en-US" sz="2400" dirty="0">
                <a:solidFill>
                  <a:srgbClr val="083A7C"/>
                </a:solidFill>
                <a:latin typeface="Times New Roman" panose="02020603050405020304" pitchFamily="18" charset="0"/>
                <a:ea typeface="宋体" panose="02010600030101010101" pitchFamily="2" charset="-122"/>
                <a:cs typeface="Times New Roman" panose="02020603050405020304" pitchFamily="18" charset="0"/>
              </a:rPr>
              <a:t>徐欣 张艾霖 裴国玺 夏添 王子豪 </a:t>
            </a:r>
            <a:endParaRPr lang="en-US" altLang="zh-CN" sz="2400" dirty="0">
              <a:solidFill>
                <a:srgbClr val="083A7C"/>
              </a:solidFill>
              <a:latin typeface="Times New Roman" panose="02020603050405020304" pitchFamily="18" charset="0"/>
              <a:ea typeface="宋体" panose="02010600030101010101" pitchFamily="2" charset="-122"/>
              <a:cs typeface="Times New Roman" panose="02020603050405020304" pitchFamily="18" charset="0"/>
            </a:endParaRPr>
          </a:p>
          <a:p>
            <a:pPr marL="72000">
              <a:lnSpc>
                <a:spcPct val="150000"/>
              </a:lnSpc>
              <a:spcBef>
                <a:spcPts val="600"/>
              </a:spcBef>
            </a:pPr>
            <a:r>
              <a:rPr lang="en-US" altLang="zh-CN" dirty="0">
                <a:latin typeface="Times New Roman" panose="02020603050405020304" pitchFamily="18" charset="0"/>
                <a:ea typeface="宋体" panose="02010600030101010101" pitchFamily="2" charset="-122"/>
                <a:cs typeface="Times New Roman" panose="02020603050405020304" pitchFamily="18" charset="0"/>
              </a:rPr>
              <a:t>2026/07/02</a:t>
            </a:r>
          </a:p>
          <a:p>
            <a:pPr marL="72000" indent="0" algn="ctr">
              <a:lnSpc>
                <a:spcPct val="150000"/>
              </a:lnSpc>
              <a:spcBef>
                <a:spcPts val="600"/>
              </a:spcBef>
              <a:buNone/>
            </a:pPr>
            <a:r>
              <a:rPr lang="en-US" altLang="zh-CN" sz="2400" dirty="0">
                <a:solidFill>
                  <a:srgbClr val="083A7C"/>
                </a:solidFill>
                <a:latin typeface="Times New Roman" panose="02020603050405020304" pitchFamily="18" charset="0"/>
                <a:ea typeface="宋体" panose="02010600030101010101" pitchFamily="2" charset="-122"/>
                <a:cs typeface="Times New Roman" panose="02020603050405020304" pitchFamily="18" charset="0"/>
              </a:rPr>
              <a:t>2026</a:t>
            </a:r>
            <a:r>
              <a:rPr lang="zh-CN" altLang="en-US" sz="2400" dirty="0">
                <a:solidFill>
                  <a:srgbClr val="083A7C"/>
                </a:solidFill>
                <a:latin typeface="Times New Roman" panose="02020603050405020304" pitchFamily="18" charset="0"/>
                <a:ea typeface="宋体" panose="02010600030101010101" pitchFamily="2" charset="-122"/>
                <a:cs typeface="Times New Roman" panose="02020603050405020304" pitchFamily="18" charset="0"/>
              </a:rPr>
              <a:t>年西安研讨会</a:t>
            </a:r>
            <a:endParaRPr lang="en-US" altLang="zh-CN" sz="2400" dirty="0">
              <a:solidFill>
                <a:srgbClr val="083A7C"/>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1" name="标题 10">
            <a:extLst>
              <a:ext uri="{FF2B5EF4-FFF2-40B4-BE49-F238E27FC236}">
                <a16:creationId xmlns:a16="http://schemas.microsoft.com/office/drawing/2014/main" id="{F39E716E-12D3-4765-96F5-F260DB6607ED}"/>
              </a:ext>
            </a:extLst>
          </p:cNvPr>
          <p:cNvSpPr>
            <a:spLocks noGrp="1"/>
          </p:cNvSpPr>
          <p:nvPr>
            <p:ph type="ctrTitle"/>
          </p:nvPr>
        </p:nvSpPr>
        <p:spPr>
          <a:xfrm>
            <a:off x="0" y="2398408"/>
            <a:ext cx="12192000" cy="1030592"/>
          </a:xfrm>
        </p:spPr>
        <p:txBody>
          <a:bodyPr>
            <a:normAutofit fontScale="90000"/>
          </a:bodyPr>
          <a:lstStyle/>
          <a:p>
            <a:pPr marL="0" marR="0" lvl="0" indent="0" defTabSz="914400" rtl="0" eaLnBrk="1" fontAlgn="auto" latinLnBrk="0" hangingPunct="1">
              <a:lnSpc>
                <a:spcPct val="150000"/>
              </a:lnSpc>
              <a:spcBef>
                <a:spcPts val="0"/>
              </a:spcBef>
              <a:spcAft>
                <a:spcPts val="0"/>
              </a:spcAft>
              <a:buClrTx/>
              <a:buSzTx/>
              <a:buFontTx/>
              <a:buNone/>
              <a:tabLst/>
              <a:defRPr/>
            </a:pPr>
            <a:r>
              <a:rPr lang="en-US" altLang="zh-CN" sz="6200" b="1" dirty="0">
                <a:solidFill>
                  <a:prstClr val="white"/>
                </a:solidFill>
                <a:latin typeface="微软雅黑"/>
                <a:ea typeface="微软雅黑"/>
                <a:cs typeface="+mj-ea"/>
              </a:rPr>
              <a:t>STCF</a:t>
            </a:r>
            <a:r>
              <a:rPr lang="zh-CN" altLang="en-US" sz="6200" b="1" dirty="0">
                <a:solidFill>
                  <a:prstClr val="white"/>
                </a:solidFill>
                <a:latin typeface="微软雅黑"/>
                <a:ea typeface="微软雅黑"/>
                <a:cs typeface="+mj-ea"/>
              </a:rPr>
              <a:t>正电子源西安研讨会</a:t>
            </a:r>
            <a:endParaRPr lang="zh-CN" altLang="en-US" sz="6200" b="1" dirty="0">
              <a:latin typeface="微软雅黑标题"/>
            </a:endParaRPr>
          </a:p>
        </p:txBody>
      </p:sp>
      <p:sp>
        <p:nvSpPr>
          <p:cNvPr id="2" name="矩形 1">
            <a:extLst>
              <a:ext uri="{FF2B5EF4-FFF2-40B4-BE49-F238E27FC236}">
                <a16:creationId xmlns:a16="http://schemas.microsoft.com/office/drawing/2014/main" id="{32270670-AE83-55A7-1B0B-CE528C453A03}"/>
              </a:ext>
            </a:extLst>
          </p:cNvPr>
          <p:cNvSpPr/>
          <p:nvPr/>
        </p:nvSpPr>
        <p:spPr>
          <a:xfrm>
            <a:off x="173255" y="6458552"/>
            <a:ext cx="12018745" cy="399448"/>
          </a:xfrm>
          <a:prstGeom prst="rect">
            <a:avLst/>
          </a:prstGeom>
          <a:solidFill>
            <a:srgbClr val="083A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73909731"/>
      </p:ext>
    </p:extLst>
  </p:cSld>
  <p:clrMapOvr>
    <a:masterClrMapping/>
  </p:clrMapOvr>
  <mc:AlternateContent xmlns:mc="http://schemas.openxmlformats.org/markup-compatibility/2006" xmlns:p14="http://schemas.microsoft.com/office/powerpoint/2010/main">
    <mc:Choice Requires="p14">
      <p:transition spd="slow" p14:dur="2000" advTm="7606"/>
    </mc:Choice>
    <mc:Fallback xmlns="">
      <p:transition spd="slow" advTm="760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E5FF03E5-B6D1-22F2-3A05-1D8032F9FE2D}"/>
              </a:ext>
            </a:extLst>
          </p:cNvPr>
          <p:cNvSpPr>
            <a:spLocks noGrp="1"/>
          </p:cNvSpPr>
          <p:nvPr>
            <p:ph type="body" sz="quarter" idx="13"/>
          </p:nvPr>
        </p:nvSpPr>
        <p:spPr>
          <a:xfrm>
            <a:off x="2387065" y="3109418"/>
            <a:ext cx="9654139" cy="639163"/>
          </a:xfrm>
        </p:spPr>
        <p:txBody>
          <a:bodyPr/>
          <a:lstStyle/>
          <a:p>
            <a:pPr algn="l"/>
            <a:r>
              <a:rPr lang="en-US" altLang="zh-CN" dirty="0"/>
              <a:t>AMD</a:t>
            </a:r>
            <a:r>
              <a:rPr lang="zh-CN" altLang="en-US" dirty="0"/>
              <a:t>磁场的研究进展</a:t>
            </a:r>
          </a:p>
        </p:txBody>
      </p:sp>
      <p:sp>
        <p:nvSpPr>
          <p:cNvPr id="18" name="文本占位符 17">
            <a:extLst>
              <a:ext uri="{FF2B5EF4-FFF2-40B4-BE49-F238E27FC236}">
                <a16:creationId xmlns:a16="http://schemas.microsoft.com/office/drawing/2014/main" id="{771F0440-3971-2517-9CBE-F0E08F460443}"/>
              </a:ext>
            </a:extLst>
          </p:cNvPr>
          <p:cNvSpPr>
            <a:spLocks noGrp="1"/>
          </p:cNvSpPr>
          <p:nvPr>
            <p:ph type="body" sz="quarter" idx="25"/>
          </p:nvPr>
        </p:nvSpPr>
        <p:spPr>
          <a:xfrm>
            <a:off x="786559" y="2779607"/>
            <a:ext cx="1399199" cy="1298784"/>
          </a:xfrm>
        </p:spPr>
        <p:txBody>
          <a:bodyPr>
            <a:normAutofit/>
          </a:bodyPr>
          <a:lstStyle/>
          <a:p>
            <a:r>
              <a:rPr lang="en-US" altLang="zh-CN" sz="6000" dirty="0"/>
              <a:t>3</a:t>
            </a:r>
            <a:endParaRPr lang="zh-CN" altLang="en-US" sz="6000" dirty="0"/>
          </a:p>
        </p:txBody>
      </p:sp>
    </p:spTree>
    <p:extLst>
      <p:ext uri="{BB962C8B-B14F-4D97-AF65-F5344CB8AC3E}">
        <p14:creationId xmlns:p14="http://schemas.microsoft.com/office/powerpoint/2010/main" val="4213394841"/>
      </p:ext>
    </p:extLst>
  </p:cSld>
  <p:clrMapOvr>
    <a:masterClrMapping/>
  </p:clrMapOvr>
  <mc:AlternateContent xmlns:mc="http://schemas.openxmlformats.org/markup-compatibility/2006" xmlns:p14="http://schemas.microsoft.com/office/powerpoint/2010/main">
    <mc:Choice Requires="p14">
      <p:transition spd="slow" p14:dur="2000" advTm="7631"/>
    </mc:Choice>
    <mc:Fallback xmlns="">
      <p:transition spd="slow" advTm="763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对象 7">
            <a:extLst>
              <a:ext uri="{FF2B5EF4-FFF2-40B4-BE49-F238E27FC236}">
                <a16:creationId xmlns:a16="http://schemas.microsoft.com/office/drawing/2014/main" id="{B5598E74-9494-18F5-9598-83F958B3604C}"/>
              </a:ext>
            </a:extLst>
          </p:cNvPr>
          <p:cNvGraphicFramePr>
            <a:graphicFrameLocks noChangeAspect="1"/>
          </p:cNvGraphicFramePr>
          <p:nvPr>
            <p:extLst>
              <p:ext uri="{D42A27DB-BD31-4B8C-83A1-F6EECF244321}">
                <p14:modId xmlns:p14="http://schemas.microsoft.com/office/powerpoint/2010/main" val="2856820545"/>
              </p:ext>
            </p:extLst>
          </p:nvPr>
        </p:nvGraphicFramePr>
        <p:xfrm>
          <a:off x="-59267" y="828999"/>
          <a:ext cx="4359256" cy="3313035"/>
        </p:xfrm>
        <a:graphic>
          <a:graphicData uri="http://schemas.openxmlformats.org/presentationml/2006/ole">
            <mc:AlternateContent xmlns:mc="http://schemas.openxmlformats.org/markup-compatibility/2006">
              <mc:Choice xmlns:v="urn:schemas-microsoft-com:vml" Requires="v">
                <p:oleObj name="AxGlyph" r:id="rId3" imgW="15785321" imgH="11928848" progId="AxGlyph.Document">
                  <p:embed/>
                </p:oleObj>
              </mc:Choice>
              <mc:Fallback>
                <p:oleObj name="AxGlyph" r:id="rId3" imgW="15785321" imgH="11928848" progId="AxGlyph.Document">
                  <p:embed/>
                  <p:pic>
                    <p:nvPicPr>
                      <p:cNvPr id="8" name="对象 7">
                        <a:extLst>
                          <a:ext uri="{FF2B5EF4-FFF2-40B4-BE49-F238E27FC236}">
                            <a16:creationId xmlns:a16="http://schemas.microsoft.com/office/drawing/2014/main" id="{B5598E74-9494-18F5-9598-83F958B3604C}"/>
                          </a:ext>
                        </a:extLst>
                      </p:cNvPr>
                      <p:cNvPicPr>
                        <a:picLocks noChangeAspect="1" noChangeArrowheads="1"/>
                      </p:cNvPicPr>
                      <p:nvPr/>
                    </p:nvPicPr>
                    <p:blipFill>
                      <a:blip r:embed="rId4"/>
                      <a:srcRect/>
                      <a:stretch>
                        <a:fillRect/>
                      </a:stretch>
                    </p:blipFill>
                    <p:spPr bwMode="auto">
                      <a:xfrm>
                        <a:off x="-59267" y="828999"/>
                        <a:ext cx="4359256" cy="3313035"/>
                      </a:xfrm>
                      <a:prstGeom prst="rect">
                        <a:avLst/>
                      </a:prstGeom>
                      <a:noFill/>
                    </p:spPr>
                  </p:pic>
                </p:oleObj>
              </mc:Fallback>
            </mc:AlternateContent>
          </a:graphicData>
        </a:graphic>
      </p:graphicFrame>
      <p:pic>
        <p:nvPicPr>
          <p:cNvPr id="5" name="图片 4">
            <a:extLst>
              <a:ext uri="{FF2B5EF4-FFF2-40B4-BE49-F238E27FC236}">
                <a16:creationId xmlns:a16="http://schemas.microsoft.com/office/drawing/2014/main" id="{B7A61845-4DD3-1453-A872-634FA696BAE4}"/>
              </a:ext>
            </a:extLst>
          </p:cNvPr>
          <p:cNvPicPr>
            <a:picLocks noChangeAspect="1"/>
          </p:cNvPicPr>
          <p:nvPr/>
        </p:nvPicPr>
        <p:blipFill>
          <a:blip r:embed="rId5">
            <a:extLst>
              <a:ext uri="{28A0092B-C50C-407E-A947-70E740481C1C}">
                <a14:useLocalDpi xmlns:a14="http://schemas.microsoft.com/office/drawing/2010/main" val="0"/>
              </a:ext>
            </a:extLst>
          </a:blip>
          <a:srcRect l="27427" t="18105" r="28625" b="18596"/>
          <a:stretch>
            <a:fillRect/>
          </a:stretch>
        </p:blipFill>
        <p:spPr>
          <a:xfrm>
            <a:off x="4299989" y="1077941"/>
            <a:ext cx="3127250" cy="2815149"/>
          </a:xfrm>
          <a:prstGeom prst="rect">
            <a:avLst/>
          </a:prstGeom>
        </p:spPr>
      </p:pic>
      <p:graphicFrame>
        <p:nvGraphicFramePr>
          <p:cNvPr id="7" name="对象 6">
            <a:extLst>
              <a:ext uri="{FF2B5EF4-FFF2-40B4-BE49-F238E27FC236}">
                <a16:creationId xmlns:a16="http://schemas.microsoft.com/office/drawing/2014/main" id="{4D8AF54A-A7D3-E07D-C3E0-8025AB6240AD}"/>
              </a:ext>
            </a:extLst>
          </p:cNvPr>
          <p:cNvGraphicFramePr>
            <a:graphicFrameLocks noChangeAspect="1"/>
          </p:cNvGraphicFramePr>
          <p:nvPr>
            <p:extLst>
              <p:ext uri="{D42A27DB-BD31-4B8C-83A1-F6EECF244321}">
                <p14:modId xmlns:p14="http://schemas.microsoft.com/office/powerpoint/2010/main" val="1664309606"/>
              </p:ext>
            </p:extLst>
          </p:nvPr>
        </p:nvGraphicFramePr>
        <p:xfrm>
          <a:off x="7773988" y="1163638"/>
          <a:ext cx="4254500" cy="2816225"/>
        </p:xfrm>
        <a:graphic>
          <a:graphicData uri="http://schemas.openxmlformats.org/presentationml/2006/ole">
            <mc:AlternateContent xmlns:mc="http://schemas.openxmlformats.org/markup-compatibility/2006">
              <mc:Choice xmlns:v="urn:schemas-microsoft-com:vml" Requires="v">
                <p:oleObj name="AxGlyph" r:id="rId6" imgW="3586839" imgH="2099887" progId="AxGlyph.Document">
                  <p:embed/>
                </p:oleObj>
              </mc:Choice>
              <mc:Fallback>
                <p:oleObj name="AxGlyph" r:id="rId6" imgW="3586839" imgH="2099887" progId="AxGlyph.Document">
                  <p:embed/>
                  <p:pic>
                    <p:nvPicPr>
                      <p:cNvPr id="7" name="对象 6">
                        <a:extLst>
                          <a:ext uri="{FF2B5EF4-FFF2-40B4-BE49-F238E27FC236}">
                            <a16:creationId xmlns:a16="http://schemas.microsoft.com/office/drawing/2014/main" id="{4D8AF54A-A7D3-E07D-C3E0-8025AB6240AD}"/>
                          </a:ext>
                        </a:extLst>
                      </p:cNvPr>
                      <p:cNvPicPr>
                        <a:picLocks noChangeAspect="1" noChangeArrowheads="1"/>
                      </p:cNvPicPr>
                      <p:nvPr/>
                    </p:nvPicPr>
                    <p:blipFill>
                      <a:blip r:embed="rId7"/>
                      <a:srcRect r="11151"/>
                      <a:stretch>
                        <a:fillRect/>
                      </a:stretch>
                    </p:blipFill>
                    <p:spPr bwMode="auto">
                      <a:xfrm>
                        <a:off x="7773988" y="1163638"/>
                        <a:ext cx="4254500" cy="2816225"/>
                      </a:xfrm>
                      <a:prstGeom prst="rect">
                        <a:avLst/>
                      </a:prstGeom>
                      <a:noFill/>
                    </p:spPr>
                  </p:pic>
                </p:oleObj>
              </mc:Fallback>
            </mc:AlternateContent>
          </a:graphicData>
        </a:graphic>
      </p:graphicFrame>
      <p:sp>
        <p:nvSpPr>
          <p:cNvPr id="3" name="文本框 2">
            <a:extLst>
              <a:ext uri="{FF2B5EF4-FFF2-40B4-BE49-F238E27FC236}">
                <a16:creationId xmlns:a16="http://schemas.microsoft.com/office/drawing/2014/main" id="{730D0493-D57D-B6C3-3036-35F80D9B0A0E}"/>
              </a:ext>
            </a:extLst>
          </p:cNvPr>
          <p:cNvSpPr txBox="1"/>
          <p:nvPr/>
        </p:nvSpPr>
        <p:spPr>
          <a:xfrm>
            <a:off x="101811" y="4798471"/>
            <a:ext cx="6239932" cy="1230530"/>
          </a:xfrm>
          <a:prstGeom prst="rect">
            <a:avLst/>
          </a:prstGeom>
          <a:noFill/>
        </p:spPr>
        <p:txBody>
          <a:bodyPr wrap="square">
            <a:spAutoFit/>
          </a:bodyPr>
          <a:lstStyle/>
          <a:p>
            <a:pPr marL="285750" indent="-285750" algn="just">
              <a:lnSpc>
                <a:spcPct val="150000"/>
              </a:lnSpc>
              <a:spcBef>
                <a:spcPts val="600"/>
              </a:spcBef>
              <a:buFont typeface="Wingdings" panose="05000000000000000000" pitchFamily="2" charset="2"/>
              <a:buChar char="l"/>
            </a:pP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常温</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由</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Flux Concentrator</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Bridge Coil</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Polar Cone</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组成</a:t>
            </a:r>
            <a:endParaRPr lang="en-US" altLang="zh-CN" sz="1600" kern="10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gn="just">
              <a:lnSpc>
                <a:spcPct val="150000"/>
              </a:lnSpc>
              <a:spcBef>
                <a:spcPts val="600"/>
              </a:spcBef>
              <a:buFont typeface="Wingdings" panose="05000000000000000000" pitchFamily="2" charset="2"/>
              <a:buChar char="l"/>
            </a:pP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当施加脉宽为</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5us</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，峰值电流为</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15kA</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的电流时，</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Flux Concentrator</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实现了峰值磁场为</a:t>
            </a:r>
            <a:r>
              <a:rPr lang="en-US" altLang="zh-CN" sz="1600" kern="100" dirty="0">
                <a:latin typeface="Times New Roman" panose="02020603050405020304" pitchFamily="18" charset="0"/>
                <a:ea typeface="宋体" panose="02010600030101010101" pitchFamily="2" charset="-122"/>
                <a:cs typeface="Times New Roman" panose="02020603050405020304" pitchFamily="18" charset="0"/>
              </a:rPr>
              <a:t>7T</a:t>
            </a:r>
            <a:r>
              <a:rPr lang="zh-CN" altLang="en-US" sz="1600" kern="100" dirty="0">
                <a:latin typeface="Times New Roman" panose="02020603050405020304" pitchFamily="18" charset="0"/>
                <a:ea typeface="宋体" panose="02010600030101010101" pitchFamily="2" charset="-122"/>
                <a:cs typeface="Times New Roman" panose="02020603050405020304" pitchFamily="18" charset="0"/>
              </a:rPr>
              <a:t>的磁场。</a:t>
            </a:r>
            <a:endParaRPr lang="en-US" altLang="zh-CN" sz="1600" kern="100" dirty="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4" name="表格 3">
            <a:extLst>
              <a:ext uri="{FF2B5EF4-FFF2-40B4-BE49-F238E27FC236}">
                <a16:creationId xmlns:a16="http://schemas.microsoft.com/office/drawing/2014/main" id="{3E605972-6167-70A6-C5DE-081F4F5FA7B9}"/>
              </a:ext>
            </a:extLst>
          </p:cNvPr>
          <p:cNvGraphicFramePr>
            <a:graphicFrameLocks noGrp="1"/>
          </p:cNvGraphicFramePr>
          <p:nvPr>
            <p:extLst>
              <p:ext uri="{D42A27DB-BD31-4B8C-83A1-F6EECF244321}">
                <p14:modId xmlns:p14="http://schemas.microsoft.com/office/powerpoint/2010/main" val="1507769597"/>
              </p:ext>
            </p:extLst>
          </p:nvPr>
        </p:nvGraphicFramePr>
        <p:xfrm>
          <a:off x="6510867" y="4142034"/>
          <a:ext cx="5681133" cy="2595880"/>
        </p:xfrm>
        <a:graphic>
          <a:graphicData uri="http://schemas.openxmlformats.org/drawingml/2006/table">
            <a:tbl>
              <a:tblPr firstRow="1" bandRow="1">
                <a:tableStyleId>{5940675A-B579-460E-94D1-54222C63F5DA}</a:tableStyleId>
              </a:tblPr>
              <a:tblGrid>
                <a:gridCol w="2841594">
                  <a:extLst>
                    <a:ext uri="{9D8B030D-6E8A-4147-A177-3AD203B41FA5}">
                      <a16:colId xmlns:a16="http://schemas.microsoft.com/office/drawing/2014/main" val="93924004"/>
                    </a:ext>
                  </a:extLst>
                </a:gridCol>
                <a:gridCol w="2839539">
                  <a:extLst>
                    <a:ext uri="{9D8B030D-6E8A-4147-A177-3AD203B41FA5}">
                      <a16:colId xmlns:a16="http://schemas.microsoft.com/office/drawing/2014/main" val="2533930762"/>
                    </a:ext>
                  </a:extLst>
                </a:gridCol>
              </a:tblGrid>
              <a:tr h="370840">
                <a:tc>
                  <a:txBody>
                    <a:bodyPr/>
                    <a:lstStyle/>
                    <a:p>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Value</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58281354"/>
                  </a:ext>
                </a:extLst>
              </a:tr>
              <a:tr h="370840">
                <a:tc>
                  <a:txBody>
                    <a:bodyPr/>
                    <a:lstStyle/>
                    <a:p>
                      <a:r>
                        <a:rPr lang="en-US" altLang="zh-CN" dirty="0">
                          <a:latin typeface="Times New Roman" panose="02020603050405020304" pitchFamily="18" charset="0"/>
                          <a:cs typeface="Times New Roman" panose="02020603050405020304" pitchFamily="18" charset="0"/>
                        </a:rPr>
                        <a:t>Length (mm)</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100</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extLst>
                  <a:ext uri="{0D108BD9-81ED-4DB2-BD59-A6C34878D82A}">
                    <a16:rowId xmlns:a16="http://schemas.microsoft.com/office/drawing/2014/main" val="1947844069"/>
                  </a:ext>
                </a:extLst>
              </a:tr>
              <a:tr h="370840">
                <a:tc>
                  <a:txBody>
                    <a:bodyPr/>
                    <a:lstStyle/>
                    <a:p>
                      <a:r>
                        <a:rPr lang="en-US" altLang="zh-CN" dirty="0">
                          <a:latin typeface="Times New Roman" panose="02020603050405020304" pitchFamily="18" charset="0"/>
                          <a:cs typeface="Times New Roman" panose="02020603050405020304" pitchFamily="18" charset="0"/>
                        </a:rPr>
                        <a:t>Inner radius (mm)</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3.5~26</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extLst>
                  <a:ext uri="{0D108BD9-81ED-4DB2-BD59-A6C34878D82A}">
                    <a16:rowId xmlns:a16="http://schemas.microsoft.com/office/drawing/2014/main" val="3215395450"/>
                  </a:ext>
                </a:extLst>
              </a:tr>
              <a:tr h="370840">
                <a:tc>
                  <a:txBody>
                    <a:bodyPr/>
                    <a:lstStyle/>
                    <a:p>
                      <a:r>
                        <a:rPr lang="en-US" altLang="zh-CN" dirty="0">
                          <a:latin typeface="Times New Roman" panose="02020603050405020304" pitchFamily="18" charset="0"/>
                          <a:cs typeface="Times New Roman" panose="02020603050405020304" pitchFamily="18" charset="0"/>
                        </a:rPr>
                        <a:t>Out radius (mm)</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53</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extLst>
                  <a:ext uri="{0D108BD9-81ED-4DB2-BD59-A6C34878D82A}">
                    <a16:rowId xmlns:a16="http://schemas.microsoft.com/office/drawing/2014/main" val="1785460554"/>
                  </a:ext>
                </a:extLst>
              </a:tr>
              <a:tr h="370840">
                <a:tc>
                  <a:txBody>
                    <a:bodyPr/>
                    <a:lstStyle/>
                    <a:p>
                      <a:r>
                        <a:rPr lang="en-US" altLang="zh-CN" dirty="0">
                          <a:latin typeface="Times New Roman" panose="02020603050405020304" pitchFamily="18" charset="0"/>
                          <a:cs typeface="Times New Roman" panose="02020603050405020304" pitchFamily="18" charset="0"/>
                        </a:rPr>
                        <a:t>Current(kA)</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15</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extLst>
                  <a:ext uri="{0D108BD9-81ED-4DB2-BD59-A6C34878D82A}">
                    <a16:rowId xmlns:a16="http://schemas.microsoft.com/office/drawing/2014/main" val="2861590832"/>
                  </a:ext>
                </a:extLst>
              </a:tr>
              <a:tr h="370840">
                <a:tc>
                  <a:txBody>
                    <a:bodyPr/>
                    <a:lstStyle/>
                    <a:p>
                      <a:r>
                        <a:rPr lang="en-US" altLang="zh-CN" dirty="0">
                          <a:latin typeface="Times New Roman" panose="02020603050405020304" pitchFamily="18" charset="0"/>
                          <a:cs typeface="Times New Roman" panose="02020603050405020304" pitchFamily="18" charset="0"/>
                        </a:rPr>
                        <a:t>Pulse width(us)</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5</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extLst>
                  <a:ext uri="{0D108BD9-81ED-4DB2-BD59-A6C34878D82A}">
                    <a16:rowId xmlns:a16="http://schemas.microsoft.com/office/drawing/2014/main" val="3419062542"/>
                  </a:ext>
                </a:extLst>
              </a:tr>
              <a:tr h="370840">
                <a:tc>
                  <a:txBody>
                    <a:bodyPr/>
                    <a:lstStyle/>
                    <a:p>
                      <a:r>
                        <a:rPr lang="en-US" altLang="zh-CN" dirty="0">
                          <a:latin typeface="Times New Roman" panose="02020603050405020304" pitchFamily="18" charset="0"/>
                          <a:cs typeface="Times New Roman" panose="02020603050405020304" pitchFamily="18" charset="0"/>
                        </a:rPr>
                        <a:t>Peak magnetic field (T)</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~7</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txBody>
                  <a:tcPr/>
                </a:tc>
                <a:extLst>
                  <a:ext uri="{0D108BD9-81ED-4DB2-BD59-A6C34878D82A}">
                    <a16:rowId xmlns:a16="http://schemas.microsoft.com/office/drawing/2014/main" val="223888787"/>
                  </a:ext>
                </a:extLst>
              </a:tr>
            </a:tbl>
          </a:graphicData>
        </a:graphic>
      </p:graphicFrame>
    </p:spTree>
    <p:extLst>
      <p:ext uri="{BB962C8B-B14F-4D97-AF65-F5344CB8AC3E}">
        <p14:creationId xmlns:p14="http://schemas.microsoft.com/office/powerpoint/2010/main" val="1686233071"/>
      </p:ext>
    </p:extLst>
  </p:cSld>
  <p:clrMapOvr>
    <a:masterClrMapping/>
  </p:clrMapOvr>
  <mc:AlternateContent xmlns:mc="http://schemas.openxmlformats.org/markup-compatibility/2006" xmlns:p14="http://schemas.microsoft.com/office/powerpoint/2010/main">
    <mc:Choice Requires="p14">
      <p:transition spd="slow" p14:dur="2000" advTm="38076"/>
    </mc:Choice>
    <mc:Fallback xmlns="">
      <p:transition spd="slow" advTm="3807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3A7D60E-B281-DD30-07DF-00F400F3FF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8563"/>
            <a:ext cx="3473790" cy="2687149"/>
          </a:xfrm>
          <a:prstGeom prst="rect">
            <a:avLst/>
          </a:prstGeom>
        </p:spPr>
      </p:pic>
      <p:graphicFrame>
        <p:nvGraphicFramePr>
          <p:cNvPr id="6" name="对象 5">
            <a:extLst>
              <a:ext uri="{FF2B5EF4-FFF2-40B4-BE49-F238E27FC236}">
                <a16:creationId xmlns:a16="http://schemas.microsoft.com/office/drawing/2014/main" id="{89D24B01-3060-62A3-5E75-947BBA2CABFA}"/>
              </a:ext>
            </a:extLst>
          </p:cNvPr>
          <p:cNvGraphicFramePr>
            <a:graphicFrameLocks noChangeAspect="1"/>
          </p:cNvGraphicFramePr>
          <p:nvPr>
            <p:extLst>
              <p:ext uri="{D42A27DB-BD31-4B8C-83A1-F6EECF244321}">
                <p14:modId xmlns:p14="http://schemas.microsoft.com/office/powerpoint/2010/main" val="4004632182"/>
              </p:ext>
            </p:extLst>
          </p:nvPr>
        </p:nvGraphicFramePr>
        <p:xfrm>
          <a:off x="3473790" y="1478784"/>
          <a:ext cx="8502765" cy="2816409"/>
        </p:xfrm>
        <a:graphic>
          <a:graphicData uri="http://schemas.openxmlformats.org/presentationml/2006/ole">
            <mc:AlternateContent xmlns:mc="http://schemas.openxmlformats.org/markup-compatibility/2006">
              <mc:Choice xmlns:v="urn:schemas-microsoft-com:vml" Requires="v">
                <p:oleObj name="AxGlyph" r:id="rId4" imgW="6587505" imgH="1946564" progId="AxGlyph.Document">
                  <p:embed/>
                </p:oleObj>
              </mc:Choice>
              <mc:Fallback>
                <p:oleObj name="AxGlyph" r:id="rId4" imgW="6587505" imgH="1946564" progId="AxGlyph.Document">
                  <p:embed/>
                  <p:pic>
                    <p:nvPicPr>
                      <p:cNvPr id="6" name="对象 5">
                        <a:extLst>
                          <a:ext uri="{FF2B5EF4-FFF2-40B4-BE49-F238E27FC236}">
                            <a16:creationId xmlns:a16="http://schemas.microsoft.com/office/drawing/2014/main" id="{89D24B01-3060-62A3-5E75-947BBA2CABFA}"/>
                          </a:ext>
                        </a:extLst>
                      </p:cNvPr>
                      <p:cNvPicPr>
                        <a:picLocks noChangeAspect="1" noChangeArrowheads="1"/>
                      </p:cNvPicPr>
                      <p:nvPr/>
                    </p:nvPicPr>
                    <p:blipFill>
                      <a:blip r:embed="rId5"/>
                      <a:srcRect r="11151"/>
                      <a:stretch>
                        <a:fillRect/>
                      </a:stretch>
                    </p:blipFill>
                    <p:spPr bwMode="auto">
                      <a:xfrm>
                        <a:off x="3473790" y="1478784"/>
                        <a:ext cx="8502765" cy="2816409"/>
                      </a:xfrm>
                      <a:prstGeom prst="rect">
                        <a:avLst/>
                      </a:prstGeom>
                      <a:noFill/>
                    </p:spPr>
                  </p:pic>
                </p:oleObj>
              </mc:Fallback>
            </mc:AlternateContent>
          </a:graphicData>
        </a:graphic>
      </p:graphicFrame>
      <p:graphicFrame>
        <p:nvGraphicFramePr>
          <p:cNvPr id="7" name="对象 6">
            <a:extLst>
              <a:ext uri="{FF2B5EF4-FFF2-40B4-BE49-F238E27FC236}">
                <a16:creationId xmlns:a16="http://schemas.microsoft.com/office/drawing/2014/main" id="{3E785F47-D1CB-7C4D-C909-F3463F57C2BF}"/>
              </a:ext>
            </a:extLst>
          </p:cNvPr>
          <p:cNvGraphicFramePr>
            <a:graphicFrameLocks noChangeAspect="1"/>
          </p:cNvGraphicFramePr>
          <p:nvPr>
            <p:extLst>
              <p:ext uri="{D42A27DB-BD31-4B8C-83A1-F6EECF244321}">
                <p14:modId xmlns:p14="http://schemas.microsoft.com/office/powerpoint/2010/main" val="95054562"/>
              </p:ext>
            </p:extLst>
          </p:nvPr>
        </p:nvGraphicFramePr>
        <p:xfrm>
          <a:off x="8062913" y="4295775"/>
          <a:ext cx="4127500" cy="2735263"/>
        </p:xfrm>
        <a:graphic>
          <a:graphicData uri="http://schemas.openxmlformats.org/presentationml/2006/ole">
            <mc:AlternateContent xmlns:mc="http://schemas.openxmlformats.org/markup-compatibility/2006">
              <mc:Choice xmlns:v="urn:schemas-microsoft-com:vml" Requires="v">
                <p:oleObj name="AxGlyph" r:id="rId6" imgW="3586839" imgH="2099887" progId="AxGlyph.Document">
                  <p:embed/>
                </p:oleObj>
              </mc:Choice>
              <mc:Fallback>
                <p:oleObj name="AxGlyph" r:id="rId6" imgW="3586839" imgH="2099887" progId="AxGlyph.Document">
                  <p:embed/>
                  <p:pic>
                    <p:nvPicPr>
                      <p:cNvPr id="7" name="对象 6">
                        <a:extLst>
                          <a:ext uri="{FF2B5EF4-FFF2-40B4-BE49-F238E27FC236}">
                            <a16:creationId xmlns:a16="http://schemas.microsoft.com/office/drawing/2014/main" id="{3E785F47-D1CB-7C4D-C909-F3463F57C2BF}"/>
                          </a:ext>
                        </a:extLst>
                      </p:cNvPr>
                      <p:cNvPicPr>
                        <a:picLocks noChangeAspect="1" noChangeArrowheads="1"/>
                      </p:cNvPicPr>
                      <p:nvPr/>
                    </p:nvPicPr>
                    <p:blipFill>
                      <a:blip r:embed="rId7"/>
                      <a:srcRect r="11151"/>
                      <a:stretch>
                        <a:fillRect/>
                      </a:stretch>
                    </p:blipFill>
                    <p:spPr bwMode="auto">
                      <a:xfrm>
                        <a:off x="8062913" y="4295775"/>
                        <a:ext cx="4127500" cy="2735263"/>
                      </a:xfrm>
                      <a:prstGeom prst="rect">
                        <a:avLst/>
                      </a:prstGeom>
                      <a:noFill/>
                    </p:spPr>
                  </p:pic>
                </p:oleObj>
              </mc:Fallback>
            </mc:AlternateContent>
          </a:graphicData>
        </a:graphic>
      </p:graphicFrame>
      <p:pic>
        <p:nvPicPr>
          <p:cNvPr id="9" name="图片 8">
            <a:extLst>
              <a:ext uri="{FF2B5EF4-FFF2-40B4-BE49-F238E27FC236}">
                <a16:creationId xmlns:a16="http://schemas.microsoft.com/office/drawing/2014/main" id="{44EB7571-2705-C298-562F-A3E0732AE6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95" y="4758004"/>
            <a:ext cx="7928556" cy="2099996"/>
          </a:xfrm>
          <a:prstGeom prst="rect">
            <a:avLst/>
          </a:prstGeom>
        </p:spPr>
      </p:pic>
      <p:sp>
        <p:nvSpPr>
          <p:cNvPr id="3" name="文本框 2">
            <a:extLst>
              <a:ext uri="{FF2B5EF4-FFF2-40B4-BE49-F238E27FC236}">
                <a16:creationId xmlns:a16="http://schemas.microsoft.com/office/drawing/2014/main" id="{5A397668-4F41-6A1A-020E-09A59A368062}"/>
              </a:ext>
            </a:extLst>
          </p:cNvPr>
          <p:cNvSpPr txBox="1"/>
          <p:nvPr/>
        </p:nvSpPr>
        <p:spPr>
          <a:xfrm>
            <a:off x="0" y="891754"/>
            <a:ext cx="6366933" cy="723275"/>
          </a:xfrm>
          <a:prstGeom prst="rect">
            <a:avLst/>
          </a:prstGeom>
          <a:noFill/>
        </p:spPr>
        <p:txBody>
          <a:bodyPr wrap="square">
            <a:spAutoFit/>
          </a:bodyPr>
          <a:lstStyle/>
          <a:p>
            <a:pPr marL="285750" indent="-285750" algn="just">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优化极锥结构的材料以及几何结构</a:t>
            </a:r>
            <a:endParaRPr lang="en-US" altLang="zh-CN" kern="10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gn="just">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为</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Bridge Coil</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添加磁轭以及调整两个</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Bridge Coil</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之间的距离</a:t>
            </a:r>
            <a:endParaRPr lang="en-US" altLang="zh-CN" kern="1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29922412"/>
      </p:ext>
    </p:extLst>
  </p:cSld>
  <p:clrMapOvr>
    <a:masterClrMapping/>
  </p:clrMapOvr>
  <mc:AlternateContent xmlns:mc="http://schemas.openxmlformats.org/markup-compatibility/2006" xmlns:p14="http://schemas.microsoft.com/office/powerpoint/2010/main">
    <mc:Choice Requires="p14">
      <p:transition spd="slow" p14:dur="2000" advTm="83304"/>
    </mc:Choice>
    <mc:Fallback xmlns="">
      <p:transition spd="slow" advTm="8330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a:extLst>
              <a:ext uri="{FF2B5EF4-FFF2-40B4-BE49-F238E27FC236}">
                <a16:creationId xmlns:a16="http://schemas.microsoft.com/office/drawing/2014/main" id="{E93B5FD9-97B7-FB1C-8849-B180D04A2E2C}"/>
              </a:ext>
            </a:extLst>
          </p:cNvPr>
          <p:cNvGraphicFramePr>
            <a:graphicFrameLocks noChangeAspect="1"/>
          </p:cNvGraphicFramePr>
          <p:nvPr>
            <p:extLst>
              <p:ext uri="{D42A27DB-BD31-4B8C-83A1-F6EECF244321}">
                <p14:modId xmlns:p14="http://schemas.microsoft.com/office/powerpoint/2010/main" val="3400764242"/>
              </p:ext>
            </p:extLst>
          </p:nvPr>
        </p:nvGraphicFramePr>
        <p:xfrm>
          <a:off x="5813425" y="1362075"/>
          <a:ext cx="5380038" cy="3554413"/>
        </p:xfrm>
        <a:graphic>
          <a:graphicData uri="http://schemas.openxmlformats.org/presentationml/2006/ole">
            <mc:AlternateContent xmlns:mc="http://schemas.openxmlformats.org/markup-compatibility/2006">
              <mc:Choice xmlns:v="urn:schemas-microsoft-com:vml" Requires="v">
                <p:oleObj name="AxGlyph" r:id="rId3" imgW="3586334" imgH="2109402" progId="AxGlyph.Document">
                  <p:embed/>
                </p:oleObj>
              </mc:Choice>
              <mc:Fallback>
                <p:oleObj name="AxGlyph" r:id="rId3" imgW="3586334" imgH="2109402" progId="AxGlyph.Document">
                  <p:embed/>
                  <p:pic>
                    <p:nvPicPr>
                      <p:cNvPr id="6" name="对象 5">
                        <a:extLst>
                          <a:ext uri="{FF2B5EF4-FFF2-40B4-BE49-F238E27FC236}">
                            <a16:creationId xmlns:a16="http://schemas.microsoft.com/office/drawing/2014/main" id="{E93B5FD9-97B7-FB1C-8849-B180D04A2E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1151"/>
                      <a:stretch>
                        <a:fillRect/>
                      </a:stretch>
                    </p:blipFill>
                    <p:spPr bwMode="auto">
                      <a:xfrm>
                        <a:off x="5813425" y="1362075"/>
                        <a:ext cx="5380038" cy="3554413"/>
                      </a:xfrm>
                      <a:prstGeom prst="rect">
                        <a:avLst/>
                      </a:prstGeom>
                      <a:noFill/>
                    </p:spPr>
                  </p:pic>
                </p:oleObj>
              </mc:Fallback>
            </mc:AlternateContent>
          </a:graphicData>
        </a:graphic>
      </p:graphicFrame>
      <p:pic>
        <p:nvPicPr>
          <p:cNvPr id="8" name="图片 7">
            <a:extLst>
              <a:ext uri="{FF2B5EF4-FFF2-40B4-BE49-F238E27FC236}">
                <a16:creationId xmlns:a16="http://schemas.microsoft.com/office/drawing/2014/main" id="{DB43DF68-11D8-3EB4-86DA-542E9DF96DB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92483" y="1362075"/>
            <a:ext cx="4208682" cy="4968151"/>
          </a:xfrm>
          <a:prstGeom prst="rect">
            <a:avLst/>
          </a:prstGeom>
        </p:spPr>
      </p:pic>
      <p:sp>
        <p:nvSpPr>
          <p:cNvPr id="5" name="文本框 4">
            <a:extLst>
              <a:ext uri="{FF2B5EF4-FFF2-40B4-BE49-F238E27FC236}">
                <a16:creationId xmlns:a16="http://schemas.microsoft.com/office/drawing/2014/main" id="{04E1F1C6-A7CF-33F8-436F-EBA0BA860982}"/>
              </a:ext>
            </a:extLst>
          </p:cNvPr>
          <p:cNvSpPr txBox="1"/>
          <p:nvPr/>
        </p:nvSpPr>
        <p:spPr>
          <a:xfrm>
            <a:off x="5432599" y="4762959"/>
            <a:ext cx="6373124" cy="1672830"/>
          </a:xfrm>
          <a:prstGeom prst="rect">
            <a:avLst/>
          </a:prstGeom>
          <a:noFill/>
        </p:spPr>
        <p:txBody>
          <a:bodyPr wrap="square">
            <a:spAutoFit/>
          </a:bodyPr>
          <a:lstStyle/>
          <a:p>
            <a:pPr marL="283464" indent="-283464" rtl="0" eaLnBrk="1" latinLnBrk="0" hangingPunct="1">
              <a:lnSpc>
                <a:spcPct val="200000"/>
              </a:lnSpc>
              <a:spcBef>
                <a:spcPts val="600"/>
              </a:spcBef>
              <a:buClrTx/>
              <a:buSzPts val="1800"/>
              <a:buFont typeface="Wingdings" panose="05000000000000000000" pitchFamily="2" charset="2"/>
              <a:buChar char="l"/>
            </a:pPr>
            <a:r>
              <a:rPr lang="zh-CN" altLang="en-US"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通过优化极锥与</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Bridge Coil</a:t>
            </a:r>
            <a:r>
              <a:rPr lang="zh-CN" altLang="en-US"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产生的磁场</a:t>
            </a:r>
            <a:r>
              <a:rPr lang="zh-CN" altLang="en-US"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，提升了</a:t>
            </a:r>
            <a:r>
              <a:rPr lang="en-US" altLang="zh-CN"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AMD</a:t>
            </a:r>
            <a:r>
              <a:rPr lang="zh-CN" altLang="en-US"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的磁场，实现了在靶出口可达</a:t>
            </a:r>
            <a:r>
              <a:rPr lang="en-US" altLang="zh-CN"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4.52T</a:t>
            </a:r>
            <a:r>
              <a:rPr lang="zh-CN" altLang="en-US"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，峰值磁场接近</a:t>
            </a:r>
            <a:r>
              <a:rPr lang="en-US" altLang="zh-CN"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8T</a:t>
            </a:r>
            <a:r>
              <a:rPr lang="zh-CN" altLang="en-US"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的峰值磁场。</a:t>
            </a:r>
            <a:endParaRPr lang="zh-CN" altLang="zh-CN" sz="18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30565657"/>
      </p:ext>
    </p:extLst>
  </p:cSld>
  <p:clrMapOvr>
    <a:masterClrMapping/>
  </p:clrMapOvr>
  <mc:AlternateContent xmlns:mc="http://schemas.openxmlformats.org/markup-compatibility/2006" xmlns:p14="http://schemas.microsoft.com/office/powerpoint/2010/main">
    <mc:Choice Requires="p14">
      <p:transition spd="slow" p14:dur="2000" advTm="22308"/>
    </mc:Choice>
    <mc:Fallback xmlns="">
      <p:transition spd="slow" advTm="22308"/>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28728-28FA-0173-78DB-D1344568BC51}"/>
            </a:ext>
          </a:extLst>
        </p:cNvPr>
        <p:cNvGrpSpPr/>
        <p:nvPr/>
      </p:nvGrpSpPr>
      <p:grpSpPr>
        <a:xfrm>
          <a:off x="0" y="0"/>
          <a:ext cx="0" cy="0"/>
          <a:chOff x="0" y="0"/>
          <a:chExt cx="0" cy="0"/>
        </a:xfrm>
      </p:grpSpPr>
      <p:pic>
        <p:nvPicPr>
          <p:cNvPr id="31" name="图片 30">
            <a:extLst>
              <a:ext uri="{FF2B5EF4-FFF2-40B4-BE49-F238E27FC236}">
                <a16:creationId xmlns:a16="http://schemas.microsoft.com/office/drawing/2014/main" id="{ED5B9B8F-3684-BB04-0C12-144F2204E05D}"/>
              </a:ext>
            </a:extLst>
          </p:cNvPr>
          <p:cNvPicPr>
            <a:picLocks noChangeAspect="1"/>
          </p:cNvPicPr>
          <p:nvPr/>
        </p:nvPicPr>
        <p:blipFill>
          <a:blip r:embed="rId3">
            <a:extLst>
              <a:ext uri="{28A0092B-C50C-407E-A947-70E740481C1C}">
                <a14:useLocalDpi xmlns:a14="http://schemas.microsoft.com/office/drawing/2010/main" val="0"/>
              </a:ext>
            </a:extLst>
          </a:blip>
          <a:srcRect t="49977" r="8706"/>
          <a:stretch>
            <a:fillRect/>
          </a:stretch>
        </p:blipFill>
        <p:spPr>
          <a:xfrm>
            <a:off x="7645468" y="3946457"/>
            <a:ext cx="4044196" cy="2567282"/>
          </a:xfrm>
          <a:prstGeom prst="rect">
            <a:avLst/>
          </a:prstGeom>
        </p:spPr>
      </p:pic>
      <p:graphicFrame>
        <p:nvGraphicFramePr>
          <p:cNvPr id="10" name="对象 9">
            <a:extLst>
              <a:ext uri="{FF2B5EF4-FFF2-40B4-BE49-F238E27FC236}">
                <a16:creationId xmlns:a16="http://schemas.microsoft.com/office/drawing/2014/main" id="{7EBAA36B-0A2D-1C07-1674-B333614B0330}"/>
              </a:ext>
            </a:extLst>
          </p:cNvPr>
          <p:cNvGraphicFramePr>
            <a:graphicFrameLocks noChangeAspect="1"/>
          </p:cNvGraphicFramePr>
          <p:nvPr>
            <p:extLst>
              <p:ext uri="{D42A27DB-BD31-4B8C-83A1-F6EECF244321}">
                <p14:modId xmlns:p14="http://schemas.microsoft.com/office/powerpoint/2010/main" val="511027703"/>
              </p:ext>
            </p:extLst>
          </p:nvPr>
        </p:nvGraphicFramePr>
        <p:xfrm>
          <a:off x="101600" y="943237"/>
          <a:ext cx="7434262" cy="2617787"/>
        </p:xfrm>
        <a:graphic>
          <a:graphicData uri="http://schemas.openxmlformats.org/presentationml/2006/ole">
            <mc:AlternateContent xmlns:mc="http://schemas.openxmlformats.org/markup-compatibility/2006">
              <mc:Choice xmlns:v="urn:schemas-microsoft-com:vml" Requires="v">
                <p:oleObj name="AxGlyph" r:id="rId4" imgW="23771489" imgH="8373391" progId="AxGlyph.Document">
                  <p:embed/>
                </p:oleObj>
              </mc:Choice>
              <mc:Fallback>
                <p:oleObj name="AxGlyph" r:id="rId4" imgW="23771489" imgH="8373391" progId="AxGlyph.Document">
                  <p:embed/>
                  <p:pic>
                    <p:nvPicPr>
                      <p:cNvPr id="10" name="对象 9">
                        <a:extLst>
                          <a:ext uri="{FF2B5EF4-FFF2-40B4-BE49-F238E27FC236}">
                            <a16:creationId xmlns:a16="http://schemas.microsoft.com/office/drawing/2014/main" id="{7EBAA36B-0A2D-1C07-1674-B333614B0330}"/>
                          </a:ext>
                        </a:extLst>
                      </p:cNvPr>
                      <p:cNvPicPr>
                        <a:picLocks noChangeAspect="1" noChangeArrowheads="1"/>
                      </p:cNvPicPr>
                      <p:nvPr/>
                    </p:nvPicPr>
                    <p:blipFill>
                      <a:blip r:embed="rId5"/>
                      <a:srcRect/>
                      <a:stretch>
                        <a:fillRect/>
                      </a:stretch>
                    </p:blipFill>
                    <p:spPr bwMode="auto">
                      <a:xfrm>
                        <a:off x="101600" y="943237"/>
                        <a:ext cx="7434262" cy="2617787"/>
                      </a:xfrm>
                      <a:prstGeom prst="rect">
                        <a:avLst/>
                      </a:prstGeom>
                      <a:noFill/>
                    </p:spPr>
                  </p:pic>
                </p:oleObj>
              </mc:Fallback>
            </mc:AlternateContent>
          </a:graphicData>
        </a:graphic>
      </p:graphicFrame>
      <p:pic>
        <p:nvPicPr>
          <p:cNvPr id="24" name="图片 23">
            <a:extLst>
              <a:ext uri="{FF2B5EF4-FFF2-40B4-BE49-F238E27FC236}">
                <a16:creationId xmlns:a16="http://schemas.microsoft.com/office/drawing/2014/main" id="{A9170FFF-E60D-C965-6723-C5D126E3760E}"/>
              </a:ext>
            </a:extLst>
          </p:cNvPr>
          <p:cNvPicPr>
            <a:picLocks noChangeAspect="1"/>
          </p:cNvPicPr>
          <p:nvPr/>
        </p:nvPicPr>
        <p:blipFill>
          <a:blip r:embed="rId6"/>
          <a:srcRect l="555" t="5982" r="47262" b="-5982"/>
          <a:stretch>
            <a:fillRect/>
          </a:stretch>
        </p:blipFill>
        <p:spPr>
          <a:xfrm>
            <a:off x="8111781" y="1093150"/>
            <a:ext cx="3594100" cy="1642058"/>
          </a:xfrm>
          <a:prstGeom prst="rect">
            <a:avLst/>
          </a:prstGeom>
        </p:spPr>
      </p:pic>
      <p:sp>
        <p:nvSpPr>
          <p:cNvPr id="26" name="TextBox 10">
            <a:extLst>
              <a:ext uri="{FF2B5EF4-FFF2-40B4-BE49-F238E27FC236}">
                <a16:creationId xmlns:a16="http://schemas.microsoft.com/office/drawing/2014/main" id="{785F0AA9-CB6E-A55E-E649-DB2561406E7A}"/>
              </a:ext>
            </a:extLst>
          </p:cNvPr>
          <p:cNvSpPr txBox="1"/>
          <p:nvPr/>
        </p:nvSpPr>
        <p:spPr>
          <a:xfrm>
            <a:off x="7155604" y="2648617"/>
            <a:ext cx="4934796" cy="890115"/>
          </a:xfrm>
          <a:prstGeom prst="rect">
            <a:avLst/>
          </a:prstGeom>
          <a:noFill/>
        </p:spPr>
        <p:txBody>
          <a:bodyPr wrap="square">
            <a:spAutoFit/>
          </a:bodyPr>
          <a:lstStyle/>
          <a:p>
            <a:pPr>
              <a:lnSpc>
                <a:spcPct val="150000"/>
              </a:lnSpc>
            </a:pPr>
            <a:r>
              <a:rPr lang="zh-CN" altLang="en-US" sz="1200" dirty="0">
                <a:latin typeface="Times New Roman" panose="02020603050405020304" pitchFamily="18" charset="0"/>
                <a:ea typeface="宋体" panose="02010600030101010101" pitchFamily="2" charset="-122"/>
                <a:cs typeface="Times New Roman" panose="02020603050405020304" pitchFamily="18" charset="0"/>
              </a:rPr>
              <a:t>靶厚只第一个加速腔的入口为</a:t>
            </a:r>
            <a:r>
              <a:rPr lang="en-US" altLang="zh-CN" sz="1200" dirty="0">
                <a:latin typeface="Times New Roman" panose="02020603050405020304" pitchFamily="18" charset="0"/>
                <a:ea typeface="宋体" panose="02010600030101010101" pitchFamily="2" charset="-122"/>
                <a:cs typeface="Times New Roman" panose="02020603050405020304" pitchFamily="18" charset="0"/>
              </a:rPr>
              <a:t>346mm</a:t>
            </a:r>
            <a:r>
              <a:rPr lang="zh-CN" altLang="en-US" sz="1200" dirty="0">
                <a:latin typeface="Times New Roman" panose="02020603050405020304" pitchFamily="18" charset="0"/>
                <a:ea typeface="宋体" panose="02010600030101010101" pitchFamily="2" charset="-122"/>
                <a:cs typeface="Times New Roman" panose="02020603050405020304" pitchFamily="18" charset="0"/>
              </a:rPr>
              <a:t>放置了调谐螺线管、屏蔽层以及超导系统本身。螺线管垫补</a:t>
            </a:r>
            <a:r>
              <a:rPr lang="en-US" altLang="zh-CN" sz="1200" dirty="0">
                <a:latin typeface="Times New Roman" panose="02020603050405020304" pitchFamily="18" charset="0"/>
                <a:ea typeface="宋体" panose="02010600030101010101" pitchFamily="2" charset="-122"/>
                <a:cs typeface="Times New Roman" panose="02020603050405020304" pitchFamily="18" charset="0"/>
              </a:rPr>
              <a:t>0.5T</a:t>
            </a:r>
            <a:r>
              <a:rPr lang="zh-CN" altLang="en-US" sz="1200" dirty="0">
                <a:latin typeface="Times New Roman" panose="02020603050405020304" pitchFamily="18" charset="0"/>
                <a:ea typeface="宋体" panose="02010600030101010101" pitchFamily="2" charset="-122"/>
                <a:cs typeface="Times New Roman" panose="02020603050405020304" pitchFamily="18" charset="0"/>
              </a:rPr>
              <a:t>的磁场、屏蔽层保护第一个加速腔。束流管孔径</a:t>
            </a:r>
            <a:r>
              <a:rPr lang="en-US" altLang="zh-CN" sz="1200" dirty="0">
                <a:latin typeface="Times New Roman" panose="02020603050405020304" pitchFamily="18" charset="0"/>
                <a:ea typeface="宋体" panose="02010600030101010101" pitchFamily="2" charset="-122"/>
                <a:cs typeface="Times New Roman" panose="02020603050405020304" pitchFamily="18" charset="0"/>
              </a:rPr>
              <a:t>30mm</a:t>
            </a:r>
            <a:r>
              <a:rPr lang="zh-CN" altLang="en-US" sz="1200" dirty="0">
                <a:latin typeface="Times New Roman" panose="02020603050405020304" pitchFamily="18" charset="0"/>
                <a:ea typeface="宋体" panose="02010600030101010101" pitchFamily="2" charset="-122"/>
                <a:cs typeface="Times New Roman" panose="02020603050405020304" pitchFamily="18" charset="0"/>
              </a:rPr>
              <a:t>。</a:t>
            </a:r>
          </a:p>
        </p:txBody>
      </p:sp>
      <p:sp>
        <p:nvSpPr>
          <p:cNvPr id="28" name="TextBox 10">
            <a:extLst>
              <a:ext uri="{FF2B5EF4-FFF2-40B4-BE49-F238E27FC236}">
                <a16:creationId xmlns:a16="http://schemas.microsoft.com/office/drawing/2014/main" id="{6F5B290F-3461-6270-7492-DBA32EC1FA1A}"/>
              </a:ext>
            </a:extLst>
          </p:cNvPr>
          <p:cNvSpPr txBox="1"/>
          <p:nvPr/>
        </p:nvSpPr>
        <p:spPr>
          <a:xfrm>
            <a:off x="10247630" y="1258081"/>
            <a:ext cx="1842770" cy="334259"/>
          </a:xfrm>
          <a:prstGeom prst="rect">
            <a:avLst/>
          </a:prstGeom>
          <a:noFill/>
        </p:spPr>
        <p:txBody>
          <a:bodyPr wrap="square">
            <a:spAutoFit/>
          </a:bodyPr>
          <a:lstStyle/>
          <a:p>
            <a:pPr>
              <a:lnSpc>
                <a:spcPct val="150000"/>
              </a:lnSpc>
            </a:pPr>
            <a:r>
              <a:rPr lang="en-US" altLang="zh-CN" sz="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@FCC-ee</a:t>
            </a:r>
            <a:r>
              <a:rPr lang="zh-CN" altLang="en-US" sz="12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的设计方案</a:t>
            </a:r>
          </a:p>
        </p:txBody>
      </p:sp>
      <p:graphicFrame>
        <p:nvGraphicFramePr>
          <p:cNvPr id="18" name="对象 17">
            <a:extLst>
              <a:ext uri="{FF2B5EF4-FFF2-40B4-BE49-F238E27FC236}">
                <a16:creationId xmlns:a16="http://schemas.microsoft.com/office/drawing/2014/main" id="{AA5D31D9-16A0-FF5D-570A-BDD7C14D6B5D}"/>
              </a:ext>
            </a:extLst>
          </p:cNvPr>
          <p:cNvGraphicFramePr>
            <a:graphicFrameLocks noChangeAspect="1"/>
          </p:cNvGraphicFramePr>
          <p:nvPr>
            <p:extLst>
              <p:ext uri="{D42A27DB-BD31-4B8C-83A1-F6EECF244321}">
                <p14:modId xmlns:p14="http://schemas.microsoft.com/office/powerpoint/2010/main" val="2548675119"/>
              </p:ext>
            </p:extLst>
          </p:nvPr>
        </p:nvGraphicFramePr>
        <p:xfrm>
          <a:off x="0" y="4024496"/>
          <a:ext cx="3861539" cy="2524852"/>
        </p:xfrm>
        <a:graphic>
          <a:graphicData uri="http://schemas.openxmlformats.org/presentationml/2006/ole">
            <mc:AlternateContent xmlns:mc="http://schemas.openxmlformats.org/markup-compatibility/2006">
              <mc:Choice xmlns:v="urn:schemas-microsoft-com:vml" Requires="v">
                <p:oleObj name="AxGlyph" r:id="rId7" imgW="3386977" imgH="1936992" progId="AxGlyph.Document">
                  <p:embed/>
                </p:oleObj>
              </mc:Choice>
              <mc:Fallback>
                <p:oleObj name="AxGlyph" r:id="rId7" imgW="3386977" imgH="1936992" progId="AxGlyph.Document">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r="12199"/>
                      <a:stretch>
                        <a:fillRect/>
                      </a:stretch>
                    </p:blipFill>
                    <p:spPr bwMode="auto">
                      <a:xfrm>
                        <a:off x="0" y="4024496"/>
                        <a:ext cx="3861539" cy="2524852"/>
                      </a:xfrm>
                      <a:prstGeom prst="rect">
                        <a:avLst/>
                      </a:prstGeom>
                      <a:noFill/>
                    </p:spPr>
                  </p:pic>
                </p:oleObj>
              </mc:Fallback>
            </mc:AlternateContent>
          </a:graphicData>
        </a:graphic>
      </p:graphicFrame>
      <p:pic>
        <p:nvPicPr>
          <p:cNvPr id="20" name="图片 19">
            <a:extLst>
              <a:ext uri="{FF2B5EF4-FFF2-40B4-BE49-F238E27FC236}">
                <a16:creationId xmlns:a16="http://schemas.microsoft.com/office/drawing/2014/main" id="{CF2220B3-3498-8DC9-509D-3F75E5E91D8E}"/>
              </a:ext>
            </a:extLst>
          </p:cNvPr>
          <p:cNvPicPr>
            <a:picLocks noChangeAspect="1"/>
          </p:cNvPicPr>
          <p:nvPr/>
        </p:nvPicPr>
        <p:blipFill>
          <a:blip r:embed="rId9"/>
          <a:stretch>
            <a:fillRect/>
          </a:stretch>
        </p:blipFill>
        <p:spPr>
          <a:xfrm>
            <a:off x="4225225" y="3994051"/>
            <a:ext cx="3072773" cy="2565889"/>
          </a:xfrm>
          <a:prstGeom prst="rect">
            <a:avLst/>
          </a:prstGeom>
        </p:spPr>
      </p:pic>
      <p:sp>
        <p:nvSpPr>
          <p:cNvPr id="22" name="文本框 21">
            <a:extLst>
              <a:ext uri="{FF2B5EF4-FFF2-40B4-BE49-F238E27FC236}">
                <a16:creationId xmlns:a16="http://schemas.microsoft.com/office/drawing/2014/main" id="{AA4F4E0F-A667-1661-1066-E1DC51AF7FF7}"/>
              </a:ext>
            </a:extLst>
          </p:cNvPr>
          <p:cNvSpPr txBox="1"/>
          <p:nvPr/>
        </p:nvSpPr>
        <p:spPr>
          <a:xfrm>
            <a:off x="2790225" y="3561024"/>
            <a:ext cx="2423567"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常温</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与超导</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布局示意图</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5" name="文本框 24">
            <a:extLst>
              <a:ext uri="{FF2B5EF4-FFF2-40B4-BE49-F238E27FC236}">
                <a16:creationId xmlns:a16="http://schemas.microsoft.com/office/drawing/2014/main" id="{BE5760FA-8D08-15F9-34BB-580981D89A6E}"/>
              </a:ext>
            </a:extLst>
          </p:cNvPr>
          <p:cNvSpPr txBox="1"/>
          <p:nvPr/>
        </p:nvSpPr>
        <p:spPr>
          <a:xfrm>
            <a:off x="1244613" y="6513740"/>
            <a:ext cx="2219477"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常温</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的磁场示意图</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9" name="文本框 28">
            <a:extLst>
              <a:ext uri="{FF2B5EF4-FFF2-40B4-BE49-F238E27FC236}">
                <a16:creationId xmlns:a16="http://schemas.microsoft.com/office/drawing/2014/main" id="{7C929218-89E9-5A86-6CE2-5ED68FDBCD14}"/>
              </a:ext>
            </a:extLst>
          </p:cNvPr>
          <p:cNvSpPr txBox="1"/>
          <p:nvPr/>
        </p:nvSpPr>
        <p:spPr>
          <a:xfrm>
            <a:off x="5077349" y="6523741"/>
            <a:ext cx="1815287"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超导</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的磁场示意图</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3" name="文本框 32">
            <a:extLst>
              <a:ext uri="{FF2B5EF4-FFF2-40B4-BE49-F238E27FC236}">
                <a16:creationId xmlns:a16="http://schemas.microsoft.com/office/drawing/2014/main" id="{9FC7FFA3-2F66-C9DC-A43D-2BF06588A70B}"/>
              </a:ext>
            </a:extLst>
          </p:cNvPr>
          <p:cNvSpPr txBox="1"/>
          <p:nvPr/>
        </p:nvSpPr>
        <p:spPr>
          <a:xfrm>
            <a:off x="8150122" y="6513739"/>
            <a:ext cx="3477684"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正电子产额随着</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Flux Concentrator</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峰值磁场的变化</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5" name="矩形 34">
            <a:extLst>
              <a:ext uri="{FF2B5EF4-FFF2-40B4-BE49-F238E27FC236}">
                <a16:creationId xmlns:a16="http://schemas.microsoft.com/office/drawing/2014/main" id="{5B740F74-C91E-E7FE-B85E-79060A366B9C}"/>
              </a:ext>
            </a:extLst>
          </p:cNvPr>
          <p:cNvSpPr/>
          <p:nvPr/>
        </p:nvSpPr>
        <p:spPr>
          <a:xfrm>
            <a:off x="9769023" y="5610961"/>
            <a:ext cx="1620957" cy="307777"/>
          </a:xfrm>
          <a:prstGeom prst="rect">
            <a:avLst/>
          </a:prstGeom>
          <a:noFill/>
        </p:spPr>
        <p:txBody>
          <a:bodyPr wrap="none" lIns="91440" tIns="45720" rIns="91440" bIns="45720">
            <a:spAutoFit/>
          </a:bodyPr>
          <a:lstStyle/>
          <a:p>
            <a:pPr algn="ctr"/>
            <a:r>
              <a:rPr lang="en-US" altLang="zh-CN" sz="1400" cap="none" spc="0" dirty="0">
                <a:ln w="0"/>
                <a:solidFill>
                  <a:srgbClr val="FF0000"/>
                </a:solidFill>
                <a:latin typeface="宋体" panose="02010600030101010101" pitchFamily="2" charset="-122"/>
                <a:ea typeface="宋体" panose="02010600030101010101" pitchFamily="2" charset="-122"/>
                <a:cs typeface="Times New Roman" panose="02020603050405020304" pitchFamily="18" charset="0"/>
              </a:rPr>
              <a:t>7-52mm</a:t>
            </a:r>
            <a:r>
              <a:rPr lang="zh-CN" altLang="en-US" sz="1400" cap="none" spc="0" dirty="0">
                <a:ln w="0"/>
                <a:solidFill>
                  <a:srgbClr val="FF0000"/>
                </a:solidFill>
                <a:latin typeface="宋体" panose="02010600030101010101" pitchFamily="2" charset="-122"/>
                <a:ea typeface="宋体" panose="02010600030101010101" pitchFamily="2" charset="-122"/>
                <a:cs typeface="Times New Roman" panose="02020603050405020304" pitchFamily="18" charset="0"/>
              </a:rPr>
              <a:t>孔径的限制</a:t>
            </a:r>
          </a:p>
        </p:txBody>
      </p:sp>
    </p:spTree>
    <p:extLst>
      <p:ext uri="{BB962C8B-B14F-4D97-AF65-F5344CB8AC3E}">
        <p14:creationId xmlns:p14="http://schemas.microsoft.com/office/powerpoint/2010/main" val="417803350"/>
      </p:ext>
    </p:extLst>
  </p:cSld>
  <p:clrMapOvr>
    <a:masterClrMapping/>
  </p:clrMapOvr>
  <mc:AlternateContent xmlns:mc="http://schemas.openxmlformats.org/markup-compatibility/2006" xmlns:p14="http://schemas.microsoft.com/office/powerpoint/2010/main">
    <mc:Choice Requires="p14">
      <p:transition spd="slow" p14:dur="2000" advTm="141228"/>
    </mc:Choice>
    <mc:Fallback xmlns="">
      <p:transition spd="slow" advTm="14122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BEC30-DFC9-C364-6A50-6106EE139888}"/>
            </a:ext>
          </a:extLst>
        </p:cNvPr>
        <p:cNvGrpSpPr/>
        <p:nvPr/>
      </p:nvGrpSpPr>
      <p:grpSpPr>
        <a:xfrm>
          <a:off x="0" y="0"/>
          <a:ext cx="0" cy="0"/>
          <a:chOff x="0" y="0"/>
          <a:chExt cx="0" cy="0"/>
        </a:xfrm>
      </p:grpSpPr>
      <p:sp>
        <p:nvSpPr>
          <p:cNvPr id="4" name="TextBox 10">
            <a:extLst>
              <a:ext uri="{FF2B5EF4-FFF2-40B4-BE49-F238E27FC236}">
                <a16:creationId xmlns:a16="http://schemas.microsoft.com/office/drawing/2014/main" id="{E2377A83-3CFB-89D3-3A17-E9DF7ED87D43}"/>
              </a:ext>
            </a:extLst>
          </p:cNvPr>
          <p:cNvSpPr txBox="1"/>
          <p:nvPr/>
        </p:nvSpPr>
        <p:spPr>
          <a:xfrm>
            <a:off x="-1" y="864673"/>
            <a:ext cx="3103419" cy="455253"/>
          </a:xfrm>
          <a:prstGeom prst="rect">
            <a:avLst/>
          </a:prstGeom>
          <a:noFill/>
        </p:spPr>
        <p:txBody>
          <a:bodyPr wrap="square">
            <a:spAutoFit/>
          </a:bodyPr>
          <a:lstStyle/>
          <a:p>
            <a:pPr>
              <a:lnSpc>
                <a:spcPct val="150000"/>
              </a:lnSpc>
            </a:pP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三个超导</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方案</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马文彬：</a:t>
            </a:r>
            <a:endParaRPr lang="en-US" altLang="zh-CN" sz="1800" dirty="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8" name="对象 7">
            <a:extLst>
              <a:ext uri="{FF2B5EF4-FFF2-40B4-BE49-F238E27FC236}">
                <a16:creationId xmlns:a16="http://schemas.microsoft.com/office/drawing/2014/main" id="{578B8195-679A-D278-305A-2BB31162CE5A}"/>
              </a:ext>
            </a:extLst>
          </p:cNvPr>
          <p:cNvGraphicFramePr>
            <a:graphicFrameLocks noChangeAspect="1"/>
          </p:cNvGraphicFramePr>
          <p:nvPr>
            <p:extLst>
              <p:ext uri="{D42A27DB-BD31-4B8C-83A1-F6EECF244321}">
                <p14:modId xmlns:p14="http://schemas.microsoft.com/office/powerpoint/2010/main" val="1710889793"/>
              </p:ext>
            </p:extLst>
          </p:nvPr>
        </p:nvGraphicFramePr>
        <p:xfrm>
          <a:off x="8231885" y="1170010"/>
          <a:ext cx="4124361" cy="2556946"/>
        </p:xfrm>
        <a:graphic>
          <a:graphicData uri="http://schemas.openxmlformats.org/presentationml/2006/ole">
            <mc:AlternateContent xmlns:mc="http://schemas.openxmlformats.org/markup-compatibility/2006">
              <mc:Choice xmlns:v="urn:schemas-microsoft-com:vml" Requires="v">
                <p:oleObj name="AxGlyph" r:id="rId3" imgW="3390332" imgH="1936865" progId="AxGlyph.Document">
                  <p:embed/>
                </p:oleObj>
              </mc:Choice>
              <mc:Fallback>
                <p:oleObj name="AxGlyph" r:id="rId3" imgW="3390332" imgH="1936865" progId="AxGlyph.Document">
                  <p:embed/>
                  <p:pic>
                    <p:nvPicPr>
                      <p:cNvPr id="8" name="对象 7">
                        <a:extLst>
                          <a:ext uri="{FF2B5EF4-FFF2-40B4-BE49-F238E27FC236}">
                            <a16:creationId xmlns:a16="http://schemas.microsoft.com/office/drawing/2014/main" id="{578B8195-679A-D278-305A-2BB31162CE5A}"/>
                          </a:ext>
                        </a:extLst>
                      </p:cNvPr>
                      <p:cNvPicPr>
                        <a:picLocks noChangeAspect="1" noChangeArrowheads="1"/>
                      </p:cNvPicPr>
                      <p:nvPr/>
                    </p:nvPicPr>
                    <p:blipFill>
                      <a:blip r:embed="rId4"/>
                      <a:srcRect r="7162"/>
                      <a:stretch>
                        <a:fillRect/>
                      </a:stretch>
                    </p:blipFill>
                    <p:spPr bwMode="auto">
                      <a:xfrm>
                        <a:off x="8231885" y="1170010"/>
                        <a:ext cx="4124361" cy="2556946"/>
                      </a:xfrm>
                      <a:prstGeom prst="rect">
                        <a:avLst/>
                      </a:prstGeom>
                      <a:noFill/>
                    </p:spPr>
                  </p:pic>
                </p:oleObj>
              </mc:Fallback>
            </mc:AlternateContent>
          </a:graphicData>
        </a:graphic>
      </p:graphicFrame>
      <p:sp>
        <p:nvSpPr>
          <p:cNvPr id="13" name="文本框 12">
            <a:extLst>
              <a:ext uri="{FF2B5EF4-FFF2-40B4-BE49-F238E27FC236}">
                <a16:creationId xmlns:a16="http://schemas.microsoft.com/office/drawing/2014/main" id="{1827A256-B525-8ED2-6AC1-FD0424A7FFAC}"/>
              </a:ext>
            </a:extLst>
          </p:cNvPr>
          <p:cNvSpPr txBox="1"/>
          <p:nvPr/>
        </p:nvSpPr>
        <p:spPr>
          <a:xfrm>
            <a:off x="5712047" y="3765335"/>
            <a:ext cx="3257614" cy="258532"/>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pPr>
            <a:r>
              <a:rPr lang="zh-CN" altLang="en-US" sz="1200" dirty="0"/>
              <a:t>高温超导，</a:t>
            </a:r>
            <a:r>
              <a:rPr lang="en-US" altLang="zh-CN" sz="1200" dirty="0"/>
              <a:t>NI-REBCO</a:t>
            </a:r>
            <a:r>
              <a:rPr lang="zh-CN" altLang="en-US" sz="1200" dirty="0"/>
              <a:t>磁体，饼式线圈方案</a:t>
            </a:r>
            <a:endParaRPr lang="en-US" altLang="zh-CN" sz="1200" dirty="0"/>
          </a:p>
        </p:txBody>
      </p:sp>
      <p:pic>
        <p:nvPicPr>
          <p:cNvPr id="16" name="图片 15" descr="图片包含 图表&#10;&#10;AI 生成的内容可能不正确。">
            <a:extLst>
              <a:ext uri="{FF2B5EF4-FFF2-40B4-BE49-F238E27FC236}">
                <a16:creationId xmlns:a16="http://schemas.microsoft.com/office/drawing/2014/main" id="{3BCA5EB7-06DF-AD60-F908-93B7DDD95AC8}"/>
              </a:ext>
            </a:extLst>
          </p:cNvPr>
          <p:cNvPicPr>
            <a:picLocks noChangeAspect="1"/>
          </p:cNvPicPr>
          <p:nvPr/>
        </p:nvPicPr>
        <p:blipFill>
          <a:blip r:embed="rId5"/>
          <a:srcRect b="3020"/>
          <a:stretch>
            <a:fillRect/>
          </a:stretch>
        </p:blipFill>
        <p:spPr>
          <a:xfrm>
            <a:off x="232253" y="1438749"/>
            <a:ext cx="2592031" cy="2320477"/>
          </a:xfrm>
          <a:prstGeom prst="rect">
            <a:avLst/>
          </a:prstGeom>
        </p:spPr>
      </p:pic>
      <p:pic>
        <p:nvPicPr>
          <p:cNvPr id="18" name="图片 17" descr="图表, 表面图&#10;&#10;AI 生成的内容可能不正确。">
            <a:extLst>
              <a:ext uri="{FF2B5EF4-FFF2-40B4-BE49-F238E27FC236}">
                <a16:creationId xmlns:a16="http://schemas.microsoft.com/office/drawing/2014/main" id="{E9CE6DBA-2691-B6C5-A4EF-A8713CC2FD12}"/>
              </a:ext>
            </a:extLst>
          </p:cNvPr>
          <p:cNvPicPr>
            <a:picLocks noChangeAspect="1"/>
          </p:cNvPicPr>
          <p:nvPr/>
        </p:nvPicPr>
        <p:blipFill>
          <a:blip r:embed="rId6"/>
          <a:srcRect b="2637"/>
          <a:stretch>
            <a:fillRect/>
          </a:stretch>
        </p:blipFill>
        <p:spPr>
          <a:xfrm>
            <a:off x="2767693" y="1475867"/>
            <a:ext cx="3204209" cy="2318400"/>
          </a:xfrm>
          <a:prstGeom prst="rect">
            <a:avLst/>
          </a:prstGeom>
        </p:spPr>
      </p:pic>
      <p:pic>
        <p:nvPicPr>
          <p:cNvPr id="20" name="图片 19">
            <a:extLst>
              <a:ext uri="{FF2B5EF4-FFF2-40B4-BE49-F238E27FC236}">
                <a16:creationId xmlns:a16="http://schemas.microsoft.com/office/drawing/2014/main" id="{FE50D45B-6E65-BC2B-5525-2E163775E0A6}"/>
              </a:ext>
            </a:extLst>
          </p:cNvPr>
          <p:cNvPicPr>
            <a:picLocks noChangeAspect="1"/>
          </p:cNvPicPr>
          <p:nvPr/>
        </p:nvPicPr>
        <p:blipFill>
          <a:blip r:embed="rId7"/>
          <a:stretch>
            <a:fillRect/>
          </a:stretch>
        </p:blipFill>
        <p:spPr>
          <a:xfrm rot="16200000">
            <a:off x="5877319" y="1131420"/>
            <a:ext cx="2588008" cy="2398842"/>
          </a:xfrm>
          <a:prstGeom prst="rect">
            <a:avLst/>
          </a:prstGeom>
        </p:spPr>
      </p:pic>
      <p:sp>
        <p:nvSpPr>
          <p:cNvPr id="9" name="文本占位符 1">
            <a:extLst>
              <a:ext uri="{FF2B5EF4-FFF2-40B4-BE49-F238E27FC236}">
                <a16:creationId xmlns:a16="http://schemas.microsoft.com/office/drawing/2014/main" id="{4D362167-17FC-2CC4-3BF8-78B9E5837B05}"/>
              </a:ext>
            </a:extLst>
          </p:cNvPr>
          <p:cNvSpPr txBox="1">
            <a:spLocks/>
          </p:cNvSpPr>
          <p:nvPr/>
        </p:nvSpPr>
        <p:spPr>
          <a:xfrm>
            <a:off x="295293" y="3799390"/>
            <a:ext cx="2334247" cy="2679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200" dirty="0"/>
              <a:t>低温超导，</a:t>
            </a:r>
            <a:r>
              <a:rPr lang="en-US" altLang="zh-CN" sz="1200" dirty="0"/>
              <a:t>3xNb</a:t>
            </a:r>
            <a:r>
              <a:rPr lang="en-US" altLang="zh-CN" sz="1200" baseline="-25000" dirty="0"/>
              <a:t>3</a:t>
            </a:r>
            <a:r>
              <a:rPr lang="en-US" altLang="zh-CN" sz="1200" dirty="0"/>
              <a:t>Sn+2xNbTi</a:t>
            </a:r>
          </a:p>
        </p:txBody>
      </p:sp>
      <p:sp>
        <p:nvSpPr>
          <p:cNvPr id="11" name="文本占位符 1">
            <a:extLst>
              <a:ext uri="{FF2B5EF4-FFF2-40B4-BE49-F238E27FC236}">
                <a16:creationId xmlns:a16="http://schemas.microsoft.com/office/drawing/2014/main" id="{244DFF8F-7DF7-BB30-9426-FE67F73FF964}"/>
              </a:ext>
            </a:extLst>
          </p:cNvPr>
          <p:cNvSpPr txBox="1">
            <a:spLocks/>
          </p:cNvSpPr>
          <p:nvPr/>
        </p:nvSpPr>
        <p:spPr>
          <a:xfrm>
            <a:off x="3040223" y="3786407"/>
            <a:ext cx="2334247" cy="293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200" dirty="0"/>
              <a:t>低温超导，</a:t>
            </a:r>
            <a:r>
              <a:rPr lang="en-US" altLang="zh-CN" sz="1200" dirty="0"/>
              <a:t>3xNb</a:t>
            </a:r>
            <a:r>
              <a:rPr lang="en-US" altLang="zh-CN" sz="1200" baseline="-25000" dirty="0"/>
              <a:t>3</a:t>
            </a:r>
            <a:r>
              <a:rPr lang="en-US" altLang="zh-CN" sz="1200" dirty="0"/>
              <a:t>Sn+1xNbTi</a:t>
            </a:r>
          </a:p>
        </p:txBody>
      </p:sp>
      <p:pic>
        <p:nvPicPr>
          <p:cNvPr id="27" name="图片 26">
            <a:extLst>
              <a:ext uri="{FF2B5EF4-FFF2-40B4-BE49-F238E27FC236}">
                <a16:creationId xmlns:a16="http://schemas.microsoft.com/office/drawing/2014/main" id="{FA00F86D-FD49-F2DA-652D-8F8CAE4842E7}"/>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231885" y="4023867"/>
            <a:ext cx="3514214" cy="2761168"/>
          </a:xfrm>
          <a:prstGeom prst="rect">
            <a:avLst/>
          </a:prstGeom>
        </p:spPr>
      </p:pic>
      <p:sp>
        <p:nvSpPr>
          <p:cNvPr id="29" name="文本框 28">
            <a:extLst>
              <a:ext uri="{FF2B5EF4-FFF2-40B4-BE49-F238E27FC236}">
                <a16:creationId xmlns:a16="http://schemas.microsoft.com/office/drawing/2014/main" id="{827B55A9-6604-B7B5-C164-CD43928ED9A7}"/>
              </a:ext>
            </a:extLst>
          </p:cNvPr>
          <p:cNvSpPr txBox="1"/>
          <p:nvPr/>
        </p:nvSpPr>
        <p:spPr>
          <a:xfrm>
            <a:off x="77490" y="4416522"/>
            <a:ext cx="7965791" cy="2130840"/>
          </a:xfrm>
          <a:prstGeom prst="rect">
            <a:avLst/>
          </a:prstGeom>
          <a:noFill/>
        </p:spPr>
        <p:txBody>
          <a:bodyPr wrap="square">
            <a:spAutoFit/>
          </a:bodyPr>
          <a:lstStyle/>
          <a:p>
            <a:pPr marL="283464" indent="-283464" algn="just">
              <a:lnSpc>
                <a:spcPct val="150000"/>
              </a:lnSpc>
              <a:spcBef>
                <a:spcPts val="600"/>
              </a:spcBef>
              <a:buSzPts val="1800"/>
              <a:buFont typeface="Wingdings" panose="05000000000000000000" pitchFamily="2" charset="2"/>
              <a:buChar char="l"/>
            </a:pPr>
            <a:r>
              <a:rPr lang="zh-CN" altLang="en-US" sz="1600" dirty="0">
                <a:latin typeface="Times New Roman" panose="02020603050405020304" pitchFamily="18" charset="0"/>
                <a:cs typeface="Times New Roman" panose="02020603050405020304" pitchFamily="18" charset="0"/>
              </a:rPr>
              <a:t>低温超导和高温超导技术路线可以实现中心磁场</a:t>
            </a:r>
            <a:r>
              <a:rPr lang="en-US" altLang="zh-CN" sz="1600" dirty="0">
                <a:latin typeface="Times New Roman" panose="02020603050405020304" pitchFamily="18" charset="0"/>
                <a:cs typeface="Times New Roman" panose="02020603050405020304" pitchFamily="18" charset="0"/>
              </a:rPr>
              <a:t>15-18T</a:t>
            </a:r>
            <a:r>
              <a:rPr lang="zh-CN" altLang="en-US" sz="1600" dirty="0">
                <a:latin typeface="Times New Roman" panose="02020603050405020304" pitchFamily="18" charset="0"/>
                <a:cs typeface="Times New Roman" panose="02020603050405020304" pitchFamily="18" charset="0"/>
              </a:rPr>
              <a:t>；</a:t>
            </a:r>
            <a:endParaRPr lang="en-US" altLang="zh-CN" sz="1600" dirty="0">
              <a:latin typeface="Times New Roman" panose="02020603050405020304" pitchFamily="18" charset="0"/>
              <a:cs typeface="Times New Roman" panose="02020603050405020304" pitchFamily="18" charset="0"/>
            </a:endParaRPr>
          </a:p>
          <a:p>
            <a:pPr marL="283464" indent="-283464" algn="just">
              <a:lnSpc>
                <a:spcPct val="150000"/>
              </a:lnSpc>
              <a:spcBef>
                <a:spcPts val="600"/>
              </a:spcBef>
              <a:buSzPts val="1800"/>
              <a:buFont typeface="Wingdings" panose="05000000000000000000" pitchFamily="2" charset="2"/>
              <a:buChar char="l"/>
            </a:pPr>
            <a:r>
              <a:rPr lang="zh-CN" altLang="en-US" sz="1600" dirty="0">
                <a:latin typeface="Times New Roman" panose="02020603050405020304" pitchFamily="18" charset="0"/>
                <a:cs typeface="Times New Roman" panose="02020603050405020304" pitchFamily="18" charset="0"/>
              </a:rPr>
              <a:t>高温超导因其电流密度高，线圈可以做得紧凑，可以实现快速的磁场衰减，</a:t>
            </a:r>
            <a:r>
              <a:rPr lang="en-US" altLang="zh-CN" sz="1600" dirty="0">
                <a:latin typeface="Times New Roman" panose="02020603050405020304" pitchFamily="18" charset="0"/>
                <a:cs typeface="Times New Roman" panose="02020603050405020304" pitchFamily="18" charset="0"/>
              </a:rPr>
              <a:t>12mm</a:t>
            </a:r>
            <a:r>
              <a:rPr lang="zh-CN" altLang="en-US" sz="1600" dirty="0">
                <a:latin typeface="Times New Roman" panose="02020603050405020304" pitchFamily="18" charset="0"/>
                <a:cs typeface="Times New Roman" panose="02020603050405020304" pitchFamily="18" charset="0"/>
              </a:rPr>
              <a:t>带材可以实现最高中心磁场约</a:t>
            </a:r>
            <a:r>
              <a:rPr lang="en-US" altLang="zh-CN" sz="1600" dirty="0">
                <a:latin typeface="Times New Roman" panose="02020603050405020304" pitchFamily="18" charset="0"/>
                <a:cs typeface="Times New Roman" panose="02020603050405020304" pitchFamily="18" charset="0"/>
              </a:rPr>
              <a:t>15T</a:t>
            </a:r>
            <a:r>
              <a:rPr lang="zh-CN" altLang="en-US" sz="1600" dirty="0">
                <a:latin typeface="Times New Roman" panose="02020603050405020304" pitchFamily="18" charset="0"/>
                <a:cs typeface="Times New Roman" panose="02020603050405020304" pitchFamily="18" charset="0"/>
              </a:rPr>
              <a:t>；</a:t>
            </a:r>
            <a:endParaRPr lang="en-US" altLang="zh-CN" sz="1600" dirty="0">
              <a:latin typeface="Times New Roman" panose="02020603050405020304" pitchFamily="18" charset="0"/>
              <a:cs typeface="Times New Roman" panose="02020603050405020304" pitchFamily="18" charset="0"/>
            </a:endParaRPr>
          </a:p>
          <a:p>
            <a:pPr marL="283464" indent="-283464" algn="just">
              <a:lnSpc>
                <a:spcPct val="150000"/>
              </a:lnSpc>
              <a:spcBef>
                <a:spcPts val="600"/>
              </a:spcBef>
              <a:buSzPts val="1800"/>
              <a:buFont typeface="Wingdings" panose="05000000000000000000" pitchFamily="2" charset="2"/>
              <a:buChar char="l"/>
            </a:pPr>
            <a:r>
              <a:rPr lang="zh-CN" altLang="en-US" sz="1600" dirty="0">
                <a:latin typeface="Times New Roman" panose="02020603050405020304" pitchFamily="18" charset="0"/>
                <a:cs typeface="Times New Roman" panose="02020603050405020304" pitchFamily="18" charset="0"/>
              </a:rPr>
              <a:t>从磁体稳定性上来看，高温超导在失超保护上存在难度；低温超导技术相对成熟；</a:t>
            </a:r>
            <a:endParaRPr lang="en-US" altLang="zh-CN" sz="1600" dirty="0">
              <a:latin typeface="Times New Roman" panose="02020603050405020304" pitchFamily="18" charset="0"/>
              <a:cs typeface="Times New Roman" panose="02020603050405020304" pitchFamily="18" charset="0"/>
            </a:endParaRPr>
          </a:p>
          <a:p>
            <a:pPr marL="283464" indent="-283464" algn="just">
              <a:lnSpc>
                <a:spcPct val="150000"/>
              </a:lnSpc>
              <a:spcBef>
                <a:spcPts val="600"/>
              </a:spcBef>
              <a:buSzPts val="1800"/>
              <a:buFont typeface="Wingdings" panose="05000000000000000000" pitchFamily="2" charset="2"/>
              <a:buChar char="l"/>
            </a:pPr>
            <a:r>
              <a:rPr lang="zh-CN" altLang="en-US" sz="1600" dirty="0">
                <a:latin typeface="Times New Roman" panose="02020603050405020304" pitchFamily="18" charset="0"/>
                <a:cs typeface="Times New Roman" panose="02020603050405020304" pitchFamily="18" charset="0"/>
              </a:rPr>
              <a:t>孔径都在</a:t>
            </a:r>
            <a:r>
              <a:rPr lang="en-US" altLang="zh-CN" sz="1600" dirty="0">
                <a:latin typeface="Times New Roman" panose="02020603050405020304" pitchFamily="18" charset="0"/>
                <a:cs typeface="Times New Roman" panose="02020603050405020304" pitchFamily="18" charset="0"/>
              </a:rPr>
              <a:t>80mm</a:t>
            </a:r>
            <a:r>
              <a:rPr lang="zh-CN" altLang="en-US" sz="1600" dirty="0">
                <a:latin typeface="Times New Roman" panose="02020603050405020304" pitchFamily="18" charset="0"/>
                <a:cs typeface="Times New Roman" panose="02020603050405020304" pitchFamily="18" charset="0"/>
              </a:rPr>
              <a:t>左右，捕获效率在加速管的入口分别提高了</a:t>
            </a:r>
            <a:r>
              <a:rPr lang="en-US" altLang="zh-CN" sz="1600" dirty="0">
                <a:latin typeface="Times New Roman" panose="02020603050405020304" pitchFamily="18" charset="0"/>
                <a:cs typeface="Times New Roman" panose="02020603050405020304" pitchFamily="18" charset="0"/>
              </a:rPr>
              <a:t>94.3%</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66.6%</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35.9%</a:t>
            </a:r>
          </a:p>
        </p:txBody>
      </p:sp>
    </p:spTree>
    <p:extLst>
      <p:ext uri="{BB962C8B-B14F-4D97-AF65-F5344CB8AC3E}">
        <p14:creationId xmlns:p14="http://schemas.microsoft.com/office/powerpoint/2010/main" val="2338506067"/>
      </p:ext>
    </p:extLst>
  </p:cSld>
  <p:clrMapOvr>
    <a:masterClrMapping/>
  </p:clrMapOvr>
  <mc:AlternateContent xmlns:mc="http://schemas.openxmlformats.org/markup-compatibility/2006" xmlns:p14="http://schemas.microsoft.com/office/powerpoint/2010/main">
    <mc:Choice Requires="p14">
      <p:transition spd="slow" p14:dur="2000" advTm="54383"/>
    </mc:Choice>
    <mc:Fallback xmlns="">
      <p:transition spd="slow" advTm="5438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E1520-8248-45A3-9646-F08F90E64357}"/>
            </a:ext>
          </a:extLst>
        </p:cNvPr>
        <p:cNvGrpSpPr/>
        <p:nvPr/>
      </p:nvGrpSpPr>
      <p:grpSpPr>
        <a:xfrm>
          <a:off x="0" y="0"/>
          <a:ext cx="0" cy="0"/>
          <a:chOff x="0" y="0"/>
          <a:chExt cx="0" cy="0"/>
        </a:xfrm>
      </p:grpSpPr>
      <p:graphicFrame>
        <p:nvGraphicFramePr>
          <p:cNvPr id="4" name="对象 3">
            <a:extLst>
              <a:ext uri="{FF2B5EF4-FFF2-40B4-BE49-F238E27FC236}">
                <a16:creationId xmlns:a16="http://schemas.microsoft.com/office/drawing/2014/main" id="{46963FB9-D309-D54B-E076-29D617A9386F}"/>
              </a:ext>
            </a:extLst>
          </p:cNvPr>
          <p:cNvGraphicFramePr>
            <a:graphicFrameLocks noChangeAspect="1"/>
          </p:cNvGraphicFramePr>
          <p:nvPr>
            <p:extLst>
              <p:ext uri="{D42A27DB-BD31-4B8C-83A1-F6EECF244321}">
                <p14:modId xmlns:p14="http://schemas.microsoft.com/office/powerpoint/2010/main" val="3593905191"/>
              </p:ext>
            </p:extLst>
          </p:nvPr>
        </p:nvGraphicFramePr>
        <p:xfrm>
          <a:off x="3582912" y="1155749"/>
          <a:ext cx="3505200" cy="2266950"/>
        </p:xfrm>
        <a:graphic>
          <a:graphicData uri="http://schemas.openxmlformats.org/presentationml/2006/ole">
            <mc:AlternateContent xmlns:mc="http://schemas.openxmlformats.org/markup-compatibility/2006">
              <mc:Choice xmlns:v="urn:schemas-microsoft-com:vml" Requires="v">
                <p:oleObj name="AxGlyph" r:id="rId3" imgW="3424279" imgH="1936865" progId="AxGlyph.Document">
                  <p:embed/>
                </p:oleObj>
              </mc:Choice>
              <mc:Fallback>
                <p:oleObj name="AxGlyph" r:id="rId3" imgW="3424279" imgH="1936865" progId="AxGlyph.Document">
                  <p:embed/>
                  <p:pic>
                    <p:nvPicPr>
                      <p:cNvPr id="4" name="对象 3">
                        <a:extLst>
                          <a:ext uri="{FF2B5EF4-FFF2-40B4-BE49-F238E27FC236}">
                            <a16:creationId xmlns:a16="http://schemas.microsoft.com/office/drawing/2014/main" id="{46963FB9-D309-D54B-E076-29D617A9386F}"/>
                          </a:ext>
                        </a:extLst>
                      </p:cNvPr>
                      <p:cNvPicPr>
                        <a:picLocks noChangeAspect="1" noChangeArrowheads="1"/>
                      </p:cNvPicPr>
                      <p:nvPr/>
                    </p:nvPicPr>
                    <p:blipFill>
                      <a:blip r:embed="rId4"/>
                      <a:srcRect r="12199"/>
                      <a:stretch>
                        <a:fillRect/>
                      </a:stretch>
                    </p:blipFill>
                    <p:spPr bwMode="auto">
                      <a:xfrm>
                        <a:off x="3582912" y="1155749"/>
                        <a:ext cx="3505200" cy="2266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Box 10">
            <a:extLst>
              <a:ext uri="{FF2B5EF4-FFF2-40B4-BE49-F238E27FC236}">
                <a16:creationId xmlns:a16="http://schemas.microsoft.com/office/drawing/2014/main" id="{08024886-8BFB-66EE-9569-DA1B4177184B}"/>
              </a:ext>
            </a:extLst>
          </p:cNvPr>
          <p:cNvSpPr txBox="1"/>
          <p:nvPr/>
        </p:nvSpPr>
        <p:spPr>
          <a:xfrm>
            <a:off x="7088112" y="1155749"/>
            <a:ext cx="4988561" cy="2313647"/>
          </a:xfrm>
          <a:prstGeom prst="rect">
            <a:avLst/>
          </a:prstGeom>
          <a:noFill/>
        </p:spPr>
        <p:txBody>
          <a:bodyPr wrap="square">
            <a:spAutoFit/>
          </a:bodyPr>
          <a:lstStyle/>
          <a:p>
            <a:pPr>
              <a:lnSpc>
                <a:spcPct val="150000"/>
              </a:lnSpc>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STCF</a:t>
            </a:r>
            <a:r>
              <a:rPr lang="zh-CN" altLang="en-US" sz="1400" b="1" dirty="0">
                <a:latin typeface="Times New Roman" panose="02020603050405020304" pitchFamily="18" charset="0"/>
                <a:ea typeface="宋体" panose="02010600030101010101" pitchFamily="2" charset="-122"/>
                <a:cs typeface="Times New Roman" panose="02020603050405020304" pitchFamily="18" charset="0"/>
              </a:rPr>
              <a:t>对</a:t>
            </a: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400" b="1" dirty="0">
                <a:latin typeface="Times New Roman" panose="02020603050405020304" pitchFamily="18" charset="0"/>
                <a:ea typeface="宋体" panose="02010600030101010101" pitchFamily="2" charset="-122"/>
                <a:cs typeface="Times New Roman" panose="02020603050405020304" pitchFamily="18" charset="0"/>
              </a:rPr>
              <a:t>孔径以及靶距离第一个加速腔入口距离的考虑：孔径：</a:t>
            </a:r>
            <a:r>
              <a:rPr lang="zh-CN" altLang="en-US" sz="1400" dirty="0">
                <a:latin typeface="Times New Roman" panose="02020603050405020304" pitchFamily="18" charset="0"/>
                <a:ea typeface="宋体" panose="02010600030101010101" pitchFamily="2" charset="-122"/>
                <a:cs typeface="Times New Roman" panose="02020603050405020304" pitchFamily="18" charset="0"/>
              </a:rPr>
              <a:t>超导</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400" dirty="0">
                <a:latin typeface="Times New Roman" panose="02020603050405020304" pitchFamily="18" charset="0"/>
                <a:ea typeface="宋体" panose="02010600030101010101" pitchFamily="2" charset="-122"/>
                <a:cs typeface="Times New Roman" panose="02020603050405020304" pitchFamily="18" charset="0"/>
              </a:rPr>
              <a:t>处束流管的孔径与后续加速管的孔径保持一致即可。辐射屏蔽的厚度余量比较充足。</a:t>
            </a:r>
            <a:endParaRPr lang="en-US" altLang="zh-CN" sz="14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50000"/>
              </a:lnSpc>
            </a:pPr>
            <a:r>
              <a:rPr lang="zh-CN" altLang="en-US" sz="1400" b="1" dirty="0">
                <a:latin typeface="Times New Roman" panose="02020603050405020304" pitchFamily="18" charset="0"/>
                <a:ea typeface="宋体" panose="02010600030101010101" pitchFamily="2" charset="-122"/>
                <a:cs typeface="Times New Roman" panose="02020603050405020304" pitchFamily="18" charset="0"/>
              </a:rPr>
              <a:t>距离：</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20-30cm</a:t>
            </a:r>
            <a:r>
              <a:rPr lang="zh-CN" altLang="en-US" sz="1400" dirty="0">
                <a:latin typeface="Times New Roman" panose="02020603050405020304" pitchFamily="18" charset="0"/>
                <a:ea typeface="宋体" panose="02010600030101010101" pitchFamily="2" charset="-122"/>
                <a:cs typeface="Times New Roman" panose="02020603050405020304" pitchFamily="18" charset="0"/>
              </a:rPr>
              <a:t>漂移距离的最优结果束流参数差距不大，</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30cm</a:t>
            </a:r>
            <a:r>
              <a:rPr lang="zh-CN" altLang="en-US" sz="1400" dirty="0">
                <a:latin typeface="Times New Roman" panose="02020603050405020304" pitchFamily="18" charset="0"/>
                <a:ea typeface="宋体" panose="02010600030101010101" pitchFamily="2" charset="-122"/>
                <a:cs typeface="Times New Roman" panose="02020603050405020304" pitchFamily="18" charset="0"/>
              </a:rPr>
              <a:t>的束流分布较差，</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40cm</a:t>
            </a:r>
            <a:r>
              <a:rPr lang="zh-CN" altLang="en-US" sz="1400" dirty="0">
                <a:latin typeface="Times New Roman" panose="02020603050405020304" pitchFamily="18" charset="0"/>
                <a:ea typeface="宋体" panose="02010600030101010101" pitchFamily="2" charset="-122"/>
                <a:cs typeface="Times New Roman" panose="02020603050405020304" pitchFamily="18" charset="0"/>
              </a:rPr>
              <a:t>产额以及束流品质都显著下降。</a:t>
            </a:r>
            <a:endParaRPr lang="en-US" altLang="zh-CN" sz="14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50000"/>
              </a:lnSpc>
            </a:pPr>
            <a:r>
              <a:rPr lang="zh-CN" altLang="en-US" sz="1400" b="1" dirty="0">
                <a:latin typeface="Times New Roman" panose="02020603050405020304" pitchFamily="18" charset="0"/>
                <a:ea typeface="宋体" panose="02010600030101010101" pitchFamily="2" charset="-122"/>
                <a:cs typeface="Times New Roman" panose="02020603050405020304" pitchFamily="18" charset="0"/>
              </a:rPr>
              <a:t>已经在</a:t>
            </a:r>
            <a:r>
              <a:rPr lang="en-US" altLang="zh-CN" sz="1400" b="1" dirty="0" err="1">
                <a:latin typeface="Times New Roman" panose="02020603050405020304" pitchFamily="18" charset="0"/>
                <a:ea typeface="宋体" panose="02010600030101010101" pitchFamily="2" charset="-122"/>
                <a:cs typeface="Times New Roman" panose="02020603050405020304" pitchFamily="18" charset="0"/>
              </a:rPr>
              <a:t>Fluka</a:t>
            </a:r>
            <a:r>
              <a:rPr lang="zh-CN" altLang="en-US" sz="1400" b="1" dirty="0">
                <a:latin typeface="Times New Roman" panose="02020603050405020304" pitchFamily="18" charset="0"/>
                <a:ea typeface="宋体" panose="02010600030101010101" pitchFamily="2" charset="-122"/>
                <a:cs typeface="Times New Roman" panose="02020603050405020304" pitchFamily="18" charset="0"/>
              </a:rPr>
              <a:t>中建立了完整的</a:t>
            </a: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400" b="1" dirty="0">
                <a:latin typeface="Times New Roman" panose="02020603050405020304" pitchFamily="18" charset="0"/>
                <a:ea typeface="宋体" panose="02010600030101010101" pitchFamily="2" charset="-122"/>
                <a:cs typeface="Times New Roman" panose="02020603050405020304" pitchFamily="18" charset="0"/>
              </a:rPr>
              <a:t>模型，后续将进行辐射屏蔽的计算考量，确定最终的孔径及漂移距离。</a:t>
            </a:r>
            <a:endParaRPr lang="en-US" altLang="zh-CN" sz="1400" b="1" dirty="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6" name="对象 5">
            <a:extLst>
              <a:ext uri="{FF2B5EF4-FFF2-40B4-BE49-F238E27FC236}">
                <a16:creationId xmlns:a16="http://schemas.microsoft.com/office/drawing/2014/main" id="{0D8C2DFB-FAED-AE2F-942F-3667F9773D88}"/>
              </a:ext>
            </a:extLst>
          </p:cNvPr>
          <p:cNvGraphicFramePr>
            <a:graphicFrameLocks noChangeAspect="1"/>
          </p:cNvGraphicFramePr>
          <p:nvPr>
            <p:extLst>
              <p:ext uri="{D42A27DB-BD31-4B8C-83A1-F6EECF244321}">
                <p14:modId xmlns:p14="http://schemas.microsoft.com/office/powerpoint/2010/main" val="3605815045"/>
              </p:ext>
            </p:extLst>
          </p:nvPr>
        </p:nvGraphicFramePr>
        <p:xfrm>
          <a:off x="77712" y="1179098"/>
          <a:ext cx="3505200" cy="2266950"/>
        </p:xfrm>
        <a:graphic>
          <a:graphicData uri="http://schemas.openxmlformats.org/presentationml/2006/ole">
            <mc:AlternateContent xmlns:mc="http://schemas.openxmlformats.org/markup-compatibility/2006">
              <mc:Choice xmlns:v="urn:schemas-microsoft-com:vml" Requires="v">
                <p:oleObj name="AxGlyph" r:id="rId5" imgW="3424007" imgH="1936992" progId="AxGlyph.Document">
                  <p:embed/>
                </p:oleObj>
              </mc:Choice>
              <mc:Fallback>
                <p:oleObj name="AxGlyph" r:id="rId5" imgW="3424007" imgH="1936992" progId="AxGlyph.Document">
                  <p:embed/>
                  <p:pic>
                    <p:nvPicPr>
                      <p:cNvPr id="6" name="对象 5">
                        <a:extLst>
                          <a:ext uri="{FF2B5EF4-FFF2-40B4-BE49-F238E27FC236}">
                            <a16:creationId xmlns:a16="http://schemas.microsoft.com/office/drawing/2014/main" id="{0D8C2DFB-FAED-AE2F-942F-3667F9773D88}"/>
                          </a:ext>
                        </a:extLst>
                      </p:cNvPr>
                      <p:cNvPicPr>
                        <a:picLocks noChangeAspect="1" noChangeArrowheads="1"/>
                      </p:cNvPicPr>
                      <p:nvPr/>
                    </p:nvPicPr>
                    <p:blipFill>
                      <a:blip r:embed="rId6"/>
                      <a:srcRect r="12199"/>
                      <a:stretch>
                        <a:fillRect/>
                      </a:stretch>
                    </p:blipFill>
                    <p:spPr bwMode="auto">
                      <a:xfrm>
                        <a:off x="77712" y="1179098"/>
                        <a:ext cx="3505200" cy="2266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图片 7">
            <a:extLst>
              <a:ext uri="{FF2B5EF4-FFF2-40B4-BE49-F238E27FC236}">
                <a16:creationId xmlns:a16="http://schemas.microsoft.com/office/drawing/2014/main" id="{0CE7F31D-98BB-396B-A2D0-24E29A7CDF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123" y="4003246"/>
            <a:ext cx="3384000" cy="2538000"/>
          </a:xfrm>
          <a:prstGeom prst="rect">
            <a:avLst/>
          </a:prstGeom>
        </p:spPr>
      </p:pic>
      <p:pic>
        <p:nvPicPr>
          <p:cNvPr id="11" name="图片 10">
            <a:extLst>
              <a:ext uri="{FF2B5EF4-FFF2-40B4-BE49-F238E27FC236}">
                <a16:creationId xmlns:a16="http://schemas.microsoft.com/office/drawing/2014/main" id="{F4F32F56-4ACF-B3F9-8860-ADC25E08FBA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56320" y="4003246"/>
            <a:ext cx="3384000" cy="2538000"/>
          </a:xfrm>
          <a:prstGeom prst="rect">
            <a:avLst/>
          </a:prstGeom>
        </p:spPr>
      </p:pic>
      <p:sp>
        <p:nvSpPr>
          <p:cNvPr id="2" name="矩形 1">
            <a:extLst>
              <a:ext uri="{FF2B5EF4-FFF2-40B4-BE49-F238E27FC236}">
                <a16:creationId xmlns:a16="http://schemas.microsoft.com/office/drawing/2014/main" id="{4E7F9E89-A955-87B0-83A3-DC81394C3DE9}"/>
              </a:ext>
            </a:extLst>
          </p:cNvPr>
          <p:cNvSpPr/>
          <p:nvPr/>
        </p:nvSpPr>
        <p:spPr>
          <a:xfrm>
            <a:off x="759083" y="3868746"/>
            <a:ext cx="1789022" cy="600164"/>
          </a:xfrm>
          <a:prstGeom prst="rect">
            <a:avLst/>
          </a:prstGeom>
          <a:noFill/>
        </p:spPr>
        <p:txBody>
          <a:bodyPr wrap="square" lIns="91440" tIns="45720" rIns="91440" bIns="45720">
            <a:spAutoFit/>
          </a:bodyPr>
          <a:lstStyle/>
          <a:p>
            <a:r>
              <a:rPr lang="en-US" altLang="zh-CN" sz="1100" dirty="0">
                <a:ln w="0"/>
                <a:solidFill>
                  <a:srgbClr val="FF0000"/>
                </a:solidFill>
                <a:latin typeface="Times New Roman" panose="02020603050405020304" pitchFamily="18" charset="0"/>
                <a:cs typeface="Times New Roman" panose="02020603050405020304" pitchFamily="18" charset="0"/>
              </a:rPr>
              <a:t>RMS bunch length =20.9ps</a:t>
            </a:r>
          </a:p>
          <a:p>
            <a:r>
              <a:rPr lang="en-US" altLang="zh-CN" sz="1100" b="0" cap="none" spc="0" dirty="0">
                <a:ln w="0"/>
                <a:solidFill>
                  <a:srgbClr val="FF0000"/>
                </a:solidFill>
                <a:latin typeface="Times New Roman" panose="02020603050405020304" pitchFamily="18" charset="0"/>
                <a:cs typeface="Times New Roman" panose="02020603050405020304" pitchFamily="18" charset="0"/>
              </a:rPr>
              <a:t>Energy spread=10.5%</a:t>
            </a:r>
          </a:p>
          <a:p>
            <a:r>
              <a:rPr lang="en-US" altLang="zh-CN" sz="1100" dirty="0">
                <a:ln w="0"/>
                <a:solidFill>
                  <a:srgbClr val="FF0000"/>
                </a:solidFill>
                <a:latin typeface="Times New Roman" panose="02020603050405020304" pitchFamily="18" charset="0"/>
                <a:cs typeface="Times New Roman" panose="02020603050405020304" pitchFamily="18" charset="0"/>
              </a:rPr>
              <a:t>Num=2393</a:t>
            </a:r>
            <a:endParaRPr lang="zh-CN" altLang="en-US" sz="1100" b="0" cap="none" spc="0" dirty="0">
              <a:ln w="0"/>
              <a:solidFill>
                <a:srgbClr val="FF0000"/>
              </a:solidFill>
              <a:latin typeface="Times New Roman" panose="02020603050405020304" pitchFamily="18" charset="0"/>
              <a:cs typeface="Times New Roman" panose="02020603050405020304" pitchFamily="18" charset="0"/>
            </a:endParaRPr>
          </a:p>
        </p:txBody>
      </p:sp>
      <p:sp>
        <p:nvSpPr>
          <p:cNvPr id="5" name="矩形 4">
            <a:extLst>
              <a:ext uri="{FF2B5EF4-FFF2-40B4-BE49-F238E27FC236}">
                <a16:creationId xmlns:a16="http://schemas.microsoft.com/office/drawing/2014/main" id="{553B2D8A-0AFA-2367-F153-CD10EA61B188}"/>
              </a:ext>
            </a:extLst>
          </p:cNvPr>
          <p:cNvSpPr/>
          <p:nvPr/>
        </p:nvSpPr>
        <p:spPr>
          <a:xfrm>
            <a:off x="4619811" y="3906168"/>
            <a:ext cx="1789022" cy="600164"/>
          </a:xfrm>
          <a:prstGeom prst="rect">
            <a:avLst/>
          </a:prstGeom>
          <a:noFill/>
        </p:spPr>
        <p:txBody>
          <a:bodyPr wrap="square" lIns="91440" tIns="45720" rIns="91440" bIns="45720">
            <a:spAutoFit/>
          </a:bodyPr>
          <a:lstStyle/>
          <a:p>
            <a:r>
              <a:rPr lang="en-US" altLang="zh-CN" sz="1100" dirty="0">
                <a:ln w="0"/>
                <a:solidFill>
                  <a:srgbClr val="FF0000"/>
                </a:solidFill>
                <a:latin typeface="Times New Roman" panose="02020603050405020304" pitchFamily="18" charset="0"/>
                <a:cs typeface="Times New Roman" panose="02020603050405020304" pitchFamily="18" charset="0"/>
              </a:rPr>
              <a:t>RMS bunch length =21.6ps</a:t>
            </a:r>
          </a:p>
          <a:p>
            <a:r>
              <a:rPr lang="en-US" altLang="zh-CN" sz="1100" b="0" cap="none" spc="0" dirty="0">
                <a:ln w="0"/>
                <a:solidFill>
                  <a:srgbClr val="FF0000"/>
                </a:solidFill>
                <a:latin typeface="Times New Roman" panose="02020603050405020304" pitchFamily="18" charset="0"/>
                <a:cs typeface="Times New Roman" panose="02020603050405020304" pitchFamily="18" charset="0"/>
              </a:rPr>
              <a:t>Energy spread=10.87%</a:t>
            </a:r>
          </a:p>
          <a:p>
            <a:r>
              <a:rPr lang="en-US" altLang="zh-CN" sz="1100" dirty="0">
                <a:ln w="0"/>
                <a:solidFill>
                  <a:srgbClr val="FF0000"/>
                </a:solidFill>
                <a:latin typeface="Times New Roman" panose="02020603050405020304" pitchFamily="18" charset="0"/>
                <a:cs typeface="Times New Roman" panose="02020603050405020304" pitchFamily="18" charset="0"/>
              </a:rPr>
              <a:t>Num=2431</a:t>
            </a:r>
            <a:endParaRPr lang="zh-CN" altLang="en-US" sz="1100" b="0" cap="none" spc="0" dirty="0">
              <a:ln w="0"/>
              <a:solidFill>
                <a:srgbClr val="FF0000"/>
              </a:solidFill>
              <a:latin typeface="Times New Roman" panose="02020603050405020304" pitchFamily="18" charset="0"/>
              <a:cs typeface="Times New Roman" panose="02020603050405020304" pitchFamily="18" charset="0"/>
            </a:endParaRPr>
          </a:p>
        </p:txBody>
      </p:sp>
      <p:pic>
        <p:nvPicPr>
          <p:cNvPr id="7" name="图片 6">
            <a:extLst>
              <a:ext uri="{FF2B5EF4-FFF2-40B4-BE49-F238E27FC236}">
                <a16:creationId xmlns:a16="http://schemas.microsoft.com/office/drawing/2014/main" id="{6617C928-72AA-BEE0-3DA7-7841657CBA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7517" y="3970616"/>
            <a:ext cx="3384000" cy="2538000"/>
          </a:xfrm>
          <a:prstGeom prst="rect">
            <a:avLst/>
          </a:prstGeom>
        </p:spPr>
      </p:pic>
      <p:sp>
        <p:nvSpPr>
          <p:cNvPr id="12" name="矩形 11">
            <a:extLst>
              <a:ext uri="{FF2B5EF4-FFF2-40B4-BE49-F238E27FC236}">
                <a16:creationId xmlns:a16="http://schemas.microsoft.com/office/drawing/2014/main" id="{5CC12017-8860-8360-64D0-66A21C3904B0}"/>
              </a:ext>
            </a:extLst>
          </p:cNvPr>
          <p:cNvSpPr/>
          <p:nvPr/>
        </p:nvSpPr>
        <p:spPr>
          <a:xfrm>
            <a:off x="8501477" y="3769967"/>
            <a:ext cx="1789022" cy="600164"/>
          </a:xfrm>
          <a:prstGeom prst="rect">
            <a:avLst/>
          </a:prstGeom>
          <a:noFill/>
        </p:spPr>
        <p:txBody>
          <a:bodyPr wrap="square" lIns="91440" tIns="45720" rIns="91440" bIns="45720">
            <a:spAutoFit/>
          </a:bodyPr>
          <a:lstStyle/>
          <a:p>
            <a:r>
              <a:rPr lang="en-US" altLang="zh-CN" sz="1100" dirty="0">
                <a:ln w="0"/>
                <a:solidFill>
                  <a:srgbClr val="FF0000"/>
                </a:solidFill>
                <a:latin typeface="Times New Roman" panose="02020603050405020304" pitchFamily="18" charset="0"/>
                <a:cs typeface="Times New Roman" panose="02020603050405020304" pitchFamily="18" charset="0"/>
              </a:rPr>
              <a:t>RMS bunch length =28.7ps</a:t>
            </a:r>
          </a:p>
          <a:p>
            <a:r>
              <a:rPr lang="en-US" altLang="zh-CN" sz="1100" b="0" cap="none" spc="0" dirty="0">
                <a:ln w="0"/>
                <a:solidFill>
                  <a:srgbClr val="FF0000"/>
                </a:solidFill>
                <a:latin typeface="Times New Roman" panose="02020603050405020304" pitchFamily="18" charset="0"/>
                <a:cs typeface="Times New Roman" panose="02020603050405020304" pitchFamily="18" charset="0"/>
              </a:rPr>
              <a:t>Energy spread=18.6%</a:t>
            </a:r>
          </a:p>
          <a:p>
            <a:r>
              <a:rPr lang="en-US" altLang="zh-CN" sz="1100" b="0" cap="none" spc="0" dirty="0">
                <a:ln w="0"/>
                <a:solidFill>
                  <a:srgbClr val="FF0000"/>
                </a:solidFill>
                <a:latin typeface="Times New Roman" panose="02020603050405020304" pitchFamily="18" charset="0"/>
                <a:cs typeface="Times New Roman" panose="02020603050405020304" pitchFamily="18" charset="0"/>
              </a:rPr>
              <a:t>Num=2292</a:t>
            </a:r>
            <a:endParaRPr lang="zh-CN" altLang="en-US" sz="1100" b="0" cap="none" spc="0" dirty="0">
              <a:ln w="0"/>
              <a:solidFill>
                <a:srgbClr val="FF0000"/>
              </a:solidFill>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D6A27297-519A-68E7-A154-662B85CFD7DC}"/>
              </a:ext>
            </a:extLst>
          </p:cNvPr>
          <p:cNvSpPr txBox="1"/>
          <p:nvPr/>
        </p:nvSpPr>
        <p:spPr>
          <a:xfrm>
            <a:off x="466957" y="3381199"/>
            <a:ext cx="2983119"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束流管孔径对</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出口处正电子数的影响</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7" name="文本框 16">
            <a:extLst>
              <a:ext uri="{FF2B5EF4-FFF2-40B4-BE49-F238E27FC236}">
                <a16:creationId xmlns:a16="http://schemas.microsoft.com/office/drawing/2014/main" id="{A1F1B7AC-76DA-E6E7-4120-B917E12EED43}"/>
              </a:ext>
            </a:extLst>
          </p:cNvPr>
          <p:cNvSpPr txBox="1"/>
          <p:nvPr/>
        </p:nvSpPr>
        <p:spPr>
          <a:xfrm>
            <a:off x="4161793" y="3377172"/>
            <a:ext cx="2718906"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束流管孔径对</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200MeV</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正电子数的影响</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9" name="文本框 18">
            <a:extLst>
              <a:ext uri="{FF2B5EF4-FFF2-40B4-BE49-F238E27FC236}">
                <a16:creationId xmlns:a16="http://schemas.microsoft.com/office/drawing/2014/main" id="{9C1DB02A-0BAD-AFB6-735B-9EE17722A313}"/>
              </a:ext>
            </a:extLst>
          </p:cNvPr>
          <p:cNvSpPr txBox="1"/>
          <p:nvPr/>
        </p:nvSpPr>
        <p:spPr>
          <a:xfrm>
            <a:off x="0" y="6508616"/>
            <a:ext cx="12192000" cy="334259"/>
          </a:xfrm>
          <a:prstGeom prst="rect">
            <a:avLst/>
          </a:prstGeom>
          <a:noFill/>
        </p:spPr>
        <p:txBody>
          <a:bodyPr wrap="square">
            <a:spAutoFit/>
          </a:bodyPr>
          <a:lstStyle/>
          <a:p>
            <a:pPr algn="ctr">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靶出口距离加速腔入口</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20cm</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30cm</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40cm</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时</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PAS</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出口正电子纵向相空间</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168336174"/>
      </p:ext>
    </p:extLst>
  </p:cSld>
  <p:clrMapOvr>
    <a:masterClrMapping/>
  </p:clrMapOvr>
  <mc:AlternateContent xmlns:mc="http://schemas.openxmlformats.org/markup-compatibility/2006" xmlns:p14="http://schemas.microsoft.com/office/powerpoint/2010/main">
    <mc:Choice Requires="p14">
      <p:transition spd="slow" p14:dur="2000" advTm="116838"/>
    </mc:Choice>
    <mc:Fallback xmlns="">
      <p:transition spd="slow" advTm="116838"/>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38D17-1615-6840-DE68-C5D85BF1F12A}"/>
            </a:ext>
          </a:extLst>
        </p:cNvPr>
        <p:cNvGrpSpPr/>
        <p:nvPr/>
      </p:nvGrpSpPr>
      <p:grpSpPr>
        <a:xfrm>
          <a:off x="0" y="0"/>
          <a:ext cx="0" cy="0"/>
          <a:chOff x="0" y="0"/>
          <a:chExt cx="0" cy="0"/>
        </a:xfrm>
      </p:grpSpPr>
      <p:sp>
        <p:nvSpPr>
          <p:cNvPr id="15" name="文本占位符 14">
            <a:extLst>
              <a:ext uri="{FF2B5EF4-FFF2-40B4-BE49-F238E27FC236}">
                <a16:creationId xmlns:a16="http://schemas.microsoft.com/office/drawing/2014/main" id="{56871FD6-7243-6D5D-8A62-BF82F7929248}"/>
              </a:ext>
            </a:extLst>
          </p:cNvPr>
          <p:cNvSpPr>
            <a:spLocks noGrp="1"/>
          </p:cNvSpPr>
          <p:nvPr>
            <p:ph type="body" sz="quarter" idx="13"/>
          </p:nvPr>
        </p:nvSpPr>
        <p:spPr>
          <a:xfrm>
            <a:off x="2387065" y="3109418"/>
            <a:ext cx="8022561" cy="639163"/>
          </a:xfrm>
        </p:spPr>
        <p:txBody>
          <a:bodyPr/>
          <a:lstStyle/>
          <a:p>
            <a:pPr algn="l"/>
            <a:r>
              <a:rPr lang="zh-CN" altLang="en-US" dirty="0"/>
              <a:t>基于单晶的正电子源的研究进展</a:t>
            </a:r>
          </a:p>
          <a:p>
            <a:pPr algn="l"/>
            <a:endParaRPr lang="zh-CN" altLang="en-US" dirty="0"/>
          </a:p>
        </p:txBody>
      </p:sp>
      <p:sp>
        <p:nvSpPr>
          <p:cNvPr id="18" name="文本占位符 17">
            <a:extLst>
              <a:ext uri="{FF2B5EF4-FFF2-40B4-BE49-F238E27FC236}">
                <a16:creationId xmlns:a16="http://schemas.microsoft.com/office/drawing/2014/main" id="{DF96F8DA-B203-585D-B855-F18FC4391D4B}"/>
              </a:ext>
            </a:extLst>
          </p:cNvPr>
          <p:cNvSpPr>
            <a:spLocks noGrp="1"/>
          </p:cNvSpPr>
          <p:nvPr>
            <p:ph type="body" sz="quarter" idx="25"/>
          </p:nvPr>
        </p:nvSpPr>
        <p:spPr>
          <a:xfrm>
            <a:off x="786559" y="2779607"/>
            <a:ext cx="1399199" cy="1298784"/>
          </a:xfrm>
        </p:spPr>
        <p:txBody>
          <a:bodyPr>
            <a:normAutofit/>
          </a:bodyPr>
          <a:lstStyle/>
          <a:p>
            <a:r>
              <a:rPr lang="en-US" altLang="zh-CN" sz="6000" dirty="0"/>
              <a:t>4</a:t>
            </a:r>
            <a:endParaRPr lang="zh-CN" altLang="en-US" sz="6000" dirty="0"/>
          </a:p>
        </p:txBody>
      </p:sp>
    </p:spTree>
    <p:extLst>
      <p:ext uri="{BB962C8B-B14F-4D97-AF65-F5344CB8AC3E}">
        <p14:creationId xmlns:p14="http://schemas.microsoft.com/office/powerpoint/2010/main" val="3930963207"/>
      </p:ext>
    </p:extLst>
  </p:cSld>
  <p:clrMapOvr>
    <a:masterClrMapping/>
  </p:clrMapOvr>
  <mc:AlternateContent xmlns:mc="http://schemas.openxmlformats.org/markup-compatibility/2006" xmlns:p14="http://schemas.microsoft.com/office/powerpoint/2010/main">
    <mc:Choice Requires="p14">
      <p:transition spd="slow" p14:dur="2000" advTm="6653"/>
    </mc:Choice>
    <mc:Fallback xmlns="">
      <p:transition spd="slow" advTm="6653"/>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A036-F737-83D7-4C0F-F0CD9E993DD9}"/>
            </a:ext>
          </a:extLst>
        </p:cNvPr>
        <p:cNvGrpSpPr/>
        <p:nvPr/>
      </p:nvGrpSpPr>
      <p:grpSpPr>
        <a:xfrm>
          <a:off x="0" y="0"/>
          <a:ext cx="0" cy="0"/>
          <a:chOff x="0" y="0"/>
          <a:chExt cx="0" cy="0"/>
        </a:xfrm>
      </p:grpSpPr>
      <p:pic>
        <p:nvPicPr>
          <p:cNvPr id="25" name="图片 24">
            <a:extLst>
              <a:ext uri="{FF2B5EF4-FFF2-40B4-BE49-F238E27FC236}">
                <a16:creationId xmlns:a16="http://schemas.microsoft.com/office/drawing/2014/main" id="{ACFF59A8-3B87-2F82-F71C-66D4407851B4}"/>
              </a:ext>
            </a:extLst>
          </p:cNvPr>
          <p:cNvPicPr>
            <a:picLocks noChangeAspect="1"/>
          </p:cNvPicPr>
          <p:nvPr/>
        </p:nvPicPr>
        <p:blipFill>
          <a:blip r:embed="rId3"/>
          <a:stretch>
            <a:fillRect/>
          </a:stretch>
        </p:blipFill>
        <p:spPr>
          <a:xfrm>
            <a:off x="8260105" y="981169"/>
            <a:ext cx="3899264" cy="3079151"/>
          </a:xfrm>
          <a:prstGeom prst="rect">
            <a:avLst/>
          </a:prstGeom>
        </p:spPr>
      </p:pic>
      <p:sp>
        <p:nvSpPr>
          <p:cNvPr id="6" name="文本框 4">
            <a:extLst>
              <a:ext uri="{FF2B5EF4-FFF2-40B4-BE49-F238E27FC236}">
                <a16:creationId xmlns:a16="http://schemas.microsoft.com/office/drawing/2014/main" id="{6DE7E048-AB14-AF13-7177-4E803E74531F}"/>
              </a:ext>
            </a:extLst>
          </p:cNvPr>
          <p:cNvSpPr txBox="1"/>
          <p:nvPr/>
        </p:nvSpPr>
        <p:spPr>
          <a:xfrm>
            <a:off x="119570" y="4866935"/>
            <a:ext cx="5976430" cy="186435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3464" indent="-283464" algn="just" rtl="0" eaLnBrk="1" latinLnBrk="0" hangingPunct="1">
              <a:lnSpc>
                <a:spcPct val="150000"/>
              </a:lnSpc>
              <a:spcBef>
                <a:spcPts val="600"/>
              </a:spcBef>
              <a:buClrTx/>
              <a:buSzPts val="1800"/>
              <a:buFont typeface="Wingdings" panose="05000000000000000000" pitchFamily="2" charset="2"/>
              <a:buChar char="l"/>
            </a:pPr>
            <a:r>
              <a:rPr lang="zh-CN" altLang="en-US" dirty="0">
                <a:latin typeface="Times New Roman" panose="02020603050405020304" pitchFamily="18" charset="0"/>
                <a:cs typeface="Times New Roman" panose="02020603050405020304" pitchFamily="18" charset="0"/>
              </a:rPr>
              <a:t>单晶材料中会提高光子的产额</a:t>
            </a:r>
            <a:endParaRPr lang="en-US" altLang="zh-CN" sz="1800" dirty="0">
              <a:effectLst/>
              <a:latin typeface="Times New Roman" panose="02020603050405020304" pitchFamily="18" charset="0"/>
              <a:cs typeface="Times New Roman" panose="02020603050405020304" pitchFamily="18" charset="0"/>
            </a:endParaRPr>
          </a:p>
          <a:p>
            <a:pPr marL="283464" indent="-283464" algn="just" rtl="0" eaLnBrk="1" latinLnBrk="0" hangingPunct="1">
              <a:lnSpc>
                <a:spcPct val="150000"/>
              </a:lnSpc>
              <a:spcBef>
                <a:spcPts val="600"/>
              </a:spcBef>
              <a:buClrTx/>
              <a:buSzPts val="1800"/>
              <a:buFont typeface="Wingdings" panose="05000000000000000000" pitchFamily="2" charset="2"/>
              <a:buChar char="l"/>
            </a:pPr>
            <a:r>
              <a:rPr lang="zh-CN" altLang="en-US" dirty="0">
                <a:latin typeface="Times New Roman" panose="02020603050405020304" pitchFamily="18" charset="0"/>
                <a:cs typeface="Times New Roman" panose="02020603050405020304" pitchFamily="18" charset="0"/>
              </a:rPr>
              <a:t>更易产生低能光子→产生低能正电子→利于</a:t>
            </a:r>
            <a:r>
              <a:rPr lang="en-US" altLang="zh-CN" dirty="0">
                <a:latin typeface="Times New Roman" panose="02020603050405020304" pitchFamily="18" charset="0"/>
                <a:cs typeface="Times New Roman" panose="02020603050405020304" pitchFamily="18" charset="0"/>
              </a:rPr>
              <a:t>AMD</a:t>
            </a:r>
            <a:r>
              <a:rPr lang="zh-CN" altLang="en-US" dirty="0">
                <a:latin typeface="Times New Roman" panose="02020603050405020304" pitchFamily="18" charset="0"/>
                <a:cs typeface="Times New Roman" panose="02020603050405020304" pitchFamily="18" charset="0"/>
              </a:rPr>
              <a:t>捕获</a:t>
            </a:r>
            <a:endParaRPr lang="en-US" altLang="zh-CN" dirty="0">
              <a:latin typeface="Times New Roman" panose="02020603050405020304" pitchFamily="18" charset="0"/>
              <a:cs typeface="Times New Roman" panose="02020603050405020304" pitchFamily="18" charset="0"/>
            </a:endParaRPr>
          </a:p>
          <a:p>
            <a:pPr marL="283464" indent="-283464" algn="just" rtl="0" eaLnBrk="1" latinLnBrk="0" hangingPunct="1">
              <a:lnSpc>
                <a:spcPct val="150000"/>
              </a:lnSpc>
              <a:spcBef>
                <a:spcPts val="600"/>
              </a:spcBef>
              <a:buClrTx/>
              <a:buSzPts val="1800"/>
              <a:buFont typeface="Wingdings" panose="05000000000000000000" pitchFamily="2" charset="2"/>
              <a:buChar char="l"/>
            </a:pPr>
            <a:r>
              <a:rPr lang="zh-CN" altLang="en-US" sz="1800" dirty="0">
                <a:effectLst/>
                <a:latin typeface="Times New Roman" panose="02020603050405020304" pitchFamily="18" charset="0"/>
                <a:cs typeface="Times New Roman" panose="02020603050405020304" pitchFamily="18" charset="0"/>
              </a:rPr>
              <a:t>更低的热沉积以及</a:t>
            </a:r>
            <a:r>
              <a:rPr lang="en-US" altLang="zh-CN" sz="1800" dirty="0">
                <a:effectLst/>
                <a:latin typeface="Times New Roman" panose="02020603050405020304" pitchFamily="18" charset="0"/>
                <a:cs typeface="Times New Roman" panose="02020603050405020304" pitchFamily="18" charset="0"/>
              </a:rPr>
              <a:t>PEDD</a:t>
            </a:r>
            <a:r>
              <a:rPr lang="zh-CN" altLang="en-US" sz="1800" dirty="0">
                <a:effectLst/>
                <a:latin typeface="Times New Roman" panose="02020603050405020304" pitchFamily="18" charset="0"/>
                <a:cs typeface="Times New Roman" panose="02020603050405020304" pitchFamily="18" charset="0"/>
              </a:rPr>
              <a:t>在靶中→低的水冷以及热应力→靶的稳定性提高</a:t>
            </a:r>
          </a:p>
        </p:txBody>
      </p:sp>
      <p:sp>
        <p:nvSpPr>
          <p:cNvPr id="7" name="文本框 6">
            <a:extLst>
              <a:ext uri="{FF2B5EF4-FFF2-40B4-BE49-F238E27FC236}">
                <a16:creationId xmlns:a16="http://schemas.microsoft.com/office/drawing/2014/main" id="{6BF27194-F5D9-1EBF-7BEA-34BEAA6A5CE0}"/>
              </a:ext>
            </a:extLst>
          </p:cNvPr>
          <p:cNvSpPr txBox="1"/>
          <p:nvPr/>
        </p:nvSpPr>
        <p:spPr>
          <a:xfrm>
            <a:off x="4588483" y="1041069"/>
            <a:ext cx="2486713" cy="405817"/>
          </a:xfrm>
          <a:prstGeom prst="rect">
            <a:avLst/>
          </a:prstGeom>
          <a:noFill/>
          <a:ln>
            <a:noFill/>
          </a:ln>
        </p:spPr>
        <p:txBody>
          <a:bodyPr wrap="square">
            <a:spAutoFit/>
          </a:bodyPr>
          <a:lstStyle/>
          <a:p>
            <a:pPr algn="ctr"/>
            <a:r>
              <a:rPr lang="zh-CN" altLang="en-US" sz="2037" dirty="0">
                <a:solidFill>
                  <a:schemeClr val="accent2"/>
                </a:solidFill>
                <a:latin typeface="Calibri" panose="020F0502020204030204" pitchFamily="34" charset="0"/>
                <a:cs typeface="Calibri" panose="020F0502020204030204" pitchFamily="34" charset="0"/>
              </a:rPr>
              <a:t>电场梯度达</a:t>
            </a:r>
            <a:r>
              <a:rPr lang="en-US" altLang="zh-CN" sz="2037" dirty="0">
                <a:solidFill>
                  <a:schemeClr val="accent2"/>
                </a:solidFill>
                <a:latin typeface="Calibri" panose="020F0502020204030204" pitchFamily="34" charset="0"/>
                <a:cs typeface="Calibri" panose="020F0502020204030204" pitchFamily="34" charset="0"/>
              </a:rPr>
              <a:t>10</a:t>
            </a:r>
            <a:r>
              <a:rPr lang="en-US" altLang="zh-CN" sz="2037" baseline="30000" dirty="0">
                <a:solidFill>
                  <a:schemeClr val="accent2"/>
                </a:solidFill>
                <a:latin typeface="Calibri" panose="020F0502020204030204" pitchFamily="34" charset="0"/>
                <a:cs typeface="Calibri" panose="020F0502020204030204" pitchFamily="34" charset="0"/>
              </a:rPr>
              <a:t>13</a:t>
            </a:r>
            <a:r>
              <a:rPr lang="en-US" altLang="zh-CN" sz="2037" dirty="0">
                <a:solidFill>
                  <a:schemeClr val="accent2"/>
                </a:solidFill>
                <a:latin typeface="Calibri" panose="020F0502020204030204" pitchFamily="34" charset="0"/>
                <a:cs typeface="Calibri" panose="020F0502020204030204" pitchFamily="34" charset="0"/>
              </a:rPr>
              <a:t> V/m</a:t>
            </a:r>
            <a:endParaRPr lang="zh-CN" altLang="en-US" sz="2037" dirty="0">
              <a:solidFill>
                <a:schemeClr val="accent2"/>
              </a:solidFill>
              <a:latin typeface="Calibri" panose="020F0502020204030204" pitchFamily="34" charset="0"/>
              <a:cs typeface="Calibri" panose="020F0502020204030204" pitchFamily="34" charset="0"/>
            </a:endParaRPr>
          </a:p>
        </p:txBody>
      </p:sp>
      <p:sp>
        <p:nvSpPr>
          <p:cNvPr id="9" name="文本框 8">
            <a:extLst>
              <a:ext uri="{FF2B5EF4-FFF2-40B4-BE49-F238E27FC236}">
                <a16:creationId xmlns:a16="http://schemas.microsoft.com/office/drawing/2014/main" id="{2D35BB08-96BF-D62B-65E9-BD4A90C4A108}"/>
              </a:ext>
            </a:extLst>
          </p:cNvPr>
          <p:cNvSpPr txBox="1"/>
          <p:nvPr/>
        </p:nvSpPr>
        <p:spPr>
          <a:xfrm>
            <a:off x="3639067" y="1755045"/>
            <a:ext cx="4621038" cy="719299"/>
          </a:xfrm>
          <a:prstGeom prst="rect">
            <a:avLst/>
          </a:prstGeom>
          <a:noFill/>
        </p:spPr>
        <p:txBody>
          <a:bodyPr wrap="square">
            <a:spAutoFit/>
          </a:bodyPr>
          <a:lstStyle/>
          <a:p>
            <a:pPr algn="ctr"/>
            <a:r>
              <a:rPr lang="zh-CN" altLang="en-US" sz="2037" dirty="0">
                <a:solidFill>
                  <a:schemeClr val="accent2"/>
                </a:solidFill>
                <a:latin typeface="Calibri" panose="020F0502020204030204" pitchFamily="34" charset="0"/>
                <a:cs typeface="Calibri" panose="020F0502020204030204" pitchFamily="34" charset="0"/>
              </a:rPr>
              <a:t>对于超相对论性的电子或者正电子来说接近施温格极限</a:t>
            </a:r>
            <a:endParaRPr lang="zh-CN" altLang="en-US" sz="2037" baseline="30000" dirty="0">
              <a:solidFill>
                <a:schemeClr val="accent2"/>
              </a:solidFill>
              <a:latin typeface="Calibri" panose="020F0502020204030204" pitchFamily="34" charset="0"/>
              <a:cs typeface="Calibri" panose="020F0502020204030204" pitchFamily="34" charset="0"/>
            </a:endParaRPr>
          </a:p>
        </p:txBody>
      </p:sp>
      <p:sp>
        <p:nvSpPr>
          <p:cNvPr id="11" name="文本框 10">
            <a:extLst>
              <a:ext uri="{FF2B5EF4-FFF2-40B4-BE49-F238E27FC236}">
                <a16:creationId xmlns:a16="http://schemas.microsoft.com/office/drawing/2014/main" id="{07E06E2D-AE7D-1455-0F05-23A4EE4B551B}"/>
              </a:ext>
            </a:extLst>
          </p:cNvPr>
          <p:cNvSpPr txBox="1"/>
          <p:nvPr/>
        </p:nvSpPr>
        <p:spPr>
          <a:xfrm>
            <a:off x="3639067" y="2987939"/>
            <a:ext cx="4846930" cy="719299"/>
          </a:xfrm>
          <a:prstGeom prst="rect">
            <a:avLst/>
          </a:prstGeom>
          <a:noFill/>
        </p:spPr>
        <p:txBody>
          <a:bodyPr wrap="square">
            <a:spAutoFit/>
          </a:bodyPr>
          <a:lstStyle/>
          <a:p>
            <a:pPr algn="ctr"/>
            <a:r>
              <a:rPr lang="zh-CN" altLang="en-US" sz="2037" dirty="0">
                <a:solidFill>
                  <a:schemeClr val="accent2"/>
                </a:solidFill>
                <a:latin typeface="Calibri" panose="020F0502020204030204" pitchFamily="34" charset="0"/>
                <a:cs typeface="Calibri" panose="020F0502020204030204" pitchFamily="34" charset="0"/>
              </a:rPr>
              <a:t>辐射概率以及电子对效应的截面急剧上升在单晶材料中</a:t>
            </a:r>
          </a:p>
        </p:txBody>
      </p:sp>
      <p:sp>
        <p:nvSpPr>
          <p:cNvPr id="19" name="矩形 18">
            <a:extLst>
              <a:ext uri="{FF2B5EF4-FFF2-40B4-BE49-F238E27FC236}">
                <a16:creationId xmlns:a16="http://schemas.microsoft.com/office/drawing/2014/main" id="{B9AE5F0B-BB37-52B8-0731-704A9876AEF7}"/>
              </a:ext>
            </a:extLst>
          </p:cNvPr>
          <p:cNvSpPr/>
          <p:nvPr/>
        </p:nvSpPr>
        <p:spPr>
          <a:xfrm>
            <a:off x="4660053" y="1010608"/>
            <a:ext cx="2343574" cy="466741"/>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B9AE5F0B-BB37-52B8-0731-704A9876AEF7}"/>
              </a:ext>
            </a:extLst>
          </p:cNvPr>
          <p:cNvSpPr/>
          <p:nvPr/>
        </p:nvSpPr>
        <p:spPr>
          <a:xfrm>
            <a:off x="3672535" y="2826138"/>
            <a:ext cx="4846930" cy="983133"/>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1" name="矩形 20">
            <a:extLst>
              <a:ext uri="{FF2B5EF4-FFF2-40B4-BE49-F238E27FC236}">
                <a16:creationId xmlns:a16="http://schemas.microsoft.com/office/drawing/2014/main" id="{B9AE5F0B-BB37-52B8-0731-704A9876AEF7}"/>
              </a:ext>
            </a:extLst>
          </p:cNvPr>
          <p:cNvSpPr/>
          <p:nvPr/>
        </p:nvSpPr>
        <p:spPr>
          <a:xfrm>
            <a:off x="3786293" y="1770726"/>
            <a:ext cx="4402667" cy="658154"/>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29" name="Picture 23">
            <a:extLst>
              <a:ext uri="{FF2B5EF4-FFF2-40B4-BE49-F238E27FC236}">
                <a16:creationId xmlns:a16="http://schemas.microsoft.com/office/drawing/2014/main" id="{35EB1B02-E73C-B469-2CB1-0A729C875FEE}"/>
              </a:ext>
            </a:extLst>
          </p:cNvPr>
          <p:cNvPicPr>
            <a:picLocks noChangeAspect="1"/>
          </p:cNvPicPr>
          <p:nvPr/>
        </p:nvPicPr>
        <p:blipFill>
          <a:blip r:embed="rId4"/>
          <a:stretch>
            <a:fillRect/>
          </a:stretch>
        </p:blipFill>
        <p:spPr>
          <a:xfrm>
            <a:off x="9376094" y="4212802"/>
            <a:ext cx="2815906" cy="2542970"/>
          </a:xfrm>
          <a:prstGeom prst="rect">
            <a:avLst/>
          </a:prstGeom>
        </p:spPr>
      </p:pic>
      <p:pic>
        <p:nvPicPr>
          <p:cNvPr id="30" name="Picture 21">
            <a:extLst>
              <a:ext uri="{FF2B5EF4-FFF2-40B4-BE49-F238E27FC236}">
                <a16:creationId xmlns:a16="http://schemas.microsoft.com/office/drawing/2014/main" id="{B1264F02-E8CD-332C-0671-6F258494232D}"/>
              </a:ext>
            </a:extLst>
          </p:cNvPr>
          <p:cNvPicPr>
            <a:picLocks noChangeAspect="1"/>
          </p:cNvPicPr>
          <p:nvPr/>
        </p:nvPicPr>
        <p:blipFill rotWithShape="1">
          <a:blip r:embed="rId5"/>
          <a:srcRect l="3298" r="1"/>
          <a:stretch/>
        </p:blipFill>
        <p:spPr>
          <a:xfrm>
            <a:off x="6345138" y="4212802"/>
            <a:ext cx="2959273" cy="2544511"/>
          </a:xfrm>
          <a:prstGeom prst="rect">
            <a:avLst/>
          </a:prstGeom>
        </p:spPr>
      </p:pic>
      <p:sp>
        <p:nvSpPr>
          <p:cNvPr id="31" name="TextBox 25">
            <a:extLst>
              <a:ext uri="{FF2B5EF4-FFF2-40B4-BE49-F238E27FC236}">
                <a16:creationId xmlns:a16="http://schemas.microsoft.com/office/drawing/2014/main" id="{D843998E-19BB-F690-6DCB-8129AF73785D}"/>
              </a:ext>
            </a:extLst>
          </p:cNvPr>
          <p:cNvSpPr txBox="1"/>
          <p:nvPr/>
        </p:nvSpPr>
        <p:spPr>
          <a:xfrm>
            <a:off x="11155721" y="5082972"/>
            <a:ext cx="1167747" cy="7192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37" dirty="0"/>
              <a:t>8 GeV e-</a:t>
            </a:r>
          </a:p>
        </p:txBody>
      </p:sp>
      <p:sp>
        <p:nvSpPr>
          <p:cNvPr id="27" name="TextBox 24">
            <a:extLst>
              <a:ext uri="{FF2B5EF4-FFF2-40B4-BE49-F238E27FC236}">
                <a16:creationId xmlns:a16="http://schemas.microsoft.com/office/drawing/2014/main" id="{49E9D7D1-7BB3-38FF-F204-3BF89D6FAC37}"/>
              </a:ext>
            </a:extLst>
          </p:cNvPr>
          <p:cNvSpPr txBox="1"/>
          <p:nvPr/>
        </p:nvSpPr>
        <p:spPr>
          <a:xfrm>
            <a:off x="8266232" y="5442621"/>
            <a:ext cx="1167747" cy="7192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37" dirty="0"/>
              <a:t>8 GeV e-</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9D5F0427-0455-DA80-18B4-B733DF5796A3}"/>
                  </a:ext>
                </a:extLst>
              </p:cNvPr>
              <p:cNvSpPr txBox="1"/>
              <p:nvPr/>
            </p:nvSpPr>
            <p:spPr>
              <a:xfrm>
                <a:off x="0" y="4085130"/>
                <a:ext cx="6497964" cy="7557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
                        <m:f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𝑑𝐸</m:t>
                          </m:r>
                        </m:num>
                        <m:den>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𝑑</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3</m:t>
                              </m:r>
                            </m:sup>
                          </m:s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𝑘</m:t>
                          </m:r>
                        </m:den>
                      </m:f>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zh-CN" altLang="en-US" sz="1600" b="0" i="1" u="none" strike="noStrike" kern="1200" cap="none" spc="0" normalizeH="0" baseline="0" noProof="0" smtClean="0">
                          <a:ln>
                            <a:noFill/>
                          </a:ln>
                          <a:solidFill>
                            <a:prstClr val="black"/>
                          </a:solidFill>
                          <a:effectLst/>
                          <a:uLnTx/>
                          <a:uFillTx/>
                          <a:latin typeface="Cambria Math" panose="02040503050406030204" pitchFamily="18" charset="0"/>
                        </a:rPr>
                        <m:t>𝜔</m:t>
                      </m:r>
                      <m:f>
                        <m:f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𝑑𝑁</m:t>
                          </m:r>
                        </m:num>
                        <m:den>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𝑑</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3</m:t>
                              </m:r>
                            </m:sup>
                          </m:s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𝑘</m:t>
                          </m:r>
                        </m:den>
                      </m:f>
                      <m:f>
                        <m:f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zh-CN" altLang="en-US" sz="1600" b="0" i="1" u="none" strike="noStrike" kern="1200" cap="none" spc="0" normalizeH="0" baseline="0" noProof="0" smtClean="0">
                              <a:ln>
                                <a:noFill/>
                              </a:ln>
                              <a:solidFill>
                                <a:prstClr val="black"/>
                              </a:solidFill>
                              <a:effectLst/>
                              <a:uLnTx/>
                              <a:uFillTx/>
                              <a:latin typeface="Cambria Math" panose="02040503050406030204" pitchFamily="18" charset="0"/>
                            </a:rPr>
                            <m:t>𝛼</m:t>
                          </m:r>
                        </m:num>
                        <m:den>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4</m:t>
                          </m:r>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zh-CN" altLang="en-US" sz="1600" b="0" i="1" u="none" strike="noStrike" kern="1200" cap="none" spc="0" normalizeH="0" baseline="0" noProof="0" smtClean="0">
                                  <a:ln>
                                    <a:noFill/>
                                  </a:ln>
                                  <a:solidFill>
                                    <a:prstClr val="black"/>
                                  </a:solidFill>
                                  <a:effectLst/>
                                  <a:uLnTx/>
                                  <a:uFillTx/>
                                  <a:latin typeface="Cambria Math" panose="02040503050406030204" pitchFamily="18" charset="0"/>
                                </a:rPr>
                                <m:t>𝜋</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den>
                      </m:f>
                      <m:nary>
                        <m:naryPr>
                          <m:chr m:val="∬"/>
                          <m:limLoc m:val="undOvr"/>
                          <m:subHide m:val="on"/>
                          <m:supHide m:val="on"/>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naryPr>
                        <m:sub/>
                        <m:sup/>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𝑑</m:t>
                          </m:r>
                          <m:sSub>
                            <m:sSub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𝑡</m:t>
                              </m:r>
                            </m:e>
                            <m: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1</m:t>
                              </m:r>
                            </m:sub>
                          </m:sSub>
                          <m:sSub>
                            <m:sSub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𝑑𝑡</m:t>
                              </m:r>
                            </m:e>
                            <m: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b>
                          </m:sSub>
                          <m:f>
                            <m:f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d>
                                <m:d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dPr>
                                <m:e>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𝐸</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𝐸</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e>
                              </m:d>
                              <m:d>
                                <m:d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dPr>
                                <m:e>
                                  <m:sSub>
                                    <m:sSub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𝑣</m:t>
                                      </m:r>
                                    </m:e>
                                    <m: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1</m:t>
                                      </m:r>
                                    </m:sub>
                                  </m:sSub>
                                  <m:sSub>
                                    <m:sSub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𝑣</m:t>
                                      </m:r>
                                    </m:e>
                                    <m: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b>
                                  </m:s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−1</m:t>
                                  </m:r>
                                </m:e>
                              </m:d>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f>
                                <m:fPr>
                                  <m:type m:val="lin"/>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fPr>
                                <m:num>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zh-CN" altLang="en-US" sz="1600" b="0" i="1" u="none" strike="noStrike" kern="1200" cap="none" spc="0" normalizeH="0" baseline="0" noProof="0" smtClean="0">
                                          <a:ln>
                                            <a:noFill/>
                                          </a:ln>
                                          <a:solidFill>
                                            <a:prstClr val="black"/>
                                          </a:solidFill>
                                          <a:effectLst/>
                                          <a:uLnTx/>
                                          <a:uFillTx/>
                                          <a:latin typeface="Cambria Math" panose="02040503050406030204" pitchFamily="18" charset="0"/>
                                        </a:rPr>
                                        <m:t>𝜔</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num>
                                <m:den>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zh-CN" altLang="en-US" sz="1600" b="0" i="1" u="none" strike="noStrike" kern="1200" cap="none" spc="0" normalizeH="0" baseline="0" noProof="0" smtClean="0">
                                          <a:ln>
                                            <a:noFill/>
                                          </a:ln>
                                          <a:solidFill>
                                            <a:prstClr val="black"/>
                                          </a:solidFill>
                                          <a:effectLst/>
                                          <a:uLnTx/>
                                          <a:uFillTx/>
                                          <a:latin typeface="Cambria Math" panose="02040503050406030204" pitchFamily="18" charset="0"/>
                                        </a:rPr>
                                        <m:t>𝛾</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den>
                              </m:f>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num>
                            <m:den>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𝐸</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den>
                          </m:f>
                        </m:e>
                      </m:nary>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𝑒</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𝑖</m:t>
                          </m:r>
                          <m:sSup>
                            <m:sSup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𝑘</m:t>
                              </m:r>
                            </m:e>
                            <m: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sup>
                          </m:sSup>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sSub>
                            <m:sSub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𝑥</m:t>
                              </m:r>
                            </m:e>
                            <m: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1</m:t>
                              </m:r>
                            </m:sub>
                          </m:s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sSub>
                            <m:sSubPr>
                              <m:ctrlP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𝑥</m:t>
                              </m:r>
                            </m:e>
                            <m: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2</m:t>
                              </m:r>
                            </m:sub>
                          </m:sSub>
                          <m:r>
                            <a:rPr kumimoji="0" lang="en-US" altLang="zh-CN" sz="1600" b="0" i="1" u="none" strike="noStrike" kern="1200" cap="none" spc="0" normalizeH="0" baseline="0" noProof="0" smtClean="0">
                              <a:ln>
                                <a:noFill/>
                              </a:ln>
                              <a:solidFill>
                                <a:prstClr val="black"/>
                              </a:solidFill>
                              <a:effectLst/>
                              <a:uLnTx/>
                              <a:uFillTx/>
                              <a:latin typeface="Cambria Math" panose="02040503050406030204" pitchFamily="18" charset="0"/>
                            </a:rPr>
                            <m:t>)</m:t>
                          </m:r>
                        </m:sup>
                      </m:sSup>
                    </m:oMath>
                  </m:oMathPara>
                </a14:m>
                <a:endParaRPr kumimoji="0" lang="zh-CN" altLang="en-US" sz="1600" b="0" i="1"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endParaRPr>
              </a:p>
            </p:txBody>
          </p:sp>
        </mc:Choice>
        <mc:Fallback xmlns="">
          <p:sp>
            <p:nvSpPr>
              <p:cNvPr id="4" name="文本框 3">
                <a:extLst>
                  <a:ext uri="{FF2B5EF4-FFF2-40B4-BE49-F238E27FC236}">
                    <a16:creationId xmlns:a16="http://schemas.microsoft.com/office/drawing/2014/main" id="{9D5F0427-0455-DA80-18B4-B733DF5796A3}"/>
                  </a:ext>
                </a:extLst>
              </p:cNvPr>
              <p:cNvSpPr txBox="1">
                <a:spLocks noRot="1" noChangeAspect="1" noMove="1" noResize="1" noEditPoints="1" noAdjustHandles="1" noChangeArrowheads="1" noChangeShapeType="1" noTextEdit="1"/>
              </p:cNvSpPr>
              <p:nvPr/>
            </p:nvSpPr>
            <p:spPr>
              <a:xfrm>
                <a:off x="0" y="4085130"/>
                <a:ext cx="6497964" cy="755784"/>
              </a:xfrm>
              <a:prstGeom prst="rect">
                <a:avLst/>
              </a:prstGeom>
              <a:blipFill>
                <a:blip r:embed="rId7"/>
                <a:stretch>
                  <a:fillRect/>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11C162B0-D636-5681-A5B5-86B11FA1DE7D}"/>
              </a:ext>
            </a:extLst>
          </p:cNvPr>
          <p:cNvPicPr>
            <a:picLocks noChangeAspect="1"/>
          </p:cNvPicPr>
          <p:nvPr/>
        </p:nvPicPr>
        <p:blipFill>
          <a:blip r:embed="rId8"/>
          <a:srcRect l="3475" r="8792"/>
          <a:stretch>
            <a:fillRect/>
          </a:stretch>
        </p:blipFill>
        <p:spPr>
          <a:xfrm>
            <a:off x="32631" y="1128950"/>
            <a:ext cx="3639904" cy="2826985"/>
          </a:xfrm>
          <a:prstGeom prst="rect">
            <a:avLst/>
          </a:prstGeom>
        </p:spPr>
      </p:pic>
    </p:spTree>
    <p:extLst>
      <p:ext uri="{BB962C8B-B14F-4D97-AF65-F5344CB8AC3E}">
        <p14:creationId xmlns:p14="http://schemas.microsoft.com/office/powerpoint/2010/main" val="1546872866"/>
      </p:ext>
    </p:extLst>
  </p:cSld>
  <p:clrMapOvr>
    <a:masterClrMapping/>
  </p:clrMapOvr>
  <mc:AlternateContent xmlns:mc="http://schemas.openxmlformats.org/markup-compatibility/2006" xmlns:p14="http://schemas.microsoft.com/office/powerpoint/2010/main">
    <mc:Choice Requires="p14">
      <p:transition spd="slow" p14:dur="2000" advTm="77185"/>
    </mc:Choice>
    <mc:Fallback xmlns="">
      <p:transition spd="slow" advTm="7718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C4F7C-1DD4-0C87-44E8-7514C0E72768}"/>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40C17837-60C7-E8E0-EAF7-9508DC82BE4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05883" y="3956899"/>
            <a:ext cx="3293285" cy="2628900"/>
          </a:xfrm>
          <a:prstGeom prst="rect">
            <a:avLst/>
          </a:prstGeom>
        </p:spPr>
      </p:pic>
      <p:pic>
        <p:nvPicPr>
          <p:cNvPr id="5" name="图片 4">
            <a:extLst>
              <a:ext uri="{FF2B5EF4-FFF2-40B4-BE49-F238E27FC236}">
                <a16:creationId xmlns:a16="http://schemas.microsoft.com/office/drawing/2014/main" id="{D10FDAB3-A61C-5D8E-9692-CF380B495A2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554334" y="3966645"/>
            <a:ext cx="3131802" cy="2619154"/>
          </a:xfrm>
          <a:prstGeom prst="rect">
            <a:avLst/>
          </a:prstGeom>
        </p:spPr>
      </p:pic>
      <p:pic>
        <p:nvPicPr>
          <p:cNvPr id="30" name="图片 29">
            <a:extLst>
              <a:ext uri="{FF2B5EF4-FFF2-40B4-BE49-F238E27FC236}">
                <a16:creationId xmlns:a16="http://schemas.microsoft.com/office/drawing/2014/main" id="{BFFACCCC-48A1-D2AB-5E51-96F0826F2F02}"/>
              </a:ext>
            </a:extLst>
          </p:cNvPr>
          <p:cNvPicPr>
            <a:picLocks noChangeAspect="1"/>
          </p:cNvPicPr>
          <p:nvPr/>
        </p:nvPicPr>
        <p:blipFill>
          <a:blip r:embed="rId5"/>
          <a:srcRect l="32564"/>
          <a:stretch>
            <a:fillRect/>
          </a:stretch>
        </p:blipFill>
        <p:spPr>
          <a:xfrm>
            <a:off x="68769" y="1838294"/>
            <a:ext cx="4181143" cy="1325412"/>
          </a:xfrm>
          <a:prstGeom prst="rect">
            <a:avLst/>
          </a:prstGeom>
        </p:spPr>
      </p:pic>
      <p:sp>
        <p:nvSpPr>
          <p:cNvPr id="34" name="文本框 4">
            <a:extLst>
              <a:ext uri="{FF2B5EF4-FFF2-40B4-BE49-F238E27FC236}">
                <a16:creationId xmlns:a16="http://schemas.microsoft.com/office/drawing/2014/main" id="{617599F8-03A0-FE93-AF4E-2378CD48B819}"/>
              </a:ext>
            </a:extLst>
          </p:cNvPr>
          <p:cNvSpPr txBox="1"/>
          <p:nvPr/>
        </p:nvSpPr>
        <p:spPr>
          <a:xfrm>
            <a:off x="0" y="864206"/>
            <a:ext cx="7464214" cy="463973"/>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0" eaLnBrk="1" latinLnBrk="0" hangingPunct="1">
              <a:lnSpc>
                <a:spcPct val="150000"/>
              </a:lnSpc>
              <a:spcBef>
                <a:spcPts val="600"/>
              </a:spcBef>
              <a:buClrTx/>
              <a:buSzPts val="1800"/>
            </a:pPr>
            <a:r>
              <a:rPr lang="zh-CN" altLang="en-US" dirty="0">
                <a:latin typeface="Times New Roman" panose="02020603050405020304" pitchFamily="18" charset="0"/>
                <a:cs typeface="Times New Roman" panose="02020603050405020304" pitchFamily="18" charset="0"/>
              </a:rPr>
              <a:t>基于单晶材料的正电子源的两种方案：厚单晶靶、薄单晶</a:t>
            </a:r>
            <a:r>
              <a:rPr lang="en-US" altLang="zh-CN" dirty="0">
                <a:latin typeface="Times New Roman" panose="02020603050405020304" pitchFamily="18" charset="0"/>
                <a:cs typeface="Times New Roman" panose="02020603050405020304" pitchFamily="18" charset="0"/>
              </a:rPr>
              <a:t>+</a:t>
            </a:r>
            <a:r>
              <a:rPr lang="zh-CN" altLang="en-US" dirty="0">
                <a:latin typeface="Times New Roman" panose="02020603050405020304" pitchFamily="18" charset="0"/>
                <a:cs typeface="Times New Roman" panose="02020603050405020304" pitchFamily="18" charset="0"/>
              </a:rPr>
              <a:t>厚无定形靶</a:t>
            </a:r>
            <a:endParaRPr lang="en-US" altLang="zh-CN" sz="1800" dirty="0">
              <a:effectLst/>
              <a:latin typeface="Times New Roman" panose="02020603050405020304" pitchFamily="18" charset="0"/>
              <a:cs typeface="Times New Roman" panose="02020603050405020304" pitchFamily="18" charset="0"/>
            </a:endParaRPr>
          </a:p>
        </p:txBody>
      </p:sp>
      <p:sp>
        <p:nvSpPr>
          <p:cNvPr id="37" name="文本框 4">
            <a:extLst>
              <a:ext uri="{FF2B5EF4-FFF2-40B4-BE49-F238E27FC236}">
                <a16:creationId xmlns:a16="http://schemas.microsoft.com/office/drawing/2014/main" id="{6E550F7E-1112-BB02-8529-D2958EE0E39E}"/>
              </a:ext>
            </a:extLst>
          </p:cNvPr>
          <p:cNvSpPr txBox="1"/>
          <p:nvPr/>
        </p:nvSpPr>
        <p:spPr>
          <a:xfrm>
            <a:off x="8036117" y="1357592"/>
            <a:ext cx="3639834" cy="25414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0" eaLnBrk="1" latinLnBrk="0" hangingPunct="1">
              <a:lnSpc>
                <a:spcPct val="150000"/>
              </a:lnSpc>
              <a:spcBef>
                <a:spcPts val="600"/>
              </a:spcBef>
              <a:buClrTx/>
              <a:buSzPts val="1800"/>
            </a:pPr>
            <a:r>
              <a:rPr lang="zh-CN" altLang="en-US" sz="1800" dirty="0">
                <a:effectLst/>
                <a:latin typeface="Times New Roman" panose="02020603050405020304" pitchFamily="18" charset="0"/>
                <a:cs typeface="Times New Roman" panose="02020603050405020304" pitchFamily="18" charset="0"/>
              </a:rPr>
              <a:t>模拟结果：混合靶方案钨</a:t>
            </a:r>
            <a:r>
              <a:rPr lang="en-US" altLang="zh-CN" sz="1800" dirty="0">
                <a:effectLst/>
                <a:latin typeface="Times New Roman" panose="02020603050405020304" pitchFamily="18" charset="0"/>
                <a:cs typeface="Times New Roman" panose="02020603050405020304" pitchFamily="18" charset="0"/>
              </a:rPr>
              <a:t>&lt;111&gt;</a:t>
            </a:r>
            <a:r>
              <a:rPr lang="zh-CN" altLang="en-US" sz="1800" dirty="0">
                <a:effectLst/>
                <a:latin typeface="Times New Roman" panose="02020603050405020304" pitchFamily="18" charset="0"/>
                <a:cs typeface="Times New Roman" panose="02020603050405020304" pitchFamily="18" charset="0"/>
              </a:rPr>
              <a:t>晶轴的</a:t>
            </a:r>
            <a:r>
              <a:rPr lang="en-US" altLang="zh-CN" sz="1800" dirty="0">
                <a:effectLst/>
                <a:latin typeface="Times New Roman" panose="02020603050405020304" pitchFamily="18" charset="0"/>
                <a:cs typeface="Times New Roman" panose="02020603050405020304" pitchFamily="18" charset="0"/>
              </a:rPr>
              <a:t>41%</a:t>
            </a:r>
            <a:r>
              <a:rPr lang="zh-CN" altLang="en-US" sz="1800" dirty="0">
                <a:effectLst/>
                <a:latin typeface="Times New Roman" panose="02020603050405020304" pitchFamily="18" charset="0"/>
                <a:cs typeface="Times New Roman" panose="02020603050405020304" pitchFamily="18" charset="0"/>
              </a:rPr>
              <a:t>左右，金刚石</a:t>
            </a:r>
            <a:r>
              <a:rPr lang="en-US" altLang="zh-CN" sz="1800" dirty="0">
                <a:effectLst/>
                <a:latin typeface="Times New Roman" panose="02020603050405020304" pitchFamily="18" charset="0"/>
                <a:cs typeface="Times New Roman" panose="02020603050405020304" pitchFamily="18" charset="0"/>
              </a:rPr>
              <a:t>&lt;110&gt;</a:t>
            </a:r>
            <a:r>
              <a:rPr lang="zh-CN" altLang="en-US" sz="1800" dirty="0">
                <a:effectLst/>
                <a:latin typeface="Times New Roman" panose="02020603050405020304" pitchFamily="18" charset="0"/>
                <a:cs typeface="Times New Roman" panose="02020603050405020304" pitchFamily="18" charset="0"/>
              </a:rPr>
              <a:t>晶轴提升</a:t>
            </a:r>
            <a:r>
              <a:rPr lang="en-US" altLang="zh-CN" dirty="0">
                <a:latin typeface="Times New Roman" panose="02020603050405020304" pitchFamily="18" charset="0"/>
                <a:cs typeface="Times New Roman" panose="02020603050405020304" pitchFamily="18" charset="0"/>
              </a:rPr>
              <a:t>35%</a:t>
            </a:r>
            <a:r>
              <a:rPr lang="zh-CN" altLang="en-US" dirty="0">
                <a:latin typeface="Times New Roman" panose="02020603050405020304" pitchFamily="18" charset="0"/>
                <a:cs typeface="Times New Roman" panose="02020603050405020304" pitchFamily="18" charset="0"/>
              </a:rPr>
              <a:t>左右，厚钨单晶提高了</a:t>
            </a:r>
            <a:r>
              <a:rPr lang="en-US" altLang="zh-CN" dirty="0">
                <a:latin typeface="Times New Roman" panose="02020603050405020304" pitchFamily="18" charset="0"/>
                <a:cs typeface="Times New Roman" panose="02020603050405020304" pitchFamily="18" charset="0"/>
              </a:rPr>
              <a:t>21%</a:t>
            </a:r>
            <a:r>
              <a:rPr lang="zh-CN" altLang="en-US" dirty="0">
                <a:latin typeface="Times New Roman" panose="02020603050405020304" pitchFamily="18" charset="0"/>
                <a:cs typeface="Times New Roman" panose="02020603050405020304" pitchFamily="18" charset="0"/>
              </a:rPr>
              <a:t>左右。</a:t>
            </a:r>
            <a:r>
              <a:rPr lang="zh-CN" altLang="en-US" sz="1800" dirty="0">
                <a:solidFill>
                  <a:schemeClr val="tx1">
                    <a:lumMod val="95000"/>
                    <a:lumOff val="5000"/>
                  </a:schemeClr>
                </a:solidFill>
                <a:effectLst/>
                <a:latin typeface="Times New Roman" panose="02020603050405020304" pitchFamily="18" charset="0"/>
                <a:cs typeface="Times New Roman" panose="02020603050405020304" pitchFamily="18" charset="0"/>
              </a:rPr>
              <a:t>厚单晶与薄单晶的正电子产额基本是一致的，</a:t>
            </a:r>
            <a:r>
              <a:rPr lang="zh-CN" altLang="en-US" sz="1800" dirty="0">
                <a:effectLst/>
                <a:latin typeface="Times New Roman" panose="02020603050405020304" pitchFamily="18" charset="0"/>
                <a:cs typeface="Times New Roman" panose="02020603050405020304" pitchFamily="18" charset="0"/>
              </a:rPr>
              <a:t>产额的差异来自于模型的精度差异。</a:t>
            </a:r>
            <a:endParaRPr lang="en-US" altLang="zh-CN" sz="1800" dirty="0">
              <a:effectLst/>
              <a:latin typeface="Times New Roman" panose="02020603050405020304" pitchFamily="18" charset="0"/>
              <a:cs typeface="Times New Roman" panose="02020603050405020304" pitchFamily="18" charset="0"/>
            </a:endParaRPr>
          </a:p>
        </p:txBody>
      </p:sp>
      <p:graphicFrame>
        <p:nvGraphicFramePr>
          <p:cNvPr id="41" name="对象 40">
            <a:extLst>
              <a:ext uri="{FF2B5EF4-FFF2-40B4-BE49-F238E27FC236}">
                <a16:creationId xmlns:a16="http://schemas.microsoft.com/office/drawing/2014/main" id="{4693C111-EC7D-4846-2452-698475078F0F}"/>
              </a:ext>
            </a:extLst>
          </p:cNvPr>
          <p:cNvGraphicFramePr>
            <a:graphicFrameLocks noChangeAspect="1"/>
          </p:cNvGraphicFramePr>
          <p:nvPr>
            <p:extLst>
              <p:ext uri="{D42A27DB-BD31-4B8C-83A1-F6EECF244321}">
                <p14:modId xmlns:p14="http://schemas.microsoft.com/office/powerpoint/2010/main" val="4010047414"/>
              </p:ext>
            </p:extLst>
          </p:nvPr>
        </p:nvGraphicFramePr>
        <p:xfrm>
          <a:off x="4343400" y="1416765"/>
          <a:ext cx="3505200" cy="2266950"/>
        </p:xfrm>
        <a:graphic>
          <a:graphicData uri="http://schemas.openxmlformats.org/presentationml/2006/ole">
            <mc:AlternateContent xmlns:mc="http://schemas.openxmlformats.org/markup-compatibility/2006">
              <mc:Choice xmlns:v="urn:schemas-microsoft-com:vml" Requires="v">
                <p:oleObj name="AxGlyph" r:id="rId6" imgW="3424007" imgH="1936992" progId="AxGlyph.Document">
                  <p:embed/>
                </p:oleObj>
              </mc:Choice>
              <mc:Fallback>
                <p:oleObj name="AxGlyph" r:id="rId6" imgW="3424007" imgH="1936992" progId="AxGlyph.Document">
                  <p:embed/>
                  <p:pic>
                    <p:nvPicPr>
                      <p:cNvPr id="41" name="对象 40">
                        <a:extLst>
                          <a:ext uri="{FF2B5EF4-FFF2-40B4-BE49-F238E27FC236}">
                            <a16:creationId xmlns:a16="http://schemas.microsoft.com/office/drawing/2014/main" id="{4693C111-EC7D-4846-2452-698475078F0F}"/>
                          </a:ext>
                        </a:extLst>
                      </p:cNvPr>
                      <p:cNvPicPr>
                        <a:picLocks noChangeAspect="1" noChangeArrowheads="1"/>
                      </p:cNvPicPr>
                      <p:nvPr/>
                    </p:nvPicPr>
                    <p:blipFill>
                      <a:blip r:embed="rId7"/>
                      <a:srcRect r="12199"/>
                      <a:stretch>
                        <a:fillRect/>
                      </a:stretch>
                    </p:blipFill>
                    <p:spPr bwMode="auto">
                      <a:xfrm>
                        <a:off x="4343400" y="1416765"/>
                        <a:ext cx="3505200" cy="2266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文本框 4">
            <a:extLst>
              <a:ext uri="{FF2B5EF4-FFF2-40B4-BE49-F238E27FC236}">
                <a16:creationId xmlns:a16="http://schemas.microsoft.com/office/drawing/2014/main" id="{42EEB4F6-5FD8-87F8-0BE4-98DBF661E555}"/>
              </a:ext>
            </a:extLst>
          </p:cNvPr>
          <p:cNvSpPr txBox="1"/>
          <p:nvPr/>
        </p:nvSpPr>
        <p:spPr>
          <a:xfrm>
            <a:off x="7018986" y="4119270"/>
            <a:ext cx="4967131" cy="220291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0" eaLnBrk="1" latinLnBrk="0" hangingPunct="1">
              <a:lnSpc>
                <a:spcPct val="150000"/>
              </a:lnSpc>
              <a:spcBef>
                <a:spcPts val="600"/>
              </a:spcBef>
              <a:buClrTx/>
              <a:buSzPts val="1800"/>
            </a:pPr>
            <a:r>
              <a:rPr lang="zh-CN" altLang="en-US" sz="1800" dirty="0">
                <a:effectLst/>
                <a:latin typeface="Times New Roman" panose="02020603050405020304" pitchFamily="18" charset="0"/>
                <a:cs typeface="Times New Roman" panose="02020603050405020304" pitchFamily="18" charset="0"/>
              </a:rPr>
              <a:t>混合靶方案单晶钨较金刚石提升正电子产额的效果更加，但金刚石</a:t>
            </a:r>
            <a:r>
              <a:rPr lang="zh-CN" altLang="en-US" dirty="0">
                <a:latin typeface="Times New Roman" panose="02020603050405020304" pitchFamily="18" charset="0"/>
                <a:cs typeface="Times New Roman" panose="02020603050405020304" pitchFamily="18" charset="0"/>
              </a:rPr>
              <a:t>制作</a:t>
            </a:r>
            <a:r>
              <a:rPr lang="zh-CN" altLang="en-US" sz="1800" dirty="0">
                <a:effectLst/>
                <a:latin typeface="Times New Roman" panose="02020603050405020304" pitchFamily="18" charset="0"/>
                <a:cs typeface="Times New Roman" panose="02020603050405020304" pitchFamily="18" charset="0"/>
              </a:rPr>
              <a:t>的工艺更加成熟，晶体取向性更好。</a:t>
            </a:r>
            <a:endParaRPr lang="en-US" altLang="zh-CN" sz="1800" dirty="0">
              <a:effectLst/>
              <a:latin typeface="Times New Roman" panose="02020603050405020304" pitchFamily="18" charset="0"/>
              <a:cs typeface="Times New Roman" panose="02020603050405020304" pitchFamily="18" charset="0"/>
            </a:endParaRPr>
          </a:p>
          <a:p>
            <a:pPr algn="just" rtl="0" eaLnBrk="1" latinLnBrk="0" hangingPunct="1">
              <a:lnSpc>
                <a:spcPct val="150000"/>
              </a:lnSpc>
              <a:spcBef>
                <a:spcPts val="600"/>
              </a:spcBef>
              <a:buClrTx/>
              <a:buSzPts val="1800"/>
            </a:pPr>
            <a:r>
              <a:rPr lang="zh-CN" altLang="en-US" sz="1800" dirty="0">
                <a:effectLst/>
                <a:latin typeface="Times New Roman" panose="02020603050405020304" pitchFamily="18" charset="0"/>
                <a:cs typeface="Times New Roman" panose="02020603050405020304" pitchFamily="18" charset="0"/>
              </a:rPr>
              <a:t>从保护单晶材料角度出发，混合靶方案中在单晶中的能量沉积</a:t>
            </a:r>
            <a:r>
              <a:rPr lang="zh-CN" altLang="en-US" dirty="0">
                <a:latin typeface="Times New Roman" panose="02020603050405020304" pitchFamily="18" charset="0"/>
                <a:cs typeface="Times New Roman" panose="02020603050405020304" pitchFamily="18" charset="0"/>
              </a:rPr>
              <a:t>极低，混合靶的方案更优。</a:t>
            </a:r>
            <a:endParaRPr lang="en-US" altLang="zh-CN" sz="1800" dirty="0">
              <a:effectLst/>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EFA2FBFE-0D13-E7B6-CC55-47327F9A7944}"/>
              </a:ext>
            </a:extLst>
          </p:cNvPr>
          <p:cNvSpPr txBox="1"/>
          <p:nvPr/>
        </p:nvSpPr>
        <p:spPr>
          <a:xfrm>
            <a:off x="4879296" y="3605171"/>
            <a:ext cx="2747478" cy="314125"/>
          </a:xfrm>
          <a:prstGeom prst="rect">
            <a:avLst/>
          </a:prstGeom>
          <a:noFill/>
        </p:spPr>
        <p:txBody>
          <a:bodyPr wrap="square">
            <a:spAutoFit/>
          </a:bodyPr>
          <a:lstStyle/>
          <a:p>
            <a:pPr algn="ctr">
              <a:lnSpc>
                <a:spcPct val="150000"/>
              </a:lnSpc>
              <a:spcBef>
                <a:spcPts val="600"/>
              </a:spcBef>
            </a:pPr>
            <a:r>
              <a:rPr lang="zh-CN" altLang="en-US" sz="1100" kern="100" dirty="0">
                <a:latin typeface="Times New Roman" panose="02020603050405020304" pitchFamily="18" charset="0"/>
                <a:ea typeface="宋体" panose="02010600030101010101" pitchFamily="2" charset="-122"/>
                <a:cs typeface="Times New Roman" panose="02020603050405020304" pitchFamily="18" charset="0"/>
              </a:rPr>
              <a:t>正电子产额随着单晶靶厚的变化</a:t>
            </a:r>
            <a:endParaRPr lang="en-US" altLang="zh-CN" sz="11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9B747A81-C470-AD4D-E0B7-EC495C9E2455}"/>
              </a:ext>
            </a:extLst>
          </p:cNvPr>
          <p:cNvSpPr txBox="1"/>
          <p:nvPr/>
        </p:nvSpPr>
        <p:spPr>
          <a:xfrm>
            <a:off x="27806" y="6543875"/>
            <a:ext cx="3545825" cy="314125"/>
          </a:xfrm>
          <a:prstGeom prst="rect">
            <a:avLst/>
          </a:prstGeom>
          <a:noFill/>
        </p:spPr>
        <p:txBody>
          <a:bodyPr wrap="square">
            <a:spAutoFit/>
          </a:bodyPr>
          <a:lstStyle/>
          <a:p>
            <a:pPr algn="ctr">
              <a:lnSpc>
                <a:spcPct val="150000"/>
              </a:lnSpc>
              <a:spcBef>
                <a:spcPts val="600"/>
              </a:spcBef>
            </a:pPr>
            <a:r>
              <a:rPr lang="zh-CN" altLang="en-US" sz="1100" kern="100" dirty="0">
                <a:latin typeface="Times New Roman" panose="02020603050405020304" pitchFamily="18" charset="0"/>
                <a:ea typeface="宋体" panose="02010600030101010101" pitchFamily="2" charset="-122"/>
                <a:cs typeface="Times New Roman" panose="02020603050405020304" pitchFamily="18" charset="0"/>
              </a:rPr>
              <a:t>正电子产额提升因子随着混合靶靶厚的变化（单晶钨）</a:t>
            </a:r>
            <a:endParaRPr lang="en-US" altLang="zh-CN" sz="11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文本框 9">
            <a:extLst>
              <a:ext uri="{FF2B5EF4-FFF2-40B4-BE49-F238E27FC236}">
                <a16:creationId xmlns:a16="http://schemas.microsoft.com/office/drawing/2014/main" id="{A3F56A66-06B8-31B4-EC78-6A9978EAB4E7}"/>
              </a:ext>
            </a:extLst>
          </p:cNvPr>
          <p:cNvSpPr txBox="1"/>
          <p:nvPr/>
        </p:nvSpPr>
        <p:spPr>
          <a:xfrm>
            <a:off x="3438208" y="6557762"/>
            <a:ext cx="3671252" cy="314125"/>
          </a:xfrm>
          <a:prstGeom prst="rect">
            <a:avLst/>
          </a:prstGeom>
          <a:noFill/>
        </p:spPr>
        <p:txBody>
          <a:bodyPr wrap="square">
            <a:spAutoFit/>
          </a:bodyPr>
          <a:lstStyle/>
          <a:p>
            <a:pPr algn="ctr">
              <a:lnSpc>
                <a:spcPct val="150000"/>
              </a:lnSpc>
              <a:spcBef>
                <a:spcPts val="600"/>
              </a:spcBef>
            </a:pPr>
            <a:r>
              <a:rPr lang="zh-CN" altLang="en-US" sz="1100" kern="100" dirty="0">
                <a:latin typeface="Times New Roman" panose="02020603050405020304" pitchFamily="18" charset="0"/>
                <a:ea typeface="宋体" panose="02010600030101010101" pitchFamily="2" charset="-122"/>
                <a:cs typeface="Times New Roman" panose="02020603050405020304" pitchFamily="18" charset="0"/>
              </a:rPr>
              <a:t>正电子产额提升因子随着混合靶靶厚的变化（金刚石）</a:t>
            </a:r>
            <a:endParaRPr lang="en-US" altLang="zh-CN" sz="11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文本框 11">
            <a:extLst>
              <a:ext uri="{FF2B5EF4-FFF2-40B4-BE49-F238E27FC236}">
                <a16:creationId xmlns:a16="http://schemas.microsoft.com/office/drawing/2014/main" id="{F2910307-FF9D-6649-D699-F26D93A34B52}"/>
              </a:ext>
            </a:extLst>
          </p:cNvPr>
          <p:cNvSpPr txBox="1"/>
          <p:nvPr/>
        </p:nvSpPr>
        <p:spPr>
          <a:xfrm>
            <a:off x="516049" y="3270912"/>
            <a:ext cx="2983119" cy="334259"/>
          </a:xfrm>
          <a:prstGeom prst="rect">
            <a:avLst/>
          </a:prstGeom>
          <a:noFill/>
        </p:spPr>
        <p:txBody>
          <a:bodyPr wrap="square">
            <a:spAutoFit/>
          </a:bodyPr>
          <a:lstStyle/>
          <a:p>
            <a:pPr algn="ctr">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单晶正电子源的两种靶结构</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57787970"/>
      </p:ext>
    </p:extLst>
  </p:cSld>
  <p:clrMapOvr>
    <a:masterClrMapping/>
  </p:clrMapOvr>
  <mc:AlternateContent xmlns:mc="http://schemas.openxmlformats.org/markup-compatibility/2006" xmlns:p14="http://schemas.microsoft.com/office/powerpoint/2010/main">
    <mc:Choice Requires="p14">
      <p:transition spd="slow" p14:dur="2000" advTm="77853"/>
    </mc:Choice>
    <mc:Fallback xmlns="">
      <p:transition spd="slow" advTm="7785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419426A9-2F32-49C7-BD85-37DD064FA5A4}"/>
              </a:ext>
            </a:extLst>
          </p:cNvPr>
          <p:cNvSpPr>
            <a:spLocks noGrp="1"/>
          </p:cNvSpPr>
          <p:nvPr>
            <p:ph type="body" sz="quarter" idx="25"/>
          </p:nvPr>
        </p:nvSpPr>
        <p:spPr>
          <a:xfrm>
            <a:off x="1546016" y="1109558"/>
            <a:ext cx="719242" cy="761929"/>
          </a:xfrm>
        </p:spPr>
        <p:txBody>
          <a:bodyPr/>
          <a:lstStyle/>
          <a:p>
            <a:r>
              <a:rPr lang="en-US" altLang="zh-CN" dirty="0"/>
              <a:t>1</a:t>
            </a:r>
            <a:endParaRPr lang="zh-CN" altLang="en-US" dirty="0"/>
          </a:p>
        </p:txBody>
      </p:sp>
      <p:sp>
        <p:nvSpPr>
          <p:cNvPr id="4" name="文本占位符 3">
            <a:extLst>
              <a:ext uri="{FF2B5EF4-FFF2-40B4-BE49-F238E27FC236}">
                <a16:creationId xmlns:a16="http://schemas.microsoft.com/office/drawing/2014/main" id="{BA54BEED-88ED-4227-B9C1-F8D2AC177EDD}"/>
              </a:ext>
            </a:extLst>
          </p:cNvPr>
          <p:cNvSpPr>
            <a:spLocks noGrp="1"/>
          </p:cNvSpPr>
          <p:nvPr>
            <p:ph type="body" sz="quarter" idx="27"/>
          </p:nvPr>
        </p:nvSpPr>
        <p:spPr>
          <a:xfrm>
            <a:off x="1546016" y="2133397"/>
            <a:ext cx="719242" cy="761929"/>
          </a:xfrm>
        </p:spPr>
        <p:txBody>
          <a:bodyPr/>
          <a:lstStyle/>
          <a:p>
            <a:r>
              <a:rPr lang="en-US" altLang="zh-CN" dirty="0"/>
              <a:t>2</a:t>
            </a:r>
            <a:endParaRPr lang="zh-CN" altLang="en-US" dirty="0"/>
          </a:p>
        </p:txBody>
      </p:sp>
      <p:sp>
        <p:nvSpPr>
          <p:cNvPr id="5" name="文本占位符 4">
            <a:extLst>
              <a:ext uri="{FF2B5EF4-FFF2-40B4-BE49-F238E27FC236}">
                <a16:creationId xmlns:a16="http://schemas.microsoft.com/office/drawing/2014/main" id="{95299D1E-A2C7-4BF7-B47A-8D42C7BFD504}"/>
              </a:ext>
            </a:extLst>
          </p:cNvPr>
          <p:cNvSpPr>
            <a:spLocks noGrp="1"/>
          </p:cNvSpPr>
          <p:nvPr>
            <p:ph type="body" sz="quarter" idx="29"/>
          </p:nvPr>
        </p:nvSpPr>
        <p:spPr>
          <a:xfrm>
            <a:off x="1546016" y="3240130"/>
            <a:ext cx="719242" cy="761929"/>
          </a:xfrm>
        </p:spPr>
        <p:txBody>
          <a:bodyPr/>
          <a:lstStyle/>
          <a:p>
            <a:r>
              <a:rPr lang="en-US" altLang="zh-CN" dirty="0"/>
              <a:t>3</a:t>
            </a:r>
            <a:endParaRPr lang="zh-CN" altLang="en-US" dirty="0"/>
          </a:p>
        </p:txBody>
      </p:sp>
      <p:sp>
        <p:nvSpPr>
          <p:cNvPr id="6" name="文本占位符 5">
            <a:extLst>
              <a:ext uri="{FF2B5EF4-FFF2-40B4-BE49-F238E27FC236}">
                <a16:creationId xmlns:a16="http://schemas.microsoft.com/office/drawing/2014/main" id="{9340CAF0-985E-47A1-8EDA-CE0724F5E8B1}"/>
              </a:ext>
            </a:extLst>
          </p:cNvPr>
          <p:cNvSpPr>
            <a:spLocks noGrp="1"/>
          </p:cNvSpPr>
          <p:nvPr>
            <p:ph type="body" sz="quarter" idx="32"/>
          </p:nvPr>
        </p:nvSpPr>
        <p:spPr>
          <a:xfrm>
            <a:off x="1546016" y="4292796"/>
            <a:ext cx="719242" cy="761929"/>
          </a:xfrm>
        </p:spPr>
        <p:txBody>
          <a:bodyPr/>
          <a:lstStyle/>
          <a:p>
            <a:r>
              <a:rPr lang="en-US" altLang="zh-CN" dirty="0"/>
              <a:t>4</a:t>
            </a:r>
            <a:endParaRPr lang="zh-CN" altLang="en-US" dirty="0"/>
          </a:p>
        </p:txBody>
      </p:sp>
      <p:sp>
        <p:nvSpPr>
          <p:cNvPr id="8" name="标题 7">
            <a:extLst>
              <a:ext uri="{FF2B5EF4-FFF2-40B4-BE49-F238E27FC236}">
                <a16:creationId xmlns:a16="http://schemas.microsoft.com/office/drawing/2014/main" id="{A8C574F7-3058-4DF4-A5A9-A7726D7EB322}"/>
              </a:ext>
            </a:extLst>
          </p:cNvPr>
          <p:cNvSpPr>
            <a:spLocks noGrp="1"/>
          </p:cNvSpPr>
          <p:nvPr>
            <p:ph type="title"/>
          </p:nvPr>
        </p:nvSpPr>
        <p:spPr/>
        <p:txBody>
          <a:bodyPr/>
          <a:lstStyle/>
          <a:p>
            <a:r>
              <a:rPr lang="en-US" altLang="zh-CN" dirty="0"/>
              <a:t>Outline</a:t>
            </a:r>
            <a:endParaRPr lang="zh-CN" altLang="en-US" dirty="0"/>
          </a:p>
        </p:txBody>
      </p:sp>
      <p:sp>
        <p:nvSpPr>
          <p:cNvPr id="9" name="文本占位符 8">
            <a:extLst>
              <a:ext uri="{FF2B5EF4-FFF2-40B4-BE49-F238E27FC236}">
                <a16:creationId xmlns:a16="http://schemas.microsoft.com/office/drawing/2014/main" id="{C6368B30-8992-4E94-AA13-37BC3A984360}"/>
              </a:ext>
            </a:extLst>
          </p:cNvPr>
          <p:cNvSpPr>
            <a:spLocks noGrp="1"/>
          </p:cNvSpPr>
          <p:nvPr>
            <p:ph type="body" sz="quarter" idx="35"/>
          </p:nvPr>
        </p:nvSpPr>
        <p:spPr>
          <a:xfrm>
            <a:off x="2475877" y="2194779"/>
            <a:ext cx="4940923" cy="700547"/>
          </a:xfrm>
        </p:spPr>
        <p:txBody>
          <a:bodyPr/>
          <a:lstStyle/>
          <a:p>
            <a:r>
              <a:rPr lang="en-US" altLang="zh-CN" dirty="0"/>
              <a:t>STCF</a:t>
            </a:r>
            <a:r>
              <a:rPr lang="zh-CN" altLang="en-US" dirty="0"/>
              <a:t>正电子源研究进展</a:t>
            </a:r>
            <a:endParaRPr lang="en-US" altLang="zh-CN" dirty="0"/>
          </a:p>
        </p:txBody>
      </p:sp>
      <p:sp>
        <p:nvSpPr>
          <p:cNvPr id="10" name="文本占位符 9">
            <a:extLst>
              <a:ext uri="{FF2B5EF4-FFF2-40B4-BE49-F238E27FC236}">
                <a16:creationId xmlns:a16="http://schemas.microsoft.com/office/drawing/2014/main" id="{A91A5B15-9535-4253-9729-9C35C1E590BD}"/>
              </a:ext>
            </a:extLst>
          </p:cNvPr>
          <p:cNvSpPr>
            <a:spLocks noGrp="1"/>
          </p:cNvSpPr>
          <p:nvPr>
            <p:ph type="body" sz="quarter" idx="36"/>
          </p:nvPr>
        </p:nvSpPr>
        <p:spPr>
          <a:xfrm>
            <a:off x="2481077" y="3270820"/>
            <a:ext cx="7578198" cy="700547"/>
          </a:xfrm>
        </p:spPr>
        <p:txBody>
          <a:bodyPr/>
          <a:lstStyle/>
          <a:p>
            <a:r>
              <a:rPr lang="en-US" altLang="zh-CN" dirty="0"/>
              <a:t>AMD</a:t>
            </a:r>
            <a:r>
              <a:rPr lang="zh-CN" altLang="en-US" dirty="0"/>
              <a:t>磁场的研究进展</a:t>
            </a:r>
          </a:p>
        </p:txBody>
      </p:sp>
      <p:sp>
        <p:nvSpPr>
          <p:cNvPr id="11" name="文本占位符 10">
            <a:extLst>
              <a:ext uri="{FF2B5EF4-FFF2-40B4-BE49-F238E27FC236}">
                <a16:creationId xmlns:a16="http://schemas.microsoft.com/office/drawing/2014/main" id="{35ECDCEA-D39F-4F4C-B19C-5ADE81AD6512}"/>
              </a:ext>
            </a:extLst>
          </p:cNvPr>
          <p:cNvSpPr>
            <a:spLocks noGrp="1"/>
          </p:cNvSpPr>
          <p:nvPr>
            <p:ph type="body" sz="quarter" idx="37"/>
          </p:nvPr>
        </p:nvSpPr>
        <p:spPr>
          <a:xfrm>
            <a:off x="2475877" y="4323486"/>
            <a:ext cx="6994711" cy="700547"/>
          </a:xfrm>
        </p:spPr>
        <p:txBody>
          <a:bodyPr/>
          <a:lstStyle/>
          <a:p>
            <a:r>
              <a:rPr lang="zh-CN" altLang="en-US" dirty="0"/>
              <a:t>基于单晶的正电子源的研究进展</a:t>
            </a:r>
            <a:endParaRPr lang="en-US" altLang="zh-CN" dirty="0"/>
          </a:p>
        </p:txBody>
      </p:sp>
      <p:sp>
        <p:nvSpPr>
          <p:cNvPr id="14" name="文本占位符 13">
            <a:extLst>
              <a:ext uri="{FF2B5EF4-FFF2-40B4-BE49-F238E27FC236}">
                <a16:creationId xmlns:a16="http://schemas.microsoft.com/office/drawing/2014/main" id="{2D5CFA9D-2C13-94B3-546D-9E7720DAFE33}"/>
              </a:ext>
            </a:extLst>
          </p:cNvPr>
          <p:cNvSpPr>
            <a:spLocks noGrp="1"/>
          </p:cNvSpPr>
          <p:nvPr>
            <p:ph type="body" sz="quarter" idx="13"/>
          </p:nvPr>
        </p:nvSpPr>
        <p:spPr>
          <a:xfrm>
            <a:off x="2475878" y="1142113"/>
            <a:ext cx="4801844" cy="700547"/>
          </a:xfrm>
        </p:spPr>
        <p:txBody>
          <a:bodyPr/>
          <a:lstStyle/>
          <a:p>
            <a:r>
              <a:rPr lang="en-US" altLang="zh-CN" dirty="0"/>
              <a:t>STCF</a:t>
            </a:r>
            <a:r>
              <a:rPr lang="zh-CN" altLang="en-US" dirty="0"/>
              <a:t>注入器的研究进展</a:t>
            </a:r>
          </a:p>
        </p:txBody>
      </p:sp>
      <p:sp>
        <p:nvSpPr>
          <p:cNvPr id="15" name="矩形 14">
            <a:extLst>
              <a:ext uri="{FF2B5EF4-FFF2-40B4-BE49-F238E27FC236}">
                <a16:creationId xmlns:a16="http://schemas.microsoft.com/office/drawing/2014/main" id="{C1F27C74-78A5-064D-8901-253BEF7C4D6D}"/>
              </a:ext>
            </a:extLst>
          </p:cNvPr>
          <p:cNvSpPr/>
          <p:nvPr/>
        </p:nvSpPr>
        <p:spPr>
          <a:xfrm>
            <a:off x="173255" y="6458552"/>
            <a:ext cx="12018745" cy="399448"/>
          </a:xfrm>
          <a:prstGeom prst="rect">
            <a:avLst/>
          </a:prstGeom>
          <a:solidFill>
            <a:srgbClr val="083A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占位符 5">
            <a:extLst>
              <a:ext uri="{FF2B5EF4-FFF2-40B4-BE49-F238E27FC236}">
                <a16:creationId xmlns:a16="http://schemas.microsoft.com/office/drawing/2014/main" id="{9340CAF0-985E-47A1-8EDA-CE0724F5E8B1}"/>
              </a:ext>
            </a:extLst>
          </p:cNvPr>
          <p:cNvSpPr>
            <a:spLocks noGrp="1"/>
          </p:cNvSpPr>
          <p:nvPr/>
        </p:nvSpPr>
        <p:spPr>
          <a:xfrm>
            <a:off x="1546016" y="5345462"/>
            <a:ext cx="719242" cy="761929"/>
          </a:xfrm>
          <a:prstGeom prst="rect">
            <a:avLst/>
          </a:prstGeom>
          <a:solidFill>
            <a:srgbClr val="014B96"/>
          </a:solidFill>
          <a:ln>
            <a:noFill/>
          </a:ln>
        </p:spPr>
        <p:txBody>
          <a:bodyPr vert="horz" lIns="0" tIns="0" rIns="0" bIns="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lang="zh-CN" altLang="en-US" sz="3600" b="0" kern="1200" baseline="0" dirty="0">
                <a:solidFill>
                  <a:schemeClr val="bg1"/>
                </a:solidFill>
                <a:latin typeface="Impact" panose="020B0806030902050204" pitchFamily="34" charset="0"/>
                <a:ea typeface="+mj-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endParaRPr lang="zh-CN" altLang="en-US" dirty="0"/>
          </a:p>
        </p:txBody>
      </p:sp>
      <p:sp>
        <p:nvSpPr>
          <p:cNvPr id="7" name="文本占位符 10">
            <a:extLst>
              <a:ext uri="{FF2B5EF4-FFF2-40B4-BE49-F238E27FC236}">
                <a16:creationId xmlns:a16="http://schemas.microsoft.com/office/drawing/2014/main" id="{D9DE6C7C-F0FD-459B-FCEB-28F375648D00}"/>
              </a:ext>
            </a:extLst>
          </p:cNvPr>
          <p:cNvSpPr txBox="1">
            <a:spLocks/>
          </p:cNvSpPr>
          <p:nvPr/>
        </p:nvSpPr>
        <p:spPr>
          <a:xfrm>
            <a:off x="2475876" y="5435070"/>
            <a:ext cx="6994711" cy="700547"/>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83A7C"/>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STCF</a:t>
            </a:r>
            <a:r>
              <a:rPr lang="zh-CN" altLang="en-US" dirty="0"/>
              <a:t>束流测试平台正电子源系统</a:t>
            </a:r>
          </a:p>
        </p:txBody>
      </p:sp>
    </p:spTree>
    <p:extLst>
      <p:ext uri="{BB962C8B-B14F-4D97-AF65-F5344CB8AC3E}">
        <p14:creationId xmlns:p14="http://schemas.microsoft.com/office/powerpoint/2010/main" val="2604569371"/>
      </p:ext>
    </p:extLst>
  </p:cSld>
  <p:clrMapOvr>
    <a:masterClrMapping/>
  </p:clrMapOvr>
  <mc:AlternateContent xmlns:mc="http://schemas.openxmlformats.org/markup-compatibility/2006" xmlns:p14="http://schemas.microsoft.com/office/powerpoint/2010/main">
    <mc:Choice Requires="p14">
      <p:transition spd="slow" p14:dur="2000" advTm="5262"/>
    </mc:Choice>
    <mc:Fallback xmlns="">
      <p:transition spd="slow" advTm="526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C0788-F190-0CE3-35EE-4F337C9015F5}"/>
            </a:ext>
          </a:extLst>
        </p:cNvPr>
        <p:cNvGrpSpPr/>
        <p:nvPr/>
      </p:nvGrpSpPr>
      <p:grpSpPr>
        <a:xfrm>
          <a:off x="0" y="0"/>
          <a:ext cx="0" cy="0"/>
          <a:chOff x="0" y="0"/>
          <a:chExt cx="0" cy="0"/>
        </a:xfrm>
      </p:grpSpPr>
      <p:sp>
        <p:nvSpPr>
          <p:cNvPr id="15" name="文本占位符 14">
            <a:extLst>
              <a:ext uri="{FF2B5EF4-FFF2-40B4-BE49-F238E27FC236}">
                <a16:creationId xmlns:a16="http://schemas.microsoft.com/office/drawing/2014/main" id="{BD4FFEE1-28B3-1EF7-08FD-04288E685587}"/>
              </a:ext>
            </a:extLst>
          </p:cNvPr>
          <p:cNvSpPr>
            <a:spLocks noGrp="1"/>
          </p:cNvSpPr>
          <p:nvPr>
            <p:ph type="body" sz="quarter" idx="13"/>
          </p:nvPr>
        </p:nvSpPr>
        <p:spPr>
          <a:xfrm>
            <a:off x="2387065" y="3109418"/>
            <a:ext cx="9654139" cy="639163"/>
          </a:xfrm>
        </p:spPr>
        <p:txBody>
          <a:bodyPr/>
          <a:lstStyle/>
          <a:p>
            <a:pPr algn="l"/>
            <a:r>
              <a:rPr lang="en-US" altLang="zh-CN" dirty="0"/>
              <a:t>STCF</a:t>
            </a:r>
            <a:r>
              <a:rPr lang="zh-CN" altLang="en-US" dirty="0"/>
              <a:t>束流测试平台正电子源系统</a:t>
            </a:r>
          </a:p>
          <a:p>
            <a:pPr algn="l"/>
            <a:endParaRPr lang="zh-CN" altLang="en-US" dirty="0"/>
          </a:p>
        </p:txBody>
      </p:sp>
      <p:sp>
        <p:nvSpPr>
          <p:cNvPr id="18" name="文本占位符 17">
            <a:extLst>
              <a:ext uri="{FF2B5EF4-FFF2-40B4-BE49-F238E27FC236}">
                <a16:creationId xmlns:a16="http://schemas.microsoft.com/office/drawing/2014/main" id="{E025CD7D-02E5-5488-57DE-64C30B715617}"/>
              </a:ext>
            </a:extLst>
          </p:cNvPr>
          <p:cNvSpPr>
            <a:spLocks noGrp="1"/>
          </p:cNvSpPr>
          <p:nvPr>
            <p:ph type="body" sz="quarter" idx="25"/>
          </p:nvPr>
        </p:nvSpPr>
        <p:spPr>
          <a:xfrm>
            <a:off x="786559" y="2779607"/>
            <a:ext cx="1399199" cy="1298784"/>
          </a:xfrm>
        </p:spPr>
        <p:txBody>
          <a:bodyPr>
            <a:normAutofit/>
          </a:bodyPr>
          <a:lstStyle/>
          <a:p>
            <a:r>
              <a:rPr lang="en-US" altLang="zh-CN" sz="6000" dirty="0"/>
              <a:t>5</a:t>
            </a:r>
            <a:endParaRPr lang="zh-CN" altLang="en-US" sz="6000" dirty="0"/>
          </a:p>
        </p:txBody>
      </p:sp>
    </p:spTree>
    <p:extLst>
      <p:ext uri="{BB962C8B-B14F-4D97-AF65-F5344CB8AC3E}">
        <p14:creationId xmlns:p14="http://schemas.microsoft.com/office/powerpoint/2010/main" val="4052875020"/>
      </p:ext>
    </p:extLst>
  </p:cSld>
  <p:clrMapOvr>
    <a:masterClrMapping/>
  </p:clrMapOvr>
  <mc:AlternateContent xmlns:mc="http://schemas.openxmlformats.org/markup-compatibility/2006" xmlns:p14="http://schemas.microsoft.com/office/powerpoint/2010/main">
    <mc:Choice Requires="p14">
      <p:transition spd="slow" p14:dur="2000" advTm="4883"/>
    </mc:Choice>
    <mc:Fallback xmlns="">
      <p:transition spd="slow" advTm="488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EBE71D-B0F2-94EA-6C1F-3E589A9E27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76" y="866987"/>
            <a:ext cx="11385211" cy="5871237"/>
          </a:xfrm>
          <a:prstGeom prst="rect">
            <a:avLst/>
          </a:prstGeom>
        </p:spPr>
      </p:pic>
      <p:sp>
        <p:nvSpPr>
          <p:cNvPr id="2" name="文本框 1">
            <a:extLst>
              <a:ext uri="{FF2B5EF4-FFF2-40B4-BE49-F238E27FC236}">
                <a16:creationId xmlns:a16="http://schemas.microsoft.com/office/drawing/2014/main" id="{D62E68BF-DE5C-7C06-5994-43E917ECB59B}"/>
              </a:ext>
            </a:extLst>
          </p:cNvPr>
          <p:cNvSpPr txBox="1"/>
          <p:nvPr/>
        </p:nvSpPr>
        <p:spPr>
          <a:xfrm>
            <a:off x="10464649" y="4602155"/>
            <a:ext cx="1470678" cy="646331"/>
          </a:xfrm>
          <a:prstGeom prst="rect">
            <a:avLst/>
          </a:prstGeom>
          <a:noFill/>
        </p:spPr>
        <p:txBody>
          <a:bodyPr wrap="square">
            <a:spAutoFit/>
          </a:bodyPr>
          <a:lstStyle/>
          <a:p>
            <a:pPr algn="ctr"/>
            <a:r>
              <a:rPr lang="en-US" altLang="zh-CN" sz="1200" dirty="0">
                <a:solidFill>
                  <a:schemeClr val="accent2">
                    <a:lumMod val="75000"/>
                  </a:schemeClr>
                </a:solidFill>
                <a:latin typeface="Calibri" panose="020F0502020204030204" pitchFamily="34" charset="0"/>
                <a:cs typeface="Calibri" panose="020F0502020204030204" pitchFamily="34" charset="0"/>
              </a:rPr>
              <a:t>Measure the charge of the positron and electron</a:t>
            </a:r>
            <a:endParaRPr lang="zh-CN" altLang="en-US" sz="1200" dirty="0">
              <a:solidFill>
                <a:schemeClr val="accent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97294"/>
      </p:ext>
    </p:extLst>
  </p:cSld>
  <p:clrMapOvr>
    <a:masterClrMapping/>
  </p:clrMapOvr>
  <mc:AlternateContent xmlns:mc="http://schemas.openxmlformats.org/markup-compatibility/2006" xmlns:p14="http://schemas.microsoft.com/office/powerpoint/2010/main">
    <mc:Choice Requires="p14">
      <p:transition spd="slow" p14:dur="2000" advTm="24413"/>
    </mc:Choice>
    <mc:Fallback xmlns="">
      <p:transition spd="slow" advTm="24413"/>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E2C6C8F-497A-C322-2FA7-CA8867C7D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0819" y="918008"/>
            <a:ext cx="7487479" cy="2872652"/>
          </a:xfrm>
          <a:prstGeom prst="rect">
            <a:avLst/>
          </a:prstGeom>
        </p:spPr>
      </p:pic>
      <p:pic>
        <p:nvPicPr>
          <p:cNvPr id="7" name="图片 6">
            <a:extLst>
              <a:ext uri="{FF2B5EF4-FFF2-40B4-BE49-F238E27FC236}">
                <a16:creationId xmlns:a16="http://schemas.microsoft.com/office/drawing/2014/main" id="{D03F0B0C-1C05-1475-6C96-7CDF4027D1AA}"/>
              </a:ext>
            </a:extLst>
          </p:cNvPr>
          <p:cNvPicPr>
            <a:picLocks noChangeAspect="1"/>
          </p:cNvPicPr>
          <p:nvPr/>
        </p:nvPicPr>
        <p:blipFill>
          <a:blip r:embed="rId4"/>
          <a:srcRect l="67739" t="25792" b="20172"/>
          <a:stretch>
            <a:fillRect/>
          </a:stretch>
        </p:blipFill>
        <p:spPr>
          <a:xfrm>
            <a:off x="565568" y="918008"/>
            <a:ext cx="3262019" cy="2817549"/>
          </a:xfrm>
          <a:prstGeom prst="rect">
            <a:avLst/>
          </a:prstGeom>
        </p:spPr>
      </p:pic>
      <p:pic>
        <p:nvPicPr>
          <p:cNvPr id="9" name="图片 8">
            <a:extLst>
              <a:ext uri="{FF2B5EF4-FFF2-40B4-BE49-F238E27FC236}">
                <a16:creationId xmlns:a16="http://schemas.microsoft.com/office/drawing/2014/main" id="{6DECFC28-EBB8-A1A4-0E29-34AE42F0F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549" y="3808988"/>
            <a:ext cx="4330703" cy="2797001"/>
          </a:xfrm>
          <a:prstGeom prst="rect">
            <a:avLst/>
          </a:prstGeom>
        </p:spPr>
      </p:pic>
      <p:sp>
        <p:nvSpPr>
          <p:cNvPr id="2" name="文本框 1">
            <a:extLst>
              <a:ext uri="{FF2B5EF4-FFF2-40B4-BE49-F238E27FC236}">
                <a16:creationId xmlns:a16="http://schemas.microsoft.com/office/drawing/2014/main" id="{1355DBA0-ACE7-7E99-3A36-2DC92F67D027}"/>
              </a:ext>
            </a:extLst>
          </p:cNvPr>
          <p:cNvSpPr txBox="1"/>
          <p:nvPr/>
        </p:nvSpPr>
        <p:spPr>
          <a:xfrm>
            <a:off x="6172200" y="3808988"/>
            <a:ext cx="4125547" cy="381386"/>
          </a:xfrm>
          <a:prstGeom prst="rect">
            <a:avLst/>
          </a:prstGeom>
          <a:noFill/>
        </p:spPr>
        <p:txBody>
          <a:bodyPr wrap="square">
            <a:spAutoFit/>
          </a:bodyPr>
          <a:lstStyle/>
          <a:p>
            <a:pPr algn="ctr">
              <a:lnSpc>
                <a:spcPct val="150000"/>
              </a:lnSpc>
            </a:pPr>
            <a:r>
              <a:rPr lang="zh-CN" altLang="en-US" sz="1400" dirty="0">
                <a:latin typeface="Times New Roman" panose="02020603050405020304" pitchFamily="18" charset="0"/>
                <a:cs typeface="Times New Roman" panose="02020603050405020304" pitchFamily="18" charset="0"/>
              </a:rPr>
              <a:t>束流测试平台的螺线管的设计</a:t>
            </a:r>
            <a:endParaRPr lang="en-US" altLang="zh-CN" sz="1400" dirty="0">
              <a:latin typeface="Times New Roman" panose="02020603050405020304" pitchFamily="18" charset="0"/>
              <a:cs typeface="Times New Roman" panose="02020603050405020304" pitchFamily="18" charset="0"/>
            </a:endParaRPr>
          </a:p>
        </p:txBody>
      </p:sp>
      <p:sp>
        <p:nvSpPr>
          <p:cNvPr id="3" name="文本框 2">
            <a:extLst>
              <a:ext uri="{FF2B5EF4-FFF2-40B4-BE49-F238E27FC236}">
                <a16:creationId xmlns:a16="http://schemas.microsoft.com/office/drawing/2014/main" id="{5548D45A-E1C2-30E3-891B-A3568FFACC0D}"/>
              </a:ext>
            </a:extLst>
          </p:cNvPr>
          <p:cNvSpPr txBox="1"/>
          <p:nvPr/>
        </p:nvSpPr>
        <p:spPr>
          <a:xfrm>
            <a:off x="128549" y="6481166"/>
            <a:ext cx="4617501" cy="381386"/>
          </a:xfrm>
          <a:prstGeom prst="rect">
            <a:avLst/>
          </a:prstGeom>
          <a:noFill/>
        </p:spPr>
        <p:txBody>
          <a:bodyPr wrap="square">
            <a:spAutoFit/>
          </a:bodyPr>
          <a:lstStyle/>
          <a:p>
            <a:pPr algn="ctr">
              <a:lnSpc>
                <a:spcPct val="150000"/>
              </a:lnSpc>
            </a:pPr>
            <a:r>
              <a:rPr lang="en-US" altLang="zh-CN" sz="1400" dirty="0">
                <a:latin typeface="Times New Roman" panose="02020603050405020304" pitchFamily="18" charset="0"/>
                <a:cs typeface="Times New Roman" panose="02020603050405020304" pitchFamily="18" charset="0"/>
              </a:rPr>
              <a:t>7</a:t>
            </a:r>
            <a:r>
              <a:rPr lang="zh-CN" altLang="en-US" sz="1400" dirty="0">
                <a:latin typeface="Times New Roman" panose="02020603050405020304" pitchFamily="18" charset="0"/>
                <a:cs typeface="Times New Roman" panose="02020603050405020304" pitchFamily="18" charset="0"/>
              </a:rPr>
              <a:t>个螺线管组合的正电子聚焦磁场轮廓</a:t>
            </a:r>
            <a:endParaRPr lang="en-US" altLang="zh-CN" sz="14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0B99FCD6-0455-1182-F61E-85CBAA180DA5}"/>
              </a:ext>
            </a:extLst>
          </p:cNvPr>
          <p:cNvSpPr txBox="1"/>
          <p:nvPr/>
        </p:nvSpPr>
        <p:spPr>
          <a:xfrm>
            <a:off x="5344119" y="4944080"/>
            <a:ext cx="6198566" cy="947695"/>
          </a:xfrm>
          <a:prstGeom prst="rect">
            <a:avLst/>
          </a:prstGeom>
          <a:noFill/>
        </p:spPr>
        <p:txBody>
          <a:bodyPr wrap="square">
            <a:spAutoFit/>
          </a:bodyPr>
          <a:lstStyle/>
          <a:p>
            <a:pPr marL="285750" indent="-285750" algn="just">
              <a:lnSpc>
                <a:spcPct val="150000"/>
              </a:lnSpc>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正电子加速段使用两个</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2m</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的捕获腔和一个</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3m</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的加速腔</a:t>
            </a:r>
            <a:endParaRPr lang="en-US" altLang="zh-CN" kern="10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gn="just">
              <a:lnSpc>
                <a:spcPct val="150000"/>
              </a:lnSpc>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使用</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7</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个</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0.9m</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长的螺线管形成</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0.5T</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的磁聚焦平台</a:t>
            </a:r>
            <a:endParaRPr lang="en-US" altLang="zh-CN" kern="1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96542545"/>
      </p:ext>
    </p:extLst>
  </p:cSld>
  <p:clrMapOvr>
    <a:masterClrMapping/>
  </p:clrMapOvr>
  <mc:AlternateContent xmlns:mc="http://schemas.openxmlformats.org/markup-compatibility/2006" xmlns:p14="http://schemas.microsoft.com/office/powerpoint/2010/main">
    <mc:Choice Requires="p14">
      <p:transition spd="slow" p14:dur="2000" advTm="12026"/>
    </mc:Choice>
    <mc:Fallback xmlns="">
      <p:transition spd="slow" advTm="1202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0E4C8E2-A743-C997-EA19-BCBDB4B41B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24281"/>
            <a:ext cx="7920000" cy="2726728"/>
          </a:xfrm>
          <a:prstGeom prst="rect">
            <a:avLst/>
          </a:prstGeom>
        </p:spPr>
      </p:pic>
      <p:pic>
        <p:nvPicPr>
          <p:cNvPr id="7" name="图片 6">
            <a:extLst>
              <a:ext uri="{FF2B5EF4-FFF2-40B4-BE49-F238E27FC236}">
                <a16:creationId xmlns:a16="http://schemas.microsoft.com/office/drawing/2014/main" id="{5AE07EE0-8C72-47A1-CD2C-114B1E470D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46343"/>
            <a:ext cx="7920000" cy="2663723"/>
          </a:xfrm>
          <a:prstGeom prst="rect">
            <a:avLst/>
          </a:prstGeom>
        </p:spPr>
      </p:pic>
      <mc:AlternateContent xmlns:mc="http://schemas.openxmlformats.org/markup-compatibility/2006" xmlns:a14="http://schemas.microsoft.com/office/drawing/2010/main">
        <mc:Choice Requires="a14">
          <p:graphicFrame>
            <p:nvGraphicFramePr>
              <p:cNvPr id="10" name="表格 9">
                <a:extLst>
                  <a:ext uri="{FF2B5EF4-FFF2-40B4-BE49-F238E27FC236}">
                    <a16:creationId xmlns:a16="http://schemas.microsoft.com/office/drawing/2014/main" id="{79D7B65A-724D-69B2-C2CD-6FBF9B852E22}"/>
                  </a:ext>
                </a:extLst>
              </p:cNvPr>
              <p:cNvGraphicFramePr>
                <a:graphicFrameLocks noGrp="1"/>
              </p:cNvGraphicFramePr>
              <p:nvPr>
                <p:extLst>
                  <p:ext uri="{D42A27DB-BD31-4B8C-83A1-F6EECF244321}">
                    <p14:modId xmlns:p14="http://schemas.microsoft.com/office/powerpoint/2010/main" val="751872268"/>
                  </p:ext>
                </p:extLst>
              </p:nvPr>
            </p:nvGraphicFramePr>
            <p:xfrm>
              <a:off x="7886540" y="1779401"/>
              <a:ext cx="4338919" cy="2199259"/>
            </p:xfrm>
            <a:graphic>
              <a:graphicData uri="http://schemas.openxmlformats.org/drawingml/2006/table">
                <a:tbl>
                  <a:tblPr firstRow="1" firstCol="1" bandRow="1">
                    <a:tableStyleId>{5940675A-B579-460E-94D1-54222C63F5DA}</a:tableStyleId>
                  </a:tblPr>
                  <a:tblGrid>
                    <a:gridCol w="2027519">
                      <a:extLst>
                        <a:ext uri="{9D8B030D-6E8A-4147-A177-3AD203B41FA5}">
                          <a16:colId xmlns:a16="http://schemas.microsoft.com/office/drawing/2014/main" val="3626266709"/>
                        </a:ext>
                      </a:extLst>
                    </a:gridCol>
                    <a:gridCol w="1202267">
                      <a:extLst>
                        <a:ext uri="{9D8B030D-6E8A-4147-A177-3AD203B41FA5}">
                          <a16:colId xmlns:a16="http://schemas.microsoft.com/office/drawing/2014/main" val="1856685588"/>
                        </a:ext>
                      </a:extLst>
                    </a:gridCol>
                    <a:gridCol w="1109133">
                      <a:extLst>
                        <a:ext uri="{9D8B030D-6E8A-4147-A177-3AD203B41FA5}">
                          <a16:colId xmlns:a16="http://schemas.microsoft.com/office/drawing/2014/main" val="4130648115"/>
                        </a:ext>
                      </a:extLst>
                    </a:gridCol>
                  </a:tblGrid>
                  <a:tr h="0">
                    <a:tc>
                      <a:txBody>
                        <a:bodyPr/>
                        <a:lstStyle/>
                        <a:p>
                          <a:pPr>
                            <a:lnSpc>
                              <a:spcPct val="150000"/>
                            </a:lnSpc>
                            <a:buNone/>
                          </a:pPr>
                          <a:r>
                            <a:rPr lang="en-US" sz="1200" kern="100" dirty="0">
                              <a:solidFill>
                                <a:schemeClr val="tx1"/>
                              </a:solidFill>
                              <a:effectLst/>
                            </a:rPr>
                            <a:t> </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b="0" kern="100" dirty="0">
                              <a:solidFill>
                                <a:schemeClr val="tx1"/>
                              </a:solidFill>
                              <a:effectLst/>
                            </a:rPr>
                            <a:t> </a:t>
                          </a:r>
                          <a:endParaRPr lang="zh-CN" sz="1200" b="0" kern="100" dirty="0">
                            <a:solidFill>
                              <a:schemeClr val="tx1"/>
                            </a:solidFill>
                            <a:effectLst/>
                          </a:endParaRPr>
                        </a:p>
                        <a:p>
                          <a:pPr algn="ctr">
                            <a:lnSpc>
                              <a:spcPct val="150000"/>
                            </a:lnSpc>
                            <a:buNone/>
                          </a:pPr>
                          <a:r>
                            <a:rPr lang="en-US" sz="1200" b="0" kern="100" dirty="0">
                              <a:solidFill>
                                <a:schemeClr val="tx1"/>
                              </a:solidFill>
                              <a:effectLst/>
                            </a:rPr>
                            <a:t>Target exit</a:t>
                          </a:r>
                          <a:endParaRPr lang="zh-CN" sz="1200" b="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b="0" kern="100" dirty="0">
                              <a:solidFill>
                                <a:schemeClr val="tx1"/>
                              </a:solidFill>
                              <a:effectLst/>
                            </a:rPr>
                            <a:t>First rf cavity</a:t>
                          </a:r>
                          <a:endParaRPr lang="zh-CN" sz="1200" b="0" kern="100" dirty="0">
                            <a:solidFill>
                              <a:schemeClr val="tx1"/>
                            </a:solidFill>
                            <a:effectLst/>
                          </a:endParaRPr>
                        </a:p>
                        <a:p>
                          <a:pPr algn="ctr">
                            <a:lnSpc>
                              <a:spcPct val="150000"/>
                            </a:lnSpc>
                            <a:buNone/>
                          </a:pPr>
                          <a:r>
                            <a:rPr lang="en-US" sz="1200" b="0" kern="100" dirty="0">
                              <a:solidFill>
                                <a:schemeClr val="tx1"/>
                              </a:solidFill>
                              <a:effectLst/>
                            </a:rPr>
                            <a:t>entrance</a:t>
                          </a:r>
                          <a:endParaRPr lang="zh-CN" sz="1200" b="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4105210"/>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f>
                                  <m:fPr>
                                    <m:type m:val="lin"/>
                                    <m:ctrlPr>
                                      <a:rPr lang="zh-CN" sz="1200" i="1" kern="100" smtClean="0">
                                        <a:solidFill>
                                          <a:schemeClr val="tx1"/>
                                        </a:solidFill>
                                        <a:effectLst/>
                                        <a:latin typeface="Cambria Math" panose="02040503050406030204" pitchFamily="18" charset="0"/>
                                      </a:rPr>
                                    </m:ctrlPr>
                                  </m:fPr>
                                  <m:num>
                                    <m:sSub>
                                      <m:sSubPr>
                                        <m:ctrlPr>
                                          <a:rPr lang="zh-CN" sz="1200" i="1" kern="10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𝑁</m:t>
                                        </m:r>
                                      </m:e>
                                      <m:sub>
                                        <m:sSup>
                                          <m:sSupPr>
                                            <m:ctrlPr>
                                              <a:rPr lang="zh-CN" sz="1200" i="1" kern="100">
                                                <a:solidFill>
                                                  <a:schemeClr val="tx1"/>
                                                </a:solidFill>
                                                <a:effectLst/>
                                                <a:latin typeface="Cambria Math" panose="02040503050406030204" pitchFamily="18" charset="0"/>
                                              </a:rPr>
                                            </m:ctrlPr>
                                          </m:sSupPr>
                                          <m:e>
                                            <m:r>
                                              <a:rPr lang="en-US" sz="1200" kern="100">
                                                <a:solidFill>
                                                  <a:schemeClr val="tx1"/>
                                                </a:solidFill>
                                                <a:effectLst/>
                                                <a:latin typeface="Cambria Math" panose="02040503050406030204" pitchFamily="18" charset="0"/>
                                              </a:rPr>
                                              <m:t>𝑒</m:t>
                                            </m:r>
                                          </m:e>
                                          <m:sup>
                                            <m:r>
                                              <a:rPr lang="en-US" sz="1200" kern="100">
                                                <a:solidFill>
                                                  <a:schemeClr val="tx1"/>
                                                </a:solidFill>
                                                <a:effectLst/>
                                                <a:latin typeface="Cambria Math" panose="02040503050406030204" pitchFamily="18" charset="0"/>
                                              </a:rPr>
                                              <m:t>+</m:t>
                                            </m:r>
                                          </m:sup>
                                        </m:sSup>
                                      </m:sub>
                                    </m:sSub>
                                  </m:num>
                                  <m:den>
                                    <m:sSub>
                                      <m:sSubPr>
                                        <m:ctrlPr>
                                          <a:rPr lang="zh-CN" sz="1200" i="1" kern="10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𝑁</m:t>
                                        </m:r>
                                      </m:e>
                                      <m:sub>
                                        <m:sSup>
                                          <m:sSupPr>
                                            <m:ctrlPr>
                                              <a:rPr lang="zh-CN" sz="1200" i="1" kern="100">
                                                <a:solidFill>
                                                  <a:schemeClr val="tx1"/>
                                                </a:solidFill>
                                                <a:effectLst/>
                                                <a:latin typeface="Cambria Math" panose="02040503050406030204" pitchFamily="18" charset="0"/>
                                              </a:rPr>
                                            </m:ctrlPr>
                                          </m:sSupPr>
                                          <m:e>
                                            <m:r>
                                              <a:rPr lang="en-US" sz="1200" kern="100">
                                                <a:solidFill>
                                                  <a:schemeClr val="tx1"/>
                                                </a:solidFill>
                                                <a:effectLst/>
                                                <a:latin typeface="Cambria Math" panose="02040503050406030204" pitchFamily="18" charset="0"/>
                                              </a:rPr>
                                              <m:t>𝑒</m:t>
                                            </m:r>
                                          </m:e>
                                          <m:sup>
                                            <m:r>
                                              <a:rPr lang="en-US" sz="1200" kern="100">
                                                <a:solidFill>
                                                  <a:schemeClr val="tx1"/>
                                                </a:solidFill>
                                                <a:effectLst/>
                                                <a:latin typeface="Cambria Math" panose="02040503050406030204" pitchFamily="18" charset="0"/>
                                              </a:rPr>
                                              <m:t>−</m:t>
                                            </m:r>
                                          </m:sup>
                                        </m:sSup>
                                      </m:sub>
                                    </m:sSub>
                                  </m:den>
                                </m:f>
                              </m:oMath>
                            </m:oMathPara>
                          </a14:m>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0.24</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a:solidFill>
                                <a:schemeClr val="tx1"/>
                              </a:solidFill>
                              <a:effectLst/>
                            </a:rPr>
                            <a:t>0.078</a:t>
                          </a:r>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2742726"/>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sSub>
                                  <m:sSubPr>
                                    <m:ctrlPr>
                                      <a:rPr lang="zh-CN" sz="1200" i="1" kern="100" smtClean="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𝜎</m:t>
                                    </m:r>
                                  </m:e>
                                  <m:sub>
                                    <m:r>
                                      <a:rPr lang="en-US" sz="1200" kern="100">
                                        <a:solidFill>
                                          <a:schemeClr val="tx1"/>
                                        </a:solidFill>
                                        <a:effectLst/>
                                        <a:latin typeface="Cambria Math" panose="02040503050406030204" pitchFamily="18" charset="0"/>
                                      </a:rPr>
                                      <m:t>𝑥</m:t>
                                    </m:r>
                                  </m:sub>
                                </m:sSub>
                                <m:r>
                                  <a:rPr lang="en-US" sz="1200" kern="100">
                                    <a:solidFill>
                                      <a:schemeClr val="tx1"/>
                                    </a:solidFill>
                                    <a:effectLst/>
                                    <a:latin typeface="Cambria Math" panose="02040503050406030204" pitchFamily="18" charset="0"/>
                                  </a:rPr>
                                  <m:t>,</m:t>
                                </m:r>
                                <m:sSub>
                                  <m:sSubPr>
                                    <m:ctrlPr>
                                      <a:rPr lang="zh-CN" sz="1200" i="1" kern="10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𝜎</m:t>
                                    </m:r>
                                  </m:e>
                                  <m:sub>
                                    <m:r>
                                      <a:rPr lang="en-US" sz="1200" kern="100">
                                        <a:solidFill>
                                          <a:schemeClr val="tx1"/>
                                        </a:solidFill>
                                        <a:effectLst/>
                                        <a:latin typeface="Cambria Math" panose="02040503050406030204" pitchFamily="18" charset="0"/>
                                      </a:rPr>
                                      <m:t>𝑦</m:t>
                                    </m:r>
                                  </m:sub>
                                </m:sSub>
                                <m:r>
                                  <a:rPr lang="en-US" sz="1200" kern="100">
                                    <a:solidFill>
                                      <a:schemeClr val="tx1"/>
                                    </a:solidFill>
                                    <a:effectLst/>
                                    <a:latin typeface="Cambria Math" panose="02040503050406030204" pitchFamily="18" charset="0"/>
                                  </a:rPr>
                                  <m:t> (</m:t>
                                </m:r>
                                <m:r>
                                  <m:rPr>
                                    <m:sty m:val="p"/>
                                  </m:rPr>
                                  <a:rPr lang="en-US" sz="1200" kern="100">
                                    <a:solidFill>
                                      <a:schemeClr val="tx1"/>
                                    </a:solidFill>
                                    <a:effectLst/>
                                    <a:latin typeface="Cambria Math" panose="02040503050406030204" pitchFamily="18" charset="0"/>
                                  </a:rPr>
                                  <m:t>mm</m:t>
                                </m:r>
                                <m:r>
                                  <a:rPr lang="en-US" sz="1200" kern="100">
                                    <a:solidFill>
                                      <a:schemeClr val="tx1"/>
                                    </a:solidFill>
                                    <a:effectLst/>
                                    <a:latin typeface="Cambria Math" panose="02040503050406030204" pitchFamily="18" charset="0"/>
                                  </a:rPr>
                                  <m:t>)</m:t>
                                </m:r>
                              </m:oMath>
                            </m:oMathPara>
                          </a14:m>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1.330,1.329</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a:solidFill>
                                <a:schemeClr val="tx1"/>
                              </a:solidFill>
                              <a:effectLst/>
                            </a:rPr>
                            <a:t>7.45,7.49</a:t>
                          </a:r>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841611"/>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sSub>
                                  <m:sSubPr>
                                    <m:ctrlPr>
                                      <a:rPr lang="zh-CN" sz="1200" i="1" kern="100" smtClean="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𝜎</m:t>
                                    </m:r>
                                  </m:e>
                                  <m:sub>
                                    <m:r>
                                      <a:rPr lang="en-US" sz="1200" kern="100">
                                        <a:solidFill>
                                          <a:schemeClr val="tx1"/>
                                        </a:solidFill>
                                        <a:effectLst/>
                                        <a:latin typeface="Cambria Math" panose="02040503050406030204" pitchFamily="18" charset="0"/>
                                      </a:rPr>
                                      <m:t>𝑝𝑥</m:t>
                                    </m:r>
                                  </m:sub>
                                </m:sSub>
                                <m:r>
                                  <a:rPr lang="en-US" sz="1200" kern="100">
                                    <a:solidFill>
                                      <a:schemeClr val="tx1"/>
                                    </a:solidFill>
                                    <a:effectLst/>
                                    <a:latin typeface="Cambria Math" panose="02040503050406030204" pitchFamily="18" charset="0"/>
                                  </a:rPr>
                                  <m:t>,</m:t>
                                </m:r>
                                <m:sSub>
                                  <m:sSubPr>
                                    <m:ctrlPr>
                                      <a:rPr lang="zh-CN" sz="1200" i="1" kern="10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𝜎</m:t>
                                    </m:r>
                                  </m:e>
                                  <m:sub>
                                    <m:r>
                                      <a:rPr lang="en-US" sz="1200" kern="100">
                                        <a:solidFill>
                                          <a:schemeClr val="tx1"/>
                                        </a:solidFill>
                                        <a:effectLst/>
                                        <a:latin typeface="Cambria Math" panose="02040503050406030204" pitchFamily="18" charset="0"/>
                                      </a:rPr>
                                      <m:t>𝑝𝑦</m:t>
                                    </m:r>
                                  </m:sub>
                                </m:sSub>
                                <m:r>
                                  <a:rPr lang="en-US" sz="1200" kern="100">
                                    <a:solidFill>
                                      <a:schemeClr val="tx1"/>
                                    </a:solidFill>
                                    <a:effectLst/>
                                    <a:latin typeface="Cambria Math" panose="02040503050406030204" pitchFamily="18" charset="0"/>
                                  </a:rPr>
                                  <m:t>(</m:t>
                                </m:r>
                                <m:r>
                                  <m:rPr>
                                    <m:sty m:val="p"/>
                                  </m:rPr>
                                  <a:rPr lang="en-US" sz="1200" kern="100">
                                    <a:solidFill>
                                      <a:schemeClr val="tx1"/>
                                    </a:solidFill>
                                    <a:effectLst/>
                                    <a:latin typeface="Cambria Math" panose="02040503050406030204" pitchFamily="18" charset="0"/>
                                  </a:rPr>
                                  <m:t>MeV</m:t>
                                </m:r>
                                <m:r>
                                  <a:rPr lang="en-US" sz="1200" kern="100">
                                    <a:solidFill>
                                      <a:schemeClr val="tx1"/>
                                    </a:solidFill>
                                    <a:effectLst/>
                                    <a:latin typeface="Cambria Math" panose="02040503050406030204" pitchFamily="18" charset="0"/>
                                  </a:rPr>
                                  <m:t>/</m:t>
                                </m:r>
                                <m:r>
                                  <m:rPr>
                                    <m:sty m:val="p"/>
                                  </m:rPr>
                                  <a:rPr lang="en-US" sz="1200" kern="100">
                                    <a:solidFill>
                                      <a:schemeClr val="tx1"/>
                                    </a:solidFill>
                                    <a:effectLst/>
                                    <a:latin typeface="Cambria Math" panose="02040503050406030204" pitchFamily="18" charset="0"/>
                                  </a:rPr>
                                  <m:t>c</m:t>
                                </m:r>
                                <m:r>
                                  <a:rPr lang="en-US" sz="1200" kern="100">
                                    <a:solidFill>
                                      <a:schemeClr val="tx1"/>
                                    </a:solidFill>
                                    <a:effectLst/>
                                    <a:latin typeface="Cambria Math" panose="02040503050406030204" pitchFamily="18" charset="0"/>
                                  </a:rPr>
                                  <m:t>)</m:t>
                                </m:r>
                              </m:oMath>
                            </m:oMathPara>
                          </a14:m>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4.77</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a:solidFill>
                                <a:schemeClr val="tx1"/>
                              </a:solidFill>
                              <a:effectLst/>
                            </a:rPr>
                            <a:t>0.99</a:t>
                          </a:r>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6346777"/>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sSub>
                                  <m:sSubPr>
                                    <m:ctrlPr>
                                      <a:rPr lang="zh-CN" sz="1200" i="1" kern="100" smtClean="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𝜀</m:t>
                                    </m:r>
                                  </m:e>
                                  <m:sub>
                                    <m:r>
                                      <a:rPr lang="en-US" sz="1200" kern="100">
                                        <a:solidFill>
                                          <a:schemeClr val="tx1"/>
                                        </a:solidFill>
                                        <a:effectLst/>
                                        <a:latin typeface="Cambria Math" panose="02040503050406030204" pitchFamily="18" charset="0"/>
                                      </a:rPr>
                                      <m:t>𝑥</m:t>
                                    </m:r>
                                    <m:r>
                                      <a:rPr lang="en-US" sz="1200" kern="100">
                                        <a:solidFill>
                                          <a:schemeClr val="tx1"/>
                                        </a:solidFill>
                                        <a:effectLst/>
                                        <a:latin typeface="Cambria Math" panose="02040503050406030204" pitchFamily="18" charset="0"/>
                                      </a:rPr>
                                      <m:t>,</m:t>
                                    </m:r>
                                    <m:r>
                                      <a:rPr lang="en-US" sz="1200" kern="100">
                                        <a:solidFill>
                                          <a:schemeClr val="tx1"/>
                                        </a:solidFill>
                                        <a:effectLst/>
                                        <a:latin typeface="Cambria Math" panose="02040503050406030204" pitchFamily="18" charset="0"/>
                                      </a:rPr>
                                      <m:t>𝑛𝑜𝑟𝑚</m:t>
                                    </m:r>
                                  </m:sub>
                                </m:sSub>
                                <m:r>
                                  <a:rPr lang="en-US" sz="1200" kern="100">
                                    <a:solidFill>
                                      <a:schemeClr val="tx1"/>
                                    </a:solidFill>
                                    <a:effectLst/>
                                    <a:latin typeface="Cambria Math" panose="02040503050406030204" pitchFamily="18" charset="0"/>
                                  </a:rPr>
                                  <m:t>,</m:t>
                                </m:r>
                                <m:sSub>
                                  <m:sSubPr>
                                    <m:ctrlPr>
                                      <a:rPr lang="zh-CN" sz="1200" i="1" kern="10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𝜀</m:t>
                                    </m:r>
                                  </m:e>
                                  <m:sub>
                                    <m:r>
                                      <a:rPr lang="en-US" sz="1200" kern="100">
                                        <a:solidFill>
                                          <a:schemeClr val="tx1"/>
                                        </a:solidFill>
                                        <a:effectLst/>
                                        <a:latin typeface="Cambria Math" panose="02040503050406030204" pitchFamily="18" charset="0"/>
                                      </a:rPr>
                                      <m:t>𝑦</m:t>
                                    </m:r>
                                    <m:r>
                                      <a:rPr lang="en-US" sz="1200" kern="100">
                                        <a:solidFill>
                                          <a:schemeClr val="tx1"/>
                                        </a:solidFill>
                                        <a:effectLst/>
                                        <a:latin typeface="Cambria Math" panose="02040503050406030204" pitchFamily="18" charset="0"/>
                                      </a:rPr>
                                      <m:t>,</m:t>
                                    </m:r>
                                    <m:r>
                                      <a:rPr lang="en-US" sz="1200" kern="100">
                                        <a:solidFill>
                                          <a:schemeClr val="tx1"/>
                                        </a:solidFill>
                                        <a:effectLst/>
                                        <a:latin typeface="Cambria Math" panose="02040503050406030204" pitchFamily="18" charset="0"/>
                                      </a:rPr>
                                      <m:t>𝑛𝑜𝑟𝑚</m:t>
                                    </m:r>
                                  </m:sub>
                                </m:sSub>
                                <m:r>
                                  <a:rPr lang="en-US" sz="1200" kern="100">
                                    <a:solidFill>
                                      <a:schemeClr val="tx1"/>
                                    </a:solidFill>
                                    <a:effectLst/>
                                    <a:latin typeface="Cambria Math" panose="02040503050406030204" pitchFamily="18" charset="0"/>
                                  </a:rPr>
                                  <m:t> (</m:t>
                                </m:r>
                                <m:r>
                                  <a:rPr lang="en-US" sz="1200" kern="100">
                                    <a:solidFill>
                                      <a:schemeClr val="tx1"/>
                                    </a:solidFill>
                                    <a:effectLst/>
                                    <a:latin typeface="Cambria Math" panose="02040503050406030204" pitchFamily="18" charset="0"/>
                                  </a:rPr>
                                  <m:t>𝜋</m:t>
                                </m:r>
                                <m:r>
                                  <m:rPr>
                                    <m:sty m:val="p"/>
                                  </m:rPr>
                                  <a:rPr lang="en-US" sz="1200" kern="100">
                                    <a:solidFill>
                                      <a:schemeClr val="tx1"/>
                                    </a:solidFill>
                                    <a:effectLst/>
                                    <a:latin typeface="Cambria Math" panose="02040503050406030204" pitchFamily="18" charset="0"/>
                                  </a:rPr>
                                  <m:t>mm</m:t>
                                </m:r>
                                <m:r>
                                  <a:rPr lang="en-US" sz="1200" kern="100">
                                    <a:solidFill>
                                      <a:schemeClr val="tx1"/>
                                    </a:solidFill>
                                    <a:effectLst/>
                                    <a:latin typeface="Cambria Math" panose="02040503050406030204" pitchFamily="18" charset="0"/>
                                  </a:rPr>
                                  <m:t> </m:t>
                                </m:r>
                                <m:r>
                                  <m:rPr>
                                    <m:sty m:val="p"/>
                                  </m:rPr>
                                  <a:rPr lang="en-US" sz="1200" kern="100">
                                    <a:solidFill>
                                      <a:schemeClr val="tx1"/>
                                    </a:solidFill>
                                    <a:effectLst/>
                                    <a:latin typeface="Cambria Math" panose="02040503050406030204" pitchFamily="18" charset="0"/>
                                  </a:rPr>
                                  <m:t>mrad</m:t>
                                </m:r>
                                <m:r>
                                  <a:rPr lang="en-US" sz="1200" kern="100">
                                    <a:solidFill>
                                      <a:schemeClr val="tx1"/>
                                    </a:solidFill>
                                    <a:effectLst/>
                                    <a:latin typeface="Cambria Math" panose="02040503050406030204" pitchFamily="18" charset="0"/>
                                  </a:rPr>
                                  <m:t>)</m:t>
                                </m:r>
                              </m:oMath>
                            </m:oMathPara>
                          </a14:m>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6408</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6144</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721822"/>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sSub>
                                  <m:sSubPr>
                                    <m:ctrlPr>
                                      <a:rPr lang="zh-CN" sz="1200" i="1" kern="100" smtClean="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𝜎</m:t>
                                    </m:r>
                                  </m:e>
                                  <m:sub>
                                    <m:r>
                                      <a:rPr lang="en-US" sz="1200" kern="100">
                                        <a:solidFill>
                                          <a:schemeClr val="tx1"/>
                                        </a:solidFill>
                                        <a:effectLst/>
                                        <a:latin typeface="Cambria Math" panose="02040503050406030204" pitchFamily="18" charset="0"/>
                                      </a:rPr>
                                      <m:t>𝑡</m:t>
                                    </m:r>
                                  </m:sub>
                                </m:sSub>
                                <m:r>
                                  <a:rPr lang="en-US" sz="1200" kern="100">
                                    <a:solidFill>
                                      <a:schemeClr val="tx1"/>
                                    </a:solidFill>
                                    <a:effectLst/>
                                    <a:latin typeface="Cambria Math" panose="02040503050406030204" pitchFamily="18" charset="0"/>
                                  </a:rPr>
                                  <m:t> (</m:t>
                                </m:r>
                                <m:r>
                                  <m:rPr>
                                    <m:sty m:val="p"/>
                                  </m:rPr>
                                  <a:rPr lang="en-US" sz="1200" kern="100">
                                    <a:solidFill>
                                      <a:schemeClr val="tx1"/>
                                    </a:solidFill>
                                    <a:effectLst/>
                                    <a:latin typeface="Cambria Math" panose="02040503050406030204" pitchFamily="18" charset="0"/>
                                  </a:rPr>
                                  <m:t>ps</m:t>
                                </m:r>
                                <m:r>
                                  <a:rPr lang="en-US" sz="1200" kern="100">
                                    <a:solidFill>
                                      <a:schemeClr val="tx1"/>
                                    </a:solidFill>
                                    <a:effectLst/>
                                    <a:latin typeface="Cambria Math" panose="02040503050406030204" pitchFamily="18" charset="0"/>
                                  </a:rPr>
                                  <m:t>)</m:t>
                                </m:r>
                              </m:oMath>
                            </m:oMathPara>
                          </a14:m>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4.16</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26.09</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2228159"/>
                      </a:ext>
                    </a:extLst>
                  </a:tr>
                  <a:tr h="0">
                    <a:tc>
                      <a:txBody>
                        <a:bodyPr/>
                        <a:lstStyle/>
                        <a:p>
                          <a:pPr algn="ctr">
                            <a:lnSpc>
                              <a:spcPct val="150000"/>
                            </a:lnSpc>
                            <a:buNone/>
                          </a:pPr>
                          <a14:m>
                            <m:oMath xmlns:m="http://schemas.openxmlformats.org/officeDocument/2006/math">
                              <m:r>
                                <a:rPr lang="en-US" sz="1200" kern="100" smtClean="0">
                                  <a:solidFill>
                                    <a:schemeClr val="tx1"/>
                                  </a:solidFill>
                                  <a:effectLst/>
                                  <a:latin typeface="Cambria Math" panose="02040503050406030204" pitchFamily="18" charset="0"/>
                                </a:rPr>
                                <m:t>∆</m:t>
                              </m:r>
                              <m:sSub>
                                <m:sSubPr>
                                  <m:ctrlPr>
                                    <a:rPr lang="zh-CN" sz="1200" i="1" kern="100">
                                      <a:solidFill>
                                        <a:schemeClr val="tx1"/>
                                      </a:solidFill>
                                      <a:effectLst/>
                                      <a:latin typeface="Cambria Math" panose="02040503050406030204" pitchFamily="18" charset="0"/>
                                    </a:rPr>
                                  </m:ctrlPr>
                                </m:sSubPr>
                                <m:e>
                                  <m:r>
                                    <a:rPr lang="en-US" sz="1200" kern="100">
                                      <a:solidFill>
                                        <a:schemeClr val="tx1"/>
                                      </a:solidFill>
                                      <a:effectLst/>
                                      <a:latin typeface="Cambria Math" panose="02040503050406030204" pitchFamily="18" charset="0"/>
                                    </a:rPr>
                                    <m:t>𝐸</m:t>
                                  </m:r>
                                </m:e>
                                <m:sub>
                                  <m:r>
                                    <a:rPr lang="en-US" sz="1200" kern="100">
                                      <a:solidFill>
                                        <a:schemeClr val="tx1"/>
                                      </a:solidFill>
                                      <a:effectLst/>
                                      <a:latin typeface="Cambria Math" panose="02040503050406030204" pitchFamily="18" charset="0"/>
                                    </a:rPr>
                                    <m:t>𝑟𝑚𝑠</m:t>
                                  </m:r>
                                </m:sub>
                              </m:sSub>
                              <m:r>
                                <a:rPr lang="en-US" sz="1200" kern="100">
                                  <a:solidFill>
                                    <a:schemeClr val="tx1"/>
                                  </a:solidFill>
                                  <a:effectLst/>
                                  <a:latin typeface="Cambria Math" panose="02040503050406030204" pitchFamily="18" charset="0"/>
                                </a:rPr>
                                <m:t> (</m:t>
                              </m:r>
                              <m:r>
                                <m:rPr>
                                  <m:sty m:val="p"/>
                                </m:rPr>
                                <a:rPr lang="en-US" sz="1200" kern="100">
                                  <a:solidFill>
                                    <a:schemeClr val="tx1"/>
                                  </a:solidFill>
                                  <a:effectLst/>
                                  <a:latin typeface="Cambria Math" panose="02040503050406030204" pitchFamily="18" charset="0"/>
                                </a:rPr>
                                <m:t>MeV</m:t>
                              </m:r>
                              <m:r>
                                <a:rPr lang="en-US" sz="1200" kern="100">
                                  <a:solidFill>
                                    <a:schemeClr val="tx1"/>
                                  </a:solidFill>
                                  <a:effectLst/>
                                  <a:latin typeface="Cambria Math" panose="02040503050406030204" pitchFamily="18" charset="0"/>
                                </a:rPr>
                                <m:t>)</m:t>
                              </m:r>
                            </m:oMath>
                          </a14:m>
                          <a:r>
                            <a:rPr lang="en-US" sz="1200" kern="100" dirty="0">
                              <a:solidFill>
                                <a:schemeClr val="tx1"/>
                              </a:solidFill>
                              <a:effectLst/>
                            </a:rPr>
                            <a:t> </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ct val="150000"/>
                            </a:lnSpc>
                            <a:buNone/>
                          </a:pPr>
                          <a:r>
                            <a:rPr lang="en-US" sz="1200" kern="100" dirty="0">
                              <a:solidFill>
                                <a:schemeClr val="tx1"/>
                              </a:solidFill>
                              <a:effectLst/>
                            </a:rPr>
                            <a:t>13.8</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2240546236"/>
                      </a:ext>
                    </a:extLst>
                  </a:tr>
                </a:tbl>
              </a:graphicData>
            </a:graphic>
          </p:graphicFrame>
        </mc:Choice>
        <mc:Fallback xmlns="">
          <p:graphicFrame>
            <p:nvGraphicFramePr>
              <p:cNvPr id="10" name="表格 9">
                <a:extLst>
                  <a:ext uri="{FF2B5EF4-FFF2-40B4-BE49-F238E27FC236}">
                    <a16:creationId xmlns:a16="http://schemas.microsoft.com/office/drawing/2014/main" id="{79D7B65A-724D-69B2-C2CD-6FBF9B852E22}"/>
                  </a:ext>
                </a:extLst>
              </p:cNvPr>
              <p:cNvGraphicFramePr>
                <a:graphicFrameLocks noGrp="1"/>
              </p:cNvGraphicFramePr>
              <p:nvPr>
                <p:extLst>
                  <p:ext uri="{D42A27DB-BD31-4B8C-83A1-F6EECF244321}">
                    <p14:modId xmlns:p14="http://schemas.microsoft.com/office/powerpoint/2010/main" val="751872268"/>
                  </p:ext>
                </p:extLst>
              </p:nvPr>
            </p:nvGraphicFramePr>
            <p:xfrm>
              <a:off x="7886540" y="1779401"/>
              <a:ext cx="4338919" cy="2199259"/>
            </p:xfrm>
            <a:graphic>
              <a:graphicData uri="http://schemas.openxmlformats.org/drawingml/2006/table">
                <a:tbl>
                  <a:tblPr firstRow="1" firstCol="1" bandRow="1">
                    <a:tableStyleId>{5940675A-B579-460E-94D1-54222C63F5DA}</a:tableStyleId>
                  </a:tblPr>
                  <a:tblGrid>
                    <a:gridCol w="2027519">
                      <a:extLst>
                        <a:ext uri="{9D8B030D-6E8A-4147-A177-3AD203B41FA5}">
                          <a16:colId xmlns:a16="http://schemas.microsoft.com/office/drawing/2014/main" val="3626266709"/>
                        </a:ext>
                      </a:extLst>
                    </a:gridCol>
                    <a:gridCol w="1202267">
                      <a:extLst>
                        <a:ext uri="{9D8B030D-6E8A-4147-A177-3AD203B41FA5}">
                          <a16:colId xmlns:a16="http://schemas.microsoft.com/office/drawing/2014/main" val="1856685588"/>
                        </a:ext>
                      </a:extLst>
                    </a:gridCol>
                    <a:gridCol w="1109133">
                      <a:extLst>
                        <a:ext uri="{9D8B030D-6E8A-4147-A177-3AD203B41FA5}">
                          <a16:colId xmlns:a16="http://schemas.microsoft.com/office/drawing/2014/main" val="4130648115"/>
                        </a:ext>
                      </a:extLst>
                    </a:gridCol>
                  </a:tblGrid>
                  <a:tr h="517652">
                    <a:tc>
                      <a:txBody>
                        <a:bodyPr/>
                        <a:lstStyle/>
                        <a:p>
                          <a:pPr>
                            <a:lnSpc>
                              <a:spcPct val="150000"/>
                            </a:lnSpc>
                            <a:buNone/>
                          </a:pPr>
                          <a:r>
                            <a:rPr lang="en-US" sz="1200" kern="100" dirty="0">
                              <a:solidFill>
                                <a:schemeClr val="tx1"/>
                              </a:solidFill>
                              <a:effectLst/>
                            </a:rPr>
                            <a:t> </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b="0" kern="100" dirty="0">
                              <a:solidFill>
                                <a:schemeClr val="tx1"/>
                              </a:solidFill>
                              <a:effectLst/>
                            </a:rPr>
                            <a:t> </a:t>
                          </a:r>
                          <a:endParaRPr lang="zh-CN" sz="1200" b="0" kern="100" dirty="0">
                            <a:solidFill>
                              <a:schemeClr val="tx1"/>
                            </a:solidFill>
                            <a:effectLst/>
                          </a:endParaRPr>
                        </a:p>
                        <a:p>
                          <a:pPr algn="ctr">
                            <a:lnSpc>
                              <a:spcPct val="150000"/>
                            </a:lnSpc>
                            <a:buNone/>
                          </a:pPr>
                          <a:r>
                            <a:rPr lang="en-US" sz="1200" b="0" kern="100" dirty="0">
                              <a:solidFill>
                                <a:schemeClr val="tx1"/>
                              </a:solidFill>
                              <a:effectLst/>
                            </a:rPr>
                            <a:t>Target exit</a:t>
                          </a:r>
                          <a:endParaRPr lang="zh-CN" sz="1200" b="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b="0" kern="100" dirty="0">
                              <a:solidFill>
                                <a:schemeClr val="tx1"/>
                              </a:solidFill>
                              <a:effectLst/>
                            </a:rPr>
                            <a:t>First rf cavity</a:t>
                          </a:r>
                          <a:endParaRPr lang="zh-CN" sz="1200" b="0" kern="100" dirty="0">
                            <a:solidFill>
                              <a:schemeClr val="tx1"/>
                            </a:solidFill>
                            <a:effectLst/>
                          </a:endParaRPr>
                        </a:p>
                        <a:p>
                          <a:pPr algn="ctr">
                            <a:lnSpc>
                              <a:spcPct val="150000"/>
                            </a:lnSpc>
                            <a:buNone/>
                          </a:pPr>
                          <a:r>
                            <a:rPr lang="en-US" sz="1200" b="0" kern="100" dirty="0">
                              <a:solidFill>
                                <a:schemeClr val="tx1"/>
                              </a:solidFill>
                              <a:effectLst/>
                            </a:rPr>
                            <a:t>entrance</a:t>
                          </a:r>
                          <a:endParaRPr lang="zh-CN" sz="1200" b="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4105210"/>
                      </a:ext>
                    </a:extLst>
                  </a:tr>
                  <a:tr h="275844">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 t="-186957" r="-114715" b="-536957"/>
                          </a:stretch>
                        </a:blipFill>
                      </a:tcPr>
                    </a:tc>
                    <a:tc>
                      <a:txBody>
                        <a:bodyPr/>
                        <a:lstStyle/>
                        <a:p>
                          <a:pPr algn="ctr">
                            <a:lnSpc>
                              <a:spcPct val="150000"/>
                            </a:lnSpc>
                            <a:buNone/>
                          </a:pPr>
                          <a:r>
                            <a:rPr lang="en-US" sz="1200" kern="100" dirty="0">
                              <a:solidFill>
                                <a:schemeClr val="tx1"/>
                              </a:solidFill>
                              <a:effectLst/>
                            </a:rPr>
                            <a:t>0.24</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a:solidFill>
                                <a:schemeClr val="tx1"/>
                              </a:solidFill>
                              <a:effectLst/>
                            </a:rPr>
                            <a:t>0.078</a:t>
                          </a:r>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2742726"/>
                      </a:ext>
                    </a:extLst>
                  </a:tr>
                  <a:tr h="296037">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 t="-275000" r="-114715" b="-414583"/>
                          </a:stretch>
                        </a:blipFill>
                      </a:tcPr>
                    </a:tc>
                    <a:tc>
                      <a:txBody>
                        <a:bodyPr/>
                        <a:lstStyle/>
                        <a:p>
                          <a:pPr algn="ctr">
                            <a:lnSpc>
                              <a:spcPct val="150000"/>
                            </a:lnSpc>
                            <a:buNone/>
                          </a:pPr>
                          <a:r>
                            <a:rPr lang="en-US" sz="1200" kern="100" dirty="0">
                              <a:solidFill>
                                <a:schemeClr val="tx1"/>
                              </a:solidFill>
                              <a:effectLst/>
                            </a:rPr>
                            <a:t>1.330,1.329</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a:solidFill>
                                <a:schemeClr val="tx1"/>
                              </a:solidFill>
                              <a:effectLst/>
                            </a:rPr>
                            <a:t>7.45,7.49</a:t>
                          </a:r>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841611"/>
                      </a:ext>
                    </a:extLst>
                  </a:tr>
                  <a:tr h="296037">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 t="-367347" r="-114715" b="-306122"/>
                          </a:stretch>
                        </a:blipFill>
                      </a:tcPr>
                    </a:tc>
                    <a:tc>
                      <a:txBody>
                        <a:bodyPr/>
                        <a:lstStyle/>
                        <a:p>
                          <a:pPr algn="ctr">
                            <a:lnSpc>
                              <a:spcPct val="150000"/>
                            </a:lnSpc>
                            <a:buNone/>
                          </a:pPr>
                          <a:r>
                            <a:rPr lang="en-US" sz="1200" kern="100" dirty="0">
                              <a:solidFill>
                                <a:schemeClr val="tx1"/>
                              </a:solidFill>
                              <a:effectLst/>
                            </a:rPr>
                            <a:t>4.77</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a:solidFill>
                                <a:schemeClr val="tx1"/>
                              </a:solidFill>
                              <a:effectLst/>
                            </a:rPr>
                            <a:t>0.99</a:t>
                          </a:r>
                          <a:endParaRPr lang="zh-CN" sz="1200" kern="10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6346777"/>
                      </a:ext>
                    </a:extLst>
                  </a:tr>
                  <a:tr h="296037">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 t="-467347" r="-114715" b="-206122"/>
                          </a:stretch>
                        </a:blipFill>
                      </a:tcPr>
                    </a:tc>
                    <a:tc>
                      <a:txBody>
                        <a:bodyPr/>
                        <a:lstStyle/>
                        <a:p>
                          <a:pPr algn="ctr">
                            <a:lnSpc>
                              <a:spcPct val="150000"/>
                            </a:lnSpc>
                            <a:buNone/>
                          </a:pPr>
                          <a:r>
                            <a:rPr lang="en-US" sz="1200" kern="100" dirty="0">
                              <a:solidFill>
                                <a:schemeClr val="tx1"/>
                              </a:solidFill>
                              <a:effectLst/>
                            </a:rPr>
                            <a:t>6408</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6144</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721822"/>
                      </a:ext>
                    </a:extLst>
                  </a:tr>
                  <a:tr h="274320">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 t="-617778" r="-114715" b="-124444"/>
                          </a:stretch>
                        </a:blipFill>
                      </a:tcPr>
                    </a:tc>
                    <a:tc>
                      <a:txBody>
                        <a:bodyPr/>
                        <a:lstStyle/>
                        <a:p>
                          <a:pPr algn="ctr">
                            <a:lnSpc>
                              <a:spcPct val="150000"/>
                            </a:lnSpc>
                            <a:buNone/>
                          </a:pPr>
                          <a:r>
                            <a:rPr lang="en-US" sz="1200" kern="100" dirty="0">
                              <a:solidFill>
                                <a:schemeClr val="tx1"/>
                              </a:solidFill>
                              <a:effectLst/>
                            </a:rPr>
                            <a:t>4.16</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200" kern="100" dirty="0">
                              <a:solidFill>
                                <a:schemeClr val="tx1"/>
                              </a:solidFill>
                              <a:effectLst/>
                            </a:rPr>
                            <a:t>26.09</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2228159"/>
                      </a:ext>
                    </a:extLst>
                  </a:tr>
                  <a:tr h="243332">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0" t="-807500" r="-114715" b="-40000"/>
                          </a:stretch>
                        </a:blipFill>
                      </a:tcPr>
                    </a:tc>
                    <a:tc gridSpan="2">
                      <a:txBody>
                        <a:bodyPr/>
                        <a:lstStyle/>
                        <a:p>
                          <a:pPr algn="ctr">
                            <a:lnSpc>
                              <a:spcPct val="150000"/>
                            </a:lnSpc>
                            <a:buNone/>
                          </a:pPr>
                          <a:r>
                            <a:rPr lang="en-US" sz="1200" kern="100" dirty="0">
                              <a:solidFill>
                                <a:schemeClr val="tx1"/>
                              </a:solidFill>
                              <a:effectLst/>
                            </a:rPr>
                            <a:t>13.8</a:t>
                          </a:r>
                          <a:endParaRPr lang="zh-CN" sz="1200" kern="10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2240546236"/>
                      </a:ext>
                    </a:extLst>
                  </a:tr>
                </a:tbl>
              </a:graphicData>
            </a:graphic>
          </p:graphicFrame>
        </mc:Fallback>
      </mc:AlternateContent>
      <p:sp>
        <p:nvSpPr>
          <p:cNvPr id="3" name="文本框 2">
            <a:extLst>
              <a:ext uri="{FF2B5EF4-FFF2-40B4-BE49-F238E27FC236}">
                <a16:creationId xmlns:a16="http://schemas.microsoft.com/office/drawing/2014/main" id="{510DEC1E-5307-9F81-56ED-1A9AD6DC6DE0}"/>
              </a:ext>
            </a:extLst>
          </p:cNvPr>
          <p:cNvSpPr txBox="1"/>
          <p:nvPr/>
        </p:nvSpPr>
        <p:spPr>
          <a:xfrm>
            <a:off x="0" y="870018"/>
            <a:ext cx="2667000" cy="463397"/>
          </a:xfrm>
          <a:prstGeom prst="rect">
            <a:avLst/>
          </a:prstGeom>
          <a:noFill/>
        </p:spPr>
        <p:txBody>
          <a:bodyPr wrap="square">
            <a:spAutoFit/>
          </a:bodyPr>
          <a:lstStyle/>
          <a:p>
            <a:pPr algn="just" defTabSz="1004888" fontAlgn="base">
              <a:lnSpc>
                <a:spcPct val="150000"/>
              </a:lnSpc>
              <a:spcBef>
                <a:spcPct val="0"/>
              </a:spcBef>
              <a:spcAft>
                <a:spcPct val="0"/>
              </a:spcAft>
              <a:defRPr/>
            </a:pPr>
            <a:r>
              <a:rPr lang="en-US" altLang="zh-CN" sz="1800" b="1" kern="0" dirty="0">
                <a:solidFill>
                  <a:prstClr val="black"/>
                </a:solidFill>
                <a:latin typeface="Calibri" panose="020F0502020204030204"/>
                <a:cs typeface="Arial" charset="0"/>
              </a:rPr>
              <a:t>Beam dynamic simulation</a:t>
            </a:r>
            <a:endParaRPr lang="en-US" altLang="zh-CN" sz="1800" b="1" kern="0" dirty="0">
              <a:solidFill>
                <a:srgbClr val="000000"/>
              </a:solidFill>
              <a:latin typeface="Times New Roman" panose="02020603050405020304" pitchFamily="18" charset="0"/>
              <a:ea typeface="宋体" panose="02010600030101010101" pitchFamily="2" charset="-122"/>
            </a:endParaRPr>
          </a:p>
        </p:txBody>
      </p:sp>
      <p:sp>
        <p:nvSpPr>
          <p:cNvPr id="8" name="文本框 7">
            <a:extLst>
              <a:ext uri="{FF2B5EF4-FFF2-40B4-BE49-F238E27FC236}">
                <a16:creationId xmlns:a16="http://schemas.microsoft.com/office/drawing/2014/main" id="{A59343AE-EB59-3DC2-5545-AA343202C8A6}"/>
              </a:ext>
            </a:extLst>
          </p:cNvPr>
          <p:cNvSpPr txBox="1"/>
          <p:nvPr/>
        </p:nvSpPr>
        <p:spPr>
          <a:xfrm>
            <a:off x="7809904" y="4782604"/>
            <a:ext cx="4219083" cy="950517"/>
          </a:xfrm>
          <a:prstGeom prst="rect">
            <a:avLst/>
          </a:prstGeom>
          <a:noFill/>
        </p:spPr>
        <p:txBody>
          <a:bodyPr wrap="square">
            <a:spAutoFit/>
          </a:bodyPr>
          <a:lstStyle/>
          <a:p>
            <a:pPr marL="285750" indent="-285750" algn="just">
              <a:lnSpc>
                <a:spcPct val="150000"/>
              </a:lnSpc>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提高了</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35%</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的捕获效率</a:t>
            </a:r>
            <a:endParaRPr lang="en-US" altLang="zh-CN" kern="10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gn="just">
              <a:lnSpc>
                <a:spcPct val="150000"/>
              </a:lnSpc>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正电子的</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RMS</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束团尺寸减少了约</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1mm</a:t>
            </a:r>
          </a:p>
        </p:txBody>
      </p:sp>
      <p:sp>
        <p:nvSpPr>
          <p:cNvPr id="2" name="文本框 1">
            <a:extLst>
              <a:ext uri="{FF2B5EF4-FFF2-40B4-BE49-F238E27FC236}">
                <a16:creationId xmlns:a16="http://schemas.microsoft.com/office/drawing/2014/main" id="{0639123B-B09A-FC36-BFAC-AA0D23B3AC9F}"/>
              </a:ext>
            </a:extLst>
          </p:cNvPr>
          <p:cNvSpPr txBox="1"/>
          <p:nvPr/>
        </p:nvSpPr>
        <p:spPr>
          <a:xfrm>
            <a:off x="1518219" y="3736695"/>
            <a:ext cx="5267446" cy="381386"/>
          </a:xfrm>
          <a:prstGeom prst="rect">
            <a:avLst/>
          </a:prstGeom>
          <a:noFill/>
        </p:spPr>
        <p:txBody>
          <a:bodyPr wrap="square">
            <a:spAutoFit/>
          </a:bodyPr>
          <a:lstStyle/>
          <a:p>
            <a:pPr algn="ctr">
              <a:lnSpc>
                <a:spcPct val="150000"/>
              </a:lnSpc>
            </a:pPr>
            <a:r>
              <a:rPr lang="zh-CN" altLang="en-US" sz="1400" dirty="0">
                <a:latin typeface="Times New Roman" panose="02020603050405020304" pitchFamily="18" charset="0"/>
                <a:cs typeface="Times New Roman" panose="02020603050405020304" pitchFamily="18" charset="0"/>
              </a:rPr>
              <a:t>正电子在</a:t>
            </a:r>
            <a:r>
              <a:rPr lang="en-US" altLang="zh-CN" sz="1400" dirty="0">
                <a:latin typeface="Times New Roman" panose="02020603050405020304" pitchFamily="18" charset="0"/>
                <a:cs typeface="Times New Roman" panose="02020603050405020304" pitchFamily="18" charset="0"/>
              </a:rPr>
              <a:t>AMD</a:t>
            </a:r>
            <a:r>
              <a:rPr lang="zh-CN" altLang="en-US" sz="1400" dirty="0">
                <a:latin typeface="Times New Roman" panose="02020603050405020304" pitchFamily="18" charset="0"/>
                <a:cs typeface="Times New Roman" panose="02020603050405020304" pitchFamily="18" charset="0"/>
              </a:rPr>
              <a:t>前后的束流参数的变化</a:t>
            </a:r>
            <a:endParaRPr lang="en-US" altLang="zh-CN" sz="14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BD417357-018A-836A-924D-A79817E409EF}"/>
              </a:ext>
            </a:extLst>
          </p:cNvPr>
          <p:cNvSpPr txBox="1"/>
          <p:nvPr/>
        </p:nvSpPr>
        <p:spPr>
          <a:xfrm>
            <a:off x="1518219" y="6481166"/>
            <a:ext cx="5267446" cy="381386"/>
          </a:xfrm>
          <a:prstGeom prst="rect">
            <a:avLst/>
          </a:prstGeom>
          <a:noFill/>
        </p:spPr>
        <p:txBody>
          <a:bodyPr wrap="square">
            <a:spAutoFit/>
          </a:bodyPr>
          <a:lstStyle/>
          <a:p>
            <a:pPr algn="ctr">
              <a:lnSpc>
                <a:spcPct val="150000"/>
              </a:lnSpc>
            </a:pPr>
            <a:r>
              <a:rPr lang="zh-CN" altLang="en-US" sz="1400" dirty="0">
                <a:latin typeface="Times New Roman" panose="02020603050405020304" pitchFamily="18" charset="0"/>
                <a:cs typeface="Times New Roman" panose="02020603050405020304" pitchFamily="18" charset="0"/>
              </a:rPr>
              <a:t>新旧两种</a:t>
            </a:r>
            <a:r>
              <a:rPr lang="en-US" altLang="zh-CN" sz="1400" dirty="0">
                <a:latin typeface="Times New Roman" panose="02020603050405020304" pitchFamily="18" charset="0"/>
                <a:cs typeface="Times New Roman" panose="02020603050405020304" pitchFamily="18" charset="0"/>
              </a:rPr>
              <a:t>AMD</a:t>
            </a:r>
            <a:r>
              <a:rPr lang="zh-CN" altLang="en-US" sz="1400" dirty="0">
                <a:latin typeface="Times New Roman" panose="02020603050405020304" pitchFamily="18" charset="0"/>
                <a:cs typeface="Times New Roman" panose="02020603050405020304" pitchFamily="18" charset="0"/>
              </a:rPr>
              <a:t>方案正电子捕获效率的对比</a:t>
            </a:r>
            <a:endParaRPr lang="en-US" altLang="zh-CN" sz="1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6D5A6476-CFE0-F4B5-F176-DB08C810CABC}"/>
              </a:ext>
            </a:extLst>
          </p:cNvPr>
          <p:cNvSpPr txBox="1"/>
          <p:nvPr/>
        </p:nvSpPr>
        <p:spPr>
          <a:xfrm>
            <a:off x="7712765" y="1251932"/>
            <a:ext cx="4479235" cy="376834"/>
          </a:xfrm>
          <a:prstGeom prst="rect">
            <a:avLst/>
          </a:prstGeom>
          <a:noFill/>
        </p:spPr>
        <p:txBody>
          <a:bodyPr wrap="square">
            <a:spAutoFit/>
          </a:bodyPr>
          <a:lstStyle/>
          <a:p>
            <a:pPr algn="ctr">
              <a:lnSpc>
                <a:spcPct val="150000"/>
              </a:lnSpc>
            </a:pPr>
            <a:r>
              <a:rPr lang="en-US" altLang="zh-CN" sz="1400" dirty="0">
                <a:latin typeface="Times New Roman" panose="02020603050405020304" pitchFamily="18" charset="0"/>
                <a:cs typeface="Times New Roman" panose="02020603050405020304" pitchFamily="18" charset="0"/>
              </a:rPr>
              <a:t>Tanle1. The positron parameters before and after the AMD</a:t>
            </a:r>
          </a:p>
        </p:txBody>
      </p:sp>
    </p:spTree>
    <p:extLst>
      <p:ext uri="{BB962C8B-B14F-4D97-AF65-F5344CB8AC3E}">
        <p14:creationId xmlns:p14="http://schemas.microsoft.com/office/powerpoint/2010/main" val="79710424"/>
      </p:ext>
    </p:extLst>
  </p:cSld>
  <p:clrMapOvr>
    <a:masterClrMapping/>
  </p:clrMapOvr>
  <mc:AlternateContent xmlns:mc="http://schemas.openxmlformats.org/markup-compatibility/2006" xmlns:p14="http://schemas.microsoft.com/office/powerpoint/2010/main">
    <mc:Choice Requires="p14">
      <p:transition spd="slow" p14:dur="2000" advTm="49430"/>
    </mc:Choice>
    <mc:Fallback xmlns="">
      <p:transition spd="slow" advTm="4943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B32598B-8365-1D8A-662F-B71A092B12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3441" y="1320343"/>
            <a:ext cx="6503686" cy="5132116"/>
          </a:xfrm>
          <a:prstGeom prst="rect">
            <a:avLst/>
          </a:prstGeom>
        </p:spPr>
      </p:pic>
      <mc:AlternateContent xmlns:mc="http://schemas.openxmlformats.org/markup-compatibility/2006" xmlns:a14="http://schemas.microsoft.com/office/drawing/2010/main">
        <mc:Choice Requires="a14">
          <p:graphicFrame>
            <p:nvGraphicFramePr>
              <p:cNvPr id="6" name="表格 5">
                <a:extLst>
                  <a:ext uri="{FF2B5EF4-FFF2-40B4-BE49-F238E27FC236}">
                    <a16:creationId xmlns:a16="http://schemas.microsoft.com/office/drawing/2014/main" id="{AAB259F6-0252-0A82-A881-ED303AB4CC98}"/>
                  </a:ext>
                </a:extLst>
              </p:cNvPr>
              <p:cNvGraphicFramePr>
                <a:graphicFrameLocks noGrp="1"/>
              </p:cNvGraphicFramePr>
              <p:nvPr>
                <p:extLst>
                  <p:ext uri="{D42A27DB-BD31-4B8C-83A1-F6EECF244321}">
                    <p14:modId xmlns:p14="http://schemas.microsoft.com/office/powerpoint/2010/main" val="4027116276"/>
                  </p:ext>
                </p:extLst>
              </p:nvPr>
            </p:nvGraphicFramePr>
            <p:xfrm>
              <a:off x="904859" y="5275015"/>
              <a:ext cx="3583306" cy="1493077"/>
            </p:xfrm>
            <a:graphic>
              <a:graphicData uri="http://schemas.openxmlformats.org/drawingml/2006/table">
                <a:tbl>
                  <a:tblPr firstRow="1" firstCol="1" bandRow="1">
                    <a:tableStyleId>{5940675A-B579-460E-94D1-54222C63F5DA}</a:tableStyleId>
                  </a:tblPr>
                  <a:tblGrid>
                    <a:gridCol w="2384324">
                      <a:extLst>
                        <a:ext uri="{9D8B030D-6E8A-4147-A177-3AD203B41FA5}">
                          <a16:colId xmlns:a16="http://schemas.microsoft.com/office/drawing/2014/main" val="1703500159"/>
                        </a:ext>
                      </a:extLst>
                    </a:gridCol>
                    <a:gridCol w="1198982">
                      <a:extLst>
                        <a:ext uri="{9D8B030D-6E8A-4147-A177-3AD203B41FA5}">
                          <a16:colId xmlns:a16="http://schemas.microsoft.com/office/drawing/2014/main" val="3449498350"/>
                        </a:ext>
                      </a:extLst>
                    </a:gridCol>
                  </a:tblGrid>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f>
                                  <m:fPr>
                                    <m:type m:val="lin"/>
                                    <m:ctrlPr>
                                      <a:rPr lang="zh-CN" sz="1200" i="1" kern="100">
                                        <a:effectLst/>
                                        <a:latin typeface="Cambria Math" panose="02040503050406030204" pitchFamily="18" charset="0"/>
                                      </a:rPr>
                                    </m:ctrlPr>
                                  </m:fPr>
                                  <m:num>
                                    <m:sSub>
                                      <m:sSubPr>
                                        <m:ctrlPr>
                                          <a:rPr lang="zh-CN" sz="1200" i="1" kern="100">
                                            <a:effectLst/>
                                            <a:latin typeface="Cambria Math" panose="02040503050406030204" pitchFamily="18" charset="0"/>
                                          </a:rPr>
                                        </m:ctrlPr>
                                      </m:sSubPr>
                                      <m:e>
                                        <m:r>
                                          <a:rPr lang="en-US" sz="1200" kern="100">
                                            <a:effectLst/>
                                            <a:latin typeface="Cambria Math" panose="02040503050406030204" pitchFamily="18" charset="0"/>
                                          </a:rPr>
                                          <m:t>𝑁</m:t>
                                        </m:r>
                                      </m:e>
                                      <m:sub>
                                        <m:sSup>
                                          <m:sSupPr>
                                            <m:ctrlPr>
                                              <a:rPr lang="zh-CN" sz="1200" i="1" kern="100">
                                                <a:effectLst/>
                                                <a:latin typeface="Cambria Math" panose="02040503050406030204" pitchFamily="18" charset="0"/>
                                              </a:rPr>
                                            </m:ctrlPr>
                                          </m:sSupPr>
                                          <m:e>
                                            <m:r>
                                              <a:rPr lang="en-US" sz="1200" kern="100">
                                                <a:effectLst/>
                                                <a:latin typeface="Cambria Math" panose="02040503050406030204" pitchFamily="18" charset="0"/>
                                              </a:rPr>
                                              <m:t>𝑒</m:t>
                                            </m:r>
                                          </m:e>
                                          <m:sup>
                                            <m:r>
                                              <a:rPr lang="en-US" sz="1200" kern="100">
                                                <a:effectLst/>
                                                <a:latin typeface="Cambria Math" panose="02040503050406030204" pitchFamily="18" charset="0"/>
                                              </a:rPr>
                                              <m:t>+</m:t>
                                            </m:r>
                                          </m:sup>
                                        </m:sSup>
                                      </m:sub>
                                    </m:sSub>
                                  </m:num>
                                  <m:den>
                                    <m:sSub>
                                      <m:sSubPr>
                                        <m:ctrlPr>
                                          <a:rPr lang="zh-CN" sz="1200" i="1" kern="100">
                                            <a:effectLst/>
                                            <a:latin typeface="Cambria Math" panose="02040503050406030204" pitchFamily="18" charset="0"/>
                                          </a:rPr>
                                        </m:ctrlPr>
                                      </m:sSubPr>
                                      <m:e>
                                        <m:r>
                                          <a:rPr lang="en-US" sz="1200" kern="100">
                                            <a:effectLst/>
                                            <a:latin typeface="Cambria Math" panose="02040503050406030204" pitchFamily="18" charset="0"/>
                                          </a:rPr>
                                          <m:t>𝑁</m:t>
                                        </m:r>
                                      </m:e>
                                      <m:sub>
                                        <m:sSup>
                                          <m:sSupPr>
                                            <m:ctrlPr>
                                              <a:rPr lang="zh-CN" sz="1200" i="1" kern="100">
                                                <a:effectLst/>
                                                <a:latin typeface="Cambria Math" panose="02040503050406030204" pitchFamily="18" charset="0"/>
                                              </a:rPr>
                                            </m:ctrlPr>
                                          </m:sSupPr>
                                          <m:e>
                                            <m:r>
                                              <a:rPr lang="en-US" sz="1200" kern="100">
                                                <a:effectLst/>
                                                <a:latin typeface="Cambria Math" panose="02040503050406030204" pitchFamily="18" charset="0"/>
                                              </a:rPr>
                                              <m:t>𝑒</m:t>
                                            </m:r>
                                          </m:e>
                                          <m:sup>
                                            <m:r>
                                              <a:rPr lang="en-US" sz="1200" kern="100">
                                                <a:effectLst/>
                                                <a:latin typeface="Cambria Math" panose="02040503050406030204" pitchFamily="18" charset="0"/>
                                              </a:rPr>
                                              <m:t>−</m:t>
                                            </m:r>
                                          </m:sup>
                                        </m:sSup>
                                      </m:sub>
                                    </m:sSub>
                                  </m:den>
                                </m:f>
                              </m:oMath>
                            </m:oMathPara>
                          </a14:m>
                          <a:endParaRPr lang="zh-CN" sz="12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400" kern="100" dirty="0">
                              <a:effectLst/>
                            </a:rPr>
                            <a:t>0.024</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243900"/>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sSub>
                                  <m:sSubPr>
                                    <m:ctrlPr>
                                      <a:rPr lang="zh-CN" sz="1200" i="1" kern="100">
                                        <a:effectLst/>
                                        <a:latin typeface="Cambria Math" panose="02040503050406030204" pitchFamily="18" charset="0"/>
                                      </a:rPr>
                                    </m:ctrlPr>
                                  </m:sSubPr>
                                  <m:e>
                                    <m:r>
                                      <a:rPr lang="en-US" sz="1200" kern="100">
                                        <a:effectLst/>
                                        <a:latin typeface="Cambria Math" panose="02040503050406030204" pitchFamily="18" charset="0"/>
                                      </a:rPr>
                                      <m:t>𝜎</m:t>
                                    </m:r>
                                  </m:e>
                                  <m:sub>
                                    <m:r>
                                      <a:rPr lang="en-US" sz="1200" kern="100">
                                        <a:effectLst/>
                                        <a:latin typeface="Cambria Math" panose="02040503050406030204" pitchFamily="18" charset="0"/>
                                      </a:rPr>
                                      <m:t>𝑥</m:t>
                                    </m:r>
                                  </m:sub>
                                </m:sSub>
                                <m:r>
                                  <a:rPr lang="en-US" sz="1200" kern="100">
                                    <a:effectLst/>
                                    <a:latin typeface="Cambria Math" panose="02040503050406030204" pitchFamily="18" charset="0"/>
                                  </a:rPr>
                                  <m:t>,</m:t>
                                </m:r>
                                <m:sSub>
                                  <m:sSubPr>
                                    <m:ctrlPr>
                                      <a:rPr lang="zh-CN" sz="1200" i="1" kern="100">
                                        <a:effectLst/>
                                        <a:latin typeface="Cambria Math" panose="02040503050406030204" pitchFamily="18" charset="0"/>
                                      </a:rPr>
                                    </m:ctrlPr>
                                  </m:sSubPr>
                                  <m:e>
                                    <m:r>
                                      <a:rPr lang="en-US" sz="1200" kern="100">
                                        <a:effectLst/>
                                        <a:latin typeface="Cambria Math" panose="02040503050406030204" pitchFamily="18" charset="0"/>
                                      </a:rPr>
                                      <m:t>𝜎</m:t>
                                    </m:r>
                                  </m:e>
                                  <m:sub>
                                    <m:r>
                                      <a:rPr lang="en-US" sz="1200" kern="100">
                                        <a:effectLst/>
                                        <a:latin typeface="Cambria Math" panose="02040503050406030204" pitchFamily="18" charset="0"/>
                                      </a:rPr>
                                      <m:t>𝑦</m:t>
                                    </m:r>
                                  </m:sub>
                                </m:sSub>
                                <m:r>
                                  <a:rPr lang="en-US" sz="1200" kern="100">
                                    <a:effectLst/>
                                    <a:latin typeface="Cambria Math" panose="02040503050406030204" pitchFamily="18" charset="0"/>
                                  </a:rPr>
                                  <m:t> (</m:t>
                                </m:r>
                                <m:r>
                                  <m:rPr>
                                    <m:sty m:val="p"/>
                                  </m:rPr>
                                  <a:rPr lang="en-US" sz="1200" kern="100">
                                    <a:effectLst/>
                                    <a:latin typeface="Cambria Math" panose="02040503050406030204" pitchFamily="18" charset="0"/>
                                  </a:rPr>
                                  <m:t>mm</m:t>
                                </m:r>
                                <m:r>
                                  <a:rPr lang="en-US" sz="1200" kern="100">
                                    <a:effectLst/>
                                    <a:latin typeface="Cambria Math" panose="02040503050406030204" pitchFamily="18" charset="0"/>
                                  </a:rPr>
                                  <m:t>)</m:t>
                                </m:r>
                              </m:oMath>
                            </m:oMathPara>
                          </a14:m>
                          <a:endParaRPr lang="zh-CN" sz="12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400" kern="100" dirty="0">
                              <a:effectLst/>
                            </a:rPr>
                            <a:t>4.17</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9951144"/>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𝜀</m:t>
                                    </m:r>
                                  </m:e>
                                  <m:sub>
                                    <m:r>
                                      <a:rPr lang="en-US" sz="1400" kern="100">
                                        <a:effectLst/>
                                        <a:latin typeface="Cambria Math" panose="02040503050406030204" pitchFamily="18" charset="0"/>
                                      </a:rPr>
                                      <m:t>𝑥</m:t>
                                    </m:r>
                                    <m:r>
                                      <a:rPr lang="en-US" sz="1400" kern="100">
                                        <a:effectLst/>
                                        <a:latin typeface="Cambria Math" panose="02040503050406030204" pitchFamily="18" charset="0"/>
                                      </a:rPr>
                                      <m:t>,</m:t>
                                    </m:r>
                                    <m:r>
                                      <a:rPr lang="en-US" sz="1400" kern="100">
                                        <a:effectLst/>
                                        <a:latin typeface="Cambria Math" panose="02040503050406030204" pitchFamily="18" charset="0"/>
                                      </a:rPr>
                                      <m:t>𝑛𝑜𝑟𝑚</m:t>
                                    </m:r>
                                  </m:sub>
                                </m:sSub>
                                <m:r>
                                  <a:rPr lang="en-US" sz="1400" kern="100">
                                    <a:effectLst/>
                                    <a:latin typeface="Cambria Math" panose="02040503050406030204" pitchFamily="18" charset="0"/>
                                  </a:rPr>
                                  <m:t>,</m:t>
                                </m:r>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𝜀</m:t>
                                    </m:r>
                                  </m:e>
                                  <m:sub>
                                    <m:r>
                                      <a:rPr lang="en-US" sz="1400" kern="100">
                                        <a:effectLst/>
                                        <a:latin typeface="Cambria Math" panose="02040503050406030204" pitchFamily="18" charset="0"/>
                                      </a:rPr>
                                      <m:t>𝑦</m:t>
                                    </m:r>
                                    <m:r>
                                      <a:rPr lang="en-US" sz="1400" kern="100">
                                        <a:effectLst/>
                                        <a:latin typeface="Cambria Math" panose="02040503050406030204" pitchFamily="18" charset="0"/>
                                      </a:rPr>
                                      <m:t>,</m:t>
                                    </m:r>
                                    <m:r>
                                      <a:rPr lang="en-US" sz="1400" kern="100">
                                        <a:effectLst/>
                                        <a:latin typeface="Cambria Math" panose="02040503050406030204" pitchFamily="18" charset="0"/>
                                      </a:rPr>
                                      <m:t>𝑛𝑜𝑟𝑚</m:t>
                                    </m:r>
                                  </m:sub>
                                </m:sSub>
                                <m:r>
                                  <a:rPr lang="en-US" sz="1400" kern="100">
                                    <a:effectLst/>
                                    <a:latin typeface="Cambria Math" panose="02040503050406030204" pitchFamily="18" charset="0"/>
                                  </a:rPr>
                                  <m:t> (</m:t>
                                </m:r>
                                <m:r>
                                  <m:rPr>
                                    <m:sty m:val="p"/>
                                  </m:rPr>
                                  <a:rPr lang="en-US" sz="1400" kern="100">
                                    <a:effectLst/>
                                    <a:latin typeface="Cambria Math" panose="02040503050406030204" pitchFamily="18" charset="0"/>
                                  </a:rPr>
                                  <m:t>mm</m:t>
                                </m:r>
                                <m:r>
                                  <a:rPr lang="en-US" sz="1400" kern="100">
                                    <a:effectLst/>
                                    <a:latin typeface="Cambria Math" panose="02040503050406030204" pitchFamily="18" charset="0"/>
                                  </a:rPr>
                                  <m:t> </m:t>
                                </m:r>
                                <m:r>
                                  <m:rPr>
                                    <m:sty m:val="p"/>
                                  </m:rPr>
                                  <a:rPr lang="en-US" sz="1400" kern="100">
                                    <a:effectLst/>
                                    <a:latin typeface="Cambria Math" panose="02040503050406030204" pitchFamily="18" charset="0"/>
                                  </a:rPr>
                                  <m:t>mrad</m:t>
                                </m:r>
                                <m:r>
                                  <a:rPr lang="en-US" sz="1400" kern="100">
                                    <a:effectLst/>
                                    <a:latin typeface="Cambria Math" panose="02040503050406030204" pitchFamily="18" charset="0"/>
                                  </a:rPr>
                                  <m:t>)</m:t>
                                </m:r>
                              </m:oMath>
                            </m:oMathPara>
                          </a14:m>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400" kern="100" dirty="0">
                              <a:effectLst/>
                            </a:rPr>
                            <a:t>3068</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816470"/>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sSub>
                                  <m:sSubPr>
                                    <m:ctrlPr>
                                      <a:rPr lang="zh-CN" sz="1200" i="1" kern="100">
                                        <a:effectLst/>
                                        <a:latin typeface="Cambria Math" panose="02040503050406030204" pitchFamily="18" charset="0"/>
                                      </a:rPr>
                                    </m:ctrlPr>
                                  </m:sSubPr>
                                  <m:e>
                                    <m:r>
                                      <a:rPr lang="en-US" sz="1200" kern="100">
                                        <a:effectLst/>
                                        <a:latin typeface="Cambria Math" panose="02040503050406030204" pitchFamily="18" charset="0"/>
                                      </a:rPr>
                                      <m:t>𝜎</m:t>
                                    </m:r>
                                  </m:e>
                                  <m:sub>
                                    <m:r>
                                      <a:rPr lang="en-US" sz="1200" kern="100">
                                        <a:effectLst/>
                                        <a:latin typeface="Cambria Math" panose="02040503050406030204" pitchFamily="18" charset="0"/>
                                      </a:rPr>
                                      <m:t>𝑡</m:t>
                                    </m:r>
                                  </m:sub>
                                </m:sSub>
                                <m:r>
                                  <a:rPr lang="en-US" sz="1200" kern="100">
                                    <a:effectLst/>
                                    <a:latin typeface="Cambria Math" panose="02040503050406030204" pitchFamily="18" charset="0"/>
                                  </a:rPr>
                                  <m:t> (</m:t>
                                </m:r>
                                <m:r>
                                  <m:rPr>
                                    <m:sty m:val="p"/>
                                  </m:rPr>
                                  <a:rPr lang="en-US" sz="1200" kern="100">
                                    <a:effectLst/>
                                    <a:latin typeface="Cambria Math" panose="02040503050406030204" pitchFamily="18" charset="0"/>
                                  </a:rPr>
                                  <m:t>ps</m:t>
                                </m:r>
                                <m:r>
                                  <a:rPr lang="en-US" sz="1200" kern="100">
                                    <a:effectLst/>
                                    <a:latin typeface="Cambria Math" panose="02040503050406030204" pitchFamily="18" charset="0"/>
                                  </a:rPr>
                                  <m:t>)</m:t>
                                </m:r>
                              </m:oMath>
                            </m:oMathPara>
                          </a14:m>
                          <a:endParaRPr lang="zh-CN" sz="1200" kern="10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400" kern="100" dirty="0">
                              <a:effectLst/>
                            </a:rPr>
                            <a:t>15.97</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0747027"/>
                      </a:ext>
                    </a:extLst>
                  </a:tr>
                  <a:tr h="0">
                    <a:tc>
                      <a:txBody>
                        <a:bodyPr/>
                        <a:lstStyle/>
                        <a:p>
                          <a:pPr algn="ctr">
                            <a:lnSpc>
                              <a:spcPct val="150000"/>
                            </a:lnSpc>
                            <a:buNone/>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m:t>
                                </m:r>
                                <m:sSub>
                                  <m:sSubPr>
                                    <m:ctrlPr>
                                      <a:rPr lang="zh-CN" sz="1200" i="1" kern="100">
                                        <a:effectLst/>
                                        <a:latin typeface="Cambria Math" panose="02040503050406030204" pitchFamily="18" charset="0"/>
                                      </a:rPr>
                                    </m:ctrlPr>
                                  </m:sSubPr>
                                  <m:e>
                                    <m:r>
                                      <a:rPr lang="en-US" sz="1200" kern="100">
                                        <a:effectLst/>
                                        <a:latin typeface="Cambria Math" panose="02040503050406030204" pitchFamily="18" charset="0"/>
                                      </a:rPr>
                                      <m:t>𝐸</m:t>
                                    </m:r>
                                  </m:e>
                                  <m:sub>
                                    <m:r>
                                      <a:rPr lang="en-US" sz="1200" kern="100">
                                        <a:effectLst/>
                                        <a:latin typeface="Cambria Math" panose="02040503050406030204" pitchFamily="18" charset="0"/>
                                      </a:rPr>
                                      <m:t>𝑟𝑚𝑠</m:t>
                                    </m:r>
                                  </m:sub>
                                </m:sSub>
                                <m:r>
                                  <a:rPr lang="en-US" sz="1200" kern="100">
                                    <a:effectLst/>
                                    <a:latin typeface="Cambria Math" panose="02040503050406030204" pitchFamily="18" charset="0"/>
                                  </a:rPr>
                                  <m:t> /</m:t>
                                </m:r>
                                <m:r>
                                  <a:rPr lang="en-US" sz="1200" kern="100">
                                    <a:effectLst/>
                                    <a:latin typeface="Cambria Math" panose="02040503050406030204" pitchFamily="18" charset="0"/>
                                  </a:rPr>
                                  <m:t>𝐸</m:t>
                                </m:r>
                              </m:oMath>
                            </m:oMathPara>
                          </a14:m>
                          <a:endParaRPr lang="zh-CN" sz="1200" kern="10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buNone/>
                          </a:pPr>
                          <a:r>
                            <a:rPr lang="en-US" sz="1400" kern="100" dirty="0">
                              <a:effectLst/>
                            </a:rPr>
                            <a:t>7.86%</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7473075"/>
                      </a:ext>
                    </a:extLst>
                  </a:tr>
                </a:tbl>
              </a:graphicData>
            </a:graphic>
          </p:graphicFrame>
        </mc:Choice>
        <mc:Fallback xmlns="">
          <p:graphicFrame>
            <p:nvGraphicFramePr>
              <p:cNvPr id="6" name="表格 5">
                <a:extLst>
                  <a:ext uri="{FF2B5EF4-FFF2-40B4-BE49-F238E27FC236}">
                    <a16:creationId xmlns:a16="http://schemas.microsoft.com/office/drawing/2014/main" id="{AAB259F6-0252-0A82-A881-ED303AB4CC98}"/>
                  </a:ext>
                </a:extLst>
              </p:cNvPr>
              <p:cNvGraphicFramePr>
                <a:graphicFrameLocks noGrp="1"/>
              </p:cNvGraphicFramePr>
              <p:nvPr>
                <p:extLst>
                  <p:ext uri="{D42A27DB-BD31-4B8C-83A1-F6EECF244321}">
                    <p14:modId xmlns:p14="http://schemas.microsoft.com/office/powerpoint/2010/main" val="4027116276"/>
                  </p:ext>
                </p:extLst>
              </p:nvPr>
            </p:nvGraphicFramePr>
            <p:xfrm>
              <a:off x="904859" y="5275015"/>
              <a:ext cx="3583306" cy="1493077"/>
            </p:xfrm>
            <a:graphic>
              <a:graphicData uri="http://schemas.openxmlformats.org/drawingml/2006/table">
                <a:tbl>
                  <a:tblPr firstRow="1" firstCol="1" bandRow="1">
                    <a:tableStyleId>{5940675A-B579-460E-94D1-54222C63F5DA}</a:tableStyleId>
                  </a:tblPr>
                  <a:tblGrid>
                    <a:gridCol w="2384324">
                      <a:extLst>
                        <a:ext uri="{9D8B030D-6E8A-4147-A177-3AD203B41FA5}">
                          <a16:colId xmlns:a16="http://schemas.microsoft.com/office/drawing/2014/main" val="1703500159"/>
                        </a:ext>
                      </a:extLst>
                    </a:gridCol>
                    <a:gridCol w="1198982">
                      <a:extLst>
                        <a:ext uri="{9D8B030D-6E8A-4147-A177-3AD203B41FA5}">
                          <a16:colId xmlns:a16="http://schemas.microsoft.com/office/drawing/2014/main" val="3449498350"/>
                        </a:ext>
                      </a:extLst>
                    </a:gridCol>
                  </a:tblGrid>
                  <a:tr h="283909">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55" t="-82979" r="-50765" b="-461702"/>
                          </a:stretch>
                        </a:blipFill>
                      </a:tcPr>
                    </a:tc>
                    <a:tc>
                      <a:txBody>
                        <a:bodyPr/>
                        <a:lstStyle/>
                        <a:p>
                          <a:pPr algn="ctr">
                            <a:lnSpc>
                              <a:spcPct val="150000"/>
                            </a:lnSpc>
                            <a:buNone/>
                          </a:pPr>
                          <a:r>
                            <a:rPr lang="en-US" sz="1400" kern="100" dirty="0">
                              <a:effectLst/>
                            </a:rPr>
                            <a:t>0.024</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243900"/>
                      </a:ext>
                    </a:extLst>
                  </a:tr>
                  <a:tr h="296037">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55" t="-175510" r="-50765" b="-342857"/>
                          </a:stretch>
                        </a:blipFill>
                      </a:tcPr>
                    </a:tc>
                    <a:tc>
                      <a:txBody>
                        <a:bodyPr/>
                        <a:lstStyle/>
                        <a:p>
                          <a:pPr algn="ctr">
                            <a:lnSpc>
                              <a:spcPct val="150000"/>
                            </a:lnSpc>
                            <a:buNone/>
                          </a:pPr>
                          <a:r>
                            <a:rPr lang="en-US" sz="1400" kern="100" dirty="0">
                              <a:effectLst/>
                            </a:rPr>
                            <a:t>4.17</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9951144"/>
                      </a:ext>
                    </a:extLst>
                  </a:tr>
                  <a:tr h="345313">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55" t="-241071" r="-50765" b="-200000"/>
                          </a:stretch>
                        </a:blipFill>
                      </a:tcPr>
                    </a:tc>
                    <a:tc>
                      <a:txBody>
                        <a:bodyPr/>
                        <a:lstStyle/>
                        <a:p>
                          <a:pPr algn="ctr">
                            <a:lnSpc>
                              <a:spcPct val="150000"/>
                            </a:lnSpc>
                            <a:buNone/>
                          </a:pPr>
                          <a:r>
                            <a:rPr lang="en-US" sz="1400" kern="100" dirty="0">
                              <a:effectLst/>
                            </a:rPr>
                            <a:t>3068</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816470"/>
                      </a:ext>
                    </a:extLst>
                  </a:tr>
                  <a:tr h="283909">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55" t="-406383" r="-50765" b="-138298"/>
                          </a:stretch>
                        </a:blipFill>
                      </a:tcPr>
                    </a:tc>
                    <a:tc>
                      <a:txBody>
                        <a:bodyPr/>
                        <a:lstStyle/>
                        <a:p>
                          <a:pPr algn="ctr">
                            <a:lnSpc>
                              <a:spcPct val="150000"/>
                            </a:lnSpc>
                            <a:buNone/>
                          </a:pPr>
                          <a:r>
                            <a:rPr lang="en-US" sz="1400" kern="100" dirty="0">
                              <a:effectLst/>
                            </a:rPr>
                            <a:t>15.97</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0747027"/>
                      </a:ext>
                    </a:extLst>
                  </a:tr>
                  <a:tr h="283909">
                    <a:tc>
                      <a:txBody>
                        <a:bodyPr/>
                        <a:lstStyle/>
                        <a:p>
                          <a:endParaRPr lang="zh-CN"/>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55" t="-506383" r="-50765" b="-38298"/>
                          </a:stretch>
                        </a:blipFill>
                      </a:tcPr>
                    </a:tc>
                    <a:tc>
                      <a:txBody>
                        <a:bodyPr/>
                        <a:lstStyle/>
                        <a:p>
                          <a:pPr algn="ctr">
                            <a:lnSpc>
                              <a:spcPct val="150000"/>
                            </a:lnSpc>
                            <a:buNone/>
                          </a:pPr>
                          <a:r>
                            <a:rPr lang="en-US" sz="1400" kern="100" dirty="0">
                              <a:effectLst/>
                            </a:rPr>
                            <a:t>7.86%</a:t>
                          </a:r>
                          <a:endParaRPr lang="zh-CN" sz="1400" kern="100" dirty="0">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7473075"/>
                      </a:ext>
                    </a:extLst>
                  </a:tr>
                </a:tbl>
              </a:graphicData>
            </a:graphic>
          </p:graphicFrame>
        </mc:Fallback>
      </mc:AlternateContent>
      <p:graphicFrame>
        <p:nvGraphicFramePr>
          <p:cNvPr id="2" name="对象 1">
            <a:extLst>
              <a:ext uri="{FF2B5EF4-FFF2-40B4-BE49-F238E27FC236}">
                <a16:creationId xmlns:a16="http://schemas.microsoft.com/office/drawing/2014/main" id="{C006A6EE-9ABA-CC88-09D2-784DE4D3E8E6}"/>
              </a:ext>
            </a:extLst>
          </p:cNvPr>
          <p:cNvGraphicFramePr>
            <a:graphicFrameLocks noChangeAspect="1"/>
          </p:cNvGraphicFramePr>
          <p:nvPr>
            <p:extLst>
              <p:ext uri="{D42A27DB-BD31-4B8C-83A1-F6EECF244321}">
                <p14:modId xmlns:p14="http://schemas.microsoft.com/office/powerpoint/2010/main" val="1983100576"/>
              </p:ext>
            </p:extLst>
          </p:nvPr>
        </p:nvGraphicFramePr>
        <p:xfrm>
          <a:off x="414864" y="1232366"/>
          <a:ext cx="4936072" cy="3271010"/>
        </p:xfrm>
        <a:graphic>
          <a:graphicData uri="http://schemas.openxmlformats.org/presentationml/2006/ole">
            <mc:AlternateContent xmlns:mc="http://schemas.openxmlformats.org/markup-compatibility/2006">
              <mc:Choice xmlns:v="urn:schemas-microsoft-com:vml" Requires="v">
                <p:oleObj name="AxGlyph" r:id="rId5" imgW="3587033" imgH="2100095" progId="AxGlyph.Document">
                  <p:embed/>
                </p:oleObj>
              </mc:Choice>
              <mc:Fallback>
                <p:oleObj name="AxGlyph" r:id="rId5" imgW="3587033" imgH="2100095" progId="AxGlyph.Document">
                  <p:embed/>
                  <p:pic>
                    <p:nvPicPr>
                      <p:cNvPr id="2" name="对象 1">
                        <a:extLst>
                          <a:ext uri="{FF2B5EF4-FFF2-40B4-BE49-F238E27FC236}">
                            <a16:creationId xmlns:a16="http://schemas.microsoft.com/office/drawing/2014/main" id="{C006A6EE-9ABA-CC88-09D2-784DE4D3E8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1151"/>
                      <a:stretch>
                        <a:fillRect/>
                      </a:stretch>
                    </p:blipFill>
                    <p:spPr bwMode="auto">
                      <a:xfrm>
                        <a:off x="414864" y="1232366"/>
                        <a:ext cx="4936072" cy="3271010"/>
                      </a:xfrm>
                      <a:prstGeom prst="rect">
                        <a:avLst/>
                      </a:prstGeom>
                      <a:noFill/>
                    </p:spPr>
                  </p:pic>
                </p:oleObj>
              </mc:Fallback>
            </mc:AlternateContent>
          </a:graphicData>
        </a:graphic>
      </p:graphicFrame>
      <p:sp>
        <p:nvSpPr>
          <p:cNvPr id="3" name="文本框 2">
            <a:extLst>
              <a:ext uri="{FF2B5EF4-FFF2-40B4-BE49-F238E27FC236}">
                <a16:creationId xmlns:a16="http://schemas.microsoft.com/office/drawing/2014/main" id="{1469EAE8-C742-CE9A-538A-FC2C555DD58F}"/>
              </a:ext>
            </a:extLst>
          </p:cNvPr>
          <p:cNvSpPr txBox="1"/>
          <p:nvPr/>
        </p:nvSpPr>
        <p:spPr>
          <a:xfrm>
            <a:off x="904859" y="4238889"/>
            <a:ext cx="4187841" cy="381386"/>
          </a:xfrm>
          <a:prstGeom prst="rect">
            <a:avLst/>
          </a:prstGeom>
          <a:noFill/>
        </p:spPr>
        <p:txBody>
          <a:bodyPr wrap="square">
            <a:spAutoFit/>
          </a:bodyPr>
          <a:lstStyle/>
          <a:p>
            <a:pPr algn="ctr">
              <a:lnSpc>
                <a:spcPct val="150000"/>
              </a:lnSpc>
            </a:pPr>
            <a:r>
              <a:rPr lang="en-US" altLang="zh-CN" sz="1400" dirty="0">
                <a:latin typeface="Times New Roman" panose="02020603050405020304" pitchFamily="18" charset="0"/>
                <a:cs typeface="Times New Roman" panose="02020603050405020304" pitchFamily="18" charset="0"/>
              </a:rPr>
              <a:t>BTP</a:t>
            </a:r>
            <a:r>
              <a:rPr lang="zh-CN" altLang="en-US" sz="1400" dirty="0">
                <a:latin typeface="Times New Roman" panose="02020603050405020304" pitchFamily="18" charset="0"/>
                <a:cs typeface="Times New Roman" panose="02020603050405020304" pitchFamily="18" charset="0"/>
              </a:rPr>
              <a:t>正电子源段的磁场轮廓</a:t>
            </a:r>
            <a:endParaRPr lang="en-US" altLang="zh-CN" sz="14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08DC1D2F-2706-CDC3-1965-43B136119353}"/>
              </a:ext>
            </a:extLst>
          </p:cNvPr>
          <p:cNvSpPr txBox="1"/>
          <p:nvPr/>
        </p:nvSpPr>
        <p:spPr>
          <a:xfrm>
            <a:off x="7104464" y="6350670"/>
            <a:ext cx="3615741" cy="381386"/>
          </a:xfrm>
          <a:prstGeom prst="rect">
            <a:avLst/>
          </a:prstGeom>
          <a:noFill/>
        </p:spPr>
        <p:txBody>
          <a:bodyPr wrap="square">
            <a:spAutoFit/>
          </a:bodyPr>
          <a:lstStyle/>
          <a:p>
            <a:pPr algn="ctr">
              <a:lnSpc>
                <a:spcPct val="150000"/>
              </a:lnSpc>
            </a:pPr>
            <a:r>
              <a:rPr lang="zh-CN" altLang="en-US" sz="1400" dirty="0">
                <a:latin typeface="Times New Roman" panose="02020603050405020304" pitchFamily="18" charset="0"/>
                <a:cs typeface="Times New Roman" panose="02020603050405020304" pitchFamily="18" charset="0"/>
              </a:rPr>
              <a:t>正电子在</a:t>
            </a:r>
            <a:r>
              <a:rPr lang="en-US" altLang="zh-CN" sz="1400" dirty="0">
                <a:latin typeface="Times New Roman" panose="02020603050405020304" pitchFamily="18" charset="0"/>
                <a:cs typeface="Times New Roman" panose="02020603050405020304" pitchFamily="18" charset="0"/>
              </a:rPr>
              <a:t>100MeV</a:t>
            </a:r>
            <a:r>
              <a:rPr lang="zh-CN" altLang="en-US" sz="1400" dirty="0">
                <a:latin typeface="Times New Roman" panose="02020603050405020304" pitchFamily="18" charset="0"/>
                <a:cs typeface="Times New Roman" panose="02020603050405020304" pitchFamily="18" charset="0"/>
              </a:rPr>
              <a:t>出口的束流相空间</a:t>
            </a:r>
            <a:endParaRPr lang="en-US" altLang="zh-CN" sz="1400" dirty="0">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DE0DA7ED-E40E-1FCF-ED6E-27897B4DC1B8}"/>
              </a:ext>
            </a:extLst>
          </p:cNvPr>
          <p:cNvSpPr txBox="1"/>
          <p:nvPr/>
        </p:nvSpPr>
        <p:spPr>
          <a:xfrm>
            <a:off x="777859" y="4885445"/>
            <a:ext cx="4314841"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100MeV</a:t>
            </a:r>
            <a:r>
              <a:rPr lang="zh-CN" altLang="en-US" sz="1600" dirty="0">
                <a:latin typeface="Times New Roman" panose="02020603050405020304" pitchFamily="18" charset="0"/>
                <a:cs typeface="Times New Roman" panose="02020603050405020304" pitchFamily="18" charset="0"/>
              </a:rPr>
              <a:t>正电子出口的束流参数</a:t>
            </a:r>
          </a:p>
        </p:txBody>
      </p:sp>
    </p:spTree>
    <p:extLst>
      <p:ext uri="{BB962C8B-B14F-4D97-AF65-F5344CB8AC3E}">
        <p14:creationId xmlns:p14="http://schemas.microsoft.com/office/powerpoint/2010/main" val="1363571731"/>
      </p:ext>
    </p:extLst>
  </p:cSld>
  <p:clrMapOvr>
    <a:masterClrMapping/>
  </p:clrMapOvr>
  <mc:AlternateContent xmlns:mc="http://schemas.openxmlformats.org/markup-compatibility/2006" xmlns:p14="http://schemas.microsoft.com/office/powerpoint/2010/main">
    <mc:Choice Requires="p14">
      <p:transition spd="slow" p14:dur="2000" advTm="19518"/>
    </mc:Choice>
    <mc:Fallback xmlns="">
      <p:transition spd="slow" advTm="19518"/>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FD4FDB9-FBFD-9CBE-52B7-A4CEF6F364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486" y="1752382"/>
            <a:ext cx="4778847" cy="4064433"/>
          </a:xfrm>
          <a:prstGeom prst="rect">
            <a:avLst/>
          </a:prstGeom>
        </p:spPr>
      </p:pic>
      <p:pic>
        <p:nvPicPr>
          <p:cNvPr id="7" name="图片 6">
            <a:extLst>
              <a:ext uri="{FF2B5EF4-FFF2-40B4-BE49-F238E27FC236}">
                <a16:creationId xmlns:a16="http://schemas.microsoft.com/office/drawing/2014/main" id="{92E324CC-01C5-12C1-27CD-ABF781C7C9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1137" y="3942748"/>
            <a:ext cx="6338579" cy="2279563"/>
          </a:xfrm>
          <a:prstGeom prst="rect">
            <a:avLst/>
          </a:prstGeom>
        </p:spPr>
      </p:pic>
      <p:pic>
        <p:nvPicPr>
          <p:cNvPr id="11" name="图片 10">
            <a:extLst>
              <a:ext uri="{FF2B5EF4-FFF2-40B4-BE49-F238E27FC236}">
                <a16:creationId xmlns:a16="http://schemas.microsoft.com/office/drawing/2014/main" id="{447DAF95-24B5-4DFD-F5E2-629C8C553B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8132" y="910106"/>
            <a:ext cx="5625511" cy="1882535"/>
          </a:xfrm>
          <a:prstGeom prst="rect">
            <a:avLst/>
          </a:prstGeom>
        </p:spPr>
      </p:pic>
      <p:cxnSp>
        <p:nvCxnSpPr>
          <p:cNvPr id="3" name="直接箭头连接符 2">
            <a:extLst>
              <a:ext uri="{FF2B5EF4-FFF2-40B4-BE49-F238E27FC236}">
                <a16:creationId xmlns:a16="http://schemas.microsoft.com/office/drawing/2014/main" id="{DC060950-5CE2-3FCF-51C0-9E8782BD0B29}"/>
              </a:ext>
            </a:extLst>
          </p:cNvPr>
          <p:cNvCxnSpPr>
            <a:cxnSpLocks/>
          </p:cNvCxnSpPr>
          <p:nvPr/>
        </p:nvCxnSpPr>
        <p:spPr>
          <a:xfrm flipV="1">
            <a:off x="3759200" y="1752382"/>
            <a:ext cx="2336800" cy="2216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直接箭头连接符 3">
            <a:extLst>
              <a:ext uri="{FF2B5EF4-FFF2-40B4-BE49-F238E27FC236}">
                <a16:creationId xmlns:a16="http://schemas.microsoft.com/office/drawing/2014/main" id="{2E35C75D-2D53-E34D-0BFC-82809FA94121}"/>
              </a:ext>
            </a:extLst>
          </p:cNvPr>
          <p:cNvCxnSpPr>
            <a:cxnSpLocks/>
          </p:cNvCxnSpPr>
          <p:nvPr/>
        </p:nvCxnSpPr>
        <p:spPr>
          <a:xfrm>
            <a:off x="3759200" y="3525068"/>
            <a:ext cx="2336800" cy="7431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68938308-FFD1-4576-4009-B055F1D3C3A9}"/>
              </a:ext>
            </a:extLst>
          </p:cNvPr>
          <p:cNvCxnSpPr>
            <a:cxnSpLocks/>
          </p:cNvCxnSpPr>
          <p:nvPr/>
        </p:nvCxnSpPr>
        <p:spPr>
          <a:xfrm>
            <a:off x="4351867" y="2804782"/>
            <a:ext cx="5664200" cy="133541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58D59747-02AD-7CAB-B212-36C26FCA6280}"/>
              </a:ext>
            </a:extLst>
          </p:cNvPr>
          <p:cNvSpPr txBox="1"/>
          <p:nvPr/>
        </p:nvSpPr>
        <p:spPr>
          <a:xfrm>
            <a:off x="575733" y="5828956"/>
            <a:ext cx="4563533" cy="338554"/>
          </a:xfrm>
          <a:prstGeom prst="rect">
            <a:avLst/>
          </a:prstGeom>
          <a:noFill/>
        </p:spPr>
        <p:txBody>
          <a:bodyPr wrap="square">
            <a:spAutoFit/>
          </a:bodyPr>
          <a:lstStyle/>
          <a:p>
            <a:pPr algn="ctr"/>
            <a:r>
              <a:rPr lang="zh-CN" altLang="en-US" sz="1600" dirty="0">
                <a:latin typeface="Times New Roman" panose="02020603050405020304" pitchFamily="18" charset="0"/>
                <a:cs typeface="Times New Roman" panose="02020603050405020304" pitchFamily="18" charset="0"/>
              </a:rPr>
              <a:t>正电子源系统的机械设计</a:t>
            </a:r>
          </a:p>
        </p:txBody>
      </p:sp>
      <p:sp>
        <p:nvSpPr>
          <p:cNvPr id="8" name="文本框 7">
            <a:extLst>
              <a:ext uri="{FF2B5EF4-FFF2-40B4-BE49-F238E27FC236}">
                <a16:creationId xmlns:a16="http://schemas.microsoft.com/office/drawing/2014/main" id="{9147CF26-C167-C1FE-7007-A960D729470D}"/>
              </a:ext>
            </a:extLst>
          </p:cNvPr>
          <p:cNvSpPr txBox="1"/>
          <p:nvPr/>
        </p:nvSpPr>
        <p:spPr>
          <a:xfrm>
            <a:off x="7314614" y="2915252"/>
            <a:ext cx="3632200" cy="338554"/>
          </a:xfrm>
          <a:prstGeom prst="rect">
            <a:avLst/>
          </a:prstGeom>
          <a:noFill/>
        </p:spPr>
        <p:txBody>
          <a:bodyPr wrap="square">
            <a:spAutoFit/>
          </a:bodyPr>
          <a:lstStyle/>
          <a:p>
            <a:pPr algn="ctr"/>
            <a:r>
              <a:rPr lang="zh-CN" altLang="en-US" sz="1600" dirty="0">
                <a:latin typeface="Times New Roman" panose="02020603050405020304" pitchFamily="18" charset="0"/>
                <a:cs typeface="Times New Roman" panose="02020603050405020304" pitchFamily="18" charset="0"/>
              </a:rPr>
              <a:t>正电子摇摆靶的机械设计</a:t>
            </a:r>
          </a:p>
        </p:txBody>
      </p:sp>
      <p:sp>
        <p:nvSpPr>
          <p:cNvPr id="10" name="文本框 9">
            <a:extLst>
              <a:ext uri="{FF2B5EF4-FFF2-40B4-BE49-F238E27FC236}">
                <a16:creationId xmlns:a16="http://schemas.microsoft.com/office/drawing/2014/main" id="{16C535BC-AD82-BD6E-2485-6170BD2A712D}"/>
              </a:ext>
            </a:extLst>
          </p:cNvPr>
          <p:cNvSpPr txBox="1"/>
          <p:nvPr/>
        </p:nvSpPr>
        <p:spPr>
          <a:xfrm>
            <a:off x="5336955" y="6301437"/>
            <a:ext cx="6855045"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AMD</a:t>
            </a:r>
            <a:r>
              <a:rPr lang="zh-CN" altLang="en-US" sz="1600" dirty="0">
                <a:latin typeface="Times New Roman" panose="02020603050405020304" pitchFamily="18" charset="0"/>
                <a:cs typeface="Times New Roman" panose="02020603050405020304" pitchFamily="18" charset="0"/>
              </a:rPr>
              <a:t>系统和真空系统的机械设计</a:t>
            </a:r>
          </a:p>
        </p:txBody>
      </p:sp>
    </p:spTree>
    <p:extLst>
      <p:ext uri="{BB962C8B-B14F-4D97-AF65-F5344CB8AC3E}">
        <p14:creationId xmlns:p14="http://schemas.microsoft.com/office/powerpoint/2010/main" val="1929318744"/>
      </p:ext>
    </p:extLst>
  </p:cSld>
  <p:clrMapOvr>
    <a:masterClrMapping/>
  </p:clrMapOvr>
  <mc:AlternateContent xmlns:mc="http://schemas.openxmlformats.org/markup-compatibility/2006" xmlns:p14="http://schemas.microsoft.com/office/powerpoint/2010/main">
    <mc:Choice Requires="p14">
      <p:transition spd="slow" p14:dur="2000" advTm="10305"/>
    </mc:Choice>
    <mc:Fallback xmlns="">
      <p:transition spd="slow" advTm="1030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595E-07F5-0F88-743B-BEEB1280683E}"/>
            </a:ext>
          </a:extLst>
        </p:cNvPr>
        <p:cNvGrpSpPr/>
        <p:nvPr/>
      </p:nvGrpSpPr>
      <p:grpSpPr>
        <a:xfrm>
          <a:off x="0" y="0"/>
          <a:ext cx="0" cy="0"/>
          <a:chOff x="0" y="0"/>
          <a:chExt cx="0" cy="0"/>
        </a:xfrm>
      </p:grpSpPr>
      <p:graphicFrame>
        <p:nvGraphicFramePr>
          <p:cNvPr id="18" name="对象 17">
            <a:extLst>
              <a:ext uri="{FF2B5EF4-FFF2-40B4-BE49-F238E27FC236}">
                <a16:creationId xmlns:a16="http://schemas.microsoft.com/office/drawing/2014/main" id="{3F276C8F-D323-CFB3-05D3-B6C851F30D49}"/>
              </a:ext>
            </a:extLst>
          </p:cNvPr>
          <p:cNvGraphicFramePr>
            <a:graphicFrameLocks noChangeAspect="1"/>
          </p:cNvGraphicFramePr>
          <p:nvPr>
            <p:extLst>
              <p:ext uri="{D42A27DB-BD31-4B8C-83A1-F6EECF244321}">
                <p14:modId xmlns:p14="http://schemas.microsoft.com/office/powerpoint/2010/main" val="580277558"/>
              </p:ext>
            </p:extLst>
          </p:nvPr>
        </p:nvGraphicFramePr>
        <p:xfrm>
          <a:off x="0" y="3990975"/>
          <a:ext cx="8204200" cy="2801938"/>
        </p:xfrm>
        <a:graphic>
          <a:graphicData uri="http://schemas.openxmlformats.org/presentationml/2006/ole">
            <mc:AlternateContent xmlns:mc="http://schemas.openxmlformats.org/markup-compatibility/2006">
              <mc:Choice xmlns:v="urn:schemas-microsoft-com:vml" Requires="v">
                <p:oleObj name="AxGlyph" r:id="rId3" imgW="6355618" imgH="1936865" progId="AxGlyph.Document">
                  <p:embed/>
                </p:oleObj>
              </mc:Choice>
              <mc:Fallback>
                <p:oleObj name="AxGlyph" r:id="rId3" imgW="6355618" imgH="1936865" progId="AxGlyph.Document">
                  <p:embed/>
                  <p:pic>
                    <p:nvPicPr>
                      <p:cNvPr id="18" name="对象 17">
                        <a:extLst>
                          <a:ext uri="{FF2B5EF4-FFF2-40B4-BE49-F238E27FC236}">
                            <a16:creationId xmlns:a16="http://schemas.microsoft.com/office/drawing/2014/main" id="{3F276C8F-D323-CFB3-05D3-B6C851F30D49}"/>
                          </a:ext>
                        </a:extLst>
                      </p:cNvPr>
                      <p:cNvPicPr>
                        <a:picLocks noChangeAspect="1" noChangeArrowheads="1"/>
                      </p:cNvPicPr>
                      <p:nvPr/>
                    </p:nvPicPr>
                    <p:blipFill>
                      <a:blip r:embed="rId4"/>
                      <a:srcRect r="11151"/>
                      <a:stretch>
                        <a:fillRect/>
                      </a:stretch>
                    </p:blipFill>
                    <p:spPr bwMode="auto">
                      <a:xfrm>
                        <a:off x="0" y="3990975"/>
                        <a:ext cx="8204200" cy="2801938"/>
                      </a:xfrm>
                      <a:prstGeom prst="rect">
                        <a:avLst/>
                      </a:prstGeom>
                      <a:noFill/>
                    </p:spPr>
                  </p:pic>
                </p:oleObj>
              </mc:Fallback>
            </mc:AlternateContent>
          </a:graphicData>
        </a:graphic>
      </p:graphicFrame>
      <p:pic>
        <p:nvPicPr>
          <p:cNvPr id="24" name="图片 23">
            <a:extLst>
              <a:ext uri="{FF2B5EF4-FFF2-40B4-BE49-F238E27FC236}">
                <a16:creationId xmlns:a16="http://schemas.microsoft.com/office/drawing/2014/main" id="{BFC5A95B-2674-F257-91D8-F39496AE8CA6}"/>
              </a:ext>
            </a:extLst>
          </p:cNvPr>
          <p:cNvPicPr>
            <a:picLocks noChangeAspect="1"/>
          </p:cNvPicPr>
          <p:nvPr/>
        </p:nvPicPr>
        <p:blipFill>
          <a:blip r:embed="rId5"/>
          <a:stretch>
            <a:fillRect/>
          </a:stretch>
        </p:blipFill>
        <p:spPr>
          <a:xfrm>
            <a:off x="7901575" y="1126740"/>
            <a:ext cx="4320000" cy="2700714"/>
          </a:xfrm>
          <a:prstGeom prst="rect">
            <a:avLst/>
          </a:prstGeom>
        </p:spPr>
      </p:pic>
      <p:pic>
        <p:nvPicPr>
          <p:cNvPr id="26" name="图片 25">
            <a:extLst>
              <a:ext uri="{FF2B5EF4-FFF2-40B4-BE49-F238E27FC236}">
                <a16:creationId xmlns:a16="http://schemas.microsoft.com/office/drawing/2014/main" id="{20A4A93F-24FF-3729-C976-E4C19756FFD2}"/>
              </a:ext>
            </a:extLst>
          </p:cNvPr>
          <p:cNvPicPr>
            <a:picLocks noChangeAspect="1"/>
          </p:cNvPicPr>
          <p:nvPr/>
        </p:nvPicPr>
        <p:blipFill>
          <a:blip r:embed="rId6"/>
          <a:stretch>
            <a:fillRect/>
          </a:stretch>
        </p:blipFill>
        <p:spPr>
          <a:xfrm>
            <a:off x="4010412" y="1105336"/>
            <a:ext cx="3805051" cy="2700000"/>
          </a:xfrm>
          <a:prstGeom prst="rect">
            <a:avLst/>
          </a:prstGeom>
        </p:spPr>
      </p:pic>
      <p:pic>
        <p:nvPicPr>
          <p:cNvPr id="28" name="图片 27">
            <a:extLst>
              <a:ext uri="{FF2B5EF4-FFF2-40B4-BE49-F238E27FC236}">
                <a16:creationId xmlns:a16="http://schemas.microsoft.com/office/drawing/2014/main" id="{B1F53F62-970A-C41D-E3DF-9B9074D0C54D}"/>
              </a:ext>
            </a:extLst>
          </p:cNvPr>
          <p:cNvPicPr>
            <a:picLocks noChangeAspect="1"/>
          </p:cNvPicPr>
          <p:nvPr/>
        </p:nvPicPr>
        <p:blipFill>
          <a:blip r:embed="rId7"/>
          <a:srcRect r="217"/>
          <a:stretch>
            <a:fillRect/>
          </a:stretch>
        </p:blipFill>
        <p:spPr>
          <a:xfrm>
            <a:off x="23308" y="1105336"/>
            <a:ext cx="3900993" cy="2700000"/>
          </a:xfrm>
          <a:prstGeom prst="rect">
            <a:avLst/>
          </a:prstGeom>
        </p:spPr>
      </p:pic>
      <p:graphicFrame>
        <p:nvGraphicFramePr>
          <p:cNvPr id="32" name="对象 31">
            <a:extLst>
              <a:ext uri="{FF2B5EF4-FFF2-40B4-BE49-F238E27FC236}">
                <a16:creationId xmlns:a16="http://schemas.microsoft.com/office/drawing/2014/main" id="{DADAAB12-E2B0-3237-092F-B3E59DA581A6}"/>
              </a:ext>
            </a:extLst>
          </p:cNvPr>
          <p:cNvGraphicFramePr>
            <a:graphicFrameLocks noChangeAspect="1"/>
          </p:cNvGraphicFramePr>
          <p:nvPr>
            <p:extLst>
              <p:ext uri="{D42A27DB-BD31-4B8C-83A1-F6EECF244321}">
                <p14:modId xmlns:p14="http://schemas.microsoft.com/office/powerpoint/2010/main" val="1954233828"/>
              </p:ext>
            </p:extLst>
          </p:nvPr>
        </p:nvGraphicFramePr>
        <p:xfrm>
          <a:off x="7931150" y="4023519"/>
          <a:ext cx="4260850" cy="2736850"/>
        </p:xfrm>
        <a:graphic>
          <a:graphicData uri="http://schemas.openxmlformats.org/presentationml/2006/ole">
            <mc:AlternateContent xmlns:mc="http://schemas.openxmlformats.org/markup-compatibility/2006">
              <mc:Choice xmlns:v="urn:schemas-microsoft-com:vml" Requires="v">
                <p:oleObj name="AxGlyph" r:id="rId8" imgW="3702543" imgH="2099887" progId="AxGlyph.Document">
                  <p:embed/>
                </p:oleObj>
              </mc:Choice>
              <mc:Fallback>
                <p:oleObj name="AxGlyph" r:id="rId8" imgW="3702543" imgH="2099887" progId="AxGlyph.Document">
                  <p:embed/>
                  <p:pic>
                    <p:nvPicPr>
                      <p:cNvPr id="32" name="对象 31">
                        <a:extLst>
                          <a:ext uri="{FF2B5EF4-FFF2-40B4-BE49-F238E27FC236}">
                            <a16:creationId xmlns:a16="http://schemas.microsoft.com/office/drawing/2014/main" id="{DADAAB12-E2B0-3237-092F-B3E59DA581A6}"/>
                          </a:ext>
                        </a:extLst>
                      </p:cNvPr>
                      <p:cNvPicPr>
                        <a:picLocks noChangeAspect="1" noChangeArrowheads="1"/>
                      </p:cNvPicPr>
                      <p:nvPr/>
                    </p:nvPicPr>
                    <p:blipFill>
                      <a:blip r:embed="rId9"/>
                      <a:srcRect r="11151"/>
                      <a:stretch>
                        <a:fillRect/>
                      </a:stretch>
                    </p:blipFill>
                    <p:spPr bwMode="auto">
                      <a:xfrm>
                        <a:off x="7931150" y="4023519"/>
                        <a:ext cx="4260850" cy="2736850"/>
                      </a:xfrm>
                      <a:prstGeom prst="rect">
                        <a:avLst/>
                      </a:prstGeom>
                      <a:noFill/>
                    </p:spPr>
                  </p:pic>
                </p:oleObj>
              </mc:Fallback>
            </mc:AlternateContent>
          </a:graphicData>
        </a:graphic>
      </p:graphicFrame>
      <p:sp>
        <p:nvSpPr>
          <p:cNvPr id="34" name="文本框 33">
            <a:extLst>
              <a:ext uri="{FF2B5EF4-FFF2-40B4-BE49-F238E27FC236}">
                <a16:creationId xmlns:a16="http://schemas.microsoft.com/office/drawing/2014/main" id="{DFD81F89-FBC3-EE4A-AB2D-F7E8006ED8A9}"/>
              </a:ext>
            </a:extLst>
          </p:cNvPr>
          <p:cNvSpPr txBox="1"/>
          <p:nvPr/>
        </p:nvSpPr>
        <p:spPr>
          <a:xfrm>
            <a:off x="1543685" y="4978638"/>
            <a:ext cx="1889760" cy="567848"/>
          </a:xfrm>
          <a:prstGeom prst="rect">
            <a:avLst/>
          </a:prstGeom>
          <a:noFill/>
        </p:spPr>
        <p:txBody>
          <a:bodyPr wrap="square">
            <a:spAutoFit/>
          </a:bodyPr>
          <a:lstStyle/>
          <a:p>
            <a:pPr rtl="0" eaLnBrk="1" latinLnBrk="0" hangingPunct="1">
              <a:lnSpc>
                <a:spcPct val="200000"/>
              </a:lnSpc>
              <a:spcBef>
                <a:spcPts val="600"/>
              </a:spcBef>
              <a:buClrTx/>
              <a:buSzPts val="1800"/>
            </a:pPr>
            <a:r>
              <a:rPr lang="zh-CN" altLang="en-US" sz="18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峰值磁场的测量</a:t>
            </a:r>
            <a:endParaRPr lang="zh-CN" altLang="zh-CN" sz="1800" dirty="0">
              <a:solidFill>
                <a:srgbClr val="FF0000"/>
              </a:solidFill>
              <a:effectLst/>
            </a:endParaRPr>
          </a:p>
        </p:txBody>
      </p:sp>
      <p:sp>
        <p:nvSpPr>
          <p:cNvPr id="36" name="文本框 35">
            <a:extLst>
              <a:ext uri="{FF2B5EF4-FFF2-40B4-BE49-F238E27FC236}">
                <a16:creationId xmlns:a16="http://schemas.microsoft.com/office/drawing/2014/main" id="{0828B017-984D-491F-5E7E-6D5F197F2EA4}"/>
              </a:ext>
            </a:extLst>
          </p:cNvPr>
          <p:cNvSpPr txBox="1"/>
          <p:nvPr/>
        </p:nvSpPr>
        <p:spPr>
          <a:xfrm>
            <a:off x="5717260" y="4649112"/>
            <a:ext cx="2400300" cy="564835"/>
          </a:xfrm>
          <a:prstGeom prst="rect">
            <a:avLst/>
          </a:prstGeom>
          <a:noFill/>
        </p:spPr>
        <p:txBody>
          <a:bodyPr wrap="square">
            <a:spAutoFit/>
          </a:bodyPr>
          <a:lstStyle/>
          <a:p>
            <a:pPr rtl="0" eaLnBrk="1" latinLnBrk="0" hangingPunct="1">
              <a:lnSpc>
                <a:spcPct val="200000"/>
              </a:lnSpc>
              <a:spcBef>
                <a:spcPts val="600"/>
              </a:spcBef>
              <a:buClrTx/>
              <a:buSzPts val="1800"/>
            </a:pPr>
            <a:r>
              <a:rPr lang="zh-CN" altLang="en-US" sz="18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轴线上磁场的分布</a:t>
            </a:r>
            <a:endParaRPr lang="zh-CN" altLang="zh-CN" sz="1800" dirty="0">
              <a:solidFill>
                <a:srgbClr val="FF0000"/>
              </a:solidFill>
              <a:effectLst/>
            </a:endParaRPr>
          </a:p>
        </p:txBody>
      </p:sp>
      <p:sp>
        <p:nvSpPr>
          <p:cNvPr id="38" name="文本框 37">
            <a:extLst>
              <a:ext uri="{FF2B5EF4-FFF2-40B4-BE49-F238E27FC236}">
                <a16:creationId xmlns:a16="http://schemas.microsoft.com/office/drawing/2014/main" id="{F11256FB-18A1-7083-F5D4-4DE0A28657AC}"/>
              </a:ext>
            </a:extLst>
          </p:cNvPr>
          <p:cNvSpPr txBox="1"/>
          <p:nvPr/>
        </p:nvSpPr>
        <p:spPr>
          <a:xfrm>
            <a:off x="8639175" y="4649112"/>
            <a:ext cx="2400300" cy="564835"/>
          </a:xfrm>
          <a:prstGeom prst="rect">
            <a:avLst/>
          </a:prstGeom>
          <a:noFill/>
        </p:spPr>
        <p:txBody>
          <a:bodyPr wrap="square">
            <a:spAutoFit/>
          </a:bodyPr>
          <a:lstStyle/>
          <a:p>
            <a:pPr rtl="0" eaLnBrk="1" latinLnBrk="0" hangingPunct="1">
              <a:lnSpc>
                <a:spcPct val="200000"/>
              </a:lnSpc>
              <a:spcBef>
                <a:spcPts val="600"/>
              </a:spcBef>
              <a:buClrTx/>
              <a:buSzPts val="1800"/>
            </a:pPr>
            <a:r>
              <a:rPr lang="zh-CN" altLang="en-US" sz="18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阻抗以及电感的测量</a:t>
            </a:r>
            <a:endParaRPr lang="zh-CN" altLang="zh-CN" sz="1800" dirty="0">
              <a:solidFill>
                <a:srgbClr val="FF0000"/>
              </a:solidFill>
              <a:effectLst/>
            </a:endParaRPr>
          </a:p>
        </p:txBody>
      </p:sp>
    </p:spTree>
    <p:extLst>
      <p:ext uri="{BB962C8B-B14F-4D97-AF65-F5344CB8AC3E}">
        <p14:creationId xmlns:p14="http://schemas.microsoft.com/office/powerpoint/2010/main" val="1702325387"/>
      </p:ext>
    </p:extLst>
  </p:cSld>
  <p:clrMapOvr>
    <a:masterClrMapping/>
  </p:clrMapOvr>
  <mc:AlternateContent xmlns:mc="http://schemas.openxmlformats.org/markup-compatibility/2006" xmlns:p14="http://schemas.microsoft.com/office/powerpoint/2010/main">
    <mc:Choice Requires="p14">
      <p:transition spd="slow" p14:dur="2000" advTm="5418"/>
    </mc:Choice>
    <mc:Fallback xmlns="">
      <p:transition spd="slow" advTm="5418"/>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71B9444E-C605-4D42-9996-9AE56C4F4A57}"/>
              </a:ext>
            </a:extLst>
          </p:cNvPr>
          <p:cNvSpPr txBox="1"/>
          <p:nvPr/>
        </p:nvSpPr>
        <p:spPr>
          <a:xfrm>
            <a:off x="463104" y="913430"/>
            <a:ext cx="2956855" cy="380489"/>
          </a:xfrm>
          <a:prstGeom prst="rect">
            <a:avLst/>
          </a:prstGeom>
          <a:noFill/>
        </p:spPr>
        <p:txBody>
          <a:bodyPr wrap="square" rtlCol="0">
            <a:spAutoFit/>
          </a:bodyPr>
          <a:lstStyle/>
          <a:p>
            <a:pPr>
              <a:lnSpc>
                <a:spcPct val="114000"/>
              </a:lnSpc>
              <a:spcBef>
                <a:spcPts val="300"/>
              </a:spcBef>
              <a:spcAft>
                <a:spcPts val="300"/>
              </a:spcAft>
              <a:defRPr/>
            </a:pP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AMD</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大电流下的磁场测量</a:t>
            </a:r>
          </a:p>
        </p:txBody>
      </p:sp>
      <p:pic>
        <p:nvPicPr>
          <p:cNvPr id="13" name="图片 12">
            <a:extLst>
              <a:ext uri="{FF2B5EF4-FFF2-40B4-BE49-F238E27FC236}">
                <a16:creationId xmlns:a16="http://schemas.microsoft.com/office/drawing/2014/main" id="{C5A0CC17-4DB9-4804-AB09-1FCB2EF2D1C6}"/>
              </a:ext>
            </a:extLst>
          </p:cNvPr>
          <p:cNvPicPr>
            <a:picLocks noChangeAspect="1"/>
          </p:cNvPicPr>
          <p:nvPr/>
        </p:nvPicPr>
        <p:blipFill>
          <a:blip r:embed="rId3"/>
          <a:stretch>
            <a:fillRect/>
          </a:stretch>
        </p:blipFill>
        <p:spPr>
          <a:xfrm>
            <a:off x="205304" y="1292378"/>
            <a:ext cx="3214655" cy="2440558"/>
          </a:xfrm>
          <a:prstGeom prst="rect">
            <a:avLst/>
          </a:prstGeom>
        </p:spPr>
      </p:pic>
      <p:pic>
        <p:nvPicPr>
          <p:cNvPr id="16" name="图片 15">
            <a:extLst>
              <a:ext uri="{FF2B5EF4-FFF2-40B4-BE49-F238E27FC236}">
                <a16:creationId xmlns:a16="http://schemas.microsoft.com/office/drawing/2014/main" id="{8FCA3ED8-1F62-4212-8809-2BAB02106E71}"/>
              </a:ext>
            </a:extLst>
          </p:cNvPr>
          <p:cNvPicPr>
            <a:picLocks noChangeAspect="1"/>
          </p:cNvPicPr>
          <p:nvPr/>
        </p:nvPicPr>
        <p:blipFill>
          <a:blip r:embed="rId4"/>
          <a:stretch>
            <a:fillRect/>
          </a:stretch>
        </p:blipFill>
        <p:spPr>
          <a:xfrm>
            <a:off x="9058551" y="1403106"/>
            <a:ext cx="2928145" cy="4561315"/>
          </a:xfrm>
          <a:prstGeom prst="rect">
            <a:avLst/>
          </a:prstGeom>
        </p:spPr>
      </p:pic>
      <p:pic>
        <p:nvPicPr>
          <p:cNvPr id="7" name="图片 6">
            <a:extLst>
              <a:ext uri="{FF2B5EF4-FFF2-40B4-BE49-F238E27FC236}">
                <a16:creationId xmlns:a16="http://schemas.microsoft.com/office/drawing/2014/main" id="{B3BD4D2C-C2B5-44B3-B5A1-5F3C4424C51F}"/>
              </a:ext>
            </a:extLst>
          </p:cNvPr>
          <p:cNvPicPr>
            <a:picLocks noChangeAspect="1"/>
          </p:cNvPicPr>
          <p:nvPr/>
        </p:nvPicPr>
        <p:blipFill>
          <a:blip r:embed="rId5"/>
          <a:stretch>
            <a:fillRect/>
          </a:stretch>
        </p:blipFill>
        <p:spPr>
          <a:xfrm>
            <a:off x="4018138" y="1895300"/>
            <a:ext cx="4781694" cy="3332696"/>
          </a:xfrm>
          <a:prstGeom prst="rect">
            <a:avLst/>
          </a:prstGeom>
        </p:spPr>
      </p:pic>
      <p:pic>
        <p:nvPicPr>
          <p:cNvPr id="15" name="图片 14">
            <a:extLst>
              <a:ext uri="{FF2B5EF4-FFF2-40B4-BE49-F238E27FC236}">
                <a16:creationId xmlns:a16="http://schemas.microsoft.com/office/drawing/2014/main" id="{77714A6E-F266-4276-93C3-B56FC4A15D17}"/>
              </a:ext>
            </a:extLst>
          </p:cNvPr>
          <p:cNvPicPr>
            <a:picLocks noChangeAspect="1"/>
          </p:cNvPicPr>
          <p:nvPr/>
        </p:nvPicPr>
        <p:blipFill rotWithShape="1">
          <a:blip r:embed="rId6"/>
          <a:srcRect l="30023" t="25345" r="12323" b="10516"/>
          <a:stretch/>
        </p:blipFill>
        <p:spPr>
          <a:xfrm>
            <a:off x="268207" y="3972535"/>
            <a:ext cx="3098980" cy="2510923"/>
          </a:xfrm>
          <a:prstGeom prst="rect">
            <a:avLst/>
          </a:prstGeom>
        </p:spPr>
      </p:pic>
      <p:sp>
        <p:nvSpPr>
          <p:cNvPr id="17" name="文本框 16">
            <a:extLst>
              <a:ext uri="{FF2B5EF4-FFF2-40B4-BE49-F238E27FC236}">
                <a16:creationId xmlns:a16="http://schemas.microsoft.com/office/drawing/2014/main" id="{0C15F248-5EBD-4BCE-96B7-10AE486D8F1C}"/>
              </a:ext>
            </a:extLst>
          </p:cNvPr>
          <p:cNvSpPr txBox="1"/>
          <p:nvPr/>
        </p:nvSpPr>
        <p:spPr>
          <a:xfrm>
            <a:off x="1042140" y="4201429"/>
            <a:ext cx="1997094" cy="338554"/>
          </a:xfrm>
          <a:prstGeom prst="rect">
            <a:avLst/>
          </a:prstGeom>
          <a:noFill/>
        </p:spPr>
        <p:txBody>
          <a:bodyPr wrap="square" rtlCol="0">
            <a:spAutoFit/>
          </a:bodyPr>
          <a:lstStyle/>
          <a:p>
            <a:r>
              <a:rPr lang="zh-CN" altLang="en-US" sz="1600" b="1" dirty="0">
                <a:solidFill>
                  <a:srgbClr val="FFFF00"/>
                </a:solidFill>
                <a:latin typeface="微软雅黑" panose="020B0503020204020204" pitchFamily="34" charset="-122"/>
                <a:ea typeface="微软雅黑" panose="020B0503020204020204" pitchFamily="34" charset="-122"/>
              </a:rPr>
              <a:t>磁号匹配器</a:t>
            </a:r>
          </a:p>
        </p:txBody>
      </p:sp>
      <p:sp>
        <p:nvSpPr>
          <p:cNvPr id="18" name="文本框 17">
            <a:extLst>
              <a:ext uri="{FF2B5EF4-FFF2-40B4-BE49-F238E27FC236}">
                <a16:creationId xmlns:a16="http://schemas.microsoft.com/office/drawing/2014/main" id="{BCBD8A63-C9F4-40A5-96A7-BF018A8A67D5}"/>
              </a:ext>
            </a:extLst>
          </p:cNvPr>
          <p:cNvSpPr txBox="1"/>
          <p:nvPr/>
        </p:nvSpPr>
        <p:spPr>
          <a:xfrm>
            <a:off x="3367187" y="7391802"/>
            <a:ext cx="1997094" cy="461665"/>
          </a:xfrm>
          <a:prstGeom prst="rect">
            <a:avLst/>
          </a:prstGeom>
          <a:noFill/>
        </p:spPr>
        <p:txBody>
          <a:bodyPr wrap="square" rtlCol="0">
            <a:spAutoFit/>
          </a:bodyPr>
          <a:lstStyle/>
          <a:p>
            <a:r>
              <a:rPr lang="zh-CN" altLang="en-US" sz="2400" b="1" dirty="0">
                <a:solidFill>
                  <a:srgbClr val="FFFF00"/>
                </a:solidFill>
                <a:latin typeface="微软雅黑" panose="020B0503020204020204" pitchFamily="34" charset="-122"/>
                <a:ea typeface="微软雅黑" panose="020B0503020204020204" pitchFamily="34" charset="-122"/>
              </a:rPr>
              <a:t>磁号</a:t>
            </a:r>
          </a:p>
        </p:txBody>
      </p:sp>
      <p:sp>
        <p:nvSpPr>
          <p:cNvPr id="19" name="文本框 18">
            <a:extLst>
              <a:ext uri="{FF2B5EF4-FFF2-40B4-BE49-F238E27FC236}">
                <a16:creationId xmlns:a16="http://schemas.microsoft.com/office/drawing/2014/main" id="{56ACCD12-0BDA-44C7-BBFE-51F5F0D3C819}"/>
              </a:ext>
            </a:extLst>
          </p:cNvPr>
          <p:cNvSpPr txBox="1"/>
          <p:nvPr/>
        </p:nvSpPr>
        <p:spPr>
          <a:xfrm>
            <a:off x="1961642" y="5891819"/>
            <a:ext cx="2283195" cy="369332"/>
          </a:xfrm>
          <a:prstGeom prst="rect">
            <a:avLst/>
          </a:prstGeom>
          <a:noFill/>
        </p:spPr>
        <p:txBody>
          <a:bodyPr wrap="square" rtlCol="0">
            <a:spAutoFit/>
          </a:bodyPr>
          <a:lstStyle/>
          <a:p>
            <a:r>
              <a:rPr lang="zh-CN" altLang="en-US" b="1" dirty="0">
                <a:solidFill>
                  <a:srgbClr val="FFFF00"/>
                </a:solidFill>
                <a:latin typeface="微软雅黑" panose="020B0503020204020204" pitchFamily="34" charset="-122"/>
                <a:ea typeface="微软雅黑" panose="020B0503020204020204" pitchFamily="34" charset="-122"/>
              </a:rPr>
              <a:t>磁号供电电缆</a:t>
            </a:r>
          </a:p>
        </p:txBody>
      </p:sp>
      <p:sp>
        <p:nvSpPr>
          <p:cNvPr id="20" name="文本框 19">
            <a:extLst>
              <a:ext uri="{FF2B5EF4-FFF2-40B4-BE49-F238E27FC236}">
                <a16:creationId xmlns:a16="http://schemas.microsoft.com/office/drawing/2014/main" id="{BC9834F7-6764-4D22-8933-79D68C6CDCC1}"/>
              </a:ext>
            </a:extLst>
          </p:cNvPr>
          <p:cNvSpPr txBox="1"/>
          <p:nvPr/>
        </p:nvSpPr>
        <p:spPr>
          <a:xfrm>
            <a:off x="1184208" y="1614555"/>
            <a:ext cx="1997094" cy="338554"/>
          </a:xfrm>
          <a:prstGeom prst="rect">
            <a:avLst/>
          </a:prstGeom>
          <a:noFill/>
        </p:spPr>
        <p:txBody>
          <a:bodyPr wrap="square" rtlCol="0">
            <a:spAutoFit/>
          </a:bodyPr>
          <a:lstStyle/>
          <a:p>
            <a:r>
              <a:rPr lang="en-US" altLang="zh-CN" sz="1600" b="1" dirty="0">
                <a:solidFill>
                  <a:srgbClr val="FFFF00"/>
                </a:solidFill>
                <a:latin typeface="微软雅黑" panose="020B0503020204020204" pitchFamily="34" charset="-122"/>
                <a:ea typeface="微软雅黑" panose="020B0503020204020204" pitchFamily="34" charset="-122"/>
              </a:rPr>
              <a:t>AMD</a:t>
            </a:r>
            <a:r>
              <a:rPr lang="zh-CN" altLang="en-US" sz="1600" b="1" dirty="0">
                <a:solidFill>
                  <a:srgbClr val="FFFF00"/>
                </a:solidFill>
                <a:latin typeface="微软雅黑" panose="020B0503020204020204" pitchFamily="34" charset="-122"/>
                <a:ea typeface="微软雅黑" panose="020B0503020204020204" pitchFamily="34" charset="-122"/>
              </a:rPr>
              <a:t>电源</a:t>
            </a:r>
          </a:p>
        </p:txBody>
      </p:sp>
      <p:sp>
        <p:nvSpPr>
          <p:cNvPr id="21" name="文本框 20">
            <a:extLst>
              <a:ext uri="{FF2B5EF4-FFF2-40B4-BE49-F238E27FC236}">
                <a16:creationId xmlns:a16="http://schemas.microsoft.com/office/drawing/2014/main" id="{1903446C-93F7-4523-A357-2FE76A9D5D4F}"/>
              </a:ext>
            </a:extLst>
          </p:cNvPr>
          <p:cNvSpPr txBox="1"/>
          <p:nvPr/>
        </p:nvSpPr>
        <p:spPr>
          <a:xfrm>
            <a:off x="4830009" y="5238533"/>
            <a:ext cx="3643370" cy="380489"/>
          </a:xfrm>
          <a:prstGeom prst="rect">
            <a:avLst/>
          </a:prstGeom>
          <a:noFill/>
        </p:spPr>
        <p:txBody>
          <a:bodyPr wrap="square" rtlCol="0">
            <a:spAutoFit/>
          </a:bodyPr>
          <a:lstStyle/>
          <a:p>
            <a:pPr marR="0" lvl="0" algn="l" defTabSz="914400" rtl="0" eaLnBrk="1" fontAlgn="auto" latinLnBrk="0" hangingPunct="1">
              <a:lnSpc>
                <a:spcPct val="114000"/>
              </a:lnSpc>
              <a:spcBef>
                <a:spcPts val="300"/>
              </a:spcBef>
              <a:spcAft>
                <a:spcPts val="300"/>
              </a:spcAft>
              <a:buClrTx/>
              <a:buSzTx/>
              <a:tabLst/>
              <a:defRPr/>
            </a:pP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正电子源及</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AMD</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系统出厂测试</a:t>
            </a:r>
            <a:endParaRPr kumimoji="1" lang="zh-CN" altLang="en-US"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2" name="文本框 21">
            <a:extLst>
              <a:ext uri="{FF2B5EF4-FFF2-40B4-BE49-F238E27FC236}">
                <a16:creationId xmlns:a16="http://schemas.microsoft.com/office/drawing/2014/main" id="{DB5ADFB7-3258-442A-B2B0-DEBFCD7A1C2A}"/>
              </a:ext>
            </a:extLst>
          </p:cNvPr>
          <p:cNvSpPr txBox="1"/>
          <p:nvPr/>
        </p:nvSpPr>
        <p:spPr>
          <a:xfrm>
            <a:off x="8674250" y="6102969"/>
            <a:ext cx="3517750" cy="380489"/>
          </a:xfrm>
          <a:prstGeom prst="rect">
            <a:avLst/>
          </a:prstGeom>
          <a:noFill/>
        </p:spPr>
        <p:txBody>
          <a:bodyPr wrap="square" rtlCol="0">
            <a:spAutoFit/>
          </a:bodyPr>
          <a:lstStyle>
            <a:defPPr>
              <a:defRPr lang="zh-CN"/>
            </a:defPPr>
            <a:lvl1pPr>
              <a:lnSpc>
                <a:spcPct val="114000"/>
              </a:lnSpc>
              <a:spcBef>
                <a:spcPts val="300"/>
              </a:spcBef>
              <a:spcAft>
                <a:spcPts val="300"/>
              </a:spcAft>
              <a:defRPr kumimoji="1" b="1">
                <a:solidFill>
                  <a:prstClr val="black"/>
                </a:solidFill>
                <a:latin typeface="Times New Roman" panose="02020603050405020304" pitchFamily="18" charset="0"/>
                <a:ea typeface="宋体" panose="02010600030101010101" pitchFamily="2" charset="-122"/>
                <a:cs typeface="Times New Roman" panose="02020603050405020304" pitchFamily="18" charset="0"/>
              </a:defRPr>
            </a:lvl1pPr>
          </a:lstStyle>
          <a:p>
            <a:pPr algn="ctr"/>
            <a:r>
              <a:rPr lang="zh-CN" altLang="en-US" dirty="0"/>
              <a:t>正电子源及</a:t>
            </a:r>
            <a:r>
              <a:rPr lang="en-US" altLang="zh-CN" dirty="0"/>
              <a:t>AMD</a:t>
            </a:r>
            <a:r>
              <a:rPr lang="zh-CN" altLang="en-US" dirty="0"/>
              <a:t>系统现场测试</a:t>
            </a:r>
          </a:p>
        </p:txBody>
      </p:sp>
    </p:spTree>
    <p:extLst>
      <p:ext uri="{BB962C8B-B14F-4D97-AF65-F5344CB8AC3E}">
        <p14:creationId xmlns:p14="http://schemas.microsoft.com/office/powerpoint/2010/main" val="409073138"/>
      </p:ext>
    </p:extLst>
  </p:cSld>
  <p:clrMapOvr>
    <a:masterClrMapping/>
  </p:clrMapOvr>
  <mc:AlternateContent xmlns:mc="http://schemas.openxmlformats.org/markup-compatibility/2006" xmlns:p14="http://schemas.microsoft.com/office/powerpoint/2010/main">
    <mc:Choice Requires="p14">
      <p:transition spd="slow" p14:dur="2000" advTm="620"/>
    </mc:Choice>
    <mc:Fallback xmlns="">
      <p:transition spd="slow" advTm="62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873D35D-CF08-404A-87ED-E81057DAD303}"/>
              </a:ext>
            </a:extLst>
          </p:cNvPr>
          <p:cNvPicPr>
            <a:picLocks noChangeAspect="1"/>
          </p:cNvPicPr>
          <p:nvPr/>
        </p:nvPicPr>
        <p:blipFill rotWithShape="1">
          <a:blip r:embed="rId3"/>
          <a:srcRect l="-1572" t="4661" b="13172"/>
          <a:stretch/>
        </p:blipFill>
        <p:spPr>
          <a:xfrm>
            <a:off x="1229131" y="1297066"/>
            <a:ext cx="4066123" cy="4757562"/>
          </a:xfrm>
          <a:prstGeom prst="rect">
            <a:avLst/>
          </a:prstGeom>
        </p:spPr>
      </p:pic>
      <p:pic>
        <p:nvPicPr>
          <p:cNvPr id="5" name="图片 4">
            <a:extLst>
              <a:ext uri="{FF2B5EF4-FFF2-40B4-BE49-F238E27FC236}">
                <a16:creationId xmlns:a16="http://schemas.microsoft.com/office/drawing/2014/main" id="{CCCB44F1-7551-4680-904B-5730FC2F7657}"/>
              </a:ext>
            </a:extLst>
          </p:cNvPr>
          <p:cNvPicPr>
            <a:picLocks noChangeAspect="1"/>
          </p:cNvPicPr>
          <p:nvPr/>
        </p:nvPicPr>
        <p:blipFill rotWithShape="1">
          <a:blip r:embed="rId4"/>
          <a:srcRect l="1" t="11920" r="-13183" b="3959"/>
          <a:stretch/>
        </p:blipFill>
        <p:spPr>
          <a:xfrm>
            <a:off x="6546148" y="1343748"/>
            <a:ext cx="4276834" cy="4664198"/>
          </a:xfrm>
          <a:prstGeom prst="rect">
            <a:avLst/>
          </a:prstGeom>
        </p:spPr>
      </p:pic>
      <p:sp>
        <p:nvSpPr>
          <p:cNvPr id="7" name="文本框 6">
            <a:extLst>
              <a:ext uri="{FF2B5EF4-FFF2-40B4-BE49-F238E27FC236}">
                <a16:creationId xmlns:a16="http://schemas.microsoft.com/office/drawing/2014/main" id="{3BE8A532-5A02-47F7-99C0-08A4E0CD88E8}"/>
              </a:ext>
            </a:extLst>
          </p:cNvPr>
          <p:cNvSpPr txBox="1"/>
          <p:nvPr/>
        </p:nvSpPr>
        <p:spPr>
          <a:xfrm>
            <a:off x="3754170" y="6263214"/>
            <a:ext cx="5220781" cy="380489"/>
          </a:xfrm>
          <a:prstGeom prst="rect">
            <a:avLst/>
          </a:prstGeom>
          <a:noFill/>
        </p:spPr>
        <p:txBody>
          <a:bodyPr wrap="square" rtlCol="0">
            <a:spAutoFit/>
          </a:bodyPr>
          <a:lstStyle/>
          <a:p>
            <a:pPr marR="0" lvl="0" algn="l" defTabSz="914400" rtl="0" eaLnBrk="1" fontAlgn="auto" latinLnBrk="0" hangingPunct="1">
              <a:lnSpc>
                <a:spcPct val="114000"/>
              </a:lnSpc>
              <a:spcBef>
                <a:spcPts val="300"/>
              </a:spcBef>
              <a:spcAft>
                <a:spcPts val="300"/>
              </a:spcAft>
              <a:buClrTx/>
              <a:buSzTx/>
              <a:tabLst/>
              <a:defRPr/>
            </a:pP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2026</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年</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6</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月</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29</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日，正电子源及</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AMD</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系统运送与安装</a:t>
            </a:r>
            <a:endParaRPr kumimoji="1" lang="zh-CN" altLang="en-US"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835791669"/>
      </p:ext>
    </p:extLst>
  </p:cSld>
  <p:clrMapOvr>
    <a:masterClrMapping/>
  </p:clrMapOvr>
  <mc:AlternateContent xmlns:mc="http://schemas.openxmlformats.org/markup-compatibility/2006" xmlns:p14="http://schemas.microsoft.com/office/powerpoint/2010/main">
    <mc:Choice Requires="p14">
      <p:transition spd="slow" p14:dur="2000" advTm="580"/>
    </mc:Choice>
    <mc:Fallback xmlns="">
      <p:transition spd="slow" advTm="58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C25CE-DEA8-E651-7D7D-873099E5B464}"/>
            </a:ext>
          </a:extLst>
        </p:cNvPr>
        <p:cNvGrpSpPr/>
        <p:nvPr/>
      </p:nvGrpSpPr>
      <p:grpSpPr>
        <a:xfrm>
          <a:off x="0" y="0"/>
          <a:ext cx="0" cy="0"/>
          <a:chOff x="0" y="0"/>
          <a:chExt cx="0" cy="0"/>
        </a:xfrm>
      </p:grpSpPr>
      <p:sp>
        <p:nvSpPr>
          <p:cNvPr id="15" name="文本占位符 14">
            <a:extLst>
              <a:ext uri="{FF2B5EF4-FFF2-40B4-BE49-F238E27FC236}">
                <a16:creationId xmlns:a16="http://schemas.microsoft.com/office/drawing/2014/main" id="{1499F50F-B3FA-A322-DF9C-10E4EF600326}"/>
              </a:ext>
            </a:extLst>
          </p:cNvPr>
          <p:cNvSpPr>
            <a:spLocks noGrp="1"/>
          </p:cNvSpPr>
          <p:nvPr>
            <p:ph type="body" sz="quarter" idx="13"/>
          </p:nvPr>
        </p:nvSpPr>
        <p:spPr>
          <a:xfrm>
            <a:off x="2531461" y="3105955"/>
            <a:ext cx="9741203" cy="646087"/>
          </a:xfrm>
        </p:spPr>
        <p:txBody>
          <a:bodyPr/>
          <a:lstStyle/>
          <a:p>
            <a:pPr algn="l"/>
            <a:r>
              <a:rPr lang="zh-CN" altLang="en-US" dirty="0"/>
              <a:t>结论及未来计划</a:t>
            </a:r>
          </a:p>
        </p:txBody>
      </p:sp>
      <p:sp>
        <p:nvSpPr>
          <p:cNvPr id="18" name="文本占位符 17">
            <a:extLst>
              <a:ext uri="{FF2B5EF4-FFF2-40B4-BE49-F238E27FC236}">
                <a16:creationId xmlns:a16="http://schemas.microsoft.com/office/drawing/2014/main" id="{47573F2F-B290-D0D5-1962-5B794808A3B6}"/>
              </a:ext>
            </a:extLst>
          </p:cNvPr>
          <p:cNvSpPr>
            <a:spLocks noGrp="1"/>
          </p:cNvSpPr>
          <p:nvPr>
            <p:ph type="body" sz="quarter" idx="25"/>
          </p:nvPr>
        </p:nvSpPr>
        <p:spPr>
          <a:xfrm>
            <a:off x="786559" y="2779607"/>
            <a:ext cx="1399199" cy="1298784"/>
          </a:xfrm>
        </p:spPr>
        <p:txBody>
          <a:bodyPr>
            <a:normAutofit/>
          </a:bodyPr>
          <a:lstStyle/>
          <a:p>
            <a:r>
              <a:rPr lang="en-US" altLang="zh-CN" sz="6000" dirty="0"/>
              <a:t>6</a:t>
            </a:r>
            <a:endParaRPr lang="zh-CN" altLang="en-US" sz="6000" dirty="0"/>
          </a:p>
        </p:txBody>
      </p:sp>
    </p:spTree>
    <p:extLst>
      <p:ext uri="{BB962C8B-B14F-4D97-AF65-F5344CB8AC3E}">
        <p14:creationId xmlns:p14="http://schemas.microsoft.com/office/powerpoint/2010/main" val="1049870988"/>
      </p:ext>
    </p:extLst>
  </p:cSld>
  <p:clrMapOvr>
    <a:masterClrMapping/>
  </p:clrMapOvr>
  <mc:AlternateContent xmlns:mc="http://schemas.openxmlformats.org/markup-compatibility/2006" xmlns:p14="http://schemas.microsoft.com/office/powerpoint/2010/main">
    <mc:Choice Requires="p14">
      <p:transition spd="slow" p14:dur="2000" advTm="485"/>
    </mc:Choice>
    <mc:Fallback xmlns="">
      <p:transition spd="slow" advTm="48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47DE4-09AC-41CC-FA8B-D1339CF985A7}"/>
            </a:ext>
          </a:extLst>
        </p:cNvPr>
        <p:cNvGrpSpPr/>
        <p:nvPr/>
      </p:nvGrpSpPr>
      <p:grpSpPr>
        <a:xfrm>
          <a:off x="0" y="0"/>
          <a:ext cx="0" cy="0"/>
          <a:chOff x="0" y="0"/>
          <a:chExt cx="0" cy="0"/>
        </a:xfrm>
      </p:grpSpPr>
      <p:sp>
        <p:nvSpPr>
          <p:cNvPr id="15" name="文本占位符 14">
            <a:extLst>
              <a:ext uri="{FF2B5EF4-FFF2-40B4-BE49-F238E27FC236}">
                <a16:creationId xmlns:a16="http://schemas.microsoft.com/office/drawing/2014/main" id="{F038CF78-6D00-BE27-FC7F-81835ADB4066}"/>
              </a:ext>
            </a:extLst>
          </p:cNvPr>
          <p:cNvSpPr>
            <a:spLocks noGrp="1"/>
          </p:cNvSpPr>
          <p:nvPr>
            <p:ph type="body" sz="quarter" idx="13"/>
          </p:nvPr>
        </p:nvSpPr>
        <p:spPr>
          <a:xfrm>
            <a:off x="2387065" y="3109418"/>
            <a:ext cx="6096535" cy="639163"/>
          </a:xfrm>
        </p:spPr>
        <p:txBody>
          <a:bodyPr/>
          <a:lstStyle/>
          <a:p>
            <a:pPr algn="l"/>
            <a:r>
              <a:rPr lang="en-US" altLang="zh-CN" dirty="0"/>
              <a:t>STCF</a:t>
            </a:r>
            <a:r>
              <a:rPr lang="zh-CN" altLang="en-US" dirty="0"/>
              <a:t>注入器的研究进展</a:t>
            </a:r>
          </a:p>
          <a:p>
            <a:pPr algn="l"/>
            <a:endParaRPr lang="zh-CN" altLang="en-US" dirty="0"/>
          </a:p>
        </p:txBody>
      </p:sp>
      <p:sp>
        <p:nvSpPr>
          <p:cNvPr id="18" name="文本占位符 17">
            <a:extLst>
              <a:ext uri="{FF2B5EF4-FFF2-40B4-BE49-F238E27FC236}">
                <a16:creationId xmlns:a16="http://schemas.microsoft.com/office/drawing/2014/main" id="{E0D049C2-9589-E1C1-57D7-64C2FF169A36}"/>
              </a:ext>
            </a:extLst>
          </p:cNvPr>
          <p:cNvSpPr>
            <a:spLocks noGrp="1"/>
          </p:cNvSpPr>
          <p:nvPr>
            <p:ph type="body" sz="quarter" idx="25"/>
          </p:nvPr>
        </p:nvSpPr>
        <p:spPr>
          <a:xfrm>
            <a:off x="786559" y="2779607"/>
            <a:ext cx="1399199" cy="1298784"/>
          </a:xfrm>
        </p:spPr>
        <p:txBody>
          <a:bodyPr>
            <a:normAutofit/>
          </a:bodyPr>
          <a:lstStyle/>
          <a:p>
            <a:r>
              <a:rPr lang="en-US" altLang="zh-CN" sz="6000" dirty="0"/>
              <a:t>1</a:t>
            </a:r>
            <a:endParaRPr lang="zh-CN" altLang="en-US" sz="6000" dirty="0"/>
          </a:p>
        </p:txBody>
      </p:sp>
    </p:spTree>
    <p:extLst>
      <p:ext uri="{BB962C8B-B14F-4D97-AF65-F5344CB8AC3E}">
        <p14:creationId xmlns:p14="http://schemas.microsoft.com/office/powerpoint/2010/main" val="314035179"/>
      </p:ext>
    </p:extLst>
  </p:cSld>
  <p:clrMapOvr>
    <a:masterClrMapping/>
  </p:clrMapOvr>
  <mc:AlternateContent xmlns:mc="http://schemas.openxmlformats.org/markup-compatibility/2006" xmlns:p14="http://schemas.microsoft.com/office/powerpoint/2010/main">
    <mc:Choice Requires="p14">
      <p:transition spd="slow" p14:dur="2000" advTm="3214"/>
    </mc:Choice>
    <mc:Fallback xmlns="">
      <p:transition spd="slow" advTm="3214"/>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0D9B32E-A1D3-CE51-3271-D58107F334B3}"/>
              </a:ext>
            </a:extLst>
          </p:cNvPr>
          <p:cNvSpPr txBox="1"/>
          <p:nvPr/>
        </p:nvSpPr>
        <p:spPr>
          <a:xfrm>
            <a:off x="748230" y="4837328"/>
            <a:ext cx="9863420" cy="1572803"/>
          </a:xfrm>
          <a:prstGeom prst="rect">
            <a:avLst/>
          </a:prstGeom>
          <a:noFill/>
        </p:spPr>
        <p:txBody>
          <a:bodyPr wrap="square">
            <a:spAutoFit/>
          </a:bodyPr>
          <a:lstStyle/>
          <a:p>
            <a:pPr marL="285750" indent="-285750" algn="just">
              <a:lnSpc>
                <a:spcPct val="150000"/>
              </a:lnSpc>
              <a:spcBef>
                <a:spcPts val="600"/>
              </a:spcBef>
              <a:buFont typeface="Wingdings" panose="05000000000000000000" pitchFamily="2" charset="2"/>
              <a:buChar char="l"/>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开展高功率电子束轰击摇摆靶材的实验，验证摇摆靶的热沉积能力</a:t>
            </a:r>
            <a:endParaRPr lang="en-US" altLang="zh-CN" sz="2000" kern="10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gn="just">
              <a:lnSpc>
                <a:spcPct val="150000"/>
              </a:lnSpc>
              <a:spcBef>
                <a:spcPts val="600"/>
              </a:spcBef>
              <a:buFont typeface="Wingdings" panose="05000000000000000000" pitchFamily="2" charset="2"/>
              <a:buChar char="l"/>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搭建束流测试平台的正电子源系统</a:t>
            </a:r>
            <a:endParaRPr lang="en-US" altLang="zh-CN" sz="2000" kern="10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gn="just">
              <a:lnSpc>
                <a:spcPct val="150000"/>
              </a:lnSpc>
              <a:spcBef>
                <a:spcPts val="600"/>
              </a:spcBef>
              <a:buFont typeface="Wingdings" panose="05000000000000000000" pitchFamily="2" charset="2"/>
              <a:buChar char="l"/>
            </a:pP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确定超导</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AMD</a:t>
            </a:r>
            <a:r>
              <a:rPr lang="zh-CN" altLang="en-US" sz="2000" kern="100" dirty="0">
                <a:latin typeface="Times New Roman" panose="02020603050405020304" pitchFamily="18" charset="0"/>
                <a:ea typeface="宋体" panose="02010600030101010101" pitchFamily="2" charset="-122"/>
                <a:cs typeface="Times New Roman" panose="02020603050405020304" pitchFamily="18" charset="0"/>
              </a:rPr>
              <a:t>系统的实际布局以及完成利用金刚石提高正电子靶热传导能力的研究</a:t>
            </a:r>
            <a:endParaRPr lang="en-US" altLang="zh-CN" sz="20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文本占位符 14">
            <a:extLst>
              <a:ext uri="{FF2B5EF4-FFF2-40B4-BE49-F238E27FC236}">
                <a16:creationId xmlns:a16="http://schemas.microsoft.com/office/drawing/2014/main" id="{76C6B74E-6BEC-60AC-1254-3BCC889E73E1}"/>
              </a:ext>
            </a:extLst>
          </p:cNvPr>
          <p:cNvSpPr>
            <a:spLocks noGrp="1"/>
          </p:cNvSpPr>
          <p:nvPr>
            <p:ph type="body" sz="quarter" idx="13"/>
          </p:nvPr>
        </p:nvSpPr>
        <p:spPr>
          <a:xfrm>
            <a:off x="116114" y="1234270"/>
            <a:ext cx="2327564" cy="406865"/>
          </a:xfrm>
        </p:spPr>
        <p:txBody>
          <a:bodyPr/>
          <a:lstStyle/>
          <a:p>
            <a:pPr algn="l"/>
            <a:r>
              <a:rPr lang="zh-CN" altLang="en-US" sz="2800" dirty="0"/>
              <a:t>结论</a:t>
            </a:r>
            <a:r>
              <a:rPr lang="en-US" altLang="zh-CN" sz="2800" dirty="0"/>
              <a:t> </a:t>
            </a:r>
            <a:endParaRPr lang="zh-CN" altLang="en-US" sz="2800" dirty="0"/>
          </a:p>
        </p:txBody>
      </p:sp>
      <p:sp>
        <p:nvSpPr>
          <p:cNvPr id="7" name="文本框 6">
            <a:extLst>
              <a:ext uri="{FF2B5EF4-FFF2-40B4-BE49-F238E27FC236}">
                <a16:creationId xmlns:a16="http://schemas.microsoft.com/office/drawing/2014/main" id="{D54AAE2C-53E0-ED48-F803-30B224F27ADF}"/>
              </a:ext>
            </a:extLst>
          </p:cNvPr>
          <p:cNvSpPr txBox="1"/>
          <p:nvPr/>
        </p:nvSpPr>
        <p:spPr>
          <a:xfrm>
            <a:off x="734460" y="1711185"/>
            <a:ext cx="8416797" cy="2111412"/>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l"/>
              <a:tabLst/>
              <a:defRPr/>
            </a:pPr>
            <a:r>
              <a:rPr kumimoji="0" lang="zh-CN" altLang="en-US" sz="2000" b="0" i="0"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完成了</a:t>
            </a:r>
            <a:r>
              <a:rPr kumimoji="0" lang="en-US" altLang="zh-CN" sz="2000" b="0" i="0"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STCF</a:t>
            </a:r>
            <a:r>
              <a:rPr kumimoji="0" lang="zh-CN" altLang="en-US" sz="2000" b="0" i="0"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正电子源系统的物理设计以及技术设计</a:t>
            </a:r>
            <a:endParaRPr kumimoji="0" lang="en-US" altLang="zh-CN" sz="2000" b="0" i="0"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l"/>
              <a:tabLst/>
              <a:defRPr/>
            </a:pPr>
            <a:r>
              <a:rPr lang="zh-CN" altLang="en-US"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完成了</a:t>
            </a:r>
            <a:r>
              <a:rPr lang="en-US" altLang="zh-CN"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STCF</a:t>
            </a:r>
            <a:r>
              <a:rPr lang="zh-CN" altLang="en-US"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束流测试平台的物理设计以及机械设计</a:t>
            </a:r>
            <a:endParaRPr kumimoji="0" lang="en-US" altLang="zh-CN" sz="2000" b="0" i="0"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l"/>
              <a:tabLst/>
              <a:defRPr/>
            </a:pPr>
            <a:r>
              <a:rPr lang="zh-CN" altLang="en-US"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完成了常温</a:t>
            </a:r>
            <a:r>
              <a:rPr lang="en-US" altLang="zh-CN"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AMD</a:t>
            </a:r>
            <a:r>
              <a:rPr lang="zh-CN" altLang="en-US"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的磁场，使其峰值磁场可达</a:t>
            </a:r>
            <a:r>
              <a:rPr lang="en-US" altLang="zh-CN"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8T</a:t>
            </a:r>
            <a:r>
              <a:rPr lang="zh-CN" altLang="en-US"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左右</a:t>
            </a:r>
            <a:endParaRPr kumimoji="0" lang="en-US" altLang="zh-CN" sz="2000" b="0" i="0"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l"/>
              <a:tabLst/>
              <a:defRPr/>
            </a:pPr>
            <a:r>
              <a:rPr lang="zh-CN" altLang="en-US"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模拟了基于单晶的正电子源，单晶方案最高可提高</a:t>
            </a:r>
            <a:r>
              <a:rPr lang="en-US" altLang="zh-CN"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41%</a:t>
            </a:r>
            <a:r>
              <a:rPr lang="zh-CN" altLang="en-US" sz="2000" kern="1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的正电子产额</a:t>
            </a:r>
            <a:endParaRPr kumimoji="0" lang="en-US" altLang="zh-CN" sz="2000" b="0" i="0"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9" name="文本框 8">
            <a:extLst>
              <a:ext uri="{FF2B5EF4-FFF2-40B4-BE49-F238E27FC236}">
                <a16:creationId xmlns:a16="http://schemas.microsoft.com/office/drawing/2014/main" id="{11149416-8E83-E4FD-B4A1-E0B076C17900}"/>
              </a:ext>
            </a:extLst>
          </p:cNvPr>
          <p:cNvSpPr txBox="1"/>
          <p:nvPr/>
        </p:nvSpPr>
        <p:spPr>
          <a:xfrm>
            <a:off x="0" y="4068352"/>
            <a:ext cx="1807029" cy="523220"/>
          </a:xfrm>
          <a:prstGeom prst="rect">
            <a:avLst/>
          </a:prstGeom>
          <a:noFill/>
        </p:spPr>
        <p:txBody>
          <a:bodyPr wrap="square">
            <a:spAutoFit/>
          </a:bodyPr>
          <a:lstStyle/>
          <a:p>
            <a:r>
              <a:rPr kumimoji="0" lang="zh-CN" altLang="en-US" sz="2800" b="1" i="0" u="none" strike="noStrike" kern="1200" cap="none" spc="0" normalizeH="0" baseline="0" noProof="0" dirty="0">
                <a:ln>
                  <a:noFill/>
                </a:ln>
                <a:solidFill>
                  <a:srgbClr val="083A7C"/>
                </a:solidFill>
                <a:effectLst/>
                <a:uLnTx/>
                <a:uFillTx/>
                <a:latin typeface="微软雅黑" panose="020B0503020204020204" pitchFamily="34" charset="-122"/>
                <a:ea typeface="微软雅黑" panose="020B0503020204020204" pitchFamily="34" charset="-122"/>
                <a:cs typeface="+mn-cs"/>
              </a:rPr>
              <a:t>未来计划</a:t>
            </a:r>
            <a:endParaRPr lang="zh-CN" altLang="en-US" sz="2800" dirty="0"/>
          </a:p>
        </p:txBody>
      </p:sp>
    </p:spTree>
    <p:extLst>
      <p:ext uri="{BB962C8B-B14F-4D97-AF65-F5344CB8AC3E}">
        <p14:creationId xmlns:p14="http://schemas.microsoft.com/office/powerpoint/2010/main" val="921786008"/>
      </p:ext>
    </p:extLst>
  </p:cSld>
  <p:clrMapOvr>
    <a:masterClrMapping/>
  </p:clrMapOvr>
  <mc:AlternateContent xmlns:mc="http://schemas.openxmlformats.org/markup-compatibility/2006" xmlns:p14="http://schemas.microsoft.com/office/powerpoint/2010/main">
    <mc:Choice Requires="p14">
      <p:transition spd="slow" p14:dur="2000" advTm="5279"/>
    </mc:Choice>
    <mc:Fallback xmlns="">
      <p:transition spd="slow" advTm="5279"/>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9EED4-D1B6-F276-62EA-ACF04BC26F05}"/>
            </a:ext>
          </a:extLst>
        </p:cNvPr>
        <p:cNvGrpSpPr/>
        <p:nvPr/>
      </p:nvGrpSpPr>
      <p:grpSpPr>
        <a:xfrm>
          <a:off x="0" y="0"/>
          <a:ext cx="0" cy="0"/>
          <a:chOff x="0" y="0"/>
          <a:chExt cx="0" cy="0"/>
        </a:xfrm>
      </p:grpSpPr>
      <p:sp>
        <p:nvSpPr>
          <p:cNvPr id="15" name="文本占位符 14">
            <a:extLst>
              <a:ext uri="{FF2B5EF4-FFF2-40B4-BE49-F238E27FC236}">
                <a16:creationId xmlns:a16="http://schemas.microsoft.com/office/drawing/2014/main" id="{ECDF38A6-FB46-EFC0-DD74-B42421EE1EF3}"/>
              </a:ext>
            </a:extLst>
          </p:cNvPr>
          <p:cNvSpPr>
            <a:spLocks noGrp="1"/>
          </p:cNvSpPr>
          <p:nvPr>
            <p:ph type="body" sz="quarter" idx="13"/>
          </p:nvPr>
        </p:nvSpPr>
        <p:spPr>
          <a:xfrm>
            <a:off x="668332" y="2584484"/>
            <a:ext cx="11125734" cy="1454116"/>
          </a:xfrm>
        </p:spPr>
        <p:txBody>
          <a:bodyPr/>
          <a:lstStyle/>
          <a:p>
            <a:r>
              <a:rPr lang="zh-CN" altLang="en-US" dirty="0"/>
              <a:t>感谢大家聆听</a:t>
            </a:r>
            <a:endParaRPr lang="en-US" altLang="zh-CN" dirty="0"/>
          </a:p>
          <a:p>
            <a:r>
              <a:rPr lang="zh-CN" altLang="en-US" dirty="0"/>
              <a:t>敬请各位老师批评指正</a:t>
            </a:r>
          </a:p>
        </p:txBody>
      </p:sp>
    </p:spTree>
    <p:extLst>
      <p:ext uri="{BB962C8B-B14F-4D97-AF65-F5344CB8AC3E}">
        <p14:creationId xmlns:p14="http://schemas.microsoft.com/office/powerpoint/2010/main" val="231037455"/>
      </p:ext>
    </p:extLst>
  </p:cSld>
  <p:clrMapOvr>
    <a:masterClrMapping/>
  </p:clrMapOvr>
  <mc:AlternateContent xmlns:mc="http://schemas.openxmlformats.org/markup-compatibility/2006" xmlns:p14="http://schemas.microsoft.com/office/powerpoint/2010/main">
    <mc:Choice Requires="p14">
      <p:transition spd="slow" p14:dur="2000" advTm="470"/>
    </mc:Choice>
    <mc:Fallback xmlns="">
      <p:transition spd="slow" advTm="47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表格 6">
                <a:extLst>
                  <a:ext uri="{FF2B5EF4-FFF2-40B4-BE49-F238E27FC236}">
                    <a16:creationId xmlns:a16="http://schemas.microsoft.com/office/drawing/2014/main" id="{B6AA2947-9110-556B-6E44-DBBE3A150B4C}"/>
                  </a:ext>
                </a:extLst>
              </p:cNvPr>
              <p:cNvGraphicFramePr>
                <a:graphicFrameLocks noGrp="1"/>
              </p:cNvGraphicFramePr>
              <p:nvPr>
                <p:extLst>
                  <p:ext uri="{D42A27DB-BD31-4B8C-83A1-F6EECF244321}">
                    <p14:modId xmlns:p14="http://schemas.microsoft.com/office/powerpoint/2010/main" val="846346140"/>
                  </p:ext>
                </p:extLst>
              </p:nvPr>
            </p:nvGraphicFramePr>
            <p:xfrm>
              <a:off x="5868785" y="3787006"/>
              <a:ext cx="6323215" cy="2966720"/>
            </p:xfrm>
            <a:graphic>
              <a:graphicData uri="http://schemas.openxmlformats.org/drawingml/2006/table">
                <a:tbl>
                  <a:tblPr firstRow="1" bandRow="1">
                    <a:tableStyleId>{2D5ABB26-0587-4C30-8999-92F81FD0307C}</a:tableStyleId>
                  </a:tblPr>
                  <a:tblGrid>
                    <a:gridCol w="1810136">
                      <a:extLst>
                        <a:ext uri="{9D8B030D-6E8A-4147-A177-3AD203B41FA5}">
                          <a16:colId xmlns:a16="http://schemas.microsoft.com/office/drawing/2014/main" val="293420300"/>
                        </a:ext>
                      </a:extLst>
                    </a:gridCol>
                    <a:gridCol w="2194105">
                      <a:extLst>
                        <a:ext uri="{9D8B030D-6E8A-4147-A177-3AD203B41FA5}">
                          <a16:colId xmlns:a16="http://schemas.microsoft.com/office/drawing/2014/main" val="1578049795"/>
                        </a:ext>
                      </a:extLst>
                    </a:gridCol>
                    <a:gridCol w="2318974">
                      <a:extLst>
                        <a:ext uri="{9D8B030D-6E8A-4147-A177-3AD203B41FA5}">
                          <a16:colId xmlns:a16="http://schemas.microsoft.com/office/drawing/2014/main" val="3939349032"/>
                        </a:ext>
                      </a:extLst>
                    </a:gridCol>
                  </a:tblGrid>
                  <a:tr h="370840">
                    <a:tc>
                      <a:txBody>
                        <a:bodyPr/>
                        <a:lstStyle/>
                        <a:p>
                          <a:r>
                            <a:rPr lang="en-US" altLang="zh-CN" b="1" dirty="0">
                              <a:latin typeface="Times New Roman" panose="02020603050405020304" pitchFamily="18" charset="0"/>
                              <a:cs typeface="Times New Roman" panose="02020603050405020304" pitchFamily="18" charset="0"/>
                            </a:rPr>
                            <a:t>Parameter</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b="1" dirty="0">
                              <a:latin typeface="Times New Roman" panose="02020603050405020304" pitchFamily="18" charset="0"/>
                              <a:cs typeface="Times New Roman" panose="02020603050405020304" pitchFamily="18" charset="0"/>
                            </a:rPr>
                            <a:t>Off-axis injection</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b="1" dirty="0">
                              <a:latin typeface="Times New Roman" panose="02020603050405020304" pitchFamily="18" charset="0"/>
                              <a:cs typeface="Times New Roman" panose="02020603050405020304" pitchFamily="18" charset="0"/>
                            </a:rPr>
                            <a:t>Swap-out injection</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6478623"/>
                      </a:ext>
                    </a:extLst>
                  </a:tr>
                  <a:tr h="370840">
                    <a:tc gridSpan="3">
                      <a:txBody>
                        <a:bodyPr/>
                        <a:lstStyle/>
                        <a:p>
                          <a:r>
                            <a:rPr lang="en-US" altLang="zh-CN" b="1" dirty="0">
                              <a:latin typeface="Times New Roman" panose="02020603050405020304" pitchFamily="18" charset="0"/>
                              <a:cs typeface="Times New Roman" panose="02020603050405020304" pitchFamily="18" charset="0"/>
                            </a:rPr>
                            <a:t>For Injection collider</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5845394"/>
                      </a:ext>
                    </a:extLst>
                  </a:tr>
                  <a:tr h="370840">
                    <a:tc>
                      <a:txBody>
                        <a:bodyPr/>
                        <a:lstStyle/>
                        <a:p>
                          <a:r>
                            <a:rPr lang="en-US" altLang="zh-CN" b="0" dirty="0">
                              <a:solidFill>
                                <a:schemeClr val="tx1"/>
                              </a:solidFill>
                              <a:latin typeface="Times New Roman" panose="02020603050405020304" pitchFamily="18" charset="0"/>
                              <a:cs typeface="Times New Roman" panose="02020603050405020304" pitchFamily="18" charset="0"/>
                            </a:rPr>
                            <a:t>Bunch charge</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1.0nc/30Hz</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latin typeface="Times New Roman" panose="02020603050405020304" pitchFamily="18" charset="0"/>
                              <a:cs typeface="Times New Roman" panose="02020603050405020304" pitchFamily="18" charset="0"/>
                            </a:rPr>
                            <a:t>8.5nc/30Hz</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789928"/>
                      </a:ext>
                    </a:extLst>
                  </a:tr>
                  <a:tr h="370840">
                    <a:tc>
                      <a:txBody>
                        <a:bodyPr/>
                        <a:lstStyle/>
                        <a:p>
                          <a:r>
                            <a:rPr lang="en-US" altLang="zh-CN" b="0" dirty="0">
                              <a:solidFill>
                                <a:schemeClr val="tx1"/>
                              </a:solidFill>
                              <a:latin typeface="Times New Roman" panose="02020603050405020304" pitchFamily="18" charset="0"/>
                              <a:cs typeface="Times New Roman" panose="02020603050405020304" pitchFamily="18" charset="0"/>
                            </a:rPr>
                            <a:t>Beam energy</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1-3.5 GeV</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0" dirty="0">
                              <a:latin typeface="Times New Roman" panose="02020603050405020304" pitchFamily="18" charset="0"/>
                              <a:cs typeface="Times New Roman" panose="02020603050405020304" pitchFamily="18" charset="0"/>
                            </a:rPr>
                            <a:t>1-3.5 GeV</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0987179"/>
                      </a:ext>
                    </a:extLst>
                  </a:tr>
                  <a:tr h="370840">
                    <a:tc>
                      <a:txBody>
                        <a:bodyPr/>
                        <a:lstStyle/>
                        <a:p>
                          <a:r>
                            <a:rPr lang="en-US" altLang="zh-CN" sz="1600" b="0" dirty="0">
                              <a:solidFill>
                                <a:schemeClr val="tx1"/>
                              </a:solidFill>
                              <a:latin typeface="Times New Roman" panose="02020603050405020304" pitchFamily="18" charset="0"/>
                              <a:cs typeface="Times New Roman" panose="02020603050405020304" pitchFamily="18" charset="0"/>
                            </a:rPr>
                            <a:t>Emittance(@2GeV)</a:t>
                          </a:r>
                          <a:endParaRPr lang="zh-CN" altLang="en-US" sz="16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i="0" dirty="0">
                              <a:solidFill>
                                <a:schemeClr val="tx1"/>
                              </a:solidFill>
                              <a:latin typeface="Times New Roman" panose="02020603050405020304" pitchFamily="18" charset="0"/>
                              <a:cs typeface="Times New Roman" panose="02020603050405020304" pitchFamily="18" charset="0"/>
                            </a:rPr>
                            <a:t>6/2 </a:t>
                          </a:r>
                          <a:r>
                            <a:rPr lang="en-US" altLang="zh-CN" b="0" i="0" dirty="0" err="1">
                              <a:solidFill>
                                <a:schemeClr val="tx1"/>
                              </a:solidFill>
                              <a:latin typeface="Times New Roman" panose="02020603050405020304" pitchFamily="18" charset="0"/>
                              <a:cs typeface="Times New Roman" panose="02020603050405020304" pitchFamily="18" charset="0"/>
                            </a:rPr>
                            <a:t>nmrad</a:t>
                          </a:r>
                          <a:endParaRPr lang="zh-CN" altLang="en-US" b="0" i="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i="0" dirty="0">
                              <a:latin typeface="Times New Roman" panose="02020603050405020304" pitchFamily="18" charset="0"/>
                              <a:cs typeface="Times New Roman" panose="02020603050405020304" pitchFamily="18" charset="0"/>
                            </a:rPr>
                            <a:t>30/10 </a:t>
                          </a:r>
                          <a:r>
                            <a:rPr lang="en-US" altLang="zh-CN" b="0" i="0" dirty="0" err="1">
                              <a:latin typeface="Times New Roman" panose="02020603050405020304" pitchFamily="18" charset="0"/>
                              <a:cs typeface="Times New Roman" panose="02020603050405020304" pitchFamily="18" charset="0"/>
                            </a:rPr>
                            <a:t>nmrad</a:t>
                          </a:r>
                          <a:endParaRPr lang="zh-CN" altLang="en-US" b="0" i="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7526844"/>
                      </a:ext>
                    </a:extLst>
                  </a:tr>
                  <a:tr h="37084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a:latin typeface="Times New Roman" panose="02020603050405020304" pitchFamily="18" charset="0"/>
                              <a:cs typeface="Times New Roman" panose="02020603050405020304" pitchFamily="18" charset="0"/>
                            </a:rPr>
                            <a:t>For </a:t>
                          </a:r>
                          <a14:m>
                            <m:oMath xmlns:m="http://schemas.openxmlformats.org/officeDocument/2006/math">
                              <m:sSup>
                                <m:sSupPr>
                                  <m:ctrlPr>
                                    <a:rPr lang="en-US" altLang="zh-CN" b="1" i="1" smtClean="0">
                                      <a:latin typeface="Cambria Math" panose="02040503050406030204" pitchFamily="18" charset="0"/>
                                    </a:rPr>
                                  </m:ctrlPr>
                                </m:sSupPr>
                                <m:e>
                                  <m:r>
                                    <a:rPr lang="en-US" altLang="zh-CN" b="1" i="0" smtClean="0">
                                      <a:latin typeface="Cambria Math" panose="02040503050406030204" pitchFamily="18" charset="0"/>
                                    </a:rPr>
                                    <m:t>𝐞</m:t>
                                  </m:r>
                                </m:e>
                                <m:sup>
                                  <m:r>
                                    <a:rPr lang="en-US" altLang="zh-CN" b="1" i="0" smtClean="0">
                                      <a:latin typeface="Cambria Math" panose="02040503050406030204" pitchFamily="18" charset="0"/>
                                    </a:rPr>
                                    <m:t>+</m:t>
                                  </m:r>
                                </m:sup>
                              </m:sSup>
                            </m:oMath>
                          </a14:m>
                          <a:r>
                            <a:rPr lang="zh-CN" altLang="en-US" b="1" i="0" dirty="0">
                              <a:latin typeface="Times New Roman" panose="02020603050405020304" pitchFamily="18" charset="0"/>
                              <a:cs typeface="Times New Roman" panose="02020603050405020304" pitchFamily="18" charset="0"/>
                            </a:rPr>
                            <a:t> </a:t>
                          </a:r>
                          <a:r>
                            <a:rPr lang="en-US" altLang="zh-CN" b="1" i="0" dirty="0">
                              <a:latin typeface="Times New Roman" panose="02020603050405020304" pitchFamily="18" charset="0"/>
                              <a:cs typeface="Times New Roman" panose="02020603050405020304" pitchFamily="18" charset="0"/>
                            </a:rPr>
                            <a:t>production</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4460308"/>
                      </a:ext>
                    </a:extLst>
                  </a:tr>
                  <a:tr h="370840">
                    <a:tc>
                      <a:txBody>
                        <a:bodyPr/>
                        <a:lstStyle/>
                        <a:p>
                          <a:r>
                            <a:rPr lang="en-US" altLang="zh-CN" b="0" i="0" dirty="0">
                              <a:latin typeface="Times New Roman" panose="02020603050405020304" pitchFamily="18" charset="0"/>
                              <a:cs typeface="Times New Roman" panose="02020603050405020304" pitchFamily="18" charset="0"/>
                            </a:rPr>
                            <a:t>Bunch Energy</a:t>
                          </a:r>
                          <a:endParaRPr lang="zh-CN" altLang="en-US" b="0" i="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latin typeface="Times New Roman" panose="02020603050405020304" pitchFamily="18" charset="0"/>
                              <a:cs typeface="Times New Roman" panose="02020603050405020304" pitchFamily="18" charset="0"/>
                            </a:rPr>
                            <a:t>1.0 GeV</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latin typeface="Times New Roman" panose="02020603050405020304" pitchFamily="18" charset="0"/>
                              <a:cs typeface="Times New Roman" panose="02020603050405020304" pitchFamily="18" charset="0"/>
                            </a:rPr>
                            <a:t>2.5 GeV</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33997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chemeClr val="tx1"/>
                              </a:solidFill>
                              <a:latin typeface="Times New Roman" panose="02020603050405020304" pitchFamily="18" charset="0"/>
                              <a:cs typeface="Times New Roman" panose="02020603050405020304" pitchFamily="18" charset="0"/>
                            </a:rPr>
                            <a:t>Bunch Charge</a:t>
                          </a:r>
                          <a:endParaRPr lang="zh-CN" altLang="en-US" b="0" i="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11.6 </a:t>
                          </a:r>
                          <a:r>
                            <a:rPr lang="en-US" altLang="zh-CN" b="0" dirty="0" err="1">
                              <a:solidFill>
                                <a:schemeClr val="tx1"/>
                              </a:solidFill>
                              <a:latin typeface="Times New Roman" panose="02020603050405020304" pitchFamily="18" charset="0"/>
                              <a:cs typeface="Times New Roman" panose="02020603050405020304" pitchFamily="18" charset="0"/>
                            </a:rPr>
                            <a:t>nC</a:t>
                          </a:r>
                          <a:r>
                            <a:rPr lang="en-US" altLang="zh-CN" b="0" dirty="0">
                              <a:solidFill>
                                <a:schemeClr val="tx1"/>
                              </a:solidFill>
                              <a:latin typeface="Times New Roman" panose="02020603050405020304" pitchFamily="18" charset="0"/>
                              <a:cs typeface="Times New Roman" panose="02020603050405020304" pitchFamily="18" charset="0"/>
                            </a:rPr>
                            <a:t> /30Hz</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11.6nC /90Hz</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7427725"/>
                      </a:ext>
                    </a:extLst>
                  </a:tr>
                </a:tbl>
              </a:graphicData>
            </a:graphic>
          </p:graphicFrame>
        </mc:Choice>
        <mc:Fallback xmlns="">
          <p:graphicFrame>
            <p:nvGraphicFramePr>
              <p:cNvPr id="7" name="表格 6">
                <a:extLst>
                  <a:ext uri="{FF2B5EF4-FFF2-40B4-BE49-F238E27FC236}">
                    <a16:creationId xmlns:a16="http://schemas.microsoft.com/office/drawing/2014/main" id="{B6AA2947-9110-556B-6E44-DBBE3A150B4C}"/>
                  </a:ext>
                </a:extLst>
              </p:cNvPr>
              <p:cNvGraphicFramePr>
                <a:graphicFrameLocks noGrp="1"/>
              </p:cNvGraphicFramePr>
              <p:nvPr>
                <p:extLst>
                  <p:ext uri="{D42A27DB-BD31-4B8C-83A1-F6EECF244321}">
                    <p14:modId xmlns:p14="http://schemas.microsoft.com/office/powerpoint/2010/main" val="846346140"/>
                  </p:ext>
                </p:extLst>
              </p:nvPr>
            </p:nvGraphicFramePr>
            <p:xfrm>
              <a:off x="5868785" y="3787006"/>
              <a:ext cx="6323215" cy="2966720"/>
            </p:xfrm>
            <a:graphic>
              <a:graphicData uri="http://schemas.openxmlformats.org/drawingml/2006/table">
                <a:tbl>
                  <a:tblPr firstRow="1" bandRow="1">
                    <a:tableStyleId>{2D5ABB26-0587-4C30-8999-92F81FD0307C}</a:tableStyleId>
                  </a:tblPr>
                  <a:tblGrid>
                    <a:gridCol w="1810136">
                      <a:extLst>
                        <a:ext uri="{9D8B030D-6E8A-4147-A177-3AD203B41FA5}">
                          <a16:colId xmlns:a16="http://schemas.microsoft.com/office/drawing/2014/main" val="293420300"/>
                        </a:ext>
                      </a:extLst>
                    </a:gridCol>
                    <a:gridCol w="2194105">
                      <a:extLst>
                        <a:ext uri="{9D8B030D-6E8A-4147-A177-3AD203B41FA5}">
                          <a16:colId xmlns:a16="http://schemas.microsoft.com/office/drawing/2014/main" val="1578049795"/>
                        </a:ext>
                      </a:extLst>
                    </a:gridCol>
                    <a:gridCol w="2318974">
                      <a:extLst>
                        <a:ext uri="{9D8B030D-6E8A-4147-A177-3AD203B41FA5}">
                          <a16:colId xmlns:a16="http://schemas.microsoft.com/office/drawing/2014/main" val="3939349032"/>
                        </a:ext>
                      </a:extLst>
                    </a:gridCol>
                  </a:tblGrid>
                  <a:tr h="370840">
                    <a:tc>
                      <a:txBody>
                        <a:bodyPr/>
                        <a:lstStyle/>
                        <a:p>
                          <a:r>
                            <a:rPr lang="en-US" altLang="zh-CN" b="1" dirty="0">
                              <a:latin typeface="Times New Roman" panose="02020603050405020304" pitchFamily="18" charset="0"/>
                              <a:cs typeface="Times New Roman" panose="02020603050405020304" pitchFamily="18" charset="0"/>
                            </a:rPr>
                            <a:t>Parameter</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b="1" dirty="0">
                              <a:latin typeface="Times New Roman" panose="02020603050405020304" pitchFamily="18" charset="0"/>
                              <a:cs typeface="Times New Roman" panose="02020603050405020304" pitchFamily="18" charset="0"/>
                            </a:rPr>
                            <a:t>Off-axis injection</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b="1" dirty="0">
                              <a:latin typeface="Times New Roman" panose="02020603050405020304" pitchFamily="18" charset="0"/>
                              <a:cs typeface="Times New Roman" panose="02020603050405020304" pitchFamily="18" charset="0"/>
                            </a:rPr>
                            <a:t>Swap-out injection</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6478623"/>
                      </a:ext>
                    </a:extLst>
                  </a:tr>
                  <a:tr h="370840">
                    <a:tc gridSpan="3">
                      <a:txBody>
                        <a:bodyPr/>
                        <a:lstStyle/>
                        <a:p>
                          <a:r>
                            <a:rPr lang="en-US" altLang="zh-CN" b="1" dirty="0">
                              <a:latin typeface="Times New Roman" panose="02020603050405020304" pitchFamily="18" charset="0"/>
                              <a:cs typeface="Times New Roman" panose="02020603050405020304" pitchFamily="18" charset="0"/>
                            </a:rPr>
                            <a:t>For Injection collider</a:t>
                          </a:r>
                          <a:endParaRPr lang="zh-CN" altLang="en-US"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5845394"/>
                      </a:ext>
                    </a:extLst>
                  </a:tr>
                  <a:tr h="370840">
                    <a:tc>
                      <a:txBody>
                        <a:bodyPr/>
                        <a:lstStyle/>
                        <a:p>
                          <a:r>
                            <a:rPr lang="en-US" altLang="zh-CN" b="0" dirty="0">
                              <a:solidFill>
                                <a:schemeClr val="tx1"/>
                              </a:solidFill>
                              <a:latin typeface="Times New Roman" panose="02020603050405020304" pitchFamily="18" charset="0"/>
                              <a:cs typeface="Times New Roman" panose="02020603050405020304" pitchFamily="18" charset="0"/>
                            </a:rPr>
                            <a:t>Bunch charge</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1.0nc/30Hz</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latin typeface="Times New Roman" panose="02020603050405020304" pitchFamily="18" charset="0"/>
                              <a:cs typeface="Times New Roman" panose="02020603050405020304" pitchFamily="18" charset="0"/>
                            </a:rPr>
                            <a:t>8.5nc/30Hz</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789928"/>
                      </a:ext>
                    </a:extLst>
                  </a:tr>
                  <a:tr h="370840">
                    <a:tc>
                      <a:txBody>
                        <a:bodyPr/>
                        <a:lstStyle/>
                        <a:p>
                          <a:r>
                            <a:rPr lang="en-US" altLang="zh-CN" b="0" dirty="0">
                              <a:solidFill>
                                <a:schemeClr val="tx1"/>
                              </a:solidFill>
                              <a:latin typeface="Times New Roman" panose="02020603050405020304" pitchFamily="18" charset="0"/>
                              <a:cs typeface="Times New Roman" panose="02020603050405020304" pitchFamily="18" charset="0"/>
                            </a:rPr>
                            <a:t>Beam energy</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1-3.5 GeV</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0" dirty="0">
                              <a:latin typeface="Times New Roman" panose="02020603050405020304" pitchFamily="18" charset="0"/>
                              <a:cs typeface="Times New Roman" panose="02020603050405020304" pitchFamily="18" charset="0"/>
                            </a:rPr>
                            <a:t>1-3.5 GeV</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0987179"/>
                      </a:ext>
                    </a:extLst>
                  </a:tr>
                  <a:tr h="370840">
                    <a:tc>
                      <a:txBody>
                        <a:bodyPr/>
                        <a:lstStyle/>
                        <a:p>
                          <a:r>
                            <a:rPr lang="en-US" altLang="zh-CN" sz="1600" b="0" dirty="0">
                              <a:solidFill>
                                <a:schemeClr val="tx1"/>
                              </a:solidFill>
                              <a:latin typeface="Times New Roman" panose="02020603050405020304" pitchFamily="18" charset="0"/>
                              <a:cs typeface="Times New Roman" panose="02020603050405020304" pitchFamily="18" charset="0"/>
                            </a:rPr>
                            <a:t>Emittance(@2GeV)</a:t>
                          </a:r>
                          <a:endParaRPr lang="zh-CN" altLang="en-US" sz="16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i="0" dirty="0">
                              <a:solidFill>
                                <a:schemeClr val="tx1"/>
                              </a:solidFill>
                              <a:latin typeface="Times New Roman" panose="02020603050405020304" pitchFamily="18" charset="0"/>
                              <a:cs typeface="Times New Roman" panose="02020603050405020304" pitchFamily="18" charset="0"/>
                            </a:rPr>
                            <a:t>6/2 </a:t>
                          </a:r>
                          <a:r>
                            <a:rPr lang="en-US" altLang="zh-CN" b="0" i="0" dirty="0" err="1">
                              <a:solidFill>
                                <a:schemeClr val="tx1"/>
                              </a:solidFill>
                              <a:latin typeface="Times New Roman" panose="02020603050405020304" pitchFamily="18" charset="0"/>
                              <a:cs typeface="Times New Roman" panose="02020603050405020304" pitchFamily="18" charset="0"/>
                            </a:rPr>
                            <a:t>nmrad</a:t>
                          </a:r>
                          <a:endParaRPr lang="zh-CN" altLang="en-US" b="0" i="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i="0" dirty="0">
                              <a:latin typeface="Times New Roman" panose="02020603050405020304" pitchFamily="18" charset="0"/>
                              <a:cs typeface="Times New Roman" panose="02020603050405020304" pitchFamily="18" charset="0"/>
                            </a:rPr>
                            <a:t>30/10 </a:t>
                          </a:r>
                          <a:r>
                            <a:rPr lang="en-US" altLang="zh-CN" b="0" i="0" dirty="0" err="1">
                              <a:latin typeface="Times New Roman" panose="02020603050405020304" pitchFamily="18" charset="0"/>
                              <a:cs typeface="Times New Roman" panose="02020603050405020304" pitchFamily="18" charset="0"/>
                            </a:rPr>
                            <a:t>nmrad</a:t>
                          </a:r>
                          <a:endParaRPr lang="zh-CN" altLang="en-US" b="0" i="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7526844"/>
                      </a:ext>
                    </a:extLst>
                  </a:tr>
                  <a:tr h="370840">
                    <a:tc gridSpan="3">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6" t="-506557" r="-289" b="-224590"/>
                          </a:stretch>
                        </a:blipFill>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4460308"/>
                      </a:ext>
                    </a:extLst>
                  </a:tr>
                  <a:tr h="370840">
                    <a:tc>
                      <a:txBody>
                        <a:bodyPr/>
                        <a:lstStyle/>
                        <a:p>
                          <a:r>
                            <a:rPr lang="en-US" altLang="zh-CN" b="0" i="0" dirty="0">
                              <a:latin typeface="Times New Roman" panose="02020603050405020304" pitchFamily="18" charset="0"/>
                              <a:cs typeface="Times New Roman" panose="02020603050405020304" pitchFamily="18" charset="0"/>
                            </a:rPr>
                            <a:t>Bunch Energy</a:t>
                          </a:r>
                          <a:endParaRPr lang="zh-CN" altLang="en-US" b="0" i="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latin typeface="Times New Roman" panose="02020603050405020304" pitchFamily="18" charset="0"/>
                              <a:cs typeface="Times New Roman" panose="02020603050405020304" pitchFamily="18" charset="0"/>
                            </a:rPr>
                            <a:t>1.0 GeV</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latin typeface="Times New Roman" panose="02020603050405020304" pitchFamily="18" charset="0"/>
                              <a:cs typeface="Times New Roman" panose="02020603050405020304" pitchFamily="18" charset="0"/>
                            </a:rPr>
                            <a:t>2.5 GeV</a:t>
                          </a:r>
                          <a:endParaRPr lang="zh-CN" altLang="en-US"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33997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chemeClr val="tx1"/>
                              </a:solidFill>
                              <a:latin typeface="Times New Roman" panose="02020603050405020304" pitchFamily="18" charset="0"/>
                              <a:cs typeface="Times New Roman" panose="02020603050405020304" pitchFamily="18" charset="0"/>
                            </a:rPr>
                            <a:t>Bunch Charge</a:t>
                          </a:r>
                          <a:endParaRPr lang="zh-CN" altLang="en-US" b="0" i="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11.6 </a:t>
                          </a:r>
                          <a:r>
                            <a:rPr lang="en-US" altLang="zh-CN" b="0" dirty="0" err="1">
                              <a:solidFill>
                                <a:schemeClr val="tx1"/>
                              </a:solidFill>
                              <a:latin typeface="Times New Roman" panose="02020603050405020304" pitchFamily="18" charset="0"/>
                              <a:cs typeface="Times New Roman" panose="02020603050405020304" pitchFamily="18" charset="0"/>
                            </a:rPr>
                            <a:t>nC</a:t>
                          </a:r>
                          <a:r>
                            <a:rPr lang="en-US" altLang="zh-CN" b="0" dirty="0">
                              <a:solidFill>
                                <a:schemeClr val="tx1"/>
                              </a:solidFill>
                              <a:latin typeface="Times New Roman" panose="02020603050405020304" pitchFamily="18" charset="0"/>
                              <a:cs typeface="Times New Roman" panose="02020603050405020304" pitchFamily="18" charset="0"/>
                            </a:rPr>
                            <a:t> /30Hz</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CN" b="0" dirty="0">
                              <a:solidFill>
                                <a:schemeClr val="tx1"/>
                              </a:solidFill>
                              <a:latin typeface="Times New Roman" panose="02020603050405020304" pitchFamily="18" charset="0"/>
                              <a:cs typeface="Times New Roman" panose="02020603050405020304" pitchFamily="18" charset="0"/>
                            </a:rPr>
                            <a:t>11.6nC /90Hz</a:t>
                          </a:r>
                          <a:endParaRPr lang="zh-CN" altLang="en-US"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7427725"/>
                      </a:ext>
                    </a:extLst>
                  </a:tr>
                </a:tbl>
              </a:graphicData>
            </a:graphic>
          </p:graphicFrame>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72DA3EF7-0AF7-6E03-56D1-805BCAB73ADD}"/>
                  </a:ext>
                </a:extLst>
              </p:cNvPr>
              <p:cNvSpPr txBox="1"/>
              <p:nvPr/>
            </p:nvSpPr>
            <p:spPr>
              <a:xfrm>
                <a:off x="582007" y="4049807"/>
                <a:ext cx="4780618" cy="2441117"/>
              </a:xfrm>
              <a:prstGeom prst="rect">
                <a:avLst/>
              </a:prstGeom>
              <a:noFill/>
            </p:spPr>
            <p:txBody>
              <a:bodyPr wrap="square">
                <a:spAutoFit/>
              </a:bodyPr>
              <a:lstStyle/>
              <a:p>
                <a:pPr algn="just" defTabSz="1004888" fontAlgn="base">
                  <a:lnSpc>
                    <a:spcPct val="150000"/>
                  </a:lnSpc>
                  <a:spcBef>
                    <a:spcPct val="0"/>
                  </a:spcBef>
                  <a:spcAft>
                    <a:spcPct val="0"/>
                  </a:spcAft>
                  <a:defRPr/>
                </a:pPr>
                <a:r>
                  <a:rPr lang="en-US" altLang="zh-CN" sz="2400" b="1" kern="0" dirty="0">
                    <a:solidFill>
                      <a:prstClr val="black"/>
                    </a:solidFill>
                    <a:latin typeface="Times New Roman" panose="02020603050405020304" pitchFamily="18" charset="0"/>
                    <a:cs typeface="Times New Roman" panose="02020603050405020304" pitchFamily="18" charset="0"/>
                  </a:rPr>
                  <a:t>STCF(Super Tau-Charm Facility)</a:t>
                </a:r>
                <a:endParaRPr lang="en-US" altLang="zh-CN" sz="2400" b="1"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marL="342900" marR="0" lvl="0" indent="-342900" algn="just" defTabSz="1004888" fontAlgn="base">
                  <a:lnSpc>
                    <a:spcPct val="150000"/>
                  </a:lnSpc>
                  <a:spcBef>
                    <a:spcPct val="0"/>
                  </a:spcBef>
                  <a:spcAft>
                    <a:spcPct val="0"/>
                  </a:spcAft>
                  <a:buClrTx/>
                  <a:buSzTx/>
                  <a:buFont typeface="Arial" panose="020B0604020202020204" pitchFamily="34" charset="0"/>
                  <a:buChar char="•"/>
                  <a:tabLst/>
                  <a:defRPr/>
                </a:pPr>
                <a:r>
                  <a:rPr lang="en-US" altLang="zh-CN" sz="2000"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Current:2A</a:t>
                </a:r>
              </a:p>
              <a:p>
                <a:pPr marL="342900" marR="0" lvl="0" indent="-342900" algn="just" defTabSz="1004888" fontAlgn="base">
                  <a:lnSpc>
                    <a:spcPct val="150000"/>
                  </a:lnSpc>
                  <a:spcBef>
                    <a:spcPct val="0"/>
                  </a:spcBef>
                  <a:spcAft>
                    <a:spcPct val="0"/>
                  </a:spcAft>
                  <a:buClrTx/>
                  <a:buSzTx/>
                  <a:buFont typeface="Arial" panose="020B0604020202020204" pitchFamily="34" charset="0"/>
                  <a:buChar char="•"/>
                  <a:tabLst/>
                  <a:defRPr/>
                </a:pPr>
                <a:r>
                  <a:rPr lang="en-US" altLang="zh-CN" sz="2000"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Circumference of the Ring:~860m</a:t>
                </a:r>
              </a:p>
              <a:p>
                <a:pPr marL="342900" marR="0" lvl="0" indent="-342900" algn="just" defTabSz="1004888" fontAlgn="base">
                  <a:lnSpc>
                    <a:spcPct val="150000"/>
                  </a:lnSpc>
                  <a:spcBef>
                    <a:spcPct val="0"/>
                  </a:spcBef>
                  <a:spcAft>
                    <a:spcPct val="0"/>
                  </a:spcAft>
                  <a:buClrTx/>
                  <a:buSzTx/>
                  <a:buFont typeface="Arial" panose="020B0604020202020204" pitchFamily="34" charset="0"/>
                  <a:buChar char="•"/>
                  <a:tabLst/>
                  <a:defRPr/>
                </a:pPr>
                <a:r>
                  <a:rPr lang="en-US" altLang="zh-CN" sz="2000" b="1"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Center-of-Mass Energy:2-7GeV</a:t>
                </a:r>
              </a:p>
              <a:p>
                <a:pPr marL="342900" indent="-342900" algn="just" defTabSz="1004888" fontAlgn="base">
                  <a:lnSpc>
                    <a:spcPct val="150000"/>
                  </a:lnSpc>
                  <a:spcBef>
                    <a:spcPct val="0"/>
                  </a:spcBef>
                  <a:spcAft>
                    <a:spcPct val="0"/>
                  </a:spcAft>
                  <a:buFont typeface="Arial" panose="020B0604020202020204" pitchFamily="34" charset="0"/>
                  <a:buChar char="•"/>
                  <a:defRPr/>
                </a:pPr>
                <a:r>
                  <a:rPr lang="en-US" altLang="zh-CN" sz="2000" b="1"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Luminosity: </a:t>
                </a:r>
                <a14:m>
                  <m:oMath xmlns:m="http://schemas.openxmlformats.org/officeDocument/2006/math">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𝟎</m:t>
                    </m:r>
                    <m:r>
                      <a:rPr lang="en-US" altLang="zh-CN" sz="2000" b="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𝟓</m:t>
                    </m:r>
                    <m:r>
                      <a:rPr lang="en-US" altLang="zh-CN" sz="2000" b="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000" b="1"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𝟏𝟎</m:t>
                        </m:r>
                      </m:e>
                      <m:sup>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𝟑𝟓</m:t>
                        </m:r>
                      </m:sup>
                    </m:sSup>
                    <m:sSup>
                      <m:sSupPr>
                        <m:ctrlPr>
                          <a:rPr lang="zh-CN" altLang="zh-CN" sz="2000" b="1"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𝒄𝒎</m:t>
                        </m:r>
                      </m:e>
                      <m:sup>
                        <m:r>
                          <a:rPr lang="en-US" altLang="zh-CN" sz="2000" b="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𝟐</m:t>
                        </m:r>
                      </m:sup>
                    </m:sSup>
                    <m:sSup>
                      <m:sSupPr>
                        <m:ctrlPr>
                          <a:rPr lang="zh-CN" altLang="zh-CN" sz="2000" b="1"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𝒔</m:t>
                        </m:r>
                      </m:e>
                      <m:sup>
                        <m:r>
                          <a:rPr lang="en-US" altLang="zh-CN" sz="2000" b="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000" b="1" i="1" kern="0">
                            <a:solidFill>
                              <a:srgbClr val="000000"/>
                            </a:solidFill>
                            <a:latin typeface="Cambria Math" panose="02040503050406030204" pitchFamily="18" charset="0"/>
                            <a:ea typeface="宋体" panose="02010600030101010101" pitchFamily="2" charset="-122"/>
                            <a:cs typeface="Times New Roman" panose="02020603050405020304" pitchFamily="18" charset="0"/>
                          </a:rPr>
                          <m:t>𝟏</m:t>
                        </m:r>
                      </m:sup>
                    </m:sSup>
                  </m:oMath>
                </a14:m>
                <a:endParaRPr lang="en-US" altLang="zh-CN" sz="2000" b="1" kern="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72DA3EF7-0AF7-6E03-56D1-805BCAB73ADD}"/>
                  </a:ext>
                </a:extLst>
              </p:cNvPr>
              <p:cNvSpPr txBox="1">
                <a:spLocks noRot="1" noChangeAspect="1" noMove="1" noResize="1" noEditPoints="1" noAdjustHandles="1" noChangeArrowheads="1" noChangeShapeType="1" noTextEdit="1"/>
              </p:cNvSpPr>
              <p:nvPr/>
            </p:nvSpPr>
            <p:spPr>
              <a:xfrm>
                <a:off x="582007" y="4049807"/>
                <a:ext cx="4780618" cy="2441117"/>
              </a:xfrm>
              <a:prstGeom prst="rect">
                <a:avLst/>
              </a:prstGeom>
              <a:blipFill>
                <a:blip r:embed="rId4"/>
                <a:stretch>
                  <a:fillRect l="-1911" b="-3741"/>
                </a:stretch>
              </a:blipFill>
            </p:spPr>
            <p:txBody>
              <a:bodyPr/>
              <a:lstStyle/>
              <a:p>
                <a:r>
                  <a:rPr lang="zh-CN" altLang="en-US">
                    <a:noFill/>
                  </a:rPr>
                  <a:t> </a:t>
                </a:r>
              </a:p>
            </p:txBody>
          </p:sp>
        </mc:Fallback>
      </mc:AlternateContent>
      <p:pic>
        <p:nvPicPr>
          <p:cNvPr id="2" name="图片 1">
            <a:extLst>
              <a:ext uri="{FF2B5EF4-FFF2-40B4-BE49-F238E27FC236}">
                <a16:creationId xmlns:a16="http://schemas.microsoft.com/office/drawing/2014/main" id="{49527D22-FE2D-A8A7-E8F5-793C771CFD8E}"/>
              </a:ext>
            </a:extLst>
          </p:cNvPr>
          <p:cNvPicPr>
            <a:picLocks noChangeAspect="1"/>
          </p:cNvPicPr>
          <p:nvPr/>
        </p:nvPicPr>
        <p:blipFill>
          <a:blip r:embed="rId5"/>
          <a:stretch>
            <a:fillRect/>
          </a:stretch>
        </p:blipFill>
        <p:spPr>
          <a:xfrm>
            <a:off x="407433" y="1058612"/>
            <a:ext cx="5129767" cy="2884419"/>
          </a:xfrm>
          <a:prstGeom prst="rect">
            <a:avLst/>
          </a:prstGeom>
        </p:spPr>
      </p:pic>
      <p:pic>
        <p:nvPicPr>
          <p:cNvPr id="3" name="Picture 6">
            <a:extLst>
              <a:ext uri="{FF2B5EF4-FFF2-40B4-BE49-F238E27FC236}">
                <a16:creationId xmlns:a16="http://schemas.microsoft.com/office/drawing/2014/main" id="{68D5A9E9-126C-11E8-F960-ACD5F7489909}"/>
              </a:ext>
            </a:extLst>
          </p:cNvPr>
          <p:cNvPicPr>
            <a:picLocks noChangeAspect="1"/>
          </p:cNvPicPr>
          <p:nvPr/>
        </p:nvPicPr>
        <p:blipFill>
          <a:blip r:embed="rId6"/>
          <a:stretch>
            <a:fillRect/>
          </a:stretch>
        </p:blipFill>
        <p:spPr>
          <a:xfrm rot="60000">
            <a:off x="866224" y="1666958"/>
            <a:ext cx="3845797" cy="1419661"/>
          </a:xfrm>
          <a:prstGeom prst="rect">
            <a:avLst/>
          </a:prstGeom>
          <a:effectLst>
            <a:glow rad="38100">
              <a:schemeClr val="bg1">
                <a:alpha val="33000"/>
              </a:schemeClr>
            </a:glow>
          </a:effectLst>
        </p:spPr>
      </p:pic>
      <p:pic>
        <p:nvPicPr>
          <p:cNvPr id="6" name="图片 5">
            <a:extLst>
              <a:ext uri="{FF2B5EF4-FFF2-40B4-BE49-F238E27FC236}">
                <a16:creationId xmlns:a16="http://schemas.microsoft.com/office/drawing/2014/main" id="{4C279D35-552D-BE29-EFFD-35A3F1BCB3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83895" y="1260325"/>
            <a:ext cx="5951078" cy="2168675"/>
          </a:xfrm>
          <a:prstGeom prst="rect">
            <a:avLst/>
          </a:prstGeom>
        </p:spPr>
      </p:pic>
    </p:spTree>
    <p:extLst>
      <p:ext uri="{BB962C8B-B14F-4D97-AF65-F5344CB8AC3E}">
        <p14:creationId xmlns:p14="http://schemas.microsoft.com/office/powerpoint/2010/main" val="2945116952"/>
      </p:ext>
    </p:extLst>
  </p:cSld>
  <p:clrMapOvr>
    <a:masterClrMapping/>
  </p:clrMapOvr>
  <mc:AlternateContent xmlns:mc="http://schemas.openxmlformats.org/markup-compatibility/2006" xmlns:p14="http://schemas.microsoft.com/office/powerpoint/2010/main">
    <mc:Choice Requires="p14">
      <p:transition spd="slow" p14:dur="2000" advTm="24818"/>
    </mc:Choice>
    <mc:Fallback xmlns="">
      <p:transition spd="slow" advTm="2481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929BE-70A5-2676-4250-82FE3D408C4D}"/>
            </a:ext>
          </a:extLst>
        </p:cNvPr>
        <p:cNvGrpSpPr/>
        <p:nvPr/>
      </p:nvGrpSpPr>
      <p:grpSpPr>
        <a:xfrm>
          <a:off x="0" y="0"/>
          <a:ext cx="0" cy="0"/>
          <a:chOff x="0" y="0"/>
          <a:chExt cx="0" cy="0"/>
        </a:xfrm>
      </p:grpSpPr>
      <p:sp>
        <p:nvSpPr>
          <p:cNvPr id="15" name="文本占位符 14">
            <a:extLst>
              <a:ext uri="{FF2B5EF4-FFF2-40B4-BE49-F238E27FC236}">
                <a16:creationId xmlns:a16="http://schemas.microsoft.com/office/drawing/2014/main" id="{24AB0EB6-AF3E-6799-76F6-724BB9DC9308}"/>
              </a:ext>
            </a:extLst>
          </p:cNvPr>
          <p:cNvSpPr>
            <a:spLocks noGrp="1"/>
          </p:cNvSpPr>
          <p:nvPr>
            <p:ph type="body" sz="quarter" idx="13"/>
          </p:nvPr>
        </p:nvSpPr>
        <p:spPr>
          <a:xfrm>
            <a:off x="2387065" y="3109418"/>
            <a:ext cx="9654139" cy="639163"/>
          </a:xfrm>
        </p:spPr>
        <p:txBody>
          <a:bodyPr/>
          <a:lstStyle/>
          <a:p>
            <a:pPr algn="l"/>
            <a:r>
              <a:rPr lang="en-US" altLang="zh-CN" dirty="0"/>
              <a:t>STCF</a:t>
            </a:r>
            <a:r>
              <a:rPr lang="zh-CN" altLang="en-US" dirty="0"/>
              <a:t>正电子源的研究进展</a:t>
            </a:r>
          </a:p>
        </p:txBody>
      </p:sp>
      <p:sp>
        <p:nvSpPr>
          <p:cNvPr id="18" name="文本占位符 17">
            <a:extLst>
              <a:ext uri="{FF2B5EF4-FFF2-40B4-BE49-F238E27FC236}">
                <a16:creationId xmlns:a16="http://schemas.microsoft.com/office/drawing/2014/main" id="{26425D59-DE45-5715-61EA-21693FD9C68C}"/>
              </a:ext>
            </a:extLst>
          </p:cNvPr>
          <p:cNvSpPr>
            <a:spLocks noGrp="1"/>
          </p:cNvSpPr>
          <p:nvPr>
            <p:ph type="body" sz="quarter" idx="25"/>
          </p:nvPr>
        </p:nvSpPr>
        <p:spPr>
          <a:xfrm>
            <a:off x="786559" y="2779607"/>
            <a:ext cx="1399199" cy="1298784"/>
          </a:xfrm>
        </p:spPr>
        <p:txBody>
          <a:bodyPr>
            <a:normAutofit/>
          </a:bodyPr>
          <a:lstStyle/>
          <a:p>
            <a:r>
              <a:rPr lang="en-US" altLang="zh-CN" sz="6000" dirty="0"/>
              <a:t>2</a:t>
            </a:r>
            <a:endParaRPr lang="zh-CN" altLang="en-US" sz="6000" dirty="0"/>
          </a:p>
        </p:txBody>
      </p:sp>
    </p:spTree>
    <p:extLst>
      <p:ext uri="{BB962C8B-B14F-4D97-AF65-F5344CB8AC3E}">
        <p14:creationId xmlns:p14="http://schemas.microsoft.com/office/powerpoint/2010/main" val="1740683004"/>
      </p:ext>
    </p:extLst>
  </p:cSld>
  <p:clrMapOvr>
    <a:masterClrMapping/>
  </p:clrMapOvr>
  <mc:AlternateContent xmlns:mc="http://schemas.openxmlformats.org/markup-compatibility/2006" xmlns:p14="http://schemas.microsoft.com/office/powerpoint/2010/main">
    <mc:Choice Requires="p14">
      <p:transition spd="slow" p14:dur="2000" advTm="4438"/>
    </mc:Choice>
    <mc:Fallback xmlns="">
      <p:transition spd="slow" advTm="443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ECFFE-5D34-5865-E1FB-47E62BDC3375}"/>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D79A8B84-078E-3C30-77DA-2C716FB6B4CE}"/>
              </a:ext>
            </a:extLst>
          </p:cNvPr>
          <p:cNvSpPr txBox="1"/>
          <p:nvPr/>
        </p:nvSpPr>
        <p:spPr>
          <a:xfrm>
            <a:off x="0" y="5568929"/>
            <a:ext cx="9704231" cy="1286250"/>
          </a:xfrm>
          <a:prstGeom prst="rect">
            <a:avLst/>
          </a:prstGeom>
          <a:noFill/>
        </p:spPr>
        <p:txBody>
          <a:bodyPr wrap="square" rtlCol="0">
            <a:spAutoFit/>
          </a:bodyPr>
          <a:lstStyle>
            <a:defPPr>
              <a:defRPr lang="zh-CN"/>
            </a:defPPr>
            <a:lvl1pPr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nSpc>
                <a:spcPct val="150000"/>
              </a:lnSpc>
              <a:defRPr/>
            </a:pPr>
            <a:r>
              <a:rPr kumimoji="0" lang="en-US" altLang="zh-CN" sz="1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a:t>
            </a:r>
            <a:r>
              <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zh-CN" altLang="en-US"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模拟工具：</a:t>
            </a:r>
            <a:r>
              <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Geant4</a:t>
            </a:r>
            <a:r>
              <a:rPr kumimoji="0" lang="zh-CN" altLang="en-US"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en-US" altLang="zh-CN"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Fluka</a:t>
            </a:r>
            <a:endPar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l" defTabSz="914400" rtl="0" eaLnBrk="0" fontAlgn="base" latinLnBrk="0" hangingPunct="0">
              <a:lnSpc>
                <a:spcPct val="150000"/>
              </a:lnSpc>
              <a:spcBef>
                <a:spcPct val="0"/>
              </a:spcBef>
              <a:spcAft>
                <a:spcPct val="0"/>
              </a:spcAft>
              <a:buClrTx/>
              <a:buSzTx/>
              <a:tabLst/>
              <a:defRPr/>
            </a:pPr>
            <a:r>
              <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a:t>
            </a:r>
            <a:r>
              <a:rPr kumimoji="0" lang="zh-CN" altLang="en-US"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两种注入方式的正电子源靶分别采用</a:t>
            </a:r>
            <a:r>
              <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13mm</a:t>
            </a:r>
            <a:r>
              <a:rPr lang="zh-CN" altLang="en-US" b="1" dirty="0">
                <a:solidFill>
                  <a:prstClr val="black"/>
                </a:solidFill>
                <a:latin typeface="Times New Roman" panose="02020603050405020304" pitchFamily="18" charset="0"/>
                <a:cs typeface="Times New Roman" panose="02020603050405020304" pitchFamily="18" charset="0"/>
              </a:rPr>
              <a:t>与</a:t>
            </a:r>
            <a:r>
              <a:rPr lang="en-US" altLang="zh-CN" b="1" dirty="0">
                <a:solidFill>
                  <a:prstClr val="black"/>
                </a:solidFill>
                <a:latin typeface="Times New Roman" panose="02020603050405020304" pitchFamily="18" charset="0"/>
                <a:cs typeface="Times New Roman" panose="02020603050405020304" pitchFamily="18" charset="0"/>
              </a:rPr>
              <a:t>15mm</a:t>
            </a:r>
            <a:r>
              <a:rPr lang="zh-CN" altLang="en-US" b="1" dirty="0">
                <a:solidFill>
                  <a:prstClr val="black"/>
                </a:solidFill>
                <a:latin typeface="Times New Roman" panose="02020603050405020304" pitchFamily="18" charset="0"/>
                <a:cs typeface="Times New Roman" panose="02020603050405020304" pitchFamily="18" charset="0"/>
              </a:rPr>
              <a:t>的钨靶，</a:t>
            </a:r>
            <a:r>
              <a:rPr lang="en-US" altLang="zh-CN" b="1" dirty="0">
                <a:solidFill>
                  <a:prstClr val="black"/>
                </a:solidFill>
                <a:latin typeface="Times New Roman" panose="02020603050405020304" pitchFamily="18" charset="0"/>
                <a:cs typeface="Times New Roman" panose="02020603050405020304" pitchFamily="18" charset="0"/>
              </a:rPr>
              <a:t>PEDD</a:t>
            </a:r>
            <a:r>
              <a:rPr lang="zh-CN" altLang="en-US" b="1" dirty="0">
                <a:solidFill>
                  <a:prstClr val="black"/>
                </a:solidFill>
                <a:latin typeface="Times New Roman" panose="02020603050405020304" pitchFamily="18" charset="0"/>
                <a:cs typeface="Times New Roman" panose="02020603050405020304" pitchFamily="18" charset="0"/>
              </a:rPr>
              <a:t>皆低于安全阈值</a:t>
            </a:r>
            <a:r>
              <a:rPr lang="en-US" altLang="zh-CN" b="1" dirty="0">
                <a:solidFill>
                  <a:prstClr val="black"/>
                </a:solidFill>
                <a:latin typeface="Times New Roman" panose="02020603050405020304" pitchFamily="18" charset="0"/>
                <a:cs typeface="Times New Roman" panose="02020603050405020304" pitchFamily="18" charset="0"/>
              </a:rPr>
              <a:t>(35J/g)</a:t>
            </a:r>
            <a:endPar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l" defTabSz="914400" rtl="0" eaLnBrk="0" fontAlgn="base" latinLnBrk="0" hangingPunct="0">
              <a:lnSpc>
                <a:spcPct val="150000"/>
              </a:lnSpc>
              <a:spcBef>
                <a:spcPct val="0"/>
              </a:spcBef>
              <a:spcAft>
                <a:spcPct val="0"/>
              </a:spcAft>
              <a:buClrTx/>
              <a:buSzTx/>
              <a:tabLst/>
              <a:defRPr/>
            </a:pPr>
            <a:r>
              <a:rPr lang="en-US" altLang="zh-CN" b="1" dirty="0">
                <a:solidFill>
                  <a:prstClr val="black"/>
                </a:solidFill>
                <a:latin typeface="Times New Roman" panose="02020603050405020304" pitchFamily="18" charset="0"/>
                <a:cs typeface="Times New Roman" panose="02020603050405020304" pitchFamily="18" charset="0"/>
              </a:rPr>
              <a:t>3. </a:t>
            </a:r>
            <a:r>
              <a:rPr lang="zh-CN" altLang="en-US" b="1" dirty="0">
                <a:solidFill>
                  <a:prstClr val="black"/>
                </a:solidFill>
                <a:latin typeface="Times New Roman" panose="02020603050405020304" pitchFamily="18" charset="0"/>
                <a:cs typeface="Times New Roman" panose="02020603050405020304" pitchFamily="18" charset="0"/>
              </a:rPr>
              <a:t>峰值沉积功率密度较大，置换注入的峰值沉积功率可达</a:t>
            </a:r>
            <a:r>
              <a:rPr lang="en-US" altLang="zh-CN" b="1" dirty="0">
                <a:solidFill>
                  <a:prstClr val="black"/>
                </a:solidFill>
                <a:latin typeface="Times New Roman" panose="02020603050405020304" pitchFamily="18" charset="0"/>
                <a:cs typeface="Times New Roman" panose="02020603050405020304" pitchFamily="18" charset="0"/>
              </a:rPr>
              <a:t>22kW/cm</a:t>
            </a:r>
            <a:r>
              <a:rPr lang="en-US" altLang="zh-CN" b="1" baseline="30000" dirty="0">
                <a:solidFill>
                  <a:prstClr val="black"/>
                </a:solidFill>
                <a:latin typeface="Times New Roman" panose="02020603050405020304" pitchFamily="18" charset="0"/>
                <a:cs typeface="Times New Roman" panose="02020603050405020304" pitchFamily="18" charset="0"/>
              </a:rPr>
              <a:t>3</a:t>
            </a:r>
            <a:r>
              <a:rPr lang="en-US" altLang="zh-CN" b="1" dirty="0">
                <a:solidFill>
                  <a:prstClr val="black"/>
                </a:solidFill>
                <a:latin typeface="Times New Roman" panose="02020603050405020304" pitchFamily="18" charset="0"/>
                <a:cs typeface="Times New Roman" panose="02020603050405020304" pitchFamily="18" charset="0"/>
              </a:rPr>
              <a:t>,</a:t>
            </a:r>
            <a:r>
              <a:rPr lang="zh-CN" altLang="en-US" b="1" dirty="0">
                <a:solidFill>
                  <a:prstClr val="black"/>
                </a:solidFill>
                <a:latin typeface="Times New Roman" panose="02020603050405020304" pitchFamily="18" charset="0"/>
                <a:cs typeface="Times New Roman" panose="02020603050405020304" pitchFamily="18" charset="0"/>
              </a:rPr>
              <a:t> 使用</a:t>
            </a:r>
            <a:r>
              <a:rPr lang="zh-CN" altLang="en-US" b="1" dirty="0">
                <a:solidFill>
                  <a:srgbClr val="FF0000"/>
                </a:solidFill>
                <a:latin typeface="Times New Roman" panose="02020603050405020304" pitchFamily="18" charset="0"/>
                <a:cs typeface="Times New Roman" panose="02020603050405020304" pitchFamily="18" charset="0"/>
              </a:rPr>
              <a:t>振荡靶</a:t>
            </a:r>
            <a:r>
              <a:rPr lang="zh-CN" altLang="en-US" b="1" dirty="0">
                <a:solidFill>
                  <a:prstClr val="black"/>
                </a:solidFill>
                <a:latin typeface="Times New Roman" panose="02020603050405020304" pitchFamily="18" charset="0"/>
                <a:cs typeface="Times New Roman" panose="02020603050405020304" pitchFamily="18" charset="0"/>
              </a:rPr>
              <a:t>减少损坏风险</a:t>
            </a:r>
            <a:endParaRPr lang="en-US" altLang="zh-CN" b="1" baseline="30000" dirty="0">
              <a:solidFill>
                <a:prstClr val="black"/>
              </a:solidFill>
              <a:latin typeface="Times New Roman" panose="02020603050405020304" pitchFamily="18" charset="0"/>
              <a:cs typeface="Times New Roman" panose="02020603050405020304" pitchFamily="18" charset="0"/>
            </a:endParaRPr>
          </a:p>
        </p:txBody>
      </p:sp>
      <p:pic>
        <p:nvPicPr>
          <p:cNvPr id="2" name="图片 1">
            <a:extLst>
              <a:ext uri="{FF2B5EF4-FFF2-40B4-BE49-F238E27FC236}">
                <a16:creationId xmlns:a16="http://schemas.microsoft.com/office/drawing/2014/main" id="{83BD1C98-6F36-9AF8-EC85-1D210B54AFEE}"/>
              </a:ext>
            </a:extLst>
          </p:cNvPr>
          <p:cNvPicPr/>
          <p:nvPr/>
        </p:nvPicPr>
        <p:blipFill>
          <a:blip r:embed="rId3"/>
          <a:stretch>
            <a:fillRect/>
          </a:stretch>
        </p:blipFill>
        <p:spPr>
          <a:xfrm>
            <a:off x="404640" y="1230489"/>
            <a:ext cx="4700760" cy="3862211"/>
          </a:xfrm>
          <a:prstGeom prst="rect">
            <a:avLst/>
          </a:prstGeom>
        </p:spPr>
      </p:pic>
      <mc:AlternateContent xmlns:mc="http://schemas.openxmlformats.org/markup-compatibility/2006" xmlns:a14="http://schemas.microsoft.com/office/drawing/2010/main">
        <mc:Choice Requires="a14">
          <p:graphicFrame>
            <p:nvGraphicFramePr>
              <p:cNvPr id="3" name="表格 2">
                <a:extLst>
                  <a:ext uri="{FF2B5EF4-FFF2-40B4-BE49-F238E27FC236}">
                    <a16:creationId xmlns:a16="http://schemas.microsoft.com/office/drawing/2014/main" id="{7EA01F4A-2150-4DB1-C2BC-981DB2689A38}"/>
                  </a:ext>
                </a:extLst>
              </p:cNvPr>
              <p:cNvGraphicFramePr>
                <a:graphicFrameLocks noGrp="1"/>
              </p:cNvGraphicFramePr>
              <p:nvPr>
                <p:extLst>
                  <p:ext uri="{D42A27DB-BD31-4B8C-83A1-F6EECF244321}">
                    <p14:modId xmlns:p14="http://schemas.microsoft.com/office/powerpoint/2010/main" val="3819755835"/>
                  </p:ext>
                </p:extLst>
              </p:nvPr>
            </p:nvGraphicFramePr>
            <p:xfrm>
              <a:off x="5578464" y="992289"/>
              <a:ext cx="6314171" cy="4338511"/>
            </p:xfrm>
            <a:graphic>
              <a:graphicData uri="http://schemas.openxmlformats.org/drawingml/2006/table">
                <a:tbl>
                  <a:tblPr firstRow="1" firstCol="1" bandRow="1">
                    <a:tableStyleId>{BC89EF96-8CEA-46FF-86C4-4CE0E7609802}</a:tableStyleId>
                  </a:tblPr>
                  <a:tblGrid>
                    <a:gridCol w="3010507">
                      <a:extLst>
                        <a:ext uri="{9D8B030D-6E8A-4147-A177-3AD203B41FA5}">
                          <a16:colId xmlns:a16="http://schemas.microsoft.com/office/drawing/2014/main" val="762230785"/>
                        </a:ext>
                      </a:extLst>
                    </a:gridCol>
                    <a:gridCol w="1753992">
                      <a:extLst>
                        <a:ext uri="{9D8B030D-6E8A-4147-A177-3AD203B41FA5}">
                          <a16:colId xmlns:a16="http://schemas.microsoft.com/office/drawing/2014/main" val="2805451280"/>
                        </a:ext>
                      </a:extLst>
                    </a:gridCol>
                    <a:gridCol w="1549672">
                      <a:extLst>
                        <a:ext uri="{9D8B030D-6E8A-4147-A177-3AD203B41FA5}">
                          <a16:colId xmlns:a16="http://schemas.microsoft.com/office/drawing/2014/main" val="908016093"/>
                        </a:ext>
                      </a:extLst>
                    </a:gridCol>
                  </a:tblGrid>
                  <a:tr h="287221">
                    <a:tc>
                      <a:txBody>
                        <a:bodyPr/>
                        <a:lstStyle/>
                        <a:p>
                          <a:pPr algn="ctr">
                            <a:lnSpc>
                              <a:spcPct val="150000"/>
                            </a:lnSpc>
                            <a:spcAft>
                              <a:spcPts val="0"/>
                            </a:spcAft>
                          </a:pPr>
                          <a:r>
                            <a:rPr lang="en-US" sz="1600" b="1" kern="100" dirty="0">
                              <a:solidFill>
                                <a:schemeClr val="tx1"/>
                              </a:solidFill>
                              <a:effectLst/>
                            </a:rPr>
                            <a:t>Parameter</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chemeClr val="tx1"/>
                              </a:solidFill>
                              <a:effectLst/>
                            </a:rPr>
                            <a:t>Off-axis</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chemeClr val="tx1"/>
                              </a:solidFill>
                              <a:effectLst/>
                            </a:rPr>
                            <a:t>Swap-out</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887313"/>
                      </a:ext>
                    </a:extLst>
                  </a:tr>
                  <a:tr h="297626">
                    <a:tc>
                      <a:txBody>
                        <a:bodyPr/>
                        <a:lstStyle/>
                        <a:p>
                          <a:pPr algn="ctr">
                            <a:lnSpc>
                              <a:spcPct val="150000"/>
                            </a:lnSpc>
                            <a:spcAft>
                              <a:spcPts val="0"/>
                            </a:spcAft>
                          </a:pPr>
                          <a:r>
                            <a:rPr lang="en-US" sz="1600" b="1" kern="100" dirty="0">
                              <a:solidFill>
                                <a:schemeClr val="tx1"/>
                              </a:solidFill>
                              <a:effectLst/>
                            </a:rPr>
                            <a:t>Electron bunch</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11.6 </a:t>
                          </a:r>
                          <a:r>
                            <a:rPr lang="en-US" sz="1600" kern="100" dirty="0" err="1">
                              <a:solidFill>
                                <a:schemeClr val="tx1"/>
                              </a:solidFill>
                              <a:effectLst/>
                            </a:rPr>
                            <a:t>nC</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11.6 </a:t>
                          </a:r>
                          <a:r>
                            <a:rPr lang="en-US" sz="1600" kern="100" dirty="0" err="1">
                              <a:solidFill>
                                <a:schemeClr val="tx1"/>
                              </a:solidFill>
                              <a:effectLst/>
                            </a:rPr>
                            <a:t>nC</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3532803"/>
                      </a:ext>
                    </a:extLst>
                  </a:tr>
                  <a:tr h="297626">
                    <a:tc>
                      <a:txBody>
                        <a:bodyPr/>
                        <a:lstStyle/>
                        <a:p>
                          <a:pPr algn="ctr">
                            <a:lnSpc>
                              <a:spcPct val="150000"/>
                            </a:lnSpc>
                            <a:spcAft>
                              <a:spcPts val="0"/>
                            </a:spcAft>
                          </a:pPr>
                          <a:r>
                            <a:rPr lang="en-US" sz="1600" b="1" kern="100" dirty="0">
                              <a:solidFill>
                                <a:schemeClr val="tx1"/>
                              </a:solidFill>
                              <a:effectLst/>
                            </a:rPr>
                            <a:t>Electron energy</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1.0 GeV</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2.5 GeV</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89738285"/>
                      </a:ext>
                    </a:extLst>
                  </a:tr>
                  <a:tr h="297626">
                    <a:tc>
                      <a:txBody>
                        <a:bodyPr/>
                        <a:lstStyle/>
                        <a:p>
                          <a:pPr algn="ctr">
                            <a:lnSpc>
                              <a:spcPct val="150000"/>
                            </a:lnSpc>
                            <a:spcAft>
                              <a:spcPts val="0"/>
                            </a:spcAft>
                          </a:pPr>
                          <a:r>
                            <a:rPr lang="en-US" sz="1600" b="1" kern="100" dirty="0">
                              <a:solidFill>
                                <a:schemeClr val="tx1"/>
                              </a:solidFill>
                              <a:effectLst/>
                            </a:rPr>
                            <a:t>Rep. rate</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30 Hz</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90 Hz</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45645791"/>
                      </a:ext>
                    </a:extLst>
                  </a:tr>
                  <a:tr h="297626">
                    <a:tc>
                      <a:txBody>
                        <a:bodyPr/>
                        <a:lstStyle/>
                        <a:p>
                          <a:pPr marL="0" algn="ctr" defTabSz="914400" rtl="0" eaLnBrk="1" latinLnBrk="0" hangingPunct="1">
                            <a:lnSpc>
                              <a:spcPct val="150000"/>
                            </a:lnSpc>
                            <a:spcAft>
                              <a:spcPts val="0"/>
                            </a:spcAft>
                          </a:pPr>
                          <a:r>
                            <a:rPr lang="en-US" altLang="zh-CN" sz="1600" b="1" kern="100" dirty="0">
                              <a:solidFill>
                                <a:srgbClr val="FF0000"/>
                              </a:solidFill>
                              <a:effectLst/>
                            </a:rPr>
                            <a:t>Beam size</a:t>
                          </a:r>
                          <a:r>
                            <a:rPr lang="zh-CN" altLang="en-US" sz="1600" b="1" kern="100" dirty="0">
                              <a:solidFill>
                                <a:srgbClr val="FF0000"/>
                              </a:solidFill>
                              <a:effectLst/>
                            </a:rPr>
                            <a:t>（</a:t>
                          </a:r>
                          <a:r>
                            <a:rPr lang="en-US" altLang="zh-CN" sz="1600" b="1" kern="100" dirty="0">
                              <a:solidFill>
                                <a:srgbClr val="FF0000"/>
                              </a:solidFill>
                              <a:effectLst/>
                            </a:rPr>
                            <a:t>rms</a:t>
                          </a:r>
                          <a:r>
                            <a:rPr lang="zh-CN" altLang="en-US" sz="1600" b="1" kern="100" dirty="0">
                              <a:solidFill>
                                <a:srgbClr val="FF0000"/>
                              </a:solidFill>
                              <a:effectLst/>
                            </a:rPr>
                            <a:t>）</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rgbClr val="FF0000"/>
                              </a:solidFill>
                              <a:effectLst/>
                            </a:rPr>
                            <a:t>0.5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rgbClr val="FF0000"/>
                              </a:solidFill>
                              <a:effectLst/>
                            </a:rPr>
                            <a:t>0.5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3723718"/>
                      </a:ext>
                    </a:extLst>
                  </a:tr>
                  <a:tr h="297626">
                    <a:tc>
                      <a:txBody>
                        <a:bodyPr/>
                        <a:lstStyle/>
                        <a:p>
                          <a:pPr marL="0" algn="ctr" defTabSz="914400" rtl="0" eaLnBrk="1" latinLnBrk="0" hangingPunct="1">
                            <a:lnSpc>
                              <a:spcPct val="150000"/>
                            </a:lnSpc>
                            <a:spcAft>
                              <a:spcPts val="0"/>
                            </a:spcAft>
                          </a:pPr>
                          <a:r>
                            <a:rPr lang="en-US" sz="1600" b="1" kern="100" dirty="0">
                              <a:solidFill>
                                <a:schemeClr val="tx1"/>
                              </a:solidFill>
                              <a:effectLst/>
                            </a:rPr>
                            <a:t>Magnetic field</a:t>
                          </a:r>
                          <a:endParaRPr lang="zh-CN" altLang="en-US"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5</a:t>
                          </a:r>
                          <a:r>
                            <a:rPr lang="zh-CN" sz="1600" kern="100" dirty="0">
                              <a:solidFill>
                                <a:schemeClr val="tx1"/>
                              </a:solidFill>
                              <a:effectLst/>
                            </a:rPr>
                            <a:t>↘</a:t>
                          </a:r>
                          <a:r>
                            <a:rPr lang="en-US" sz="1600" kern="100" dirty="0">
                              <a:solidFill>
                                <a:schemeClr val="tx1"/>
                              </a:solidFill>
                              <a:effectLst/>
                            </a:rPr>
                            <a:t>0.5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5</a:t>
                          </a:r>
                          <a:r>
                            <a:rPr lang="zh-CN" sz="1600" kern="100" dirty="0">
                              <a:solidFill>
                                <a:schemeClr val="tx1"/>
                              </a:solidFill>
                              <a:effectLst/>
                            </a:rPr>
                            <a:t>↘</a:t>
                          </a:r>
                          <a:r>
                            <a:rPr lang="en-US" sz="1600" kern="100" dirty="0">
                              <a:solidFill>
                                <a:schemeClr val="tx1"/>
                              </a:solidFill>
                              <a:effectLst/>
                            </a:rPr>
                            <a:t>0.5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39397487"/>
                      </a:ext>
                    </a:extLst>
                  </a:tr>
                  <a:tr h="297626">
                    <a:tc>
                      <a:txBody>
                        <a:bodyPr/>
                        <a:lstStyle/>
                        <a:p>
                          <a:pPr marL="0" algn="ctr" defTabSz="914400" rtl="0" eaLnBrk="1" latinLnBrk="0" hangingPunct="1">
                            <a:lnSpc>
                              <a:spcPct val="150000"/>
                            </a:lnSpc>
                            <a:spcAft>
                              <a:spcPts val="0"/>
                            </a:spcAft>
                          </a:pPr>
                          <a:r>
                            <a:rPr lang="en-US" sz="1600" b="1" kern="100" dirty="0">
                              <a:solidFill>
                                <a:srgbClr val="FF0000"/>
                              </a:solidFill>
                              <a:effectLst/>
                            </a:rPr>
                            <a:t>Target thickness</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100" dirty="0">
                              <a:solidFill>
                                <a:srgbClr val="FF0000"/>
                              </a:solidFill>
                              <a:effectLst/>
                            </a:rPr>
                            <a:t>13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100" dirty="0">
                              <a:solidFill>
                                <a:srgbClr val="FF0000"/>
                              </a:solidFill>
                              <a:effectLst/>
                            </a:rPr>
                            <a:t>15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777891"/>
                      </a:ext>
                    </a:extLst>
                  </a:tr>
                  <a:tr h="297626">
                    <a:tc>
                      <a:txBody>
                        <a:bodyPr/>
                        <a:lstStyle/>
                        <a:p>
                          <a:pPr marL="0" algn="ctr" defTabSz="914400" rtl="0" eaLnBrk="1" latinLnBrk="0" hangingPunct="1">
                            <a:lnSpc>
                              <a:spcPct val="150000"/>
                            </a:lnSpc>
                            <a:spcAft>
                              <a:spcPts val="0"/>
                            </a:spcAft>
                          </a:pPr>
                          <a:r>
                            <a:rPr lang="en-US" sz="1600" b="1" kern="100" dirty="0">
                              <a:solidFill>
                                <a:schemeClr val="tx1"/>
                              </a:solidFill>
                              <a:effectLst/>
                            </a:rPr>
                            <a:t>Target material</a:t>
                          </a:r>
                          <a:endParaRPr lang="zh-CN" altLang="en-US"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Tungsten</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Tungsten</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50749577"/>
                      </a:ext>
                    </a:extLst>
                  </a:tr>
                  <a:tr h="296898">
                    <a:tc>
                      <a:txBody>
                        <a:bodyPr/>
                        <a:lstStyle/>
                        <a:p>
                          <a:pPr marL="0" algn="ctr" defTabSz="914400" rtl="0" eaLnBrk="1" latinLnBrk="0" hangingPunct="1">
                            <a:lnSpc>
                              <a:spcPct val="150000"/>
                            </a:lnSpc>
                            <a:spcAft>
                              <a:spcPts val="0"/>
                            </a:spcAft>
                          </a:pPr>
                          <a:r>
                            <a:rPr lang="en-US" sz="1600" b="1" kern="100" dirty="0">
                              <a:solidFill>
                                <a:schemeClr val="tx1"/>
                              </a:solidFill>
                              <a:effectLst/>
                            </a:rPr>
                            <a:t>e+ yield</a:t>
                          </a:r>
                          <a:endParaRPr lang="zh-CN" altLang="en-US"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0.15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0.25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78233930"/>
                      </a:ext>
                    </a:extLst>
                  </a:tr>
                  <a:tr h="211389">
                    <a:tc>
                      <a:txBody>
                        <a:bodyPr/>
                        <a:lstStyle/>
                        <a:p>
                          <a:pPr marL="0" algn="ctr" defTabSz="914400" rtl="0" eaLnBrk="1" latinLnBrk="0" hangingPunct="1">
                            <a:lnSpc>
                              <a:spcPct val="150000"/>
                            </a:lnSpc>
                            <a:spcAft>
                              <a:spcPts val="0"/>
                            </a:spcAft>
                          </a:pPr>
                          <a:r>
                            <a:rPr lang="en-US" altLang="zh-CN" sz="1600" b="1" kern="100" dirty="0">
                              <a:solidFill>
                                <a:srgbClr val="FF0000"/>
                              </a:solidFill>
                              <a:effectLst/>
                            </a:rPr>
                            <a:t>PEDD</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6.3J/g</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11.5J/g</a:t>
                          </a:r>
                          <a:endParaRPr lang="en-US" alt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38122702"/>
                      </a:ext>
                    </a:extLst>
                  </a:tr>
                  <a:tr h="296898">
                    <a:tc>
                      <a:txBody>
                        <a:bodyPr/>
                        <a:lstStyle/>
                        <a:p>
                          <a:pPr marL="0" algn="ctr" defTabSz="914400" rtl="0" eaLnBrk="1" latinLnBrk="0" hangingPunct="1">
                            <a:lnSpc>
                              <a:spcPct val="150000"/>
                            </a:lnSpc>
                            <a:spcAft>
                              <a:spcPts val="0"/>
                            </a:spcAft>
                          </a:pPr>
                          <a:r>
                            <a:rPr lang="en-US" altLang="zh-CN" sz="1600" b="1" kern="100" dirty="0">
                              <a:solidFill>
                                <a:srgbClr val="FF0000"/>
                              </a:solidFill>
                              <a:effectLst/>
                            </a:rPr>
                            <a:t>Deposit Power (W)</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141</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495</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97114405"/>
                      </a:ext>
                    </a:extLst>
                  </a:tr>
                  <a:tr h="616727">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1600" b="1" kern="100" dirty="0">
                              <a:solidFill>
                                <a:srgbClr val="FF0000"/>
                              </a:solidFill>
                              <a:effectLst/>
                            </a:rPr>
                            <a:t>Peak Deposit power density</a:t>
                          </a:r>
                        </a:p>
                        <a:p>
                          <a:pPr marL="0" marR="0" lvl="0" indent="0" algn="ctr"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lin"/>
                                    <m:ctrlPr>
                                      <a:rPr lang="en-US" altLang="zh-CN" sz="1600" b="1" i="1" kern="100" smtClean="0">
                                        <a:solidFill>
                                          <a:srgbClr val="FF0000"/>
                                        </a:solidFill>
                                        <a:effectLst/>
                                        <a:latin typeface="Cambria Math" panose="02040503050406030204" pitchFamily="18" charset="0"/>
                                        <a:ea typeface="+mn-ea"/>
                                        <a:cs typeface="Times New Roman" panose="02020603050405020304" pitchFamily="18" charset="0"/>
                                      </a:rPr>
                                    </m:ctrlPr>
                                  </m:fPr>
                                  <m:num>
                                    <m:r>
                                      <a:rPr lang="en-US" altLang="zh-CN" sz="1600" b="0" i="0" kern="100" smtClean="0">
                                        <a:solidFill>
                                          <a:srgbClr val="FF0000"/>
                                        </a:solidFill>
                                        <a:effectLst/>
                                        <a:latin typeface="Cambria Math" panose="02040503050406030204" pitchFamily="18" charset="0"/>
                                        <a:ea typeface="+mn-ea"/>
                                        <a:cs typeface="Times New Roman" panose="02020603050405020304" pitchFamily="18" charset="0"/>
                                      </a:rPr>
                                      <m:t>(</m:t>
                                    </m:r>
                                    <m:r>
                                      <m:rPr>
                                        <m:sty m:val="p"/>
                                      </m:rPr>
                                      <a:rPr lang="en-US" altLang="zh-CN" sz="1600" b="0" i="0" kern="100" smtClean="0">
                                        <a:solidFill>
                                          <a:srgbClr val="FF0000"/>
                                        </a:solidFill>
                                        <a:effectLst/>
                                        <a:latin typeface="Cambria Math" panose="02040503050406030204" pitchFamily="18" charset="0"/>
                                        <a:ea typeface="+mn-ea"/>
                                        <a:cs typeface="Times New Roman" panose="02020603050405020304" pitchFamily="18" charset="0"/>
                                      </a:rPr>
                                      <m:t>Kw</m:t>
                                    </m:r>
                                  </m:num>
                                  <m:den>
                                    <m:sSup>
                                      <m:sSupPr>
                                        <m:ctrlPr>
                                          <a:rPr lang="en-US" altLang="zh-CN" sz="1600" b="1" i="1" kern="100" smtClean="0">
                                            <a:solidFill>
                                              <a:srgbClr val="FF0000"/>
                                            </a:solidFill>
                                            <a:effectLst/>
                                            <a:latin typeface="Cambria Math" panose="02040503050406030204" pitchFamily="18" charset="0"/>
                                            <a:ea typeface="+mn-ea"/>
                                            <a:cs typeface="Times New Roman" panose="02020603050405020304" pitchFamily="18" charset="0"/>
                                          </a:rPr>
                                        </m:ctrlPr>
                                      </m:sSupPr>
                                      <m:e>
                                        <m:r>
                                          <m:rPr>
                                            <m:sty m:val="p"/>
                                          </m:rPr>
                                          <a:rPr lang="en-US" altLang="zh-CN" sz="1600" b="0" i="0" kern="100" smtClean="0">
                                            <a:solidFill>
                                              <a:srgbClr val="FF0000"/>
                                            </a:solidFill>
                                            <a:effectLst/>
                                            <a:latin typeface="Cambria Math" panose="02040503050406030204" pitchFamily="18" charset="0"/>
                                            <a:ea typeface="+mn-ea"/>
                                            <a:cs typeface="Times New Roman" panose="02020603050405020304" pitchFamily="18" charset="0"/>
                                          </a:rPr>
                                          <m:t>cm</m:t>
                                        </m:r>
                                      </m:e>
                                      <m:sup>
                                        <m:r>
                                          <a:rPr lang="en-US" altLang="zh-CN" sz="1600" b="1" i="1" kern="100" smtClean="0">
                                            <a:solidFill>
                                              <a:srgbClr val="FF0000"/>
                                            </a:solidFill>
                                            <a:effectLst/>
                                            <a:latin typeface="Cambria Math" panose="02040503050406030204" pitchFamily="18" charset="0"/>
                                            <a:ea typeface="+mn-ea"/>
                                            <a:cs typeface="Times New Roman" panose="02020603050405020304" pitchFamily="18" charset="0"/>
                                          </a:rPr>
                                          <m:t>𝟑</m:t>
                                        </m:r>
                                      </m:sup>
                                    </m:sSup>
                                  </m:den>
                                </m:f>
                                <m:r>
                                  <a:rPr lang="en-US" altLang="zh-CN" sz="1600" b="1" i="1" kern="100" smtClean="0">
                                    <a:solidFill>
                                      <a:srgbClr val="FF0000"/>
                                    </a:solidFill>
                                    <a:effectLst/>
                                    <a:latin typeface="Cambria Math" panose="02040503050406030204" pitchFamily="18" charset="0"/>
                                    <a:ea typeface="+mn-ea"/>
                                    <a:cs typeface="Times New Roman" panose="02020603050405020304" pitchFamily="18" charset="0"/>
                                  </a:rPr>
                                  <m:t>)</m:t>
                                </m:r>
                              </m:oMath>
                            </m:oMathPara>
                          </a14:m>
                          <a:endParaRPr lang="zh-CN" altLang="zh-CN"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6.09</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22.34</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3936172"/>
                      </a:ext>
                    </a:extLst>
                  </a:tr>
                </a:tbl>
              </a:graphicData>
            </a:graphic>
          </p:graphicFrame>
        </mc:Choice>
        <mc:Fallback xmlns="">
          <p:graphicFrame>
            <p:nvGraphicFramePr>
              <p:cNvPr id="3" name="表格 2">
                <a:extLst>
                  <a:ext uri="{FF2B5EF4-FFF2-40B4-BE49-F238E27FC236}">
                    <a16:creationId xmlns:a16="http://schemas.microsoft.com/office/drawing/2014/main" id="{7EA01F4A-2150-4DB1-C2BC-981DB2689A38}"/>
                  </a:ext>
                </a:extLst>
              </p:cNvPr>
              <p:cNvGraphicFramePr>
                <a:graphicFrameLocks noGrp="1"/>
              </p:cNvGraphicFramePr>
              <p:nvPr>
                <p:extLst>
                  <p:ext uri="{D42A27DB-BD31-4B8C-83A1-F6EECF244321}">
                    <p14:modId xmlns:p14="http://schemas.microsoft.com/office/powerpoint/2010/main" val="3819755835"/>
                  </p:ext>
                </p:extLst>
              </p:nvPr>
            </p:nvGraphicFramePr>
            <p:xfrm>
              <a:off x="5578464" y="992289"/>
              <a:ext cx="6314171" cy="4338511"/>
            </p:xfrm>
            <a:graphic>
              <a:graphicData uri="http://schemas.openxmlformats.org/drawingml/2006/table">
                <a:tbl>
                  <a:tblPr firstRow="1" firstCol="1" bandRow="1">
                    <a:tableStyleId>{BC89EF96-8CEA-46FF-86C4-4CE0E7609802}</a:tableStyleId>
                  </a:tblPr>
                  <a:tblGrid>
                    <a:gridCol w="3010507">
                      <a:extLst>
                        <a:ext uri="{9D8B030D-6E8A-4147-A177-3AD203B41FA5}">
                          <a16:colId xmlns:a16="http://schemas.microsoft.com/office/drawing/2014/main" val="762230785"/>
                        </a:ext>
                      </a:extLst>
                    </a:gridCol>
                    <a:gridCol w="1753992">
                      <a:extLst>
                        <a:ext uri="{9D8B030D-6E8A-4147-A177-3AD203B41FA5}">
                          <a16:colId xmlns:a16="http://schemas.microsoft.com/office/drawing/2014/main" val="2805451280"/>
                        </a:ext>
                      </a:extLst>
                    </a:gridCol>
                    <a:gridCol w="1549672">
                      <a:extLst>
                        <a:ext uri="{9D8B030D-6E8A-4147-A177-3AD203B41FA5}">
                          <a16:colId xmlns:a16="http://schemas.microsoft.com/office/drawing/2014/main" val="908016093"/>
                        </a:ext>
                      </a:extLst>
                    </a:gridCol>
                  </a:tblGrid>
                  <a:tr h="327152">
                    <a:tc>
                      <a:txBody>
                        <a:bodyPr/>
                        <a:lstStyle/>
                        <a:p>
                          <a:pPr algn="ctr">
                            <a:lnSpc>
                              <a:spcPct val="150000"/>
                            </a:lnSpc>
                            <a:spcAft>
                              <a:spcPts val="0"/>
                            </a:spcAft>
                          </a:pPr>
                          <a:r>
                            <a:rPr lang="en-US" sz="1600" b="1" kern="100" dirty="0">
                              <a:solidFill>
                                <a:schemeClr val="tx1"/>
                              </a:solidFill>
                              <a:effectLst/>
                            </a:rPr>
                            <a:t>Parameter</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chemeClr val="tx1"/>
                              </a:solidFill>
                              <a:effectLst/>
                            </a:rPr>
                            <a:t>Off-axis</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chemeClr val="tx1"/>
                              </a:solidFill>
                              <a:effectLst/>
                            </a:rPr>
                            <a:t>Swap-out</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887313"/>
                      </a:ext>
                    </a:extLst>
                  </a:tr>
                  <a:tr h="327152">
                    <a:tc>
                      <a:txBody>
                        <a:bodyPr/>
                        <a:lstStyle/>
                        <a:p>
                          <a:pPr algn="ctr">
                            <a:lnSpc>
                              <a:spcPct val="150000"/>
                            </a:lnSpc>
                            <a:spcAft>
                              <a:spcPts val="0"/>
                            </a:spcAft>
                          </a:pPr>
                          <a:r>
                            <a:rPr lang="en-US" sz="1600" b="1" kern="100" dirty="0">
                              <a:solidFill>
                                <a:schemeClr val="tx1"/>
                              </a:solidFill>
                              <a:effectLst/>
                            </a:rPr>
                            <a:t>Electron bunch</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11.6 </a:t>
                          </a:r>
                          <a:r>
                            <a:rPr lang="en-US" sz="1600" kern="100" dirty="0" err="1">
                              <a:solidFill>
                                <a:schemeClr val="tx1"/>
                              </a:solidFill>
                              <a:effectLst/>
                            </a:rPr>
                            <a:t>nC</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11.6 </a:t>
                          </a:r>
                          <a:r>
                            <a:rPr lang="en-US" sz="1600" kern="100" dirty="0" err="1">
                              <a:solidFill>
                                <a:schemeClr val="tx1"/>
                              </a:solidFill>
                              <a:effectLst/>
                            </a:rPr>
                            <a:t>nC</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3532803"/>
                      </a:ext>
                    </a:extLst>
                  </a:tr>
                  <a:tr h="327152">
                    <a:tc>
                      <a:txBody>
                        <a:bodyPr/>
                        <a:lstStyle/>
                        <a:p>
                          <a:pPr algn="ctr">
                            <a:lnSpc>
                              <a:spcPct val="150000"/>
                            </a:lnSpc>
                            <a:spcAft>
                              <a:spcPts val="0"/>
                            </a:spcAft>
                          </a:pPr>
                          <a:r>
                            <a:rPr lang="en-US" sz="1600" b="1" kern="100" dirty="0">
                              <a:solidFill>
                                <a:schemeClr val="tx1"/>
                              </a:solidFill>
                              <a:effectLst/>
                            </a:rPr>
                            <a:t>Electron energy</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1.0 GeV</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2.5 GeV</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89738285"/>
                      </a:ext>
                    </a:extLst>
                  </a:tr>
                  <a:tr h="327152">
                    <a:tc>
                      <a:txBody>
                        <a:bodyPr/>
                        <a:lstStyle/>
                        <a:p>
                          <a:pPr algn="ctr">
                            <a:lnSpc>
                              <a:spcPct val="150000"/>
                            </a:lnSpc>
                            <a:spcAft>
                              <a:spcPts val="0"/>
                            </a:spcAft>
                          </a:pPr>
                          <a:r>
                            <a:rPr lang="en-US" sz="1600" b="1" kern="100" dirty="0">
                              <a:solidFill>
                                <a:schemeClr val="tx1"/>
                              </a:solidFill>
                              <a:effectLst/>
                            </a:rPr>
                            <a:t>Rep. rate</a:t>
                          </a:r>
                          <a:endParaRPr lang="zh-CN" sz="1600" b="1"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30 Hz</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90 Hz</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45645791"/>
                      </a:ext>
                    </a:extLst>
                  </a:tr>
                  <a:tr h="327152">
                    <a:tc>
                      <a:txBody>
                        <a:bodyPr/>
                        <a:lstStyle/>
                        <a:p>
                          <a:pPr marL="0" algn="ctr" defTabSz="914400" rtl="0" eaLnBrk="1" latinLnBrk="0" hangingPunct="1">
                            <a:lnSpc>
                              <a:spcPct val="150000"/>
                            </a:lnSpc>
                            <a:spcAft>
                              <a:spcPts val="0"/>
                            </a:spcAft>
                          </a:pPr>
                          <a:r>
                            <a:rPr lang="en-US" altLang="zh-CN" sz="1600" b="1" kern="100" dirty="0">
                              <a:solidFill>
                                <a:srgbClr val="FF0000"/>
                              </a:solidFill>
                              <a:effectLst/>
                            </a:rPr>
                            <a:t>Beam size</a:t>
                          </a:r>
                          <a:r>
                            <a:rPr lang="zh-CN" altLang="en-US" sz="1600" b="1" kern="100" dirty="0">
                              <a:solidFill>
                                <a:srgbClr val="FF0000"/>
                              </a:solidFill>
                              <a:effectLst/>
                            </a:rPr>
                            <a:t>（</a:t>
                          </a:r>
                          <a:r>
                            <a:rPr lang="en-US" altLang="zh-CN" sz="1600" b="1" kern="100" dirty="0">
                              <a:solidFill>
                                <a:srgbClr val="FF0000"/>
                              </a:solidFill>
                              <a:effectLst/>
                            </a:rPr>
                            <a:t>rms</a:t>
                          </a:r>
                          <a:r>
                            <a:rPr lang="zh-CN" altLang="en-US" sz="1600" b="1" kern="100" dirty="0">
                              <a:solidFill>
                                <a:srgbClr val="FF0000"/>
                              </a:solidFill>
                              <a:effectLst/>
                            </a:rPr>
                            <a:t>）</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rgbClr val="FF0000"/>
                              </a:solidFill>
                              <a:effectLst/>
                            </a:rPr>
                            <a:t>0.5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b="1" kern="100" dirty="0">
                              <a:solidFill>
                                <a:srgbClr val="FF0000"/>
                              </a:solidFill>
                              <a:effectLst/>
                            </a:rPr>
                            <a:t>0.5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3723718"/>
                      </a:ext>
                    </a:extLst>
                  </a:tr>
                  <a:tr h="327152">
                    <a:tc>
                      <a:txBody>
                        <a:bodyPr/>
                        <a:lstStyle/>
                        <a:p>
                          <a:pPr marL="0" algn="ctr" defTabSz="914400" rtl="0" eaLnBrk="1" latinLnBrk="0" hangingPunct="1">
                            <a:lnSpc>
                              <a:spcPct val="150000"/>
                            </a:lnSpc>
                            <a:spcAft>
                              <a:spcPts val="0"/>
                            </a:spcAft>
                          </a:pPr>
                          <a:r>
                            <a:rPr lang="en-US" sz="1600" b="1" kern="100" dirty="0">
                              <a:solidFill>
                                <a:schemeClr val="tx1"/>
                              </a:solidFill>
                              <a:effectLst/>
                            </a:rPr>
                            <a:t>Magnetic field</a:t>
                          </a:r>
                          <a:endParaRPr lang="zh-CN" altLang="en-US"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5</a:t>
                          </a:r>
                          <a:r>
                            <a:rPr lang="zh-CN" sz="1600" kern="100" dirty="0">
                              <a:solidFill>
                                <a:schemeClr val="tx1"/>
                              </a:solidFill>
                              <a:effectLst/>
                            </a:rPr>
                            <a:t>↘</a:t>
                          </a:r>
                          <a:r>
                            <a:rPr lang="en-US" sz="1600" kern="100" dirty="0">
                              <a:solidFill>
                                <a:schemeClr val="tx1"/>
                              </a:solidFill>
                              <a:effectLst/>
                            </a:rPr>
                            <a:t>0.5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5</a:t>
                          </a:r>
                          <a:r>
                            <a:rPr lang="zh-CN" sz="1600" kern="100" dirty="0">
                              <a:solidFill>
                                <a:schemeClr val="tx1"/>
                              </a:solidFill>
                              <a:effectLst/>
                            </a:rPr>
                            <a:t>↘</a:t>
                          </a:r>
                          <a:r>
                            <a:rPr lang="en-US" sz="1600" kern="100" dirty="0">
                              <a:solidFill>
                                <a:schemeClr val="tx1"/>
                              </a:solidFill>
                              <a:effectLst/>
                            </a:rPr>
                            <a:t>0.5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39397487"/>
                      </a:ext>
                    </a:extLst>
                  </a:tr>
                  <a:tr h="327152">
                    <a:tc>
                      <a:txBody>
                        <a:bodyPr/>
                        <a:lstStyle/>
                        <a:p>
                          <a:pPr marL="0" algn="ctr" defTabSz="914400" rtl="0" eaLnBrk="1" latinLnBrk="0" hangingPunct="1">
                            <a:lnSpc>
                              <a:spcPct val="150000"/>
                            </a:lnSpc>
                            <a:spcAft>
                              <a:spcPts val="0"/>
                            </a:spcAft>
                          </a:pPr>
                          <a:r>
                            <a:rPr lang="en-US" sz="1600" b="1" kern="100" dirty="0">
                              <a:solidFill>
                                <a:srgbClr val="FF0000"/>
                              </a:solidFill>
                              <a:effectLst/>
                            </a:rPr>
                            <a:t>Target thickness</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100" dirty="0">
                              <a:solidFill>
                                <a:srgbClr val="FF0000"/>
                              </a:solidFill>
                              <a:effectLst/>
                            </a:rPr>
                            <a:t>13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b="1" kern="100" dirty="0">
                              <a:solidFill>
                                <a:srgbClr val="FF0000"/>
                              </a:solidFill>
                              <a:effectLst/>
                            </a:rPr>
                            <a:t>15 mm</a:t>
                          </a:r>
                          <a:endParaRPr lang="zh-CN" sz="1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777891"/>
                      </a:ext>
                    </a:extLst>
                  </a:tr>
                  <a:tr h="327152">
                    <a:tc>
                      <a:txBody>
                        <a:bodyPr/>
                        <a:lstStyle/>
                        <a:p>
                          <a:pPr marL="0" algn="ctr" defTabSz="914400" rtl="0" eaLnBrk="1" latinLnBrk="0" hangingPunct="1">
                            <a:lnSpc>
                              <a:spcPct val="150000"/>
                            </a:lnSpc>
                            <a:spcAft>
                              <a:spcPts val="0"/>
                            </a:spcAft>
                          </a:pPr>
                          <a:r>
                            <a:rPr lang="en-US" sz="1600" b="1" kern="100" dirty="0">
                              <a:solidFill>
                                <a:schemeClr val="tx1"/>
                              </a:solidFill>
                              <a:effectLst/>
                            </a:rPr>
                            <a:t>Target material</a:t>
                          </a:r>
                          <a:endParaRPr lang="zh-CN" altLang="en-US"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Tungsten</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Tungsten</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50749577"/>
                      </a:ext>
                    </a:extLst>
                  </a:tr>
                  <a:tr h="327152">
                    <a:tc>
                      <a:txBody>
                        <a:bodyPr/>
                        <a:lstStyle/>
                        <a:p>
                          <a:pPr marL="0" algn="ctr" defTabSz="914400" rtl="0" eaLnBrk="1" latinLnBrk="0" hangingPunct="1">
                            <a:lnSpc>
                              <a:spcPct val="150000"/>
                            </a:lnSpc>
                            <a:spcAft>
                              <a:spcPts val="0"/>
                            </a:spcAft>
                          </a:pPr>
                          <a:r>
                            <a:rPr lang="en-US" sz="1600" b="1" kern="100" dirty="0">
                              <a:solidFill>
                                <a:schemeClr val="tx1"/>
                              </a:solidFill>
                              <a:effectLst/>
                            </a:rPr>
                            <a:t>e+ yield</a:t>
                          </a:r>
                          <a:endParaRPr lang="zh-CN" altLang="en-US"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0.15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600" kern="100" dirty="0">
                              <a:solidFill>
                                <a:schemeClr val="tx1"/>
                              </a:solidFill>
                              <a:effectLst/>
                            </a:rPr>
                            <a:t>0.25</a:t>
                          </a:r>
                          <a:endParaRPr lang="zh-CN" sz="1600" kern="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78233930"/>
                      </a:ext>
                    </a:extLst>
                  </a:tr>
                  <a:tr h="327152">
                    <a:tc>
                      <a:txBody>
                        <a:bodyPr/>
                        <a:lstStyle/>
                        <a:p>
                          <a:pPr marL="0" algn="ctr" defTabSz="914400" rtl="0" eaLnBrk="1" latinLnBrk="0" hangingPunct="1">
                            <a:lnSpc>
                              <a:spcPct val="150000"/>
                            </a:lnSpc>
                            <a:spcAft>
                              <a:spcPts val="0"/>
                            </a:spcAft>
                          </a:pPr>
                          <a:r>
                            <a:rPr lang="en-US" altLang="zh-CN" sz="1600" b="1" kern="100" dirty="0">
                              <a:solidFill>
                                <a:srgbClr val="FF0000"/>
                              </a:solidFill>
                              <a:effectLst/>
                            </a:rPr>
                            <a:t>PEDD</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6.3J/g</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11.5J/g</a:t>
                          </a:r>
                          <a:endParaRPr lang="en-US" alt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38122702"/>
                      </a:ext>
                    </a:extLst>
                  </a:tr>
                  <a:tr h="327152">
                    <a:tc>
                      <a:txBody>
                        <a:bodyPr/>
                        <a:lstStyle/>
                        <a:p>
                          <a:pPr marL="0" algn="ctr" defTabSz="914400" rtl="0" eaLnBrk="1" latinLnBrk="0" hangingPunct="1">
                            <a:lnSpc>
                              <a:spcPct val="150000"/>
                            </a:lnSpc>
                            <a:spcAft>
                              <a:spcPts val="0"/>
                            </a:spcAft>
                          </a:pPr>
                          <a:r>
                            <a:rPr lang="en-US" altLang="zh-CN" sz="1600" b="1" kern="100" dirty="0">
                              <a:solidFill>
                                <a:srgbClr val="FF0000"/>
                              </a:solidFill>
                              <a:effectLst/>
                            </a:rPr>
                            <a:t>Deposit Power (W)</a:t>
                          </a:r>
                          <a:endParaRPr lang="zh-CN" altLang="en-US" sz="1600" b="1" kern="100" dirty="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141</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495</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97114405"/>
                      </a:ext>
                    </a:extLst>
                  </a:tr>
                  <a:tr h="739839">
                    <a:tc>
                      <a:txBody>
                        <a:bodyPr/>
                        <a:lstStyle/>
                        <a:p>
                          <a:endParaRPr lang="zh-CN"/>
                        </a:p>
                      </a:txBody>
                      <a:tcPr marL="68580" marR="68580" marT="0" marB="0" anchor="ctr">
                        <a:blipFill>
                          <a:blip r:embed="rId4"/>
                          <a:stretch>
                            <a:fillRect l="-202" t="-485246" r="-110526" b="-1639"/>
                          </a:stretch>
                        </a:blipFill>
                      </a:tcPr>
                    </a:tc>
                    <a:tc>
                      <a:txBody>
                        <a:bodyPr/>
                        <a:lstStyle/>
                        <a:p>
                          <a:pPr algn="ctr">
                            <a:lnSpc>
                              <a:spcPct val="150000"/>
                            </a:lnSpc>
                            <a:spcAft>
                              <a:spcPts val="0"/>
                            </a:spcAft>
                          </a:pPr>
                          <a:r>
                            <a:rPr lang="en-US" altLang="zh-CN" sz="1600" kern="100" dirty="0">
                              <a:solidFill>
                                <a:srgbClr val="FF0000"/>
                              </a:solidFill>
                              <a:effectLst/>
                            </a:rPr>
                            <a:t>6.09</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altLang="zh-CN" sz="1600" kern="100" dirty="0">
                              <a:solidFill>
                                <a:srgbClr val="FF0000"/>
                              </a:solidFill>
                              <a:effectLst/>
                            </a:rPr>
                            <a:t>22.34</a:t>
                          </a:r>
                          <a:endParaRPr lang="zh-CN" sz="16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3936172"/>
                      </a:ext>
                    </a:extLst>
                  </a:tr>
                </a:tbl>
              </a:graphicData>
            </a:graphic>
          </p:graphicFrame>
        </mc:Fallback>
      </mc:AlternateContent>
    </p:spTree>
    <p:extLst>
      <p:ext uri="{BB962C8B-B14F-4D97-AF65-F5344CB8AC3E}">
        <p14:creationId xmlns:p14="http://schemas.microsoft.com/office/powerpoint/2010/main" val="4252253682"/>
      </p:ext>
    </p:extLst>
  </p:cSld>
  <p:clrMapOvr>
    <a:masterClrMapping/>
  </p:clrMapOvr>
  <mc:AlternateContent xmlns:mc="http://schemas.openxmlformats.org/markup-compatibility/2006" xmlns:p14="http://schemas.microsoft.com/office/powerpoint/2010/main">
    <mc:Choice Requires="p14">
      <p:transition spd="slow" p14:dur="2000" advTm="47626"/>
    </mc:Choice>
    <mc:Fallback xmlns="">
      <p:transition spd="slow" advTm="4762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323FF-732F-6C8E-27A0-51A58347C679}"/>
            </a:ext>
          </a:extLst>
        </p:cNvPr>
        <p:cNvGrpSpPr/>
        <p:nvPr/>
      </p:nvGrpSpPr>
      <p:grpSpPr>
        <a:xfrm>
          <a:off x="0" y="0"/>
          <a:ext cx="0" cy="0"/>
          <a:chOff x="0" y="0"/>
          <a:chExt cx="0" cy="0"/>
        </a:xfrm>
      </p:grpSpPr>
      <p:pic>
        <p:nvPicPr>
          <p:cNvPr id="13" name="图片 12">
            <a:extLst>
              <a:ext uri="{FF2B5EF4-FFF2-40B4-BE49-F238E27FC236}">
                <a16:creationId xmlns:a16="http://schemas.microsoft.com/office/drawing/2014/main" id="{095E52A6-E03C-E96A-AF4B-AF96EA7653B1}"/>
              </a:ext>
            </a:extLst>
          </p:cNvPr>
          <p:cNvPicPr>
            <a:picLocks noChangeAspect="1"/>
          </p:cNvPicPr>
          <p:nvPr/>
        </p:nvPicPr>
        <p:blipFill>
          <a:blip r:embed="rId3">
            <a:extLst>
              <a:ext uri="{28A0092B-C50C-407E-A947-70E740481C1C}">
                <a14:useLocalDpi xmlns:a14="http://schemas.microsoft.com/office/drawing/2010/main" val="0"/>
              </a:ext>
            </a:extLst>
          </a:blip>
          <a:srcRect t="14676"/>
          <a:stretch>
            <a:fillRect/>
          </a:stretch>
        </p:blipFill>
        <p:spPr>
          <a:xfrm>
            <a:off x="7836946" y="1303950"/>
            <a:ext cx="3999454" cy="2587237"/>
          </a:xfrm>
          <a:prstGeom prst="rect">
            <a:avLst/>
          </a:prstGeom>
        </p:spPr>
      </p:pic>
      <p:pic>
        <p:nvPicPr>
          <p:cNvPr id="15" name="图片 14">
            <a:extLst>
              <a:ext uri="{FF2B5EF4-FFF2-40B4-BE49-F238E27FC236}">
                <a16:creationId xmlns:a16="http://schemas.microsoft.com/office/drawing/2014/main" id="{6E8F0892-B265-47AF-0EF1-EA05CDB4E5D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76938" y="4296372"/>
            <a:ext cx="3990987" cy="2346957"/>
          </a:xfrm>
          <a:prstGeom prst="rect">
            <a:avLst/>
          </a:prstGeom>
        </p:spPr>
      </p:pic>
      <p:pic>
        <p:nvPicPr>
          <p:cNvPr id="17" name="图片 16">
            <a:extLst>
              <a:ext uri="{FF2B5EF4-FFF2-40B4-BE49-F238E27FC236}">
                <a16:creationId xmlns:a16="http://schemas.microsoft.com/office/drawing/2014/main" id="{B3FB5BDF-3A26-BD95-4868-1C3B4087EFC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6938" y="1286869"/>
            <a:ext cx="4084120" cy="2401726"/>
          </a:xfrm>
          <a:prstGeom prst="rect">
            <a:avLst/>
          </a:prstGeom>
        </p:spPr>
      </p:pic>
      <p:pic>
        <p:nvPicPr>
          <p:cNvPr id="21" name="图片 20">
            <a:extLst>
              <a:ext uri="{FF2B5EF4-FFF2-40B4-BE49-F238E27FC236}">
                <a16:creationId xmlns:a16="http://schemas.microsoft.com/office/drawing/2014/main" id="{2696CF2C-8BB3-A092-0B7D-168D4E8D15F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176391" y="4087168"/>
            <a:ext cx="3916253" cy="2556161"/>
          </a:xfrm>
          <a:prstGeom prst="rect">
            <a:avLst/>
          </a:prstGeom>
        </p:spPr>
      </p:pic>
      <p:pic>
        <p:nvPicPr>
          <p:cNvPr id="23" name="图片 22">
            <a:extLst>
              <a:ext uri="{FF2B5EF4-FFF2-40B4-BE49-F238E27FC236}">
                <a16:creationId xmlns:a16="http://schemas.microsoft.com/office/drawing/2014/main" id="{334A2CD8-A470-FA94-8C06-B579179FEBE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286457" y="1217833"/>
            <a:ext cx="3657604" cy="2587237"/>
          </a:xfrm>
          <a:prstGeom prst="rect">
            <a:avLst/>
          </a:prstGeom>
        </p:spPr>
      </p:pic>
      <p:pic>
        <p:nvPicPr>
          <p:cNvPr id="25" name="图片 24">
            <a:extLst>
              <a:ext uri="{FF2B5EF4-FFF2-40B4-BE49-F238E27FC236}">
                <a16:creationId xmlns:a16="http://schemas.microsoft.com/office/drawing/2014/main" id="{13AED51C-8ADE-65CA-A803-A7A408F74866}"/>
              </a:ext>
            </a:extLst>
          </p:cNvPr>
          <p:cNvPicPr>
            <a:picLocks noChangeAspect="1"/>
          </p:cNvPicPr>
          <p:nvPr/>
        </p:nvPicPr>
        <p:blipFill>
          <a:blip r:embed="rId8">
            <a:extLst>
              <a:ext uri="{28A0092B-C50C-407E-A947-70E740481C1C}">
                <a14:useLocalDpi xmlns:a14="http://schemas.microsoft.com/office/drawing/2010/main" val="0"/>
              </a:ext>
            </a:extLst>
          </a:blip>
          <a:srcRect t="14625"/>
          <a:stretch>
            <a:fillRect/>
          </a:stretch>
        </p:blipFill>
        <p:spPr>
          <a:xfrm>
            <a:off x="7943915" y="4278323"/>
            <a:ext cx="3999600" cy="2560987"/>
          </a:xfrm>
          <a:prstGeom prst="rect">
            <a:avLst/>
          </a:prstGeom>
        </p:spPr>
      </p:pic>
      <p:sp>
        <p:nvSpPr>
          <p:cNvPr id="26" name="矩形: 圆角 25">
            <a:extLst>
              <a:ext uri="{FF2B5EF4-FFF2-40B4-BE49-F238E27FC236}">
                <a16:creationId xmlns:a16="http://schemas.microsoft.com/office/drawing/2014/main" id="{C76C58D1-6119-4D1E-27D9-30832878A51B}"/>
              </a:ext>
            </a:extLst>
          </p:cNvPr>
          <p:cNvSpPr/>
          <p:nvPr/>
        </p:nvSpPr>
        <p:spPr>
          <a:xfrm>
            <a:off x="183079" y="1015295"/>
            <a:ext cx="11915161" cy="2752142"/>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圆角 26">
            <a:extLst>
              <a:ext uri="{FF2B5EF4-FFF2-40B4-BE49-F238E27FC236}">
                <a16:creationId xmlns:a16="http://schemas.microsoft.com/office/drawing/2014/main" id="{F29FB1F0-9E08-36DD-BFFF-545BFC8A5FE5}"/>
              </a:ext>
            </a:extLst>
          </p:cNvPr>
          <p:cNvSpPr/>
          <p:nvPr/>
        </p:nvSpPr>
        <p:spPr>
          <a:xfrm>
            <a:off x="176938" y="3891187"/>
            <a:ext cx="11915161" cy="287368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文本框 28">
            <a:extLst>
              <a:ext uri="{FF2B5EF4-FFF2-40B4-BE49-F238E27FC236}">
                <a16:creationId xmlns:a16="http://schemas.microsoft.com/office/drawing/2014/main" id="{5AF5BFF4-083A-3A85-2CCF-41B84DC114FB}"/>
              </a:ext>
            </a:extLst>
          </p:cNvPr>
          <p:cNvSpPr txBox="1"/>
          <p:nvPr/>
        </p:nvSpPr>
        <p:spPr>
          <a:xfrm>
            <a:off x="355600" y="1023361"/>
            <a:ext cx="2988733" cy="369332"/>
          </a:xfrm>
          <a:prstGeom prst="rect">
            <a:avLst/>
          </a:prstGeom>
          <a:noFill/>
        </p:spPr>
        <p:txBody>
          <a:bodyPr wrap="square">
            <a:spAutoFit/>
          </a:bodyPr>
          <a:lstStyle/>
          <a:p>
            <a:r>
              <a:rPr kumimoji="0" lang="en-US" altLang="zh-CN"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@1.0GeV electron beam</a:t>
            </a:r>
            <a:endParaRPr lang="zh-CN" altLang="en-US" dirty="0">
              <a:solidFill>
                <a:srgbClr val="FF0000"/>
              </a:solidFill>
            </a:endParaRPr>
          </a:p>
        </p:txBody>
      </p:sp>
      <p:sp>
        <p:nvSpPr>
          <p:cNvPr id="30" name="文本框 29">
            <a:extLst>
              <a:ext uri="{FF2B5EF4-FFF2-40B4-BE49-F238E27FC236}">
                <a16:creationId xmlns:a16="http://schemas.microsoft.com/office/drawing/2014/main" id="{71506DDC-4595-4AE5-F593-0E74C267D632}"/>
              </a:ext>
            </a:extLst>
          </p:cNvPr>
          <p:cNvSpPr txBox="1"/>
          <p:nvPr/>
        </p:nvSpPr>
        <p:spPr>
          <a:xfrm>
            <a:off x="355600" y="3916214"/>
            <a:ext cx="2988733" cy="369332"/>
          </a:xfrm>
          <a:prstGeom prst="rect">
            <a:avLst/>
          </a:prstGeom>
          <a:noFill/>
        </p:spPr>
        <p:txBody>
          <a:bodyPr wrap="square">
            <a:spAutoFit/>
          </a:bodyPr>
          <a:lstStyle/>
          <a:p>
            <a:r>
              <a:rPr kumimoji="0" lang="en-US" altLang="zh-CN"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@2.5GeV electron beam</a:t>
            </a:r>
            <a:endParaRPr lang="zh-CN" altLang="en-US" dirty="0">
              <a:solidFill>
                <a:srgbClr val="FF0000"/>
              </a:solidFill>
            </a:endParaRPr>
          </a:p>
        </p:txBody>
      </p:sp>
    </p:spTree>
    <p:extLst>
      <p:ext uri="{BB962C8B-B14F-4D97-AF65-F5344CB8AC3E}">
        <p14:creationId xmlns:p14="http://schemas.microsoft.com/office/powerpoint/2010/main" val="192533803"/>
      </p:ext>
    </p:extLst>
  </p:cSld>
  <p:clrMapOvr>
    <a:masterClrMapping/>
  </p:clrMapOvr>
  <mc:AlternateContent xmlns:mc="http://schemas.openxmlformats.org/markup-compatibility/2006" xmlns:p14="http://schemas.microsoft.com/office/powerpoint/2010/main">
    <mc:Choice Requires="p14">
      <p:transition spd="slow" p14:dur="2000" advTm="45155"/>
    </mc:Choice>
    <mc:Fallback xmlns="">
      <p:transition spd="slow" advTm="4515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04C2846-03F5-AAFD-7D8B-F25FDECC46B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62900" y="851298"/>
            <a:ext cx="5040000" cy="2790691"/>
          </a:xfrm>
          <a:prstGeom prst="rect">
            <a:avLst/>
          </a:prstGeom>
        </p:spPr>
      </p:pic>
      <p:pic>
        <p:nvPicPr>
          <p:cNvPr id="14" name="图片 13">
            <a:extLst>
              <a:ext uri="{FF2B5EF4-FFF2-40B4-BE49-F238E27FC236}">
                <a16:creationId xmlns:a16="http://schemas.microsoft.com/office/drawing/2014/main" id="{4D53B2FB-EC6C-3C57-1085-E5681484B77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049681" y="880007"/>
            <a:ext cx="5040000" cy="2790690"/>
          </a:xfrm>
          <a:prstGeom prst="rect">
            <a:avLst/>
          </a:prstGeom>
        </p:spPr>
      </p:pic>
      <p:pic>
        <p:nvPicPr>
          <p:cNvPr id="18" name="图片 17">
            <a:extLst>
              <a:ext uri="{FF2B5EF4-FFF2-40B4-BE49-F238E27FC236}">
                <a16:creationId xmlns:a16="http://schemas.microsoft.com/office/drawing/2014/main" id="{672CAF97-CAAF-34B1-7587-87BCD1B3F0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533" y="3780616"/>
            <a:ext cx="4766734" cy="2779540"/>
          </a:xfrm>
          <a:prstGeom prst="rect">
            <a:avLst/>
          </a:prstGeom>
        </p:spPr>
      </p:pic>
      <p:sp>
        <p:nvSpPr>
          <p:cNvPr id="2" name="文本框 1">
            <a:extLst>
              <a:ext uri="{FF2B5EF4-FFF2-40B4-BE49-F238E27FC236}">
                <a16:creationId xmlns:a16="http://schemas.microsoft.com/office/drawing/2014/main" id="{D9ED87F7-06A6-A625-8ECB-1922E7D69BE8}"/>
              </a:ext>
            </a:extLst>
          </p:cNvPr>
          <p:cNvSpPr txBox="1"/>
          <p:nvPr/>
        </p:nvSpPr>
        <p:spPr>
          <a:xfrm>
            <a:off x="6087286" y="4203936"/>
            <a:ext cx="5596468" cy="2194190"/>
          </a:xfrm>
          <a:prstGeom prst="rect">
            <a:avLst/>
          </a:prstGeom>
          <a:noFill/>
        </p:spPr>
        <p:txBody>
          <a:bodyPr wrap="square">
            <a:spAutoFit/>
          </a:bodyPr>
          <a:lstStyle/>
          <a:p>
            <a:pPr marL="285750" indent="-285750" algn="just">
              <a:lnSpc>
                <a:spcPct val="150000"/>
              </a:lnSpc>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入射电子束的能散基本不会对正电子产额产生影响</a:t>
            </a:r>
            <a:endParaRPr lang="en-US" altLang="zh-CN" kern="100" dirty="0">
              <a:latin typeface="Times New Roman" panose="02020603050405020304" pitchFamily="18" charset="0"/>
              <a:ea typeface="宋体" panose="02010600030101010101" pitchFamily="2" charset="-122"/>
              <a:cs typeface="Times New Roman" panose="02020603050405020304" pitchFamily="18" charset="0"/>
            </a:endParaRPr>
          </a:p>
          <a:p>
            <a:pPr marL="285750" indent="-285750" algn="just">
              <a:lnSpc>
                <a:spcPct val="150000"/>
              </a:lnSpc>
              <a:spcBef>
                <a:spcPts val="600"/>
              </a:spcBef>
              <a:buFont typeface="Wingdings" panose="05000000000000000000" pitchFamily="2" charset="2"/>
              <a:buChar char="l"/>
            </a:pP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入射电子束束团中心的位置偏移会导致正电子产额的下降，对于</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RMS</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为</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0.5mm</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的入射电子束团尺寸，</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r=2mm</a:t>
            </a:r>
            <a:r>
              <a:rPr lang="zh-CN" altLang="en-US" kern="100" dirty="0">
                <a:latin typeface="Times New Roman" panose="02020603050405020304" pitchFamily="18" charset="0"/>
                <a:ea typeface="宋体" panose="02010600030101010101" pitchFamily="2" charset="-122"/>
                <a:cs typeface="Times New Roman" panose="02020603050405020304" pitchFamily="18" charset="0"/>
              </a:rPr>
              <a:t>的正电子靶，</a:t>
            </a:r>
            <a:r>
              <a:rPr lang="zh-CN" altLang="en-US"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需将该位置偏移控制在</a:t>
            </a:r>
            <a:r>
              <a:rPr lang="en-US" altLang="zh-CN"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0.4mm</a:t>
            </a:r>
            <a:r>
              <a:rPr lang="zh-CN" altLang="en-US"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的范围内。</a:t>
            </a:r>
            <a:endParaRPr lang="en-US" altLang="zh-CN"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文本框 3">
            <a:extLst>
              <a:ext uri="{FF2B5EF4-FFF2-40B4-BE49-F238E27FC236}">
                <a16:creationId xmlns:a16="http://schemas.microsoft.com/office/drawing/2014/main" id="{36D77D73-54B4-878A-22C0-1E395F10FEEE}"/>
              </a:ext>
            </a:extLst>
          </p:cNvPr>
          <p:cNvSpPr txBox="1"/>
          <p:nvPr/>
        </p:nvSpPr>
        <p:spPr>
          <a:xfrm>
            <a:off x="1461826" y="3607435"/>
            <a:ext cx="3427744"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入射电子束能散对正电子产额的影响（</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1.0 GeV</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文本框 5">
            <a:extLst>
              <a:ext uri="{FF2B5EF4-FFF2-40B4-BE49-F238E27FC236}">
                <a16:creationId xmlns:a16="http://schemas.microsoft.com/office/drawing/2014/main" id="{68F4B2A4-B9A4-937F-B5F2-87C3124BF8B7}"/>
              </a:ext>
            </a:extLst>
          </p:cNvPr>
          <p:cNvSpPr txBox="1"/>
          <p:nvPr/>
        </p:nvSpPr>
        <p:spPr>
          <a:xfrm>
            <a:off x="7157202" y="3607436"/>
            <a:ext cx="3427744"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入射电子束能散对正电子产额的影（</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2.5 GeV</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46CF58E3-7272-4635-9210-FC647F44825E}"/>
              </a:ext>
            </a:extLst>
          </p:cNvPr>
          <p:cNvSpPr txBox="1"/>
          <p:nvPr/>
        </p:nvSpPr>
        <p:spPr>
          <a:xfrm>
            <a:off x="1043964" y="6523741"/>
            <a:ext cx="4358936"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入射电子束偏移靶中心的距离对正电子产额的影响（</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2.5 GeV</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19853402"/>
      </p:ext>
    </p:extLst>
  </p:cSld>
  <p:clrMapOvr>
    <a:masterClrMapping/>
  </p:clrMapOvr>
  <mc:AlternateContent xmlns:mc="http://schemas.openxmlformats.org/markup-compatibility/2006" xmlns:p14="http://schemas.microsoft.com/office/powerpoint/2010/main">
    <mc:Choice Requires="p14">
      <p:transition spd="slow" p14:dur="2000" advTm="25189"/>
    </mc:Choice>
    <mc:Fallback xmlns="">
      <p:transition spd="slow" advTm="2518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8BC20F7-303B-78F0-B744-846E8EE49C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815427"/>
            <a:ext cx="7481283" cy="2253300"/>
          </a:xfrm>
          <a:prstGeom prst="rect">
            <a:avLst/>
          </a:prstGeom>
        </p:spPr>
      </p:pic>
      <p:pic>
        <p:nvPicPr>
          <p:cNvPr id="10" name="图片 9">
            <a:extLst>
              <a:ext uri="{FF2B5EF4-FFF2-40B4-BE49-F238E27FC236}">
                <a16:creationId xmlns:a16="http://schemas.microsoft.com/office/drawing/2014/main" id="{753D20F5-4090-C733-87F2-CE36020760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4086" y="815427"/>
            <a:ext cx="3889557" cy="2077695"/>
          </a:xfrm>
          <a:prstGeom prst="rect">
            <a:avLst/>
          </a:prstGeom>
        </p:spPr>
      </p:pic>
      <p:pic>
        <p:nvPicPr>
          <p:cNvPr id="11" name="图片 10">
            <a:extLst>
              <a:ext uri="{FF2B5EF4-FFF2-40B4-BE49-F238E27FC236}">
                <a16:creationId xmlns:a16="http://schemas.microsoft.com/office/drawing/2014/main" id="{C3DBD3DD-519D-A0F5-46E6-6A30F9D1123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2201" y="3288665"/>
            <a:ext cx="4500396" cy="3375556"/>
          </a:xfrm>
          <a:prstGeom prst="rect">
            <a:avLst/>
          </a:prstGeom>
        </p:spPr>
      </p:pic>
      <p:sp>
        <p:nvSpPr>
          <p:cNvPr id="2" name="文本框 1">
            <a:extLst>
              <a:ext uri="{FF2B5EF4-FFF2-40B4-BE49-F238E27FC236}">
                <a16:creationId xmlns:a16="http://schemas.microsoft.com/office/drawing/2014/main" id="{2EF4993F-7B2F-196A-75C1-F20915EEF327}"/>
              </a:ext>
            </a:extLst>
          </p:cNvPr>
          <p:cNvSpPr txBox="1"/>
          <p:nvPr/>
        </p:nvSpPr>
        <p:spPr>
          <a:xfrm>
            <a:off x="4500396" y="5116778"/>
            <a:ext cx="7590004" cy="177978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AMD</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使用峰值磁场为</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5T</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Flux Concentrator</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PAS</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段使用加速梯度为</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20MV/m</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，孔径为</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30mm</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的加速管将正电子束团加速至</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260MeV</a:t>
            </a:r>
          </a:p>
          <a:p>
            <a:pPr marL="285750" lvl="0" indent="-285750">
              <a:lnSpc>
                <a:spcPct val="150000"/>
              </a:lnSpc>
              <a:buFont typeface="Wingdings" panose="05000000000000000000" pitchFamily="2" charset="2"/>
              <a:buChar char="ü"/>
              <a:defRPr/>
            </a:pP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孔径为</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30mm</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的加速管一直将正电子束团加速至</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650MeV,</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后续使用普通加速管</a:t>
            </a:r>
            <a:endParaRPr lang="en-US" altLang="zh-CN" sz="1500" b="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285750" lvl="0" indent="-285750">
              <a:lnSpc>
                <a:spcPct val="150000"/>
              </a:lnSpc>
              <a:buFont typeface="Wingdings" panose="05000000000000000000" pitchFamily="2" charset="2"/>
              <a:buChar char="ü"/>
              <a:defRPr/>
            </a:pP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PAS</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聚焦采用</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0.5T</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的螺线管，</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PL1</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段使用孔径为</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200mm</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的大孔径四极铁</a:t>
            </a:r>
            <a:endPar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285750" lvl="0" indent="-285750">
              <a:lnSpc>
                <a:spcPct val="150000"/>
              </a:lnSpc>
              <a:buFont typeface="Wingdings" panose="05000000000000000000" pitchFamily="2" charset="2"/>
              <a:buChar char="ü"/>
              <a:defRPr/>
            </a:pP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1GeV</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的出口获得了</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90%</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粒子的</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RMS</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发射度为</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715 </a:t>
            </a:r>
            <a:r>
              <a:rPr lang="en-US" altLang="zh-CN" sz="1500"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nm·rad</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与</a:t>
            </a:r>
            <a:r>
              <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1003 </a:t>
            </a:r>
            <a:r>
              <a:rPr lang="en-US" altLang="zh-CN" sz="1500"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nm·rad</a:t>
            </a:r>
            <a:r>
              <a:rPr lang="zh-CN" altLang="en-US"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的正电子束团</a:t>
            </a:r>
            <a:endParaRPr lang="en-US" altLang="zh-CN" sz="15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CBC92F7F-0107-4A1A-CD41-EF0802C6EA75}"/>
              </a:ext>
            </a:extLst>
          </p:cNvPr>
          <p:cNvPicPr>
            <a:picLocks noChangeAspect="1"/>
          </p:cNvPicPr>
          <p:nvPr/>
        </p:nvPicPr>
        <p:blipFill>
          <a:blip r:embed="rId6"/>
          <a:stretch>
            <a:fillRect/>
          </a:stretch>
        </p:blipFill>
        <p:spPr>
          <a:xfrm>
            <a:off x="5947768" y="3237460"/>
            <a:ext cx="5115087" cy="1737176"/>
          </a:xfrm>
          <a:prstGeom prst="rect">
            <a:avLst/>
          </a:prstGeom>
        </p:spPr>
      </p:pic>
      <p:sp>
        <p:nvSpPr>
          <p:cNvPr id="4" name="文本框 3">
            <a:extLst>
              <a:ext uri="{FF2B5EF4-FFF2-40B4-BE49-F238E27FC236}">
                <a16:creationId xmlns:a16="http://schemas.microsoft.com/office/drawing/2014/main" id="{F2DFAC42-DDA1-59D7-B6E7-118F6D32F038}"/>
              </a:ext>
            </a:extLst>
          </p:cNvPr>
          <p:cNvSpPr txBox="1"/>
          <p:nvPr/>
        </p:nvSpPr>
        <p:spPr>
          <a:xfrm>
            <a:off x="2122869" y="2954406"/>
            <a:ext cx="2936992" cy="334259"/>
          </a:xfrm>
          <a:prstGeom prst="rect">
            <a:avLst/>
          </a:prstGeom>
          <a:noFill/>
        </p:spPr>
        <p:txBody>
          <a:bodyPr wrap="square">
            <a:spAutoFit/>
          </a:bodyPr>
          <a:lstStyle/>
          <a:p>
            <a:pPr algn="just">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正电子源及正电子注入器的布局示意图</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文本框 5">
            <a:extLst>
              <a:ext uri="{FF2B5EF4-FFF2-40B4-BE49-F238E27FC236}">
                <a16:creationId xmlns:a16="http://schemas.microsoft.com/office/drawing/2014/main" id="{83F765D5-4059-9416-5F84-A8737239BCB0}"/>
              </a:ext>
            </a:extLst>
          </p:cNvPr>
          <p:cNvSpPr txBox="1"/>
          <p:nvPr/>
        </p:nvSpPr>
        <p:spPr>
          <a:xfrm>
            <a:off x="7665733" y="2876789"/>
            <a:ext cx="4526267" cy="334259"/>
          </a:xfrm>
          <a:prstGeom prst="rect">
            <a:avLst/>
          </a:prstGeom>
          <a:noFill/>
        </p:spPr>
        <p:txBody>
          <a:bodyPr wrap="square">
            <a:spAutoFit/>
          </a:bodyPr>
          <a:lstStyle/>
          <a:p>
            <a:pPr algn="ctr">
              <a:lnSpc>
                <a:spcPct val="150000"/>
              </a:lnSpc>
              <a:spcBef>
                <a:spcPts val="600"/>
              </a:spcBef>
            </a:pP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STCF</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正电子源系统</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Flux Concentrator</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结构示意图及磁场轮廓</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文本框 11">
            <a:extLst>
              <a:ext uri="{FF2B5EF4-FFF2-40B4-BE49-F238E27FC236}">
                <a16:creationId xmlns:a16="http://schemas.microsoft.com/office/drawing/2014/main" id="{6D734031-0302-82F8-48DB-E1EA3B46F36B}"/>
              </a:ext>
            </a:extLst>
          </p:cNvPr>
          <p:cNvSpPr txBox="1"/>
          <p:nvPr/>
        </p:nvSpPr>
        <p:spPr>
          <a:xfrm>
            <a:off x="110376" y="6562302"/>
            <a:ext cx="4526267" cy="334259"/>
          </a:xfrm>
          <a:prstGeom prst="rect">
            <a:avLst/>
          </a:prstGeom>
          <a:noFill/>
        </p:spPr>
        <p:txBody>
          <a:bodyPr wrap="square">
            <a:spAutoFit/>
          </a:bodyPr>
          <a:lstStyle/>
          <a:p>
            <a:pPr algn="ctr">
              <a:lnSpc>
                <a:spcPct val="150000"/>
              </a:lnSpc>
              <a:spcBef>
                <a:spcPts val="600"/>
              </a:spcBef>
            </a:pP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STCF</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正电子注入器</a:t>
            </a:r>
            <a:r>
              <a:rPr lang="en-US" altLang="zh-CN" sz="1200" kern="100" dirty="0">
                <a:latin typeface="Times New Roman" panose="02020603050405020304" pitchFamily="18" charset="0"/>
                <a:ea typeface="宋体" panose="02010600030101010101" pitchFamily="2" charset="-122"/>
                <a:cs typeface="Times New Roman" panose="02020603050405020304" pitchFamily="18" charset="0"/>
              </a:rPr>
              <a:t>1GeV</a:t>
            </a: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出口束流相空间</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id="{0B4A2B43-612D-0017-94A7-00EB35749BEA}"/>
              </a:ext>
            </a:extLst>
          </p:cNvPr>
          <p:cNvSpPr txBox="1"/>
          <p:nvPr/>
        </p:nvSpPr>
        <p:spPr>
          <a:xfrm>
            <a:off x="7665733" y="4941173"/>
            <a:ext cx="2015836" cy="334259"/>
          </a:xfrm>
          <a:prstGeom prst="rect">
            <a:avLst/>
          </a:prstGeom>
          <a:noFill/>
        </p:spPr>
        <p:txBody>
          <a:bodyPr wrap="square">
            <a:spAutoFit/>
          </a:bodyPr>
          <a:lstStyle/>
          <a:p>
            <a:pPr algn="ctr">
              <a:lnSpc>
                <a:spcPct val="150000"/>
              </a:lnSpc>
              <a:spcBef>
                <a:spcPts val="600"/>
              </a:spcBef>
            </a:pPr>
            <a:r>
              <a:rPr lang="zh-CN" altLang="en-US" sz="1200" kern="100" dirty="0">
                <a:latin typeface="Times New Roman" panose="02020603050405020304" pitchFamily="18" charset="0"/>
                <a:ea typeface="宋体" panose="02010600030101010101" pitchFamily="2" charset="-122"/>
                <a:cs typeface="Times New Roman" panose="02020603050405020304" pitchFamily="18" charset="0"/>
              </a:rPr>
              <a:t>大孔径加速管的截面示意图</a:t>
            </a:r>
            <a:endParaRPr lang="en-US" altLang="zh-CN" sz="1200" kern="1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796383264"/>
      </p:ext>
    </p:extLst>
  </p:cSld>
  <p:clrMapOvr>
    <a:masterClrMapping/>
  </p:clrMapOvr>
  <mc:AlternateContent xmlns:mc="http://schemas.openxmlformats.org/markup-compatibility/2006" xmlns:p14="http://schemas.microsoft.com/office/powerpoint/2010/main">
    <mc:Choice Requires="p14">
      <p:transition spd="slow" p14:dur="2000" advTm="98333"/>
    </mc:Choice>
    <mc:Fallback xmlns="">
      <p:transition spd="slow" advTm="98333"/>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演示文稿6" id="{CFF483ED-0F0C-432F-A2C0-9AFAB8F07EED}" vid="{3A0E59C7-957D-48D4-AFFD-41DFE4DD0A35}"/>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模板二 代表陶粲的报告</Template>
  <TotalTime>22667</TotalTime>
  <Words>3385</Words>
  <Application>Microsoft Office PowerPoint</Application>
  <PresentationFormat>宽屏</PresentationFormat>
  <Paragraphs>320</Paragraphs>
  <Slides>31</Slides>
  <Notes>30</Notes>
  <HiddenSlides>0</HiddenSlides>
  <MMClips>0</MMClips>
  <ScaleCrop>false</ScaleCrop>
  <HeadingPairs>
    <vt:vector size="8" baseType="variant">
      <vt:variant>
        <vt:lpstr>已用的字体</vt:lpstr>
      </vt:variant>
      <vt:variant>
        <vt:i4>15</vt:i4>
      </vt:variant>
      <vt:variant>
        <vt:lpstr>主题</vt:lpstr>
      </vt:variant>
      <vt:variant>
        <vt:i4>1</vt:i4>
      </vt:variant>
      <vt:variant>
        <vt:lpstr>嵌入 OLE 服务器</vt:lpstr>
      </vt:variant>
      <vt:variant>
        <vt:i4>1</vt:i4>
      </vt:variant>
      <vt:variant>
        <vt:lpstr>幻灯片标题</vt:lpstr>
      </vt:variant>
      <vt:variant>
        <vt:i4>31</vt:i4>
      </vt:variant>
    </vt:vector>
  </HeadingPairs>
  <TitlesOfParts>
    <vt:vector size="48" baseType="lpstr">
      <vt:lpstr>MiSans VF Bold</vt:lpstr>
      <vt:lpstr>MiSans VF Regular</vt:lpstr>
      <vt:lpstr>ＭＳ Ｐゴシック</vt:lpstr>
      <vt:lpstr>等线</vt:lpstr>
      <vt:lpstr>等线 Light</vt:lpstr>
      <vt:lpstr>方正舒体</vt:lpstr>
      <vt:lpstr>宋体</vt:lpstr>
      <vt:lpstr>微软雅黑</vt:lpstr>
      <vt:lpstr>微软雅黑标题</vt:lpstr>
      <vt:lpstr>Arial</vt:lpstr>
      <vt:lpstr>Calibri</vt:lpstr>
      <vt:lpstr>Cambria Math</vt:lpstr>
      <vt:lpstr>Impact</vt:lpstr>
      <vt:lpstr>Times New Roman</vt:lpstr>
      <vt:lpstr>Wingdings</vt:lpstr>
      <vt:lpstr>Office 主题​​</vt:lpstr>
      <vt:lpstr>AxGlyph</vt:lpstr>
      <vt:lpstr>STCF正电子源西安研讨会</vt:lpstr>
      <vt:lpstr>Outline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Qing Luo</dc:creator>
  <cp:lastModifiedBy>xu24230@163.com</cp:lastModifiedBy>
  <cp:revision>124</cp:revision>
  <dcterms:created xsi:type="dcterms:W3CDTF">2025-06-25T04:52:11Z</dcterms:created>
  <dcterms:modified xsi:type="dcterms:W3CDTF">2026-07-02T02:06:05Z</dcterms:modified>
</cp:coreProperties>
</file>