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gif" ContentType="image/gif"/>
  <Default Extension="emf" ContentType="image/x-emf"/>
  <Default Extension="tiff" ContentType="image/tif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media/image4.svg" ContentType="image/svg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>
  <p:sldMasterIdLst>
    <p:sldMasterId id="2147483648" r:id="rId1"/>
  </p:sldMasterIdLst>
  <p:notesMasterIdLst>
    <p:notesMasterId r:id="rId38"/>
  </p:notesMasterIdLst>
  <p:sldIdLst>
    <p:sldId id="442" r:id="rId3"/>
    <p:sldId id="443" r:id="rId4"/>
    <p:sldId id="526" r:id="rId5"/>
    <p:sldId id="529" r:id="rId6"/>
    <p:sldId id="530" r:id="rId7"/>
    <p:sldId id="531" r:id="rId8"/>
    <p:sldId id="533" r:id="rId9"/>
    <p:sldId id="538" r:id="rId10"/>
    <p:sldId id="539" r:id="rId11"/>
    <p:sldId id="542" r:id="rId12"/>
    <p:sldId id="546" r:id="rId13"/>
    <p:sldId id="1887" r:id="rId14"/>
    <p:sldId id="553" r:id="rId15"/>
    <p:sldId id="534" r:id="rId16"/>
    <p:sldId id="554" r:id="rId17"/>
    <p:sldId id="556" r:id="rId18"/>
    <p:sldId id="557" r:id="rId19"/>
    <p:sldId id="1888" r:id="rId20"/>
    <p:sldId id="5052" r:id="rId21"/>
    <p:sldId id="558" r:id="rId22"/>
    <p:sldId id="521" r:id="rId23"/>
    <p:sldId id="5053" r:id="rId24"/>
    <p:sldId id="5054" r:id="rId25"/>
    <p:sldId id="1881" r:id="rId26"/>
    <p:sldId id="555" r:id="rId27"/>
    <p:sldId id="1891" r:id="rId28"/>
    <p:sldId id="1889" r:id="rId29"/>
    <p:sldId id="1890" r:id="rId30"/>
    <p:sldId id="5056" r:id="rId31"/>
    <p:sldId id="5057" r:id="rId32"/>
    <p:sldId id="5060" r:id="rId33"/>
    <p:sldId id="5059" r:id="rId34"/>
    <p:sldId id="5058" r:id="rId35"/>
    <p:sldId id="561" r:id="rId36"/>
    <p:sldId id="466" r:id="rId37"/>
  </p:sldIdLst>
  <p:sldSz cx="12192000" cy="6858000"/>
  <p:notesSz cx="6858000" cy="9144000"/>
  <p:embeddedFontLst>
    <p:embeddedFont>
      <p:font typeface="微软雅黑" panose="020B0503020204020204" pitchFamily="34" charset="-122"/>
      <p:regular r:id="rId42"/>
    </p:embeddedFont>
    <p:embeddedFont>
      <p:font typeface="等线" panose="02010600030101010101" pitchFamily="2" charset="-122"/>
      <p:regular r:id="rId43"/>
    </p:embeddedFont>
    <p:embeddedFont>
      <p:font typeface="华文楷体" panose="02010600040101010101" pitchFamily="2" charset="-122"/>
      <p:regular r:id="rId44"/>
    </p:embeddedFont>
  </p:embeddedFontLst>
  <p:custDataLst>
    <p:tags r:id="rId4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2706" userDrawn="1">
          <p15:clr>
            <a:srgbClr val="A4A3A4"/>
          </p15:clr>
        </p15:guide>
        <p15:guide id="3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2F5597"/>
    <a:srgbClr val="CB3D55"/>
    <a:srgbClr val="FBE5D6"/>
    <a:srgbClr val="FFC000"/>
    <a:srgbClr val="4E6EA6"/>
    <a:srgbClr val="6D88B6"/>
    <a:srgbClr val="EFF2F7"/>
    <a:srgbClr val="EDF1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BC89EF96-8CEA-46FF-86C4-4CE0E7609802}" styleName="浅色样式 3 - 强调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浅色样式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301B821-A1FF-4177-AEE7-76D212191A09}" styleName="中度样式 1 - 强调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4" autoAdjust="0"/>
    <p:restoredTop sz="94660"/>
  </p:normalViewPr>
  <p:slideViewPr>
    <p:cSldViewPr snapToGrid="0" showGuides="1">
      <p:cViewPr varScale="1">
        <p:scale>
          <a:sx n="68" d="100"/>
          <a:sy n="68" d="100"/>
        </p:scale>
        <p:origin x="576" y="32"/>
      </p:cViewPr>
      <p:guideLst>
        <p:guide orient="horz" pos="2183"/>
        <p:guide pos="270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-709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5" Type="http://schemas.openxmlformats.org/officeDocument/2006/relationships/tags" Target="tags/tag1.xml"/><Relationship Id="rId44" Type="http://schemas.openxmlformats.org/officeDocument/2006/relationships/font" Target="fonts/font3.fntdata"/><Relationship Id="rId43" Type="http://schemas.openxmlformats.org/officeDocument/2006/relationships/font" Target="fonts/font2.fntdata"/><Relationship Id="rId42" Type="http://schemas.openxmlformats.org/officeDocument/2006/relationships/font" Target="fonts/font1.fntdata"/><Relationship Id="rId41" Type="http://schemas.openxmlformats.org/officeDocument/2006/relationships/tableStyles" Target="tableStyles.xml"/><Relationship Id="rId40" Type="http://schemas.openxmlformats.org/officeDocument/2006/relationships/viewProps" Target="viewProps.xml"/><Relationship Id="rId4" Type="http://schemas.openxmlformats.org/officeDocument/2006/relationships/slide" Target="slides/slide2.xml"/><Relationship Id="rId39" Type="http://schemas.openxmlformats.org/officeDocument/2006/relationships/presProps" Target="presProps.xml"/><Relationship Id="rId38" Type="http://schemas.openxmlformats.org/officeDocument/2006/relationships/notesMaster" Target="notesMasters/notesMaster1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43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104943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7865FE-BA5F-41CE-B31C-381742D55CB5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943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104943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104943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104943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713142-8172-4EE7-AB2D-F5DB2BA11791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solidFill>
          <a:srgbClr val="EDF1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582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104858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58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58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ECE7A-A77C-42FA-9484-FD22BB1317FE}" type="slidenum">
              <a:rPr lang="zh-CN" altLang="en-US" smtClean="0"/>
            </a:fld>
            <a:endParaRPr lang="zh-CN" altLang="en-US"/>
          </a:p>
        </p:txBody>
      </p:sp>
      <p:sp>
        <p:nvSpPr>
          <p:cNvPr id="1048586" name="矩形 6"/>
          <p:cNvSpPr/>
          <p:nvPr userDrawn="1"/>
        </p:nvSpPr>
        <p:spPr>
          <a:xfrm>
            <a:off x="148590" y="119351"/>
            <a:ext cx="11894820" cy="66192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48587" name="任意多边形: 形状 7"/>
          <p:cNvSpPr/>
          <p:nvPr userDrawn="1"/>
        </p:nvSpPr>
        <p:spPr>
          <a:xfrm>
            <a:off x="195" y="6573782"/>
            <a:ext cx="12191610" cy="284218"/>
          </a:xfrm>
          <a:custGeom>
            <a:avLst/>
            <a:gdLst>
              <a:gd name="connsiteX0" fmla="*/ 284987 w 12191610"/>
              <a:gd name="connsiteY0" fmla="*/ 0 h 284218"/>
              <a:gd name="connsiteX1" fmla="*/ 11906623 w 12191610"/>
              <a:gd name="connsiteY1" fmla="*/ 0 h 284218"/>
              <a:gd name="connsiteX2" fmla="*/ 12169394 w 12191610"/>
              <a:gd name="connsiteY2" fmla="*/ 174176 h 284218"/>
              <a:gd name="connsiteX3" fmla="*/ 12191610 w 12191610"/>
              <a:gd name="connsiteY3" fmla="*/ 284218 h 284218"/>
              <a:gd name="connsiteX4" fmla="*/ 0 w 12191610"/>
              <a:gd name="connsiteY4" fmla="*/ 284218 h 284218"/>
              <a:gd name="connsiteX5" fmla="*/ 22216 w 12191610"/>
              <a:gd name="connsiteY5" fmla="*/ 174176 h 284218"/>
              <a:gd name="connsiteX6" fmla="*/ 284987 w 12191610"/>
              <a:gd name="connsiteY6" fmla="*/ 0 h 284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1610" h="284218">
                <a:moveTo>
                  <a:pt x="284987" y="0"/>
                </a:moveTo>
                <a:lnTo>
                  <a:pt x="11906623" y="0"/>
                </a:lnTo>
                <a:cubicBezTo>
                  <a:pt x="12024749" y="0"/>
                  <a:pt x="12126101" y="71820"/>
                  <a:pt x="12169394" y="174176"/>
                </a:cubicBezTo>
                <a:lnTo>
                  <a:pt x="12191610" y="284218"/>
                </a:lnTo>
                <a:lnTo>
                  <a:pt x="0" y="284218"/>
                </a:lnTo>
                <a:lnTo>
                  <a:pt x="22216" y="174176"/>
                </a:lnTo>
                <a:cubicBezTo>
                  <a:pt x="65509" y="71820"/>
                  <a:pt x="166861" y="0"/>
                  <a:pt x="284987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048588" name="Freeform 5"/>
          <p:cNvSpPr/>
          <p:nvPr userDrawn="1"/>
        </p:nvSpPr>
        <p:spPr bwMode="auto">
          <a:xfrm>
            <a:off x="153416" y="131764"/>
            <a:ext cx="11892788" cy="294222"/>
          </a:xfrm>
          <a:custGeom>
            <a:avLst/>
            <a:gdLst>
              <a:gd name="T0" fmla="*/ 1421 w 3753"/>
              <a:gd name="T1" fmla="*/ 0 h 90"/>
              <a:gd name="T2" fmla="*/ 2332 w 3753"/>
              <a:gd name="T3" fmla="*/ 0 h 90"/>
              <a:gd name="T4" fmla="*/ 2332 w 3753"/>
              <a:gd name="T5" fmla="*/ 0 h 90"/>
              <a:gd name="T6" fmla="*/ 3753 w 3753"/>
              <a:gd name="T7" fmla="*/ 0 h 90"/>
              <a:gd name="T8" fmla="*/ 3753 w 3753"/>
              <a:gd name="T9" fmla="*/ 24 h 90"/>
              <a:gd name="T10" fmla="*/ 2326 w 3753"/>
              <a:gd name="T11" fmla="*/ 24 h 90"/>
              <a:gd name="T12" fmla="*/ 2274 w 3753"/>
              <a:gd name="T13" fmla="*/ 40 h 90"/>
              <a:gd name="T14" fmla="*/ 2225 w 3753"/>
              <a:gd name="T15" fmla="*/ 73 h 90"/>
              <a:gd name="T16" fmla="*/ 2173 w 3753"/>
              <a:gd name="T17" fmla="*/ 90 h 90"/>
              <a:gd name="T18" fmla="*/ 1580 w 3753"/>
              <a:gd name="T19" fmla="*/ 90 h 90"/>
              <a:gd name="T20" fmla="*/ 1528 w 3753"/>
              <a:gd name="T21" fmla="*/ 73 h 90"/>
              <a:gd name="T22" fmla="*/ 1479 w 3753"/>
              <a:gd name="T23" fmla="*/ 40 h 90"/>
              <a:gd name="T24" fmla="*/ 1427 w 3753"/>
              <a:gd name="T25" fmla="*/ 24 h 90"/>
              <a:gd name="T26" fmla="*/ 0 w 3753"/>
              <a:gd name="T27" fmla="*/ 24 h 90"/>
              <a:gd name="T28" fmla="*/ 0 w 3753"/>
              <a:gd name="T29" fmla="*/ 0 h 90"/>
              <a:gd name="T30" fmla="*/ 1421 w 3753"/>
              <a:gd name="T31" fmla="*/ 0 h 90"/>
              <a:gd name="T32" fmla="*/ 1421 w 3753"/>
              <a:gd name="T33" fmla="*/ 0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3753" h="90">
                <a:moveTo>
                  <a:pt x="1421" y="0"/>
                </a:moveTo>
                <a:cubicBezTo>
                  <a:pt x="2332" y="0"/>
                  <a:pt x="2332" y="0"/>
                  <a:pt x="2332" y="0"/>
                </a:cubicBezTo>
                <a:cubicBezTo>
                  <a:pt x="2332" y="0"/>
                  <a:pt x="2332" y="0"/>
                  <a:pt x="2332" y="0"/>
                </a:cubicBezTo>
                <a:cubicBezTo>
                  <a:pt x="3753" y="0"/>
                  <a:pt x="3753" y="0"/>
                  <a:pt x="3753" y="0"/>
                </a:cubicBezTo>
                <a:cubicBezTo>
                  <a:pt x="3753" y="24"/>
                  <a:pt x="3753" y="24"/>
                  <a:pt x="3753" y="24"/>
                </a:cubicBezTo>
                <a:cubicBezTo>
                  <a:pt x="2326" y="24"/>
                  <a:pt x="2326" y="24"/>
                  <a:pt x="2326" y="24"/>
                </a:cubicBezTo>
                <a:cubicBezTo>
                  <a:pt x="2308" y="24"/>
                  <a:pt x="2289" y="30"/>
                  <a:pt x="2274" y="40"/>
                </a:cubicBezTo>
                <a:cubicBezTo>
                  <a:pt x="2225" y="73"/>
                  <a:pt x="2225" y="73"/>
                  <a:pt x="2225" y="73"/>
                </a:cubicBezTo>
                <a:cubicBezTo>
                  <a:pt x="2210" y="84"/>
                  <a:pt x="2191" y="90"/>
                  <a:pt x="2173" y="90"/>
                </a:cubicBezTo>
                <a:cubicBezTo>
                  <a:pt x="1580" y="90"/>
                  <a:pt x="1580" y="90"/>
                  <a:pt x="1580" y="90"/>
                </a:cubicBezTo>
                <a:cubicBezTo>
                  <a:pt x="1562" y="90"/>
                  <a:pt x="1543" y="84"/>
                  <a:pt x="1528" y="73"/>
                </a:cubicBezTo>
                <a:cubicBezTo>
                  <a:pt x="1479" y="40"/>
                  <a:pt x="1479" y="40"/>
                  <a:pt x="1479" y="40"/>
                </a:cubicBezTo>
                <a:cubicBezTo>
                  <a:pt x="1464" y="30"/>
                  <a:pt x="1445" y="24"/>
                  <a:pt x="1427" y="24"/>
                </a:cubicBezTo>
                <a:cubicBezTo>
                  <a:pt x="0" y="24"/>
                  <a:pt x="0" y="24"/>
                  <a:pt x="0" y="24"/>
                </a:cubicBezTo>
                <a:cubicBezTo>
                  <a:pt x="0" y="0"/>
                  <a:pt x="0" y="0"/>
                  <a:pt x="0" y="0"/>
                </a:cubicBezTo>
                <a:cubicBezTo>
                  <a:pt x="1421" y="0"/>
                  <a:pt x="1421" y="0"/>
                  <a:pt x="1421" y="0"/>
                </a:cubicBezTo>
                <a:cubicBezTo>
                  <a:pt x="1421" y="0"/>
                  <a:pt x="1421" y="0"/>
                  <a:pt x="1421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grpSp>
        <p:nvGrpSpPr>
          <p:cNvPr id="27" name="组合 9"/>
          <p:cNvGrpSpPr/>
          <p:nvPr userDrawn="1"/>
        </p:nvGrpSpPr>
        <p:grpSpPr>
          <a:xfrm>
            <a:off x="746760" y="5966295"/>
            <a:ext cx="810333" cy="693585"/>
            <a:chOff x="853440" y="1729575"/>
            <a:chExt cx="3108960" cy="2661041"/>
          </a:xfr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75000"/>
                  <a:alpha val="0"/>
                </a:schemeClr>
              </a:gs>
            </a:gsLst>
            <a:lin ang="5400000" scaled="1"/>
          </a:gradFill>
        </p:grpSpPr>
        <p:sp>
          <p:nvSpPr>
            <p:cNvPr id="1048589" name="椭圆 10"/>
            <p:cNvSpPr/>
            <p:nvPr/>
          </p:nvSpPr>
          <p:spPr>
            <a:xfrm flipV="1">
              <a:off x="853440" y="1729575"/>
              <a:ext cx="91605" cy="916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48590" name="椭圆 11"/>
            <p:cNvSpPr/>
            <p:nvPr/>
          </p:nvSpPr>
          <p:spPr>
            <a:xfrm flipV="1">
              <a:off x="1456911" y="1729575"/>
              <a:ext cx="91605" cy="916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48591" name="椭圆 12"/>
            <p:cNvSpPr/>
            <p:nvPr/>
          </p:nvSpPr>
          <p:spPr>
            <a:xfrm flipV="1">
              <a:off x="2060382" y="1729575"/>
              <a:ext cx="91605" cy="916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48592" name="椭圆 13"/>
            <p:cNvSpPr/>
            <p:nvPr/>
          </p:nvSpPr>
          <p:spPr>
            <a:xfrm flipV="1">
              <a:off x="2663853" y="1729575"/>
              <a:ext cx="91605" cy="916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48593" name="椭圆 14"/>
            <p:cNvSpPr/>
            <p:nvPr/>
          </p:nvSpPr>
          <p:spPr>
            <a:xfrm flipV="1">
              <a:off x="3267324" y="1729575"/>
              <a:ext cx="91605" cy="916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48594" name="椭圆 15"/>
            <p:cNvSpPr/>
            <p:nvPr/>
          </p:nvSpPr>
          <p:spPr>
            <a:xfrm flipV="1">
              <a:off x="3870795" y="1729575"/>
              <a:ext cx="91605" cy="916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48595" name="椭圆 16"/>
            <p:cNvSpPr/>
            <p:nvPr/>
          </p:nvSpPr>
          <p:spPr>
            <a:xfrm flipV="1">
              <a:off x="853440" y="2371934"/>
              <a:ext cx="91605" cy="916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48596" name="椭圆 17"/>
            <p:cNvSpPr/>
            <p:nvPr/>
          </p:nvSpPr>
          <p:spPr>
            <a:xfrm flipV="1">
              <a:off x="1456911" y="2371934"/>
              <a:ext cx="91605" cy="916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48597" name="椭圆 18"/>
            <p:cNvSpPr/>
            <p:nvPr/>
          </p:nvSpPr>
          <p:spPr>
            <a:xfrm flipV="1">
              <a:off x="2060382" y="2371934"/>
              <a:ext cx="91605" cy="916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48598" name="椭圆 19"/>
            <p:cNvSpPr/>
            <p:nvPr/>
          </p:nvSpPr>
          <p:spPr>
            <a:xfrm flipV="1">
              <a:off x="2663853" y="2371934"/>
              <a:ext cx="91605" cy="916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48599" name="椭圆 20"/>
            <p:cNvSpPr/>
            <p:nvPr/>
          </p:nvSpPr>
          <p:spPr>
            <a:xfrm flipV="1">
              <a:off x="3267324" y="2371934"/>
              <a:ext cx="91605" cy="916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48600" name="椭圆 21"/>
            <p:cNvSpPr/>
            <p:nvPr/>
          </p:nvSpPr>
          <p:spPr>
            <a:xfrm flipV="1">
              <a:off x="3870795" y="2371934"/>
              <a:ext cx="91605" cy="916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48601" name="椭圆 22"/>
            <p:cNvSpPr/>
            <p:nvPr/>
          </p:nvSpPr>
          <p:spPr>
            <a:xfrm flipV="1">
              <a:off x="853440" y="3014293"/>
              <a:ext cx="91605" cy="916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48602" name="椭圆 23"/>
            <p:cNvSpPr/>
            <p:nvPr/>
          </p:nvSpPr>
          <p:spPr>
            <a:xfrm flipV="1">
              <a:off x="1456911" y="3014293"/>
              <a:ext cx="91605" cy="916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48603" name="椭圆 24"/>
            <p:cNvSpPr/>
            <p:nvPr/>
          </p:nvSpPr>
          <p:spPr>
            <a:xfrm flipV="1">
              <a:off x="2060382" y="3014293"/>
              <a:ext cx="91605" cy="916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48604" name="椭圆 25"/>
            <p:cNvSpPr/>
            <p:nvPr/>
          </p:nvSpPr>
          <p:spPr>
            <a:xfrm flipV="1">
              <a:off x="2663853" y="3014293"/>
              <a:ext cx="91605" cy="916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48605" name="椭圆 26"/>
            <p:cNvSpPr/>
            <p:nvPr/>
          </p:nvSpPr>
          <p:spPr>
            <a:xfrm flipV="1">
              <a:off x="3267324" y="3014293"/>
              <a:ext cx="91605" cy="916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48606" name="椭圆 27"/>
            <p:cNvSpPr/>
            <p:nvPr/>
          </p:nvSpPr>
          <p:spPr>
            <a:xfrm flipV="1">
              <a:off x="3870795" y="3014293"/>
              <a:ext cx="91605" cy="916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48607" name="椭圆 28"/>
            <p:cNvSpPr/>
            <p:nvPr/>
          </p:nvSpPr>
          <p:spPr>
            <a:xfrm flipV="1">
              <a:off x="853440" y="3656652"/>
              <a:ext cx="91605" cy="916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48608" name="椭圆 29"/>
            <p:cNvSpPr/>
            <p:nvPr/>
          </p:nvSpPr>
          <p:spPr>
            <a:xfrm flipV="1">
              <a:off x="1456911" y="3656652"/>
              <a:ext cx="91605" cy="916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48609" name="椭圆 30"/>
            <p:cNvSpPr/>
            <p:nvPr/>
          </p:nvSpPr>
          <p:spPr>
            <a:xfrm flipV="1">
              <a:off x="2060382" y="3656652"/>
              <a:ext cx="91605" cy="916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48610" name="椭圆 31"/>
            <p:cNvSpPr/>
            <p:nvPr/>
          </p:nvSpPr>
          <p:spPr>
            <a:xfrm flipV="1">
              <a:off x="2663853" y="3656652"/>
              <a:ext cx="91605" cy="916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48611" name="椭圆 32"/>
            <p:cNvSpPr/>
            <p:nvPr/>
          </p:nvSpPr>
          <p:spPr>
            <a:xfrm flipV="1">
              <a:off x="3267324" y="3656652"/>
              <a:ext cx="91605" cy="916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48612" name="椭圆 33"/>
            <p:cNvSpPr/>
            <p:nvPr/>
          </p:nvSpPr>
          <p:spPr>
            <a:xfrm flipV="1">
              <a:off x="3870795" y="3656652"/>
              <a:ext cx="91605" cy="916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48613" name="椭圆 34"/>
            <p:cNvSpPr/>
            <p:nvPr/>
          </p:nvSpPr>
          <p:spPr>
            <a:xfrm flipV="1">
              <a:off x="853440" y="4299011"/>
              <a:ext cx="91605" cy="916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48614" name="椭圆 35"/>
            <p:cNvSpPr/>
            <p:nvPr/>
          </p:nvSpPr>
          <p:spPr>
            <a:xfrm flipV="1">
              <a:off x="1456911" y="4299011"/>
              <a:ext cx="91605" cy="916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48615" name="椭圆 36"/>
            <p:cNvSpPr/>
            <p:nvPr/>
          </p:nvSpPr>
          <p:spPr>
            <a:xfrm flipV="1">
              <a:off x="2060382" y="4299011"/>
              <a:ext cx="91605" cy="916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48616" name="椭圆 37"/>
            <p:cNvSpPr/>
            <p:nvPr/>
          </p:nvSpPr>
          <p:spPr>
            <a:xfrm flipV="1">
              <a:off x="2663853" y="4299011"/>
              <a:ext cx="91605" cy="916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48617" name="椭圆 38"/>
            <p:cNvSpPr/>
            <p:nvPr/>
          </p:nvSpPr>
          <p:spPr>
            <a:xfrm flipV="1">
              <a:off x="3267324" y="4299011"/>
              <a:ext cx="91605" cy="916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48618" name="椭圆 39"/>
            <p:cNvSpPr/>
            <p:nvPr/>
          </p:nvSpPr>
          <p:spPr>
            <a:xfrm flipV="1">
              <a:off x="3870795" y="4299011"/>
              <a:ext cx="91605" cy="916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408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9409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1049410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049411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9412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9413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ECE7A-A77C-42FA-9484-FD22BB1317F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397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9398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1049399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9400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9401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ECE7A-A77C-42FA-9484-FD22BB1317F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39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939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104939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939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939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ECE7A-A77C-42FA-9484-FD22BB1317F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bg>
      <p:bgPr>
        <a:solidFill>
          <a:srgbClr val="EDF1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8" name="矩形 6"/>
          <p:cNvSpPr/>
          <p:nvPr userDrawn="1"/>
        </p:nvSpPr>
        <p:spPr>
          <a:xfrm>
            <a:off x="148590" y="119351"/>
            <a:ext cx="11894820" cy="66192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048659" name="任意多边形: 形状 7"/>
          <p:cNvSpPr/>
          <p:nvPr userDrawn="1"/>
        </p:nvSpPr>
        <p:spPr>
          <a:xfrm>
            <a:off x="195" y="6573782"/>
            <a:ext cx="12191610" cy="284218"/>
          </a:xfrm>
          <a:custGeom>
            <a:avLst/>
            <a:gdLst>
              <a:gd name="connsiteX0" fmla="*/ 284987 w 12191610"/>
              <a:gd name="connsiteY0" fmla="*/ 0 h 284218"/>
              <a:gd name="connsiteX1" fmla="*/ 11906623 w 12191610"/>
              <a:gd name="connsiteY1" fmla="*/ 0 h 284218"/>
              <a:gd name="connsiteX2" fmla="*/ 12169394 w 12191610"/>
              <a:gd name="connsiteY2" fmla="*/ 174176 h 284218"/>
              <a:gd name="connsiteX3" fmla="*/ 12191610 w 12191610"/>
              <a:gd name="connsiteY3" fmla="*/ 284218 h 284218"/>
              <a:gd name="connsiteX4" fmla="*/ 0 w 12191610"/>
              <a:gd name="connsiteY4" fmla="*/ 284218 h 284218"/>
              <a:gd name="connsiteX5" fmla="*/ 22216 w 12191610"/>
              <a:gd name="connsiteY5" fmla="*/ 174176 h 284218"/>
              <a:gd name="connsiteX6" fmla="*/ 284987 w 12191610"/>
              <a:gd name="connsiteY6" fmla="*/ 0 h 284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1610" h="284218">
                <a:moveTo>
                  <a:pt x="284987" y="0"/>
                </a:moveTo>
                <a:lnTo>
                  <a:pt x="11906623" y="0"/>
                </a:lnTo>
                <a:cubicBezTo>
                  <a:pt x="12024749" y="0"/>
                  <a:pt x="12126101" y="71820"/>
                  <a:pt x="12169394" y="174176"/>
                </a:cubicBezTo>
                <a:lnTo>
                  <a:pt x="12191610" y="284218"/>
                </a:lnTo>
                <a:lnTo>
                  <a:pt x="0" y="284218"/>
                </a:lnTo>
                <a:lnTo>
                  <a:pt x="22216" y="174176"/>
                </a:lnTo>
                <a:cubicBezTo>
                  <a:pt x="65509" y="71820"/>
                  <a:pt x="166861" y="0"/>
                  <a:pt x="284987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1400" dirty="0">
                <a:solidFill>
                  <a:schemeClr val="bg1">
                    <a:lumMod val="50000"/>
                  </a:schemeClr>
                </a:solidFill>
              </a:rPr>
              <a:t>2026 </a:t>
            </a:r>
            <a:r>
              <a:rPr lang="zh-CN" altLang="en-US" sz="1400" dirty="0">
                <a:solidFill>
                  <a:schemeClr val="bg1">
                    <a:lumMod val="50000"/>
                  </a:schemeClr>
                </a:solidFill>
              </a:rPr>
              <a:t>超级陶粲装置研讨会 西安</a:t>
            </a:r>
            <a:endParaRPr lang="zh-CN" alt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48657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9258687" y="6513916"/>
            <a:ext cx="2743200" cy="365125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fld id="{3D5ECE7A-A77C-42FA-9484-FD22BB1317FE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2" name="图片 5" descr="图片包含 背景图案  描述已自动生成"/>
          <p:cNvPicPr>
            <a:picLocks noChangeAspect="1"/>
          </p:cNvPicPr>
          <p:nvPr userDrawn="1"/>
        </p:nvPicPr>
        <p:blipFill>
          <a:blip r:embed="rId2">
            <a:alphaModFix amt="85000"/>
          </a:blip>
          <a:stretch>
            <a:fillRect/>
          </a:stretch>
        </p:blipFill>
        <p:spPr>
          <a:xfrm flipH="1">
            <a:off x="-2682" y="1274"/>
            <a:ext cx="12194681" cy="6859508"/>
          </a:xfrm>
          <a:prstGeom prst="rect">
            <a:avLst/>
          </a:prstGeom>
        </p:spPr>
      </p:pic>
      <p:sp>
        <p:nvSpPr>
          <p:cNvPr id="1048747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748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1048749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750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751" name="灯片编号占位符 5"/>
          <p:cNvSpPr txBox="1"/>
          <p:nvPr userDrawn="1"/>
        </p:nvSpPr>
        <p:spPr>
          <a:xfrm>
            <a:off x="11423073" y="6456045"/>
            <a:ext cx="768927" cy="36512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D5ECE7A-A77C-42FA-9484-FD22BB1317FE}" type="slidenum">
              <a:rPr lang="zh-CN" altLang="en-US" sz="1600" smtClean="0">
                <a:solidFill>
                  <a:schemeClr val="accent1">
                    <a:lumMod val="75000"/>
                  </a:schemeClr>
                </a:solidFill>
              </a:rPr>
            </a:fld>
            <a:endParaRPr lang="zh-CN" altLang="en-US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58" name="组合 7"/>
          <p:cNvGrpSpPr/>
          <p:nvPr userDrawn="1"/>
        </p:nvGrpSpPr>
        <p:grpSpPr>
          <a:xfrm>
            <a:off x="274075" y="175260"/>
            <a:ext cx="619544" cy="619544"/>
            <a:chOff x="4964183" y="860472"/>
            <a:chExt cx="2250809" cy="2250809"/>
          </a:xfrm>
        </p:grpSpPr>
        <p:sp>
          <p:nvSpPr>
            <p:cNvPr id="1048752" name="椭圆 8"/>
            <p:cNvSpPr/>
            <p:nvPr/>
          </p:nvSpPr>
          <p:spPr>
            <a:xfrm flipV="1">
              <a:off x="5150428" y="1097158"/>
              <a:ext cx="1835024" cy="1835024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5400">
                <a:cs typeface="+mn-ea"/>
                <a:sym typeface="+mn-lt"/>
              </a:endParaRPr>
            </a:p>
          </p:txBody>
        </p:sp>
        <p:sp>
          <p:nvSpPr>
            <p:cNvPr id="1048753" name="椭圆 9"/>
            <p:cNvSpPr/>
            <p:nvPr/>
          </p:nvSpPr>
          <p:spPr>
            <a:xfrm>
              <a:off x="4964183" y="860472"/>
              <a:ext cx="2250809" cy="2250809"/>
            </a:xfrm>
            <a:prstGeom prst="ellipse">
              <a:avLst/>
            </a:prstGeom>
            <a:noFill/>
            <a:ln w="3175">
              <a:gradFill>
                <a:gsLst>
                  <a:gs pos="0">
                    <a:schemeClr val="accent1">
                      <a:alpha val="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414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9415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049416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9417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9418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ECE7A-A77C-42FA-9484-FD22BB1317F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419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9420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1049421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1049422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9423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9424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ECE7A-A77C-42FA-9484-FD22BB1317F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384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9385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049386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1049387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049388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1049389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9390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9391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ECE7A-A77C-42FA-9484-FD22BB1317F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425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9426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9427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9428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ECE7A-A77C-42FA-9484-FD22BB1317F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429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9430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9431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ECE7A-A77C-42FA-9484-FD22BB1317F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40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940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104940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04940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940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940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ECE7A-A77C-42FA-9484-FD22BB1317F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577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1048578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1048579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1048580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5ECE7A-A77C-42FA-9484-FD22BB1317FE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7.png"/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3.png"/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9.png"/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39.png"/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0.png"/></Relationships>
</file>

<file path=ppt/slides/_rels/slide2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Relationship Id="rId3" Type="http://schemas.openxmlformats.org/officeDocument/2006/relationships/image" Target="../media/image44.png"/><Relationship Id="rId2" Type="http://schemas.openxmlformats.org/officeDocument/2006/relationships/image" Target="../media/image38.png"/><Relationship Id="rId1" Type="http://schemas.openxmlformats.org/officeDocument/2006/relationships/image" Target="../media/image20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7.png"/></Relationships>
</file>

<file path=ppt/slides/_rels/slide2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51.png"/><Relationship Id="rId3" Type="http://schemas.openxmlformats.org/officeDocument/2006/relationships/image" Target="../media/image50.png"/><Relationship Id="rId2" Type="http://schemas.openxmlformats.org/officeDocument/2006/relationships/image" Target="../media/image49.emf"/><Relationship Id="rId1" Type="http://schemas.openxmlformats.org/officeDocument/2006/relationships/image" Target="../media/image48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3.tiff"/><Relationship Id="rId1" Type="http://schemas.openxmlformats.org/officeDocument/2006/relationships/image" Target="../media/image52.tiff"/></Relationships>
</file>

<file path=ppt/slides/_rels/slide2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image" Target="../media/image5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8.png"/><Relationship Id="rId1" Type="http://schemas.openxmlformats.org/officeDocument/2006/relationships/image" Target="../media/image57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0.png"/><Relationship Id="rId1" Type="http://schemas.openxmlformats.org/officeDocument/2006/relationships/image" Target="../media/image59.png"/></Relationships>
</file>

<file path=ppt/slides/_rels/slide3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image" Target="../media/image46.png"/><Relationship Id="rId7" Type="http://schemas.openxmlformats.org/officeDocument/2006/relationships/image" Target="../media/image45.png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22.png"/><Relationship Id="rId3" Type="http://schemas.openxmlformats.org/officeDocument/2006/relationships/image" Target="../media/image21.png"/><Relationship Id="rId2" Type="http://schemas.openxmlformats.org/officeDocument/2006/relationships/image" Target="../media/image61.png"/><Relationship Id="rId1" Type="http://schemas.openxmlformats.org/officeDocument/2006/relationships/image" Target="../media/image23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6.png"/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image" Target="../media/image2.GIF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F1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9" name="文本框 3"/>
          <p:cNvSpPr txBox="1"/>
          <p:nvPr/>
        </p:nvSpPr>
        <p:spPr>
          <a:xfrm>
            <a:off x="1226948" y="1364374"/>
            <a:ext cx="973810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5400" b="1" spc="500" dirty="0">
                <a:solidFill>
                  <a:schemeClr val="accent1">
                    <a:lumMod val="75000"/>
                  </a:schemeClr>
                </a:solidFill>
                <a:cs typeface="+mn-ea"/>
                <a:sym typeface="+mn-lt"/>
              </a:rPr>
              <a:t>STCF</a:t>
            </a:r>
            <a:r>
              <a:rPr kumimoji="1" lang="zh-CN" altLang="en-US" sz="5400" b="1" spc="500" dirty="0">
                <a:solidFill>
                  <a:schemeClr val="accent1">
                    <a:lumMod val="75000"/>
                  </a:schemeClr>
                </a:solidFill>
                <a:cs typeface="+mn-ea"/>
                <a:sym typeface="+mn-lt"/>
              </a:rPr>
              <a:t>直线加速器</a:t>
            </a:r>
            <a:endParaRPr kumimoji="1" lang="en-US" altLang="zh-CN" sz="5400" b="1" spc="500" dirty="0">
              <a:solidFill>
                <a:schemeClr val="accent1">
                  <a:lumMod val="75000"/>
                </a:schemeClr>
              </a:solidFill>
              <a:cs typeface="+mn-ea"/>
              <a:sym typeface="+mn-lt"/>
            </a:endParaRPr>
          </a:p>
          <a:p>
            <a:pPr algn="ctr"/>
            <a:r>
              <a:rPr kumimoji="1" lang="zh-CN" altLang="en-US" sz="5400" b="1" spc="500" dirty="0">
                <a:solidFill>
                  <a:schemeClr val="accent1">
                    <a:lumMod val="75000"/>
                  </a:schemeClr>
                </a:solidFill>
                <a:cs typeface="+mn-ea"/>
                <a:sym typeface="+mn-lt"/>
              </a:rPr>
              <a:t>物理设计进展</a:t>
            </a:r>
            <a:endParaRPr kumimoji="1" lang="zh-CN" altLang="en-US" sz="4800" b="1" spc="500" dirty="0">
              <a:solidFill>
                <a:schemeClr val="accent1">
                  <a:lumMod val="75000"/>
                </a:schemeClr>
              </a:solidFill>
              <a:cs typeface="+mn-ea"/>
              <a:sym typeface="+mn-lt"/>
            </a:endParaRPr>
          </a:p>
        </p:txBody>
      </p:sp>
      <p:pic>
        <p:nvPicPr>
          <p:cNvPr id="2" name="Picture 2" descr="中国科学院近代物理研究所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597"/>
          <a:stretch>
            <a:fillRect/>
          </a:stretch>
        </p:blipFill>
        <p:spPr bwMode="auto">
          <a:xfrm>
            <a:off x="10747001" y="211723"/>
            <a:ext cx="585001" cy="585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图形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r="80031"/>
          <a:stretch>
            <a:fillRect/>
          </a:stretch>
        </p:blipFill>
        <p:spPr>
          <a:xfrm>
            <a:off x="9526558" y="211723"/>
            <a:ext cx="635442" cy="609344"/>
          </a:xfrm>
          <a:prstGeom prst="rect">
            <a:avLst/>
          </a:prstGeom>
        </p:spPr>
      </p:pic>
      <p:pic>
        <p:nvPicPr>
          <p:cNvPr id="4" name="Picture 10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6565"/>
          <a:stretch>
            <a:fillRect/>
          </a:stretch>
        </p:blipFill>
        <p:spPr bwMode="auto">
          <a:xfrm>
            <a:off x="11332002" y="190492"/>
            <a:ext cx="608774" cy="691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8082"/>
          <a:stretch>
            <a:fillRect/>
          </a:stretch>
        </p:blipFill>
        <p:spPr>
          <a:xfrm>
            <a:off x="10162000" y="264495"/>
            <a:ext cx="585001" cy="543775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3120270" y="3435350"/>
            <a:ext cx="5920033" cy="11580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kumimoji="1" lang="zh-CN" altLang="en-US" sz="28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胡 桐 宁</a:t>
            </a:r>
            <a:endParaRPr kumimoji="1" lang="en-US" altLang="zh-CN" sz="2800" b="1" dirty="0">
              <a:solidFill>
                <a:schemeClr val="accent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  <a:p>
            <a:pPr algn="ctr">
              <a:lnSpc>
                <a:spcPct val="130000"/>
              </a:lnSpc>
            </a:pPr>
            <a:r>
              <a:rPr kumimoji="1" lang="zh-CN" altLang="en-US" sz="28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华中科技大学 电气与电子工程学院</a:t>
            </a:r>
            <a:endParaRPr kumimoji="1" lang="en-US" altLang="zh-CN" sz="2800" b="1" dirty="0">
              <a:solidFill>
                <a:schemeClr val="accent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9" name="文本框 7"/>
          <p:cNvSpPr txBox="1"/>
          <p:nvPr/>
        </p:nvSpPr>
        <p:spPr>
          <a:xfrm>
            <a:off x="3222647" y="4839184"/>
            <a:ext cx="5531713" cy="1308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kumimoji="1" lang="zh-CN" altLang="en-US" sz="28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（代表注入器物理工作组）</a:t>
            </a:r>
            <a:endParaRPr kumimoji="1" lang="en-US" altLang="zh-CN" sz="2800" b="1" dirty="0">
              <a:solidFill>
                <a:schemeClr val="accent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  <a:p>
            <a:pPr algn="ctr">
              <a:lnSpc>
                <a:spcPct val="150000"/>
              </a:lnSpc>
            </a:pPr>
            <a:r>
              <a:rPr kumimoji="1" lang="en-US" altLang="zh-CN" sz="2800" dirty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2026-07</a:t>
            </a:r>
            <a:endParaRPr kumimoji="1" lang="zh-CN" altLang="en-US" sz="2800" dirty="0">
              <a:solidFill>
                <a:schemeClr val="accent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03" name="文本框 10"/>
          <p:cNvSpPr txBox="1"/>
          <p:nvPr/>
        </p:nvSpPr>
        <p:spPr>
          <a:xfrm>
            <a:off x="103909" y="151678"/>
            <a:ext cx="718358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zh-CN" altLang="en-US" sz="3200" b="1" dirty="0">
                <a:solidFill>
                  <a:srgbClr val="FF0000"/>
                </a:solidFill>
                <a:cs typeface="+mn-ea"/>
                <a:sym typeface="+mn-lt"/>
              </a:rPr>
              <a:t>离轴注入</a:t>
            </a:r>
            <a:r>
              <a:rPr kumimoji="1" lang="en-US" altLang="zh-CN" sz="3200" b="1" dirty="0">
                <a:solidFill>
                  <a:schemeClr val="accent1">
                    <a:lumMod val="75000"/>
                  </a:schemeClr>
                </a:solidFill>
                <a:cs typeface="+mn-ea"/>
                <a:sym typeface="+mn-lt"/>
              </a:rPr>
              <a:t>——</a:t>
            </a:r>
            <a:r>
              <a:rPr kumimoji="1" lang="zh-CN" altLang="en-US" sz="3200" b="1" dirty="0">
                <a:solidFill>
                  <a:schemeClr val="accent1">
                    <a:lumMod val="75000"/>
                  </a:schemeClr>
                </a:solidFill>
                <a:cs typeface="+mn-ea"/>
                <a:sym typeface="+mn-lt"/>
              </a:rPr>
              <a:t>热阴极束线（打正电子靶）</a:t>
            </a:r>
            <a:endParaRPr kumimoji="1" lang="zh-CN" altLang="en-US" sz="3200" b="1" dirty="0">
              <a:solidFill>
                <a:schemeClr val="accent1">
                  <a:lumMod val="7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57306" y="630749"/>
            <a:ext cx="11734511" cy="10481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0680" indent="-36068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根据热阴极低能段模拟结果，总的</a:t>
            </a:r>
            <a:r>
              <a:rPr lang="zh-CN" altLang="en-US" sz="2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俘获效率大于</a:t>
            </a:r>
            <a:r>
              <a:rPr lang="en-US" altLang="zh-CN" sz="2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99%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，出口</a:t>
            </a:r>
            <a:r>
              <a:rPr lang="zh-CN" altLang="en-US" sz="2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电荷量</a:t>
            </a:r>
            <a:r>
              <a:rPr lang="en-US" altLang="zh-CN" sz="2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&gt;10nC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（主束团），伴生束团的占比</a:t>
            </a:r>
            <a:r>
              <a:rPr lang="en-US" altLang="zh-CN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~1%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，束长较短，能量和能散较好地保持，束流参数可以</a:t>
            </a:r>
            <a:r>
              <a:rPr lang="zh-CN" altLang="en-US" sz="2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满足打靶所需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2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ECE7A-A77C-42FA-9484-FD22BB1317FE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44776" y="1859864"/>
            <a:ext cx="2757720" cy="1642896"/>
          </a:xfrm>
          <a:prstGeom prst="rect">
            <a:avLst/>
          </a:prstGeom>
          <a:ln>
            <a:solidFill>
              <a:schemeClr val="tx1"/>
            </a:solidFill>
          </a:ln>
        </p:spPr>
      </p:pic>
      <p:graphicFrame>
        <p:nvGraphicFramePr>
          <p:cNvPr id="13" name="表格 12"/>
          <p:cNvGraphicFramePr>
            <a:graphicFrameLocks noGrp="1"/>
          </p:cNvGraphicFramePr>
          <p:nvPr/>
        </p:nvGraphicFramePr>
        <p:xfrm>
          <a:off x="4560223" y="3664700"/>
          <a:ext cx="2757720" cy="553470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519680"/>
                <a:gridCol w="447608"/>
                <a:gridCol w="447608"/>
                <a:gridCol w="447608"/>
                <a:gridCol w="447608"/>
                <a:gridCol w="447608"/>
              </a:tblGrid>
              <a:tr h="276735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100" b="1" u="none" strike="noStrike" dirty="0">
                          <a:effectLst/>
                        </a:rPr>
                        <a:t>主束团</a:t>
                      </a:r>
                      <a:endParaRPr lang="zh-CN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100" b="1" u="none" strike="noStrike">
                          <a:effectLst/>
                        </a:rPr>
                        <a:t>伴生</a:t>
                      </a:r>
                      <a:r>
                        <a:rPr lang="en-US" altLang="zh-CN" sz="1100" b="1" u="none" strike="noStrike">
                          <a:effectLst/>
                        </a:rPr>
                        <a:t>1</a:t>
                      </a:r>
                      <a:endParaRPr lang="en-US" altLang="zh-CN" sz="1100" b="1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100" b="1" u="none" strike="noStrike">
                          <a:effectLst/>
                        </a:rPr>
                        <a:t>伴生</a:t>
                      </a:r>
                      <a:r>
                        <a:rPr lang="en-US" altLang="zh-CN" sz="1100" b="1" u="none" strike="noStrike">
                          <a:effectLst/>
                        </a:rPr>
                        <a:t>2</a:t>
                      </a:r>
                      <a:endParaRPr lang="en-US" altLang="zh-CN" sz="1100" b="1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100" b="1" u="none" strike="noStrike" dirty="0">
                          <a:effectLst/>
                        </a:rPr>
                        <a:t>伴生</a:t>
                      </a:r>
                      <a:r>
                        <a:rPr lang="en-US" altLang="zh-CN" sz="1100" b="1" u="none" strike="noStrike" dirty="0">
                          <a:effectLst/>
                        </a:rPr>
                        <a:t>3</a:t>
                      </a:r>
                      <a:endParaRPr lang="en-US" alt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100" b="1" u="none" strike="noStrike">
                          <a:effectLst/>
                        </a:rPr>
                        <a:t>伴生</a:t>
                      </a:r>
                      <a:r>
                        <a:rPr lang="en-US" altLang="zh-CN" sz="1100" b="1" u="none" strike="noStrike">
                          <a:effectLst/>
                        </a:rPr>
                        <a:t>4</a:t>
                      </a:r>
                      <a:endParaRPr lang="en-US" altLang="zh-CN" sz="1100" b="1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100" b="1" u="none" strike="noStrike">
                          <a:effectLst/>
                        </a:rPr>
                        <a:t>伴生</a:t>
                      </a:r>
                      <a:r>
                        <a:rPr lang="en-US" altLang="zh-CN" sz="1100" b="1" u="none" strike="noStrike">
                          <a:effectLst/>
                        </a:rPr>
                        <a:t>5</a:t>
                      </a:r>
                      <a:endParaRPr lang="en-US" altLang="zh-CN" sz="1100" b="1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</a:tr>
              <a:tr h="276735"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100" b="1" u="none" strike="noStrike" dirty="0">
                          <a:effectLst/>
                        </a:rPr>
                        <a:t>99.11%</a:t>
                      </a:r>
                      <a:endParaRPr lang="en-US" alt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100" b="1" u="none" strike="noStrike" dirty="0">
                          <a:effectLst/>
                        </a:rPr>
                        <a:t>0.14%</a:t>
                      </a:r>
                      <a:endParaRPr lang="en-US" alt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100" b="1" u="none" strike="noStrike" dirty="0">
                          <a:effectLst/>
                        </a:rPr>
                        <a:t>0.06%</a:t>
                      </a:r>
                      <a:endParaRPr lang="en-US" alt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100" b="1" u="none" strike="noStrike" dirty="0">
                          <a:effectLst/>
                        </a:rPr>
                        <a:t>0.07%</a:t>
                      </a:r>
                      <a:endParaRPr lang="en-US" alt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100" b="1" u="none" strike="noStrike" dirty="0">
                          <a:effectLst/>
                        </a:rPr>
                        <a:t>0.04%</a:t>
                      </a:r>
                      <a:endParaRPr lang="en-US" alt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100" b="1" u="none" strike="noStrike" dirty="0">
                          <a:effectLst/>
                        </a:rPr>
                        <a:t>0.03%</a:t>
                      </a:r>
                      <a:endParaRPr lang="en-US" alt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15" name="文本框 14"/>
          <p:cNvSpPr txBox="1"/>
          <p:nvPr/>
        </p:nvSpPr>
        <p:spPr>
          <a:xfrm>
            <a:off x="901746" y="6225504"/>
            <a:ext cx="28296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电子枪及低能段出口分布</a:t>
            </a:r>
            <a:endParaRPr lang="zh-CN" altLang="en-US" dirty="0"/>
          </a:p>
        </p:txBody>
      </p:sp>
      <p:graphicFrame>
        <p:nvGraphicFramePr>
          <p:cNvPr id="16" name="表格 15"/>
          <p:cNvGraphicFramePr>
            <a:graphicFrameLocks noGrp="1"/>
          </p:cNvGraphicFramePr>
          <p:nvPr/>
        </p:nvGraphicFramePr>
        <p:xfrm>
          <a:off x="7974132" y="1859862"/>
          <a:ext cx="3829552" cy="4365640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780659"/>
                <a:gridCol w="2048893"/>
              </a:tblGrid>
              <a:tr h="545705">
                <a:tc gridSpan="2"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285"/>
                        </a:spcBef>
                        <a:spcAft>
                          <a:spcPts val="0"/>
                        </a:spcAft>
                      </a:pPr>
                      <a:r>
                        <a:rPr lang="zh-CN" altLang="en-US" dirty="0"/>
                        <a:t>热阴极低能段出口参数</a:t>
                      </a:r>
                      <a:endParaRPr lang="zh-CN" altLang="en-US" dirty="0"/>
                    </a:p>
                  </a:txBody>
                  <a:tcPr marL="68588" marR="68588" marT="0" marB="0" anchor="ctr"/>
                </a:tc>
                <a:tc hMerge="1">
                  <a:tcPr marL="68588" marR="68588" marT="0" marB="0" anchor="ctr"/>
                </a:tc>
              </a:tr>
              <a:tr h="545705"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Bef>
                          <a:spcPts val="285"/>
                        </a:spcBef>
                        <a:spcAft>
                          <a:spcPts val="0"/>
                        </a:spcAft>
                      </a:pPr>
                      <a:r>
                        <a:rPr lang="zh-CN" altLang="en-US" dirty="0"/>
                        <a:t>出口电荷量</a:t>
                      </a:r>
                      <a:r>
                        <a:rPr lang="en-US" altLang="zh-CN" dirty="0"/>
                        <a:t>Q</a:t>
                      </a:r>
                      <a:endParaRPr lang="zh-CN" altLang="en-US" dirty="0"/>
                    </a:p>
                  </a:txBody>
                  <a:tcPr marL="68588" marR="68588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5000"/>
                        </a:lnSpc>
                        <a:spcBef>
                          <a:spcPts val="28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11.6 nC</a:t>
                      </a:r>
                      <a:endParaRPr lang="en-US" altLang="zh-CN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8" marR="68588" marT="0" marB="0" anchor="ctr"/>
                </a:tc>
              </a:tr>
              <a:tr h="545705"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Bef>
                          <a:spcPts val="285"/>
                        </a:spcBef>
                        <a:spcAft>
                          <a:spcPts val="0"/>
                        </a:spcAft>
                      </a:pPr>
                      <a:r>
                        <a:rPr lang="zh-CN" altLang="en-US" dirty="0"/>
                        <a:t>能量</a:t>
                      </a:r>
                      <a:r>
                        <a:rPr lang="en-US" altLang="zh-CN" dirty="0"/>
                        <a:t>E</a:t>
                      </a:r>
                      <a:endParaRPr lang="zh-CN" altLang="en-US" dirty="0"/>
                    </a:p>
                  </a:txBody>
                  <a:tcPr marL="68588" marR="68588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5000"/>
                        </a:lnSpc>
                        <a:spcBef>
                          <a:spcPts val="28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61.2 MeV</a:t>
                      </a:r>
                      <a:endParaRPr lang="en-US" altLang="zh-CN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8" marR="68588" marT="0" marB="0" anchor="ctr"/>
                </a:tc>
              </a:tr>
              <a:tr h="545705"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Bef>
                          <a:spcPts val="285"/>
                        </a:spcBef>
                        <a:spcAft>
                          <a:spcPts val="0"/>
                        </a:spcAft>
                      </a:pPr>
                      <a:r>
                        <a:rPr lang="zh-CN" altLang="en-US" dirty="0"/>
                        <a:t>传输效率</a:t>
                      </a:r>
                      <a:r>
                        <a:rPr lang="en-US" altLang="zh-CN" dirty="0"/>
                        <a:t>η</a:t>
                      </a:r>
                      <a:endParaRPr lang="zh-CN" altLang="en-US" dirty="0"/>
                    </a:p>
                  </a:txBody>
                  <a:tcPr marL="68588" marR="68588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5000"/>
                        </a:lnSpc>
                        <a:spcBef>
                          <a:spcPts val="28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99.6%</a:t>
                      </a:r>
                      <a:endParaRPr lang="en-US" altLang="zh-CN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8" marR="68588" marT="0" marB="0" anchor="ctr"/>
                </a:tc>
              </a:tr>
              <a:tr h="545705"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Bef>
                          <a:spcPts val="285"/>
                        </a:spcBef>
                        <a:spcAft>
                          <a:spcPts val="0"/>
                        </a:spcAft>
                      </a:pPr>
                      <a:r>
                        <a:rPr lang="zh-CN" altLang="en-US" dirty="0"/>
                        <a:t>主束团占比</a:t>
                      </a:r>
                      <a:r>
                        <a:rPr lang="en-US" altLang="zh-CN" dirty="0"/>
                        <a:t>η</a:t>
                      </a:r>
                      <a:endParaRPr lang="zh-CN" altLang="en-US" dirty="0"/>
                    </a:p>
                  </a:txBody>
                  <a:tcPr marL="68588" marR="68588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5000"/>
                        </a:lnSpc>
                        <a:spcBef>
                          <a:spcPts val="28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99.1%</a:t>
                      </a:r>
                      <a:endParaRPr lang="zh-CN" altLang="en-US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8" marR="68588" marT="0" marB="0" anchor="ctr"/>
                </a:tc>
              </a:tr>
              <a:tr h="545705"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Bef>
                          <a:spcPts val="285"/>
                        </a:spcBef>
                        <a:spcAft>
                          <a:spcPts val="0"/>
                        </a:spcAft>
                      </a:pPr>
                      <a:r>
                        <a:rPr lang="zh-CN" altLang="en-US" dirty="0"/>
                        <a:t>能散</a:t>
                      </a:r>
                      <a:r>
                        <a:rPr lang="en-US" altLang="zh-CN" dirty="0"/>
                        <a:t>ΔE</a:t>
                      </a:r>
                      <a:endParaRPr lang="zh-CN" altLang="en-US" dirty="0"/>
                    </a:p>
                  </a:txBody>
                  <a:tcPr marL="68588" marR="6858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285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0.69%</a:t>
                      </a:r>
                      <a:endParaRPr lang="zh-CN" altLang="en-US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8" marR="68588" marT="0" marB="0" anchor="ctr"/>
                </a:tc>
              </a:tr>
              <a:tr h="545705"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Bef>
                          <a:spcPts val="285"/>
                        </a:spcBef>
                        <a:spcAft>
                          <a:spcPts val="0"/>
                        </a:spcAft>
                      </a:pPr>
                      <a:r>
                        <a:rPr lang="zh-CN" altLang="en-US" dirty="0"/>
                        <a:t>束长</a:t>
                      </a:r>
                      <a:r>
                        <a:rPr lang="en-US" altLang="zh-CN" dirty="0"/>
                        <a:t>σ</a:t>
                      </a:r>
                      <a:endParaRPr lang="zh-CN" altLang="en-US" dirty="0"/>
                    </a:p>
                  </a:txBody>
                  <a:tcPr marL="68588" marR="6858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285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13.0ps</a:t>
                      </a:r>
                      <a:endParaRPr lang="zh-CN" altLang="en-US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8" marR="68588" marT="0" marB="0" anchor="ctr"/>
                </a:tc>
              </a:tr>
              <a:tr h="545705"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Bef>
                          <a:spcPts val="285"/>
                        </a:spcBef>
                        <a:spcAft>
                          <a:spcPts val="0"/>
                        </a:spcAft>
                      </a:pPr>
                      <a:r>
                        <a:rPr lang="zh-CN" altLang="en-US" dirty="0"/>
                        <a:t>归一化发射度</a:t>
                      </a:r>
                      <a:r>
                        <a:rPr lang="en-US" altLang="zh-CN" dirty="0"/>
                        <a:t>ε</a:t>
                      </a:r>
                      <a:endParaRPr lang="zh-CN" altLang="en-US" dirty="0"/>
                    </a:p>
                  </a:txBody>
                  <a:tcPr marL="68588" marR="6858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Bef>
                          <a:spcPts val="285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41 mm·mrad</a:t>
                      </a:r>
                      <a:endParaRPr lang="zh-CN" altLang="en-US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8" marR="68588" marT="0" marB="0" anchor="ctr"/>
                </a:tc>
              </a:tr>
            </a:tbl>
          </a:graphicData>
        </a:graphic>
      </p:graphicFrame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490" y="4306210"/>
            <a:ext cx="3154109" cy="2236843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/>
          <a:srcRect l="4679" r="54778" b="47591"/>
          <a:stretch>
            <a:fillRect/>
          </a:stretch>
        </p:blipFill>
        <p:spPr>
          <a:xfrm>
            <a:off x="863819" y="1722941"/>
            <a:ext cx="2867548" cy="2085012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0" t="1639" r="8787" b="1639"/>
          <a:stretch>
            <a:fillRect/>
          </a:stretch>
        </p:blipFill>
        <p:spPr>
          <a:xfrm>
            <a:off x="820817" y="3941435"/>
            <a:ext cx="2971875" cy="2202885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4306618" y="6540487"/>
            <a:ext cx="28625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1600" b="1" dirty="0">
                <a:solidFill>
                  <a:srgbClr val="FFFF00"/>
                </a:solidFill>
              </a:rPr>
              <a:t>李烜</a:t>
            </a:r>
            <a:r>
              <a:rPr lang="en-US" altLang="zh-CN" sz="1600" b="1" dirty="0">
                <a:solidFill>
                  <a:srgbClr val="FFFF00"/>
                </a:solidFill>
              </a:rPr>
              <a:t>@</a:t>
            </a:r>
            <a:r>
              <a:rPr lang="zh-CN" altLang="en-US" sz="1600" b="1" dirty="0">
                <a:solidFill>
                  <a:srgbClr val="FFFF00"/>
                </a:solidFill>
              </a:rPr>
              <a:t>上海高等研究院</a:t>
            </a:r>
            <a:endParaRPr lang="zh-CN" altLang="en-US" sz="16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03" name="文本框 10"/>
          <p:cNvSpPr txBox="1"/>
          <p:nvPr/>
        </p:nvSpPr>
        <p:spPr>
          <a:xfrm>
            <a:off x="103909" y="151678"/>
            <a:ext cx="718358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zh-CN" altLang="en-US" sz="3200" b="1" dirty="0">
                <a:solidFill>
                  <a:srgbClr val="FF0000"/>
                </a:solidFill>
                <a:cs typeface="+mn-ea"/>
                <a:sym typeface="+mn-lt"/>
              </a:rPr>
              <a:t>离轴注入</a:t>
            </a:r>
            <a:r>
              <a:rPr kumimoji="1" lang="en-US" altLang="zh-CN" sz="3200" b="1" dirty="0">
                <a:solidFill>
                  <a:schemeClr val="accent1">
                    <a:lumMod val="75000"/>
                  </a:schemeClr>
                </a:solidFill>
                <a:cs typeface="+mn-ea"/>
                <a:sym typeface="+mn-lt"/>
              </a:rPr>
              <a:t>——</a:t>
            </a:r>
            <a:r>
              <a:rPr kumimoji="1" lang="zh-CN" altLang="en-US" sz="3200" b="1" dirty="0">
                <a:solidFill>
                  <a:schemeClr val="accent1">
                    <a:lumMod val="75000"/>
                  </a:schemeClr>
                </a:solidFill>
                <a:cs typeface="+mn-ea"/>
                <a:sym typeface="+mn-lt"/>
              </a:rPr>
              <a:t>双电子枪汇合点选择</a:t>
            </a:r>
            <a:endParaRPr kumimoji="1" lang="zh-CN" altLang="en-US" sz="3200" b="1" dirty="0">
              <a:solidFill>
                <a:schemeClr val="accent1">
                  <a:lumMod val="7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ECE7A-A77C-42FA-9484-FD22BB1317FE}" type="slidenum">
              <a:rPr lang="zh-CN" altLang="en-US" smtClean="0"/>
            </a:fld>
            <a:endParaRPr lang="zh-CN" altLang="en-US" dirty="0"/>
          </a:p>
        </p:txBody>
      </p:sp>
      <p:sp>
        <p:nvSpPr>
          <p:cNvPr id="3" name="文本框 2"/>
          <p:cNvSpPr txBox="1"/>
          <p:nvPr/>
        </p:nvSpPr>
        <p:spPr>
          <a:xfrm>
            <a:off x="286232" y="736453"/>
            <a:ext cx="11801859" cy="18846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9875" indent="-269875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汇入点选择，两个电子枪低能段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尽量以相同能量汇合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，可以减少后续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lattice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聚焦设计的问题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69875" indent="-269875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根据综合对比，最终选择在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200MeV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左右汇合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，可以保证注入器发射度、能散最好</a:t>
            </a:r>
            <a:endParaRPr lang="en-US" altLang="zh-CN" sz="20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69875" indent="-269875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光阴极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线出口处，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1.5nC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下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归一化发射度</a:t>
            </a:r>
            <a:r>
              <a:rPr lang="en-US" altLang="zh-CN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&lt;2 mm·mrad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能散</a:t>
            </a:r>
            <a:r>
              <a:rPr lang="en-US" altLang="zh-CN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&lt;0.1%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，满足直接注入对撞环的要求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69875" indent="-269875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热阴极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线出口处，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11.6nC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下归一化发射度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&lt;50 mm·mrad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，能散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~5%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，满足打靶需求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048865" name="直接连接符 1048864"/>
          <p:cNvCxnSpPr>
            <a:stCxn id="1048866" idx="1"/>
            <a:endCxn id="1048892" idx="1"/>
          </p:cNvCxnSpPr>
          <p:nvPr/>
        </p:nvCxnSpPr>
        <p:spPr>
          <a:xfrm flipV="1">
            <a:off x="1033352" y="3832243"/>
            <a:ext cx="2955647" cy="18182"/>
          </a:xfrm>
          <a:prstGeom prst="line">
            <a:avLst/>
          </a:prstGeom>
          <a:noFill/>
          <a:ln w="254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sp>
        <p:nvSpPr>
          <p:cNvPr id="1048866" name="圆柱体 1048865"/>
          <p:cNvSpPr/>
          <p:nvPr/>
        </p:nvSpPr>
        <p:spPr>
          <a:xfrm rot="5400000">
            <a:off x="835388" y="3763227"/>
            <a:ext cx="221532" cy="174396"/>
          </a:xfrm>
          <a:prstGeom prst="can">
            <a:avLst/>
          </a:prstGeom>
          <a:solidFill>
            <a:srgbClr val="FFC000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48867" name="圆柱体 1048866"/>
          <p:cNvSpPr/>
          <p:nvPr/>
        </p:nvSpPr>
        <p:spPr>
          <a:xfrm rot="5400000">
            <a:off x="1373500" y="3603756"/>
            <a:ext cx="221533" cy="493338"/>
          </a:xfrm>
          <a:prstGeom prst="can">
            <a:avLst/>
          </a:prstGeom>
          <a:solidFill>
            <a:srgbClr val="FFFF00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48868" name="圆柱体 1048867"/>
          <p:cNvSpPr/>
          <p:nvPr/>
        </p:nvSpPr>
        <p:spPr>
          <a:xfrm rot="5400000">
            <a:off x="1959533" y="3603756"/>
            <a:ext cx="221533" cy="493338"/>
          </a:xfrm>
          <a:prstGeom prst="can">
            <a:avLst/>
          </a:prstGeom>
          <a:solidFill>
            <a:srgbClr val="FFFF00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48869" name="文本框 1048868"/>
          <p:cNvSpPr txBox="1"/>
          <p:nvPr/>
        </p:nvSpPr>
        <p:spPr>
          <a:xfrm>
            <a:off x="1293081" y="3986970"/>
            <a:ext cx="4259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prstClr val="black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A1</a:t>
            </a:r>
            <a:endParaRPr lang="zh-CN" altLang="en-US" sz="1400" b="1" dirty="0">
              <a:solidFill>
                <a:prstClr val="black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1048870" name="文本框 1048869"/>
          <p:cNvSpPr txBox="1"/>
          <p:nvPr/>
        </p:nvSpPr>
        <p:spPr>
          <a:xfrm>
            <a:off x="1881887" y="3975965"/>
            <a:ext cx="7173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prstClr val="black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A2</a:t>
            </a:r>
            <a:endParaRPr lang="zh-CN" altLang="en-US" sz="1400" b="1" dirty="0">
              <a:solidFill>
                <a:prstClr val="black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1048871" name="文本框 1048870"/>
          <p:cNvSpPr txBox="1"/>
          <p:nvPr/>
        </p:nvSpPr>
        <p:spPr>
          <a:xfrm>
            <a:off x="390707" y="3952637"/>
            <a:ext cx="9159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>
                <a:solidFill>
                  <a:prstClr val="black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光阴极枪</a:t>
            </a:r>
            <a:endParaRPr lang="zh-CN" altLang="en-US" sz="1400" b="1" dirty="0">
              <a:solidFill>
                <a:prstClr val="black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cxnSp>
        <p:nvCxnSpPr>
          <p:cNvPr id="1048872" name="直接连接符 1048871"/>
          <p:cNvCxnSpPr>
            <a:stCxn id="1048873" idx="0"/>
            <a:endCxn id="1048908" idx="3"/>
          </p:cNvCxnSpPr>
          <p:nvPr/>
        </p:nvCxnSpPr>
        <p:spPr>
          <a:xfrm flipV="1">
            <a:off x="1266962" y="4790319"/>
            <a:ext cx="5405010" cy="6633"/>
          </a:xfrm>
          <a:prstGeom prst="line">
            <a:avLst/>
          </a:prstGeom>
          <a:noFill/>
          <a:ln w="254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sp>
        <p:nvSpPr>
          <p:cNvPr id="1048873" name="圆柱体 1048872"/>
          <p:cNvSpPr/>
          <p:nvPr/>
        </p:nvSpPr>
        <p:spPr>
          <a:xfrm rot="5400000">
            <a:off x="1079552" y="4661316"/>
            <a:ext cx="207098" cy="271271"/>
          </a:xfrm>
          <a:prstGeom prst="can">
            <a:avLst/>
          </a:prstGeom>
          <a:solidFill>
            <a:srgbClr val="FF0000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48874" name="圆柱体 1048873"/>
          <p:cNvSpPr/>
          <p:nvPr/>
        </p:nvSpPr>
        <p:spPr>
          <a:xfrm rot="5400000">
            <a:off x="1516971" y="4735630"/>
            <a:ext cx="207097" cy="109430"/>
          </a:xfrm>
          <a:prstGeom prst="can">
            <a:avLst/>
          </a:prstGeom>
          <a:solidFill>
            <a:srgbClr val="ED7D31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48875" name="文本框 1048874"/>
          <p:cNvSpPr txBox="1"/>
          <p:nvPr/>
        </p:nvSpPr>
        <p:spPr>
          <a:xfrm>
            <a:off x="1387405" y="4975295"/>
            <a:ext cx="78024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00" b="1" dirty="0">
                <a:solidFill>
                  <a:prstClr val="black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SHB 1&amp;2</a:t>
            </a:r>
            <a:endParaRPr lang="zh-CN" altLang="en-US" sz="1100" b="1" dirty="0">
              <a:solidFill>
                <a:prstClr val="black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1048876" name="文本框 1048875"/>
          <p:cNvSpPr txBox="1"/>
          <p:nvPr/>
        </p:nvSpPr>
        <p:spPr>
          <a:xfrm>
            <a:off x="286232" y="5011269"/>
            <a:ext cx="11644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00" b="1" dirty="0">
                <a:solidFill>
                  <a:prstClr val="black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热阴极枪</a:t>
            </a:r>
            <a:endParaRPr lang="en-US" altLang="zh-CN" sz="1400" b="1" dirty="0">
              <a:solidFill>
                <a:prstClr val="black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1048877" name="文本框 1048876"/>
          <p:cNvSpPr txBox="1"/>
          <p:nvPr/>
        </p:nvSpPr>
        <p:spPr>
          <a:xfrm>
            <a:off x="2378882" y="4923098"/>
            <a:ext cx="5598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prstClr val="black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BUN</a:t>
            </a:r>
            <a:endParaRPr lang="zh-CN" altLang="en-US" sz="1400" b="1" dirty="0">
              <a:solidFill>
                <a:prstClr val="black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1048878" name="圆柱体 1048877"/>
          <p:cNvSpPr/>
          <p:nvPr/>
        </p:nvSpPr>
        <p:spPr>
          <a:xfrm rot="5400000">
            <a:off x="3027062" y="4551908"/>
            <a:ext cx="221533" cy="493338"/>
          </a:xfrm>
          <a:prstGeom prst="can">
            <a:avLst/>
          </a:prstGeom>
          <a:solidFill>
            <a:srgbClr val="FFFF00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48879" name="圆柱体 1048878"/>
          <p:cNvSpPr/>
          <p:nvPr/>
        </p:nvSpPr>
        <p:spPr>
          <a:xfrm rot="5400000">
            <a:off x="2521535" y="4603595"/>
            <a:ext cx="203322" cy="349636"/>
          </a:xfrm>
          <a:prstGeom prst="can">
            <a:avLst/>
          </a:prstGeom>
          <a:solidFill>
            <a:srgbClr val="4472C4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48880" name="圆柱体 1048879"/>
          <p:cNvSpPr/>
          <p:nvPr/>
        </p:nvSpPr>
        <p:spPr>
          <a:xfrm rot="5400000">
            <a:off x="1906191" y="4739441"/>
            <a:ext cx="207097" cy="109430"/>
          </a:xfrm>
          <a:prstGeom prst="can">
            <a:avLst/>
          </a:prstGeom>
          <a:solidFill>
            <a:srgbClr val="ED7D31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48881" name="文本框 1048880"/>
          <p:cNvSpPr txBox="1"/>
          <p:nvPr/>
        </p:nvSpPr>
        <p:spPr>
          <a:xfrm>
            <a:off x="2945809" y="4923098"/>
            <a:ext cx="7173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prstClr val="black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A1</a:t>
            </a:r>
            <a:endParaRPr lang="zh-CN" altLang="en-US" sz="1400" b="1" dirty="0">
              <a:solidFill>
                <a:prstClr val="black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1048882" name="圆柱体 1048881"/>
          <p:cNvSpPr/>
          <p:nvPr/>
        </p:nvSpPr>
        <p:spPr>
          <a:xfrm rot="5400000">
            <a:off x="3605488" y="4551909"/>
            <a:ext cx="221533" cy="493338"/>
          </a:xfrm>
          <a:prstGeom prst="can">
            <a:avLst/>
          </a:prstGeom>
          <a:solidFill>
            <a:srgbClr val="FFFF00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48883" name="圆柱体 1048882"/>
          <p:cNvSpPr/>
          <p:nvPr/>
        </p:nvSpPr>
        <p:spPr>
          <a:xfrm rot="5400000">
            <a:off x="4198530" y="4550761"/>
            <a:ext cx="221533" cy="493338"/>
          </a:xfrm>
          <a:prstGeom prst="can">
            <a:avLst/>
          </a:prstGeom>
          <a:solidFill>
            <a:srgbClr val="FFFF00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48884" name="文本框 1048883"/>
          <p:cNvSpPr txBox="1"/>
          <p:nvPr/>
        </p:nvSpPr>
        <p:spPr>
          <a:xfrm>
            <a:off x="4069654" y="4923097"/>
            <a:ext cx="7173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prstClr val="black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A3</a:t>
            </a:r>
            <a:endParaRPr lang="zh-CN" altLang="en-US" sz="1400" b="1" dirty="0">
              <a:solidFill>
                <a:prstClr val="black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1048885" name="圆柱体 1048884"/>
          <p:cNvSpPr/>
          <p:nvPr/>
        </p:nvSpPr>
        <p:spPr>
          <a:xfrm rot="5400000">
            <a:off x="4776956" y="4550762"/>
            <a:ext cx="221533" cy="493338"/>
          </a:xfrm>
          <a:prstGeom prst="can">
            <a:avLst/>
          </a:prstGeom>
          <a:solidFill>
            <a:srgbClr val="FFFF00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48886" name="文本框 1048885"/>
          <p:cNvSpPr txBox="1"/>
          <p:nvPr/>
        </p:nvSpPr>
        <p:spPr>
          <a:xfrm>
            <a:off x="4655388" y="4925142"/>
            <a:ext cx="7173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prstClr val="black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A4</a:t>
            </a:r>
            <a:endParaRPr lang="zh-CN" altLang="en-US" sz="1400" b="1" dirty="0">
              <a:solidFill>
                <a:prstClr val="black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1048887" name="圆柱体 1048886"/>
          <p:cNvSpPr/>
          <p:nvPr/>
        </p:nvSpPr>
        <p:spPr>
          <a:xfrm rot="5400000">
            <a:off x="2552967" y="3603756"/>
            <a:ext cx="221533" cy="493338"/>
          </a:xfrm>
          <a:prstGeom prst="can">
            <a:avLst/>
          </a:prstGeom>
          <a:solidFill>
            <a:srgbClr val="FFFF00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48888" name="圆柱体 1048887"/>
          <p:cNvSpPr/>
          <p:nvPr/>
        </p:nvSpPr>
        <p:spPr>
          <a:xfrm rot="5400000">
            <a:off x="3139000" y="3603756"/>
            <a:ext cx="221533" cy="493338"/>
          </a:xfrm>
          <a:prstGeom prst="can">
            <a:avLst/>
          </a:prstGeom>
          <a:solidFill>
            <a:srgbClr val="FFFF00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48889" name="文本框 1048888"/>
          <p:cNvSpPr txBox="1"/>
          <p:nvPr/>
        </p:nvSpPr>
        <p:spPr>
          <a:xfrm>
            <a:off x="2472548" y="3986970"/>
            <a:ext cx="4259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prstClr val="black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A3</a:t>
            </a:r>
            <a:endParaRPr lang="zh-CN" altLang="en-US" sz="1400" b="1" dirty="0">
              <a:solidFill>
                <a:prstClr val="black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1048890" name="文本框 1048889"/>
          <p:cNvSpPr txBox="1"/>
          <p:nvPr/>
        </p:nvSpPr>
        <p:spPr>
          <a:xfrm>
            <a:off x="3061354" y="3975965"/>
            <a:ext cx="7173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prstClr val="black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A4</a:t>
            </a:r>
            <a:endParaRPr lang="zh-CN" altLang="en-US" sz="1400" b="1" dirty="0">
              <a:solidFill>
                <a:prstClr val="black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1048891" name="圆柱体 1048890"/>
          <p:cNvSpPr/>
          <p:nvPr/>
        </p:nvSpPr>
        <p:spPr>
          <a:xfrm rot="5400000">
            <a:off x="3673367" y="3757612"/>
            <a:ext cx="141401" cy="164582"/>
          </a:xfrm>
          <a:prstGeom prst="can">
            <a:avLst/>
          </a:prstGeom>
          <a:solidFill>
            <a:srgbClr val="FF0000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48892" name="等腰三角形 1048891"/>
          <p:cNvSpPr/>
          <p:nvPr/>
        </p:nvSpPr>
        <p:spPr>
          <a:xfrm>
            <a:off x="3947853" y="3696732"/>
            <a:ext cx="164583" cy="271022"/>
          </a:xfrm>
          <a:prstGeom prst="triangle">
            <a:avLst/>
          </a:prstGeom>
          <a:solidFill>
            <a:srgbClr val="4472C4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48893" name="等腰三角形 1048892"/>
          <p:cNvSpPr/>
          <p:nvPr/>
        </p:nvSpPr>
        <p:spPr>
          <a:xfrm rot="10800000">
            <a:off x="4131080" y="3493399"/>
            <a:ext cx="164583" cy="271022"/>
          </a:xfrm>
          <a:prstGeom prst="triangle">
            <a:avLst/>
          </a:prstGeom>
          <a:solidFill>
            <a:srgbClr val="4472C4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48894" name="等腰三角形 1048893"/>
          <p:cNvSpPr/>
          <p:nvPr/>
        </p:nvSpPr>
        <p:spPr>
          <a:xfrm rot="10800000">
            <a:off x="4453162" y="3493399"/>
            <a:ext cx="164583" cy="271022"/>
          </a:xfrm>
          <a:prstGeom prst="triangle">
            <a:avLst/>
          </a:prstGeom>
          <a:solidFill>
            <a:srgbClr val="4472C4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48895" name="等腰三角形 1048894"/>
          <p:cNvSpPr/>
          <p:nvPr/>
        </p:nvSpPr>
        <p:spPr>
          <a:xfrm>
            <a:off x="4589327" y="3677682"/>
            <a:ext cx="164583" cy="271022"/>
          </a:xfrm>
          <a:prstGeom prst="triangle">
            <a:avLst/>
          </a:prstGeom>
          <a:solidFill>
            <a:srgbClr val="4472C4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  <p:cxnSp>
        <p:nvCxnSpPr>
          <p:cNvPr id="1048896" name="直接连接符 1048895"/>
          <p:cNvCxnSpPr>
            <a:stCxn id="1048892" idx="5"/>
            <a:endCxn id="1048893" idx="5"/>
          </p:cNvCxnSpPr>
          <p:nvPr/>
        </p:nvCxnSpPr>
        <p:spPr>
          <a:xfrm flipV="1">
            <a:off x="4071290" y="3628910"/>
            <a:ext cx="100936" cy="203333"/>
          </a:xfrm>
          <a:prstGeom prst="line">
            <a:avLst/>
          </a:prstGeom>
          <a:noFill/>
          <a:ln w="254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cxnSp>
        <p:nvCxnSpPr>
          <p:cNvPr id="1048897" name="直接连接符 1048896"/>
          <p:cNvCxnSpPr>
            <a:stCxn id="1048895" idx="1"/>
            <a:endCxn id="1048894" idx="1"/>
          </p:cNvCxnSpPr>
          <p:nvPr/>
        </p:nvCxnSpPr>
        <p:spPr>
          <a:xfrm flipH="1" flipV="1">
            <a:off x="4576599" y="3628910"/>
            <a:ext cx="53874" cy="184283"/>
          </a:xfrm>
          <a:prstGeom prst="line">
            <a:avLst/>
          </a:prstGeom>
          <a:noFill/>
          <a:ln w="254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cxnSp>
        <p:nvCxnSpPr>
          <p:cNvPr id="1048898" name="直接连接符 1048897"/>
          <p:cNvCxnSpPr>
            <a:stCxn id="1048893" idx="1"/>
            <a:endCxn id="1048894" idx="5"/>
          </p:cNvCxnSpPr>
          <p:nvPr/>
        </p:nvCxnSpPr>
        <p:spPr>
          <a:xfrm>
            <a:off x="4254517" y="3628910"/>
            <a:ext cx="239791" cy="0"/>
          </a:xfrm>
          <a:prstGeom prst="line">
            <a:avLst/>
          </a:prstGeom>
          <a:noFill/>
          <a:ln w="254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sp>
        <p:nvSpPr>
          <p:cNvPr id="1048899" name="文本框 1048898"/>
          <p:cNvSpPr txBox="1"/>
          <p:nvPr/>
        </p:nvSpPr>
        <p:spPr>
          <a:xfrm>
            <a:off x="3578354" y="3964467"/>
            <a:ext cx="7173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prstClr val="black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LX</a:t>
            </a:r>
            <a:endParaRPr lang="zh-CN" altLang="en-US" sz="1400" b="1" dirty="0">
              <a:solidFill>
                <a:prstClr val="black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1048900" name="文本框 1048899"/>
          <p:cNvSpPr txBox="1"/>
          <p:nvPr/>
        </p:nvSpPr>
        <p:spPr>
          <a:xfrm>
            <a:off x="4166492" y="3984268"/>
            <a:ext cx="7173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prstClr val="black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BC</a:t>
            </a:r>
            <a:endParaRPr lang="zh-CN" altLang="en-US" sz="1400" b="1" dirty="0">
              <a:solidFill>
                <a:prstClr val="black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cxnSp>
        <p:nvCxnSpPr>
          <p:cNvPr id="1048901" name="直接连接符 1048900"/>
          <p:cNvCxnSpPr>
            <a:stCxn id="1048891" idx="1"/>
            <a:endCxn id="1048892" idx="1"/>
          </p:cNvCxnSpPr>
          <p:nvPr/>
        </p:nvCxnSpPr>
        <p:spPr>
          <a:xfrm flipV="1">
            <a:off x="3826359" y="3832243"/>
            <a:ext cx="162640" cy="7661"/>
          </a:xfrm>
          <a:prstGeom prst="line">
            <a:avLst/>
          </a:prstGeom>
          <a:noFill/>
          <a:ln w="254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sp>
        <p:nvSpPr>
          <p:cNvPr id="1048902" name="矩形 1048901"/>
          <p:cNvSpPr/>
          <p:nvPr/>
        </p:nvSpPr>
        <p:spPr>
          <a:xfrm>
            <a:off x="4928671" y="3706257"/>
            <a:ext cx="217355" cy="213872"/>
          </a:xfrm>
          <a:prstGeom prst="rect">
            <a:avLst/>
          </a:prstGeom>
          <a:solidFill>
            <a:srgbClr val="ED7D31"/>
          </a:solidFill>
          <a:ln w="12700" cap="flat" cmpd="sng" algn="ctr">
            <a:solidFill>
              <a:srgbClr val="4472C4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48903" name="矩形 1048902"/>
          <p:cNvSpPr/>
          <p:nvPr/>
        </p:nvSpPr>
        <p:spPr>
          <a:xfrm>
            <a:off x="5739675" y="4694325"/>
            <a:ext cx="217355" cy="213872"/>
          </a:xfrm>
          <a:prstGeom prst="rect">
            <a:avLst/>
          </a:prstGeom>
          <a:solidFill>
            <a:srgbClr val="ED7D31"/>
          </a:solidFill>
          <a:ln w="12700" cap="flat" cmpd="sng" algn="ctr">
            <a:solidFill>
              <a:srgbClr val="4472C4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  <p:cxnSp>
        <p:nvCxnSpPr>
          <p:cNvPr id="1048904" name="直接连接符 1048903"/>
          <p:cNvCxnSpPr>
            <a:stCxn id="1048902" idx="3"/>
            <a:endCxn id="1048903" idx="1"/>
          </p:cNvCxnSpPr>
          <p:nvPr/>
        </p:nvCxnSpPr>
        <p:spPr>
          <a:xfrm>
            <a:off x="5146026" y="3813193"/>
            <a:ext cx="593649" cy="988068"/>
          </a:xfrm>
          <a:prstGeom prst="line">
            <a:avLst/>
          </a:prstGeom>
          <a:noFill/>
          <a:ln w="254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cxnSp>
        <p:nvCxnSpPr>
          <p:cNvPr id="1048905" name="直接连接符 1048904"/>
          <p:cNvCxnSpPr>
            <a:stCxn id="1048909" idx="3"/>
          </p:cNvCxnSpPr>
          <p:nvPr/>
        </p:nvCxnSpPr>
        <p:spPr>
          <a:xfrm flipV="1">
            <a:off x="8322086" y="4801907"/>
            <a:ext cx="2702118" cy="3186"/>
          </a:xfrm>
          <a:prstGeom prst="line">
            <a:avLst/>
          </a:prstGeom>
          <a:noFill/>
          <a:ln w="25400" cap="flat" cmpd="sng" algn="ctr">
            <a:solidFill>
              <a:sysClr val="windowText" lastClr="000000"/>
            </a:solidFill>
            <a:prstDash val="solid"/>
            <a:miter lim="800000"/>
            <a:headEnd type="none" w="med" len="med"/>
            <a:tailEnd type="arrow" w="med" len="med"/>
          </a:ln>
          <a:effectLst/>
        </p:spPr>
      </p:cxnSp>
      <p:cxnSp>
        <p:nvCxnSpPr>
          <p:cNvPr id="1048906" name="直接连接符 1048905"/>
          <p:cNvCxnSpPr>
            <a:endCxn id="1048909" idx="3"/>
          </p:cNvCxnSpPr>
          <p:nvPr/>
        </p:nvCxnSpPr>
        <p:spPr>
          <a:xfrm>
            <a:off x="7182526" y="4801862"/>
            <a:ext cx="1139560" cy="3231"/>
          </a:xfrm>
          <a:prstGeom prst="line">
            <a:avLst/>
          </a:prstGeom>
          <a:noFill/>
          <a:ln w="57150" cap="flat" cmpd="sng" algn="ctr">
            <a:solidFill>
              <a:sysClr val="windowText" lastClr="000000"/>
            </a:solidFill>
            <a:prstDash val="sysDot"/>
            <a:miter lim="800000"/>
          </a:ln>
          <a:effectLst/>
        </p:spPr>
      </p:cxnSp>
      <p:sp>
        <p:nvSpPr>
          <p:cNvPr id="1048907" name="圆柱体 1048906"/>
          <p:cNvSpPr/>
          <p:nvPr/>
        </p:nvSpPr>
        <p:spPr>
          <a:xfrm rot="5400000">
            <a:off x="6221841" y="4543649"/>
            <a:ext cx="221533" cy="493338"/>
          </a:xfrm>
          <a:prstGeom prst="can">
            <a:avLst/>
          </a:prstGeom>
          <a:solidFill>
            <a:srgbClr val="FFFF00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48908" name="圆柱体 1048907"/>
          <p:cNvSpPr/>
          <p:nvPr/>
        </p:nvSpPr>
        <p:spPr>
          <a:xfrm rot="5400000">
            <a:off x="6807874" y="4543649"/>
            <a:ext cx="221533" cy="493338"/>
          </a:xfrm>
          <a:prstGeom prst="can">
            <a:avLst/>
          </a:prstGeom>
          <a:solidFill>
            <a:srgbClr val="FFFF00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48909" name="圆柱体 1048908"/>
          <p:cNvSpPr/>
          <p:nvPr/>
        </p:nvSpPr>
        <p:spPr>
          <a:xfrm rot="5400000">
            <a:off x="8457988" y="4558423"/>
            <a:ext cx="221533" cy="493338"/>
          </a:xfrm>
          <a:prstGeom prst="can">
            <a:avLst/>
          </a:prstGeom>
          <a:solidFill>
            <a:srgbClr val="FFFF00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48910" name="圆柱体 1048909"/>
          <p:cNvSpPr/>
          <p:nvPr/>
        </p:nvSpPr>
        <p:spPr>
          <a:xfrm rot="5400000">
            <a:off x="9044021" y="4558423"/>
            <a:ext cx="221533" cy="493338"/>
          </a:xfrm>
          <a:prstGeom prst="can">
            <a:avLst/>
          </a:prstGeom>
          <a:solidFill>
            <a:srgbClr val="FFFF00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48911" name="圆柱体 1048910"/>
          <p:cNvSpPr/>
          <p:nvPr/>
        </p:nvSpPr>
        <p:spPr>
          <a:xfrm rot="5400000">
            <a:off x="9743175" y="4558423"/>
            <a:ext cx="221533" cy="493338"/>
          </a:xfrm>
          <a:prstGeom prst="can">
            <a:avLst/>
          </a:prstGeom>
          <a:solidFill>
            <a:srgbClr val="FFFF00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48912" name="圆柱体 1048911"/>
          <p:cNvSpPr/>
          <p:nvPr/>
        </p:nvSpPr>
        <p:spPr>
          <a:xfrm rot="5400000">
            <a:off x="10329208" y="4558423"/>
            <a:ext cx="221533" cy="493338"/>
          </a:xfrm>
          <a:prstGeom prst="can">
            <a:avLst/>
          </a:prstGeom>
          <a:solidFill>
            <a:srgbClr val="FFFF00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48913" name="文本框 1048912"/>
          <p:cNvSpPr txBox="1"/>
          <p:nvPr/>
        </p:nvSpPr>
        <p:spPr>
          <a:xfrm>
            <a:off x="10945435" y="4620458"/>
            <a:ext cx="7488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>
                <a:solidFill>
                  <a:prstClr val="black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1 GeV</a:t>
            </a:r>
            <a:endParaRPr lang="zh-CN" altLang="en-US" sz="1600" b="1" dirty="0">
              <a:solidFill>
                <a:prstClr val="black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1048914" name="波形 1048913"/>
          <p:cNvSpPr/>
          <p:nvPr/>
        </p:nvSpPr>
        <p:spPr>
          <a:xfrm rot="16011817" flipH="1">
            <a:off x="7497136" y="4637423"/>
            <a:ext cx="365862" cy="313893"/>
          </a:xfrm>
          <a:prstGeom prst="wave">
            <a:avLst/>
          </a:prstGeom>
          <a:solidFill>
            <a:sysClr val="window" lastClr="FFFFFF"/>
          </a:solidFill>
          <a:ln w="12700" cap="flat" cmpd="sng" algn="ctr">
            <a:solidFill>
              <a:srgbClr val="4472C4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48915" name="文本框 1048914"/>
          <p:cNvSpPr txBox="1"/>
          <p:nvPr/>
        </p:nvSpPr>
        <p:spPr>
          <a:xfrm>
            <a:off x="4575257" y="3444628"/>
            <a:ext cx="9597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b="1" dirty="0">
                <a:solidFill>
                  <a:prstClr val="black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Bend</a:t>
            </a:r>
            <a:endParaRPr lang="zh-CN" altLang="en-US" sz="1400" b="1" dirty="0">
              <a:solidFill>
                <a:prstClr val="black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1048916" name="文本框 1048915"/>
          <p:cNvSpPr txBox="1"/>
          <p:nvPr/>
        </p:nvSpPr>
        <p:spPr>
          <a:xfrm>
            <a:off x="5416215" y="4179719"/>
            <a:ext cx="9597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b="1" dirty="0">
                <a:solidFill>
                  <a:prstClr val="black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Pulsed bend</a:t>
            </a:r>
            <a:endParaRPr lang="zh-CN" altLang="en-US" sz="1200" b="1" dirty="0">
              <a:solidFill>
                <a:prstClr val="black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cxnSp>
        <p:nvCxnSpPr>
          <p:cNvPr id="1048917" name="直接连接符 1048916"/>
          <p:cNvCxnSpPr>
            <a:stCxn id="1048895" idx="5"/>
            <a:endCxn id="1048902" idx="1"/>
          </p:cNvCxnSpPr>
          <p:nvPr/>
        </p:nvCxnSpPr>
        <p:spPr>
          <a:xfrm>
            <a:off x="4712764" y="3813193"/>
            <a:ext cx="215907" cy="0"/>
          </a:xfrm>
          <a:prstGeom prst="line">
            <a:avLst/>
          </a:prstGeom>
          <a:noFill/>
          <a:ln w="254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sp>
        <p:nvSpPr>
          <p:cNvPr id="1048918" name="文本框 1048917"/>
          <p:cNvSpPr txBox="1"/>
          <p:nvPr/>
        </p:nvSpPr>
        <p:spPr>
          <a:xfrm>
            <a:off x="3518576" y="4923097"/>
            <a:ext cx="7173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prstClr val="black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A2</a:t>
            </a:r>
            <a:endParaRPr lang="zh-CN" altLang="en-US" sz="1400" b="1" dirty="0">
              <a:solidFill>
                <a:prstClr val="black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583154" y="3159798"/>
            <a:ext cx="115652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200MeV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617745" y="5169263"/>
            <a:ext cx="115652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200MeV</a:t>
            </a:r>
            <a:endParaRPr lang="zh-CN" altLang="en-US" dirty="0">
              <a:solidFill>
                <a:srgbClr val="FF0000"/>
              </a:solidFill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015391" y="3174214"/>
            <a:ext cx="3801710" cy="1114227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8" name="直接箭头连接符 7"/>
          <p:cNvCxnSpPr/>
          <p:nvPr/>
        </p:nvCxnSpPr>
        <p:spPr>
          <a:xfrm>
            <a:off x="10504810" y="4315043"/>
            <a:ext cx="358081" cy="401392"/>
          </a:xfrm>
          <a:prstGeom prst="straightConnector1">
            <a:avLst/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  <a:tailEnd type="triangle"/>
          </a:ln>
          <a:effectLst/>
        </p:spPr>
      </p:cxnSp>
      <p:pic>
        <p:nvPicPr>
          <p:cNvPr id="10" name="图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8835" y="5265040"/>
            <a:ext cx="4048132" cy="1156609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11" name="直接箭头连接符 10"/>
          <p:cNvCxnSpPr/>
          <p:nvPr/>
        </p:nvCxnSpPr>
        <p:spPr>
          <a:xfrm flipV="1">
            <a:off x="10522200" y="4900501"/>
            <a:ext cx="294901" cy="283002"/>
          </a:xfrm>
          <a:prstGeom prst="straightConnector1">
            <a:avLst/>
          </a:prstGeom>
          <a:noFill/>
          <a:ln w="19050" cap="flat" cmpd="sng" algn="ctr">
            <a:solidFill>
              <a:schemeClr val="tx1"/>
            </a:solidFill>
            <a:prstDash val="solid"/>
            <a:miter lim="800000"/>
            <a:tailEnd type="triangle"/>
          </a:ln>
          <a:effectLst/>
        </p:spPr>
      </p:cxnSp>
      <p:sp>
        <p:nvSpPr>
          <p:cNvPr id="16" name="文本框 15"/>
          <p:cNvSpPr txBox="1"/>
          <p:nvPr/>
        </p:nvSpPr>
        <p:spPr>
          <a:xfrm>
            <a:off x="10754783" y="3366121"/>
            <a:ext cx="115652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光阴极线出口</a:t>
            </a:r>
            <a:endParaRPr lang="zh-CN" altLang="en-US" dirty="0"/>
          </a:p>
        </p:txBody>
      </p:sp>
      <p:sp>
        <p:nvSpPr>
          <p:cNvPr id="17" name="文本框 16"/>
          <p:cNvSpPr txBox="1"/>
          <p:nvPr/>
        </p:nvSpPr>
        <p:spPr>
          <a:xfrm>
            <a:off x="10817101" y="5525544"/>
            <a:ext cx="115652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热阴极线出口</a:t>
            </a:r>
            <a:endParaRPr lang="zh-CN" altLang="en-US" dirty="0"/>
          </a:p>
        </p:txBody>
      </p:sp>
      <p:sp>
        <p:nvSpPr>
          <p:cNvPr id="67" name="文本框 66"/>
          <p:cNvSpPr txBox="1"/>
          <p:nvPr/>
        </p:nvSpPr>
        <p:spPr>
          <a:xfrm>
            <a:off x="4306618" y="6540487"/>
            <a:ext cx="28625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1600" b="1" dirty="0">
                <a:solidFill>
                  <a:srgbClr val="FFFF00"/>
                </a:solidFill>
              </a:rPr>
              <a:t>谷端</a:t>
            </a:r>
            <a:r>
              <a:rPr lang="en-US" altLang="zh-CN" sz="1600" b="1" dirty="0">
                <a:solidFill>
                  <a:srgbClr val="FFFF00"/>
                </a:solidFill>
              </a:rPr>
              <a:t>@</a:t>
            </a:r>
            <a:r>
              <a:rPr lang="zh-CN" altLang="en-US" sz="1600" b="1" dirty="0">
                <a:solidFill>
                  <a:srgbClr val="FFFF00"/>
                </a:solidFill>
              </a:rPr>
              <a:t>上海高等研究院</a:t>
            </a:r>
            <a:endParaRPr lang="zh-CN" altLang="en-US" sz="16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03" name="文本框 10"/>
          <p:cNvSpPr txBox="1"/>
          <p:nvPr/>
        </p:nvSpPr>
        <p:spPr>
          <a:xfrm>
            <a:off x="103909" y="151678"/>
            <a:ext cx="718358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zh-CN" altLang="en-US" sz="3200" b="1" dirty="0">
                <a:solidFill>
                  <a:srgbClr val="FF0000"/>
                </a:solidFill>
                <a:cs typeface="+mn-ea"/>
                <a:sym typeface="+mn-lt"/>
              </a:rPr>
              <a:t>离轴注入</a:t>
            </a:r>
            <a:r>
              <a:rPr kumimoji="1" lang="en-US" altLang="zh-CN" sz="3200" b="1" dirty="0">
                <a:solidFill>
                  <a:schemeClr val="accent1">
                    <a:lumMod val="75000"/>
                  </a:schemeClr>
                </a:solidFill>
                <a:cs typeface="+mn-ea"/>
                <a:sym typeface="+mn-lt"/>
              </a:rPr>
              <a:t>——</a:t>
            </a:r>
            <a:r>
              <a:rPr kumimoji="1" lang="zh-CN" altLang="en-US" sz="3200" b="1" dirty="0">
                <a:solidFill>
                  <a:schemeClr val="accent1">
                    <a:lumMod val="75000"/>
                  </a:schemeClr>
                </a:solidFill>
                <a:cs typeface="+mn-ea"/>
                <a:sym typeface="+mn-lt"/>
              </a:rPr>
              <a:t>主加速段</a:t>
            </a:r>
            <a:endParaRPr kumimoji="1" lang="zh-CN" altLang="en-US" sz="3200" b="1" dirty="0">
              <a:solidFill>
                <a:schemeClr val="accent1">
                  <a:lumMod val="7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ECE7A-A77C-42FA-9484-FD22BB1317FE}" type="slidenum">
              <a:rPr lang="zh-CN" altLang="en-US" smtClean="0"/>
            </a:fld>
            <a:endParaRPr lang="zh-CN" altLang="en-US" dirty="0"/>
          </a:p>
        </p:txBody>
      </p:sp>
      <p:sp>
        <p:nvSpPr>
          <p:cNvPr id="3" name="文本框 2"/>
          <p:cNvSpPr txBox="1"/>
          <p:nvPr/>
        </p:nvSpPr>
        <p:spPr>
          <a:xfrm>
            <a:off x="286232" y="736453"/>
            <a:ext cx="11632717" cy="14229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9875" indent="-269875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主加速段需要将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1GeV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电子加速至</a:t>
            </a:r>
            <a:r>
              <a:rPr lang="en-US" altLang="zh-CN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1-3.5GeV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能量可调，输出能量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1GeV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时，后续所有加速管空载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69875" indent="-269875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针对主加速段输出能量分别为</a:t>
            </a:r>
            <a:r>
              <a:rPr lang="en-US" altLang="zh-CN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3.5GeV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进行了计算，束流参数均满足设计要求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69875" indent="-269875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充分考虑了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准直误差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以及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尾场效应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对束流品质的影响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17" name="表格 16"/>
          <p:cNvGraphicFramePr>
            <a:graphicFrameLocks noGrp="1"/>
          </p:cNvGraphicFramePr>
          <p:nvPr/>
        </p:nvGraphicFramePr>
        <p:xfrm>
          <a:off x="6443061" y="3020987"/>
          <a:ext cx="5367964" cy="3167997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2785780"/>
                <a:gridCol w="933731"/>
                <a:gridCol w="752355"/>
                <a:gridCol w="896098"/>
              </a:tblGrid>
              <a:tr h="45257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altLang="zh-CN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Energy</a:t>
                      </a:r>
                      <a:endParaRPr kumimoji="0" lang="zh-CN" altLang="en-US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1" dirty="0">
                          <a:solidFill>
                            <a:schemeClr val="bg1"/>
                          </a:solidFill>
                        </a:rPr>
                        <a:t>1 GeV</a:t>
                      </a:r>
                      <a:endParaRPr lang="zh-CN" altLang="en-US" sz="1600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1" dirty="0">
                          <a:solidFill>
                            <a:schemeClr val="bg1"/>
                          </a:solidFill>
                        </a:rPr>
                        <a:t>2 GeV</a:t>
                      </a:r>
                      <a:endParaRPr lang="zh-CN" altLang="en-US" sz="1600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1" dirty="0">
                          <a:solidFill>
                            <a:schemeClr val="bg1"/>
                          </a:solidFill>
                        </a:rPr>
                        <a:t>3.5 GeV</a:t>
                      </a:r>
                      <a:endParaRPr lang="zh-CN" altLang="en-US" sz="1600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45257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CN" sz="1600" b="1" dirty="0">
                          <a:solidFill>
                            <a:schemeClr val="tx1"/>
                          </a:solidFill>
                        </a:rPr>
                        <a:t>Beam length (</a:t>
                      </a:r>
                      <a:r>
                        <a:rPr lang="en-US" altLang="zh-CN" sz="1600" b="1" dirty="0" err="1">
                          <a:solidFill>
                            <a:schemeClr val="tx1"/>
                          </a:solidFill>
                        </a:rPr>
                        <a:t>ps</a:t>
                      </a:r>
                      <a:r>
                        <a:rPr lang="en-US" altLang="zh-CN" sz="1600" b="1" dirty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zh-CN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0" dirty="0">
                          <a:solidFill>
                            <a:schemeClr val="tx1"/>
                          </a:solidFill>
                        </a:rPr>
                        <a:t>1.56</a:t>
                      </a:r>
                      <a:endParaRPr lang="zh-CN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b="0" dirty="0">
                          <a:solidFill>
                            <a:schemeClr val="tx1"/>
                          </a:solidFill>
                        </a:rPr>
                        <a:t>1.56</a:t>
                      </a:r>
                      <a:endParaRPr lang="zh-CN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b="0" dirty="0">
                          <a:solidFill>
                            <a:schemeClr val="tx1"/>
                          </a:solidFill>
                        </a:rPr>
                        <a:t>1.56</a:t>
                      </a:r>
                      <a:endParaRPr lang="zh-CN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5257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CN" sz="1600" b="1" dirty="0"/>
                        <a:t>Energy spread (%)</a:t>
                      </a:r>
                      <a:endParaRPr lang="zh-CN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0" dirty="0">
                          <a:solidFill>
                            <a:schemeClr val="tx1"/>
                          </a:solidFill>
                        </a:rPr>
                        <a:t>0.077</a:t>
                      </a:r>
                      <a:endParaRPr lang="zh-CN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0" dirty="0">
                          <a:solidFill>
                            <a:schemeClr val="tx1"/>
                          </a:solidFill>
                        </a:rPr>
                        <a:t>0.053</a:t>
                      </a:r>
                      <a:endParaRPr lang="zh-CN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0" dirty="0">
                          <a:solidFill>
                            <a:schemeClr val="tx1"/>
                          </a:solidFill>
                        </a:rPr>
                        <a:t>0.074</a:t>
                      </a:r>
                      <a:endParaRPr lang="zh-CN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5257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CN" sz="1600" b="1" dirty="0" err="1">
                          <a:solidFill>
                            <a:schemeClr val="tx1"/>
                          </a:solidFill>
                        </a:rPr>
                        <a:t>Sigma_x</a:t>
                      </a:r>
                      <a:r>
                        <a:rPr lang="en-US" altLang="zh-CN" sz="1600" b="1" dirty="0">
                          <a:solidFill>
                            <a:schemeClr val="tx1"/>
                          </a:solidFill>
                        </a:rPr>
                        <a:t> (mm)</a:t>
                      </a:r>
                      <a:endParaRPr lang="zh-CN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0" dirty="0">
                          <a:solidFill>
                            <a:schemeClr val="tx1"/>
                          </a:solidFill>
                        </a:rPr>
                        <a:t>0.104</a:t>
                      </a:r>
                      <a:endParaRPr lang="zh-CN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0" dirty="0">
                          <a:solidFill>
                            <a:schemeClr val="tx1"/>
                          </a:solidFill>
                        </a:rPr>
                        <a:t>0.082</a:t>
                      </a:r>
                      <a:endParaRPr lang="zh-CN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0" dirty="0">
                          <a:solidFill>
                            <a:schemeClr val="tx1"/>
                          </a:solidFill>
                        </a:rPr>
                        <a:t>0.061</a:t>
                      </a:r>
                      <a:endParaRPr lang="zh-CN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5257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CN" sz="1600" b="1" dirty="0" err="1">
                          <a:solidFill>
                            <a:schemeClr val="tx1"/>
                          </a:solidFill>
                        </a:rPr>
                        <a:t>Sigma_y</a:t>
                      </a:r>
                      <a:r>
                        <a:rPr lang="en-US" altLang="zh-CN" sz="1600" b="1" dirty="0">
                          <a:solidFill>
                            <a:schemeClr val="tx1"/>
                          </a:solidFill>
                        </a:rPr>
                        <a:t> (mm)</a:t>
                      </a:r>
                      <a:endParaRPr lang="zh-CN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0" dirty="0">
                          <a:solidFill>
                            <a:schemeClr val="tx1"/>
                          </a:solidFill>
                        </a:rPr>
                        <a:t>0.137</a:t>
                      </a:r>
                      <a:endParaRPr lang="zh-CN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0" dirty="0">
                          <a:solidFill>
                            <a:schemeClr val="tx1"/>
                          </a:solidFill>
                        </a:rPr>
                        <a:t>0.109</a:t>
                      </a:r>
                      <a:endParaRPr lang="zh-CN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0" dirty="0">
                          <a:solidFill>
                            <a:schemeClr val="tx1"/>
                          </a:solidFill>
                        </a:rPr>
                        <a:t>0.082</a:t>
                      </a:r>
                      <a:endParaRPr lang="zh-CN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5257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CN" sz="1600" b="1" dirty="0">
                          <a:solidFill>
                            <a:schemeClr val="tx1"/>
                          </a:solidFill>
                        </a:rPr>
                        <a:t>Nor. </a:t>
                      </a:r>
                      <a:r>
                        <a:rPr lang="en-US" altLang="zh-CN" sz="1600" b="1" dirty="0" err="1">
                          <a:solidFill>
                            <a:schemeClr val="tx1"/>
                          </a:solidFill>
                        </a:rPr>
                        <a:t>emittance_x</a:t>
                      </a:r>
                      <a:r>
                        <a:rPr lang="en-US" altLang="zh-CN" sz="1600" b="1" dirty="0">
                          <a:solidFill>
                            <a:schemeClr val="tx1"/>
                          </a:solidFill>
                        </a:rPr>
                        <a:t> (mm </a:t>
                      </a:r>
                      <a:r>
                        <a:rPr lang="en-US" altLang="zh-CN" sz="1600" b="1" dirty="0" err="1">
                          <a:solidFill>
                            <a:schemeClr val="tx1"/>
                          </a:solidFill>
                        </a:rPr>
                        <a:t>mrad</a:t>
                      </a:r>
                      <a:r>
                        <a:rPr lang="en-US" altLang="zh-CN" sz="1600" b="1" dirty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zh-CN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0" dirty="0">
                          <a:solidFill>
                            <a:schemeClr val="tx1"/>
                          </a:solidFill>
                        </a:rPr>
                        <a:t>1.934</a:t>
                      </a:r>
                      <a:endParaRPr lang="zh-CN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0" dirty="0">
                          <a:solidFill>
                            <a:schemeClr val="tx1"/>
                          </a:solidFill>
                        </a:rPr>
                        <a:t>2.175</a:t>
                      </a:r>
                      <a:endParaRPr lang="zh-CN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0" dirty="0">
                          <a:solidFill>
                            <a:schemeClr val="tx1"/>
                          </a:solidFill>
                        </a:rPr>
                        <a:t>2.166</a:t>
                      </a:r>
                      <a:endParaRPr lang="zh-CN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5257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CN" sz="1600" b="1" dirty="0">
                          <a:solidFill>
                            <a:schemeClr val="tx1"/>
                          </a:solidFill>
                        </a:rPr>
                        <a:t>Nor. </a:t>
                      </a:r>
                      <a:r>
                        <a:rPr lang="en-US" altLang="zh-CN" sz="1600" b="1" dirty="0" err="1">
                          <a:solidFill>
                            <a:schemeClr val="tx1"/>
                          </a:solidFill>
                        </a:rPr>
                        <a:t>emittance_y</a:t>
                      </a:r>
                      <a:r>
                        <a:rPr lang="en-US" altLang="zh-CN" sz="1600" b="1" dirty="0">
                          <a:solidFill>
                            <a:schemeClr val="tx1"/>
                          </a:solidFill>
                        </a:rPr>
                        <a:t> (mm </a:t>
                      </a:r>
                      <a:r>
                        <a:rPr lang="en-US" altLang="zh-CN" sz="1600" b="1" dirty="0" err="1">
                          <a:solidFill>
                            <a:schemeClr val="tx1"/>
                          </a:solidFill>
                        </a:rPr>
                        <a:t>mrad</a:t>
                      </a:r>
                      <a:r>
                        <a:rPr lang="en-US" altLang="zh-CN" sz="1600" b="1" dirty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zh-CN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0" dirty="0">
                          <a:solidFill>
                            <a:schemeClr val="tx1"/>
                          </a:solidFill>
                        </a:rPr>
                        <a:t>1.525</a:t>
                      </a:r>
                      <a:endParaRPr lang="zh-CN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0" dirty="0">
                          <a:solidFill>
                            <a:schemeClr val="tx1"/>
                          </a:solidFill>
                        </a:rPr>
                        <a:t>1.499</a:t>
                      </a:r>
                      <a:endParaRPr lang="zh-CN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0" dirty="0">
                          <a:solidFill>
                            <a:schemeClr val="tx1"/>
                          </a:solidFill>
                        </a:rPr>
                        <a:t>1.498</a:t>
                      </a:r>
                      <a:endParaRPr lang="zh-CN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8" name="文本框 17"/>
          <p:cNvSpPr txBox="1"/>
          <p:nvPr/>
        </p:nvSpPr>
        <p:spPr>
          <a:xfrm>
            <a:off x="7287491" y="2446488"/>
            <a:ext cx="4392000" cy="45345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lnSpc>
                <a:spcPct val="130000"/>
              </a:lnSpc>
              <a:spcAft>
                <a:spcPts val="500"/>
              </a:spcAft>
              <a:defRPr sz="2400" b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r>
              <a:rPr lang="en-US" altLang="zh-CN" sz="2000" b="1" dirty="0">
                <a:solidFill>
                  <a:srgbClr val="FF0000"/>
                </a:solidFill>
              </a:rPr>
              <a:t>1.5 </a:t>
            </a:r>
            <a:r>
              <a:rPr lang="en-US" altLang="zh-CN" sz="2000" b="1" dirty="0" err="1">
                <a:solidFill>
                  <a:srgbClr val="FF0000"/>
                </a:solidFill>
              </a:rPr>
              <a:t>nC</a:t>
            </a:r>
            <a:r>
              <a:rPr lang="en-US" altLang="zh-CN" sz="2000" b="1" dirty="0">
                <a:solidFill>
                  <a:srgbClr val="FF0000"/>
                </a:solidFill>
              </a:rPr>
              <a:t> ML</a:t>
            </a:r>
            <a:r>
              <a:rPr lang="zh-CN" altLang="en-US" sz="2000" b="1" dirty="0">
                <a:solidFill>
                  <a:srgbClr val="FF0000"/>
                </a:solidFill>
              </a:rPr>
              <a:t>输出束流参数</a:t>
            </a:r>
            <a:endParaRPr lang="zh-CN" altLang="en-US" sz="2000" b="1" dirty="0">
              <a:solidFill>
                <a:srgbClr val="FF0000"/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532" y="2926126"/>
            <a:ext cx="5490196" cy="1553148"/>
          </a:xfrm>
          <a:prstGeom prst="rect">
            <a:avLst/>
          </a:prstGeom>
        </p:spPr>
      </p:pic>
      <p:sp>
        <p:nvSpPr>
          <p:cNvPr id="23" name="文本框 22"/>
          <p:cNvSpPr txBox="1"/>
          <p:nvPr/>
        </p:nvSpPr>
        <p:spPr>
          <a:xfrm>
            <a:off x="1194714" y="2488551"/>
            <a:ext cx="43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800" b="1" dirty="0">
                <a:solidFill>
                  <a:srgbClr val="FF0000"/>
                </a:solidFill>
              </a:rPr>
              <a:t>主加速段</a:t>
            </a:r>
            <a:r>
              <a:rPr lang="en-US" altLang="zh-CN" sz="1800" b="1" dirty="0">
                <a:solidFill>
                  <a:srgbClr val="FF0000"/>
                </a:solidFill>
              </a:rPr>
              <a:t>ML</a:t>
            </a:r>
            <a:r>
              <a:rPr lang="zh-CN" altLang="en-US" b="1" dirty="0">
                <a:solidFill>
                  <a:srgbClr val="FF0000"/>
                </a:solidFill>
              </a:rPr>
              <a:t>束线布局：</a:t>
            </a:r>
            <a:r>
              <a:rPr lang="en-US" altLang="zh-CN" b="1" dirty="0">
                <a:solidFill>
                  <a:srgbClr val="FF0000"/>
                </a:solidFill>
              </a:rPr>
              <a:t>ACC + Q-triplet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5022448" y="5984417"/>
            <a:ext cx="112853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b="1" dirty="0">
                <a:solidFill>
                  <a:srgbClr val="FF0000"/>
                </a:solidFill>
              </a:rPr>
              <a:t>3.5GeV</a:t>
            </a:r>
            <a:endParaRPr lang="zh-CN" altLang="en-US" dirty="0"/>
          </a:p>
        </p:txBody>
      </p:sp>
      <p:sp>
        <p:nvSpPr>
          <p:cNvPr id="25" name="文本框 24"/>
          <p:cNvSpPr txBox="1"/>
          <p:nvPr/>
        </p:nvSpPr>
        <p:spPr>
          <a:xfrm>
            <a:off x="2897132" y="5984417"/>
            <a:ext cx="112853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solidFill>
                  <a:srgbClr val="FF0000"/>
                </a:solidFill>
              </a:rPr>
              <a:t>2.0</a:t>
            </a:r>
            <a:r>
              <a:rPr lang="en-US" altLang="zh-CN" sz="1800" b="1" dirty="0">
                <a:solidFill>
                  <a:srgbClr val="FF0000"/>
                </a:solidFill>
              </a:rPr>
              <a:t>GeV</a:t>
            </a:r>
            <a:endParaRPr lang="zh-CN" altLang="en-US" dirty="0"/>
          </a:p>
        </p:txBody>
      </p:sp>
      <p:sp>
        <p:nvSpPr>
          <p:cNvPr id="26" name="文本框 25"/>
          <p:cNvSpPr txBox="1"/>
          <p:nvPr/>
        </p:nvSpPr>
        <p:spPr>
          <a:xfrm>
            <a:off x="846840" y="5984417"/>
            <a:ext cx="112853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b="1" dirty="0">
                <a:solidFill>
                  <a:srgbClr val="FF0000"/>
                </a:solidFill>
              </a:rPr>
              <a:t>1.0GeV</a:t>
            </a:r>
            <a:endParaRPr lang="zh-CN" altLang="en-US" dirty="0"/>
          </a:p>
        </p:txBody>
      </p:sp>
      <p:sp>
        <p:nvSpPr>
          <p:cNvPr id="16" name="文本框 15"/>
          <p:cNvSpPr txBox="1"/>
          <p:nvPr/>
        </p:nvSpPr>
        <p:spPr>
          <a:xfrm>
            <a:off x="4306618" y="6540487"/>
            <a:ext cx="28625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1600" b="1" dirty="0">
                <a:solidFill>
                  <a:srgbClr val="FFFF00"/>
                </a:solidFill>
              </a:rPr>
              <a:t>胡桐宁</a:t>
            </a:r>
            <a:r>
              <a:rPr lang="en-US" altLang="zh-CN" sz="1600" b="1" dirty="0">
                <a:solidFill>
                  <a:srgbClr val="FFFF00"/>
                </a:solidFill>
              </a:rPr>
              <a:t>@</a:t>
            </a:r>
            <a:r>
              <a:rPr lang="zh-CN" altLang="en-US" sz="1600" b="1" dirty="0">
                <a:solidFill>
                  <a:srgbClr val="FFFF00"/>
                </a:solidFill>
              </a:rPr>
              <a:t>华中科技大学</a:t>
            </a:r>
            <a:endParaRPr lang="zh-CN" altLang="en-US" sz="1600" b="1" dirty="0">
              <a:solidFill>
                <a:srgbClr val="FFFF00"/>
              </a:solidFill>
            </a:endParaRPr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6642" y="4459543"/>
            <a:ext cx="1919976" cy="1436374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6618" y="4508489"/>
            <a:ext cx="2068782" cy="1387427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602" y="4424016"/>
            <a:ext cx="2079379" cy="142295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03" name="文本框 10"/>
          <p:cNvSpPr txBox="1"/>
          <p:nvPr/>
        </p:nvSpPr>
        <p:spPr>
          <a:xfrm>
            <a:off x="103908" y="151678"/>
            <a:ext cx="1005609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zh-CN" altLang="en-US" sz="3200" b="1" dirty="0">
                <a:solidFill>
                  <a:srgbClr val="FF0000"/>
                </a:solidFill>
                <a:cs typeface="+mn-ea"/>
                <a:sym typeface="+mn-lt"/>
              </a:rPr>
              <a:t>离轴注入</a:t>
            </a:r>
            <a:r>
              <a:rPr kumimoji="1" lang="en-US" altLang="zh-CN" sz="3200" b="1" dirty="0">
                <a:solidFill>
                  <a:schemeClr val="accent1">
                    <a:lumMod val="75000"/>
                  </a:schemeClr>
                </a:solidFill>
                <a:cs typeface="+mn-ea"/>
                <a:sym typeface="+mn-lt"/>
              </a:rPr>
              <a:t>——</a:t>
            </a:r>
            <a:r>
              <a:rPr kumimoji="1" lang="zh-CN" altLang="en-US" sz="3200" b="1" dirty="0">
                <a:solidFill>
                  <a:schemeClr val="accent1">
                    <a:lumMod val="75000"/>
                  </a:schemeClr>
                </a:solidFill>
                <a:cs typeface="+mn-ea"/>
                <a:sym typeface="+mn-lt"/>
              </a:rPr>
              <a:t>注入器直线加速器方案设计进展小结</a:t>
            </a:r>
            <a:endParaRPr kumimoji="1" lang="zh-CN" altLang="en-US" sz="3200" b="1" dirty="0">
              <a:solidFill>
                <a:schemeClr val="accent1">
                  <a:lumMod val="7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ECE7A-A77C-42FA-9484-FD22BB1317FE}" type="slidenum">
              <a:rPr lang="zh-CN" altLang="en-US" smtClean="0"/>
            </a:fld>
            <a:endParaRPr lang="zh-CN" altLang="en-US" dirty="0"/>
          </a:p>
        </p:txBody>
      </p:sp>
      <p:sp>
        <p:nvSpPr>
          <p:cNvPr id="3" name="文本框 2"/>
          <p:cNvSpPr txBox="1"/>
          <p:nvPr/>
        </p:nvSpPr>
        <p:spPr>
          <a:xfrm>
            <a:off x="304727" y="873588"/>
            <a:ext cx="11582546" cy="51108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9875" indent="-269875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通过采用双电子枪设计：</a:t>
            </a:r>
            <a:endParaRPr lang="en-US" altLang="zh-CN" sz="2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sz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光阴极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线出口处，</a:t>
            </a:r>
            <a:r>
              <a:rPr lang="en-US" altLang="zh-CN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1.5nC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下归一化发射度</a:t>
            </a:r>
            <a:r>
              <a:rPr lang="en-US" altLang="zh-CN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&lt;2 mm·mrad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，能散</a:t>
            </a:r>
            <a:r>
              <a:rPr lang="en-US" altLang="zh-CN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&lt;0.1%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sz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满足直接注入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对撞环的要求</a:t>
            </a:r>
            <a:endParaRPr lang="en-US" altLang="zh-CN" sz="2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sz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热阴极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线出口处，</a:t>
            </a:r>
            <a:r>
              <a:rPr lang="en-US" altLang="zh-CN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11.6nC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下归一化发射度</a:t>
            </a:r>
            <a:r>
              <a:rPr lang="en-US" altLang="zh-CN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&lt;50 mm·mrad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，能散</a:t>
            </a:r>
            <a:r>
              <a:rPr lang="en-US" altLang="zh-CN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~5%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sz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满足打靶需求</a:t>
            </a:r>
            <a:endParaRPr lang="en-US" altLang="zh-CN" sz="2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汇合段和</a:t>
            </a:r>
            <a:r>
              <a:rPr lang="en-US" altLang="zh-CN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Bypass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段：</a:t>
            </a:r>
            <a:endParaRPr lang="en-US" altLang="zh-CN" sz="2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720725" lvl="1" indent="-263525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通过采用消色散结构，弯转过程中发射度增长均得到有效抑制，</a:t>
            </a:r>
            <a:r>
              <a:rPr lang="zh-CN" altLang="en-US" sz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束流品质维持较好</a:t>
            </a:r>
            <a:endParaRPr lang="en-US" altLang="zh-CN" sz="2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主加速段：</a:t>
            </a:r>
            <a:endParaRPr lang="en-US" altLang="zh-CN" sz="2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720725" lvl="1" indent="-263525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已完成主加速段</a:t>
            </a:r>
            <a:r>
              <a:rPr lang="en-US" altLang="zh-CN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ML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设计，输出</a:t>
            </a:r>
            <a:r>
              <a:rPr lang="zh-CN" altLang="en-US" sz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束流能量</a:t>
            </a:r>
            <a:r>
              <a:rPr lang="en-US" altLang="zh-CN" sz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3.5GeV</a:t>
            </a:r>
            <a:r>
              <a:rPr lang="zh-CN" altLang="en-US" sz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可调</a:t>
            </a:r>
            <a:endParaRPr lang="en-US" altLang="zh-CN" sz="2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>
              <a:lnSpc>
                <a:spcPct val="150000"/>
              </a:lnSpc>
            </a:pPr>
            <a:endParaRPr lang="en-US" altLang="zh-CN" sz="2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小结：加速器出口的正负电子束流满足离轴注入方案的要求。</a:t>
            </a:r>
            <a:endParaRPr lang="en-US" altLang="zh-CN" sz="24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ECE7A-A77C-42FA-9484-FD22BB1317FE}" type="slidenum">
              <a:rPr lang="zh-CN" altLang="en-US" smtClean="0"/>
            </a:fld>
            <a:endParaRPr lang="zh-CN" altLang="en-US" dirty="0"/>
          </a:p>
        </p:txBody>
      </p:sp>
      <p:sp>
        <p:nvSpPr>
          <p:cNvPr id="3" name="文本框 10"/>
          <p:cNvSpPr txBox="1"/>
          <p:nvPr/>
        </p:nvSpPr>
        <p:spPr>
          <a:xfrm>
            <a:off x="3238500" y="2427187"/>
            <a:ext cx="5715000" cy="20036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zh-CN" altLang="en-US" sz="4400" b="1" dirty="0">
                <a:solidFill>
                  <a:srgbClr val="FF0000"/>
                </a:solidFill>
                <a:cs typeface="+mn-ea"/>
                <a:sym typeface="+mn-lt"/>
              </a:rPr>
              <a:t>置换注入</a:t>
            </a:r>
            <a:r>
              <a:rPr kumimoji="1" lang="zh-CN" altLang="en-US" sz="4400" b="1" dirty="0">
                <a:solidFill>
                  <a:schemeClr val="accent1">
                    <a:lumMod val="75000"/>
                  </a:schemeClr>
                </a:solidFill>
                <a:cs typeface="+mn-ea"/>
                <a:sym typeface="+mn-lt"/>
              </a:rPr>
              <a:t>对应</a:t>
            </a:r>
            <a:endParaRPr kumimoji="1" lang="en-US" altLang="zh-CN" sz="4400" b="1" dirty="0">
              <a:solidFill>
                <a:schemeClr val="accent1">
                  <a:lumMod val="75000"/>
                </a:schemeClr>
              </a:solidFill>
              <a:cs typeface="+mn-ea"/>
              <a:sym typeface="+mn-lt"/>
            </a:endParaRPr>
          </a:p>
          <a:p>
            <a:pPr algn="ctr">
              <a:lnSpc>
                <a:spcPct val="150000"/>
              </a:lnSpc>
            </a:pPr>
            <a:r>
              <a:rPr kumimoji="1" lang="zh-CN" altLang="en-US" sz="4400" b="1" dirty="0">
                <a:solidFill>
                  <a:schemeClr val="accent1">
                    <a:lumMod val="75000"/>
                  </a:schemeClr>
                </a:solidFill>
                <a:cs typeface="+mn-ea"/>
                <a:sym typeface="+mn-lt"/>
              </a:rPr>
              <a:t>直线加速器方案</a:t>
            </a:r>
            <a:endParaRPr kumimoji="1" lang="zh-CN" altLang="en-US" sz="4400" b="1" dirty="0">
              <a:solidFill>
                <a:schemeClr val="accent1">
                  <a:lumMod val="75000"/>
                </a:schemeClr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03" name="文本框 10"/>
          <p:cNvSpPr txBox="1"/>
          <p:nvPr/>
        </p:nvSpPr>
        <p:spPr>
          <a:xfrm>
            <a:off x="103908" y="151678"/>
            <a:ext cx="858289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zh-CN" altLang="en-US" sz="3200" b="1" dirty="0">
                <a:solidFill>
                  <a:srgbClr val="FF0000"/>
                </a:solidFill>
                <a:cs typeface="+mn-ea"/>
                <a:sym typeface="+mn-lt"/>
              </a:rPr>
              <a:t>置换注入</a:t>
            </a:r>
            <a:r>
              <a:rPr kumimoji="1" lang="en-US" altLang="zh-CN" sz="3200" b="1" dirty="0">
                <a:solidFill>
                  <a:schemeClr val="accent1">
                    <a:lumMod val="75000"/>
                  </a:schemeClr>
                </a:solidFill>
                <a:cs typeface="+mn-ea"/>
                <a:sym typeface="+mn-lt"/>
              </a:rPr>
              <a:t>——</a:t>
            </a:r>
            <a:r>
              <a:rPr kumimoji="1" lang="zh-CN" altLang="en-US" sz="3200" b="1" dirty="0">
                <a:solidFill>
                  <a:schemeClr val="accent1">
                    <a:lumMod val="75000"/>
                  </a:schemeClr>
                </a:solidFill>
                <a:cs typeface="+mn-ea"/>
                <a:sym typeface="+mn-lt"/>
              </a:rPr>
              <a:t>注入器直线加速器参数需求</a:t>
            </a:r>
            <a:endParaRPr kumimoji="1" lang="zh-CN" altLang="en-US" sz="3200" b="1" dirty="0">
              <a:solidFill>
                <a:schemeClr val="accent1">
                  <a:lumMod val="7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03344" y="666736"/>
            <a:ext cx="11671543" cy="2571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若维持对撞环</a:t>
            </a:r>
            <a:r>
              <a:rPr lang="en-US" altLang="zh-CN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90%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亮度时进行置换注入，须同时提供</a:t>
            </a:r>
            <a:r>
              <a:rPr lang="en-US" altLang="zh-CN" sz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30Hz 8.5nC</a:t>
            </a:r>
            <a:r>
              <a:rPr lang="zh-CN" altLang="en-US" sz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电子 </a:t>
            </a:r>
            <a:r>
              <a:rPr lang="en-US" altLang="zh-CN" sz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+ 30Hz 8.5 nC</a:t>
            </a:r>
            <a:r>
              <a:rPr lang="zh-CN" altLang="en-US" sz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正电子 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，该方案对注入正负电子电荷量及束流品质都要求极高，对加速器设计提出</a:t>
            </a:r>
            <a:r>
              <a:rPr lang="zh-CN" altLang="en-US" sz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极大挑战</a:t>
            </a:r>
            <a:endParaRPr lang="en-US" altLang="zh-CN" sz="2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目前很难打靶产生单束团</a:t>
            </a:r>
            <a:r>
              <a:rPr lang="en-US" altLang="zh-CN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8nC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的正电子，且正电子发射度较差，需要累积环实现</a:t>
            </a:r>
            <a:r>
              <a:rPr lang="zh-CN" altLang="en-US" sz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累积和阻尼</a:t>
            </a:r>
            <a:endParaRPr lang="en-US" altLang="zh-CN" sz="2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用于打靶产生正电子的热阴极直线加速器，重频可能</a:t>
            </a:r>
            <a:r>
              <a:rPr lang="zh-CN" altLang="en-US" sz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超过</a:t>
            </a:r>
            <a:r>
              <a:rPr lang="en-US" altLang="zh-CN" sz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100Hz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，需要考虑</a:t>
            </a:r>
            <a:r>
              <a:rPr lang="zh-CN" altLang="en-US" sz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双束团方案</a:t>
            </a:r>
            <a:endParaRPr lang="en-US" altLang="zh-CN" sz="2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正电子束线的布局基本固定与</a:t>
            </a:r>
            <a:r>
              <a:rPr lang="zh-CN" altLang="en-US" sz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离轴注入方案一致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，需要提高打靶的电子能量</a:t>
            </a:r>
            <a:r>
              <a:rPr lang="en-US" altLang="zh-CN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(&gt;2.5GeV)</a:t>
            </a:r>
            <a:endParaRPr lang="en-US" altLang="zh-CN" sz="2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ECE7A-A77C-42FA-9484-FD22BB1317FE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1048804" name="图片 1048803"/>
          <p:cNvPicPr>
            <a:picLocks noChangeAspect="1"/>
          </p:cNvPicPr>
          <p:nvPr/>
        </p:nvPicPr>
        <p:blipFill rotWithShape="1">
          <a:blip r:embed="rId1"/>
          <a:srcRect r="27221"/>
          <a:stretch>
            <a:fillRect/>
          </a:stretch>
        </p:blipFill>
        <p:spPr>
          <a:xfrm>
            <a:off x="203344" y="4185999"/>
            <a:ext cx="8748919" cy="1572485"/>
          </a:xfrm>
          <a:prstGeom prst="rect">
            <a:avLst/>
          </a:prstGeom>
          <a:ln>
            <a:solidFill>
              <a:schemeClr val="tx1"/>
            </a:solidFill>
          </a:ln>
        </p:spPr>
      </p:pic>
      <p:graphicFrame>
        <p:nvGraphicFramePr>
          <p:cNvPr id="1048805" name="表格 1048804"/>
          <p:cNvGraphicFramePr>
            <a:graphicFrameLocks noGrp="1"/>
          </p:cNvGraphicFramePr>
          <p:nvPr/>
        </p:nvGraphicFramePr>
        <p:xfrm>
          <a:off x="9087441" y="3540086"/>
          <a:ext cx="2853435" cy="2753655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361398"/>
                <a:gridCol w="705887"/>
                <a:gridCol w="786150"/>
              </a:tblGrid>
              <a:tr h="451290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zh-CN" altLang="en-US" sz="1600" b="1" dirty="0"/>
                        <a:t>对撞环置换注入要求</a:t>
                      </a:r>
                      <a:endParaRPr lang="zh-CN" altLang="en-US" sz="1600" b="1" dirty="0"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 hMerge="1">
                  <a:tcPr marL="9525" marR="9525" marT="9525" marB="0" anchor="ctr"/>
                </a:tc>
                <a:tc hMerge="1">
                  <a:tcPr marL="9525" marR="9525" marT="9525" marB="0" anchor="ctr"/>
                </a:tc>
              </a:tr>
              <a:tr h="451290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600" b="0" dirty="0"/>
                        <a:t>单脉冲电荷量</a:t>
                      </a:r>
                      <a:endParaRPr lang="zh-CN" altLang="en-US" sz="1600" b="0" dirty="0"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dirty="0"/>
                        <a:t>8.5</a:t>
                      </a:r>
                      <a:endParaRPr lang="en-US" altLang="zh-CN" sz="1600" b="0" dirty="0"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dirty="0"/>
                        <a:t>nC</a:t>
                      </a:r>
                      <a:endParaRPr lang="en-US" sz="1600" b="0" dirty="0"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</a:tr>
              <a:tr h="451290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600" b="0" kern="1200" dirty="0">
                          <a:solidFill>
                            <a:schemeClr val="tx1"/>
                          </a:solidFill>
                        </a:rPr>
                        <a:t>束流寿命</a:t>
                      </a:r>
                      <a:endParaRPr lang="zh-CN" altLang="en-US" sz="1600" b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kern="1200" dirty="0">
                          <a:solidFill>
                            <a:schemeClr val="tx1"/>
                          </a:solidFill>
                        </a:rPr>
                        <a:t>200</a:t>
                      </a:r>
                      <a:endParaRPr lang="en-US" altLang="zh-CN" sz="1600" b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kern="1200" dirty="0">
                          <a:solidFill>
                            <a:schemeClr val="tx1"/>
                          </a:solidFill>
                        </a:rPr>
                        <a:t>s</a:t>
                      </a:r>
                      <a:endParaRPr lang="en-US" sz="1600" b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  <a:tr h="451290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600" b="0" kern="1200" dirty="0">
                          <a:solidFill>
                            <a:schemeClr val="tx1"/>
                          </a:solidFill>
                        </a:rPr>
                        <a:t>束团个数</a:t>
                      </a:r>
                      <a:endParaRPr lang="zh-CN" altLang="en-US" sz="1600" b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kern="1200" dirty="0">
                          <a:solidFill>
                            <a:schemeClr val="tx1"/>
                          </a:solidFill>
                        </a:rPr>
                        <a:t>707</a:t>
                      </a:r>
                      <a:endParaRPr lang="en-US" altLang="zh-CN" sz="1600" b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600" b="0" kern="1200" dirty="0">
                          <a:solidFill>
                            <a:schemeClr val="tx1"/>
                          </a:solidFill>
                        </a:rPr>
                        <a:t>　</a:t>
                      </a:r>
                      <a:endParaRPr lang="zh-CN" altLang="en-US" sz="1600" b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  <a:tr h="451290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600" b="0" kern="1200" dirty="0">
                          <a:solidFill>
                            <a:schemeClr val="tx1"/>
                          </a:solidFill>
                        </a:rPr>
                        <a:t>正电子累积环单脉冲电荷量</a:t>
                      </a:r>
                      <a:endParaRPr lang="zh-CN" altLang="en-US" sz="1600" b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0" kern="1200" dirty="0">
                          <a:solidFill>
                            <a:schemeClr val="tx1"/>
                          </a:solidFill>
                        </a:rPr>
                        <a:t>2.5</a:t>
                      </a:r>
                      <a:endParaRPr lang="en-US" altLang="zh-CN" sz="1600" b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kern="1200" dirty="0">
                          <a:solidFill>
                            <a:schemeClr val="tx1"/>
                          </a:solidFill>
                        </a:rPr>
                        <a:t>nC</a:t>
                      </a:r>
                      <a:endParaRPr lang="en-US" sz="1600" b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  <a:tr h="45129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b="0" kern="1200" dirty="0">
                          <a:solidFill>
                            <a:schemeClr val="tx1"/>
                          </a:solidFill>
                        </a:rPr>
                        <a:t>剩余流强</a:t>
                      </a:r>
                      <a:endParaRPr lang="zh-CN" altLang="en-US" sz="1600" b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kern="1200" dirty="0">
                          <a:solidFill>
                            <a:schemeClr val="tx1"/>
                          </a:solidFill>
                        </a:rPr>
                        <a:t>90</a:t>
                      </a:r>
                      <a:endParaRPr lang="zh-CN" altLang="en-US" sz="1600" b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kern="1200" dirty="0">
                          <a:solidFill>
                            <a:schemeClr val="tx1"/>
                          </a:solidFill>
                        </a:rPr>
                        <a:t>%</a:t>
                      </a:r>
                      <a:endParaRPr lang="zh-CN" altLang="en-US" sz="1600" b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9137" name="图片 104913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01361" y="2655873"/>
            <a:ext cx="8247545" cy="3456497"/>
          </a:xfrm>
          <a:prstGeom prst="rect">
            <a:avLst/>
          </a:prstGeom>
        </p:spPr>
      </p:pic>
      <p:sp>
        <p:nvSpPr>
          <p:cNvPr id="1048803" name="文本框 10"/>
          <p:cNvSpPr txBox="1"/>
          <p:nvPr/>
        </p:nvSpPr>
        <p:spPr>
          <a:xfrm>
            <a:off x="103909" y="151678"/>
            <a:ext cx="5715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zh-CN" altLang="en-US" sz="3200" b="1" dirty="0">
                <a:solidFill>
                  <a:srgbClr val="FF0000"/>
                </a:solidFill>
                <a:cs typeface="+mn-ea"/>
                <a:sym typeface="+mn-lt"/>
              </a:rPr>
              <a:t>置换注入</a:t>
            </a:r>
            <a:r>
              <a:rPr kumimoji="1" lang="en-US" altLang="zh-CN" sz="3200" b="1" dirty="0" err="1">
                <a:solidFill>
                  <a:srgbClr val="FF0000"/>
                </a:solidFill>
                <a:cs typeface="+mn-ea"/>
                <a:sym typeface="+mn-lt"/>
              </a:rPr>
              <a:t>PlanA</a:t>
            </a:r>
            <a:r>
              <a:rPr kumimoji="1" lang="en-US" altLang="zh-CN" sz="3200" b="1" dirty="0">
                <a:solidFill>
                  <a:schemeClr val="accent1">
                    <a:lumMod val="75000"/>
                  </a:schemeClr>
                </a:solidFill>
                <a:cs typeface="+mn-ea"/>
                <a:sym typeface="+mn-lt"/>
              </a:rPr>
              <a:t>——</a:t>
            </a:r>
            <a:r>
              <a:rPr kumimoji="1" lang="zh-CN" altLang="en-US" sz="3200" b="1" dirty="0">
                <a:solidFill>
                  <a:schemeClr val="accent1">
                    <a:lumMod val="75000"/>
                  </a:schemeClr>
                </a:solidFill>
                <a:cs typeface="+mn-ea"/>
                <a:sym typeface="+mn-lt"/>
              </a:rPr>
              <a:t>热阴极枪</a:t>
            </a:r>
            <a:endParaRPr kumimoji="1" lang="zh-CN" altLang="en-US" sz="3200" b="1" dirty="0">
              <a:solidFill>
                <a:schemeClr val="accent1">
                  <a:lumMod val="7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ECE7A-A77C-42FA-9484-FD22BB1317FE}" type="slidenum">
              <a:rPr lang="zh-CN" altLang="en-US" smtClean="0"/>
            </a:fld>
            <a:endParaRPr lang="zh-CN" altLang="en-US" dirty="0"/>
          </a:p>
        </p:txBody>
      </p:sp>
      <p:sp>
        <p:nvSpPr>
          <p:cNvPr id="1048810" name="文本框 1048809"/>
          <p:cNvSpPr txBox="1"/>
          <p:nvPr/>
        </p:nvSpPr>
        <p:spPr>
          <a:xfrm>
            <a:off x="231544" y="772021"/>
            <a:ext cx="11094267" cy="5403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en-US" altLang="zh-CN" sz="2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48811" name="文本框 1048810"/>
          <p:cNvSpPr txBox="1"/>
          <p:nvPr/>
        </p:nvSpPr>
        <p:spPr>
          <a:xfrm>
            <a:off x="592132" y="1293038"/>
            <a:ext cx="11352299" cy="10481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1" indent="-3429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sz="2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优点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：热阴极产生大电荷量技术成熟；省去电子阻尼环，减少造价</a:t>
            </a:r>
            <a:endParaRPr lang="en-US" altLang="zh-CN" sz="2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lvl="1" indent="-3429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sz="2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缺点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：热阴极产生</a:t>
            </a:r>
            <a:r>
              <a:rPr lang="en-US" altLang="zh-CN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8.5nC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电子，束流品质（发射度、能散等）较难满足置换注入的要求</a:t>
            </a:r>
            <a:endParaRPr lang="en-US" altLang="zh-CN" sz="2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48805" name="文本框 1048804"/>
          <p:cNvSpPr txBox="1"/>
          <p:nvPr/>
        </p:nvSpPr>
        <p:spPr>
          <a:xfrm>
            <a:off x="247568" y="769981"/>
            <a:ext cx="10774785" cy="5403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1" indent="-34290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热阴极电子枪，产生</a:t>
            </a:r>
            <a:r>
              <a:rPr lang="en-US" altLang="zh-CN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8.5nC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以上电子，</a:t>
            </a:r>
            <a:r>
              <a:rPr lang="zh-CN" altLang="en-US" sz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若束流品质合格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，则直接注入至对撞环</a:t>
            </a:r>
            <a:endParaRPr lang="en-US" altLang="zh-CN" sz="2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306618" y="6540487"/>
            <a:ext cx="28625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1600" b="1" dirty="0">
                <a:solidFill>
                  <a:srgbClr val="FFFF00"/>
                </a:solidFill>
              </a:rPr>
              <a:t>胡桐宁</a:t>
            </a:r>
            <a:r>
              <a:rPr lang="en-US" altLang="zh-CN" sz="1600" b="1" dirty="0">
                <a:solidFill>
                  <a:srgbClr val="FFFF00"/>
                </a:solidFill>
              </a:rPr>
              <a:t>@</a:t>
            </a:r>
            <a:r>
              <a:rPr lang="zh-CN" altLang="en-US" sz="1600" b="1" dirty="0">
                <a:solidFill>
                  <a:srgbClr val="FFFF00"/>
                </a:solidFill>
              </a:rPr>
              <a:t>华中科技大学</a:t>
            </a:r>
            <a:endParaRPr lang="zh-CN" altLang="en-US" sz="16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03" name="文本框 10"/>
          <p:cNvSpPr txBox="1"/>
          <p:nvPr/>
        </p:nvSpPr>
        <p:spPr>
          <a:xfrm>
            <a:off x="103908" y="151678"/>
            <a:ext cx="1077999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zh-CN" altLang="en-US" sz="3200" b="1" dirty="0">
                <a:solidFill>
                  <a:srgbClr val="FF0000"/>
                </a:solidFill>
                <a:cs typeface="+mn-ea"/>
                <a:sym typeface="+mn-lt"/>
              </a:rPr>
              <a:t>置换注入</a:t>
            </a:r>
            <a:r>
              <a:rPr kumimoji="1" lang="en-US" altLang="zh-CN" sz="3200" b="1" dirty="0" err="1">
                <a:solidFill>
                  <a:srgbClr val="FF0000"/>
                </a:solidFill>
                <a:cs typeface="+mn-ea"/>
                <a:sym typeface="+mn-lt"/>
              </a:rPr>
              <a:t>PlanA</a:t>
            </a:r>
            <a:r>
              <a:rPr kumimoji="1" lang="en-US" altLang="zh-CN" sz="3200" b="1" dirty="0">
                <a:solidFill>
                  <a:schemeClr val="accent1">
                    <a:lumMod val="75000"/>
                  </a:schemeClr>
                </a:solidFill>
                <a:cs typeface="+mn-ea"/>
                <a:sym typeface="+mn-lt"/>
              </a:rPr>
              <a:t>——</a:t>
            </a:r>
            <a:r>
              <a:rPr kumimoji="1" lang="zh-CN" altLang="en-US" sz="3200" b="1" dirty="0">
                <a:solidFill>
                  <a:schemeClr val="accent1">
                    <a:lumMod val="75000"/>
                  </a:schemeClr>
                </a:solidFill>
                <a:cs typeface="+mn-ea"/>
                <a:sym typeface="+mn-lt"/>
              </a:rPr>
              <a:t>热阴极枪</a:t>
            </a:r>
            <a:endParaRPr kumimoji="1" lang="zh-CN" altLang="en-US" sz="3200" b="1" dirty="0">
              <a:solidFill>
                <a:schemeClr val="accent1">
                  <a:lumMod val="7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ECE7A-A77C-42FA-9484-FD22BB1317FE}" type="slidenum">
              <a:rPr lang="zh-CN" altLang="en-US" smtClean="0"/>
            </a:fld>
            <a:endParaRPr lang="zh-CN" altLang="en-US" dirty="0"/>
          </a:p>
        </p:txBody>
      </p:sp>
      <p:sp>
        <p:nvSpPr>
          <p:cNvPr id="5" name="文本框 4"/>
          <p:cNvSpPr txBox="1"/>
          <p:nvPr/>
        </p:nvSpPr>
        <p:spPr>
          <a:xfrm>
            <a:off x="350907" y="736453"/>
            <a:ext cx="11203313" cy="10481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根据不同</a:t>
            </a:r>
            <a:r>
              <a:rPr lang="de-DE" altLang="zh-CN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Buncher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方案结果对比，优化后结果表明热阴极电子枪可以产生</a:t>
            </a:r>
            <a:r>
              <a:rPr lang="en-US" altLang="zh-CN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8.5nC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的束流</a:t>
            </a:r>
            <a:endParaRPr lang="en-US" altLang="zh-CN" sz="2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发射度</a:t>
            </a:r>
            <a:r>
              <a:rPr lang="en-US" altLang="zh-CN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~52 mm </a:t>
            </a:r>
            <a:r>
              <a:rPr lang="en-US" altLang="zh-CN" sz="22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mrad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rms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能散</a:t>
            </a:r>
            <a:r>
              <a:rPr lang="en-US" altLang="zh-CN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&lt;0.5%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，基本满足直接注入需求</a:t>
            </a:r>
            <a:endParaRPr lang="zh-CN" altLang="en-US" sz="2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41336" y="2197790"/>
            <a:ext cx="4300378" cy="2876624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510" y="2081251"/>
            <a:ext cx="3828620" cy="2252667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830" y="5620578"/>
            <a:ext cx="6325390" cy="83752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4"/>
          <a:srcRect b="19320"/>
          <a:stretch>
            <a:fillRect/>
          </a:stretch>
        </p:blipFill>
        <p:spPr>
          <a:xfrm>
            <a:off x="704863" y="4472597"/>
            <a:ext cx="3837267" cy="1390875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7" name="文本框 16"/>
          <p:cNvSpPr txBox="1"/>
          <p:nvPr/>
        </p:nvSpPr>
        <p:spPr>
          <a:xfrm>
            <a:off x="6620741" y="5179456"/>
            <a:ext cx="354156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1600" dirty="0"/>
              <a:t>Buncher</a:t>
            </a:r>
            <a:r>
              <a:rPr lang="zh-CN" altLang="en-US" sz="1600" dirty="0"/>
              <a:t>及加速段出口粒子分布</a:t>
            </a:r>
            <a:endParaRPr lang="zh-CN" altLang="en-US" sz="1600" dirty="0"/>
          </a:p>
        </p:txBody>
      </p:sp>
      <p:sp>
        <p:nvSpPr>
          <p:cNvPr id="11" name="文本框 10"/>
          <p:cNvSpPr txBox="1"/>
          <p:nvPr/>
        </p:nvSpPr>
        <p:spPr>
          <a:xfrm>
            <a:off x="4306618" y="6540487"/>
            <a:ext cx="28625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1600" b="1" dirty="0">
                <a:solidFill>
                  <a:srgbClr val="FFFF00"/>
                </a:solidFill>
              </a:rPr>
              <a:t>胡桐宁</a:t>
            </a:r>
            <a:r>
              <a:rPr lang="en-US" altLang="zh-CN" sz="1600" b="1" dirty="0">
                <a:solidFill>
                  <a:srgbClr val="FFFF00"/>
                </a:solidFill>
              </a:rPr>
              <a:t>@</a:t>
            </a:r>
            <a:r>
              <a:rPr lang="zh-CN" altLang="en-US" sz="1600" b="1" dirty="0">
                <a:solidFill>
                  <a:srgbClr val="FFFF00"/>
                </a:solidFill>
              </a:rPr>
              <a:t>华中科技大学</a:t>
            </a:r>
            <a:endParaRPr lang="zh-CN" altLang="en-US" sz="16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03" name="文本框 10"/>
          <p:cNvSpPr txBox="1"/>
          <p:nvPr/>
        </p:nvSpPr>
        <p:spPr>
          <a:xfrm>
            <a:off x="103909" y="151678"/>
            <a:ext cx="5715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zh-CN" altLang="en-US" sz="3200" b="1" dirty="0">
                <a:solidFill>
                  <a:srgbClr val="FF0000"/>
                </a:solidFill>
                <a:cs typeface="+mn-ea"/>
                <a:sym typeface="+mn-lt"/>
              </a:rPr>
              <a:t>置换注入</a:t>
            </a:r>
            <a:r>
              <a:rPr kumimoji="1" lang="en-US" altLang="zh-CN" sz="3200" b="1" dirty="0" err="1">
                <a:solidFill>
                  <a:srgbClr val="FF0000"/>
                </a:solidFill>
                <a:cs typeface="+mn-ea"/>
                <a:sym typeface="+mn-lt"/>
              </a:rPr>
              <a:t>PlanA</a:t>
            </a:r>
            <a:r>
              <a:rPr kumimoji="1" lang="en-US" altLang="zh-CN" sz="3200" b="1" dirty="0">
                <a:solidFill>
                  <a:schemeClr val="accent1">
                    <a:lumMod val="75000"/>
                  </a:schemeClr>
                </a:solidFill>
                <a:cs typeface="+mn-ea"/>
                <a:sym typeface="+mn-lt"/>
              </a:rPr>
              <a:t>——</a:t>
            </a:r>
            <a:r>
              <a:rPr kumimoji="1" lang="zh-CN" altLang="en-US" sz="3200" b="1" dirty="0">
                <a:solidFill>
                  <a:schemeClr val="accent1">
                    <a:lumMod val="75000"/>
                  </a:schemeClr>
                </a:solidFill>
                <a:cs typeface="+mn-ea"/>
                <a:sym typeface="+mn-lt"/>
              </a:rPr>
              <a:t>热阴极枪</a:t>
            </a:r>
            <a:endParaRPr kumimoji="1" lang="zh-CN" altLang="en-US" sz="3200" b="1" dirty="0">
              <a:solidFill>
                <a:schemeClr val="accent1">
                  <a:lumMod val="7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ECE7A-A77C-42FA-9484-FD22BB1317FE}" type="slidenum">
              <a:rPr lang="zh-CN" altLang="en-US" smtClean="0"/>
            </a:fld>
            <a:endParaRPr lang="zh-CN" altLang="en-US" dirty="0"/>
          </a:p>
        </p:txBody>
      </p:sp>
      <p:sp>
        <p:nvSpPr>
          <p:cNvPr id="5" name="文本框 4"/>
          <p:cNvSpPr txBox="1"/>
          <p:nvPr/>
        </p:nvSpPr>
        <p:spPr>
          <a:xfrm>
            <a:off x="350907" y="736453"/>
            <a:ext cx="11203313" cy="9612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发射度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~52 um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rms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能散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&lt;0.5%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，基本满足直接注入需求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能量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1-3.5GeV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可调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14" name="表格 23"/>
          <p:cNvGraphicFramePr>
            <a:graphicFrameLocks noGrp="1"/>
          </p:cNvGraphicFramePr>
          <p:nvPr/>
        </p:nvGraphicFramePr>
        <p:xfrm>
          <a:off x="336837" y="1697742"/>
          <a:ext cx="11104665" cy="48188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2916"/>
                <a:gridCol w="3184176"/>
                <a:gridCol w="3322618"/>
                <a:gridCol w="3114955"/>
              </a:tblGrid>
              <a:tr h="52720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</a:tr>
              <a:tr h="2154287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2137324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6" name="文本框 15"/>
          <p:cNvSpPr txBox="1"/>
          <p:nvPr/>
        </p:nvSpPr>
        <p:spPr>
          <a:xfrm>
            <a:off x="558429" y="3028890"/>
            <a:ext cx="12355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能散度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558429" y="5160258"/>
            <a:ext cx="12355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发射度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2796321" y="1723974"/>
            <a:ext cx="12355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 GeV</a:t>
            </a:r>
            <a:endParaRPr lang="zh-CN" altLang="en-US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6120488" y="1700825"/>
            <a:ext cx="12355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 GeV</a:t>
            </a:r>
            <a:endParaRPr lang="zh-CN" altLang="en-US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9444655" y="1764793"/>
            <a:ext cx="12355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3.5 GeV</a:t>
            </a:r>
            <a:endParaRPr lang="zh-CN" altLang="en-US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2" name="Picture 2043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2330" y="2309148"/>
            <a:ext cx="2813572" cy="1907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204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4086" y="2309148"/>
            <a:ext cx="2949616" cy="1999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204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5586" y="2328329"/>
            <a:ext cx="2949616" cy="1951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129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4715" y="4365001"/>
            <a:ext cx="2844875" cy="202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129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4558" y="4375671"/>
            <a:ext cx="2940967" cy="2014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130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1242" y="4365001"/>
            <a:ext cx="2940967" cy="202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文本框 16"/>
          <p:cNvSpPr txBox="1"/>
          <p:nvPr/>
        </p:nvSpPr>
        <p:spPr>
          <a:xfrm>
            <a:off x="4306618" y="6540487"/>
            <a:ext cx="28625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1600" b="1" dirty="0">
                <a:solidFill>
                  <a:srgbClr val="FFFF00"/>
                </a:solidFill>
              </a:rPr>
              <a:t>胡桐宁</a:t>
            </a:r>
            <a:r>
              <a:rPr lang="en-US" altLang="zh-CN" sz="1600" b="1" dirty="0">
                <a:solidFill>
                  <a:srgbClr val="FFFF00"/>
                </a:solidFill>
              </a:rPr>
              <a:t>@</a:t>
            </a:r>
            <a:r>
              <a:rPr lang="zh-CN" altLang="en-US" sz="1600" b="1" dirty="0">
                <a:solidFill>
                  <a:srgbClr val="FFFF00"/>
                </a:solidFill>
              </a:rPr>
              <a:t>华中科技大学</a:t>
            </a:r>
            <a:endParaRPr lang="zh-CN" altLang="en-US" sz="16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03" name="文本框 10"/>
          <p:cNvSpPr txBox="1"/>
          <p:nvPr/>
        </p:nvSpPr>
        <p:spPr>
          <a:xfrm>
            <a:off x="103909" y="151678"/>
            <a:ext cx="1029385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zh-CN" altLang="en-US" sz="3200" b="1" dirty="0">
                <a:solidFill>
                  <a:srgbClr val="FF0000"/>
                </a:solidFill>
                <a:cs typeface="+mn-ea"/>
                <a:sym typeface="+mn-lt"/>
              </a:rPr>
              <a:t>置换注入</a:t>
            </a:r>
            <a:r>
              <a:rPr kumimoji="1" lang="en-US" altLang="zh-CN" sz="3200" b="1" dirty="0" err="1">
                <a:solidFill>
                  <a:srgbClr val="FF0000"/>
                </a:solidFill>
                <a:cs typeface="+mn-ea"/>
                <a:sym typeface="+mn-lt"/>
              </a:rPr>
              <a:t>PlanA</a:t>
            </a:r>
            <a:r>
              <a:rPr kumimoji="1" lang="en-US" altLang="zh-CN" sz="3200" b="1" dirty="0">
                <a:solidFill>
                  <a:schemeClr val="accent1">
                    <a:lumMod val="75000"/>
                  </a:schemeClr>
                </a:solidFill>
                <a:cs typeface="+mn-ea"/>
                <a:sym typeface="+mn-lt"/>
              </a:rPr>
              <a:t>——</a:t>
            </a:r>
            <a:r>
              <a:rPr kumimoji="1" lang="zh-CN" altLang="en-US" sz="3200" b="1" dirty="0">
                <a:solidFill>
                  <a:schemeClr val="accent1">
                    <a:lumMod val="75000"/>
                  </a:schemeClr>
                </a:solidFill>
                <a:cs typeface="+mn-ea"/>
                <a:sym typeface="+mn-lt"/>
              </a:rPr>
              <a:t>热阴极枪：误差分析</a:t>
            </a:r>
            <a:endParaRPr kumimoji="1" lang="zh-CN" altLang="en-US" sz="3200" b="1" dirty="0">
              <a:solidFill>
                <a:schemeClr val="accent1">
                  <a:lumMod val="7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ECE7A-A77C-42FA-9484-FD22BB1317FE}" type="slidenum">
              <a:rPr lang="zh-CN" altLang="en-US" smtClean="0"/>
            </a:fld>
            <a:endParaRPr lang="zh-CN" altLang="en-US" dirty="0"/>
          </a:p>
        </p:txBody>
      </p:sp>
      <p:sp>
        <p:nvSpPr>
          <p:cNvPr id="17" name="文本框 16"/>
          <p:cNvSpPr txBox="1"/>
          <p:nvPr/>
        </p:nvSpPr>
        <p:spPr>
          <a:xfrm>
            <a:off x="4306618" y="6540487"/>
            <a:ext cx="28625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1600" b="1" dirty="0">
                <a:solidFill>
                  <a:srgbClr val="FFFF00"/>
                </a:solidFill>
              </a:rPr>
              <a:t>胡桐宁</a:t>
            </a:r>
            <a:r>
              <a:rPr lang="en-US" altLang="zh-CN" sz="1600" b="1" dirty="0">
                <a:solidFill>
                  <a:srgbClr val="FFFF00"/>
                </a:solidFill>
              </a:rPr>
              <a:t>@</a:t>
            </a:r>
            <a:r>
              <a:rPr lang="zh-CN" altLang="en-US" sz="1600" b="1" dirty="0">
                <a:solidFill>
                  <a:srgbClr val="FFFF00"/>
                </a:solidFill>
              </a:rPr>
              <a:t>华中科技大学</a:t>
            </a:r>
            <a:endParaRPr lang="zh-CN" altLang="en-US" sz="1600" b="1" dirty="0">
              <a:solidFill>
                <a:srgbClr val="FFFF00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3051" y="2594816"/>
            <a:ext cx="2898477" cy="391762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1528" y="2594816"/>
            <a:ext cx="3274531" cy="3820286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80141" y="852796"/>
            <a:ext cx="4681332" cy="219126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2838" y="3190150"/>
            <a:ext cx="5997406" cy="2537019"/>
          </a:xfrm>
          <a:prstGeom prst="rect">
            <a:avLst/>
          </a:prstGeom>
          <a:ln>
            <a:solidFill>
              <a:srgbClr val="C00000"/>
            </a:solidFill>
          </a:ln>
        </p:spPr>
      </p:pic>
      <p:sp>
        <p:nvSpPr>
          <p:cNvPr id="29" name="文本框 28"/>
          <p:cNvSpPr txBox="1"/>
          <p:nvPr/>
        </p:nvSpPr>
        <p:spPr>
          <a:xfrm>
            <a:off x="243542" y="712171"/>
            <a:ext cx="7156499" cy="14229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束线元件安装误差以及束流偏轴将引入严重的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尾场效应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，导致束流横向发射度增大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用基于束流的准直技术（</a:t>
            </a:r>
            <a:r>
              <a:rPr lang="en-US" altLang="zh-CN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BBA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）来标定和消除这一误差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  <a:sym typeface="Wingdings" panose="05000000000000000000" pitchFamily="2" charset="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2" name="文本框 13"/>
          <p:cNvSpPr txBox="1"/>
          <p:nvPr/>
        </p:nvSpPr>
        <p:spPr>
          <a:xfrm>
            <a:off x="5237985" y="1091383"/>
            <a:ext cx="1716029" cy="3200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di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1" lang="en-US" altLang="zh-CN" sz="1200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cs typeface="+mn-ea"/>
                <a:sym typeface="+mn-lt"/>
              </a:rPr>
              <a:t>CONTENTS</a:t>
            </a:r>
            <a:endParaRPr kumimoji="1" lang="zh-CN" altLang="en-US" sz="1200" b="0" i="0" u="none" strike="noStrike" kern="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048693" name="文本框 14"/>
          <p:cNvSpPr txBox="1"/>
          <p:nvPr/>
        </p:nvSpPr>
        <p:spPr>
          <a:xfrm>
            <a:off x="4654133" y="424910"/>
            <a:ext cx="295442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di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1" lang="zh-CN" altLang="en-US" sz="4400" b="1" kern="0" dirty="0">
                <a:solidFill>
                  <a:srgbClr val="C00000"/>
                </a:solidFill>
                <a:cs typeface="+mn-ea"/>
                <a:sym typeface="+mn-lt"/>
              </a:rPr>
              <a:t>主要</a:t>
            </a:r>
            <a:r>
              <a:rPr kumimoji="1" lang="zh-CN" alt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cs typeface="+mn-ea"/>
                <a:sym typeface="+mn-lt"/>
              </a:rPr>
              <a:t>内容</a:t>
            </a:r>
            <a:endParaRPr kumimoji="1" lang="zh-CN" altLang="en-US" sz="44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grpSp>
        <p:nvGrpSpPr>
          <p:cNvPr id="50" name="组合 19"/>
          <p:cNvGrpSpPr/>
          <p:nvPr/>
        </p:nvGrpSpPr>
        <p:grpSpPr>
          <a:xfrm>
            <a:off x="3061028" y="1619519"/>
            <a:ext cx="6292801" cy="838755"/>
            <a:chOff x="3308444" y="2164080"/>
            <a:chExt cx="6193696" cy="838755"/>
          </a:xfrm>
        </p:grpSpPr>
        <p:sp>
          <p:nvSpPr>
            <p:cNvPr id="1048694" name="椭圆 15"/>
            <p:cNvSpPr/>
            <p:nvPr/>
          </p:nvSpPr>
          <p:spPr>
            <a:xfrm flipV="1">
              <a:off x="3308444" y="2164080"/>
              <a:ext cx="838755" cy="838755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cs typeface="+mn-ea"/>
                <a:sym typeface="+mn-lt"/>
              </a:endParaRPr>
            </a:p>
          </p:txBody>
        </p:sp>
        <p:sp>
          <p:nvSpPr>
            <p:cNvPr id="1048695" name="矩形: 圆角 16"/>
            <p:cNvSpPr/>
            <p:nvPr/>
          </p:nvSpPr>
          <p:spPr>
            <a:xfrm flipV="1">
              <a:off x="3727821" y="2198454"/>
              <a:ext cx="5774319" cy="769443"/>
            </a:xfrm>
            <a:prstGeom prst="roundRect">
              <a:avLst>
                <a:gd name="adj" fmla="val 0"/>
              </a:avLst>
            </a:prstGeom>
            <a:noFill/>
            <a:ln w="6350">
              <a:gradFill flip="none" rotWithShape="1">
                <a:gsLst>
                  <a:gs pos="1000">
                    <a:schemeClr val="accent1">
                      <a:alpha val="0"/>
                    </a:schemeClr>
                  </a:gs>
                  <a:gs pos="40800">
                    <a:srgbClr val="3B66B2"/>
                  </a:gs>
                  <a:gs pos="100000">
                    <a:schemeClr val="accent1">
                      <a:lumMod val="75000"/>
                    </a:schemeClr>
                  </a:gs>
                </a:gsLst>
                <a:lin ang="0" scaled="1"/>
              </a:gradFill>
            </a:ln>
            <a:effectLst>
              <a:outerShdw blurRad="50800" dist="38100" dir="2700000" algn="tl" rotWithShape="0">
                <a:schemeClr val="accent1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cs typeface="+mn-ea"/>
                <a:sym typeface="+mn-lt"/>
              </a:endParaRPr>
            </a:p>
          </p:txBody>
        </p:sp>
        <p:sp>
          <p:nvSpPr>
            <p:cNvPr id="1048696" name="内容占位符 2"/>
            <p:cNvSpPr txBox="1"/>
            <p:nvPr/>
          </p:nvSpPr>
          <p:spPr>
            <a:xfrm>
              <a:off x="4444835" y="2340521"/>
              <a:ext cx="4479114" cy="523581"/>
            </a:xfrm>
            <a:prstGeom prst="rect">
              <a:avLst/>
            </a:prstGeom>
            <a:noFill/>
          </p:spPr>
          <p:txBody>
            <a:bodyPr vert="horz" lIns="91440" tIns="45720" rIns="91440" bIns="45720" rtlCol="0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kumimoji="1" lang="zh-CN" altLang="en-US" sz="2800" b="1" dirty="0">
                  <a:solidFill>
                    <a:schemeClr val="accent1">
                      <a:lumMod val="75000"/>
                    </a:schemeClr>
                  </a:solidFill>
                  <a:cs typeface="+mn-ea"/>
                  <a:sym typeface="+mn-lt"/>
                </a:rPr>
                <a:t>任务需求分析</a:t>
              </a:r>
              <a:endParaRPr kumimoji="1" lang="en-US" altLang="zh-CN" sz="2800" b="1" dirty="0">
                <a:solidFill>
                  <a:schemeClr val="accent1">
                    <a:lumMod val="7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1048697" name="文本框 18"/>
            <p:cNvSpPr txBox="1"/>
            <p:nvPr/>
          </p:nvSpPr>
          <p:spPr>
            <a:xfrm>
              <a:off x="3308444" y="2217592"/>
              <a:ext cx="86440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dist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r>
                <a:rPr kumimoji="1" lang="en-US" altLang="zh-CN" sz="3600" b="1" i="0" u="none" strike="noStrike" kern="0" normalizeH="0" baseline="0" noProof="0" dirty="0">
                  <a:solidFill>
                    <a:schemeClr val="bg1"/>
                  </a:solidFill>
                  <a:uLnTx/>
                  <a:uFillTx/>
                  <a:cs typeface="+mn-ea"/>
                  <a:sym typeface="+mn-lt"/>
                </a:rPr>
                <a:t>1</a:t>
              </a:r>
              <a:endParaRPr kumimoji="1" lang="zh-CN" altLang="en-US" sz="3600" b="1" i="0" u="none" strike="noStrike" kern="0" normalizeH="0" baseline="0" noProof="0" dirty="0">
                <a:solidFill>
                  <a:schemeClr val="bg1"/>
                </a:solidFill>
                <a:uLnTx/>
                <a:uFillTx/>
                <a:cs typeface="+mn-ea"/>
                <a:sym typeface="+mn-lt"/>
              </a:endParaRPr>
            </a:p>
          </p:txBody>
        </p:sp>
      </p:grpSp>
      <p:grpSp>
        <p:nvGrpSpPr>
          <p:cNvPr id="51" name="组合 20"/>
          <p:cNvGrpSpPr/>
          <p:nvPr/>
        </p:nvGrpSpPr>
        <p:grpSpPr>
          <a:xfrm>
            <a:off x="3061028" y="2622930"/>
            <a:ext cx="6451272" cy="838755"/>
            <a:chOff x="3308444" y="2164080"/>
            <a:chExt cx="6349671" cy="838755"/>
          </a:xfrm>
        </p:grpSpPr>
        <p:sp>
          <p:nvSpPr>
            <p:cNvPr id="1048698" name="椭圆 21"/>
            <p:cNvSpPr/>
            <p:nvPr/>
          </p:nvSpPr>
          <p:spPr>
            <a:xfrm flipV="1">
              <a:off x="3308444" y="2164080"/>
              <a:ext cx="838755" cy="838755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cs typeface="+mn-ea"/>
                <a:sym typeface="+mn-lt"/>
              </a:endParaRPr>
            </a:p>
          </p:txBody>
        </p:sp>
        <p:sp>
          <p:nvSpPr>
            <p:cNvPr id="1048699" name="矩形: 圆角 22"/>
            <p:cNvSpPr/>
            <p:nvPr/>
          </p:nvSpPr>
          <p:spPr>
            <a:xfrm flipV="1">
              <a:off x="3727821" y="2198454"/>
              <a:ext cx="5774319" cy="769443"/>
            </a:xfrm>
            <a:prstGeom prst="roundRect">
              <a:avLst>
                <a:gd name="adj" fmla="val 0"/>
              </a:avLst>
            </a:prstGeom>
            <a:noFill/>
            <a:ln w="6350">
              <a:gradFill flip="none" rotWithShape="1">
                <a:gsLst>
                  <a:gs pos="1000">
                    <a:schemeClr val="accent1">
                      <a:alpha val="0"/>
                    </a:schemeClr>
                  </a:gs>
                  <a:gs pos="40800">
                    <a:srgbClr val="3B66B2"/>
                  </a:gs>
                  <a:gs pos="100000">
                    <a:schemeClr val="accent1">
                      <a:lumMod val="75000"/>
                    </a:schemeClr>
                  </a:gs>
                </a:gsLst>
                <a:lin ang="0" scaled="1"/>
              </a:gradFill>
            </a:ln>
            <a:effectLst>
              <a:outerShdw blurRad="50800" dist="38100" dir="2700000" algn="tl" rotWithShape="0">
                <a:schemeClr val="accent1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cs typeface="+mn-ea"/>
                <a:sym typeface="+mn-lt"/>
              </a:endParaRPr>
            </a:p>
          </p:txBody>
        </p:sp>
        <p:sp>
          <p:nvSpPr>
            <p:cNvPr id="1048700" name="内容占位符 2"/>
            <p:cNvSpPr txBox="1"/>
            <p:nvPr/>
          </p:nvSpPr>
          <p:spPr>
            <a:xfrm>
              <a:off x="4444834" y="2340521"/>
              <a:ext cx="5213281" cy="523581"/>
            </a:xfrm>
            <a:prstGeom prst="rect">
              <a:avLst/>
            </a:prstGeom>
            <a:noFill/>
          </p:spPr>
          <p:txBody>
            <a:bodyPr vert="horz" lIns="91440" tIns="45720" rIns="91440" bIns="45720" rtlCol="0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kumimoji="1" lang="zh-CN" altLang="en-US" sz="2800" b="1" dirty="0">
                  <a:solidFill>
                    <a:schemeClr val="accent1">
                      <a:lumMod val="75000"/>
                    </a:schemeClr>
                  </a:solidFill>
                  <a:cs typeface="+mn-ea"/>
                  <a:sym typeface="+mn-lt"/>
                </a:rPr>
                <a:t>离轴注入方案加速器物理设计</a:t>
              </a:r>
              <a:endParaRPr kumimoji="1" lang="zh-CN" altLang="en-US" sz="2800" b="1" dirty="0">
                <a:solidFill>
                  <a:schemeClr val="accent1">
                    <a:lumMod val="7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1048701" name="文本框 24"/>
            <p:cNvSpPr txBox="1"/>
            <p:nvPr/>
          </p:nvSpPr>
          <p:spPr>
            <a:xfrm>
              <a:off x="3308444" y="2217592"/>
              <a:ext cx="86440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dist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r>
                <a:rPr kumimoji="1" lang="en-US" altLang="zh-CN" sz="3600" b="1" i="0" u="none" strike="noStrike" kern="0" normalizeH="0" baseline="0" noProof="0" dirty="0">
                  <a:solidFill>
                    <a:schemeClr val="bg1"/>
                  </a:solidFill>
                  <a:uLnTx/>
                  <a:uFillTx/>
                  <a:cs typeface="+mn-ea"/>
                  <a:sym typeface="+mn-lt"/>
                </a:rPr>
                <a:t>2</a:t>
              </a:r>
              <a:endParaRPr kumimoji="1" lang="zh-CN" altLang="en-US" sz="3600" b="1" i="0" u="none" strike="noStrike" kern="0" normalizeH="0" baseline="0" noProof="0" dirty="0">
                <a:solidFill>
                  <a:schemeClr val="bg1"/>
                </a:solidFill>
                <a:uLnTx/>
                <a:uFillTx/>
                <a:cs typeface="+mn-ea"/>
                <a:sym typeface="+mn-lt"/>
              </a:endParaRPr>
            </a:p>
          </p:txBody>
        </p:sp>
      </p:grpSp>
      <p:grpSp>
        <p:nvGrpSpPr>
          <p:cNvPr id="52" name="组合 25"/>
          <p:cNvGrpSpPr/>
          <p:nvPr/>
        </p:nvGrpSpPr>
        <p:grpSpPr>
          <a:xfrm>
            <a:off x="3061028" y="3626341"/>
            <a:ext cx="6292801" cy="838755"/>
            <a:chOff x="3308444" y="2164080"/>
            <a:chExt cx="6193696" cy="838755"/>
          </a:xfrm>
        </p:grpSpPr>
        <p:sp>
          <p:nvSpPr>
            <p:cNvPr id="1048702" name="椭圆 26"/>
            <p:cNvSpPr/>
            <p:nvPr/>
          </p:nvSpPr>
          <p:spPr>
            <a:xfrm flipV="1">
              <a:off x="3308444" y="2164080"/>
              <a:ext cx="838755" cy="838755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cs typeface="+mn-ea"/>
                <a:sym typeface="+mn-lt"/>
              </a:endParaRPr>
            </a:p>
          </p:txBody>
        </p:sp>
        <p:sp>
          <p:nvSpPr>
            <p:cNvPr id="1048703" name="矩形: 圆角 27"/>
            <p:cNvSpPr/>
            <p:nvPr/>
          </p:nvSpPr>
          <p:spPr>
            <a:xfrm flipV="1">
              <a:off x="3727821" y="2198454"/>
              <a:ext cx="5774319" cy="769443"/>
            </a:xfrm>
            <a:prstGeom prst="roundRect">
              <a:avLst>
                <a:gd name="adj" fmla="val 0"/>
              </a:avLst>
            </a:prstGeom>
            <a:noFill/>
            <a:ln w="6350">
              <a:gradFill flip="none" rotWithShape="1">
                <a:gsLst>
                  <a:gs pos="1000">
                    <a:schemeClr val="accent1">
                      <a:alpha val="0"/>
                    </a:schemeClr>
                  </a:gs>
                  <a:gs pos="40800">
                    <a:srgbClr val="3B66B2"/>
                  </a:gs>
                  <a:gs pos="100000">
                    <a:schemeClr val="accent1">
                      <a:lumMod val="75000"/>
                    </a:schemeClr>
                  </a:gs>
                </a:gsLst>
                <a:lin ang="0" scaled="1"/>
              </a:gradFill>
            </a:ln>
            <a:effectLst>
              <a:outerShdw blurRad="50800" dist="38100" dir="2700000" algn="tl" rotWithShape="0">
                <a:schemeClr val="accent1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cs typeface="+mn-ea"/>
                <a:sym typeface="+mn-lt"/>
              </a:endParaRPr>
            </a:p>
          </p:txBody>
        </p:sp>
        <p:sp>
          <p:nvSpPr>
            <p:cNvPr id="1048704" name="内容占位符 2"/>
            <p:cNvSpPr txBox="1"/>
            <p:nvPr/>
          </p:nvSpPr>
          <p:spPr>
            <a:xfrm>
              <a:off x="4444835" y="2340521"/>
              <a:ext cx="5008533" cy="523581"/>
            </a:xfrm>
            <a:prstGeom prst="rect">
              <a:avLst/>
            </a:prstGeom>
            <a:noFill/>
          </p:spPr>
          <p:txBody>
            <a:bodyPr vert="horz" lIns="91440" tIns="45720" rIns="91440" bIns="45720" rtlCol="0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kumimoji="1" lang="zh-CN" altLang="en-US" sz="2800" b="1" dirty="0">
                  <a:solidFill>
                    <a:schemeClr val="accent1">
                      <a:lumMod val="75000"/>
                    </a:schemeClr>
                  </a:solidFill>
                  <a:cs typeface="+mn-ea"/>
                  <a:sym typeface="+mn-lt"/>
                </a:rPr>
                <a:t>置换注入方案加速器物理设计</a:t>
              </a:r>
              <a:endParaRPr kumimoji="1" lang="zh-CN" altLang="en-US" sz="2800" b="1" dirty="0">
                <a:solidFill>
                  <a:schemeClr val="accent1">
                    <a:lumMod val="7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1048705" name="文本框 29"/>
            <p:cNvSpPr txBox="1"/>
            <p:nvPr/>
          </p:nvSpPr>
          <p:spPr>
            <a:xfrm>
              <a:off x="3308444" y="2217592"/>
              <a:ext cx="86440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dist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r>
                <a:rPr kumimoji="1" lang="en-US" altLang="zh-CN" sz="3600" b="1" i="0" u="none" strike="noStrike" kern="0" normalizeH="0" baseline="0" noProof="0" dirty="0">
                  <a:solidFill>
                    <a:schemeClr val="bg1"/>
                  </a:solidFill>
                  <a:uLnTx/>
                  <a:uFillTx/>
                  <a:cs typeface="+mn-ea"/>
                  <a:sym typeface="+mn-lt"/>
                </a:rPr>
                <a:t>3</a:t>
              </a:r>
              <a:endParaRPr kumimoji="1" lang="zh-CN" altLang="en-US" sz="3600" b="1" i="0" u="none" strike="noStrike" kern="0" normalizeH="0" baseline="0" noProof="0" dirty="0">
                <a:solidFill>
                  <a:schemeClr val="bg1"/>
                </a:solidFill>
                <a:uLnTx/>
                <a:uFillTx/>
                <a:cs typeface="+mn-ea"/>
                <a:sym typeface="+mn-lt"/>
              </a:endParaRPr>
            </a:p>
          </p:txBody>
        </p:sp>
      </p:grpSp>
      <p:cxnSp>
        <p:nvCxnSpPr>
          <p:cNvPr id="3145728" name="直接连接符 31"/>
          <p:cNvCxnSpPr/>
          <p:nvPr/>
        </p:nvCxnSpPr>
        <p:spPr>
          <a:xfrm>
            <a:off x="5795010" y="1500447"/>
            <a:ext cx="601980" cy="0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组合 25"/>
          <p:cNvGrpSpPr/>
          <p:nvPr/>
        </p:nvGrpSpPr>
        <p:grpSpPr>
          <a:xfrm>
            <a:off x="3061028" y="5633163"/>
            <a:ext cx="6292801" cy="838755"/>
            <a:chOff x="3308444" y="2164080"/>
            <a:chExt cx="6193696" cy="838755"/>
          </a:xfrm>
        </p:grpSpPr>
        <p:sp>
          <p:nvSpPr>
            <p:cNvPr id="3" name="椭圆 26"/>
            <p:cNvSpPr/>
            <p:nvPr/>
          </p:nvSpPr>
          <p:spPr>
            <a:xfrm flipV="1">
              <a:off x="3308444" y="2164080"/>
              <a:ext cx="838755" cy="838755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cs typeface="+mn-ea"/>
                <a:sym typeface="+mn-lt"/>
              </a:endParaRPr>
            </a:p>
          </p:txBody>
        </p:sp>
        <p:sp>
          <p:nvSpPr>
            <p:cNvPr id="4" name="矩形: 圆角 27"/>
            <p:cNvSpPr/>
            <p:nvPr/>
          </p:nvSpPr>
          <p:spPr>
            <a:xfrm flipV="1">
              <a:off x="3727821" y="2198454"/>
              <a:ext cx="5774319" cy="769443"/>
            </a:xfrm>
            <a:prstGeom prst="roundRect">
              <a:avLst>
                <a:gd name="adj" fmla="val 0"/>
              </a:avLst>
            </a:prstGeom>
            <a:noFill/>
            <a:ln w="6350">
              <a:gradFill flip="none" rotWithShape="1">
                <a:gsLst>
                  <a:gs pos="1000">
                    <a:schemeClr val="accent1">
                      <a:alpha val="0"/>
                    </a:schemeClr>
                  </a:gs>
                  <a:gs pos="40800">
                    <a:srgbClr val="3B66B2"/>
                  </a:gs>
                  <a:gs pos="100000">
                    <a:schemeClr val="accent1">
                      <a:lumMod val="75000"/>
                    </a:schemeClr>
                  </a:gs>
                </a:gsLst>
                <a:lin ang="0" scaled="1"/>
              </a:gradFill>
            </a:ln>
            <a:effectLst>
              <a:outerShdw blurRad="50800" dist="38100" dir="2700000" algn="tl" rotWithShape="0">
                <a:schemeClr val="accent1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cs typeface="+mn-ea"/>
                <a:sym typeface="+mn-lt"/>
              </a:endParaRPr>
            </a:p>
          </p:txBody>
        </p:sp>
        <p:sp>
          <p:nvSpPr>
            <p:cNvPr id="5" name="内容占位符 2"/>
            <p:cNvSpPr txBox="1"/>
            <p:nvPr/>
          </p:nvSpPr>
          <p:spPr>
            <a:xfrm>
              <a:off x="4444835" y="2340521"/>
              <a:ext cx="4479114" cy="523581"/>
            </a:xfrm>
            <a:prstGeom prst="rect">
              <a:avLst/>
            </a:prstGeom>
            <a:noFill/>
          </p:spPr>
          <p:txBody>
            <a:bodyPr vert="horz" lIns="91440" tIns="45720" rIns="91440" bIns="45720" rtlCol="0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kumimoji="1" lang="zh-CN" altLang="en-US" sz="2800" b="1" dirty="0">
                  <a:solidFill>
                    <a:schemeClr val="accent1">
                      <a:lumMod val="75000"/>
                    </a:schemeClr>
                  </a:solidFill>
                  <a:cs typeface="+mn-ea"/>
                  <a:sym typeface="+mn-lt"/>
                </a:rPr>
                <a:t>总结及展望</a:t>
              </a:r>
              <a:endParaRPr kumimoji="1" lang="zh-CN" altLang="en-US" sz="2800" b="1" dirty="0">
                <a:solidFill>
                  <a:schemeClr val="accent1">
                    <a:lumMod val="7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6" name="文本框 29"/>
            <p:cNvSpPr txBox="1"/>
            <p:nvPr/>
          </p:nvSpPr>
          <p:spPr>
            <a:xfrm>
              <a:off x="3308444" y="2217592"/>
              <a:ext cx="86440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dist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r>
                <a:rPr kumimoji="1" lang="en-US" altLang="zh-CN" sz="3600" b="1" kern="0" dirty="0">
                  <a:solidFill>
                    <a:schemeClr val="bg1"/>
                  </a:solidFill>
                  <a:cs typeface="+mn-ea"/>
                  <a:sym typeface="+mn-lt"/>
                </a:rPr>
                <a:t>4</a:t>
              </a:r>
              <a:endParaRPr kumimoji="1" lang="zh-CN" altLang="en-US" sz="3600" b="1" i="0" u="none" strike="noStrike" kern="0" normalizeH="0" baseline="0" noProof="0" dirty="0">
                <a:solidFill>
                  <a:schemeClr val="bg1"/>
                </a:solidFill>
                <a:uLnTx/>
                <a:uFillTx/>
                <a:cs typeface="+mn-ea"/>
                <a:sym typeface="+mn-lt"/>
              </a:endParaRPr>
            </a:p>
          </p:txBody>
        </p:sp>
      </p:grp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ECE7A-A77C-42FA-9484-FD22BB1317FE}" type="slidenum">
              <a:rPr lang="zh-CN" altLang="en-US" smtClean="0"/>
            </a:fld>
            <a:endParaRPr lang="zh-CN" altLang="en-US"/>
          </a:p>
        </p:txBody>
      </p:sp>
      <p:grpSp>
        <p:nvGrpSpPr>
          <p:cNvPr id="26" name="组合 25"/>
          <p:cNvGrpSpPr/>
          <p:nvPr/>
        </p:nvGrpSpPr>
        <p:grpSpPr>
          <a:xfrm>
            <a:off x="3061028" y="4629752"/>
            <a:ext cx="6292801" cy="838755"/>
            <a:chOff x="3308444" y="2164080"/>
            <a:chExt cx="6193696" cy="838755"/>
          </a:xfrm>
        </p:grpSpPr>
        <p:sp>
          <p:nvSpPr>
            <p:cNvPr id="27" name="椭圆 26"/>
            <p:cNvSpPr/>
            <p:nvPr/>
          </p:nvSpPr>
          <p:spPr>
            <a:xfrm flipV="1">
              <a:off x="3308444" y="2164080"/>
              <a:ext cx="838755" cy="838755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cs typeface="+mn-ea"/>
                <a:sym typeface="+mn-lt"/>
              </a:endParaRPr>
            </a:p>
          </p:txBody>
        </p:sp>
        <p:sp>
          <p:nvSpPr>
            <p:cNvPr id="28" name="矩形: 圆角 27"/>
            <p:cNvSpPr/>
            <p:nvPr/>
          </p:nvSpPr>
          <p:spPr>
            <a:xfrm flipV="1">
              <a:off x="3727821" y="2198454"/>
              <a:ext cx="5774319" cy="769443"/>
            </a:xfrm>
            <a:prstGeom prst="roundRect">
              <a:avLst>
                <a:gd name="adj" fmla="val 0"/>
              </a:avLst>
            </a:prstGeom>
            <a:noFill/>
            <a:ln w="6350">
              <a:gradFill flip="none" rotWithShape="1">
                <a:gsLst>
                  <a:gs pos="1000">
                    <a:schemeClr val="accent1">
                      <a:alpha val="0"/>
                    </a:schemeClr>
                  </a:gs>
                  <a:gs pos="40800">
                    <a:srgbClr val="3B66B2"/>
                  </a:gs>
                  <a:gs pos="100000">
                    <a:schemeClr val="accent1">
                      <a:lumMod val="75000"/>
                    </a:schemeClr>
                  </a:gs>
                </a:gsLst>
                <a:lin ang="0" scaled="1"/>
              </a:gradFill>
            </a:ln>
            <a:effectLst>
              <a:outerShdw blurRad="50800" dist="38100" dir="2700000" algn="tl" rotWithShape="0">
                <a:schemeClr val="accent1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cs typeface="+mn-ea"/>
                <a:sym typeface="+mn-lt"/>
              </a:endParaRPr>
            </a:p>
          </p:txBody>
        </p:sp>
        <p:sp>
          <p:nvSpPr>
            <p:cNvPr id="29" name="内容占位符 2"/>
            <p:cNvSpPr txBox="1"/>
            <p:nvPr/>
          </p:nvSpPr>
          <p:spPr>
            <a:xfrm>
              <a:off x="4444835" y="2340521"/>
              <a:ext cx="5057305" cy="523581"/>
            </a:xfrm>
            <a:prstGeom prst="rect">
              <a:avLst/>
            </a:prstGeom>
            <a:noFill/>
          </p:spPr>
          <p:txBody>
            <a:bodyPr vert="horz" lIns="91440" tIns="45720" rIns="91440" bIns="45720" rtlCol="0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kumimoji="1" lang="zh-CN" altLang="en-US" sz="2800" b="1" dirty="0">
                  <a:solidFill>
                    <a:schemeClr val="accent1">
                      <a:lumMod val="75000"/>
                    </a:schemeClr>
                  </a:solidFill>
                  <a:cs typeface="+mn-ea"/>
                  <a:sym typeface="+mn-lt"/>
                </a:rPr>
                <a:t>兼容注入方案加速器物理设计</a:t>
              </a:r>
              <a:endParaRPr kumimoji="1" lang="zh-CN" altLang="en-US" sz="2800" b="1" dirty="0">
                <a:solidFill>
                  <a:schemeClr val="accent1">
                    <a:lumMod val="7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30" name="文本框 29"/>
            <p:cNvSpPr txBox="1"/>
            <p:nvPr/>
          </p:nvSpPr>
          <p:spPr>
            <a:xfrm>
              <a:off x="3308444" y="2217592"/>
              <a:ext cx="86440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dist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r>
                <a:rPr kumimoji="1" lang="en-US" altLang="zh-CN" sz="3600" b="1" i="0" u="none" strike="noStrike" kern="0" normalizeH="0" baseline="0" noProof="0" dirty="0">
                  <a:solidFill>
                    <a:schemeClr val="bg1"/>
                  </a:solidFill>
                  <a:uLnTx/>
                  <a:uFillTx/>
                  <a:cs typeface="+mn-ea"/>
                  <a:sym typeface="+mn-lt"/>
                </a:rPr>
                <a:t>3</a:t>
              </a:r>
              <a:endParaRPr kumimoji="1" lang="zh-CN" altLang="en-US" sz="3600" b="1" i="0" u="none" strike="noStrike" kern="0" normalizeH="0" baseline="0" noProof="0" dirty="0">
                <a:solidFill>
                  <a:schemeClr val="bg1"/>
                </a:solidFill>
                <a:uLnTx/>
                <a:uFillTx/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03" name="文本框 10"/>
          <p:cNvSpPr txBox="1"/>
          <p:nvPr/>
        </p:nvSpPr>
        <p:spPr>
          <a:xfrm>
            <a:off x="103908" y="151678"/>
            <a:ext cx="840849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zh-CN" altLang="en-US" sz="3200" b="1" dirty="0">
                <a:solidFill>
                  <a:srgbClr val="FF0000"/>
                </a:solidFill>
                <a:cs typeface="+mn-ea"/>
                <a:sym typeface="+mn-lt"/>
              </a:rPr>
              <a:t>置换注入</a:t>
            </a:r>
            <a:r>
              <a:rPr kumimoji="1" lang="en-US" altLang="zh-CN" sz="3200" b="1" dirty="0" err="1">
                <a:solidFill>
                  <a:srgbClr val="FF0000"/>
                </a:solidFill>
                <a:cs typeface="+mn-ea"/>
                <a:sym typeface="+mn-lt"/>
              </a:rPr>
              <a:t>PlanB</a:t>
            </a:r>
            <a:r>
              <a:rPr kumimoji="1" lang="en-US" altLang="zh-CN" sz="3200" b="1" dirty="0">
                <a:solidFill>
                  <a:schemeClr val="accent1">
                    <a:lumMod val="75000"/>
                  </a:schemeClr>
                </a:solidFill>
                <a:cs typeface="+mn-ea"/>
                <a:sym typeface="+mn-lt"/>
              </a:rPr>
              <a:t>——L-band</a:t>
            </a:r>
            <a:r>
              <a:rPr kumimoji="1" lang="zh-CN" altLang="en-US" sz="3200" b="1" dirty="0">
                <a:solidFill>
                  <a:schemeClr val="accent1">
                    <a:lumMod val="75000"/>
                  </a:schemeClr>
                </a:solidFill>
                <a:cs typeface="+mn-ea"/>
                <a:sym typeface="+mn-lt"/>
              </a:rPr>
              <a:t>光阴极电子枪</a:t>
            </a:r>
            <a:endParaRPr kumimoji="1" lang="zh-CN" altLang="en-US" sz="3200" b="1" dirty="0">
              <a:solidFill>
                <a:schemeClr val="accent1">
                  <a:lumMod val="7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ECE7A-A77C-42FA-9484-FD22BB1317FE}" type="slidenum">
              <a:rPr lang="zh-CN" altLang="en-US" smtClean="0"/>
            </a:fld>
            <a:endParaRPr lang="zh-CN" altLang="en-US" dirty="0"/>
          </a:p>
        </p:txBody>
      </p:sp>
      <p:sp>
        <p:nvSpPr>
          <p:cNvPr id="1048810" name="文本框 1048809"/>
          <p:cNvSpPr txBox="1"/>
          <p:nvPr/>
        </p:nvSpPr>
        <p:spPr>
          <a:xfrm>
            <a:off x="231544" y="772021"/>
            <a:ext cx="11094267" cy="5403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en-US" altLang="zh-CN" sz="2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48811" name="文本框 1048810"/>
          <p:cNvSpPr txBox="1"/>
          <p:nvPr/>
        </p:nvSpPr>
        <p:spPr>
          <a:xfrm>
            <a:off x="381000" y="1293038"/>
            <a:ext cx="11677649" cy="15560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1" indent="-3429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优点：</a:t>
            </a:r>
            <a:r>
              <a:rPr lang="en-US" altLang="zh-CN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L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波段光阴极电子枪，经国内外实验验证，可产生</a:t>
            </a:r>
            <a:r>
              <a:rPr lang="en-US" altLang="zh-CN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&gt;5nC@1kHz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大电荷量，技术成熟；</a:t>
            </a:r>
            <a:br>
              <a:rPr lang="en-US" altLang="zh-CN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en-US" altLang="zh-CN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	</a:t>
            </a:r>
            <a:r>
              <a:rPr lang="zh-CN" altLang="en-US" sz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发射度小，能散小，可以直接用于置换注入，省去电子阻尼环，减少造价</a:t>
            </a:r>
            <a:endParaRPr lang="en-US" altLang="zh-CN" sz="2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lvl="1" indent="-3429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缺点：半导体阴极对真空要求很高，长时间大电荷量运行可靠性有待验证</a:t>
            </a:r>
            <a:endParaRPr lang="en-US" altLang="zh-CN" sz="2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48805" name="文本框 1048804"/>
          <p:cNvSpPr txBox="1"/>
          <p:nvPr/>
        </p:nvSpPr>
        <p:spPr>
          <a:xfrm>
            <a:off x="247568" y="769981"/>
            <a:ext cx="10774785" cy="5403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1" indent="-34290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en-US" altLang="zh-CN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L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波段光阴极电子枪，产生</a:t>
            </a:r>
            <a:r>
              <a:rPr lang="en-US" altLang="zh-CN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5-8.5nC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左右电子，直接注入至对撞环</a:t>
            </a:r>
            <a:endParaRPr lang="zh-CN" altLang="en-US" sz="2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4306618" y="6540487"/>
            <a:ext cx="28625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1600" b="1" dirty="0">
                <a:solidFill>
                  <a:srgbClr val="FFFF00"/>
                </a:solidFill>
              </a:rPr>
              <a:t>谷端</a:t>
            </a:r>
            <a:r>
              <a:rPr lang="en-US" altLang="zh-CN" sz="1600" b="1" dirty="0">
                <a:solidFill>
                  <a:srgbClr val="FFFF00"/>
                </a:solidFill>
              </a:rPr>
              <a:t>@</a:t>
            </a:r>
            <a:r>
              <a:rPr lang="zh-CN" altLang="en-US" sz="1600" b="1" dirty="0">
                <a:solidFill>
                  <a:srgbClr val="FFFF00"/>
                </a:solidFill>
              </a:rPr>
              <a:t>上海高等研究院</a:t>
            </a:r>
            <a:endParaRPr lang="zh-CN" altLang="en-US" sz="1600" b="1" dirty="0">
              <a:solidFill>
                <a:srgbClr val="FFFF00"/>
              </a:solidFill>
            </a:endParaRPr>
          </a:p>
        </p:txBody>
      </p:sp>
      <p:pic>
        <p:nvPicPr>
          <p:cNvPr id="37" name="图片 3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29748" y="3081735"/>
            <a:ext cx="11332504" cy="32765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03" name="文本框 10"/>
          <p:cNvSpPr txBox="1"/>
          <p:nvPr/>
        </p:nvSpPr>
        <p:spPr>
          <a:xfrm>
            <a:off x="119781" y="105035"/>
            <a:ext cx="1025214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zh-CN" altLang="en-US" sz="3200" b="1" dirty="0">
                <a:solidFill>
                  <a:srgbClr val="FF0000"/>
                </a:solidFill>
                <a:cs typeface="+mn-ea"/>
                <a:sym typeface="+mn-lt"/>
              </a:rPr>
              <a:t>置换注入</a:t>
            </a:r>
            <a:r>
              <a:rPr kumimoji="1" lang="en-US" altLang="zh-CN" sz="3200" b="1" dirty="0" err="1">
                <a:solidFill>
                  <a:srgbClr val="FF0000"/>
                </a:solidFill>
                <a:cs typeface="+mn-ea"/>
                <a:sym typeface="+mn-lt"/>
              </a:rPr>
              <a:t>PlanB</a:t>
            </a:r>
            <a:r>
              <a:rPr kumimoji="1" lang="en-US" altLang="zh-CN" sz="3200" b="1" dirty="0">
                <a:solidFill>
                  <a:schemeClr val="accent1">
                    <a:lumMod val="75000"/>
                  </a:schemeClr>
                </a:solidFill>
                <a:cs typeface="+mn-ea"/>
                <a:sym typeface="+mn-lt"/>
              </a:rPr>
              <a:t>—— L-band</a:t>
            </a:r>
            <a:r>
              <a:rPr kumimoji="1" lang="zh-CN" altLang="en-US" sz="3200" b="1" dirty="0">
                <a:solidFill>
                  <a:schemeClr val="accent1">
                    <a:lumMod val="75000"/>
                  </a:schemeClr>
                </a:solidFill>
                <a:cs typeface="+mn-ea"/>
                <a:sym typeface="+mn-lt"/>
              </a:rPr>
              <a:t>光阴极电子枪</a:t>
            </a:r>
            <a:endParaRPr kumimoji="1" lang="zh-CN" altLang="en-US" sz="3200" b="1" dirty="0">
              <a:solidFill>
                <a:schemeClr val="accent1">
                  <a:lumMod val="7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62396" y="724512"/>
            <a:ext cx="11635116" cy="18846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L-band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注入器，对于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5nC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以上电荷量，电子枪出口束长较长，需先经过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L-band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预加速段提升能量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经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L1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和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L2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加速后，在约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200MeV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处进行压缩，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束长从</a:t>
            </a:r>
            <a:r>
              <a:rPr lang="en-US" altLang="zh-CN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2mm</a:t>
            </a:r>
            <a:r>
              <a:rPr lang="en-US" altLang="zh-CN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0.4mm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 （约占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S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波段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1°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）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  <a:sym typeface="Wingdings" panose="05000000000000000000" pitchFamily="2" charset="2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加速器出口，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能散约千分之</a:t>
            </a:r>
            <a:r>
              <a:rPr lang="en-US" altLang="zh-CN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1.6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，发射度</a:t>
            </a:r>
            <a:r>
              <a:rPr lang="en-US" altLang="zh-CN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&lt;6 μm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(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指标要求小于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30μm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），可以满足直接注入要求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相对于</a:t>
            </a:r>
            <a:r>
              <a:rPr lang="en-US" altLang="zh-CN" sz="2000" dirty="0" err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PlanA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（热阴极直接注入）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，本方案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发射度和能散更具优势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，可实现更高亮度的对撞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37" name="直接箭头连接符 36"/>
          <p:cNvCxnSpPr>
            <a:stCxn id="5" idx="2"/>
          </p:cNvCxnSpPr>
          <p:nvPr/>
        </p:nvCxnSpPr>
        <p:spPr>
          <a:xfrm>
            <a:off x="2414348" y="4346278"/>
            <a:ext cx="115956" cy="1064581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2396" y="3029333"/>
            <a:ext cx="4303903" cy="131694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8" name="图片 4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1594" y="3046500"/>
            <a:ext cx="4909270" cy="1511187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51" name="直接箭头连接符 50"/>
          <p:cNvCxnSpPr>
            <a:stCxn id="48" idx="2"/>
          </p:cNvCxnSpPr>
          <p:nvPr/>
        </p:nvCxnSpPr>
        <p:spPr>
          <a:xfrm flipH="1">
            <a:off x="6023575" y="4557687"/>
            <a:ext cx="1062654" cy="99873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4" name="图片 5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3531" y="2876627"/>
            <a:ext cx="4981833" cy="1574526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55" name="直接箭头连接符 54"/>
          <p:cNvCxnSpPr/>
          <p:nvPr/>
        </p:nvCxnSpPr>
        <p:spPr>
          <a:xfrm>
            <a:off x="10086617" y="4451153"/>
            <a:ext cx="420465" cy="1000002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ECE7A-A77C-42FA-9484-FD22BB1317FE}" type="slidenum">
              <a:rPr lang="zh-CN" altLang="en-US" smtClean="0"/>
            </a:fld>
            <a:endParaRPr lang="zh-CN" altLang="en-US"/>
          </a:p>
        </p:txBody>
      </p:sp>
      <p:sp>
        <p:nvSpPr>
          <p:cNvPr id="4" name="矩形: 圆角 3"/>
          <p:cNvSpPr/>
          <p:nvPr/>
        </p:nvSpPr>
        <p:spPr>
          <a:xfrm>
            <a:off x="703230" y="5395426"/>
            <a:ext cx="321207" cy="321989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: 圆角 5"/>
          <p:cNvSpPr/>
          <p:nvPr/>
        </p:nvSpPr>
        <p:spPr>
          <a:xfrm>
            <a:off x="1418675" y="5395428"/>
            <a:ext cx="945007" cy="32198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Booster</a:t>
            </a: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矩形: 圆角 6"/>
          <p:cNvSpPr/>
          <p:nvPr/>
        </p:nvSpPr>
        <p:spPr>
          <a:xfrm>
            <a:off x="2727384" y="5396419"/>
            <a:ext cx="945007" cy="321989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chirp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6" name="直接连接符 15"/>
          <p:cNvCxnSpPr>
            <a:stCxn id="4" idx="3"/>
            <a:endCxn id="6" idx="1"/>
          </p:cNvCxnSpPr>
          <p:nvPr/>
        </p:nvCxnSpPr>
        <p:spPr>
          <a:xfrm>
            <a:off x="1024437" y="5556422"/>
            <a:ext cx="394238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直接连接符 22"/>
          <p:cNvCxnSpPr>
            <a:stCxn id="6" idx="3"/>
            <a:endCxn id="7" idx="1"/>
          </p:cNvCxnSpPr>
          <p:nvPr/>
        </p:nvCxnSpPr>
        <p:spPr>
          <a:xfrm>
            <a:off x="2363682" y="5556423"/>
            <a:ext cx="363702" cy="99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4" name="直接连接符 33"/>
          <p:cNvCxnSpPr>
            <a:stCxn id="7" idx="3"/>
            <a:endCxn id="46" idx="1"/>
          </p:cNvCxnSpPr>
          <p:nvPr/>
        </p:nvCxnSpPr>
        <p:spPr>
          <a:xfrm>
            <a:off x="3672391" y="5557415"/>
            <a:ext cx="973605" cy="6722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5" name="文本框 34"/>
          <p:cNvSpPr txBox="1"/>
          <p:nvPr/>
        </p:nvSpPr>
        <p:spPr>
          <a:xfrm>
            <a:off x="507352" y="4796154"/>
            <a:ext cx="8915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L-band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Gun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1376450" y="4808498"/>
            <a:ext cx="10185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L1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*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Lband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8" name="文本框 37"/>
          <p:cNvSpPr txBox="1"/>
          <p:nvPr/>
        </p:nvSpPr>
        <p:spPr>
          <a:xfrm>
            <a:off x="3683021" y="4844683"/>
            <a:ext cx="1151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X band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39" name="组合 38"/>
          <p:cNvGrpSpPr/>
          <p:nvPr/>
        </p:nvGrpSpPr>
        <p:grpSpPr>
          <a:xfrm>
            <a:off x="4645997" y="5060375"/>
            <a:ext cx="1289149" cy="664755"/>
            <a:chOff x="8893575" y="3684507"/>
            <a:chExt cx="1097836" cy="500187"/>
          </a:xfrm>
        </p:grpSpPr>
        <p:grpSp>
          <p:nvGrpSpPr>
            <p:cNvPr id="41" name="组合 40"/>
            <p:cNvGrpSpPr/>
            <p:nvPr/>
          </p:nvGrpSpPr>
          <p:grpSpPr>
            <a:xfrm>
              <a:off x="8893575" y="3684507"/>
              <a:ext cx="1097836" cy="500187"/>
              <a:chOff x="8225919" y="1735011"/>
              <a:chExt cx="1097836" cy="500187"/>
            </a:xfrm>
          </p:grpSpPr>
          <p:sp>
            <p:nvSpPr>
              <p:cNvPr id="46" name="矩形: 圆角 45"/>
              <p:cNvSpPr/>
              <p:nvPr/>
            </p:nvSpPr>
            <p:spPr>
              <a:xfrm>
                <a:off x="8225919" y="1992921"/>
                <a:ext cx="160878" cy="242277"/>
              </a:xfrm>
              <a:prstGeom prst="roundRect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47" name="矩形: 圆角 46"/>
              <p:cNvSpPr/>
              <p:nvPr/>
            </p:nvSpPr>
            <p:spPr>
              <a:xfrm>
                <a:off x="9162877" y="1992921"/>
                <a:ext cx="160878" cy="242277"/>
              </a:xfrm>
              <a:prstGeom prst="roundRect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52" name="矩形: 圆角 51"/>
              <p:cNvSpPr/>
              <p:nvPr/>
            </p:nvSpPr>
            <p:spPr>
              <a:xfrm>
                <a:off x="8538238" y="1735011"/>
                <a:ext cx="160878" cy="242277"/>
              </a:xfrm>
              <a:prstGeom prst="roundRect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59" name="矩形: 圆角 58"/>
              <p:cNvSpPr/>
              <p:nvPr/>
            </p:nvSpPr>
            <p:spPr>
              <a:xfrm>
                <a:off x="8850557" y="1735011"/>
                <a:ext cx="160878" cy="242277"/>
              </a:xfrm>
              <a:prstGeom prst="roundRect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cxnSp>
          <p:nvCxnSpPr>
            <p:cNvPr id="43" name="直接连接符 42"/>
            <p:cNvCxnSpPr>
              <a:stCxn id="46" idx="3"/>
              <a:endCxn id="52" idx="1"/>
            </p:cNvCxnSpPr>
            <p:nvPr/>
          </p:nvCxnSpPr>
          <p:spPr>
            <a:xfrm flipV="1">
              <a:off x="9054453" y="3805646"/>
              <a:ext cx="151441" cy="25791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直接连接符 43"/>
            <p:cNvCxnSpPr>
              <a:stCxn id="52" idx="3"/>
              <a:endCxn id="59" idx="1"/>
            </p:cNvCxnSpPr>
            <p:nvPr/>
          </p:nvCxnSpPr>
          <p:spPr>
            <a:xfrm>
              <a:off x="9366772" y="3805646"/>
              <a:ext cx="151441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直接连接符 44"/>
            <p:cNvCxnSpPr>
              <a:stCxn id="59" idx="3"/>
              <a:endCxn id="47" idx="1"/>
            </p:cNvCxnSpPr>
            <p:nvPr/>
          </p:nvCxnSpPr>
          <p:spPr>
            <a:xfrm>
              <a:off x="9679091" y="3805646"/>
              <a:ext cx="151442" cy="25791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60" name="直接连接符 59"/>
          <p:cNvCxnSpPr>
            <a:stCxn id="1048774" idx="3"/>
          </p:cNvCxnSpPr>
          <p:nvPr/>
        </p:nvCxnSpPr>
        <p:spPr>
          <a:xfrm>
            <a:off x="10371929" y="5564135"/>
            <a:ext cx="596166" cy="0"/>
          </a:xfrm>
          <a:prstGeom prst="line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3" name="矩形: 圆角 62"/>
          <p:cNvSpPr/>
          <p:nvPr/>
        </p:nvSpPr>
        <p:spPr>
          <a:xfrm>
            <a:off x="3935348" y="5410859"/>
            <a:ext cx="496258" cy="298498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X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48768" name="矩形: 圆角 1048767"/>
          <p:cNvSpPr/>
          <p:nvPr/>
        </p:nvSpPr>
        <p:spPr>
          <a:xfrm>
            <a:off x="6196133" y="5403141"/>
            <a:ext cx="945007" cy="321989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S-band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048769" name="直接连接符 1048768"/>
          <p:cNvCxnSpPr>
            <a:stCxn id="47" idx="3"/>
            <a:endCxn id="1048768" idx="1"/>
          </p:cNvCxnSpPr>
          <p:nvPr/>
        </p:nvCxnSpPr>
        <p:spPr>
          <a:xfrm>
            <a:off x="5935146" y="5564136"/>
            <a:ext cx="260987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48770" name="矩形: 圆角 1048769"/>
          <p:cNvSpPr/>
          <p:nvPr/>
        </p:nvSpPr>
        <p:spPr>
          <a:xfrm>
            <a:off x="7243614" y="5403140"/>
            <a:ext cx="945007" cy="321989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048771" name="直接连接符 1048770"/>
          <p:cNvCxnSpPr>
            <a:stCxn id="1048770" idx="3"/>
          </p:cNvCxnSpPr>
          <p:nvPr/>
        </p:nvCxnSpPr>
        <p:spPr>
          <a:xfrm>
            <a:off x="8188621" y="5564135"/>
            <a:ext cx="190820" cy="0"/>
          </a:xfrm>
          <a:prstGeom prst="line">
            <a:avLst/>
          </a:prstGeom>
          <a:ln>
            <a:prstDash val="sysDot"/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48772" name="直接连接符 1048771"/>
          <p:cNvCxnSpPr>
            <a:stCxn id="1048768" idx="3"/>
            <a:endCxn id="1048770" idx="1"/>
          </p:cNvCxnSpPr>
          <p:nvPr/>
        </p:nvCxnSpPr>
        <p:spPr>
          <a:xfrm flipV="1">
            <a:off x="7141140" y="5564135"/>
            <a:ext cx="102474" cy="1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48773" name="矩形: 圆角 1048772"/>
          <p:cNvSpPr/>
          <p:nvPr/>
        </p:nvSpPr>
        <p:spPr>
          <a:xfrm>
            <a:off x="8379441" y="5403141"/>
            <a:ext cx="945007" cy="321989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48774" name="矩形: 圆角 1048773"/>
          <p:cNvSpPr/>
          <p:nvPr/>
        </p:nvSpPr>
        <p:spPr>
          <a:xfrm>
            <a:off x="9426922" y="5403140"/>
            <a:ext cx="945007" cy="321989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048775" name="直接连接符 1048774"/>
          <p:cNvCxnSpPr>
            <a:stCxn id="1048773" idx="3"/>
            <a:endCxn id="1048774" idx="1"/>
          </p:cNvCxnSpPr>
          <p:nvPr/>
        </p:nvCxnSpPr>
        <p:spPr>
          <a:xfrm flipV="1">
            <a:off x="9324448" y="5564135"/>
            <a:ext cx="102474" cy="1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48776" name="文本框 1048775"/>
          <p:cNvSpPr txBox="1"/>
          <p:nvPr/>
        </p:nvSpPr>
        <p:spPr>
          <a:xfrm>
            <a:off x="4740453" y="4626041"/>
            <a:ext cx="1151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BC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48777" name="文本框 1048776"/>
          <p:cNvSpPr txBox="1"/>
          <p:nvPr/>
        </p:nvSpPr>
        <p:spPr>
          <a:xfrm>
            <a:off x="2650776" y="4796154"/>
            <a:ext cx="10502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L2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*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Sband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48778" name="文本框 1048777"/>
          <p:cNvSpPr txBox="1"/>
          <p:nvPr/>
        </p:nvSpPr>
        <p:spPr>
          <a:xfrm>
            <a:off x="7511463" y="4766291"/>
            <a:ext cx="15496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L3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 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* 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Sband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48783" name="文本框 1048782"/>
          <p:cNvSpPr txBox="1"/>
          <p:nvPr/>
        </p:nvSpPr>
        <p:spPr>
          <a:xfrm>
            <a:off x="10166073" y="5892908"/>
            <a:ext cx="11649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1GeV</a:t>
            </a:r>
            <a:endParaRPr lang="zh-CN" altLang="en-US" sz="1600" dirty="0">
              <a:solidFill>
                <a:schemeClr val="accent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9" name="文本框 48"/>
          <p:cNvSpPr txBox="1"/>
          <p:nvPr/>
        </p:nvSpPr>
        <p:spPr>
          <a:xfrm>
            <a:off x="4306618" y="6540487"/>
            <a:ext cx="28625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1600" b="1" dirty="0">
                <a:solidFill>
                  <a:srgbClr val="FFFF00"/>
                </a:solidFill>
              </a:rPr>
              <a:t>谷端</a:t>
            </a:r>
            <a:r>
              <a:rPr lang="en-US" altLang="zh-CN" sz="1600" b="1" dirty="0">
                <a:solidFill>
                  <a:srgbClr val="FFFF00"/>
                </a:solidFill>
              </a:rPr>
              <a:t>@</a:t>
            </a:r>
            <a:r>
              <a:rPr lang="zh-CN" altLang="en-US" sz="1600" b="1" dirty="0">
                <a:solidFill>
                  <a:srgbClr val="FFFF00"/>
                </a:solidFill>
              </a:rPr>
              <a:t>上海高等研究院</a:t>
            </a:r>
            <a:endParaRPr lang="zh-CN" altLang="en-US" sz="16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03" name="文本框 10"/>
          <p:cNvSpPr txBox="1"/>
          <p:nvPr/>
        </p:nvSpPr>
        <p:spPr>
          <a:xfrm>
            <a:off x="103908" y="151678"/>
            <a:ext cx="889868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zh-CN" altLang="en-US" sz="3200" b="1" dirty="0">
                <a:solidFill>
                  <a:srgbClr val="FF0000"/>
                </a:solidFill>
                <a:cs typeface="+mn-ea"/>
                <a:sym typeface="+mn-lt"/>
              </a:rPr>
              <a:t>置换注入</a:t>
            </a:r>
            <a:r>
              <a:rPr kumimoji="1" lang="en-US" altLang="zh-CN" sz="3200" b="1" dirty="0" err="1">
                <a:solidFill>
                  <a:srgbClr val="FF0000"/>
                </a:solidFill>
                <a:cs typeface="+mn-ea"/>
                <a:sym typeface="+mn-lt"/>
              </a:rPr>
              <a:t>PlanB</a:t>
            </a:r>
            <a:r>
              <a:rPr kumimoji="1" lang="en-US" altLang="zh-CN" sz="3200" b="1" dirty="0">
                <a:solidFill>
                  <a:schemeClr val="accent1">
                    <a:lumMod val="75000"/>
                  </a:schemeClr>
                </a:solidFill>
                <a:cs typeface="+mn-ea"/>
                <a:sym typeface="+mn-lt"/>
              </a:rPr>
              <a:t>——</a:t>
            </a:r>
            <a:r>
              <a:rPr kumimoji="1" lang="zh-CN" altLang="en-US" sz="3200" b="1" dirty="0">
                <a:solidFill>
                  <a:schemeClr val="accent1">
                    <a:lumMod val="75000"/>
                  </a:schemeClr>
                </a:solidFill>
                <a:cs typeface="+mn-ea"/>
                <a:sym typeface="+mn-lt"/>
              </a:rPr>
              <a:t>主加速段（带误差）</a:t>
            </a:r>
            <a:endParaRPr kumimoji="1" lang="zh-CN" altLang="en-US" sz="3200" b="1" dirty="0">
              <a:solidFill>
                <a:schemeClr val="accent1">
                  <a:lumMod val="7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ECE7A-A77C-42FA-9484-FD22BB1317FE}" type="slidenum">
              <a:rPr lang="zh-CN" altLang="en-US" smtClean="0"/>
            </a:fld>
            <a:endParaRPr lang="zh-CN" altLang="en-US" dirty="0"/>
          </a:p>
        </p:txBody>
      </p:sp>
      <p:graphicFrame>
        <p:nvGraphicFramePr>
          <p:cNvPr id="9" name="表格 8"/>
          <p:cNvGraphicFramePr>
            <a:graphicFrameLocks noGrp="1"/>
          </p:cNvGraphicFramePr>
          <p:nvPr/>
        </p:nvGraphicFramePr>
        <p:xfrm>
          <a:off x="6812127" y="3141421"/>
          <a:ext cx="5189760" cy="3167997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2674228"/>
                <a:gridCol w="778315"/>
                <a:gridCol w="750692"/>
                <a:gridCol w="986525"/>
              </a:tblGrid>
              <a:tr h="45257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altLang="zh-CN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Energy</a:t>
                      </a:r>
                      <a:endParaRPr kumimoji="0" lang="zh-CN" altLang="en-US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1" dirty="0">
                          <a:solidFill>
                            <a:schemeClr val="bg1"/>
                          </a:solidFill>
                        </a:rPr>
                        <a:t>1 GeV</a:t>
                      </a:r>
                      <a:endParaRPr lang="zh-CN" altLang="en-US" sz="1600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1" dirty="0">
                          <a:solidFill>
                            <a:schemeClr val="bg1"/>
                          </a:solidFill>
                        </a:rPr>
                        <a:t>2 GeV</a:t>
                      </a:r>
                      <a:endParaRPr lang="zh-CN" altLang="en-US" sz="1600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1" dirty="0">
                          <a:solidFill>
                            <a:schemeClr val="bg1"/>
                          </a:solidFill>
                        </a:rPr>
                        <a:t>3.5 GeV</a:t>
                      </a:r>
                      <a:endParaRPr lang="zh-CN" altLang="en-US" sz="1600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45257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CN" sz="1600" b="1" dirty="0">
                          <a:solidFill>
                            <a:schemeClr val="tx1"/>
                          </a:solidFill>
                        </a:rPr>
                        <a:t>Beam length (</a:t>
                      </a:r>
                      <a:r>
                        <a:rPr lang="en-US" altLang="zh-CN" sz="1600" b="1" dirty="0" err="1">
                          <a:solidFill>
                            <a:schemeClr val="tx1"/>
                          </a:solidFill>
                        </a:rPr>
                        <a:t>ps</a:t>
                      </a:r>
                      <a:r>
                        <a:rPr lang="en-US" altLang="zh-CN" sz="1600" b="1" dirty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zh-CN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0" dirty="0">
                          <a:solidFill>
                            <a:schemeClr val="tx1"/>
                          </a:solidFill>
                        </a:rPr>
                        <a:t>3.26</a:t>
                      </a:r>
                      <a:endParaRPr lang="zh-CN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b="0" dirty="0">
                          <a:solidFill>
                            <a:schemeClr val="tx1"/>
                          </a:solidFill>
                        </a:rPr>
                        <a:t>3.32</a:t>
                      </a:r>
                      <a:endParaRPr lang="zh-CN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b="0" dirty="0">
                          <a:solidFill>
                            <a:schemeClr val="tx1"/>
                          </a:solidFill>
                        </a:rPr>
                        <a:t>3.11</a:t>
                      </a:r>
                      <a:endParaRPr lang="zh-CN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5257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CN" sz="1600" b="1" dirty="0"/>
                        <a:t>Energy spread (%)</a:t>
                      </a:r>
                      <a:endParaRPr lang="zh-CN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0" dirty="0">
                          <a:solidFill>
                            <a:schemeClr val="tx1"/>
                          </a:solidFill>
                        </a:rPr>
                        <a:t>0.26</a:t>
                      </a:r>
                      <a:endParaRPr lang="zh-CN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0" dirty="0">
                          <a:solidFill>
                            <a:schemeClr val="tx1"/>
                          </a:solidFill>
                        </a:rPr>
                        <a:t>0.31</a:t>
                      </a:r>
                      <a:endParaRPr lang="zh-CN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0" dirty="0">
                          <a:solidFill>
                            <a:schemeClr val="tx1"/>
                          </a:solidFill>
                        </a:rPr>
                        <a:t>0.23</a:t>
                      </a:r>
                      <a:endParaRPr lang="zh-CN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5257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CN" sz="1600" b="1" dirty="0" err="1">
                          <a:solidFill>
                            <a:schemeClr val="tx1"/>
                          </a:solidFill>
                        </a:rPr>
                        <a:t>Sigma_x</a:t>
                      </a:r>
                      <a:r>
                        <a:rPr lang="en-US" altLang="zh-CN" sz="1600" b="1" dirty="0">
                          <a:solidFill>
                            <a:schemeClr val="tx1"/>
                          </a:solidFill>
                        </a:rPr>
                        <a:t> (mm)</a:t>
                      </a:r>
                      <a:endParaRPr lang="zh-CN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0" dirty="0">
                          <a:solidFill>
                            <a:schemeClr val="tx1"/>
                          </a:solidFill>
                        </a:rPr>
                        <a:t>0.14</a:t>
                      </a:r>
                      <a:endParaRPr lang="zh-CN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0" dirty="0">
                          <a:solidFill>
                            <a:schemeClr val="tx1"/>
                          </a:solidFill>
                        </a:rPr>
                        <a:t>0.16</a:t>
                      </a:r>
                      <a:endParaRPr lang="zh-CN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0" dirty="0">
                          <a:solidFill>
                            <a:schemeClr val="tx1"/>
                          </a:solidFill>
                        </a:rPr>
                        <a:t>0.15</a:t>
                      </a:r>
                      <a:endParaRPr lang="zh-CN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5257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CN" sz="1600" b="1" dirty="0" err="1">
                          <a:solidFill>
                            <a:schemeClr val="tx1"/>
                          </a:solidFill>
                        </a:rPr>
                        <a:t>Sigma_y</a:t>
                      </a:r>
                      <a:r>
                        <a:rPr lang="en-US" altLang="zh-CN" sz="1600" b="1" dirty="0">
                          <a:solidFill>
                            <a:schemeClr val="tx1"/>
                          </a:solidFill>
                        </a:rPr>
                        <a:t> (mm)</a:t>
                      </a:r>
                      <a:endParaRPr lang="zh-CN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0" dirty="0">
                          <a:solidFill>
                            <a:schemeClr val="tx1"/>
                          </a:solidFill>
                        </a:rPr>
                        <a:t>0.38</a:t>
                      </a:r>
                      <a:endParaRPr lang="zh-CN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0" dirty="0">
                          <a:solidFill>
                            <a:schemeClr val="tx1"/>
                          </a:solidFill>
                        </a:rPr>
                        <a:t>0.39</a:t>
                      </a:r>
                      <a:endParaRPr lang="zh-CN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0" dirty="0">
                          <a:solidFill>
                            <a:schemeClr val="tx1"/>
                          </a:solidFill>
                        </a:rPr>
                        <a:t>0.09</a:t>
                      </a:r>
                      <a:endParaRPr lang="zh-CN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5257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CN" sz="1600" b="1" dirty="0">
                          <a:solidFill>
                            <a:schemeClr val="tx1"/>
                          </a:solidFill>
                        </a:rPr>
                        <a:t>Nor. </a:t>
                      </a:r>
                      <a:r>
                        <a:rPr lang="en-US" altLang="zh-CN" sz="1600" b="1" dirty="0" err="1">
                          <a:solidFill>
                            <a:schemeClr val="tx1"/>
                          </a:solidFill>
                        </a:rPr>
                        <a:t>emittance_x</a:t>
                      </a:r>
                      <a:r>
                        <a:rPr lang="en-US" altLang="zh-CN" sz="1600" b="1" dirty="0">
                          <a:solidFill>
                            <a:schemeClr val="tx1"/>
                          </a:solidFill>
                        </a:rPr>
                        <a:t> (mm </a:t>
                      </a:r>
                      <a:r>
                        <a:rPr lang="en-US" altLang="zh-CN" sz="1600" b="1" dirty="0" err="1">
                          <a:solidFill>
                            <a:schemeClr val="tx1"/>
                          </a:solidFill>
                        </a:rPr>
                        <a:t>mrad</a:t>
                      </a:r>
                      <a:r>
                        <a:rPr lang="en-US" altLang="zh-CN" sz="1600" b="1" dirty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zh-CN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0" dirty="0">
                          <a:solidFill>
                            <a:schemeClr val="tx1"/>
                          </a:solidFill>
                        </a:rPr>
                        <a:t>6.27</a:t>
                      </a:r>
                      <a:endParaRPr lang="zh-CN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0" dirty="0">
                          <a:solidFill>
                            <a:schemeClr val="tx1"/>
                          </a:solidFill>
                        </a:rPr>
                        <a:t>13.56</a:t>
                      </a:r>
                      <a:endParaRPr lang="zh-CN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0" dirty="0">
                          <a:solidFill>
                            <a:schemeClr val="tx1"/>
                          </a:solidFill>
                        </a:rPr>
                        <a:t>12.85</a:t>
                      </a:r>
                      <a:endParaRPr lang="zh-CN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5257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CN" sz="1600" b="1" dirty="0">
                          <a:solidFill>
                            <a:schemeClr val="tx1"/>
                          </a:solidFill>
                        </a:rPr>
                        <a:t>Nor. </a:t>
                      </a:r>
                      <a:r>
                        <a:rPr lang="en-US" altLang="zh-CN" sz="1600" b="1" dirty="0" err="1">
                          <a:solidFill>
                            <a:schemeClr val="tx1"/>
                          </a:solidFill>
                        </a:rPr>
                        <a:t>emittance_y</a:t>
                      </a:r>
                      <a:r>
                        <a:rPr lang="en-US" altLang="zh-CN" sz="1600" b="1" dirty="0">
                          <a:solidFill>
                            <a:schemeClr val="tx1"/>
                          </a:solidFill>
                        </a:rPr>
                        <a:t> (mm </a:t>
                      </a:r>
                      <a:r>
                        <a:rPr lang="en-US" altLang="zh-CN" sz="1600" b="1" dirty="0" err="1">
                          <a:solidFill>
                            <a:schemeClr val="tx1"/>
                          </a:solidFill>
                        </a:rPr>
                        <a:t>mrad</a:t>
                      </a:r>
                      <a:r>
                        <a:rPr lang="en-US" altLang="zh-CN" sz="1600" b="1" dirty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zh-CN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0" dirty="0">
                          <a:solidFill>
                            <a:schemeClr val="tx1"/>
                          </a:solidFill>
                        </a:rPr>
                        <a:t>5.53</a:t>
                      </a:r>
                      <a:endParaRPr lang="zh-CN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0" dirty="0">
                          <a:solidFill>
                            <a:schemeClr val="tx1"/>
                          </a:solidFill>
                        </a:rPr>
                        <a:t>7.90</a:t>
                      </a:r>
                      <a:endParaRPr lang="zh-CN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0" dirty="0">
                          <a:solidFill>
                            <a:schemeClr val="tx1"/>
                          </a:solidFill>
                        </a:rPr>
                        <a:t>4.88</a:t>
                      </a:r>
                      <a:endParaRPr lang="zh-CN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文本框 9"/>
          <p:cNvSpPr txBox="1"/>
          <p:nvPr/>
        </p:nvSpPr>
        <p:spPr>
          <a:xfrm>
            <a:off x="7074740" y="2575719"/>
            <a:ext cx="4392000" cy="45345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lnSpc>
                <a:spcPct val="130000"/>
              </a:lnSpc>
              <a:spcAft>
                <a:spcPts val="500"/>
              </a:spcAft>
              <a:defRPr sz="2400" b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r>
              <a:rPr lang="en-US" altLang="zh-CN" sz="2000" b="1" dirty="0">
                <a:solidFill>
                  <a:srgbClr val="FF0000"/>
                </a:solidFill>
              </a:rPr>
              <a:t>8.5nC ML</a:t>
            </a:r>
            <a:r>
              <a:rPr lang="zh-CN" altLang="en-US" sz="2000" b="1" dirty="0">
                <a:solidFill>
                  <a:srgbClr val="FF0000"/>
                </a:solidFill>
              </a:rPr>
              <a:t>输出束流参数</a:t>
            </a:r>
            <a:endParaRPr lang="zh-CN" altLang="en-US" sz="2000" b="1" dirty="0">
              <a:solidFill>
                <a:srgbClr val="FF0000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349346" y="5946341"/>
            <a:ext cx="112853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b="1" dirty="0">
                <a:solidFill>
                  <a:srgbClr val="FF0000"/>
                </a:solidFill>
              </a:rPr>
              <a:t>3.5GeV</a:t>
            </a:r>
            <a:endParaRPr lang="zh-CN" altLang="en-US" dirty="0"/>
          </a:p>
        </p:txBody>
      </p:sp>
      <p:sp>
        <p:nvSpPr>
          <p:cNvPr id="7" name="文本框 6"/>
          <p:cNvSpPr txBox="1"/>
          <p:nvPr/>
        </p:nvSpPr>
        <p:spPr>
          <a:xfrm>
            <a:off x="3134432" y="6024336"/>
            <a:ext cx="112853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solidFill>
                  <a:srgbClr val="FF0000"/>
                </a:solidFill>
              </a:rPr>
              <a:t>2.0</a:t>
            </a:r>
            <a:r>
              <a:rPr lang="en-US" altLang="zh-CN" sz="1800" b="1" dirty="0">
                <a:solidFill>
                  <a:srgbClr val="FF0000"/>
                </a:solidFill>
              </a:rPr>
              <a:t>GeV</a:t>
            </a:r>
            <a:endParaRPr lang="zh-CN" altLang="en-US" dirty="0"/>
          </a:p>
        </p:txBody>
      </p:sp>
      <p:sp>
        <p:nvSpPr>
          <p:cNvPr id="8" name="文本框 7"/>
          <p:cNvSpPr txBox="1"/>
          <p:nvPr/>
        </p:nvSpPr>
        <p:spPr>
          <a:xfrm>
            <a:off x="919518" y="6028678"/>
            <a:ext cx="112853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b="1" dirty="0">
                <a:solidFill>
                  <a:srgbClr val="FF0000"/>
                </a:solidFill>
              </a:rPr>
              <a:t>1.0GeV</a:t>
            </a:r>
            <a:endParaRPr lang="zh-CN" altLang="en-US" dirty="0"/>
          </a:p>
        </p:txBody>
      </p:sp>
      <p:sp>
        <p:nvSpPr>
          <p:cNvPr id="11" name="object 3"/>
          <p:cNvSpPr txBox="1"/>
          <p:nvPr/>
        </p:nvSpPr>
        <p:spPr>
          <a:xfrm>
            <a:off x="381400" y="726753"/>
            <a:ext cx="9588099" cy="98084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marR="5080" indent="-287020">
              <a:lnSpc>
                <a:spcPct val="150000"/>
              </a:lnSpc>
              <a:spcBef>
                <a:spcPts val="95"/>
              </a:spcBef>
              <a:buFont typeface="Wingdings" panose="05000000000000000000"/>
              <a:buChar char=""/>
              <a:tabLst>
                <a:tab pos="299720" algn="l"/>
              </a:tabLst>
            </a:pPr>
            <a:r>
              <a:rPr lang="zh-CN" altLang="en-US" sz="2200" dirty="0">
                <a:latin typeface="微软雅黑" panose="020B0503020204020204" pitchFamily="34" charset="-122"/>
                <a:cs typeface="微软雅黑" panose="020B0503020204020204" pitchFamily="34" charset="-122"/>
              </a:rPr>
              <a:t>满足输出能量为</a:t>
            </a:r>
            <a:r>
              <a:rPr lang="en-US" altLang="zh-CN" sz="2200" dirty="0">
                <a:latin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sz="2200" dirty="0">
                <a:latin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en-US" altLang="zh-CN" sz="2200" dirty="0">
                <a:latin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2200" dirty="0">
                <a:latin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en-US" altLang="zh-CN" sz="2200" dirty="0">
                <a:latin typeface="微软雅黑" panose="020B0503020204020204" pitchFamily="34" charset="-122"/>
                <a:cs typeface="微软雅黑" panose="020B0503020204020204" pitchFamily="34" charset="-122"/>
              </a:rPr>
              <a:t>3.5GeV</a:t>
            </a:r>
            <a:endParaRPr lang="en-US" altLang="zh-CN" sz="2200" dirty="0">
              <a:latin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99085" marR="5080" indent="-287020">
              <a:lnSpc>
                <a:spcPct val="150000"/>
              </a:lnSpc>
              <a:spcBef>
                <a:spcPts val="95"/>
              </a:spcBef>
              <a:buFont typeface="Wingdings" panose="05000000000000000000"/>
              <a:buChar char=""/>
              <a:tabLst>
                <a:tab pos="299720" algn="l"/>
              </a:tabLst>
            </a:pPr>
            <a:r>
              <a:rPr lang="zh-CN" altLang="en-US" sz="2200" dirty="0">
                <a:latin typeface="微软雅黑" panose="020B0503020204020204" pitchFamily="34" charset="-122"/>
                <a:cs typeface="微软雅黑" panose="020B0503020204020204" pitchFamily="34" charset="-122"/>
              </a:rPr>
              <a:t>充分考虑</a:t>
            </a:r>
            <a:r>
              <a:rPr lang="zh-CN" altLang="en-US" sz="2200" dirty="0">
                <a:solidFill>
                  <a:srgbClr val="FF000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准直误差</a:t>
            </a:r>
            <a:r>
              <a:rPr lang="zh-CN" altLang="en-US" sz="2200" dirty="0">
                <a:latin typeface="微软雅黑" panose="020B0503020204020204" pitchFamily="34" charset="-122"/>
                <a:cs typeface="微软雅黑" panose="020B0503020204020204" pitchFamily="34" charset="-122"/>
              </a:rPr>
              <a:t>以及</a:t>
            </a:r>
            <a:r>
              <a:rPr lang="zh-CN" altLang="en-US" sz="2200" dirty="0">
                <a:solidFill>
                  <a:srgbClr val="FF000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尾场效应</a:t>
            </a:r>
            <a:r>
              <a:rPr lang="zh-CN" altLang="en-US" sz="2200" dirty="0">
                <a:latin typeface="微软雅黑" panose="020B0503020204020204" pitchFamily="34" charset="-122"/>
                <a:cs typeface="微软雅黑" panose="020B0503020204020204" pitchFamily="34" charset="-122"/>
              </a:rPr>
              <a:t>的影响</a:t>
            </a:r>
            <a:endParaRPr lang="en-US" altLang="zh-CN" sz="2200" dirty="0">
              <a:latin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731562" y="2414737"/>
            <a:ext cx="149580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华文楷体" panose="02010600040101010101" pitchFamily="2" charset="-122"/>
              </a:rPr>
              <a:t>EL1 - ML: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87" y="2946022"/>
            <a:ext cx="4964506" cy="1404433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4306618" y="6540487"/>
            <a:ext cx="28625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1600" b="1" dirty="0">
                <a:solidFill>
                  <a:srgbClr val="FFFF00"/>
                </a:solidFill>
              </a:rPr>
              <a:t>胡桐宁</a:t>
            </a:r>
            <a:r>
              <a:rPr lang="en-US" altLang="zh-CN" sz="1600" b="1" dirty="0">
                <a:solidFill>
                  <a:srgbClr val="FFFF00"/>
                </a:solidFill>
              </a:rPr>
              <a:t>@</a:t>
            </a:r>
            <a:r>
              <a:rPr lang="zh-CN" altLang="en-US" sz="1600" b="1" dirty="0">
                <a:solidFill>
                  <a:srgbClr val="FFFF00"/>
                </a:solidFill>
              </a:rPr>
              <a:t>华中科技大学</a:t>
            </a:r>
            <a:endParaRPr lang="zh-CN" altLang="en-US" sz="1600" b="1" dirty="0">
              <a:solidFill>
                <a:srgbClr val="FFFF00"/>
              </a:solidFill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1239" y="444065"/>
            <a:ext cx="4553987" cy="2131654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611" y="4350454"/>
            <a:ext cx="2200736" cy="1603217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8090" y="4385787"/>
            <a:ext cx="1961280" cy="1603217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0877" y="4350454"/>
            <a:ext cx="2064565" cy="156969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03" name="文本框 10"/>
          <p:cNvSpPr txBox="1"/>
          <p:nvPr/>
        </p:nvSpPr>
        <p:spPr>
          <a:xfrm>
            <a:off x="103908" y="151678"/>
            <a:ext cx="1005609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zh-CN" altLang="en-US" sz="3200" b="1" dirty="0">
                <a:solidFill>
                  <a:srgbClr val="FF0000"/>
                </a:solidFill>
                <a:cs typeface="+mn-ea"/>
                <a:sym typeface="+mn-lt"/>
              </a:rPr>
              <a:t>置换注入</a:t>
            </a:r>
            <a:r>
              <a:rPr kumimoji="1" lang="en-US" altLang="zh-CN" sz="3200" b="1" dirty="0">
                <a:solidFill>
                  <a:schemeClr val="accent1">
                    <a:lumMod val="75000"/>
                  </a:schemeClr>
                </a:solidFill>
                <a:cs typeface="+mn-ea"/>
                <a:sym typeface="+mn-lt"/>
              </a:rPr>
              <a:t>——</a:t>
            </a:r>
            <a:r>
              <a:rPr kumimoji="1" lang="zh-CN" altLang="en-US" sz="3200" b="1" dirty="0">
                <a:solidFill>
                  <a:schemeClr val="accent1">
                    <a:lumMod val="75000"/>
                  </a:schemeClr>
                </a:solidFill>
                <a:cs typeface="+mn-ea"/>
                <a:sym typeface="+mn-lt"/>
              </a:rPr>
              <a:t>注入器直线加速器方案设计进展小结</a:t>
            </a:r>
            <a:endParaRPr kumimoji="1" lang="zh-CN" altLang="en-US" sz="3200" b="1" dirty="0">
              <a:solidFill>
                <a:schemeClr val="accent1">
                  <a:lumMod val="7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ECE7A-A77C-42FA-9484-FD22BB1317FE}" type="slidenum">
              <a:rPr lang="zh-CN" altLang="en-US" smtClean="0"/>
            </a:fld>
            <a:endParaRPr lang="zh-CN" altLang="en-US" dirty="0"/>
          </a:p>
        </p:txBody>
      </p:sp>
      <p:sp>
        <p:nvSpPr>
          <p:cNvPr id="3" name="文本框 2"/>
          <p:cNvSpPr txBox="1"/>
          <p:nvPr/>
        </p:nvSpPr>
        <p:spPr>
          <a:xfrm>
            <a:off x="304727" y="873588"/>
            <a:ext cx="11582546" cy="51207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9875" indent="-269875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提出两种电子直线加速器方案设计：</a:t>
            </a:r>
            <a:endParaRPr lang="en-US" altLang="zh-CN" sz="2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812165" lvl="4" indent="-342900">
              <a:spcBef>
                <a:spcPts val="1200"/>
              </a:spcBef>
              <a:buFont typeface="Wingdings" panose="05000000000000000000" pitchFamily="2" charset="2"/>
              <a:buChar char="ü"/>
              <a:tabLst>
                <a:tab pos="299720" algn="l"/>
                <a:tab pos="1284605" algn="l"/>
              </a:tabLst>
            </a:pPr>
            <a:r>
              <a:rPr lang="en-US" altLang="zh-CN" sz="2200" dirty="0">
                <a:latin typeface="微软雅黑" panose="020B0503020204020204" pitchFamily="34" charset="-122"/>
                <a:cs typeface="微软雅黑" panose="020B0503020204020204" pitchFamily="34" charset="-122"/>
              </a:rPr>
              <a:t>Plan</a:t>
            </a:r>
            <a:r>
              <a:rPr lang="en-US" altLang="zh-CN" sz="2200" spc="-10" dirty="0">
                <a:latin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en-US" altLang="zh-CN" sz="2200" spc="-25" dirty="0">
                <a:latin typeface="微软雅黑" panose="020B0503020204020204" pitchFamily="34" charset="-122"/>
                <a:cs typeface="微软雅黑" panose="020B0503020204020204" pitchFamily="34" charset="-122"/>
              </a:rPr>
              <a:t>A:</a:t>
            </a:r>
            <a:r>
              <a:rPr lang="en-US" altLang="zh-CN" sz="2200" dirty="0">
                <a:latin typeface="微软雅黑" panose="020B0503020204020204" pitchFamily="34" charset="-122"/>
                <a:cs typeface="微软雅黑" panose="020B0503020204020204" pitchFamily="34" charset="-122"/>
              </a:rPr>
              <a:t>	</a:t>
            </a:r>
            <a:r>
              <a:rPr lang="en-US" altLang="zh-CN" sz="2200" dirty="0">
                <a:solidFill>
                  <a:srgbClr val="FF000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8.5 </a:t>
            </a:r>
            <a:r>
              <a:rPr lang="en-US" altLang="zh-CN" sz="2200" dirty="0" err="1">
                <a:solidFill>
                  <a:srgbClr val="FF000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nC</a:t>
            </a:r>
            <a:r>
              <a:rPr lang="en-US" altLang="zh-CN" sz="2200" spc="-45" dirty="0">
                <a:solidFill>
                  <a:srgbClr val="FF000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2200" spc="-45" dirty="0">
                <a:solidFill>
                  <a:srgbClr val="FF000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热阴极电子枪</a:t>
            </a:r>
            <a:endParaRPr lang="en-US" altLang="zh-CN" sz="2200" dirty="0">
              <a:solidFill>
                <a:srgbClr val="FF0000"/>
              </a:solidFill>
              <a:latin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812165" lvl="4" indent="-342900">
              <a:spcBef>
                <a:spcPts val="1200"/>
              </a:spcBef>
              <a:buFont typeface="Wingdings" panose="05000000000000000000" pitchFamily="2" charset="2"/>
              <a:buChar char="ü"/>
              <a:tabLst>
                <a:tab pos="299720" algn="l"/>
                <a:tab pos="1284605" algn="l"/>
              </a:tabLst>
            </a:pPr>
            <a:r>
              <a:rPr lang="en-US" altLang="zh-CN" sz="2200" dirty="0">
                <a:latin typeface="微软雅黑" panose="020B0503020204020204" pitchFamily="34" charset="-122"/>
                <a:cs typeface="微软雅黑" panose="020B0503020204020204" pitchFamily="34" charset="-122"/>
              </a:rPr>
              <a:t>Plan</a:t>
            </a:r>
            <a:r>
              <a:rPr lang="en-US" altLang="zh-CN" sz="2200" spc="-10" dirty="0">
                <a:latin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en-US" altLang="zh-CN" sz="2200" spc="-25" dirty="0">
                <a:latin typeface="微软雅黑" panose="020B0503020204020204" pitchFamily="34" charset="-122"/>
                <a:cs typeface="微软雅黑" panose="020B0503020204020204" pitchFamily="34" charset="-122"/>
              </a:rPr>
              <a:t>B:</a:t>
            </a:r>
            <a:r>
              <a:rPr lang="en-US" altLang="zh-CN" sz="2200" dirty="0">
                <a:latin typeface="微软雅黑" panose="020B0503020204020204" pitchFamily="34" charset="-122"/>
                <a:cs typeface="微软雅黑" panose="020B0503020204020204" pitchFamily="34" charset="-122"/>
              </a:rPr>
              <a:t>	</a:t>
            </a:r>
            <a:r>
              <a:rPr lang="en-US" altLang="zh-CN" sz="2200" dirty="0">
                <a:solidFill>
                  <a:srgbClr val="FF000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8.5 </a:t>
            </a:r>
            <a:r>
              <a:rPr lang="en-US" altLang="zh-CN" sz="2200" dirty="0" err="1">
                <a:solidFill>
                  <a:srgbClr val="FF000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nC</a:t>
            </a:r>
            <a:r>
              <a:rPr lang="en-US" altLang="zh-CN" sz="2200" spc="-25" dirty="0">
                <a:solidFill>
                  <a:srgbClr val="FF000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en-US" altLang="zh-CN" sz="2200" dirty="0">
                <a:solidFill>
                  <a:srgbClr val="FF000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L-band</a:t>
            </a:r>
            <a:r>
              <a:rPr lang="zh-CN" altLang="en-US" sz="2200" dirty="0">
                <a:solidFill>
                  <a:srgbClr val="FF000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光阴极电子枪</a:t>
            </a:r>
            <a:endParaRPr lang="en-US" altLang="zh-CN" sz="2200" b="1" dirty="0">
              <a:solidFill>
                <a:srgbClr val="FF0000"/>
              </a:solidFill>
              <a:latin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主加速段：</a:t>
            </a:r>
            <a:endParaRPr lang="en-US" altLang="zh-CN" sz="2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720725" lvl="1" indent="-263525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已完成主加速段</a:t>
            </a:r>
            <a:r>
              <a:rPr lang="en-US" altLang="zh-CN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ML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设计，输出</a:t>
            </a:r>
            <a:r>
              <a:rPr lang="zh-CN" altLang="en-US" sz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束流能量</a:t>
            </a:r>
            <a:r>
              <a:rPr lang="en-US" altLang="zh-CN" sz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3.5GeV</a:t>
            </a:r>
            <a:r>
              <a:rPr lang="zh-CN" altLang="en-US" sz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可调</a:t>
            </a:r>
            <a:endParaRPr lang="en-US" altLang="zh-CN" sz="2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基本完成误差分析及校正：</a:t>
            </a:r>
            <a:endParaRPr lang="en-US" altLang="zh-CN" sz="2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720725" lvl="1" indent="-263525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束线元件安装误差以及束流偏轴将引入严重的</a:t>
            </a:r>
            <a:r>
              <a:rPr lang="zh-CN" altLang="en-US" sz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尾场效应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，导致束流横向发射度增大</a:t>
            </a:r>
            <a:endParaRPr lang="en-US" altLang="zh-CN" sz="2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720725" lvl="1" indent="-263525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用基于束流的准直技术（</a:t>
            </a:r>
            <a:r>
              <a:rPr lang="en-US" altLang="zh-CN" sz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BBA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）来标定和消除这一误差</a:t>
            </a:r>
            <a:endParaRPr lang="en-US" altLang="zh-CN" sz="2200" dirty="0">
              <a:latin typeface="微软雅黑" panose="020B0503020204020204" pitchFamily="34" charset="-122"/>
              <a:ea typeface="微软雅黑" panose="020B0503020204020204" pitchFamily="34" charset="-122"/>
              <a:sym typeface="Wingdings" panose="05000000000000000000" pitchFamily="2" charset="2"/>
            </a:endParaRPr>
          </a:p>
          <a:p>
            <a:pPr lvl="1">
              <a:lnSpc>
                <a:spcPct val="150000"/>
              </a:lnSpc>
            </a:pPr>
            <a:endParaRPr lang="en-US" altLang="zh-CN" sz="2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小结：电子加速器出口的电子束流满足置换注入方案的要求。</a:t>
            </a:r>
            <a:endParaRPr lang="en-US" altLang="zh-CN" sz="24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ECE7A-A77C-42FA-9484-FD22BB1317FE}" type="slidenum">
              <a:rPr lang="zh-CN" altLang="en-US" smtClean="0"/>
            </a:fld>
            <a:endParaRPr lang="zh-CN" altLang="en-US" dirty="0"/>
          </a:p>
        </p:txBody>
      </p:sp>
      <p:sp>
        <p:nvSpPr>
          <p:cNvPr id="3" name="文本框 10"/>
          <p:cNvSpPr txBox="1"/>
          <p:nvPr/>
        </p:nvSpPr>
        <p:spPr>
          <a:xfrm>
            <a:off x="3238500" y="2427187"/>
            <a:ext cx="5715000" cy="20036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zh-CN" altLang="en-US" sz="4400" b="1" dirty="0">
                <a:solidFill>
                  <a:srgbClr val="FF0000"/>
                </a:solidFill>
                <a:cs typeface="+mn-ea"/>
                <a:sym typeface="+mn-lt"/>
              </a:rPr>
              <a:t>兼容注入</a:t>
            </a:r>
            <a:r>
              <a:rPr kumimoji="1" lang="zh-CN" altLang="en-US" sz="4400" b="1" dirty="0">
                <a:solidFill>
                  <a:schemeClr val="accent1">
                    <a:lumMod val="75000"/>
                  </a:schemeClr>
                </a:solidFill>
                <a:cs typeface="+mn-ea"/>
                <a:sym typeface="+mn-lt"/>
              </a:rPr>
              <a:t>对应</a:t>
            </a:r>
            <a:endParaRPr kumimoji="1" lang="en-US" altLang="zh-CN" sz="4400" b="1" dirty="0">
              <a:solidFill>
                <a:schemeClr val="accent1">
                  <a:lumMod val="75000"/>
                </a:schemeClr>
              </a:solidFill>
              <a:cs typeface="+mn-ea"/>
              <a:sym typeface="+mn-lt"/>
            </a:endParaRPr>
          </a:p>
          <a:p>
            <a:pPr algn="ctr">
              <a:lnSpc>
                <a:spcPct val="150000"/>
              </a:lnSpc>
            </a:pPr>
            <a:r>
              <a:rPr kumimoji="1" lang="zh-CN" altLang="en-US" sz="4400" b="1" dirty="0">
                <a:solidFill>
                  <a:schemeClr val="accent1">
                    <a:lumMod val="75000"/>
                  </a:schemeClr>
                </a:solidFill>
                <a:cs typeface="+mn-ea"/>
                <a:sym typeface="+mn-lt"/>
              </a:rPr>
              <a:t>直线加速器方案</a:t>
            </a:r>
            <a:endParaRPr kumimoji="1" lang="zh-CN" altLang="en-US" sz="4400" b="1" dirty="0">
              <a:solidFill>
                <a:schemeClr val="accent1">
                  <a:lumMod val="75000"/>
                </a:schemeClr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图片 85"/>
          <p:cNvPicPr/>
          <p:nvPr/>
        </p:nvPicPr>
        <p:blipFill>
          <a:blip r:embed="rId1"/>
          <a:stretch>
            <a:fillRect/>
          </a:stretch>
        </p:blipFill>
        <p:spPr>
          <a:xfrm>
            <a:off x="720552" y="2711450"/>
            <a:ext cx="10676791" cy="3802466"/>
          </a:xfrm>
          <a:prstGeom prst="rect">
            <a:avLst/>
          </a:prstGeom>
        </p:spPr>
      </p:pic>
      <p:sp>
        <p:nvSpPr>
          <p:cNvPr id="1048803" name="文本框 10"/>
          <p:cNvSpPr txBox="1"/>
          <p:nvPr/>
        </p:nvSpPr>
        <p:spPr>
          <a:xfrm>
            <a:off x="103909" y="151678"/>
            <a:ext cx="5715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zh-CN" altLang="en-US" sz="3200" b="1" dirty="0">
                <a:solidFill>
                  <a:schemeClr val="accent1">
                    <a:lumMod val="75000"/>
                  </a:schemeClr>
                </a:solidFill>
                <a:cs typeface="+mn-ea"/>
                <a:sym typeface="+mn-lt"/>
              </a:rPr>
              <a:t>兼容注入</a:t>
            </a:r>
            <a:endParaRPr kumimoji="1" lang="zh-CN" altLang="en-US" sz="3200" b="1" dirty="0">
              <a:solidFill>
                <a:schemeClr val="accent1">
                  <a:lumMod val="7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ECE7A-A77C-42FA-9484-FD22BB1317FE}" type="slidenum">
              <a:rPr lang="zh-CN" altLang="en-US" smtClean="0"/>
            </a:fld>
            <a:endParaRPr lang="zh-CN" altLang="en-US" dirty="0"/>
          </a:p>
        </p:txBody>
      </p:sp>
      <p:sp>
        <p:nvSpPr>
          <p:cNvPr id="84" name="object 3"/>
          <p:cNvSpPr txBox="1"/>
          <p:nvPr/>
        </p:nvSpPr>
        <p:spPr>
          <a:xfrm>
            <a:off x="342391" y="914400"/>
            <a:ext cx="11347450" cy="202215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marR="5080" indent="-287020">
              <a:lnSpc>
                <a:spcPct val="150000"/>
              </a:lnSpc>
              <a:spcBef>
                <a:spcPts val="95"/>
              </a:spcBef>
              <a:buFont typeface="Wingdings" panose="05000000000000000000"/>
              <a:buChar char=""/>
              <a:tabLst>
                <a:tab pos="299720" algn="l"/>
              </a:tabLst>
            </a:pPr>
            <a:r>
              <a:rPr lang="zh-CN" altLang="en-US" sz="2200" dirty="0">
                <a:latin typeface="微软雅黑" panose="020B0503020204020204" pitchFamily="34" charset="-122"/>
                <a:cs typeface="微软雅黑" panose="020B0503020204020204" pitchFamily="34" charset="-122"/>
              </a:rPr>
              <a:t>对撞环</a:t>
            </a:r>
            <a:r>
              <a:rPr lang="zh-CN" altLang="en-US" sz="2200" dirty="0">
                <a:solidFill>
                  <a:srgbClr val="FF000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离轴注入</a:t>
            </a:r>
            <a:r>
              <a:rPr lang="zh-CN" altLang="en-US" sz="2200" dirty="0">
                <a:latin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lang="en-US" altLang="zh-CN" sz="2200" dirty="0">
                <a:latin typeface="微软雅黑" panose="020B0503020204020204" pitchFamily="34" charset="-122"/>
                <a:cs typeface="微软雅黑" panose="020B0503020204020204" pitchFamily="34" charset="-122"/>
              </a:rPr>
              <a:t>1.0nC</a:t>
            </a:r>
            <a:r>
              <a:rPr lang="zh-CN" altLang="en-US" sz="2200" dirty="0">
                <a:latin typeface="微软雅黑" panose="020B0503020204020204" pitchFamily="34" charset="-122"/>
                <a:cs typeface="微软雅黑" panose="020B0503020204020204" pitchFamily="34" charset="-122"/>
              </a:rPr>
              <a:t>）和</a:t>
            </a:r>
            <a:r>
              <a:rPr lang="zh-CN" altLang="en-US" sz="2200" dirty="0">
                <a:solidFill>
                  <a:srgbClr val="FF000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置换注入</a:t>
            </a:r>
            <a:r>
              <a:rPr lang="zh-CN" altLang="en-US" sz="2200" dirty="0">
                <a:latin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lang="en-US" altLang="zh-CN" sz="2200" dirty="0">
                <a:latin typeface="微软雅黑" panose="020B0503020204020204" pitchFamily="34" charset="-122"/>
                <a:cs typeface="微软雅黑" panose="020B0503020204020204" pitchFamily="34" charset="-122"/>
              </a:rPr>
              <a:t>8.5nC</a:t>
            </a:r>
            <a:r>
              <a:rPr lang="zh-CN" altLang="en-US" sz="2200" dirty="0">
                <a:latin typeface="微软雅黑" panose="020B0503020204020204" pitchFamily="34" charset="-122"/>
                <a:cs typeface="微软雅黑" panose="020B0503020204020204" pitchFamily="34" charset="-122"/>
              </a:rPr>
              <a:t>）的</a:t>
            </a:r>
            <a:r>
              <a:rPr lang="zh-CN" altLang="en-US" sz="2200" dirty="0">
                <a:solidFill>
                  <a:srgbClr val="FF000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兼容方案</a:t>
            </a:r>
            <a:endParaRPr lang="en-US" altLang="zh-CN" sz="2200" dirty="0">
              <a:solidFill>
                <a:srgbClr val="FF0000"/>
              </a:solidFill>
              <a:latin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99085" marR="5080" indent="-287020">
              <a:lnSpc>
                <a:spcPct val="150000"/>
              </a:lnSpc>
              <a:spcBef>
                <a:spcPts val="95"/>
              </a:spcBef>
              <a:buFont typeface="Wingdings" panose="05000000000000000000"/>
              <a:buChar char=""/>
              <a:tabLst>
                <a:tab pos="299720" algn="l"/>
              </a:tabLst>
            </a:pPr>
            <a:r>
              <a:rPr lang="zh-CN" altLang="en-US" sz="2200" dirty="0">
                <a:latin typeface="微软雅黑" panose="020B0503020204020204" pitchFamily="34" charset="-122"/>
                <a:cs typeface="微软雅黑" panose="020B0503020204020204" pitchFamily="34" charset="-122"/>
              </a:rPr>
              <a:t>满足输出</a:t>
            </a:r>
            <a:r>
              <a:rPr lang="zh-CN" altLang="en-US" sz="2200" dirty="0">
                <a:solidFill>
                  <a:srgbClr val="FF000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束流能量为</a:t>
            </a:r>
            <a:r>
              <a:rPr lang="en-US" altLang="zh-CN" sz="2200" dirty="0">
                <a:solidFill>
                  <a:srgbClr val="FF000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sz="2200" dirty="0">
                <a:solidFill>
                  <a:srgbClr val="FF000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en-US" altLang="zh-CN" sz="2200" dirty="0">
                <a:solidFill>
                  <a:srgbClr val="FF000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2200" dirty="0">
                <a:solidFill>
                  <a:srgbClr val="FF000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en-US" altLang="zh-CN" sz="2200" dirty="0">
                <a:solidFill>
                  <a:srgbClr val="FF000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3.5GeV</a:t>
            </a:r>
            <a:r>
              <a:rPr lang="zh-CN" altLang="en-US" sz="2200" dirty="0">
                <a:solidFill>
                  <a:srgbClr val="FF000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可调</a:t>
            </a:r>
            <a:endParaRPr lang="en-US" altLang="zh-CN" sz="2200" dirty="0">
              <a:solidFill>
                <a:srgbClr val="FF0000"/>
              </a:solidFill>
              <a:latin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99085" marR="5080" indent="-287020">
              <a:lnSpc>
                <a:spcPct val="150000"/>
              </a:lnSpc>
              <a:spcBef>
                <a:spcPts val="95"/>
              </a:spcBef>
              <a:buFont typeface="Wingdings" panose="05000000000000000000"/>
              <a:buChar char=""/>
              <a:tabLst>
                <a:tab pos="299720" algn="l"/>
              </a:tabLst>
            </a:pPr>
            <a:r>
              <a:rPr lang="zh-CN" altLang="en-US" sz="2200" dirty="0">
                <a:latin typeface="微软雅黑" panose="020B0503020204020204" pitchFamily="34" charset="-122"/>
                <a:cs typeface="微软雅黑" panose="020B0503020204020204" pitchFamily="34" charset="-122"/>
              </a:rPr>
              <a:t>项目建设可分为两个阶段开展</a:t>
            </a:r>
            <a:endParaRPr lang="en-US" altLang="zh-CN" sz="2200" dirty="0">
              <a:latin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99085" marR="5080" indent="-287020">
              <a:lnSpc>
                <a:spcPct val="150000"/>
              </a:lnSpc>
              <a:spcBef>
                <a:spcPts val="95"/>
              </a:spcBef>
              <a:buFont typeface="Wingdings" panose="05000000000000000000"/>
              <a:buChar char=""/>
              <a:tabLst>
                <a:tab pos="299720" algn="l"/>
              </a:tabLst>
            </a:pPr>
            <a:r>
              <a:rPr lang="zh-CN" altLang="en-US" sz="2200" dirty="0">
                <a:latin typeface="微软雅黑" panose="020B0503020204020204" pitchFamily="34" charset="-122"/>
                <a:cs typeface="微软雅黑" panose="020B0503020204020204" pitchFamily="34" charset="-122"/>
              </a:rPr>
              <a:t>布局及硬件系统方面没有明显挑战</a:t>
            </a:r>
            <a:endParaRPr lang="en-US" altLang="zh-CN" sz="2200" dirty="0">
              <a:latin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03" name="文本框 10"/>
          <p:cNvSpPr txBox="1"/>
          <p:nvPr/>
        </p:nvSpPr>
        <p:spPr>
          <a:xfrm>
            <a:off x="103909" y="151678"/>
            <a:ext cx="969323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zh-CN" altLang="en-US" sz="3200" b="1" dirty="0">
                <a:solidFill>
                  <a:srgbClr val="FF0000"/>
                </a:solidFill>
                <a:cs typeface="+mn-ea"/>
                <a:sym typeface="+mn-lt"/>
              </a:rPr>
              <a:t>兼容注入</a:t>
            </a:r>
            <a:r>
              <a:rPr kumimoji="1" lang="en-US" altLang="zh-CN" sz="3200" b="1" dirty="0">
                <a:solidFill>
                  <a:schemeClr val="accent1">
                    <a:lumMod val="75000"/>
                  </a:schemeClr>
                </a:solidFill>
                <a:cs typeface="+mn-ea"/>
                <a:sym typeface="+mn-lt"/>
              </a:rPr>
              <a:t>——</a:t>
            </a:r>
            <a:r>
              <a:rPr kumimoji="1" lang="zh-CN" altLang="en-US" sz="3200" b="1" dirty="0">
                <a:solidFill>
                  <a:schemeClr val="accent1">
                    <a:lumMod val="75000"/>
                  </a:schemeClr>
                </a:solidFill>
                <a:cs typeface="+mn-ea"/>
                <a:sym typeface="+mn-lt"/>
              </a:rPr>
              <a:t>低能段：</a:t>
            </a:r>
            <a:r>
              <a:rPr kumimoji="1" lang="en-US" altLang="zh-CN" sz="3200" b="1" dirty="0">
                <a:solidFill>
                  <a:schemeClr val="accent1">
                    <a:lumMod val="75000"/>
                  </a:schemeClr>
                </a:solidFill>
                <a:cs typeface="+mn-ea"/>
                <a:sym typeface="+mn-lt"/>
              </a:rPr>
              <a:t>L-band</a:t>
            </a:r>
            <a:r>
              <a:rPr kumimoji="1" lang="zh-CN" altLang="en-US" sz="3200" b="1" dirty="0">
                <a:solidFill>
                  <a:schemeClr val="accent1">
                    <a:lumMod val="75000"/>
                  </a:schemeClr>
                </a:solidFill>
                <a:cs typeface="+mn-ea"/>
                <a:sym typeface="+mn-lt"/>
              </a:rPr>
              <a:t>光阴极枪</a:t>
            </a:r>
            <a:endParaRPr kumimoji="1" lang="zh-CN" altLang="en-US" sz="3200" b="1" dirty="0">
              <a:solidFill>
                <a:schemeClr val="accent1">
                  <a:lumMod val="7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ECE7A-A77C-42FA-9484-FD22BB1317FE}" type="slidenum">
              <a:rPr lang="zh-CN" altLang="en-US" smtClean="0"/>
            </a:fld>
            <a:endParaRPr lang="zh-CN" altLang="en-US" dirty="0"/>
          </a:p>
        </p:txBody>
      </p:sp>
      <p:sp>
        <p:nvSpPr>
          <p:cNvPr id="3" name="object 3"/>
          <p:cNvSpPr txBox="1"/>
          <p:nvPr/>
        </p:nvSpPr>
        <p:spPr>
          <a:xfrm>
            <a:off x="406842" y="865898"/>
            <a:ext cx="11347450" cy="98084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marR="5080" indent="-287020">
              <a:lnSpc>
                <a:spcPct val="150000"/>
              </a:lnSpc>
              <a:spcBef>
                <a:spcPts val="95"/>
              </a:spcBef>
              <a:buFont typeface="Wingdings" panose="05000000000000000000"/>
              <a:buChar char=""/>
              <a:tabLst>
                <a:tab pos="299720" algn="l"/>
              </a:tabLst>
            </a:pPr>
            <a:r>
              <a:rPr lang="en-US" altLang="zh-CN" sz="2200" spc="-10" dirty="0">
                <a:latin typeface="微软雅黑" panose="020B0503020204020204" pitchFamily="34" charset="-122"/>
              </a:rPr>
              <a:t>L</a:t>
            </a:r>
            <a:r>
              <a:rPr lang="zh-CN" altLang="en-US" sz="2200" spc="-10" dirty="0">
                <a:latin typeface="微软雅黑" panose="020B0503020204020204" pitchFamily="34" charset="-122"/>
              </a:rPr>
              <a:t>波段光阴极枪输出束流发射度和能散度性能更佳</a:t>
            </a:r>
            <a:endParaRPr lang="en-US" altLang="zh-CN" sz="2200" dirty="0">
              <a:latin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99085" marR="5080" indent="-287020">
              <a:lnSpc>
                <a:spcPct val="150000"/>
              </a:lnSpc>
              <a:spcBef>
                <a:spcPts val="95"/>
              </a:spcBef>
              <a:buFont typeface="Wingdings" panose="05000000000000000000"/>
              <a:buChar char=""/>
              <a:tabLst>
                <a:tab pos="299720" algn="l"/>
              </a:tabLst>
            </a:pPr>
            <a:r>
              <a:rPr lang="en-US" altLang="zh-CN" sz="2200" dirty="0">
                <a:latin typeface="微软雅黑" panose="020B0503020204020204" pitchFamily="34" charset="-122"/>
                <a:cs typeface="微软雅黑" panose="020B0503020204020204" pitchFamily="34" charset="-122"/>
              </a:rPr>
              <a:t>L</a:t>
            </a:r>
            <a:r>
              <a:rPr lang="zh-CN" altLang="en-US" sz="2200" dirty="0">
                <a:latin typeface="微软雅黑" panose="020B0503020204020204" pitchFamily="34" charset="-122"/>
                <a:cs typeface="微软雅黑" panose="020B0503020204020204" pitchFamily="34" charset="-122"/>
              </a:rPr>
              <a:t>波段光阴极枪有潜力将输出束团电荷量提升到</a:t>
            </a:r>
            <a:r>
              <a:rPr lang="en-US" altLang="zh-CN" sz="2200" dirty="0">
                <a:latin typeface="微软雅黑" panose="020B0503020204020204" pitchFamily="34" charset="-122"/>
                <a:cs typeface="微软雅黑" panose="020B0503020204020204" pitchFamily="34" charset="-122"/>
              </a:rPr>
              <a:t>10nC, </a:t>
            </a:r>
            <a:r>
              <a:rPr lang="zh-CN" altLang="en-US" sz="2200" dirty="0">
                <a:latin typeface="微软雅黑" panose="020B0503020204020204" pitchFamily="34" charset="-122"/>
                <a:cs typeface="微软雅黑" panose="020B0503020204020204" pitchFamily="34" charset="-122"/>
              </a:rPr>
              <a:t>满足大电荷置换注入的需求</a:t>
            </a:r>
            <a:endParaRPr lang="en-US" altLang="zh-CN" sz="2200" dirty="0">
              <a:latin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4" name="图片 3"/>
          <p:cNvPicPr/>
          <p:nvPr/>
        </p:nvPicPr>
        <p:blipFill>
          <a:blip r:embed="rId1"/>
          <a:srcRect l="-3" r="3"/>
          <a:stretch>
            <a:fillRect/>
          </a:stretch>
        </p:blipFill>
        <p:spPr>
          <a:xfrm>
            <a:off x="422275" y="2458354"/>
            <a:ext cx="11347449" cy="1828800"/>
          </a:xfrm>
          <a:prstGeom prst="roundRect">
            <a:avLst>
              <a:gd name="adj" fmla="val 8350"/>
            </a:avLst>
          </a:prstGeom>
        </p:spPr>
      </p:pic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2847570" y="4539220"/>
            <a:ext cx="5791200" cy="1722629"/>
          </a:xfrm>
          <a:prstGeom prst="roundRect">
            <a:avLst>
              <a:gd name="adj" fmla="val 7081"/>
            </a:avLst>
          </a:prstGeom>
        </p:spPr>
      </p:pic>
      <p:pic>
        <p:nvPicPr>
          <p:cNvPr id="6" name="图片 5" descr="图表&#10;&#10;AI 生成的内容可能不正确。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14" t="11493" r="9279" b="4412"/>
          <a:stretch>
            <a:fillRect/>
          </a:stretch>
        </p:blipFill>
        <p:spPr bwMode="auto">
          <a:xfrm>
            <a:off x="9031073" y="4438531"/>
            <a:ext cx="2438400" cy="179452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矩形 6"/>
          <p:cNvSpPr/>
          <p:nvPr/>
        </p:nvSpPr>
        <p:spPr>
          <a:xfrm>
            <a:off x="1676400" y="3808127"/>
            <a:ext cx="762000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7467600" y="3795677"/>
            <a:ext cx="762000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/>
          <p:cNvPicPr/>
          <p:nvPr/>
        </p:nvPicPr>
        <p:blipFill>
          <a:blip r:embed="rId4"/>
          <a:stretch>
            <a:fillRect/>
          </a:stretch>
        </p:blipFill>
        <p:spPr>
          <a:xfrm>
            <a:off x="329836" y="4438531"/>
            <a:ext cx="2413635" cy="1752283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文本框 12"/>
          <p:cNvSpPr txBox="1"/>
          <p:nvPr/>
        </p:nvSpPr>
        <p:spPr>
          <a:xfrm>
            <a:off x="403893" y="1921000"/>
            <a:ext cx="254501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华文楷体" panose="02010600040101010101" pitchFamily="2" charset="-122"/>
              </a:rPr>
              <a:t>RF gun – EL1: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4306618" y="6540487"/>
            <a:ext cx="28625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1600" b="1" dirty="0">
                <a:solidFill>
                  <a:srgbClr val="FFFF00"/>
                </a:solidFill>
              </a:rPr>
              <a:t>谷端</a:t>
            </a:r>
            <a:r>
              <a:rPr lang="en-US" altLang="zh-CN" sz="1600" b="1" dirty="0">
                <a:solidFill>
                  <a:srgbClr val="FFFF00"/>
                </a:solidFill>
              </a:rPr>
              <a:t>@</a:t>
            </a:r>
            <a:r>
              <a:rPr lang="zh-CN" altLang="en-US" sz="1600" b="1" dirty="0">
                <a:solidFill>
                  <a:srgbClr val="FFFF00"/>
                </a:solidFill>
              </a:rPr>
              <a:t>上海高等研究院</a:t>
            </a:r>
            <a:endParaRPr lang="zh-CN" altLang="en-US" sz="16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03" name="文本框 10"/>
          <p:cNvSpPr txBox="1"/>
          <p:nvPr/>
        </p:nvSpPr>
        <p:spPr>
          <a:xfrm>
            <a:off x="119781" y="105035"/>
            <a:ext cx="913890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zh-CN" altLang="en-US" sz="3200" b="1" dirty="0">
                <a:solidFill>
                  <a:srgbClr val="FF0000"/>
                </a:solidFill>
                <a:cs typeface="+mn-ea"/>
                <a:sym typeface="+mn-lt"/>
              </a:rPr>
              <a:t>兼容注入</a:t>
            </a:r>
            <a:r>
              <a:rPr kumimoji="1" lang="en-US" altLang="zh-CN" sz="3200" b="1" dirty="0">
                <a:solidFill>
                  <a:schemeClr val="accent1">
                    <a:lumMod val="75000"/>
                  </a:schemeClr>
                </a:solidFill>
                <a:cs typeface="+mn-ea"/>
                <a:sym typeface="+mn-lt"/>
              </a:rPr>
              <a:t>——</a:t>
            </a:r>
            <a:r>
              <a:rPr kumimoji="1" lang="zh-CN" altLang="en-US" sz="3200" b="1" dirty="0">
                <a:solidFill>
                  <a:schemeClr val="accent1">
                    <a:lumMod val="75000"/>
                  </a:schemeClr>
                </a:solidFill>
                <a:cs typeface="+mn-ea"/>
                <a:sym typeface="+mn-lt"/>
              </a:rPr>
              <a:t>纵向误差分析（</a:t>
            </a:r>
            <a:r>
              <a:rPr kumimoji="1" lang="en-US" altLang="zh-CN" sz="3200" b="1" dirty="0">
                <a:solidFill>
                  <a:schemeClr val="accent1">
                    <a:lumMod val="75000"/>
                  </a:schemeClr>
                </a:solidFill>
                <a:cs typeface="+mn-ea"/>
                <a:sym typeface="+mn-lt"/>
              </a:rPr>
              <a:t>1nC</a:t>
            </a:r>
            <a:r>
              <a:rPr kumimoji="1" lang="zh-CN" altLang="en-US" sz="3200" b="1" dirty="0">
                <a:solidFill>
                  <a:schemeClr val="accent1">
                    <a:lumMod val="75000"/>
                  </a:schemeClr>
                </a:solidFill>
                <a:cs typeface="+mn-ea"/>
                <a:sym typeface="+mn-lt"/>
              </a:rPr>
              <a:t>）</a:t>
            </a:r>
            <a:endParaRPr kumimoji="1" lang="zh-CN" altLang="en-US" sz="3200" b="1" dirty="0">
              <a:solidFill>
                <a:schemeClr val="accent1">
                  <a:lumMod val="7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62396" y="724512"/>
            <a:ext cx="11635116" cy="23462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纵向误差主要来源于电子束团的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电荷量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和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激光到达时间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，加速场的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相位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和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幅度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，以及束团压缩器的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偏转磁场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等参数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各个误差之间可能相互关联，且各个系统和设备能够达到的误差限制不同，因此将总体误差要求合理分配的分配到各个系统和设备上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束流主要参数稳定性满足对撞环注入的要求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  <a:sym typeface="Wingdings" panose="05000000000000000000" pitchFamily="2" charset="2"/>
            </a:endParaRP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ECE7A-A77C-42FA-9484-FD22BB1317FE}" type="slidenum">
              <a:rPr lang="zh-CN" altLang="en-US" smtClean="0"/>
            </a:fld>
            <a:endParaRPr lang="zh-CN" altLang="en-US"/>
          </a:p>
        </p:txBody>
      </p:sp>
      <p:graphicFrame>
        <p:nvGraphicFramePr>
          <p:cNvPr id="9" name="表格 8"/>
          <p:cNvGraphicFramePr>
            <a:graphicFrameLocks noGrp="1"/>
          </p:cNvGraphicFramePr>
          <p:nvPr/>
        </p:nvGraphicFramePr>
        <p:xfrm>
          <a:off x="5872901" y="2752627"/>
          <a:ext cx="6087420" cy="37219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14570"/>
                <a:gridCol w="1014570"/>
                <a:gridCol w="1014570"/>
                <a:gridCol w="1014570"/>
                <a:gridCol w="1014570"/>
                <a:gridCol w="1014570"/>
              </a:tblGrid>
              <a:tr h="246202">
                <a:tc>
                  <a:txBody>
                    <a:bodyPr/>
                    <a:lstStyle/>
                    <a:p>
                      <a:pPr algn="just"/>
                      <a:r>
                        <a:rPr lang="zh-CN" sz="1400" kern="100" dirty="0">
                          <a:effectLst/>
                        </a:rPr>
                        <a:t>　</a:t>
                      </a:r>
                      <a:endParaRPr lang="zh-CN" sz="14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kern="100" dirty="0">
                          <a:effectLst/>
                        </a:rPr>
                        <a:t>jitter</a:t>
                      </a:r>
                      <a:endParaRPr lang="zh-CN" sz="14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zh-CN" sz="1400" kern="100">
                          <a:effectLst/>
                        </a:rPr>
                        <a:t>　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kern="100">
                          <a:effectLst/>
                        </a:rPr>
                        <a:t>dE(%)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kern="100">
                          <a:effectLst/>
                        </a:rPr>
                        <a:t>dI(%) 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kern="100">
                          <a:effectLst/>
                        </a:rPr>
                        <a:t>dt(fs)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46202">
                <a:tc>
                  <a:txBody>
                    <a:bodyPr/>
                    <a:lstStyle/>
                    <a:p>
                      <a:pPr algn="just"/>
                      <a:r>
                        <a:rPr lang="en-US" sz="1400" kern="100" dirty="0" err="1">
                          <a:effectLst/>
                        </a:rPr>
                        <a:t>inj_dt</a:t>
                      </a:r>
                      <a:endParaRPr lang="zh-CN" sz="14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kern="100" dirty="0">
                          <a:effectLst/>
                        </a:rPr>
                        <a:t>0.25</a:t>
                      </a:r>
                      <a:endParaRPr lang="zh-CN" sz="14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kern="100">
                          <a:effectLst/>
                        </a:rPr>
                        <a:t>ps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kern="100">
                          <a:effectLst/>
                        </a:rPr>
                        <a:t>0.0000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kern="100">
                          <a:effectLst/>
                        </a:rPr>
                        <a:t>0.4333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kern="100">
                          <a:effectLst/>
                        </a:rPr>
                        <a:t>17.2000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46202">
                <a:tc>
                  <a:txBody>
                    <a:bodyPr/>
                    <a:lstStyle/>
                    <a:p>
                      <a:pPr algn="just"/>
                      <a:r>
                        <a:rPr lang="en-US" sz="1400" kern="100" dirty="0" err="1">
                          <a:effectLst/>
                        </a:rPr>
                        <a:t>inj_dQ</a:t>
                      </a:r>
                      <a:endParaRPr lang="zh-CN" sz="14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kern="100">
                          <a:effectLst/>
                        </a:rPr>
                        <a:t>5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kern="100">
                          <a:effectLst/>
                        </a:rPr>
                        <a:t>%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kern="100">
                          <a:effectLst/>
                        </a:rPr>
                        <a:t>0.0390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kern="100" dirty="0">
                          <a:effectLst/>
                        </a:rPr>
                        <a:t>2.5133</a:t>
                      </a:r>
                      <a:endParaRPr lang="zh-CN" sz="14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kern="100">
                          <a:effectLst/>
                        </a:rPr>
                        <a:t>49.8000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46202">
                <a:tc>
                  <a:txBody>
                    <a:bodyPr/>
                    <a:lstStyle/>
                    <a:p>
                      <a:pPr algn="just"/>
                      <a:r>
                        <a:rPr lang="en-US" sz="1400" kern="100">
                          <a:effectLst/>
                        </a:rPr>
                        <a:t>L1_pha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kern="100" dirty="0">
                          <a:effectLst/>
                        </a:rPr>
                        <a:t>0.1</a:t>
                      </a:r>
                      <a:endParaRPr lang="zh-CN" sz="14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kern="100">
                          <a:effectLst/>
                        </a:rPr>
                        <a:t>deg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kern="100">
                          <a:effectLst/>
                        </a:rPr>
                        <a:t>0.0525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kern="100">
                          <a:effectLst/>
                        </a:rPr>
                        <a:t>0.0333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kern="100">
                          <a:effectLst/>
                        </a:rPr>
                        <a:t>20.2667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46202">
                <a:tc>
                  <a:txBody>
                    <a:bodyPr/>
                    <a:lstStyle/>
                    <a:p>
                      <a:pPr algn="just"/>
                      <a:r>
                        <a:rPr lang="en-US" sz="1400" kern="100">
                          <a:effectLst/>
                        </a:rPr>
                        <a:t>L1_amp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kern="100">
                          <a:effectLst/>
                        </a:rPr>
                        <a:t>0.1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kern="100">
                          <a:effectLst/>
                        </a:rPr>
                        <a:t>%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kern="100">
                          <a:effectLst/>
                        </a:rPr>
                        <a:t>0.0207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kern="100">
                          <a:effectLst/>
                        </a:rPr>
                        <a:t>5.3867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kern="100">
                          <a:effectLst/>
                        </a:rPr>
                        <a:t>4.4667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46202">
                <a:tc>
                  <a:txBody>
                    <a:bodyPr/>
                    <a:lstStyle/>
                    <a:p>
                      <a:pPr algn="just"/>
                      <a:r>
                        <a:rPr lang="en-US" sz="1400" kern="100">
                          <a:effectLst/>
                        </a:rPr>
                        <a:t>Lx_pha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kern="100">
                          <a:effectLst/>
                        </a:rPr>
                        <a:t>0.4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kern="100" dirty="0">
                          <a:effectLst/>
                        </a:rPr>
                        <a:t>deg</a:t>
                      </a:r>
                      <a:endParaRPr lang="zh-CN" sz="14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kern="100">
                          <a:effectLst/>
                        </a:rPr>
                        <a:t>0.0062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kern="100">
                          <a:effectLst/>
                        </a:rPr>
                        <a:t>0.0400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kern="100">
                          <a:effectLst/>
                        </a:rPr>
                        <a:t>3.5333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46202">
                <a:tc>
                  <a:txBody>
                    <a:bodyPr/>
                    <a:lstStyle/>
                    <a:p>
                      <a:pPr algn="just"/>
                      <a:r>
                        <a:rPr lang="en-US" sz="1400" kern="100">
                          <a:effectLst/>
                        </a:rPr>
                        <a:t>Lx_amp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kern="100">
                          <a:effectLst/>
                        </a:rPr>
                        <a:t>0.04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kern="100">
                          <a:effectLst/>
                        </a:rPr>
                        <a:t>%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kern="100">
                          <a:effectLst/>
                        </a:rPr>
                        <a:t>0.0037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kern="100">
                          <a:effectLst/>
                        </a:rPr>
                        <a:t>0.2667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kern="100">
                          <a:effectLst/>
                        </a:rPr>
                        <a:t>3.2000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46202">
                <a:tc>
                  <a:txBody>
                    <a:bodyPr/>
                    <a:lstStyle/>
                    <a:p>
                      <a:pPr algn="just"/>
                      <a:r>
                        <a:rPr lang="en-US" sz="1400" kern="100">
                          <a:effectLst/>
                        </a:rPr>
                        <a:t>L2_pha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kern="100">
                          <a:effectLst/>
                        </a:rPr>
                        <a:t>0.1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kern="100" dirty="0">
                          <a:effectLst/>
                        </a:rPr>
                        <a:t>deg</a:t>
                      </a:r>
                      <a:endParaRPr lang="zh-CN" sz="14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kern="100">
                          <a:effectLst/>
                        </a:rPr>
                        <a:t>0.0093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kern="100">
                          <a:effectLst/>
                        </a:rPr>
                        <a:t>0.0267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kern="100">
                          <a:effectLst/>
                        </a:rPr>
                        <a:t>4.7333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46202">
                <a:tc>
                  <a:txBody>
                    <a:bodyPr/>
                    <a:lstStyle/>
                    <a:p>
                      <a:pPr algn="just"/>
                      <a:r>
                        <a:rPr lang="en-US" sz="1400" kern="100">
                          <a:effectLst/>
                        </a:rPr>
                        <a:t>L2_amp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kern="100">
                          <a:effectLst/>
                        </a:rPr>
                        <a:t>0.1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kern="100">
                          <a:effectLst/>
                        </a:rPr>
                        <a:t>%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kern="100" dirty="0">
                          <a:effectLst/>
                        </a:rPr>
                        <a:t>0.0140</a:t>
                      </a:r>
                      <a:endParaRPr lang="zh-CN" sz="14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kern="100">
                          <a:effectLst/>
                        </a:rPr>
                        <a:t>0.0400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kern="100">
                          <a:effectLst/>
                        </a:rPr>
                        <a:t>7.1000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46202">
                <a:tc>
                  <a:txBody>
                    <a:bodyPr/>
                    <a:lstStyle/>
                    <a:p>
                      <a:pPr algn="just"/>
                      <a:r>
                        <a:rPr lang="en-US" sz="1400" kern="100">
                          <a:effectLst/>
                        </a:rPr>
                        <a:t>L3_pha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kern="100">
                          <a:effectLst/>
                        </a:rPr>
                        <a:t>0.1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kern="100">
                          <a:effectLst/>
                        </a:rPr>
                        <a:t>deg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kern="100" dirty="0">
                          <a:effectLst/>
                        </a:rPr>
                        <a:t>0.0157</a:t>
                      </a:r>
                      <a:endParaRPr lang="zh-CN" sz="14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kern="100">
                          <a:effectLst/>
                        </a:rPr>
                        <a:t>0*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kern="100">
                          <a:effectLst/>
                        </a:rPr>
                        <a:t>0*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46202">
                <a:tc>
                  <a:txBody>
                    <a:bodyPr/>
                    <a:lstStyle/>
                    <a:p>
                      <a:pPr algn="just"/>
                      <a:r>
                        <a:rPr lang="en-US" sz="1400" kern="100">
                          <a:effectLst/>
                        </a:rPr>
                        <a:t>L3_amp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kern="100">
                          <a:effectLst/>
                        </a:rPr>
                        <a:t>0.1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kern="100">
                          <a:effectLst/>
                        </a:rPr>
                        <a:t>%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kern="100">
                          <a:effectLst/>
                        </a:rPr>
                        <a:t>0.0166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kern="100" dirty="0">
                          <a:effectLst/>
                        </a:rPr>
                        <a:t>0*</a:t>
                      </a:r>
                      <a:endParaRPr lang="zh-CN" sz="14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kern="100">
                          <a:effectLst/>
                        </a:rPr>
                        <a:t>0*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46202">
                <a:tc>
                  <a:txBody>
                    <a:bodyPr/>
                    <a:lstStyle/>
                    <a:p>
                      <a:pPr algn="just"/>
                      <a:r>
                        <a:rPr lang="en-US" sz="1400" kern="100">
                          <a:effectLst/>
                        </a:rPr>
                        <a:t>L4_pha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kern="100">
                          <a:effectLst/>
                        </a:rPr>
                        <a:t>0.1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kern="100">
                          <a:effectLst/>
                        </a:rPr>
                        <a:t>deg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kern="100">
                          <a:effectLst/>
                        </a:rPr>
                        <a:t>0.0157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kern="100" dirty="0">
                          <a:effectLst/>
                        </a:rPr>
                        <a:t>0*</a:t>
                      </a:r>
                      <a:endParaRPr lang="zh-CN" sz="14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kern="100">
                          <a:effectLst/>
                        </a:rPr>
                        <a:t>0*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46202">
                <a:tc>
                  <a:txBody>
                    <a:bodyPr/>
                    <a:lstStyle/>
                    <a:p>
                      <a:pPr algn="just"/>
                      <a:r>
                        <a:rPr lang="en-US" sz="1400" kern="100">
                          <a:effectLst/>
                        </a:rPr>
                        <a:t>L4_amp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kern="100">
                          <a:effectLst/>
                        </a:rPr>
                        <a:t>0.1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kern="100">
                          <a:effectLst/>
                        </a:rPr>
                        <a:t>%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kern="100">
                          <a:effectLst/>
                        </a:rPr>
                        <a:t>0.0166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kern="100" dirty="0">
                          <a:effectLst/>
                        </a:rPr>
                        <a:t>0*</a:t>
                      </a:r>
                      <a:endParaRPr lang="zh-CN" sz="14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kern="100" dirty="0">
                          <a:effectLst/>
                        </a:rPr>
                        <a:t>0*</a:t>
                      </a:r>
                      <a:endParaRPr lang="zh-CN" sz="14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46202">
                <a:tc>
                  <a:txBody>
                    <a:bodyPr/>
                    <a:lstStyle/>
                    <a:p>
                      <a:pPr algn="just"/>
                      <a:r>
                        <a:rPr lang="en-US" sz="1400" kern="100">
                          <a:effectLst/>
                        </a:rPr>
                        <a:t>BC1_R56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kern="100">
                          <a:effectLst/>
                        </a:rPr>
                        <a:t>0.01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kern="100">
                          <a:effectLst/>
                        </a:rPr>
                        <a:t>%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kern="100">
                          <a:effectLst/>
                        </a:rPr>
                        <a:t>0.0047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kern="100" dirty="0">
                          <a:effectLst/>
                        </a:rPr>
                        <a:t>0.0333</a:t>
                      </a:r>
                      <a:endParaRPr lang="zh-CN" sz="14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kern="100">
                          <a:effectLst/>
                        </a:rPr>
                        <a:t>5.7667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75132">
                <a:tc>
                  <a:txBody>
                    <a:bodyPr/>
                    <a:lstStyle/>
                    <a:p>
                      <a:pPr algn="just"/>
                      <a:r>
                        <a:rPr lang="en-US" sz="1400" kern="100">
                          <a:effectLst/>
                        </a:rPr>
                        <a:t>Total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zh-CN" sz="1400" kern="100" dirty="0">
                          <a:effectLst/>
                        </a:rPr>
                        <a:t>　</a:t>
                      </a:r>
                      <a:endParaRPr lang="zh-CN" sz="14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zh-CN" sz="1400" kern="100">
                          <a:effectLst/>
                        </a:rPr>
                        <a:t>　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600" kern="100">
                          <a:solidFill>
                            <a:srgbClr val="FF0000"/>
                          </a:solidFill>
                          <a:effectLst/>
                        </a:rPr>
                        <a:t>0.08</a:t>
                      </a:r>
                      <a:endParaRPr lang="zh-CN" sz="1600" kern="10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600" kern="100">
                          <a:solidFill>
                            <a:srgbClr val="FF0000"/>
                          </a:solidFill>
                          <a:effectLst/>
                        </a:rPr>
                        <a:t>5.97</a:t>
                      </a:r>
                      <a:endParaRPr lang="zh-CN" sz="1600" kern="10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600" kern="100" dirty="0">
                          <a:solidFill>
                            <a:srgbClr val="FF0000"/>
                          </a:solidFill>
                          <a:effectLst/>
                        </a:rPr>
                        <a:t>57.75</a:t>
                      </a:r>
                      <a:endParaRPr lang="zh-CN" sz="1600" kern="1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graphicFrame>
        <p:nvGraphicFramePr>
          <p:cNvPr id="11" name="表格 10"/>
          <p:cNvGraphicFramePr>
            <a:graphicFrameLocks noGrp="1"/>
          </p:cNvGraphicFramePr>
          <p:nvPr/>
        </p:nvGraphicFramePr>
        <p:xfrm>
          <a:off x="358814" y="4091094"/>
          <a:ext cx="4190034" cy="19098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96678"/>
                <a:gridCol w="1396678"/>
                <a:gridCol w="1396678"/>
              </a:tblGrid>
              <a:tr h="477456">
                <a:tc>
                  <a:txBody>
                    <a:bodyPr/>
                    <a:lstStyle/>
                    <a:p>
                      <a:pPr algn="just"/>
                      <a:r>
                        <a:rPr lang="zh-CN" sz="1800" kern="100">
                          <a:effectLst/>
                        </a:rPr>
                        <a:t>参数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zh-CN" sz="1800" kern="100" dirty="0">
                          <a:effectLst/>
                        </a:rPr>
                        <a:t>数值</a:t>
                      </a:r>
                      <a:endParaRPr lang="zh-CN" sz="18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zh-CN" sz="1800" kern="100">
                          <a:effectLst/>
                        </a:rPr>
                        <a:t>单位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77456">
                <a:tc>
                  <a:txBody>
                    <a:bodyPr/>
                    <a:lstStyle/>
                    <a:p>
                      <a:pPr algn="just"/>
                      <a:r>
                        <a:rPr lang="en-US" altLang="zh-CN" sz="1800" kern="100" dirty="0" err="1">
                          <a:effectLst/>
                        </a:rPr>
                        <a:t>dE</a:t>
                      </a:r>
                      <a:endParaRPr lang="zh-CN" sz="18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kern="100">
                          <a:effectLst/>
                        </a:rPr>
                        <a:t>&lt;0.2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kern="100">
                          <a:effectLst/>
                        </a:rPr>
                        <a:t>%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77456">
                <a:tc>
                  <a:txBody>
                    <a:bodyPr/>
                    <a:lstStyle/>
                    <a:p>
                      <a:pPr algn="just"/>
                      <a:r>
                        <a:rPr lang="en-US" altLang="zh-CN" sz="1800" kern="100" dirty="0" err="1">
                          <a:effectLst/>
                        </a:rPr>
                        <a:t>dI</a:t>
                      </a:r>
                      <a:endParaRPr lang="zh-CN" sz="18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kern="100">
                          <a:effectLst/>
                        </a:rPr>
                        <a:t>&lt;10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kern="100">
                          <a:effectLst/>
                        </a:rPr>
                        <a:t>%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77456">
                <a:tc>
                  <a:txBody>
                    <a:bodyPr/>
                    <a:lstStyle/>
                    <a:p>
                      <a:pPr algn="just"/>
                      <a:r>
                        <a:rPr lang="en-US" altLang="zh-CN" sz="1800" kern="100" dirty="0">
                          <a:effectLst/>
                        </a:rPr>
                        <a:t>dt</a:t>
                      </a:r>
                      <a:endParaRPr lang="zh-CN" sz="18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kern="100" dirty="0">
                          <a:effectLst/>
                        </a:rPr>
                        <a:t>&lt;100</a:t>
                      </a:r>
                      <a:endParaRPr lang="zh-CN" sz="18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kern="100" dirty="0">
                          <a:effectLst/>
                        </a:rPr>
                        <a:t>fs</a:t>
                      </a:r>
                      <a:endParaRPr lang="zh-CN" sz="18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53" name="文本框 52"/>
          <p:cNvSpPr txBox="1"/>
          <p:nvPr/>
        </p:nvSpPr>
        <p:spPr>
          <a:xfrm>
            <a:off x="1319514" y="3572425"/>
            <a:ext cx="20834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1800" dirty="0">
                <a:solidFill>
                  <a:srgbClr val="FF0000"/>
                </a:solidFill>
                <a:effectLst/>
                <a:latin typeface="+mn-ea"/>
                <a:cs typeface="华文楷体" panose="02010600040101010101" pitchFamily="2" charset="-122"/>
              </a:rPr>
              <a:t>出口束流抖动要求</a:t>
            </a:r>
            <a:endParaRPr lang="zh-CN" altLang="en-US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56" name="文本框 55"/>
          <p:cNvSpPr txBox="1"/>
          <p:nvPr/>
        </p:nvSpPr>
        <p:spPr>
          <a:xfrm>
            <a:off x="7561250" y="2426457"/>
            <a:ext cx="33058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800" dirty="0">
                <a:solidFill>
                  <a:srgbClr val="FF0000"/>
                </a:solidFill>
                <a:effectLst/>
                <a:latin typeface="+mn-ea"/>
                <a:cs typeface="华文楷体" panose="02010600040101010101" pitchFamily="2" charset="-122"/>
              </a:rPr>
              <a:t>纵向误差累积结果</a:t>
            </a:r>
            <a:r>
              <a:rPr lang="zh-CN" altLang="en-US" dirty="0">
                <a:solidFill>
                  <a:srgbClr val="FF0000"/>
                </a:solidFill>
                <a:latin typeface="+mn-ea"/>
                <a:cs typeface="华文楷体" panose="02010600040101010101" pitchFamily="2" charset="-122"/>
              </a:rPr>
              <a:t>（</a:t>
            </a:r>
            <a:r>
              <a:rPr lang="en-US" altLang="zh-CN" dirty="0">
                <a:solidFill>
                  <a:srgbClr val="FF0000"/>
                </a:solidFill>
                <a:latin typeface="+mn-ea"/>
                <a:cs typeface="华文楷体" panose="02010600040101010101" pitchFamily="2" charset="-122"/>
              </a:rPr>
              <a:t>1nC</a:t>
            </a:r>
            <a:r>
              <a:rPr lang="zh-CN" altLang="en-US" dirty="0">
                <a:solidFill>
                  <a:srgbClr val="FF0000"/>
                </a:solidFill>
                <a:latin typeface="+mn-ea"/>
                <a:cs typeface="华文楷体" panose="02010600040101010101" pitchFamily="2" charset="-122"/>
              </a:rPr>
              <a:t>）</a:t>
            </a:r>
            <a:endParaRPr lang="zh-CN" altLang="en-US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4306618" y="6540487"/>
            <a:ext cx="28625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1600" b="1" dirty="0">
                <a:solidFill>
                  <a:srgbClr val="FFFF00"/>
                </a:solidFill>
              </a:rPr>
              <a:t>谷端</a:t>
            </a:r>
            <a:r>
              <a:rPr lang="en-US" altLang="zh-CN" sz="1600" b="1" dirty="0">
                <a:solidFill>
                  <a:srgbClr val="FFFF00"/>
                </a:solidFill>
              </a:rPr>
              <a:t>@</a:t>
            </a:r>
            <a:r>
              <a:rPr lang="zh-CN" altLang="en-US" sz="1600" b="1" dirty="0">
                <a:solidFill>
                  <a:srgbClr val="FFFF00"/>
                </a:solidFill>
              </a:rPr>
              <a:t>上海高等研究院</a:t>
            </a:r>
            <a:endParaRPr lang="zh-CN" altLang="en-US" sz="16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03" name="文本框 10"/>
          <p:cNvSpPr txBox="1"/>
          <p:nvPr/>
        </p:nvSpPr>
        <p:spPr>
          <a:xfrm>
            <a:off x="119781" y="105035"/>
            <a:ext cx="86848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zh-CN" altLang="en-US" sz="3200" b="1" dirty="0">
                <a:solidFill>
                  <a:srgbClr val="FF0000"/>
                </a:solidFill>
                <a:cs typeface="+mn-ea"/>
                <a:sym typeface="+mn-lt"/>
              </a:rPr>
              <a:t>兼容注入</a:t>
            </a:r>
            <a:r>
              <a:rPr kumimoji="1" lang="en-US" altLang="zh-CN" sz="3200" b="1" dirty="0">
                <a:solidFill>
                  <a:schemeClr val="accent1">
                    <a:lumMod val="75000"/>
                  </a:schemeClr>
                </a:solidFill>
                <a:cs typeface="+mn-ea"/>
                <a:sym typeface="+mn-lt"/>
              </a:rPr>
              <a:t>——</a:t>
            </a:r>
            <a:r>
              <a:rPr kumimoji="1" lang="zh-CN" altLang="en-US" sz="3200" b="1" dirty="0">
                <a:solidFill>
                  <a:schemeClr val="accent1">
                    <a:lumMod val="75000"/>
                  </a:schemeClr>
                </a:solidFill>
                <a:cs typeface="+mn-ea"/>
                <a:sym typeface="+mn-lt"/>
              </a:rPr>
              <a:t>横向误差分析（</a:t>
            </a:r>
            <a:r>
              <a:rPr kumimoji="1" lang="en-US" altLang="zh-CN" sz="3200" b="1" dirty="0">
                <a:solidFill>
                  <a:schemeClr val="accent1">
                    <a:lumMod val="75000"/>
                  </a:schemeClr>
                </a:solidFill>
                <a:cs typeface="+mn-ea"/>
                <a:sym typeface="+mn-lt"/>
              </a:rPr>
              <a:t>1nC</a:t>
            </a:r>
            <a:r>
              <a:rPr kumimoji="1" lang="zh-CN" altLang="en-US" sz="3200" b="1" dirty="0">
                <a:solidFill>
                  <a:schemeClr val="accent1">
                    <a:lumMod val="75000"/>
                  </a:schemeClr>
                </a:solidFill>
                <a:cs typeface="+mn-ea"/>
                <a:sym typeface="+mn-lt"/>
              </a:rPr>
              <a:t>）</a:t>
            </a:r>
            <a:endParaRPr kumimoji="1" lang="zh-CN" altLang="en-US" sz="3200" b="1" dirty="0">
              <a:solidFill>
                <a:schemeClr val="accent1">
                  <a:lumMod val="7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62396" y="724512"/>
            <a:ext cx="11635116" cy="28079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主加速的各个部件，特别是磁铁，在制造和安装过程中不可避免会产生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机械误差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，从而导致束流在经过这些元件时受到非理想场的影响，偏离理想轨道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束流偏轴以及各加速器组件的安装误差将引入严重的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尾场效应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，导致束流的归一化横向发射度增大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用基于束流的准直技术（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Beam-Based Alignment, BBA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）来标定和消除这一误差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  <a:sym typeface="Wingdings" panose="05000000000000000000" pitchFamily="2" charset="2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随着设计的完善，会采用更接近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实际的误差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值来进行校正模拟，以达到完成一个完整的轨道测量，反馈及控制系统的目标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  <a:sym typeface="Wingdings" panose="05000000000000000000" pitchFamily="2" charset="2"/>
            </a:endParaRP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ECE7A-A77C-42FA-9484-FD22BB1317FE}" type="slidenum">
              <a:rPr lang="zh-CN" altLang="en-US" smtClean="0"/>
            </a:fld>
            <a:endParaRPr lang="zh-CN" altLang="en-US"/>
          </a:p>
        </p:txBody>
      </p:sp>
      <p:pic>
        <p:nvPicPr>
          <p:cNvPr id="12" name="Picture 55" descr="图表, 箱线图&#10;&#10;描述已自动生成"/>
          <p:cNvPicPr/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304" y="4808513"/>
            <a:ext cx="5017583" cy="1705403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374107" y="4152844"/>
          <a:ext cx="6141380" cy="15535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40443"/>
                <a:gridCol w="1524000"/>
                <a:gridCol w="1341592"/>
                <a:gridCol w="1535345"/>
              </a:tblGrid>
              <a:tr h="310718">
                <a:tc>
                  <a:txBody>
                    <a:bodyPr/>
                    <a:lstStyle/>
                    <a:p>
                      <a:pPr algn="just"/>
                      <a:r>
                        <a:rPr lang="en-US" sz="1400" kern="100" dirty="0">
                          <a:effectLst/>
                        </a:rPr>
                        <a:t> </a:t>
                      </a:r>
                      <a:endParaRPr lang="zh-CN" sz="14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kern="100">
                          <a:effectLst/>
                        </a:rPr>
                        <a:t>Δx/Δy (μm)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kern="100">
                          <a:effectLst/>
                        </a:rPr>
                        <a:t>Δθ (mrad)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kern="100">
                          <a:effectLst/>
                        </a:rPr>
                        <a:t>ΔK/K, ΔB/B (%)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10718">
                <a:tc>
                  <a:txBody>
                    <a:bodyPr/>
                    <a:lstStyle/>
                    <a:p>
                      <a:pPr algn="just"/>
                      <a:r>
                        <a:rPr lang="zh-CN" sz="1400" kern="100">
                          <a:effectLst/>
                        </a:rPr>
                        <a:t>二极磁铁误差范围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kern="100">
                          <a:effectLst/>
                        </a:rPr>
                        <a:t>100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kern="100">
                          <a:effectLst/>
                        </a:rPr>
                        <a:t>1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kern="100">
                          <a:effectLst/>
                        </a:rPr>
                        <a:t>0.01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10718">
                <a:tc>
                  <a:txBody>
                    <a:bodyPr/>
                    <a:lstStyle/>
                    <a:p>
                      <a:pPr algn="just"/>
                      <a:r>
                        <a:rPr lang="zh-CN" sz="1400" kern="100">
                          <a:effectLst/>
                        </a:rPr>
                        <a:t>四极磁铁误差范围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kern="100">
                          <a:effectLst/>
                        </a:rPr>
                        <a:t>100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kern="100">
                          <a:effectLst/>
                        </a:rPr>
                        <a:t>1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kern="100">
                          <a:effectLst/>
                        </a:rPr>
                        <a:t>0.1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10718">
                <a:tc>
                  <a:txBody>
                    <a:bodyPr/>
                    <a:lstStyle/>
                    <a:p>
                      <a:pPr algn="just"/>
                      <a:r>
                        <a:rPr lang="en-US" sz="1400" kern="100">
                          <a:effectLst/>
                        </a:rPr>
                        <a:t>BPM</a:t>
                      </a:r>
                      <a:r>
                        <a:rPr lang="zh-CN" sz="1400" kern="100">
                          <a:effectLst/>
                        </a:rPr>
                        <a:t>误差范围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kern="100">
                          <a:effectLst/>
                        </a:rPr>
                        <a:t>100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kern="100">
                          <a:effectLst/>
                        </a:rPr>
                        <a:t> 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kern="100">
                          <a:effectLst/>
                        </a:rPr>
                        <a:t> 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10718">
                <a:tc>
                  <a:txBody>
                    <a:bodyPr/>
                    <a:lstStyle/>
                    <a:p>
                      <a:pPr algn="just"/>
                      <a:r>
                        <a:rPr lang="zh-CN" sz="1400" kern="100">
                          <a:effectLst/>
                        </a:rPr>
                        <a:t>加速管准直误差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kern="100">
                          <a:effectLst/>
                        </a:rPr>
                        <a:t>100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kern="100">
                          <a:effectLst/>
                        </a:rPr>
                        <a:t> 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kern="100" dirty="0">
                          <a:effectLst/>
                        </a:rPr>
                        <a:t> </a:t>
                      </a:r>
                      <a:endParaRPr lang="zh-CN" sz="14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pic>
        <p:nvPicPr>
          <p:cNvPr id="10" name="Picture 56" descr="图表, 散点图&#10;&#10;描述已自动生成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2789" y="2984500"/>
            <a:ext cx="4863761" cy="1940754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文本框 12"/>
          <p:cNvSpPr txBox="1"/>
          <p:nvPr/>
        </p:nvSpPr>
        <p:spPr>
          <a:xfrm>
            <a:off x="1388962" y="3603053"/>
            <a:ext cx="42809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>
                <a:solidFill>
                  <a:srgbClr val="FF0000"/>
                </a:solidFill>
              </a:rPr>
              <a:t>模拟计算轨道校正所用的初始误差范围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4306618" y="6540487"/>
            <a:ext cx="28625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1600" b="1" dirty="0">
                <a:solidFill>
                  <a:srgbClr val="FFFF00"/>
                </a:solidFill>
              </a:rPr>
              <a:t>谷端</a:t>
            </a:r>
            <a:r>
              <a:rPr lang="en-US" altLang="zh-CN" sz="1600" b="1" dirty="0">
                <a:solidFill>
                  <a:srgbClr val="FFFF00"/>
                </a:solidFill>
              </a:rPr>
              <a:t>@</a:t>
            </a:r>
            <a:r>
              <a:rPr lang="zh-CN" altLang="en-US" sz="1600" b="1" dirty="0">
                <a:solidFill>
                  <a:srgbClr val="FFFF00"/>
                </a:solidFill>
              </a:rPr>
              <a:t>上海高等研究院</a:t>
            </a:r>
            <a:endParaRPr lang="zh-CN" altLang="en-US" sz="16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03" name="文本框 10"/>
          <p:cNvSpPr txBox="1"/>
          <p:nvPr/>
        </p:nvSpPr>
        <p:spPr>
          <a:xfrm>
            <a:off x="119781" y="105035"/>
            <a:ext cx="86848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zh-CN" altLang="en-US" sz="3200" b="1" dirty="0">
                <a:solidFill>
                  <a:srgbClr val="FF0000"/>
                </a:solidFill>
                <a:cs typeface="+mn-ea"/>
                <a:sym typeface="+mn-lt"/>
              </a:rPr>
              <a:t>兼容注入</a:t>
            </a:r>
            <a:r>
              <a:rPr kumimoji="1" lang="en-US" altLang="zh-CN" sz="3200" b="1" dirty="0">
                <a:solidFill>
                  <a:schemeClr val="accent1">
                    <a:lumMod val="75000"/>
                  </a:schemeClr>
                </a:solidFill>
                <a:cs typeface="+mn-ea"/>
                <a:sym typeface="+mn-lt"/>
              </a:rPr>
              <a:t>——</a:t>
            </a:r>
            <a:r>
              <a:rPr kumimoji="1" lang="zh-CN" altLang="en-US" sz="3200" b="1" dirty="0">
                <a:solidFill>
                  <a:schemeClr val="accent1">
                    <a:lumMod val="75000"/>
                  </a:schemeClr>
                </a:solidFill>
                <a:cs typeface="+mn-ea"/>
                <a:sym typeface="+mn-lt"/>
              </a:rPr>
              <a:t>横向误差分析（</a:t>
            </a:r>
            <a:r>
              <a:rPr kumimoji="1" lang="en-US" altLang="zh-CN" sz="3200" b="1" dirty="0">
                <a:solidFill>
                  <a:schemeClr val="accent1">
                    <a:lumMod val="75000"/>
                  </a:schemeClr>
                </a:solidFill>
                <a:cs typeface="+mn-ea"/>
                <a:sym typeface="+mn-lt"/>
              </a:rPr>
              <a:t>8.5nC</a:t>
            </a:r>
            <a:r>
              <a:rPr kumimoji="1" lang="zh-CN" altLang="en-US" sz="3200" b="1" dirty="0">
                <a:solidFill>
                  <a:schemeClr val="accent1">
                    <a:lumMod val="75000"/>
                  </a:schemeClr>
                </a:solidFill>
                <a:cs typeface="+mn-ea"/>
                <a:sym typeface="+mn-lt"/>
              </a:rPr>
              <a:t>）</a:t>
            </a:r>
            <a:endParaRPr kumimoji="1" lang="zh-CN" altLang="en-US" sz="3200" b="1" dirty="0">
              <a:solidFill>
                <a:schemeClr val="accent1">
                  <a:lumMod val="7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ECE7A-A77C-42FA-9484-FD22BB1317FE}" type="slidenum">
              <a:rPr lang="zh-CN" altLang="en-US" smtClean="0"/>
            </a:fld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70880" y="689810"/>
            <a:ext cx="5614022" cy="2046232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113" y="2970919"/>
            <a:ext cx="5841290" cy="354299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0880" y="3030891"/>
            <a:ext cx="5531007" cy="3423052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243543" y="712171"/>
            <a:ext cx="6062990" cy="18846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束线元件安装误差以及束流偏轴将引入严重的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尾场效应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，导致束流横向发射度增大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用基于束流的准直技术（</a:t>
            </a:r>
            <a:r>
              <a:rPr lang="en-US" altLang="zh-CN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BBA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）来标定和消除这一误差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  <a:sym typeface="Wingdings" panose="05000000000000000000" pitchFamily="2" charset="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4306618" y="6540487"/>
            <a:ext cx="28625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1600" b="1" dirty="0">
                <a:solidFill>
                  <a:srgbClr val="FFFF00"/>
                </a:solidFill>
              </a:rPr>
              <a:t>谷端</a:t>
            </a:r>
            <a:r>
              <a:rPr lang="en-US" altLang="zh-CN" sz="1600" b="1" dirty="0">
                <a:solidFill>
                  <a:srgbClr val="FFFF00"/>
                </a:solidFill>
              </a:rPr>
              <a:t>@</a:t>
            </a:r>
            <a:r>
              <a:rPr lang="zh-CN" altLang="en-US" sz="1600" b="1" dirty="0">
                <a:solidFill>
                  <a:srgbClr val="FFFF00"/>
                </a:solidFill>
              </a:rPr>
              <a:t>上海高等研究院</a:t>
            </a:r>
            <a:endParaRPr lang="zh-CN" altLang="en-US" sz="16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03" name="文本框 10"/>
          <p:cNvSpPr txBox="1"/>
          <p:nvPr/>
        </p:nvSpPr>
        <p:spPr>
          <a:xfrm>
            <a:off x="103909" y="151678"/>
            <a:ext cx="35687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zh-CN" altLang="en-US" sz="3200" b="1" dirty="0">
                <a:solidFill>
                  <a:schemeClr val="accent1">
                    <a:lumMod val="75000"/>
                  </a:schemeClr>
                </a:solidFill>
                <a:cs typeface="+mn-ea"/>
                <a:sym typeface="+mn-lt"/>
              </a:rPr>
              <a:t>任务需求分析</a:t>
            </a:r>
            <a:endParaRPr kumimoji="1" lang="zh-CN" altLang="en-US" sz="3200" b="1" dirty="0">
              <a:solidFill>
                <a:schemeClr val="accent1">
                  <a:lumMod val="7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09163" y="774406"/>
            <a:ext cx="11658311" cy="552548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285750" indent="-285750">
              <a:lnSpc>
                <a:spcPct val="135000"/>
              </a:lnSpc>
              <a:buFont typeface="Wingdings" panose="05000000000000000000" pitchFamily="2" charset="2"/>
              <a:buChar char="p"/>
            </a:pP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STCF 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的核心物理问题是</a:t>
            </a:r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如何实现超高亮度的对撞</a:t>
            </a:r>
            <a:endParaRPr lang="en-US" altLang="zh-CN" sz="24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35000"/>
              </a:lnSpc>
              <a:buFont typeface="Wingdings" panose="05000000000000000000" pitchFamily="2" charset="2"/>
              <a:buChar char="p"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为了获得足够亮度，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STCF 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将采用：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800100" lvl="1" indent="-342900">
              <a:lnSpc>
                <a:spcPct val="135000"/>
              </a:lnSpc>
              <a:buFont typeface="Arial" panose="020B0604020202020204" pitchFamily="34" charset="0"/>
              <a:buChar char="•"/>
            </a:pP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Crab-Waist 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对撞方案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800100" lvl="1" indent="-342900">
              <a:lnSpc>
                <a:spcPct val="135000"/>
              </a:lnSpc>
              <a:buFont typeface="Arial" panose="020B0604020202020204" pitchFamily="34" charset="0"/>
              <a:buChar char="•"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适当提高束流流强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800100" lvl="1" indent="-342900">
              <a:lnSpc>
                <a:spcPct val="135000"/>
              </a:lnSpc>
              <a:buFont typeface="Arial" panose="020B0604020202020204" pitchFamily="34" charset="0"/>
              <a:buChar char="•"/>
            </a:pPr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大幅度减小束流发射度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~5 nm·rad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35000"/>
              </a:lnSpc>
              <a:buFont typeface="Wingdings" panose="05000000000000000000" pitchFamily="2" charset="2"/>
              <a:buChar char="p"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为了保障对撞区高平均亮度，对撞环采用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Top-up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模式进行注入，目前方案有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种：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800100" lvl="1" indent="-342900">
              <a:lnSpc>
                <a:spcPct val="135000"/>
              </a:lnSpc>
              <a:buFont typeface="Arial" panose="020B0604020202020204" pitchFamily="34" charset="0"/>
              <a:buChar char="•"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离轴注入方案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800100" lvl="1" indent="-342900">
              <a:lnSpc>
                <a:spcPct val="135000"/>
              </a:lnSpc>
              <a:buFont typeface="Arial" panose="020B0604020202020204" pitchFamily="34" charset="0"/>
              <a:buChar char="•"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置换注入方案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800100" lvl="1" indent="-342900">
              <a:lnSpc>
                <a:spcPct val="135000"/>
              </a:lnSpc>
              <a:buFont typeface="Arial" panose="020B0604020202020204" pitchFamily="34" charset="0"/>
              <a:buChar char="•"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离轴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置换兼容注入方案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35000"/>
              </a:lnSpc>
              <a:buFont typeface="Wingdings" panose="05000000000000000000" pitchFamily="2" charset="2"/>
              <a:buChar char="p"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对撞环不同的注入模式，将直接决定注入器的设计和束流参数，根据项目总体要求，需分别给出不同模式对应的注入器物理设计方案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ECE7A-A77C-42FA-9484-FD22BB1317FE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03" name="文本框 10"/>
          <p:cNvSpPr txBox="1"/>
          <p:nvPr/>
        </p:nvSpPr>
        <p:spPr>
          <a:xfrm>
            <a:off x="119781" y="105035"/>
            <a:ext cx="86848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zh-CN" altLang="en-US" sz="3200" b="1" dirty="0">
                <a:solidFill>
                  <a:srgbClr val="FF0000"/>
                </a:solidFill>
                <a:cs typeface="+mn-ea"/>
                <a:sym typeface="+mn-lt"/>
              </a:rPr>
              <a:t>兼容注入</a:t>
            </a:r>
            <a:r>
              <a:rPr kumimoji="1" lang="en-US" altLang="zh-CN" sz="3200" b="1" dirty="0">
                <a:solidFill>
                  <a:schemeClr val="accent1">
                    <a:lumMod val="75000"/>
                  </a:schemeClr>
                </a:solidFill>
                <a:cs typeface="+mn-ea"/>
                <a:sym typeface="+mn-lt"/>
              </a:rPr>
              <a:t>——</a:t>
            </a:r>
            <a:r>
              <a:rPr kumimoji="1" lang="zh-CN" altLang="en-US" sz="3200" b="1" dirty="0">
                <a:solidFill>
                  <a:schemeClr val="accent1">
                    <a:lumMod val="75000"/>
                  </a:schemeClr>
                </a:solidFill>
                <a:cs typeface="+mn-ea"/>
                <a:sym typeface="+mn-lt"/>
              </a:rPr>
              <a:t>主加速段输出束团参数需求</a:t>
            </a:r>
            <a:endParaRPr kumimoji="1" lang="zh-CN" altLang="en-US" sz="3200" b="1" dirty="0">
              <a:solidFill>
                <a:schemeClr val="accent1">
                  <a:lumMod val="7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ECE7A-A77C-42FA-9484-FD22BB1317FE}" type="slidenum">
              <a:rPr lang="zh-CN" altLang="en-US" smtClean="0"/>
            </a:fld>
            <a:endParaRPr lang="zh-CN" altLang="en-US"/>
          </a:p>
        </p:txBody>
      </p:sp>
      <p:sp>
        <p:nvSpPr>
          <p:cNvPr id="28" name="文本框 27"/>
          <p:cNvSpPr txBox="1"/>
          <p:nvPr/>
        </p:nvSpPr>
        <p:spPr>
          <a:xfrm>
            <a:off x="4306618" y="6540487"/>
            <a:ext cx="28625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1600" b="1" dirty="0">
                <a:solidFill>
                  <a:srgbClr val="FFFF00"/>
                </a:solidFill>
              </a:rPr>
              <a:t>胡桐宁</a:t>
            </a:r>
            <a:r>
              <a:rPr lang="en-US" altLang="zh-CN" sz="1600" b="1" dirty="0">
                <a:solidFill>
                  <a:srgbClr val="FFFF00"/>
                </a:solidFill>
              </a:rPr>
              <a:t>@</a:t>
            </a:r>
            <a:r>
              <a:rPr lang="zh-CN" altLang="en-US" sz="1600" b="1" dirty="0">
                <a:solidFill>
                  <a:srgbClr val="FFFF00"/>
                </a:solidFill>
              </a:rPr>
              <a:t>华中科技大学</a:t>
            </a:r>
            <a:endParaRPr lang="zh-CN" altLang="en-US" sz="1600" b="1" dirty="0">
              <a:solidFill>
                <a:srgbClr val="FFFF00"/>
              </a:solidFill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119780" y="785010"/>
            <a:ext cx="9731229" cy="52565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lnSpc>
                <a:spcPct val="130000"/>
              </a:lnSpc>
              <a:spcAft>
                <a:spcPts val="500"/>
              </a:spcAft>
              <a:defRPr sz="2400" b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r>
              <a:rPr lang="zh-CN" altLang="en-US" b="1" dirty="0">
                <a:solidFill>
                  <a:srgbClr val="C00000"/>
                </a:solidFill>
              </a:rPr>
              <a:t>主加速段优化设计，面向离轴和置换各</a:t>
            </a:r>
            <a:r>
              <a:rPr lang="en-US" altLang="zh-CN" b="1" dirty="0">
                <a:solidFill>
                  <a:srgbClr val="C00000"/>
                </a:solidFill>
              </a:rPr>
              <a:t>4</a:t>
            </a:r>
            <a:r>
              <a:rPr lang="zh-CN" altLang="en-US" b="1" dirty="0">
                <a:solidFill>
                  <a:srgbClr val="C00000"/>
                </a:solidFill>
              </a:rPr>
              <a:t>种能量需求，共</a:t>
            </a:r>
            <a:r>
              <a:rPr lang="en-US" altLang="zh-CN" b="1">
                <a:solidFill>
                  <a:srgbClr val="C00000"/>
                </a:solidFill>
              </a:rPr>
              <a:t>8</a:t>
            </a:r>
            <a:r>
              <a:rPr lang="zh-CN" altLang="en-US" b="1">
                <a:solidFill>
                  <a:srgbClr val="C00000"/>
                </a:solidFill>
              </a:rPr>
              <a:t>种</a:t>
            </a:r>
            <a:r>
              <a:rPr lang="zh-CN" altLang="en-US" b="1" dirty="0">
                <a:solidFill>
                  <a:srgbClr val="C00000"/>
                </a:solidFill>
              </a:rPr>
              <a:t>工况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37883" y="1348375"/>
            <a:ext cx="5763075" cy="4983968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633" y="1348375"/>
            <a:ext cx="5115994" cy="498396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03" name="文本框 10"/>
          <p:cNvSpPr txBox="1"/>
          <p:nvPr/>
        </p:nvSpPr>
        <p:spPr>
          <a:xfrm>
            <a:off x="119781" y="105035"/>
            <a:ext cx="86848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zh-CN" altLang="en-US" sz="3200" b="1" dirty="0">
                <a:solidFill>
                  <a:srgbClr val="FF0000"/>
                </a:solidFill>
                <a:cs typeface="+mn-ea"/>
                <a:sym typeface="+mn-lt"/>
              </a:rPr>
              <a:t>兼容注入</a:t>
            </a:r>
            <a:r>
              <a:rPr kumimoji="1" lang="en-US" altLang="zh-CN" sz="3200" b="1" dirty="0">
                <a:solidFill>
                  <a:schemeClr val="accent1">
                    <a:lumMod val="75000"/>
                  </a:schemeClr>
                </a:solidFill>
                <a:cs typeface="+mn-ea"/>
                <a:sym typeface="+mn-lt"/>
              </a:rPr>
              <a:t>——</a:t>
            </a:r>
            <a:r>
              <a:rPr kumimoji="1" lang="zh-CN" altLang="en-US" sz="3200" b="1" dirty="0">
                <a:solidFill>
                  <a:schemeClr val="accent1">
                    <a:lumMod val="75000"/>
                  </a:schemeClr>
                </a:solidFill>
                <a:cs typeface="+mn-ea"/>
                <a:sym typeface="+mn-lt"/>
              </a:rPr>
              <a:t>主加速段束线布局</a:t>
            </a:r>
            <a:endParaRPr kumimoji="1" lang="zh-CN" altLang="en-US" sz="3200" b="1" dirty="0">
              <a:solidFill>
                <a:schemeClr val="accent1">
                  <a:lumMod val="7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ECE7A-A77C-42FA-9484-FD22BB1317FE}" type="slidenum">
              <a:rPr lang="zh-CN" altLang="en-US" smtClean="0"/>
            </a:fld>
            <a:endParaRPr lang="zh-CN" altLang="en-US"/>
          </a:p>
        </p:txBody>
      </p:sp>
      <p:sp>
        <p:nvSpPr>
          <p:cNvPr id="28" name="文本框 27"/>
          <p:cNvSpPr txBox="1"/>
          <p:nvPr/>
        </p:nvSpPr>
        <p:spPr>
          <a:xfrm>
            <a:off x="4306618" y="6540487"/>
            <a:ext cx="28625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1600" b="1" dirty="0">
                <a:solidFill>
                  <a:srgbClr val="FFFF00"/>
                </a:solidFill>
              </a:rPr>
              <a:t>胡桐宁</a:t>
            </a:r>
            <a:r>
              <a:rPr lang="en-US" altLang="zh-CN" sz="1600" b="1" dirty="0">
                <a:solidFill>
                  <a:srgbClr val="FFFF00"/>
                </a:solidFill>
              </a:rPr>
              <a:t>@</a:t>
            </a:r>
            <a:r>
              <a:rPr lang="zh-CN" altLang="en-US" sz="1600" b="1" dirty="0">
                <a:solidFill>
                  <a:srgbClr val="FFFF00"/>
                </a:solidFill>
              </a:rPr>
              <a:t>华中科技大学</a:t>
            </a:r>
            <a:endParaRPr lang="zh-CN" altLang="en-US" sz="1600" b="1" dirty="0">
              <a:solidFill>
                <a:srgbClr val="FFFF00"/>
              </a:solidFill>
            </a:endParaRPr>
          </a:p>
        </p:txBody>
      </p:sp>
      <p:sp>
        <p:nvSpPr>
          <p:cNvPr id="9" name="Rectangle 5"/>
          <p:cNvSpPr/>
          <p:nvPr/>
        </p:nvSpPr>
        <p:spPr>
          <a:xfrm>
            <a:off x="406572" y="1075023"/>
            <a:ext cx="11492000" cy="24000"/>
          </a:xfrm>
          <a:prstGeom prst="rect">
            <a:avLst/>
          </a:prstGeom>
          <a:solidFill>
            <a:srgbClr val="4444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0" name="Isosceles Triangle 6"/>
          <p:cNvSpPr/>
          <p:nvPr/>
        </p:nvSpPr>
        <p:spPr>
          <a:xfrm rot="5400000">
            <a:off x="394572" y="1070523"/>
            <a:ext cx="24000" cy="33000"/>
          </a:xfrm>
          <a:prstGeom prst="triangle">
            <a:avLst/>
          </a:prstGeom>
          <a:solidFill>
            <a:srgbClr val="333333"/>
          </a:solidFill>
          <a:ln>
            <a:solidFill>
              <a:srgbClr val="3333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1" name="Rectangle 7"/>
          <p:cNvSpPr/>
          <p:nvPr/>
        </p:nvSpPr>
        <p:spPr>
          <a:xfrm>
            <a:off x="406572" y="1079023"/>
            <a:ext cx="238120" cy="1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2" name="Rectangle 8"/>
          <p:cNvSpPr/>
          <p:nvPr/>
        </p:nvSpPr>
        <p:spPr>
          <a:xfrm>
            <a:off x="644692" y="1032023"/>
            <a:ext cx="24000" cy="110000"/>
          </a:xfrm>
          <a:prstGeom prst="rect">
            <a:avLst/>
          </a:prstGeom>
          <a:solidFill>
            <a:srgbClr val="E000E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3" name="Rectangle 9"/>
          <p:cNvSpPr/>
          <p:nvPr/>
        </p:nvSpPr>
        <p:spPr>
          <a:xfrm>
            <a:off x="645460" y="977023"/>
            <a:ext cx="24000" cy="220000"/>
          </a:xfrm>
          <a:prstGeom prst="rect">
            <a:avLst/>
          </a:prstGeom>
          <a:solidFill>
            <a:srgbClr val="E0000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4" name="Rectangle 10"/>
          <p:cNvSpPr/>
          <p:nvPr/>
        </p:nvSpPr>
        <p:spPr>
          <a:xfrm>
            <a:off x="656982" y="1079023"/>
            <a:ext cx="24000" cy="1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5" name="Rectangle 11"/>
          <p:cNvSpPr/>
          <p:nvPr/>
        </p:nvSpPr>
        <p:spPr>
          <a:xfrm>
            <a:off x="664663" y="977023"/>
            <a:ext cx="24000" cy="220000"/>
          </a:xfrm>
          <a:prstGeom prst="rect">
            <a:avLst/>
          </a:prstGeom>
          <a:solidFill>
            <a:srgbClr val="E0000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6" name="Rectangle 12"/>
          <p:cNvSpPr/>
          <p:nvPr/>
        </p:nvSpPr>
        <p:spPr>
          <a:xfrm>
            <a:off x="687707" y="1079023"/>
            <a:ext cx="24000" cy="1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7" name="Rectangle 13"/>
          <p:cNvSpPr/>
          <p:nvPr/>
        </p:nvSpPr>
        <p:spPr>
          <a:xfrm>
            <a:off x="695389" y="977023"/>
            <a:ext cx="24000" cy="220000"/>
          </a:xfrm>
          <a:prstGeom prst="rect">
            <a:avLst/>
          </a:prstGeom>
          <a:solidFill>
            <a:srgbClr val="E0000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8" name="Isosceles Triangle 14"/>
          <p:cNvSpPr/>
          <p:nvPr/>
        </p:nvSpPr>
        <p:spPr>
          <a:xfrm rot="5400000">
            <a:off x="694911" y="1070523"/>
            <a:ext cx="24000" cy="33000"/>
          </a:xfrm>
          <a:prstGeom prst="triangle">
            <a:avLst/>
          </a:prstGeom>
          <a:solidFill>
            <a:srgbClr val="333333"/>
          </a:solidFill>
          <a:ln>
            <a:solidFill>
              <a:srgbClr val="3333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9" name="Rectangle 15"/>
          <p:cNvSpPr/>
          <p:nvPr/>
        </p:nvSpPr>
        <p:spPr>
          <a:xfrm>
            <a:off x="706911" y="1079023"/>
            <a:ext cx="24000" cy="1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20" name="Rounded Rectangle 16"/>
          <p:cNvSpPr/>
          <p:nvPr/>
        </p:nvSpPr>
        <p:spPr>
          <a:xfrm>
            <a:off x="730723" y="949523"/>
            <a:ext cx="230439" cy="275000"/>
          </a:xfrm>
          <a:prstGeom prst="roundRect">
            <a:avLst/>
          </a:prstGeom>
          <a:solidFill>
            <a:srgbClr val="FF8C00"/>
          </a:solidFill>
          <a:ln w="1016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21" name="Rectangle 17"/>
          <p:cNvSpPr/>
          <p:nvPr/>
        </p:nvSpPr>
        <p:spPr>
          <a:xfrm>
            <a:off x="961162" y="1079023"/>
            <a:ext cx="24000" cy="1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22" name="Rectangle 18"/>
          <p:cNvSpPr/>
          <p:nvPr/>
        </p:nvSpPr>
        <p:spPr>
          <a:xfrm>
            <a:off x="984974" y="1032023"/>
            <a:ext cx="24000" cy="110000"/>
          </a:xfrm>
          <a:prstGeom prst="rect">
            <a:avLst/>
          </a:prstGeom>
          <a:solidFill>
            <a:srgbClr val="E000E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23" name="Rounded Rectangle 19"/>
          <p:cNvSpPr/>
          <p:nvPr/>
        </p:nvSpPr>
        <p:spPr>
          <a:xfrm>
            <a:off x="985742" y="949523"/>
            <a:ext cx="230439" cy="275000"/>
          </a:xfrm>
          <a:prstGeom prst="roundRect">
            <a:avLst/>
          </a:prstGeom>
          <a:solidFill>
            <a:srgbClr val="FF8C00"/>
          </a:solidFill>
          <a:ln w="1016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24" name="Rectangle 20"/>
          <p:cNvSpPr/>
          <p:nvPr/>
        </p:nvSpPr>
        <p:spPr>
          <a:xfrm>
            <a:off x="1216181" y="1079023"/>
            <a:ext cx="24000" cy="1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25" name="Rectangle 21"/>
          <p:cNvSpPr/>
          <p:nvPr/>
        </p:nvSpPr>
        <p:spPr>
          <a:xfrm>
            <a:off x="1239993" y="977023"/>
            <a:ext cx="24000" cy="220000"/>
          </a:xfrm>
          <a:prstGeom prst="rect">
            <a:avLst/>
          </a:prstGeom>
          <a:solidFill>
            <a:srgbClr val="E0000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26" name="Rectangle 22"/>
          <p:cNvSpPr/>
          <p:nvPr/>
        </p:nvSpPr>
        <p:spPr>
          <a:xfrm>
            <a:off x="1251515" y="1079023"/>
            <a:ext cx="24000" cy="1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27" name="Rectangle 23"/>
          <p:cNvSpPr/>
          <p:nvPr/>
        </p:nvSpPr>
        <p:spPr>
          <a:xfrm>
            <a:off x="1259196" y="977023"/>
            <a:ext cx="24000" cy="220000"/>
          </a:xfrm>
          <a:prstGeom prst="rect">
            <a:avLst/>
          </a:prstGeom>
          <a:solidFill>
            <a:srgbClr val="E0000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30" name="Rectangle 24"/>
          <p:cNvSpPr/>
          <p:nvPr/>
        </p:nvSpPr>
        <p:spPr>
          <a:xfrm>
            <a:off x="1282240" y="1079023"/>
            <a:ext cx="24000" cy="1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31" name="Rectangle 25"/>
          <p:cNvSpPr/>
          <p:nvPr/>
        </p:nvSpPr>
        <p:spPr>
          <a:xfrm>
            <a:off x="1289922" y="977023"/>
            <a:ext cx="24000" cy="220000"/>
          </a:xfrm>
          <a:prstGeom prst="rect">
            <a:avLst/>
          </a:prstGeom>
          <a:solidFill>
            <a:srgbClr val="E0000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32" name="Rectangle 26"/>
          <p:cNvSpPr/>
          <p:nvPr/>
        </p:nvSpPr>
        <p:spPr>
          <a:xfrm>
            <a:off x="1301444" y="1032023"/>
            <a:ext cx="24000" cy="110000"/>
          </a:xfrm>
          <a:prstGeom prst="rect">
            <a:avLst/>
          </a:prstGeom>
          <a:solidFill>
            <a:srgbClr val="E000E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33" name="Isosceles Triangle 27"/>
          <p:cNvSpPr/>
          <p:nvPr/>
        </p:nvSpPr>
        <p:spPr>
          <a:xfrm rot="5400000">
            <a:off x="1290212" y="1070523"/>
            <a:ext cx="24000" cy="33000"/>
          </a:xfrm>
          <a:prstGeom prst="triangle">
            <a:avLst/>
          </a:prstGeom>
          <a:solidFill>
            <a:srgbClr val="333333"/>
          </a:solidFill>
          <a:ln>
            <a:solidFill>
              <a:srgbClr val="3333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34" name="Rectangle 28"/>
          <p:cNvSpPr/>
          <p:nvPr/>
        </p:nvSpPr>
        <p:spPr>
          <a:xfrm>
            <a:off x="1302212" y="1079023"/>
            <a:ext cx="24000" cy="1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35" name="Rounded Rectangle 29"/>
          <p:cNvSpPr/>
          <p:nvPr/>
        </p:nvSpPr>
        <p:spPr>
          <a:xfrm>
            <a:off x="1326024" y="949523"/>
            <a:ext cx="230439" cy="275000"/>
          </a:xfrm>
          <a:prstGeom prst="roundRect">
            <a:avLst/>
          </a:prstGeom>
          <a:solidFill>
            <a:srgbClr val="FF8C00"/>
          </a:solidFill>
          <a:ln w="1016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36" name="Rectangle 30"/>
          <p:cNvSpPr/>
          <p:nvPr/>
        </p:nvSpPr>
        <p:spPr>
          <a:xfrm>
            <a:off x="1556463" y="1079023"/>
            <a:ext cx="24000" cy="1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37" name="Rectangle 31"/>
          <p:cNvSpPr/>
          <p:nvPr/>
        </p:nvSpPr>
        <p:spPr>
          <a:xfrm>
            <a:off x="1580275" y="1032023"/>
            <a:ext cx="24000" cy="110000"/>
          </a:xfrm>
          <a:prstGeom prst="rect">
            <a:avLst/>
          </a:prstGeom>
          <a:solidFill>
            <a:srgbClr val="E000E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38" name="Rounded Rectangle 32"/>
          <p:cNvSpPr/>
          <p:nvPr/>
        </p:nvSpPr>
        <p:spPr>
          <a:xfrm>
            <a:off x="1581043" y="949523"/>
            <a:ext cx="230439" cy="275000"/>
          </a:xfrm>
          <a:prstGeom prst="roundRect">
            <a:avLst/>
          </a:prstGeom>
          <a:solidFill>
            <a:srgbClr val="FF8C00"/>
          </a:solidFill>
          <a:ln w="1016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39" name="Rectangle 33"/>
          <p:cNvSpPr/>
          <p:nvPr/>
        </p:nvSpPr>
        <p:spPr>
          <a:xfrm>
            <a:off x="1811482" y="1079023"/>
            <a:ext cx="24000" cy="1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40" name="Rectangle 34"/>
          <p:cNvSpPr/>
          <p:nvPr/>
        </p:nvSpPr>
        <p:spPr>
          <a:xfrm>
            <a:off x="1835294" y="977023"/>
            <a:ext cx="24000" cy="220000"/>
          </a:xfrm>
          <a:prstGeom prst="rect">
            <a:avLst/>
          </a:prstGeom>
          <a:solidFill>
            <a:srgbClr val="E0000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41" name="Rectangle 35"/>
          <p:cNvSpPr/>
          <p:nvPr/>
        </p:nvSpPr>
        <p:spPr>
          <a:xfrm>
            <a:off x="1846816" y="1079023"/>
            <a:ext cx="24000" cy="1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42" name="Rectangle 36"/>
          <p:cNvSpPr/>
          <p:nvPr/>
        </p:nvSpPr>
        <p:spPr>
          <a:xfrm>
            <a:off x="1854497" y="977023"/>
            <a:ext cx="24000" cy="220000"/>
          </a:xfrm>
          <a:prstGeom prst="rect">
            <a:avLst/>
          </a:prstGeom>
          <a:solidFill>
            <a:srgbClr val="E0000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43" name="Rectangle 37"/>
          <p:cNvSpPr/>
          <p:nvPr/>
        </p:nvSpPr>
        <p:spPr>
          <a:xfrm>
            <a:off x="1877541" y="1079023"/>
            <a:ext cx="24000" cy="1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44" name="Rectangle 38"/>
          <p:cNvSpPr/>
          <p:nvPr/>
        </p:nvSpPr>
        <p:spPr>
          <a:xfrm>
            <a:off x="1885223" y="977023"/>
            <a:ext cx="24000" cy="220000"/>
          </a:xfrm>
          <a:prstGeom prst="rect">
            <a:avLst/>
          </a:prstGeom>
          <a:solidFill>
            <a:srgbClr val="E0000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45" name="Rectangle 39"/>
          <p:cNvSpPr/>
          <p:nvPr/>
        </p:nvSpPr>
        <p:spPr>
          <a:xfrm>
            <a:off x="1896745" y="1032023"/>
            <a:ext cx="24000" cy="110000"/>
          </a:xfrm>
          <a:prstGeom prst="rect">
            <a:avLst/>
          </a:prstGeom>
          <a:solidFill>
            <a:srgbClr val="E000E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46" name="Isosceles Triangle 40"/>
          <p:cNvSpPr/>
          <p:nvPr/>
        </p:nvSpPr>
        <p:spPr>
          <a:xfrm rot="5400000">
            <a:off x="1885513" y="1070523"/>
            <a:ext cx="24000" cy="33000"/>
          </a:xfrm>
          <a:prstGeom prst="triangle">
            <a:avLst/>
          </a:prstGeom>
          <a:solidFill>
            <a:srgbClr val="333333"/>
          </a:solidFill>
          <a:ln>
            <a:solidFill>
              <a:srgbClr val="3333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47" name="Rectangle 41"/>
          <p:cNvSpPr/>
          <p:nvPr/>
        </p:nvSpPr>
        <p:spPr>
          <a:xfrm>
            <a:off x="1897513" y="1079023"/>
            <a:ext cx="24000" cy="1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48" name="Rounded Rectangle 42"/>
          <p:cNvSpPr/>
          <p:nvPr/>
        </p:nvSpPr>
        <p:spPr>
          <a:xfrm>
            <a:off x="1921325" y="949523"/>
            <a:ext cx="230439" cy="275000"/>
          </a:xfrm>
          <a:prstGeom prst="roundRect">
            <a:avLst/>
          </a:prstGeom>
          <a:solidFill>
            <a:srgbClr val="FF8C00"/>
          </a:solidFill>
          <a:ln w="1016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49" name="Rectangle 43"/>
          <p:cNvSpPr/>
          <p:nvPr/>
        </p:nvSpPr>
        <p:spPr>
          <a:xfrm>
            <a:off x="2151764" y="1079023"/>
            <a:ext cx="24000" cy="1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50" name="Rectangle 44"/>
          <p:cNvSpPr/>
          <p:nvPr/>
        </p:nvSpPr>
        <p:spPr>
          <a:xfrm>
            <a:off x="2175576" y="1032023"/>
            <a:ext cx="24000" cy="110000"/>
          </a:xfrm>
          <a:prstGeom prst="rect">
            <a:avLst/>
          </a:prstGeom>
          <a:solidFill>
            <a:srgbClr val="E000E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51" name="Rounded Rectangle 45"/>
          <p:cNvSpPr/>
          <p:nvPr/>
        </p:nvSpPr>
        <p:spPr>
          <a:xfrm>
            <a:off x="2176344" y="949523"/>
            <a:ext cx="230439" cy="275000"/>
          </a:xfrm>
          <a:prstGeom prst="roundRect">
            <a:avLst/>
          </a:prstGeom>
          <a:solidFill>
            <a:srgbClr val="FF8C00"/>
          </a:solidFill>
          <a:ln w="1016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52" name="Rectangle 46"/>
          <p:cNvSpPr/>
          <p:nvPr/>
        </p:nvSpPr>
        <p:spPr>
          <a:xfrm>
            <a:off x="2406783" y="1079023"/>
            <a:ext cx="24000" cy="1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53" name="Rectangle 47"/>
          <p:cNvSpPr/>
          <p:nvPr/>
        </p:nvSpPr>
        <p:spPr>
          <a:xfrm>
            <a:off x="2430595" y="977023"/>
            <a:ext cx="24000" cy="220000"/>
          </a:xfrm>
          <a:prstGeom prst="rect">
            <a:avLst/>
          </a:prstGeom>
          <a:solidFill>
            <a:srgbClr val="E0000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54" name="Rectangle 48"/>
          <p:cNvSpPr/>
          <p:nvPr/>
        </p:nvSpPr>
        <p:spPr>
          <a:xfrm>
            <a:off x="2442117" y="1079023"/>
            <a:ext cx="24000" cy="1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55" name="Rectangle 49"/>
          <p:cNvSpPr/>
          <p:nvPr/>
        </p:nvSpPr>
        <p:spPr>
          <a:xfrm>
            <a:off x="2449799" y="977023"/>
            <a:ext cx="24000" cy="220000"/>
          </a:xfrm>
          <a:prstGeom prst="rect">
            <a:avLst/>
          </a:prstGeom>
          <a:solidFill>
            <a:srgbClr val="E0000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56" name="Rectangle 50"/>
          <p:cNvSpPr/>
          <p:nvPr/>
        </p:nvSpPr>
        <p:spPr>
          <a:xfrm>
            <a:off x="2472842" y="1079023"/>
            <a:ext cx="24000" cy="1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57" name="Rectangle 51"/>
          <p:cNvSpPr/>
          <p:nvPr/>
        </p:nvSpPr>
        <p:spPr>
          <a:xfrm>
            <a:off x="2480524" y="977023"/>
            <a:ext cx="24000" cy="220000"/>
          </a:xfrm>
          <a:prstGeom prst="rect">
            <a:avLst/>
          </a:prstGeom>
          <a:solidFill>
            <a:srgbClr val="E0000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58" name="Rectangle 52"/>
          <p:cNvSpPr/>
          <p:nvPr/>
        </p:nvSpPr>
        <p:spPr>
          <a:xfrm>
            <a:off x="2492046" y="1032023"/>
            <a:ext cx="24000" cy="110000"/>
          </a:xfrm>
          <a:prstGeom prst="rect">
            <a:avLst/>
          </a:prstGeom>
          <a:solidFill>
            <a:srgbClr val="E000E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59" name="Isosceles Triangle 53"/>
          <p:cNvSpPr/>
          <p:nvPr/>
        </p:nvSpPr>
        <p:spPr>
          <a:xfrm rot="5400000">
            <a:off x="2480814" y="1070523"/>
            <a:ext cx="24000" cy="33000"/>
          </a:xfrm>
          <a:prstGeom prst="triangle">
            <a:avLst/>
          </a:prstGeom>
          <a:solidFill>
            <a:srgbClr val="333333"/>
          </a:solidFill>
          <a:ln>
            <a:solidFill>
              <a:srgbClr val="3333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60" name="Rectangle 54"/>
          <p:cNvSpPr/>
          <p:nvPr/>
        </p:nvSpPr>
        <p:spPr>
          <a:xfrm>
            <a:off x="2492814" y="1079023"/>
            <a:ext cx="24000" cy="1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61" name="Rounded Rectangle 55"/>
          <p:cNvSpPr/>
          <p:nvPr/>
        </p:nvSpPr>
        <p:spPr>
          <a:xfrm>
            <a:off x="2516626" y="949523"/>
            <a:ext cx="230439" cy="275000"/>
          </a:xfrm>
          <a:prstGeom prst="roundRect">
            <a:avLst/>
          </a:prstGeom>
          <a:solidFill>
            <a:srgbClr val="FF8C00"/>
          </a:solidFill>
          <a:ln w="1016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62" name="Rectangle 56"/>
          <p:cNvSpPr/>
          <p:nvPr/>
        </p:nvSpPr>
        <p:spPr>
          <a:xfrm>
            <a:off x="2747065" y="1079023"/>
            <a:ext cx="24000" cy="1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63" name="Rectangle 57"/>
          <p:cNvSpPr/>
          <p:nvPr/>
        </p:nvSpPr>
        <p:spPr>
          <a:xfrm>
            <a:off x="2770877" y="1032023"/>
            <a:ext cx="24000" cy="110000"/>
          </a:xfrm>
          <a:prstGeom prst="rect">
            <a:avLst/>
          </a:prstGeom>
          <a:solidFill>
            <a:srgbClr val="E000E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64" name="Rounded Rectangle 58"/>
          <p:cNvSpPr/>
          <p:nvPr/>
        </p:nvSpPr>
        <p:spPr>
          <a:xfrm>
            <a:off x="2771645" y="949523"/>
            <a:ext cx="230439" cy="275000"/>
          </a:xfrm>
          <a:prstGeom prst="roundRect">
            <a:avLst/>
          </a:prstGeom>
          <a:solidFill>
            <a:srgbClr val="FF8C00"/>
          </a:solidFill>
          <a:ln w="1016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65" name="Rectangle 59"/>
          <p:cNvSpPr/>
          <p:nvPr/>
        </p:nvSpPr>
        <p:spPr>
          <a:xfrm>
            <a:off x="3002084" y="1079023"/>
            <a:ext cx="24000" cy="1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66" name="Rectangle 60"/>
          <p:cNvSpPr/>
          <p:nvPr/>
        </p:nvSpPr>
        <p:spPr>
          <a:xfrm>
            <a:off x="3025896" y="977023"/>
            <a:ext cx="24000" cy="220000"/>
          </a:xfrm>
          <a:prstGeom prst="rect">
            <a:avLst/>
          </a:prstGeom>
          <a:solidFill>
            <a:srgbClr val="E0000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67" name="Rectangle 61"/>
          <p:cNvSpPr/>
          <p:nvPr/>
        </p:nvSpPr>
        <p:spPr>
          <a:xfrm>
            <a:off x="3037418" y="1079023"/>
            <a:ext cx="24000" cy="1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68" name="Rectangle 62"/>
          <p:cNvSpPr/>
          <p:nvPr/>
        </p:nvSpPr>
        <p:spPr>
          <a:xfrm>
            <a:off x="3045100" y="977023"/>
            <a:ext cx="24000" cy="220000"/>
          </a:xfrm>
          <a:prstGeom prst="rect">
            <a:avLst/>
          </a:prstGeom>
          <a:solidFill>
            <a:srgbClr val="E0000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69" name="Rectangle 63"/>
          <p:cNvSpPr/>
          <p:nvPr/>
        </p:nvSpPr>
        <p:spPr>
          <a:xfrm>
            <a:off x="3068144" y="1079023"/>
            <a:ext cx="24000" cy="1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70" name="Rectangle 64"/>
          <p:cNvSpPr/>
          <p:nvPr/>
        </p:nvSpPr>
        <p:spPr>
          <a:xfrm>
            <a:off x="3075825" y="977023"/>
            <a:ext cx="24000" cy="220000"/>
          </a:xfrm>
          <a:prstGeom prst="rect">
            <a:avLst/>
          </a:prstGeom>
          <a:solidFill>
            <a:srgbClr val="E0000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71" name="Rectangle 65"/>
          <p:cNvSpPr/>
          <p:nvPr/>
        </p:nvSpPr>
        <p:spPr>
          <a:xfrm>
            <a:off x="3087347" y="1032023"/>
            <a:ext cx="24000" cy="110000"/>
          </a:xfrm>
          <a:prstGeom prst="rect">
            <a:avLst/>
          </a:prstGeom>
          <a:solidFill>
            <a:srgbClr val="E000E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72" name="Isosceles Triangle 66"/>
          <p:cNvSpPr/>
          <p:nvPr/>
        </p:nvSpPr>
        <p:spPr>
          <a:xfrm rot="5400000">
            <a:off x="3076115" y="1070523"/>
            <a:ext cx="24000" cy="33000"/>
          </a:xfrm>
          <a:prstGeom prst="triangle">
            <a:avLst/>
          </a:prstGeom>
          <a:solidFill>
            <a:srgbClr val="333333"/>
          </a:solidFill>
          <a:ln>
            <a:solidFill>
              <a:srgbClr val="3333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73" name="Rectangle 67"/>
          <p:cNvSpPr/>
          <p:nvPr/>
        </p:nvSpPr>
        <p:spPr>
          <a:xfrm>
            <a:off x="3088115" y="1079023"/>
            <a:ext cx="24000" cy="1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74" name="Rounded Rectangle 68"/>
          <p:cNvSpPr/>
          <p:nvPr/>
        </p:nvSpPr>
        <p:spPr>
          <a:xfrm>
            <a:off x="3111927" y="949523"/>
            <a:ext cx="230439" cy="275000"/>
          </a:xfrm>
          <a:prstGeom prst="roundRect">
            <a:avLst/>
          </a:prstGeom>
          <a:solidFill>
            <a:srgbClr val="FF8C00"/>
          </a:solidFill>
          <a:ln w="1016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75" name="Rectangle 69"/>
          <p:cNvSpPr/>
          <p:nvPr/>
        </p:nvSpPr>
        <p:spPr>
          <a:xfrm>
            <a:off x="3342366" y="1079023"/>
            <a:ext cx="24000" cy="1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76" name="Rectangle 70"/>
          <p:cNvSpPr/>
          <p:nvPr/>
        </p:nvSpPr>
        <p:spPr>
          <a:xfrm>
            <a:off x="3366178" y="1032023"/>
            <a:ext cx="24000" cy="110000"/>
          </a:xfrm>
          <a:prstGeom prst="rect">
            <a:avLst/>
          </a:prstGeom>
          <a:solidFill>
            <a:srgbClr val="E000E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77" name="Rounded Rectangle 71"/>
          <p:cNvSpPr/>
          <p:nvPr/>
        </p:nvSpPr>
        <p:spPr>
          <a:xfrm>
            <a:off x="3366946" y="949523"/>
            <a:ext cx="230439" cy="275000"/>
          </a:xfrm>
          <a:prstGeom prst="roundRect">
            <a:avLst/>
          </a:prstGeom>
          <a:solidFill>
            <a:srgbClr val="FF8C00"/>
          </a:solidFill>
          <a:ln w="1016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78" name="Rectangle 72"/>
          <p:cNvSpPr/>
          <p:nvPr/>
        </p:nvSpPr>
        <p:spPr>
          <a:xfrm>
            <a:off x="3597385" y="1079023"/>
            <a:ext cx="24000" cy="1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79" name="Rectangle 73"/>
          <p:cNvSpPr/>
          <p:nvPr/>
        </p:nvSpPr>
        <p:spPr>
          <a:xfrm>
            <a:off x="3621198" y="977023"/>
            <a:ext cx="24000" cy="220000"/>
          </a:xfrm>
          <a:prstGeom prst="rect">
            <a:avLst/>
          </a:prstGeom>
          <a:solidFill>
            <a:srgbClr val="E0000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80" name="Rectangle 74"/>
          <p:cNvSpPr/>
          <p:nvPr/>
        </p:nvSpPr>
        <p:spPr>
          <a:xfrm>
            <a:off x="3632719" y="1079023"/>
            <a:ext cx="24000" cy="1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81" name="Rectangle 75"/>
          <p:cNvSpPr/>
          <p:nvPr/>
        </p:nvSpPr>
        <p:spPr>
          <a:xfrm>
            <a:off x="3640401" y="977023"/>
            <a:ext cx="24000" cy="220000"/>
          </a:xfrm>
          <a:prstGeom prst="rect">
            <a:avLst/>
          </a:prstGeom>
          <a:solidFill>
            <a:srgbClr val="E0000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82" name="Rectangle 76"/>
          <p:cNvSpPr/>
          <p:nvPr/>
        </p:nvSpPr>
        <p:spPr>
          <a:xfrm>
            <a:off x="3663445" y="1079023"/>
            <a:ext cx="24000" cy="1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83" name="Rectangle 77"/>
          <p:cNvSpPr/>
          <p:nvPr/>
        </p:nvSpPr>
        <p:spPr>
          <a:xfrm>
            <a:off x="3671126" y="977023"/>
            <a:ext cx="24000" cy="220000"/>
          </a:xfrm>
          <a:prstGeom prst="rect">
            <a:avLst/>
          </a:prstGeom>
          <a:solidFill>
            <a:srgbClr val="E0000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84" name="Rectangle 78"/>
          <p:cNvSpPr/>
          <p:nvPr/>
        </p:nvSpPr>
        <p:spPr>
          <a:xfrm>
            <a:off x="3682648" y="1032023"/>
            <a:ext cx="24000" cy="110000"/>
          </a:xfrm>
          <a:prstGeom prst="rect">
            <a:avLst/>
          </a:prstGeom>
          <a:solidFill>
            <a:srgbClr val="E000E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85" name="Isosceles Triangle 79"/>
          <p:cNvSpPr/>
          <p:nvPr/>
        </p:nvSpPr>
        <p:spPr>
          <a:xfrm rot="5400000">
            <a:off x="3671416" y="1070523"/>
            <a:ext cx="24000" cy="33000"/>
          </a:xfrm>
          <a:prstGeom prst="triangle">
            <a:avLst/>
          </a:prstGeom>
          <a:solidFill>
            <a:srgbClr val="333333"/>
          </a:solidFill>
          <a:ln>
            <a:solidFill>
              <a:srgbClr val="3333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86" name="Rectangle 80"/>
          <p:cNvSpPr/>
          <p:nvPr/>
        </p:nvSpPr>
        <p:spPr>
          <a:xfrm>
            <a:off x="3683416" y="1079023"/>
            <a:ext cx="24000" cy="1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87" name="Rounded Rectangle 81"/>
          <p:cNvSpPr/>
          <p:nvPr/>
        </p:nvSpPr>
        <p:spPr>
          <a:xfrm>
            <a:off x="3707228" y="949523"/>
            <a:ext cx="230439" cy="275000"/>
          </a:xfrm>
          <a:prstGeom prst="roundRect">
            <a:avLst/>
          </a:prstGeom>
          <a:solidFill>
            <a:srgbClr val="FF8C00"/>
          </a:solidFill>
          <a:ln w="1016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88" name="Rectangle 82"/>
          <p:cNvSpPr/>
          <p:nvPr/>
        </p:nvSpPr>
        <p:spPr>
          <a:xfrm>
            <a:off x="3937667" y="1079023"/>
            <a:ext cx="24000" cy="1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89" name="Rectangle 83"/>
          <p:cNvSpPr/>
          <p:nvPr/>
        </p:nvSpPr>
        <p:spPr>
          <a:xfrm>
            <a:off x="3961479" y="1032023"/>
            <a:ext cx="24000" cy="110000"/>
          </a:xfrm>
          <a:prstGeom prst="rect">
            <a:avLst/>
          </a:prstGeom>
          <a:solidFill>
            <a:srgbClr val="E000E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90" name="Rounded Rectangle 84"/>
          <p:cNvSpPr/>
          <p:nvPr/>
        </p:nvSpPr>
        <p:spPr>
          <a:xfrm>
            <a:off x="3962247" y="949523"/>
            <a:ext cx="230439" cy="275000"/>
          </a:xfrm>
          <a:prstGeom prst="roundRect">
            <a:avLst/>
          </a:prstGeom>
          <a:solidFill>
            <a:srgbClr val="FF8C00"/>
          </a:solidFill>
          <a:ln w="1016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91" name="Rectangle 85"/>
          <p:cNvSpPr/>
          <p:nvPr/>
        </p:nvSpPr>
        <p:spPr>
          <a:xfrm>
            <a:off x="4192687" y="1079023"/>
            <a:ext cx="24000" cy="1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92" name="Rectangle 86"/>
          <p:cNvSpPr/>
          <p:nvPr/>
        </p:nvSpPr>
        <p:spPr>
          <a:xfrm>
            <a:off x="4216499" y="977023"/>
            <a:ext cx="24000" cy="220000"/>
          </a:xfrm>
          <a:prstGeom prst="rect">
            <a:avLst/>
          </a:prstGeom>
          <a:solidFill>
            <a:srgbClr val="E0000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93" name="Rectangle 87"/>
          <p:cNvSpPr/>
          <p:nvPr/>
        </p:nvSpPr>
        <p:spPr>
          <a:xfrm>
            <a:off x="4228021" y="1079023"/>
            <a:ext cx="24000" cy="1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94" name="Rectangle 88"/>
          <p:cNvSpPr/>
          <p:nvPr/>
        </p:nvSpPr>
        <p:spPr>
          <a:xfrm>
            <a:off x="4235702" y="977023"/>
            <a:ext cx="24000" cy="220000"/>
          </a:xfrm>
          <a:prstGeom prst="rect">
            <a:avLst/>
          </a:prstGeom>
          <a:solidFill>
            <a:srgbClr val="E0000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95" name="Rectangle 89"/>
          <p:cNvSpPr/>
          <p:nvPr/>
        </p:nvSpPr>
        <p:spPr>
          <a:xfrm>
            <a:off x="4258746" y="1079023"/>
            <a:ext cx="24000" cy="1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96" name="Rectangle 90"/>
          <p:cNvSpPr/>
          <p:nvPr/>
        </p:nvSpPr>
        <p:spPr>
          <a:xfrm>
            <a:off x="4266427" y="977023"/>
            <a:ext cx="24000" cy="220000"/>
          </a:xfrm>
          <a:prstGeom prst="rect">
            <a:avLst/>
          </a:prstGeom>
          <a:solidFill>
            <a:srgbClr val="E0000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97" name="Rectangle 91"/>
          <p:cNvSpPr/>
          <p:nvPr/>
        </p:nvSpPr>
        <p:spPr>
          <a:xfrm>
            <a:off x="4277949" y="1032023"/>
            <a:ext cx="24000" cy="110000"/>
          </a:xfrm>
          <a:prstGeom prst="rect">
            <a:avLst/>
          </a:prstGeom>
          <a:solidFill>
            <a:srgbClr val="E000E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98" name="Isosceles Triangle 92"/>
          <p:cNvSpPr/>
          <p:nvPr/>
        </p:nvSpPr>
        <p:spPr>
          <a:xfrm rot="5400000">
            <a:off x="4266717" y="1070523"/>
            <a:ext cx="24000" cy="33000"/>
          </a:xfrm>
          <a:prstGeom prst="triangle">
            <a:avLst/>
          </a:prstGeom>
          <a:solidFill>
            <a:srgbClr val="333333"/>
          </a:solidFill>
          <a:ln>
            <a:solidFill>
              <a:srgbClr val="3333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99" name="Rectangle 93"/>
          <p:cNvSpPr/>
          <p:nvPr/>
        </p:nvSpPr>
        <p:spPr>
          <a:xfrm>
            <a:off x="4278717" y="1079023"/>
            <a:ext cx="24000" cy="1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00" name="Rounded Rectangle 94"/>
          <p:cNvSpPr/>
          <p:nvPr/>
        </p:nvSpPr>
        <p:spPr>
          <a:xfrm>
            <a:off x="4302529" y="949523"/>
            <a:ext cx="230439" cy="275000"/>
          </a:xfrm>
          <a:prstGeom prst="roundRect">
            <a:avLst/>
          </a:prstGeom>
          <a:solidFill>
            <a:srgbClr val="FF8C00"/>
          </a:solidFill>
          <a:ln w="1016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01" name="Rectangle 95"/>
          <p:cNvSpPr/>
          <p:nvPr/>
        </p:nvSpPr>
        <p:spPr>
          <a:xfrm>
            <a:off x="4532968" y="1079023"/>
            <a:ext cx="24000" cy="1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02" name="Rectangle 96"/>
          <p:cNvSpPr/>
          <p:nvPr/>
        </p:nvSpPr>
        <p:spPr>
          <a:xfrm>
            <a:off x="4556780" y="1032023"/>
            <a:ext cx="24000" cy="110000"/>
          </a:xfrm>
          <a:prstGeom prst="rect">
            <a:avLst/>
          </a:prstGeom>
          <a:solidFill>
            <a:srgbClr val="E000E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03" name="Rounded Rectangle 97"/>
          <p:cNvSpPr/>
          <p:nvPr/>
        </p:nvSpPr>
        <p:spPr>
          <a:xfrm>
            <a:off x="4557549" y="949523"/>
            <a:ext cx="230439" cy="275000"/>
          </a:xfrm>
          <a:prstGeom prst="roundRect">
            <a:avLst/>
          </a:prstGeom>
          <a:solidFill>
            <a:srgbClr val="FF8C00"/>
          </a:solidFill>
          <a:ln w="1016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04" name="Rectangle 98"/>
          <p:cNvSpPr/>
          <p:nvPr/>
        </p:nvSpPr>
        <p:spPr>
          <a:xfrm>
            <a:off x="4787988" y="1079023"/>
            <a:ext cx="24000" cy="1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05" name="Rectangle 99"/>
          <p:cNvSpPr/>
          <p:nvPr/>
        </p:nvSpPr>
        <p:spPr>
          <a:xfrm>
            <a:off x="4811800" y="977023"/>
            <a:ext cx="24000" cy="220000"/>
          </a:xfrm>
          <a:prstGeom prst="rect">
            <a:avLst/>
          </a:prstGeom>
          <a:solidFill>
            <a:srgbClr val="E0000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06" name="Rectangle 100"/>
          <p:cNvSpPr/>
          <p:nvPr/>
        </p:nvSpPr>
        <p:spPr>
          <a:xfrm>
            <a:off x="4823322" y="1079023"/>
            <a:ext cx="24000" cy="1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07" name="Rectangle 101"/>
          <p:cNvSpPr/>
          <p:nvPr/>
        </p:nvSpPr>
        <p:spPr>
          <a:xfrm>
            <a:off x="4831003" y="977023"/>
            <a:ext cx="24000" cy="220000"/>
          </a:xfrm>
          <a:prstGeom prst="rect">
            <a:avLst/>
          </a:prstGeom>
          <a:solidFill>
            <a:srgbClr val="E0000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08" name="Rectangle 102"/>
          <p:cNvSpPr/>
          <p:nvPr/>
        </p:nvSpPr>
        <p:spPr>
          <a:xfrm>
            <a:off x="4854047" y="1079023"/>
            <a:ext cx="24000" cy="1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09" name="Rectangle 103"/>
          <p:cNvSpPr/>
          <p:nvPr/>
        </p:nvSpPr>
        <p:spPr>
          <a:xfrm>
            <a:off x="4861728" y="977023"/>
            <a:ext cx="24000" cy="220000"/>
          </a:xfrm>
          <a:prstGeom prst="rect">
            <a:avLst/>
          </a:prstGeom>
          <a:solidFill>
            <a:srgbClr val="E0000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10" name="Rectangle 104"/>
          <p:cNvSpPr/>
          <p:nvPr/>
        </p:nvSpPr>
        <p:spPr>
          <a:xfrm>
            <a:off x="4873250" y="1032023"/>
            <a:ext cx="24000" cy="110000"/>
          </a:xfrm>
          <a:prstGeom prst="rect">
            <a:avLst/>
          </a:prstGeom>
          <a:solidFill>
            <a:srgbClr val="E000E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11" name="Isosceles Triangle 105"/>
          <p:cNvSpPr/>
          <p:nvPr/>
        </p:nvSpPr>
        <p:spPr>
          <a:xfrm rot="5400000">
            <a:off x="4862018" y="1070523"/>
            <a:ext cx="24000" cy="33000"/>
          </a:xfrm>
          <a:prstGeom prst="triangle">
            <a:avLst/>
          </a:prstGeom>
          <a:solidFill>
            <a:srgbClr val="333333"/>
          </a:solidFill>
          <a:ln>
            <a:solidFill>
              <a:srgbClr val="3333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12" name="Rectangle 106"/>
          <p:cNvSpPr/>
          <p:nvPr/>
        </p:nvSpPr>
        <p:spPr>
          <a:xfrm>
            <a:off x="4874018" y="1079023"/>
            <a:ext cx="24000" cy="1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13" name="Rounded Rectangle 107"/>
          <p:cNvSpPr/>
          <p:nvPr/>
        </p:nvSpPr>
        <p:spPr>
          <a:xfrm>
            <a:off x="4897830" y="949523"/>
            <a:ext cx="230439" cy="275000"/>
          </a:xfrm>
          <a:prstGeom prst="roundRect">
            <a:avLst/>
          </a:prstGeom>
          <a:solidFill>
            <a:srgbClr val="FF8C00"/>
          </a:solidFill>
          <a:ln w="1016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14" name="Rectangle 108"/>
          <p:cNvSpPr/>
          <p:nvPr/>
        </p:nvSpPr>
        <p:spPr>
          <a:xfrm>
            <a:off x="5128270" y="1079023"/>
            <a:ext cx="24000" cy="1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15" name="Rectangle 109"/>
          <p:cNvSpPr/>
          <p:nvPr/>
        </p:nvSpPr>
        <p:spPr>
          <a:xfrm>
            <a:off x="5152082" y="1032023"/>
            <a:ext cx="24000" cy="110000"/>
          </a:xfrm>
          <a:prstGeom prst="rect">
            <a:avLst/>
          </a:prstGeom>
          <a:solidFill>
            <a:srgbClr val="E000E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16" name="Rounded Rectangle 110"/>
          <p:cNvSpPr/>
          <p:nvPr/>
        </p:nvSpPr>
        <p:spPr>
          <a:xfrm>
            <a:off x="5152850" y="949523"/>
            <a:ext cx="230439" cy="275000"/>
          </a:xfrm>
          <a:prstGeom prst="roundRect">
            <a:avLst/>
          </a:prstGeom>
          <a:solidFill>
            <a:srgbClr val="FF8C00"/>
          </a:solidFill>
          <a:ln w="1016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17" name="Rectangle 111"/>
          <p:cNvSpPr/>
          <p:nvPr/>
        </p:nvSpPr>
        <p:spPr>
          <a:xfrm>
            <a:off x="5383289" y="1079023"/>
            <a:ext cx="24000" cy="1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18" name="Rectangle 112"/>
          <p:cNvSpPr/>
          <p:nvPr/>
        </p:nvSpPr>
        <p:spPr>
          <a:xfrm>
            <a:off x="5407101" y="977023"/>
            <a:ext cx="24000" cy="220000"/>
          </a:xfrm>
          <a:prstGeom prst="rect">
            <a:avLst/>
          </a:prstGeom>
          <a:solidFill>
            <a:srgbClr val="E0000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19" name="Rectangle 113"/>
          <p:cNvSpPr/>
          <p:nvPr/>
        </p:nvSpPr>
        <p:spPr>
          <a:xfrm>
            <a:off x="5418623" y="1079023"/>
            <a:ext cx="24000" cy="1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20" name="Rectangle 114"/>
          <p:cNvSpPr/>
          <p:nvPr/>
        </p:nvSpPr>
        <p:spPr>
          <a:xfrm>
            <a:off x="5426304" y="977023"/>
            <a:ext cx="24000" cy="220000"/>
          </a:xfrm>
          <a:prstGeom prst="rect">
            <a:avLst/>
          </a:prstGeom>
          <a:solidFill>
            <a:srgbClr val="E0000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21" name="Rectangle 115"/>
          <p:cNvSpPr/>
          <p:nvPr/>
        </p:nvSpPr>
        <p:spPr>
          <a:xfrm>
            <a:off x="5449348" y="1079023"/>
            <a:ext cx="24000" cy="1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22" name="Rectangle 116"/>
          <p:cNvSpPr/>
          <p:nvPr/>
        </p:nvSpPr>
        <p:spPr>
          <a:xfrm>
            <a:off x="5457029" y="977023"/>
            <a:ext cx="24000" cy="220000"/>
          </a:xfrm>
          <a:prstGeom prst="rect">
            <a:avLst/>
          </a:prstGeom>
          <a:solidFill>
            <a:srgbClr val="E0000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23" name="Rectangle 117"/>
          <p:cNvSpPr/>
          <p:nvPr/>
        </p:nvSpPr>
        <p:spPr>
          <a:xfrm>
            <a:off x="5468551" y="1032023"/>
            <a:ext cx="24000" cy="110000"/>
          </a:xfrm>
          <a:prstGeom prst="rect">
            <a:avLst/>
          </a:prstGeom>
          <a:solidFill>
            <a:srgbClr val="E000E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24" name="Isosceles Triangle 118"/>
          <p:cNvSpPr/>
          <p:nvPr/>
        </p:nvSpPr>
        <p:spPr>
          <a:xfrm rot="5400000">
            <a:off x="5457319" y="1070523"/>
            <a:ext cx="24000" cy="33000"/>
          </a:xfrm>
          <a:prstGeom prst="triangle">
            <a:avLst/>
          </a:prstGeom>
          <a:solidFill>
            <a:srgbClr val="333333"/>
          </a:solidFill>
          <a:ln>
            <a:solidFill>
              <a:srgbClr val="3333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25" name="Rectangle 119"/>
          <p:cNvSpPr/>
          <p:nvPr/>
        </p:nvSpPr>
        <p:spPr>
          <a:xfrm>
            <a:off x="5469319" y="1079023"/>
            <a:ext cx="24000" cy="1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26" name="Rounded Rectangle 120"/>
          <p:cNvSpPr/>
          <p:nvPr/>
        </p:nvSpPr>
        <p:spPr>
          <a:xfrm>
            <a:off x="5493131" y="949523"/>
            <a:ext cx="230439" cy="275000"/>
          </a:xfrm>
          <a:prstGeom prst="roundRect">
            <a:avLst/>
          </a:prstGeom>
          <a:solidFill>
            <a:srgbClr val="FF8C00"/>
          </a:solidFill>
          <a:ln w="1016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27" name="Rectangle 121"/>
          <p:cNvSpPr/>
          <p:nvPr/>
        </p:nvSpPr>
        <p:spPr>
          <a:xfrm>
            <a:off x="5723571" y="1079023"/>
            <a:ext cx="24000" cy="1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28" name="Rectangle 122"/>
          <p:cNvSpPr/>
          <p:nvPr/>
        </p:nvSpPr>
        <p:spPr>
          <a:xfrm>
            <a:off x="5747383" y="1032023"/>
            <a:ext cx="24000" cy="110000"/>
          </a:xfrm>
          <a:prstGeom prst="rect">
            <a:avLst/>
          </a:prstGeom>
          <a:solidFill>
            <a:srgbClr val="E000E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29" name="Rounded Rectangle 123"/>
          <p:cNvSpPr/>
          <p:nvPr/>
        </p:nvSpPr>
        <p:spPr>
          <a:xfrm>
            <a:off x="5748151" y="949523"/>
            <a:ext cx="230439" cy="275000"/>
          </a:xfrm>
          <a:prstGeom prst="roundRect">
            <a:avLst/>
          </a:prstGeom>
          <a:solidFill>
            <a:srgbClr val="FF8C00"/>
          </a:solidFill>
          <a:ln w="1016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30" name="Rectangle 124"/>
          <p:cNvSpPr/>
          <p:nvPr/>
        </p:nvSpPr>
        <p:spPr>
          <a:xfrm>
            <a:off x="5978590" y="1079023"/>
            <a:ext cx="24000" cy="1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31" name="Rectangle 125"/>
          <p:cNvSpPr/>
          <p:nvPr/>
        </p:nvSpPr>
        <p:spPr>
          <a:xfrm>
            <a:off x="6002402" y="977023"/>
            <a:ext cx="24000" cy="220000"/>
          </a:xfrm>
          <a:prstGeom prst="rect">
            <a:avLst/>
          </a:prstGeom>
          <a:solidFill>
            <a:srgbClr val="E0000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32" name="Rectangle 126"/>
          <p:cNvSpPr/>
          <p:nvPr/>
        </p:nvSpPr>
        <p:spPr>
          <a:xfrm>
            <a:off x="6013924" y="1079023"/>
            <a:ext cx="24000" cy="1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33" name="Rectangle 127"/>
          <p:cNvSpPr/>
          <p:nvPr/>
        </p:nvSpPr>
        <p:spPr>
          <a:xfrm>
            <a:off x="6021605" y="977023"/>
            <a:ext cx="24000" cy="220000"/>
          </a:xfrm>
          <a:prstGeom prst="rect">
            <a:avLst/>
          </a:prstGeom>
          <a:solidFill>
            <a:srgbClr val="E0000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34" name="Rectangle 128"/>
          <p:cNvSpPr/>
          <p:nvPr/>
        </p:nvSpPr>
        <p:spPr>
          <a:xfrm>
            <a:off x="6044649" y="1079023"/>
            <a:ext cx="24000" cy="1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35" name="Rectangle 129"/>
          <p:cNvSpPr/>
          <p:nvPr/>
        </p:nvSpPr>
        <p:spPr>
          <a:xfrm>
            <a:off x="6052330" y="977023"/>
            <a:ext cx="24000" cy="220000"/>
          </a:xfrm>
          <a:prstGeom prst="rect">
            <a:avLst/>
          </a:prstGeom>
          <a:solidFill>
            <a:srgbClr val="E0000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36" name="Rectangle 130"/>
          <p:cNvSpPr/>
          <p:nvPr/>
        </p:nvSpPr>
        <p:spPr>
          <a:xfrm>
            <a:off x="6063852" y="1032023"/>
            <a:ext cx="24000" cy="110000"/>
          </a:xfrm>
          <a:prstGeom prst="rect">
            <a:avLst/>
          </a:prstGeom>
          <a:solidFill>
            <a:srgbClr val="E000E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37" name="Isosceles Triangle 131"/>
          <p:cNvSpPr/>
          <p:nvPr/>
        </p:nvSpPr>
        <p:spPr>
          <a:xfrm rot="5400000">
            <a:off x="6052621" y="1070523"/>
            <a:ext cx="24000" cy="33000"/>
          </a:xfrm>
          <a:prstGeom prst="triangle">
            <a:avLst/>
          </a:prstGeom>
          <a:solidFill>
            <a:srgbClr val="333333"/>
          </a:solidFill>
          <a:ln>
            <a:solidFill>
              <a:srgbClr val="3333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38" name="Rectangle 132"/>
          <p:cNvSpPr/>
          <p:nvPr/>
        </p:nvSpPr>
        <p:spPr>
          <a:xfrm>
            <a:off x="6064621" y="1079023"/>
            <a:ext cx="261932" cy="1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39" name="Rounded Rectangle 133"/>
          <p:cNvSpPr/>
          <p:nvPr/>
        </p:nvSpPr>
        <p:spPr>
          <a:xfrm>
            <a:off x="6326553" y="949523"/>
            <a:ext cx="230439" cy="275000"/>
          </a:xfrm>
          <a:prstGeom prst="roundRect">
            <a:avLst/>
          </a:prstGeom>
          <a:solidFill>
            <a:srgbClr val="FF8C00"/>
          </a:solidFill>
          <a:ln w="1016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40" name="Rectangle 134"/>
          <p:cNvSpPr/>
          <p:nvPr/>
        </p:nvSpPr>
        <p:spPr>
          <a:xfrm>
            <a:off x="6556992" y="1079023"/>
            <a:ext cx="24000" cy="1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41" name="Rectangle 135"/>
          <p:cNvSpPr/>
          <p:nvPr/>
        </p:nvSpPr>
        <p:spPr>
          <a:xfrm>
            <a:off x="6580804" y="1032023"/>
            <a:ext cx="24000" cy="110000"/>
          </a:xfrm>
          <a:prstGeom prst="rect">
            <a:avLst/>
          </a:prstGeom>
          <a:solidFill>
            <a:srgbClr val="E000E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42" name="Rounded Rectangle 136"/>
          <p:cNvSpPr/>
          <p:nvPr/>
        </p:nvSpPr>
        <p:spPr>
          <a:xfrm>
            <a:off x="6581572" y="949523"/>
            <a:ext cx="230439" cy="275000"/>
          </a:xfrm>
          <a:prstGeom prst="roundRect">
            <a:avLst/>
          </a:prstGeom>
          <a:solidFill>
            <a:srgbClr val="FF8C00"/>
          </a:solidFill>
          <a:ln w="1016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43" name="Rectangle 137"/>
          <p:cNvSpPr/>
          <p:nvPr/>
        </p:nvSpPr>
        <p:spPr>
          <a:xfrm>
            <a:off x="6812012" y="1079023"/>
            <a:ext cx="24000" cy="1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44" name="Rectangle 138"/>
          <p:cNvSpPr/>
          <p:nvPr/>
        </p:nvSpPr>
        <p:spPr>
          <a:xfrm>
            <a:off x="6835824" y="977023"/>
            <a:ext cx="24000" cy="220000"/>
          </a:xfrm>
          <a:prstGeom prst="rect">
            <a:avLst/>
          </a:prstGeom>
          <a:solidFill>
            <a:srgbClr val="E0000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45" name="Rectangle 139"/>
          <p:cNvSpPr/>
          <p:nvPr/>
        </p:nvSpPr>
        <p:spPr>
          <a:xfrm>
            <a:off x="6847346" y="1079023"/>
            <a:ext cx="24000" cy="1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46" name="Rectangle 140"/>
          <p:cNvSpPr/>
          <p:nvPr/>
        </p:nvSpPr>
        <p:spPr>
          <a:xfrm>
            <a:off x="6855027" y="977023"/>
            <a:ext cx="24000" cy="220000"/>
          </a:xfrm>
          <a:prstGeom prst="rect">
            <a:avLst/>
          </a:prstGeom>
          <a:solidFill>
            <a:srgbClr val="E0000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47" name="Rectangle 141"/>
          <p:cNvSpPr/>
          <p:nvPr/>
        </p:nvSpPr>
        <p:spPr>
          <a:xfrm>
            <a:off x="6878071" y="1079023"/>
            <a:ext cx="24000" cy="1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48" name="Rectangle 142"/>
          <p:cNvSpPr/>
          <p:nvPr/>
        </p:nvSpPr>
        <p:spPr>
          <a:xfrm>
            <a:off x="6885752" y="977023"/>
            <a:ext cx="24000" cy="220000"/>
          </a:xfrm>
          <a:prstGeom prst="rect">
            <a:avLst/>
          </a:prstGeom>
          <a:solidFill>
            <a:srgbClr val="E0000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49" name="Rectangle 143"/>
          <p:cNvSpPr/>
          <p:nvPr/>
        </p:nvSpPr>
        <p:spPr>
          <a:xfrm>
            <a:off x="6897274" y="1032023"/>
            <a:ext cx="24000" cy="110000"/>
          </a:xfrm>
          <a:prstGeom prst="rect">
            <a:avLst/>
          </a:prstGeom>
          <a:solidFill>
            <a:srgbClr val="E000E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50" name="Isosceles Triangle 144"/>
          <p:cNvSpPr/>
          <p:nvPr/>
        </p:nvSpPr>
        <p:spPr>
          <a:xfrm rot="5400000">
            <a:off x="6886042" y="1070523"/>
            <a:ext cx="24000" cy="33000"/>
          </a:xfrm>
          <a:prstGeom prst="triangle">
            <a:avLst/>
          </a:prstGeom>
          <a:solidFill>
            <a:srgbClr val="333333"/>
          </a:solidFill>
          <a:ln>
            <a:solidFill>
              <a:srgbClr val="3333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51" name="Rectangle 145"/>
          <p:cNvSpPr/>
          <p:nvPr/>
        </p:nvSpPr>
        <p:spPr>
          <a:xfrm>
            <a:off x="6898042" y="1079023"/>
            <a:ext cx="24000" cy="1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52" name="Rounded Rectangle 146"/>
          <p:cNvSpPr/>
          <p:nvPr/>
        </p:nvSpPr>
        <p:spPr>
          <a:xfrm>
            <a:off x="6921854" y="949523"/>
            <a:ext cx="230439" cy="275000"/>
          </a:xfrm>
          <a:prstGeom prst="roundRect">
            <a:avLst/>
          </a:prstGeom>
          <a:solidFill>
            <a:srgbClr val="FF8C00"/>
          </a:solidFill>
          <a:ln w="1016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53" name="Rectangle 147"/>
          <p:cNvSpPr/>
          <p:nvPr/>
        </p:nvSpPr>
        <p:spPr>
          <a:xfrm>
            <a:off x="7152293" y="1079023"/>
            <a:ext cx="24000" cy="1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54" name="Rectangle 148"/>
          <p:cNvSpPr/>
          <p:nvPr/>
        </p:nvSpPr>
        <p:spPr>
          <a:xfrm>
            <a:off x="7176105" y="1032023"/>
            <a:ext cx="24000" cy="110000"/>
          </a:xfrm>
          <a:prstGeom prst="rect">
            <a:avLst/>
          </a:prstGeom>
          <a:solidFill>
            <a:srgbClr val="E000E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55" name="Rounded Rectangle 149"/>
          <p:cNvSpPr/>
          <p:nvPr/>
        </p:nvSpPr>
        <p:spPr>
          <a:xfrm>
            <a:off x="7176873" y="949523"/>
            <a:ext cx="230439" cy="275000"/>
          </a:xfrm>
          <a:prstGeom prst="roundRect">
            <a:avLst/>
          </a:prstGeom>
          <a:solidFill>
            <a:srgbClr val="FF8C00"/>
          </a:solidFill>
          <a:ln w="1016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56" name="Rectangle 150"/>
          <p:cNvSpPr/>
          <p:nvPr/>
        </p:nvSpPr>
        <p:spPr>
          <a:xfrm>
            <a:off x="7407313" y="1079023"/>
            <a:ext cx="24000" cy="1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57" name="Rectangle 151"/>
          <p:cNvSpPr/>
          <p:nvPr/>
        </p:nvSpPr>
        <p:spPr>
          <a:xfrm>
            <a:off x="7431125" y="977023"/>
            <a:ext cx="24000" cy="220000"/>
          </a:xfrm>
          <a:prstGeom prst="rect">
            <a:avLst/>
          </a:prstGeom>
          <a:solidFill>
            <a:srgbClr val="E0000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58" name="Rectangle 152"/>
          <p:cNvSpPr/>
          <p:nvPr/>
        </p:nvSpPr>
        <p:spPr>
          <a:xfrm>
            <a:off x="7442647" y="1079023"/>
            <a:ext cx="24000" cy="1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59" name="Rectangle 153"/>
          <p:cNvSpPr/>
          <p:nvPr/>
        </p:nvSpPr>
        <p:spPr>
          <a:xfrm>
            <a:off x="7450328" y="977023"/>
            <a:ext cx="24000" cy="220000"/>
          </a:xfrm>
          <a:prstGeom prst="rect">
            <a:avLst/>
          </a:prstGeom>
          <a:solidFill>
            <a:srgbClr val="E0000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60" name="Rectangle 154"/>
          <p:cNvSpPr/>
          <p:nvPr/>
        </p:nvSpPr>
        <p:spPr>
          <a:xfrm>
            <a:off x="7473372" y="1079023"/>
            <a:ext cx="24000" cy="1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61" name="Rectangle 155"/>
          <p:cNvSpPr/>
          <p:nvPr/>
        </p:nvSpPr>
        <p:spPr>
          <a:xfrm>
            <a:off x="7481053" y="977023"/>
            <a:ext cx="24000" cy="220000"/>
          </a:xfrm>
          <a:prstGeom prst="rect">
            <a:avLst/>
          </a:prstGeom>
          <a:solidFill>
            <a:srgbClr val="E0000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62" name="Rectangle 156"/>
          <p:cNvSpPr/>
          <p:nvPr/>
        </p:nvSpPr>
        <p:spPr>
          <a:xfrm>
            <a:off x="7492575" y="1032023"/>
            <a:ext cx="24000" cy="110000"/>
          </a:xfrm>
          <a:prstGeom prst="rect">
            <a:avLst/>
          </a:prstGeom>
          <a:solidFill>
            <a:srgbClr val="E000E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63" name="Isosceles Triangle 157"/>
          <p:cNvSpPr/>
          <p:nvPr/>
        </p:nvSpPr>
        <p:spPr>
          <a:xfrm rot="5400000">
            <a:off x="7481343" y="1070523"/>
            <a:ext cx="24000" cy="33000"/>
          </a:xfrm>
          <a:prstGeom prst="triangle">
            <a:avLst/>
          </a:prstGeom>
          <a:solidFill>
            <a:srgbClr val="333333"/>
          </a:solidFill>
          <a:ln>
            <a:solidFill>
              <a:srgbClr val="3333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64" name="Rectangle 158"/>
          <p:cNvSpPr/>
          <p:nvPr/>
        </p:nvSpPr>
        <p:spPr>
          <a:xfrm>
            <a:off x="7493343" y="1079023"/>
            <a:ext cx="24000" cy="1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65" name="Rounded Rectangle 159"/>
          <p:cNvSpPr/>
          <p:nvPr/>
        </p:nvSpPr>
        <p:spPr>
          <a:xfrm>
            <a:off x="7517155" y="949523"/>
            <a:ext cx="230439" cy="275000"/>
          </a:xfrm>
          <a:prstGeom prst="roundRect">
            <a:avLst/>
          </a:prstGeom>
          <a:solidFill>
            <a:srgbClr val="FF8C00"/>
          </a:solidFill>
          <a:ln w="1016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66" name="Rectangle 160"/>
          <p:cNvSpPr/>
          <p:nvPr/>
        </p:nvSpPr>
        <p:spPr>
          <a:xfrm>
            <a:off x="7747594" y="1079023"/>
            <a:ext cx="24000" cy="1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67" name="Rectangle 161"/>
          <p:cNvSpPr/>
          <p:nvPr/>
        </p:nvSpPr>
        <p:spPr>
          <a:xfrm>
            <a:off x="7771406" y="1032023"/>
            <a:ext cx="24000" cy="110000"/>
          </a:xfrm>
          <a:prstGeom prst="rect">
            <a:avLst/>
          </a:prstGeom>
          <a:solidFill>
            <a:srgbClr val="E000E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68" name="Rounded Rectangle 162"/>
          <p:cNvSpPr/>
          <p:nvPr/>
        </p:nvSpPr>
        <p:spPr>
          <a:xfrm>
            <a:off x="7772175" y="949523"/>
            <a:ext cx="230439" cy="275000"/>
          </a:xfrm>
          <a:prstGeom prst="roundRect">
            <a:avLst/>
          </a:prstGeom>
          <a:solidFill>
            <a:srgbClr val="FF8C00"/>
          </a:solidFill>
          <a:ln w="1016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69" name="Rectangle 163"/>
          <p:cNvSpPr/>
          <p:nvPr/>
        </p:nvSpPr>
        <p:spPr>
          <a:xfrm>
            <a:off x="8002614" y="1079023"/>
            <a:ext cx="24000" cy="1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70" name="Rectangle 164"/>
          <p:cNvSpPr/>
          <p:nvPr/>
        </p:nvSpPr>
        <p:spPr>
          <a:xfrm>
            <a:off x="8026426" y="977023"/>
            <a:ext cx="24000" cy="220000"/>
          </a:xfrm>
          <a:prstGeom prst="rect">
            <a:avLst/>
          </a:prstGeom>
          <a:solidFill>
            <a:srgbClr val="E0000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71" name="Rectangle 165"/>
          <p:cNvSpPr/>
          <p:nvPr/>
        </p:nvSpPr>
        <p:spPr>
          <a:xfrm>
            <a:off x="8037948" y="1079023"/>
            <a:ext cx="24000" cy="1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72" name="Rectangle 166"/>
          <p:cNvSpPr/>
          <p:nvPr/>
        </p:nvSpPr>
        <p:spPr>
          <a:xfrm>
            <a:off x="8045629" y="977023"/>
            <a:ext cx="24000" cy="220000"/>
          </a:xfrm>
          <a:prstGeom prst="rect">
            <a:avLst/>
          </a:prstGeom>
          <a:solidFill>
            <a:srgbClr val="E0000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73" name="Rectangle 167"/>
          <p:cNvSpPr/>
          <p:nvPr/>
        </p:nvSpPr>
        <p:spPr>
          <a:xfrm>
            <a:off x="8068673" y="1079023"/>
            <a:ext cx="24000" cy="1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74" name="Rectangle 168"/>
          <p:cNvSpPr/>
          <p:nvPr/>
        </p:nvSpPr>
        <p:spPr>
          <a:xfrm>
            <a:off x="8076354" y="977023"/>
            <a:ext cx="24000" cy="220000"/>
          </a:xfrm>
          <a:prstGeom prst="rect">
            <a:avLst/>
          </a:prstGeom>
          <a:solidFill>
            <a:srgbClr val="E0000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75" name="Rectangle 169"/>
          <p:cNvSpPr/>
          <p:nvPr/>
        </p:nvSpPr>
        <p:spPr>
          <a:xfrm>
            <a:off x="8087876" y="1032023"/>
            <a:ext cx="24000" cy="110000"/>
          </a:xfrm>
          <a:prstGeom prst="rect">
            <a:avLst/>
          </a:prstGeom>
          <a:solidFill>
            <a:srgbClr val="E000E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76" name="Isosceles Triangle 170"/>
          <p:cNvSpPr/>
          <p:nvPr/>
        </p:nvSpPr>
        <p:spPr>
          <a:xfrm rot="5400000">
            <a:off x="8076644" y="1070523"/>
            <a:ext cx="24000" cy="33000"/>
          </a:xfrm>
          <a:prstGeom prst="triangle">
            <a:avLst/>
          </a:prstGeom>
          <a:solidFill>
            <a:srgbClr val="333333"/>
          </a:solidFill>
          <a:ln>
            <a:solidFill>
              <a:srgbClr val="3333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77" name="Rectangle 171"/>
          <p:cNvSpPr/>
          <p:nvPr/>
        </p:nvSpPr>
        <p:spPr>
          <a:xfrm>
            <a:off x="8088644" y="1079023"/>
            <a:ext cx="24000" cy="1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78" name="Rounded Rectangle 172"/>
          <p:cNvSpPr/>
          <p:nvPr/>
        </p:nvSpPr>
        <p:spPr>
          <a:xfrm>
            <a:off x="8112456" y="949523"/>
            <a:ext cx="230439" cy="275000"/>
          </a:xfrm>
          <a:prstGeom prst="roundRect">
            <a:avLst/>
          </a:prstGeom>
          <a:solidFill>
            <a:srgbClr val="FF8C00"/>
          </a:solidFill>
          <a:ln w="1016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79" name="Rectangle 173"/>
          <p:cNvSpPr/>
          <p:nvPr/>
        </p:nvSpPr>
        <p:spPr>
          <a:xfrm>
            <a:off x="8342896" y="1079023"/>
            <a:ext cx="24000" cy="1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80" name="Rectangle 174"/>
          <p:cNvSpPr/>
          <p:nvPr/>
        </p:nvSpPr>
        <p:spPr>
          <a:xfrm>
            <a:off x="8366708" y="1032023"/>
            <a:ext cx="24000" cy="110000"/>
          </a:xfrm>
          <a:prstGeom prst="rect">
            <a:avLst/>
          </a:prstGeom>
          <a:solidFill>
            <a:srgbClr val="E000E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81" name="Rounded Rectangle 175"/>
          <p:cNvSpPr/>
          <p:nvPr/>
        </p:nvSpPr>
        <p:spPr>
          <a:xfrm>
            <a:off x="8367476" y="949523"/>
            <a:ext cx="230439" cy="275000"/>
          </a:xfrm>
          <a:prstGeom prst="roundRect">
            <a:avLst/>
          </a:prstGeom>
          <a:solidFill>
            <a:srgbClr val="FF8C00"/>
          </a:solidFill>
          <a:ln w="1016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82" name="Rectangle 176"/>
          <p:cNvSpPr/>
          <p:nvPr/>
        </p:nvSpPr>
        <p:spPr>
          <a:xfrm>
            <a:off x="8597915" y="1079023"/>
            <a:ext cx="24000" cy="1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83" name="Rectangle 177"/>
          <p:cNvSpPr/>
          <p:nvPr/>
        </p:nvSpPr>
        <p:spPr>
          <a:xfrm>
            <a:off x="8621727" y="977023"/>
            <a:ext cx="24000" cy="220000"/>
          </a:xfrm>
          <a:prstGeom prst="rect">
            <a:avLst/>
          </a:prstGeom>
          <a:solidFill>
            <a:srgbClr val="E0000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84" name="Rectangle 178"/>
          <p:cNvSpPr/>
          <p:nvPr/>
        </p:nvSpPr>
        <p:spPr>
          <a:xfrm>
            <a:off x="8633249" y="1079023"/>
            <a:ext cx="24000" cy="1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85" name="Rectangle 179"/>
          <p:cNvSpPr/>
          <p:nvPr/>
        </p:nvSpPr>
        <p:spPr>
          <a:xfrm>
            <a:off x="8640930" y="977023"/>
            <a:ext cx="24000" cy="220000"/>
          </a:xfrm>
          <a:prstGeom prst="rect">
            <a:avLst/>
          </a:prstGeom>
          <a:solidFill>
            <a:srgbClr val="E0000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86" name="Rectangle 180"/>
          <p:cNvSpPr/>
          <p:nvPr/>
        </p:nvSpPr>
        <p:spPr>
          <a:xfrm>
            <a:off x="8663974" y="1079023"/>
            <a:ext cx="24000" cy="1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87" name="Rectangle 181"/>
          <p:cNvSpPr/>
          <p:nvPr/>
        </p:nvSpPr>
        <p:spPr>
          <a:xfrm>
            <a:off x="8671655" y="977023"/>
            <a:ext cx="24000" cy="220000"/>
          </a:xfrm>
          <a:prstGeom prst="rect">
            <a:avLst/>
          </a:prstGeom>
          <a:solidFill>
            <a:srgbClr val="E0000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88" name="Rectangle 182"/>
          <p:cNvSpPr/>
          <p:nvPr/>
        </p:nvSpPr>
        <p:spPr>
          <a:xfrm>
            <a:off x="8683177" y="1032023"/>
            <a:ext cx="24000" cy="110000"/>
          </a:xfrm>
          <a:prstGeom prst="rect">
            <a:avLst/>
          </a:prstGeom>
          <a:solidFill>
            <a:srgbClr val="E000E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89" name="Isosceles Triangle 183"/>
          <p:cNvSpPr/>
          <p:nvPr/>
        </p:nvSpPr>
        <p:spPr>
          <a:xfrm rot="5400000">
            <a:off x="8671945" y="1070523"/>
            <a:ext cx="24000" cy="33000"/>
          </a:xfrm>
          <a:prstGeom prst="triangle">
            <a:avLst/>
          </a:prstGeom>
          <a:solidFill>
            <a:srgbClr val="333333"/>
          </a:solidFill>
          <a:ln>
            <a:solidFill>
              <a:srgbClr val="3333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90" name="Rectangle 184"/>
          <p:cNvSpPr/>
          <p:nvPr/>
        </p:nvSpPr>
        <p:spPr>
          <a:xfrm>
            <a:off x="8683945" y="1079023"/>
            <a:ext cx="24000" cy="1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91" name="Rounded Rectangle 185"/>
          <p:cNvSpPr/>
          <p:nvPr/>
        </p:nvSpPr>
        <p:spPr>
          <a:xfrm>
            <a:off x="8707758" y="949523"/>
            <a:ext cx="230439" cy="275000"/>
          </a:xfrm>
          <a:prstGeom prst="roundRect">
            <a:avLst/>
          </a:prstGeom>
          <a:solidFill>
            <a:srgbClr val="FF8C00"/>
          </a:solidFill>
          <a:ln w="1016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92" name="Rectangle 186"/>
          <p:cNvSpPr/>
          <p:nvPr/>
        </p:nvSpPr>
        <p:spPr>
          <a:xfrm>
            <a:off x="8938197" y="1079023"/>
            <a:ext cx="24000" cy="1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93" name="Rectangle 187"/>
          <p:cNvSpPr/>
          <p:nvPr/>
        </p:nvSpPr>
        <p:spPr>
          <a:xfrm>
            <a:off x="8962009" y="1032023"/>
            <a:ext cx="24000" cy="110000"/>
          </a:xfrm>
          <a:prstGeom prst="rect">
            <a:avLst/>
          </a:prstGeom>
          <a:solidFill>
            <a:srgbClr val="E000E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94" name="Rounded Rectangle 188"/>
          <p:cNvSpPr/>
          <p:nvPr/>
        </p:nvSpPr>
        <p:spPr>
          <a:xfrm>
            <a:off x="8962777" y="949523"/>
            <a:ext cx="230439" cy="275000"/>
          </a:xfrm>
          <a:prstGeom prst="roundRect">
            <a:avLst/>
          </a:prstGeom>
          <a:solidFill>
            <a:srgbClr val="FF8C00"/>
          </a:solidFill>
          <a:ln w="1016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95" name="Rectangle 189"/>
          <p:cNvSpPr/>
          <p:nvPr/>
        </p:nvSpPr>
        <p:spPr>
          <a:xfrm>
            <a:off x="9193216" y="1079023"/>
            <a:ext cx="24000" cy="1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96" name="Rectangle 190"/>
          <p:cNvSpPr/>
          <p:nvPr/>
        </p:nvSpPr>
        <p:spPr>
          <a:xfrm>
            <a:off x="9217028" y="977023"/>
            <a:ext cx="24000" cy="220000"/>
          </a:xfrm>
          <a:prstGeom prst="rect">
            <a:avLst/>
          </a:prstGeom>
          <a:solidFill>
            <a:srgbClr val="E0000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97" name="Rectangle 191"/>
          <p:cNvSpPr/>
          <p:nvPr/>
        </p:nvSpPr>
        <p:spPr>
          <a:xfrm>
            <a:off x="9228550" y="1079023"/>
            <a:ext cx="24000" cy="1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98" name="Rectangle 192"/>
          <p:cNvSpPr/>
          <p:nvPr/>
        </p:nvSpPr>
        <p:spPr>
          <a:xfrm>
            <a:off x="9236231" y="977023"/>
            <a:ext cx="24000" cy="220000"/>
          </a:xfrm>
          <a:prstGeom prst="rect">
            <a:avLst/>
          </a:prstGeom>
          <a:solidFill>
            <a:srgbClr val="E0000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199" name="Rectangle 193"/>
          <p:cNvSpPr/>
          <p:nvPr/>
        </p:nvSpPr>
        <p:spPr>
          <a:xfrm>
            <a:off x="9259275" y="1079023"/>
            <a:ext cx="24000" cy="1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200" name="Rectangle 194"/>
          <p:cNvSpPr/>
          <p:nvPr/>
        </p:nvSpPr>
        <p:spPr>
          <a:xfrm>
            <a:off x="9266957" y="977023"/>
            <a:ext cx="24000" cy="220000"/>
          </a:xfrm>
          <a:prstGeom prst="rect">
            <a:avLst/>
          </a:prstGeom>
          <a:solidFill>
            <a:srgbClr val="E0000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201" name="Rectangle 195"/>
          <p:cNvSpPr/>
          <p:nvPr/>
        </p:nvSpPr>
        <p:spPr>
          <a:xfrm>
            <a:off x="9278478" y="1032023"/>
            <a:ext cx="24000" cy="110000"/>
          </a:xfrm>
          <a:prstGeom prst="rect">
            <a:avLst/>
          </a:prstGeom>
          <a:solidFill>
            <a:srgbClr val="E000E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202" name="Isosceles Triangle 196"/>
          <p:cNvSpPr/>
          <p:nvPr/>
        </p:nvSpPr>
        <p:spPr>
          <a:xfrm rot="5400000">
            <a:off x="9267247" y="1070523"/>
            <a:ext cx="24000" cy="33000"/>
          </a:xfrm>
          <a:prstGeom prst="triangle">
            <a:avLst/>
          </a:prstGeom>
          <a:solidFill>
            <a:srgbClr val="333333"/>
          </a:solidFill>
          <a:ln>
            <a:solidFill>
              <a:srgbClr val="3333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203" name="Rectangle 197"/>
          <p:cNvSpPr/>
          <p:nvPr/>
        </p:nvSpPr>
        <p:spPr>
          <a:xfrm>
            <a:off x="9279247" y="1079023"/>
            <a:ext cx="24000" cy="1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204" name="Rounded Rectangle 198"/>
          <p:cNvSpPr/>
          <p:nvPr/>
        </p:nvSpPr>
        <p:spPr>
          <a:xfrm>
            <a:off x="9303059" y="949523"/>
            <a:ext cx="230439" cy="275000"/>
          </a:xfrm>
          <a:prstGeom prst="roundRect">
            <a:avLst/>
          </a:prstGeom>
          <a:solidFill>
            <a:srgbClr val="FF8C00"/>
          </a:solidFill>
          <a:ln w="1016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205" name="Rectangle 199"/>
          <p:cNvSpPr/>
          <p:nvPr/>
        </p:nvSpPr>
        <p:spPr>
          <a:xfrm>
            <a:off x="9533498" y="1079023"/>
            <a:ext cx="24000" cy="1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206" name="Rectangle 200"/>
          <p:cNvSpPr/>
          <p:nvPr/>
        </p:nvSpPr>
        <p:spPr>
          <a:xfrm>
            <a:off x="9557310" y="1032023"/>
            <a:ext cx="24000" cy="110000"/>
          </a:xfrm>
          <a:prstGeom prst="rect">
            <a:avLst/>
          </a:prstGeom>
          <a:solidFill>
            <a:srgbClr val="E000E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207" name="Rounded Rectangle 201"/>
          <p:cNvSpPr/>
          <p:nvPr/>
        </p:nvSpPr>
        <p:spPr>
          <a:xfrm>
            <a:off x="9558078" y="949523"/>
            <a:ext cx="230439" cy="275000"/>
          </a:xfrm>
          <a:prstGeom prst="roundRect">
            <a:avLst/>
          </a:prstGeom>
          <a:solidFill>
            <a:srgbClr val="FF8C00"/>
          </a:solidFill>
          <a:ln w="1016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208" name="Rectangle 202"/>
          <p:cNvSpPr/>
          <p:nvPr/>
        </p:nvSpPr>
        <p:spPr>
          <a:xfrm>
            <a:off x="9788517" y="1079023"/>
            <a:ext cx="24000" cy="1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209" name="Rectangle 203"/>
          <p:cNvSpPr/>
          <p:nvPr/>
        </p:nvSpPr>
        <p:spPr>
          <a:xfrm>
            <a:off x="9812329" y="977023"/>
            <a:ext cx="24000" cy="220000"/>
          </a:xfrm>
          <a:prstGeom prst="rect">
            <a:avLst/>
          </a:prstGeom>
          <a:solidFill>
            <a:srgbClr val="E0000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210" name="Rectangle 204"/>
          <p:cNvSpPr/>
          <p:nvPr/>
        </p:nvSpPr>
        <p:spPr>
          <a:xfrm>
            <a:off x="9823851" y="1079023"/>
            <a:ext cx="24000" cy="1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211" name="Rectangle 205"/>
          <p:cNvSpPr/>
          <p:nvPr/>
        </p:nvSpPr>
        <p:spPr>
          <a:xfrm>
            <a:off x="9831532" y="977023"/>
            <a:ext cx="24000" cy="220000"/>
          </a:xfrm>
          <a:prstGeom prst="rect">
            <a:avLst/>
          </a:prstGeom>
          <a:solidFill>
            <a:srgbClr val="E0000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212" name="Rectangle 206"/>
          <p:cNvSpPr/>
          <p:nvPr/>
        </p:nvSpPr>
        <p:spPr>
          <a:xfrm>
            <a:off x="9854576" y="1079023"/>
            <a:ext cx="24000" cy="1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213" name="Rectangle 207"/>
          <p:cNvSpPr/>
          <p:nvPr/>
        </p:nvSpPr>
        <p:spPr>
          <a:xfrm>
            <a:off x="9862258" y="977023"/>
            <a:ext cx="24000" cy="220000"/>
          </a:xfrm>
          <a:prstGeom prst="rect">
            <a:avLst/>
          </a:prstGeom>
          <a:solidFill>
            <a:srgbClr val="E0000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214" name="Rectangle 208"/>
          <p:cNvSpPr/>
          <p:nvPr/>
        </p:nvSpPr>
        <p:spPr>
          <a:xfrm>
            <a:off x="9873780" y="1032023"/>
            <a:ext cx="24000" cy="110000"/>
          </a:xfrm>
          <a:prstGeom prst="rect">
            <a:avLst/>
          </a:prstGeom>
          <a:solidFill>
            <a:srgbClr val="E000E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215" name="Isosceles Triangle 209"/>
          <p:cNvSpPr/>
          <p:nvPr/>
        </p:nvSpPr>
        <p:spPr>
          <a:xfrm rot="5400000">
            <a:off x="9862548" y="1070523"/>
            <a:ext cx="24000" cy="33000"/>
          </a:xfrm>
          <a:prstGeom prst="triangle">
            <a:avLst/>
          </a:prstGeom>
          <a:solidFill>
            <a:srgbClr val="333333"/>
          </a:solidFill>
          <a:ln>
            <a:solidFill>
              <a:srgbClr val="3333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216" name="Rectangle 210"/>
          <p:cNvSpPr/>
          <p:nvPr/>
        </p:nvSpPr>
        <p:spPr>
          <a:xfrm>
            <a:off x="9874548" y="1079023"/>
            <a:ext cx="24000" cy="1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217" name="Rounded Rectangle 211"/>
          <p:cNvSpPr/>
          <p:nvPr/>
        </p:nvSpPr>
        <p:spPr>
          <a:xfrm>
            <a:off x="9898360" y="949523"/>
            <a:ext cx="230439" cy="275000"/>
          </a:xfrm>
          <a:prstGeom prst="roundRect">
            <a:avLst/>
          </a:prstGeom>
          <a:solidFill>
            <a:srgbClr val="FF8C00"/>
          </a:solidFill>
          <a:ln w="1016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218" name="Rectangle 212"/>
          <p:cNvSpPr/>
          <p:nvPr/>
        </p:nvSpPr>
        <p:spPr>
          <a:xfrm>
            <a:off x="10128799" y="1079023"/>
            <a:ext cx="24000" cy="1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219" name="Rectangle 213"/>
          <p:cNvSpPr/>
          <p:nvPr/>
        </p:nvSpPr>
        <p:spPr>
          <a:xfrm>
            <a:off x="10152611" y="1032023"/>
            <a:ext cx="24000" cy="110000"/>
          </a:xfrm>
          <a:prstGeom prst="rect">
            <a:avLst/>
          </a:prstGeom>
          <a:solidFill>
            <a:srgbClr val="E000E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220" name="Rounded Rectangle 214"/>
          <p:cNvSpPr/>
          <p:nvPr/>
        </p:nvSpPr>
        <p:spPr>
          <a:xfrm>
            <a:off x="10153379" y="949523"/>
            <a:ext cx="230439" cy="275000"/>
          </a:xfrm>
          <a:prstGeom prst="roundRect">
            <a:avLst/>
          </a:prstGeom>
          <a:solidFill>
            <a:srgbClr val="FF8C00"/>
          </a:solidFill>
          <a:ln w="1016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221" name="Rectangle 215"/>
          <p:cNvSpPr/>
          <p:nvPr/>
        </p:nvSpPr>
        <p:spPr>
          <a:xfrm>
            <a:off x="10383818" y="1079023"/>
            <a:ext cx="24000" cy="1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222" name="Rectangle 216"/>
          <p:cNvSpPr/>
          <p:nvPr/>
        </p:nvSpPr>
        <p:spPr>
          <a:xfrm>
            <a:off x="10407630" y="977023"/>
            <a:ext cx="24000" cy="220000"/>
          </a:xfrm>
          <a:prstGeom prst="rect">
            <a:avLst/>
          </a:prstGeom>
          <a:solidFill>
            <a:srgbClr val="E0000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223" name="Rectangle 217"/>
          <p:cNvSpPr/>
          <p:nvPr/>
        </p:nvSpPr>
        <p:spPr>
          <a:xfrm>
            <a:off x="10419152" y="1079023"/>
            <a:ext cx="24000" cy="1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224" name="Rectangle 218"/>
          <p:cNvSpPr/>
          <p:nvPr/>
        </p:nvSpPr>
        <p:spPr>
          <a:xfrm>
            <a:off x="10426834" y="977023"/>
            <a:ext cx="24000" cy="220000"/>
          </a:xfrm>
          <a:prstGeom prst="rect">
            <a:avLst/>
          </a:prstGeom>
          <a:solidFill>
            <a:srgbClr val="E0000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225" name="Rectangle 219"/>
          <p:cNvSpPr/>
          <p:nvPr/>
        </p:nvSpPr>
        <p:spPr>
          <a:xfrm>
            <a:off x="10449877" y="1079023"/>
            <a:ext cx="24000" cy="1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226" name="Rectangle 220"/>
          <p:cNvSpPr/>
          <p:nvPr/>
        </p:nvSpPr>
        <p:spPr>
          <a:xfrm>
            <a:off x="10457559" y="977023"/>
            <a:ext cx="24000" cy="220000"/>
          </a:xfrm>
          <a:prstGeom prst="rect">
            <a:avLst/>
          </a:prstGeom>
          <a:solidFill>
            <a:srgbClr val="E0000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227" name="Rectangle 221"/>
          <p:cNvSpPr/>
          <p:nvPr/>
        </p:nvSpPr>
        <p:spPr>
          <a:xfrm>
            <a:off x="10469081" y="1032023"/>
            <a:ext cx="24000" cy="110000"/>
          </a:xfrm>
          <a:prstGeom prst="rect">
            <a:avLst/>
          </a:prstGeom>
          <a:solidFill>
            <a:srgbClr val="E000E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228" name="Isosceles Triangle 222"/>
          <p:cNvSpPr/>
          <p:nvPr/>
        </p:nvSpPr>
        <p:spPr>
          <a:xfrm rot="5400000">
            <a:off x="10457849" y="1070523"/>
            <a:ext cx="24000" cy="33000"/>
          </a:xfrm>
          <a:prstGeom prst="triangle">
            <a:avLst/>
          </a:prstGeom>
          <a:solidFill>
            <a:srgbClr val="333333"/>
          </a:solidFill>
          <a:ln>
            <a:solidFill>
              <a:srgbClr val="3333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229" name="Rectangle 223"/>
          <p:cNvSpPr/>
          <p:nvPr/>
        </p:nvSpPr>
        <p:spPr>
          <a:xfrm>
            <a:off x="10469849" y="1079023"/>
            <a:ext cx="24000" cy="1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230" name="Rounded Rectangle 224"/>
          <p:cNvSpPr/>
          <p:nvPr/>
        </p:nvSpPr>
        <p:spPr>
          <a:xfrm>
            <a:off x="10493661" y="949523"/>
            <a:ext cx="230439" cy="275000"/>
          </a:xfrm>
          <a:prstGeom prst="roundRect">
            <a:avLst/>
          </a:prstGeom>
          <a:solidFill>
            <a:srgbClr val="FF8C00"/>
          </a:solidFill>
          <a:ln w="1016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231" name="Rectangle 225"/>
          <p:cNvSpPr/>
          <p:nvPr/>
        </p:nvSpPr>
        <p:spPr>
          <a:xfrm>
            <a:off x="10724100" y="1079023"/>
            <a:ext cx="24000" cy="1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232" name="Rectangle 226"/>
          <p:cNvSpPr/>
          <p:nvPr/>
        </p:nvSpPr>
        <p:spPr>
          <a:xfrm>
            <a:off x="10747912" y="1032023"/>
            <a:ext cx="24000" cy="110000"/>
          </a:xfrm>
          <a:prstGeom prst="rect">
            <a:avLst/>
          </a:prstGeom>
          <a:solidFill>
            <a:srgbClr val="E000E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233" name="Rounded Rectangle 227"/>
          <p:cNvSpPr/>
          <p:nvPr/>
        </p:nvSpPr>
        <p:spPr>
          <a:xfrm>
            <a:off x="10748680" y="949523"/>
            <a:ext cx="230439" cy="275000"/>
          </a:xfrm>
          <a:prstGeom prst="roundRect">
            <a:avLst/>
          </a:prstGeom>
          <a:solidFill>
            <a:srgbClr val="FF8C00"/>
          </a:solidFill>
          <a:ln w="1016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234" name="Rectangle 228"/>
          <p:cNvSpPr/>
          <p:nvPr/>
        </p:nvSpPr>
        <p:spPr>
          <a:xfrm>
            <a:off x="10979119" y="1079023"/>
            <a:ext cx="24000" cy="1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235" name="Rectangle 229"/>
          <p:cNvSpPr/>
          <p:nvPr/>
        </p:nvSpPr>
        <p:spPr>
          <a:xfrm>
            <a:off x="11002931" y="977023"/>
            <a:ext cx="24000" cy="220000"/>
          </a:xfrm>
          <a:prstGeom prst="rect">
            <a:avLst/>
          </a:prstGeom>
          <a:solidFill>
            <a:srgbClr val="E0000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236" name="Rectangle 230"/>
          <p:cNvSpPr/>
          <p:nvPr/>
        </p:nvSpPr>
        <p:spPr>
          <a:xfrm>
            <a:off x="11014453" y="1079023"/>
            <a:ext cx="24000" cy="1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237" name="Rectangle 231"/>
          <p:cNvSpPr/>
          <p:nvPr/>
        </p:nvSpPr>
        <p:spPr>
          <a:xfrm>
            <a:off x="11022135" y="977023"/>
            <a:ext cx="24000" cy="220000"/>
          </a:xfrm>
          <a:prstGeom prst="rect">
            <a:avLst/>
          </a:prstGeom>
          <a:solidFill>
            <a:srgbClr val="E0000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238" name="Rectangle 232"/>
          <p:cNvSpPr/>
          <p:nvPr/>
        </p:nvSpPr>
        <p:spPr>
          <a:xfrm>
            <a:off x="11045179" y="1079023"/>
            <a:ext cx="24000" cy="1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239" name="Rectangle 233"/>
          <p:cNvSpPr/>
          <p:nvPr/>
        </p:nvSpPr>
        <p:spPr>
          <a:xfrm>
            <a:off x="11052860" y="977023"/>
            <a:ext cx="24000" cy="220000"/>
          </a:xfrm>
          <a:prstGeom prst="rect">
            <a:avLst/>
          </a:prstGeom>
          <a:solidFill>
            <a:srgbClr val="E0000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240" name="Rectangle 234"/>
          <p:cNvSpPr/>
          <p:nvPr/>
        </p:nvSpPr>
        <p:spPr>
          <a:xfrm>
            <a:off x="11064382" y="1032023"/>
            <a:ext cx="24000" cy="110000"/>
          </a:xfrm>
          <a:prstGeom prst="rect">
            <a:avLst/>
          </a:prstGeom>
          <a:solidFill>
            <a:srgbClr val="E000E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241" name="Isosceles Triangle 235"/>
          <p:cNvSpPr/>
          <p:nvPr/>
        </p:nvSpPr>
        <p:spPr>
          <a:xfrm rot="5400000">
            <a:off x="11053150" y="1070523"/>
            <a:ext cx="24000" cy="33000"/>
          </a:xfrm>
          <a:prstGeom prst="triangle">
            <a:avLst/>
          </a:prstGeom>
          <a:solidFill>
            <a:srgbClr val="333333"/>
          </a:solidFill>
          <a:ln>
            <a:solidFill>
              <a:srgbClr val="3333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242" name="Rectangle 236"/>
          <p:cNvSpPr/>
          <p:nvPr/>
        </p:nvSpPr>
        <p:spPr>
          <a:xfrm>
            <a:off x="11065150" y="1079023"/>
            <a:ext cx="24000" cy="1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243" name="Rounded Rectangle 237"/>
          <p:cNvSpPr/>
          <p:nvPr/>
        </p:nvSpPr>
        <p:spPr>
          <a:xfrm>
            <a:off x="11088962" y="949523"/>
            <a:ext cx="230439" cy="275000"/>
          </a:xfrm>
          <a:prstGeom prst="roundRect">
            <a:avLst/>
          </a:prstGeom>
          <a:solidFill>
            <a:srgbClr val="FF8C00"/>
          </a:solidFill>
          <a:ln w="1016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244" name="Rectangle 238"/>
          <p:cNvSpPr/>
          <p:nvPr/>
        </p:nvSpPr>
        <p:spPr>
          <a:xfrm>
            <a:off x="11319401" y="1079023"/>
            <a:ext cx="24000" cy="1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245" name="Rectangle 239"/>
          <p:cNvSpPr/>
          <p:nvPr/>
        </p:nvSpPr>
        <p:spPr>
          <a:xfrm>
            <a:off x="11343213" y="1032023"/>
            <a:ext cx="24000" cy="110000"/>
          </a:xfrm>
          <a:prstGeom prst="rect">
            <a:avLst/>
          </a:prstGeom>
          <a:solidFill>
            <a:srgbClr val="E000E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246" name="Rounded Rectangle 240"/>
          <p:cNvSpPr/>
          <p:nvPr/>
        </p:nvSpPr>
        <p:spPr>
          <a:xfrm>
            <a:off x="11343981" y="949523"/>
            <a:ext cx="230439" cy="275000"/>
          </a:xfrm>
          <a:prstGeom prst="roundRect">
            <a:avLst/>
          </a:prstGeom>
          <a:solidFill>
            <a:srgbClr val="FF8C00"/>
          </a:solidFill>
          <a:ln w="1016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247" name="Rectangle 241"/>
          <p:cNvSpPr/>
          <p:nvPr/>
        </p:nvSpPr>
        <p:spPr>
          <a:xfrm>
            <a:off x="11574420" y="1079023"/>
            <a:ext cx="24000" cy="1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248" name="Rectangle 242"/>
          <p:cNvSpPr/>
          <p:nvPr/>
        </p:nvSpPr>
        <p:spPr>
          <a:xfrm>
            <a:off x="11598232" y="977023"/>
            <a:ext cx="24000" cy="220000"/>
          </a:xfrm>
          <a:prstGeom prst="rect">
            <a:avLst/>
          </a:prstGeom>
          <a:solidFill>
            <a:srgbClr val="E0000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249" name="Rectangle 243"/>
          <p:cNvSpPr/>
          <p:nvPr/>
        </p:nvSpPr>
        <p:spPr>
          <a:xfrm>
            <a:off x="11609754" y="1079023"/>
            <a:ext cx="24000" cy="1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250" name="Rectangle 244"/>
          <p:cNvSpPr/>
          <p:nvPr/>
        </p:nvSpPr>
        <p:spPr>
          <a:xfrm>
            <a:off x="11617436" y="977023"/>
            <a:ext cx="24000" cy="220000"/>
          </a:xfrm>
          <a:prstGeom prst="rect">
            <a:avLst/>
          </a:prstGeom>
          <a:solidFill>
            <a:srgbClr val="E0000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251" name="Rectangle 245"/>
          <p:cNvSpPr/>
          <p:nvPr/>
        </p:nvSpPr>
        <p:spPr>
          <a:xfrm>
            <a:off x="11640480" y="1079023"/>
            <a:ext cx="24000" cy="1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252" name="Rectangle 246"/>
          <p:cNvSpPr/>
          <p:nvPr/>
        </p:nvSpPr>
        <p:spPr>
          <a:xfrm>
            <a:off x="11648161" y="977023"/>
            <a:ext cx="24000" cy="220000"/>
          </a:xfrm>
          <a:prstGeom prst="rect">
            <a:avLst/>
          </a:prstGeom>
          <a:solidFill>
            <a:srgbClr val="E0000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253" name="Rectangle 247"/>
          <p:cNvSpPr/>
          <p:nvPr/>
        </p:nvSpPr>
        <p:spPr>
          <a:xfrm>
            <a:off x="11659683" y="1032023"/>
            <a:ext cx="24000" cy="110000"/>
          </a:xfrm>
          <a:prstGeom prst="rect">
            <a:avLst/>
          </a:prstGeom>
          <a:solidFill>
            <a:srgbClr val="E000E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254" name="Isosceles Triangle 248"/>
          <p:cNvSpPr/>
          <p:nvPr/>
        </p:nvSpPr>
        <p:spPr>
          <a:xfrm rot="5400000">
            <a:off x="11648451" y="1070523"/>
            <a:ext cx="24000" cy="33000"/>
          </a:xfrm>
          <a:prstGeom prst="triangle">
            <a:avLst/>
          </a:prstGeom>
          <a:solidFill>
            <a:srgbClr val="333333"/>
          </a:solidFill>
          <a:ln>
            <a:solidFill>
              <a:srgbClr val="3333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255" name="Rectangle 249"/>
          <p:cNvSpPr/>
          <p:nvPr/>
        </p:nvSpPr>
        <p:spPr>
          <a:xfrm>
            <a:off x="11660451" y="1079023"/>
            <a:ext cx="238120" cy="1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256" name="Isosceles Triangle 250"/>
          <p:cNvSpPr/>
          <p:nvPr/>
        </p:nvSpPr>
        <p:spPr>
          <a:xfrm rot="5400000">
            <a:off x="11886572" y="1070523"/>
            <a:ext cx="24000" cy="33000"/>
          </a:xfrm>
          <a:prstGeom prst="triangle">
            <a:avLst/>
          </a:prstGeom>
          <a:solidFill>
            <a:srgbClr val="333333"/>
          </a:solidFill>
          <a:ln>
            <a:solidFill>
              <a:srgbClr val="3333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258" name="Rectangle 252"/>
          <p:cNvSpPr/>
          <p:nvPr/>
        </p:nvSpPr>
        <p:spPr>
          <a:xfrm>
            <a:off x="3659990" y="3824744"/>
            <a:ext cx="140000" cy="140000"/>
          </a:xfrm>
          <a:prstGeom prst="rect">
            <a:avLst/>
          </a:prstGeom>
          <a:solidFill>
            <a:srgbClr val="000000"/>
          </a:solidFill>
          <a:ln w="254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259" name="TextBox 253"/>
          <p:cNvSpPr txBox="1"/>
          <p:nvPr/>
        </p:nvSpPr>
        <p:spPr>
          <a:xfrm>
            <a:off x="3829990" y="3730474"/>
            <a:ext cx="1900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dirty="0">
                <a:solidFill>
                  <a:srgbClr val="333333"/>
                </a:solidFill>
                <a:latin typeface="Times New Roman" panose="02020603050405020304"/>
              </a:rPr>
              <a:t>Drift</a:t>
            </a:r>
            <a:endParaRPr sz="1600" b="1" dirty="0">
              <a:solidFill>
                <a:srgbClr val="333333"/>
              </a:solidFill>
              <a:latin typeface="Times New Roman" panose="02020603050405020304"/>
            </a:endParaRPr>
          </a:p>
        </p:txBody>
      </p:sp>
      <p:sp>
        <p:nvSpPr>
          <p:cNvPr id="260" name="Rectangle 254"/>
          <p:cNvSpPr/>
          <p:nvPr/>
        </p:nvSpPr>
        <p:spPr>
          <a:xfrm>
            <a:off x="3646365" y="4315237"/>
            <a:ext cx="140000" cy="140000"/>
          </a:xfrm>
          <a:prstGeom prst="rect">
            <a:avLst/>
          </a:prstGeom>
          <a:solidFill>
            <a:srgbClr val="E00000"/>
          </a:solidFill>
          <a:ln w="6350">
            <a:solidFill>
              <a:srgbClr val="3333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261" name="TextBox 255"/>
          <p:cNvSpPr txBox="1"/>
          <p:nvPr/>
        </p:nvSpPr>
        <p:spPr>
          <a:xfrm>
            <a:off x="3816365" y="4220967"/>
            <a:ext cx="1900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dirty="0">
                <a:solidFill>
                  <a:srgbClr val="333333"/>
                </a:solidFill>
                <a:latin typeface="Times New Roman" panose="02020603050405020304"/>
              </a:rPr>
              <a:t>Quadrupole</a:t>
            </a:r>
            <a:endParaRPr sz="1600" b="1" dirty="0">
              <a:solidFill>
                <a:srgbClr val="333333"/>
              </a:solidFill>
              <a:latin typeface="Times New Roman" panose="02020603050405020304"/>
            </a:endParaRPr>
          </a:p>
        </p:txBody>
      </p:sp>
      <p:sp>
        <p:nvSpPr>
          <p:cNvPr id="262" name="Rectangle 256"/>
          <p:cNvSpPr/>
          <p:nvPr/>
        </p:nvSpPr>
        <p:spPr>
          <a:xfrm>
            <a:off x="3646365" y="4817017"/>
            <a:ext cx="140000" cy="140000"/>
          </a:xfrm>
          <a:prstGeom prst="rect">
            <a:avLst/>
          </a:prstGeom>
          <a:solidFill>
            <a:srgbClr val="E000E0"/>
          </a:solidFill>
          <a:ln w="6350">
            <a:solidFill>
              <a:srgbClr val="3333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263" name="TextBox 257"/>
          <p:cNvSpPr txBox="1"/>
          <p:nvPr/>
        </p:nvSpPr>
        <p:spPr>
          <a:xfrm>
            <a:off x="3816365" y="4722747"/>
            <a:ext cx="1900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zh-CN" sz="1600" b="1" dirty="0">
                <a:solidFill>
                  <a:srgbClr val="333333"/>
                </a:solidFill>
                <a:latin typeface="Times New Roman" panose="02020603050405020304"/>
              </a:rPr>
              <a:t>Corrector</a:t>
            </a:r>
            <a:endParaRPr sz="1600" b="1" dirty="0">
              <a:solidFill>
                <a:srgbClr val="333333"/>
              </a:solidFill>
              <a:latin typeface="Times New Roman" panose="02020603050405020304"/>
            </a:endParaRPr>
          </a:p>
        </p:txBody>
      </p:sp>
      <p:sp>
        <p:nvSpPr>
          <p:cNvPr id="264" name="Rectangle 258"/>
          <p:cNvSpPr/>
          <p:nvPr/>
        </p:nvSpPr>
        <p:spPr>
          <a:xfrm>
            <a:off x="3653570" y="5246333"/>
            <a:ext cx="140000" cy="140000"/>
          </a:xfrm>
          <a:prstGeom prst="rect">
            <a:avLst/>
          </a:prstGeom>
          <a:solidFill>
            <a:srgbClr val="FF8C00"/>
          </a:solidFill>
          <a:ln w="6350">
            <a:solidFill>
              <a:srgbClr val="3333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265" name="TextBox 259"/>
          <p:cNvSpPr txBox="1"/>
          <p:nvPr/>
        </p:nvSpPr>
        <p:spPr>
          <a:xfrm>
            <a:off x="3823570" y="5152063"/>
            <a:ext cx="1900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zh-CN" sz="1600" b="1" dirty="0" err="1">
                <a:solidFill>
                  <a:srgbClr val="333333"/>
                </a:solidFill>
                <a:latin typeface="Times New Roman" panose="02020603050405020304"/>
              </a:rPr>
              <a:t>Linac</a:t>
            </a:r>
            <a:endParaRPr sz="1600" b="1" dirty="0">
              <a:solidFill>
                <a:srgbClr val="333333"/>
              </a:solidFill>
              <a:latin typeface="Times New Roman" panose="02020603050405020304"/>
            </a:endParaRPr>
          </a:p>
        </p:txBody>
      </p:sp>
      <p:sp>
        <p:nvSpPr>
          <p:cNvPr id="267" name="Rectangle 111"/>
          <p:cNvSpPr/>
          <p:nvPr/>
        </p:nvSpPr>
        <p:spPr>
          <a:xfrm>
            <a:off x="5697256" y="4330586"/>
            <a:ext cx="360002" cy="2781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8" name="Rectangle 112"/>
          <p:cNvSpPr/>
          <p:nvPr/>
        </p:nvSpPr>
        <p:spPr>
          <a:xfrm>
            <a:off x="6037410" y="4153298"/>
            <a:ext cx="48154" cy="382386"/>
          </a:xfrm>
          <a:prstGeom prst="rect">
            <a:avLst/>
          </a:prstGeom>
          <a:solidFill>
            <a:srgbClr val="E0000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9" name="Rectangle 113"/>
          <p:cNvSpPr/>
          <p:nvPr/>
        </p:nvSpPr>
        <p:spPr>
          <a:xfrm>
            <a:off x="6079494" y="4330586"/>
            <a:ext cx="87658" cy="2781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0" name="Rectangle 114"/>
          <p:cNvSpPr/>
          <p:nvPr/>
        </p:nvSpPr>
        <p:spPr>
          <a:xfrm>
            <a:off x="6107548" y="4153298"/>
            <a:ext cx="87658" cy="382386"/>
          </a:xfrm>
          <a:prstGeom prst="rect">
            <a:avLst/>
          </a:prstGeom>
          <a:solidFill>
            <a:srgbClr val="E0000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1" name="Rectangle 115"/>
          <p:cNvSpPr/>
          <p:nvPr/>
        </p:nvSpPr>
        <p:spPr>
          <a:xfrm>
            <a:off x="6191714" y="4330586"/>
            <a:ext cx="87658" cy="2781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2" name="Rectangle 116"/>
          <p:cNvSpPr/>
          <p:nvPr/>
        </p:nvSpPr>
        <p:spPr>
          <a:xfrm>
            <a:off x="6219769" y="4153298"/>
            <a:ext cx="42080" cy="382386"/>
          </a:xfrm>
          <a:prstGeom prst="rect">
            <a:avLst/>
          </a:prstGeom>
          <a:solidFill>
            <a:srgbClr val="E0000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3" name="Rectangle 119"/>
          <p:cNvSpPr/>
          <p:nvPr/>
        </p:nvSpPr>
        <p:spPr>
          <a:xfrm>
            <a:off x="6264657" y="4330586"/>
            <a:ext cx="87658" cy="2781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4" name="Rounded Rectangle 120"/>
          <p:cNvSpPr/>
          <p:nvPr/>
        </p:nvSpPr>
        <p:spPr>
          <a:xfrm>
            <a:off x="6351629" y="4105500"/>
            <a:ext cx="841662" cy="477982"/>
          </a:xfrm>
          <a:prstGeom prst="roundRect">
            <a:avLst/>
          </a:prstGeom>
          <a:solidFill>
            <a:srgbClr val="FF8C00"/>
          </a:solidFill>
          <a:ln w="1016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5" name="Rectangle 121"/>
          <p:cNvSpPr/>
          <p:nvPr/>
        </p:nvSpPr>
        <p:spPr>
          <a:xfrm>
            <a:off x="7193294" y="4330586"/>
            <a:ext cx="87658" cy="2781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6" name="Rectangle 122"/>
          <p:cNvSpPr/>
          <p:nvPr/>
        </p:nvSpPr>
        <p:spPr>
          <a:xfrm>
            <a:off x="7258275" y="4248895"/>
            <a:ext cx="25483" cy="191193"/>
          </a:xfrm>
          <a:prstGeom prst="rect">
            <a:avLst/>
          </a:prstGeom>
          <a:solidFill>
            <a:srgbClr val="E000E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7" name="Rounded Rectangle 123"/>
          <p:cNvSpPr/>
          <p:nvPr/>
        </p:nvSpPr>
        <p:spPr>
          <a:xfrm>
            <a:off x="7283071" y="4105500"/>
            <a:ext cx="841662" cy="477982"/>
          </a:xfrm>
          <a:prstGeom prst="roundRect">
            <a:avLst/>
          </a:prstGeom>
          <a:solidFill>
            <a:srgbClr val="FF8C00"/>
          </a:solidFill>
          <a:ln w="1016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8" name="Rectangle 124"/>
          <p:cNvSpPr/>
          <p:nvPr/>
        </p:nvSpPr>
        <p:spPr>
          <a:xfrm>
            <a:off x="8124733" y="4330586"/>
            <a:ext cx="216000" cy="2781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9" name="Rectangle 125"/>
          <p:cNvSpPr/>
          <p:nvPr/>
        </p:nvSpPr>
        <p:spPr>
          <a:xfrm>
            <a:off x="8358449" y="4139051"/>
            <a:ext cx="36937" cy="382386"/>
          </a:xfrm>
          <a:prstGeom prst="rect">
            <a:avLst/>
          </a:prstGeom>
          <a:solidFill>
            <a:srgbClr val="E0000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0" name="Rectangle 126"/>
          <p:cNvSpPr/>
          <p:nvPr/>
        </p:nvSpPr>
        <p:spPr>
          <a:xfrm>
            <a:off x="8393224" y="4324643"/>
            <a:ext cx="87658" cy="2781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1" name="Rectangle 128"/>
          <p:cNvSpPr/>
          <p:nvPr/>
        </p:nvSpPr>
        <p:spPr>
          <a:xfrm>
            <a:off x="8515214" y="4316338"/>
            <a:ext cx="87658" cy="2781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2" name="Rectangle 132"/>
          <p:cNvSpPr/>
          <p:nvPr/>
        </p:nvSpPr>
        <p:spPr>
          <a:xfrm>
            <a:off x="8438955" y="4330586"/>
            <a:ext cx="956688" cy="2781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3" name="Rounded Rectangle 133"/>
          <p:cNvSpPr/>
          <p:nvPr/>
        </p:nvSpPr>
        <p:spPr>
          <a:xfrm>
            <a:off x="9395643" y="4105500"/>
            <a:ext cx="841662" cy="477982"/>
          </a:xfrm>
          <a:prstGeom prst="roundRect">
            <a:avLst/>
          </a:prstGeom>
          <a:solidFill>
            <a:srgbClr val="FF8C00"/>
          </a:solidFill>
          <a:ln w="1016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4" name="Rectangle 134"/>
          <p:cNvSpPr/>
          <p:nvPr/>
        </p:nvSpPr>
        <p:spPr>
          <a:xfrm>
            <a:off x="10237304" y="4330586"/>
            <a:ext cx="87658" cy="2781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5" name="Rectangle 135"/>
          <p:cNvSpPr/>
          <p:nvPr/>
        </p:nvSpPr>
        <p:spPr>
          <a:xfrm>
            <a:off x="10302518" y="4248895"/>
            <a:ext cx="26933" cy="191193"/>
          </a:xfrm>
          <a:prstGeom prst="rect">
            <a:avLst/>
          </a:prstGeom>
          <a:solidFill>
            <a:srgbClr val="E000E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6" name="Rounded Rectangle 136"/>
          <p:cNvSpPr/>
          <p:nvPr/>
        </p:nvSpPr>
        <p:spPr>
          <a:xfrm>
            <a:off x="10327081" y="4105500"/>
            <a:ext cx="841662" cy="477982"/>
          </a:xfrm>
          <a:prstGeom prst="roundRect">
            <a:avLst/>
          </a:prstGeom>
          <a:solidFill>
            <a:srgbClr val="FF8C00"/>
          </a:solidFill>
          <a:ln w="1016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7" name="Rectangle 137"/>
          <p:cNvSpPr/>
          <p:nvPr/>
        </p:nvSpPr>
        <p:spPr>
          <a:xfrm>
            <a:off x="11168747" y="4330586"/>
            <a:ext cx="216001" cy="2781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8" name="Rectangle 139"/>
          <p:cNvSpPr/>
          <p:nvPr/>
        </p:nvSpPr>
        <p:spPr>
          <a:xfrm>
            <a:off x="11297801" y="4330586"/>
            <a:ext cx="540001" cy="2781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9" name="Rectangle 140"/>
          <p:cNvSpPr/>
          <p:nvPr/>
        </p:nvSpPr>
        <p:spPr>
          <a:xfrm>
            <a:off x="11453851" y="4138025"/>
            <a:ext cx="87658" cy="382386"/>
          </a:xfrm>
          <a:prstGeom prst="rect">
            <a:avLst/>
          </a:prstGeom>
          <a:solidFill>
            <a:srgbClr val="E0000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0" name="Rectangle 142"/>
          <p:cNvSpPr/>
          <p:nvPr/>
        </p:nvSpPr>
        <p:spPr>
          <a:xfrm>
            <a:off x="11566072" y="4138025"/>
            <a:ext cx="42083" cy="382386"/>
          </a:xfrm>
          <a:prstGeom prst="rect">
            <a:avLst/>
          </a:prstGeom>
          <a:solidFill>
            <a:srgbClr val="E0000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291" name="Rectangle 143"/>
          <p:cNvSpPr/>
          <p:nvPr/>
        </p:nvSpPr>
        <p:spPr>
          <a:xfrm>
            <a:off x="11608156" y="4233622"/>
            <a:ext cx="24563" cy="191193"/>
          </a:xfrm>
          <a:prstGeom prst="rect">
            <a:avLst/>
          </a:prstGeom>
          <a:solidFill>
            <a:srgbClr val="E000E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2" name="Rectangle 138"/>
          <p:cNvSpPr/>
          <p:nvPr/>
        </p:nvSpPr>
        <p:spPr>
          <a:xfrm>
            <a:off x="11383714" y="4138025"/>
            <a:ext cx="44026" cy="382386"/>
          </a:xfrm>
          <a:prstGeom prst="rect">
            <a:avLst/>
          </a:prstGeom>
          <a:solidFill>
            <a:srgbClr val="E0000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3" name="Rectangle 130"/>
          <p:cNvSpPr/>
          <p:nvPr/>
        </p:nvSpPr>
        <p:spPr>
          <a:xfrm>
            <a:off x="8585352" y="4234647"/>
            <a:ext cx="30863" cy="191193"/>
          </a:xfrm>
          <a:prstGeom prst="rect">
            <a:avLst/>
          </a:prstGeom>
          <a:solidFill>
            <a:srgbClr val="E000E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294" name="Rectangle 117"/>
          <p:cNvSpPr/>
          <p:nvPr/>
        </p:nvSpPr>
        <p:spPr>
          <a:xfrm>
            <a:off x="6264898" y="4248895"/>
            <a:ext cx="21264" cy="191193"/>
          </a:xfrm>
          <a:prstGeom prst="rect">
            <a:avLst/>
          </a:prstGeom>
          <a:solidFill>
            <a:srgbClr val="E000E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pSp>
        <p:nvGrpSpPr>
          <p:cNvPr id="295" name="组合 294"/>
          <p:cNvGrpSpPr/>
          <p:nvPr/>
        </p:nvGrpSpPr>
        <p:grpSpPr>
          <a:xfrm>
            <a:off x="8614512" y="3696154"/>
            <a:ext cx="781130" cy="570978"/>
            <a:chOff x="726329" y="4702480"/>
            <a:chExt cx="2285243" cy="276999"/>
          </a:xfrm>
        </p:grpSpPr>
        <p:cxnSp>
          <p:nvCxnSpPr>
            <p:cNvPr id="296" name="直接连接符 295"/>
            <p:cNvCxnSpPr/>
            <p:nvPr/>
          </p:nvCxnSpPr>
          <p:spPr>
            <a:xfrm>
              <a:off x="726329" y="4702480"/>
              <a:ext cx="0" cy="276999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7" name="直接连接符 296"/>
            <p:cNvCxnSpPr/>
            <p:nvPr/>
          </p:nvCxnSpPr>
          <p:spPr>
            <a:xfrm>
              <a:off x="726329" y="4834946"/>
              <a:ext cx="2285243" cy="0"/>
            </a:xfrm>
            <a:prstGeom prst="line">
              <a:avLst/>
            </a:prstGeom>
            <a:ln w="12700">
              <a:solidFill>
                <a:schemeClr val="tx1"/>
              </a:solidFill>
              <a:headEnd type="triangl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直接连接符 297"/>
            <p:cNvCxnSpPr/>
            <p:nvPr/>
          </p:nvCxnSpPr>
          <p:spPr>
            <a:xfrm>
              <a:off x="3011572" y="4702480"/>
              <a:ext cx="0" cy="276999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9" name="TextBox 28"/>
          <p:cNvSpPr txBox="1"/>
          <p:nvPr/>
        </p:nvSpPr>
        <p:spPr>
          <a:xfrm>
            <a:off x="8121704" y="3609353"/>
            <a:ext cx="176826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200" b="0" dirty="0">
                <a:solidFill>
                  <a:srgbClr val="555555"/>
                </a:solidFill>
                <a:latin typeface="Times New Roman" panose="02020603050405020304"/>
              </a:rPr>
              <a:t>3.41 </a:t>
            </a:r>
            <a:r>
              <a:rPr sz="1200" b="0" dirty="0">
                <a:solidFill>
                  <a:srgbClr val="555555"/>
                </a:solidFill>
                <a:latin typeface="Times New Roman" panose="02020603050405020304"/>
              </a:rPr>
              <a:t>m</a:t>
            </a:r>
            <a:r>
              <a:rPr lang="en-US" altLang="zh-CN" sz="1200" dirty="0">
                <a:solidFill>
                  <a:srgbClr val="555555"/>
                </a:solidFill>
                <a:latin typeface="Times New Roman" panose="02020603050405020304"/>
              </a:rPr>
              <a:t> (</a:t>
            </a:r>
            <a:r>
              <a:rPr lang="zh-CN" altLang="en-US" sz="1200" dirty="0">
                <a:solidFill>
                  <a:srgbClr val="555555"/>
                </a:solidFill>
                <a:latin typeface="Times New Roman" panose="02020603050405020304"/>
              </a:rPr>
              <a:t>预留</a:t>
            </a:r>
            <a:r>
              <a:rPr lang="en-US" altLang="zh-CN" sz="1200" dirty="0">
                <a:solidFill>
                  <a:srgbClr val="555555"/>
                </a:solidFill>
                <a:latin typeface="Times New Roman" panose="02020603050405020304"/>
              </a:rPr>
              <a:t>)</a:t>
            </a:r>
            <a:endParaRPr sz="1200" b="0" dirty="0">
              <a:solidFill>
                <a:srgbClr val="555555"/>
              </a:solidFill>
              <a:latin typeface="Times New Roman" panose="02020603050405020304"/>
            </a:endParaRPr>
          </a:p>
        </p:txBody>
      </p:sp>
      <p:sp>
        <p:nvSpPr>
          <p:cNvPr id="300" name="TextBox 28"/>
          <p:cNvSpPr txBox="1"/>
          <p:nvPr/>
        </p:nvSpPr>
        <p:spPr>
          <a:xfrm>
            <a:off x="166713" y="1829198"/>
            <a:ext cx="154882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b="1" dirty="0">
                <a:solidFill>
                  <a:srgbClr val="2F5597"/>
                </a:solidFill>
                <a:latin typeface="Times New Roman" panose="02020603050405020304"/>
              </a:rPr>
              <a:t>ML</a:t>
            </a:r>
            <a:r>
              <a:rPr lang="zh-CN" altLang="en-US" sz="2000" b="1" dirty="0">
                <a:solidFill>
                  <a:srgbClr val="2F5597"/>
                </a:solidFill>
                <a:latin typeface="Times New Roman" panose="02020603050405020304"/>
              </a:rPr>
              <a:t>入口</a:t>
            </a:r>
            <a:endParaRPr sz="2000" b="1" dirty="0">
              <a:solidFill>
                <a:srgbClr val="2F5597"/>
              </a:solidFill>
              <a:latin typeface="Times New Roman" panose="02020603050405020304"/>
            </a:endParaRPr>
          </a:p>
        </p:txBody>
      </p:sp>
      <p:sp>
        <p:nvSpPr>
          <p:cNvPr id="302" name="Rectangle 258"/>
          <p:cNvSpPr/>
          <p:nvPr/>
        </p:nvSpPr>
        <p:spPr>
          <a:xfrm>
            <a:off x="3647010" y="5685514"/>
            <a:ext cx="140000" cy="140000"/>
          </a:xfrm>
          <a:prstGeom prst="rect">
            <a:avLst/>
          </a:prstGeom>
          <a:solidFill>
            <a:srgbClr val="00B050"/>
          </a:solidFill>
          <a:ln w="6350">
            <a:solidFill>
              <a:srgbClr val="3333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400">
              <a:solidFill>
                <a:srgbClr val="00B0F0"/>
              </a:solidFill>
            </a:endParaRPr>
          </a:p>
        </p:txBody>
      </p:sp>
      <p:sp>
        <p:nvSpPr>
          <p:cNvPr id="303" name="TextBox 259"/>
          <p:cNvSpPr txBox="1"/>
          <p:nvPr/>
        </p:nvSpPr>
        <p:spPr>
          <a:xfrm>
            <a:off x="3810615" y="5591244"/>
            <a:ext cx="1900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600" b="1" dirty="0">
                <a:solidFill>
                  <a:srgbClr val="333333"/>
                </a:solidFill>
                <a:latin typeface="Times New Roman" panose="02020603050405020304"/>
              </a:rPr>
              <a:t>profile</a:t>
            </a:r>
            <a:endParaRPr sz="1600" b="1" dirty="0">
              <a:solidFill>
                <a:srgbClr val="333333"/>
              </a:solidFill>
              <a:latin typeface="Times New Roman" panose="02020603050405020304"/>
            </a:endParaRPr>
          </a:p>
        </p:txBody>
      </p:sp>
      <p:sp>
        <p:nvSpPr>
          <p:cNvPr id="304" name="TextBox 28"/>
          <p:cNvSpPr txBox="1"/>
          <p:nvPr/>
        </p:nvSpPr>
        <p:spPr>
          <a:xfrm>
            <a:off x="10070142" y="5126436"/>
            <a:ext cx="170787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200" b="0" dirty="0">
                <a:solidFill>
                  <a:srgbClr val="555555"/>
                </a:solidFill>
                <a:latin typeface="Times New Roman" panose="02020603050405020304"/>
              </a:rPr>
              <a:t>3.1 </a:t>
            </a:r>
            <a:r>
              <a:rPr sz="1200" b="0" dirty="0">
                <a:solidFill>
                  <a:srgbClr val="555555"/>
                </a:solidFill>
                <a:latin typeface="Times New Roman" panose="02020603050405020304"/>
              </a:rPr>
              <a:t>m</a:t>
            </a:r>
            <a:r>
              <a:rPr lang="en-US" sz="1200" b="0" dirty="0">
                <a:solidFill>
                  <a:srgbClr val="555555"/>
                </a:solidFill>
                <a:latin typeface="Times New Roman" panose="02020603050405020304"/>
              </a:rPr>
              <a:t>(</a:t>
            </a:r>
            <a:r>
              <a:rPr lang="zh-CN" altLang="en-US" sz="1200" b="0" dirty="0">
                <a:solidFill>
                  <a:srgbClr val="555555"/>
                </a:solidFill>
                <a:latin typeface="Times New Roman" panose="02020603050405020304"/>
              </a:rPr>
              <a:t>预留</a:t>
            </a:r>
            <a:r>
              <a:rPr lang="en-US" sz="1200" b="0" dirty="0">
                <a:solidFill>
                  <a:srgbClr val="555555"/>
                </a:solidFill>
                <a:latin typeface="Times New Roman" panose="02020603050405020304"/>
              </a:rPr>
              <a:t>)</a:t>
            </a:r>
            <a:endParaRPr sz="1200" b="0" dirty="0">
              <a:solidFill>
                <a:srgbClr val="555555"/>
              </a:solidFill>
              <a:latin typeface="Times New Roman" panose="02020603050405020304"/>
            </a:endParaRPr>
          </a:p>
        </p:txBody>
      </p:sp>
      <p:sp>
        <p:nvSpPr>
          <p:cNvPr id="305" name="流程图: 接点 304"/>
          <p:cNvSpPr/>
          <p:nvPr/>
        </p:nvSpPr>
        <p:spPr>
          <a:xfrm>
            <a:off x="11263506" y="4285656"/>
            <a:ext cx="105265" cy="103724"/>
          </a:xfrm>
          <a:prstGeom prst="flowChartConnector">
            <a:avLst/>
          </a:prstGeom>
          <a:solidFill>
            <a:srgbClr val="00B050"/>
          </a:solidFill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06" name="直接连接符 305"/>
          <p:cNvCxnSpPr>
            <a:stCxn id="305" idx="1"/>
            <a:endCxn id="305" idx="5"/>
          </p:cNvCxnSpPr>
          <p:nvPr/>
        </p:nvCxnSpPr>
        <p:spPr>
          <a:xfrm>
            <a:off x="11278922" y="4300846"/>
            <a:ext cx="74433" cy="7334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aphicFrame>
        <p:nvGraphicFramePr>
          <p:cNvPr id="307" name="表格 306"/>
          <p:cNvGraphicFramePr>
            <a:graphicFrameLocks noGrp="1"/>
          </p:cNvGraphicFramePr>
          <p:nvPr/>
        </p:nvGraphicFramePr>
        <p:xfrm>
          <a:off x="236126" y="3908898"/>
          <a:ext cx="2634746" cy="23469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17373"/>
                <a:gridCol w="1317373"/>
              </a:tblGrid>
              <a:tr h="205683">
                <a:tc>
                  <a:txBody>
                    <a:bodyPr/>
                    <a:lstStyle/>
                    <a:p>
                      <a:r>
                        <a:rPr lang="zh-CN" altLang="en-US" sz="1600" b="1" dirty="0"/>
                        <a:t>元件</a:t>
                      </a:r>
                      <a:endParaRPr lang="zh-CN" altLang="en-US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1600" b="1" dirty="0"/>
                        <a:t>数量</a:t>
                      </a:r>
                      <a:endParaRPr lang="zh-CN" altLang="en-US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9641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b="1" dirty="0">
                          <a:solidFill>
                            <a:srgbClr val="333333"/>
                          </a:solidFill>
                          <a:latin typeface="Times New Roman" panose="02020603050405020304"/>
                        </a:rPr>
                        <a:t>Quadrupole</a:t>
                      </a:r>
                      <a:endParaRPr lang="en-US" altLang="zh-CN" sz="1600" b="1" dirty="0">
                        <a:solidFill>
                          <a:srgbClr val="333333"/>
                        </a:solidFill>
                        <a:latin typeface="Times New Roman" panose="0202060305040502030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600" b="1" dirty="0"/>
                        <a:t>19</a:t>
                      </a:r>
                      <a:endParaRPr lang="zh-CN" altLang="en-US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5683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b="1" dirty="0">
                          <a:solidFill>
                            <a:srgbClr val="333333"/>
                          </a:solidFill>
                          <a:latin typeface="Times New Roman" panose="02020603050405020304"/>
                        </a:rPr>
                        <a:t>Kicker</a:t>
                      </a:r>
                      <a:endParaRPr lang="en-US" altLang="zh-CN" sz="1600" b="1" dirty="0">
                        <a:solidFill>
                          <a:srgbClr val="333333"/>
                        </a:solidFill>
                        <a:latin typeface="Times New Roman" panose="0202060305040502030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600" b="1" dirty="0"/>
                        <a:t>37</a:t>
                      </a:r>
                      <a:endParaRPr lang="zh-CN" altLang="en-US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5683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b="1" dirty="0" err="1">
                          <a:solidFill>
                            <a:srgbClr val="333333"/>
                          </a:solidFill>
                          <a:latin typeface="Times New Roman" panose="02020603050405020304"/>
                        </a:rPr>
                        <a:t>RFCavity</a:t>
                      </a:r>
                      <a:endParaRPr lang="en-US" altLang="zh-CN" sz="1600" b="1" dirty="0">
                        <a:solidFill>
                          <a:srgbClr val="333333"/>
                        </a:solidFill>
                        <a:latin typeface="Times New Roman" panose="0202060305040502030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600" b="1" dirty="0"/>
                        <a:t>36</a:t>
                      </a:r>
                      <a:endParaRPr lang="zh-CN" altLang="en-US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5683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b="1" dirty="0">
                          <a:solidFill>
                            <a:srgbClr val="333333"/>
                          </a:solidFill>
                          <a:latin typeface="Times New Roman" panose="02020603050405020304"/>
                        </a:rPr>
                        <a:t>TDS</a:t>
                      </a:r>
                      <a:endParaRPr lang="en-US" altLang="zh-CN" sz="1600" b="1" dirty="0">
                        <a:solidFill>
                          <a:srgbClr val="333333"/>
                        </a:solidFill>
                        <a:latin typeface="Times New Roman" panose="0202060305040502030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b="1" kern="1200" dirty="0">
                          <a:solidFill>
                            <a:srgbClr val="333333"/>
                          </a:solidFill>
                          <a:latin typeface="Times New Roman" panose="02020603050405020304"/>
                          <a:ea typeface="+mn-ea"/>
                          <a:cs typeface="+mn-cs"/>
                        </a:rPr>
                        <a:t>3</a:t>
                      </a:r>
                      <a:endParaRPr lang="zh-CN" altLang="en-US" sz="1600" b="1" kern="1200" dirty="0">
                        <a:solidFill>
                          <a:srgbClr val="333333"/>
                        </a:solidFill>
                        <a:latin typeface="Times New Roman" panose="02020603050405020304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5683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b="1" dirty="0">
                          <a:solidFill>
                            <a:srgbClr val="333333"/>
                          </a:solidFill>
                          <a:latin typeface="Times New Roman" panose="02020603050405020304"/>
                        </a:rPr>
                        <a:t>profile</a:t>
                      </a:r>
                      <a:endParaRPr lang="en-US" altLang="zh-CN" sz="1600" b="1" dirty="0">
                        <a:solidFill>
                          <a:srgbClr val="333333"/>
                        </a:solidFill>
                        <a:latin typeface="Times New Roman" panose="0202060305040502030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b="1" kern="1200" dirty="0">
                          <a:solidFill>
                            <a:srgbClr val="333333"/>
                          </a:solidFill>
                          <a:latin typeface="Times New Roman" panose="02020603050405020304"/>
                          <a:ea typeface="+mn-ea"/>
                          <a:cs typeface="+mn-cs"/>
                        </a:rPr>
                        <a:t>21</a:t>
                      </a:r>
                      <a:endParaRPr lang="zh-CN" altLang="en-US" sz="1600" b="1" kern="1200" dirty="0">
                        <a:solidFill>
                          <a:srgbClr val="333333"/>
                        </a:solidFill>
                        <a:latin typeface="Times New Roman" panose="02020603050405020304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5683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b="1" dirty="0">
                          <a:solidFill>
                            <a:srgbClr val="333333"/>
                          </a:solidFill>
                          <a:latin typeface="Times New Roman" panose="02020603050405020304"/>
                        </a:rPr>
                        <a:t>BPM</a:t>
                      </a:r>
                      <a:endParaRPr lang="en-US" altLang="zh-CN" sz="1600" b="1" dirty="0">
                        <a:solidFill>
                          <a:srgbClr val="333333"/>
                        </a:solidFill>
                        <a:latin typeface="Times New Roman" panose="0202060305040502030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b="1" kern="1200" dirty="0">
                          <a:solidFill>
                            <a:srgbClr val="333333"/>
                          </a:solidFill>
                          <a:latin typeface="Times New Roman" panose="02020603050405020304"/>
                          <a:ea typeface="+mn-ea"/>
                          <a:cs typeface="+mn-cs"/>
                        </a:rPr>
                        <a:t>21</a:t>
                      </a:r>
                      <a:endParaRPr lang="zh-CN" altLang="en-US" sz="1600" b="1" kern="1200" dirty="0">
                        <a:solidFill>
                          <a:srgbClr val="333333"/>
                        </a:solidFill>
                        <a:latin typeface="Times New Roman" panose="02020603050405020304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08" name="Rectangle 258"/>
          <p:cNvSpPr/>
          <p:nvPr/>
        </p:nvSpPr>
        <p:spPr>
          <a:xfrm>
            <a:off x="3656671" y="6172656"/>
            <a:ext cx="140000" cy="140000"/>
          </a:xfrm>
          <a:prstGeom prst="rect">
            <a:avLst/>
          </a:prstGeom>
          <a:solidFill>
            <a:srgbClr val="FFFF00"/>
          </a:solidFill>
          <a:ln w="6350">
            <a:solidFill>
              <a:srgbClr val="3333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400" dirty="0">
              <a:solidFill>
                <a:srgbClr val="FFFF00"/>
              </a:solidFill>
              <a:highlight>
                <a:srgbClr val="FFFF00"/>
              </a:highlight>
            </a:endParaRPr>
          </a:p>
        </p:txBody>
      </p:sp>
      <p:sp>
        <p:nvSpPr>
          <p:cNvPr id="309" name="TextBox 259"/>
          <p:cNvSpPr txBox="1"/>
          <p:nvPr/>
        </p:nvSpPr>
        <p:spPr>
          <a:xfrm>
            <a:off x="3820276" y="6078386"/>
            <a:ext cx="1900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600" b="1" dirty="0">
                <a:solidFill>
                  <a:srgbClr val="333333"/>
                </a:solidFill>
                <a:latin typeface="Times New Roman" panose="02020603050405020304"/>
              </a:rPr>
              <a:t>BPM</a:t>
            </a:r>
            <a:endParaRPr sz="1600" b="1" dirty="0">
              <a:solidFill>
                <a:srgbClr val="333333"/>
              </a:solidFill>
              <a:latin typeface="Times New Roman" panose="02020603050405020304"/>
            </a:endParaRPr>
          </a:p>
        </p:txBody>
      </p:sp>
      <p:sp>
        <p:nvSpPr>
          <p:cNvPr id="310" name="Rectangle 258"/>
          <p:cNvSpPr/>
          <p:nvPr/>
        </p:nvSpPr>
        <p:spPr>
          <a:xfrm>
            <a:off x="9574667" y="2215754"/>
            <a:ext cx="140000" cy="36000"/>
          </a:xfrm>
          <a:prstGeom prst="rect">
            <a:avLst/>
          </a:prstGeom>
          <a:solidFill>
            <a:srgbClr val="FFFF00"/>
          </a:solidFill>
          <a:ln w="6350">
            <a:solidFill>
              <a:srgbClr val="3333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>
              <a:solidFill>
                <a:srgbClr val="FFFF00"/>
              </a:solidFill>
              <a:highlight>
                <a:srgbClr val="FFFF00"/>
              </a:highlight>
            </a:endParaRPr>
          </a:p>
        </p:txBody>
      </p:sp>
      <p:sp>
        <p:nvSpPr>
          <p:cNvPr id="311" name="Rectangle 258"/>
          <p:cNvSpPr/>
          <p:nvPr/>
        </p:nvSpPr>
        <p:spPr>
          <a:xfrm>
            <a:off x="9574667" y="2434506"/>
            <a:ext cx="140000" cy="36000"/>
          </a:xfrm>
          <a:prstGeom prst="rect">
            <a:avLst/>
          </a:prstGeom>
          <a:solidFill>
            <a:srgbClr val="FFFF00"/>
          </a:solidFill>
          <a:ln w="6350">
            <a:solidFill>
              <a:srgbClr val="3333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>
              <a:solidFill>
                <a:srgbClr val="FFFF00"/>
              </a:solidFill>
              <a:highlight>
                <a:srgbClr val="FFFF00"/>
              </a:highlight>
            </a:endParaRPr>
          </a:p>
        </p:txBody>
      </p:sp>
      <p:sp>
        <p:nvSpPr>
          <p:cNvPr id="312" name="Rectangle 258"/>
          <p:cNvSpPr/>
          <p:nvPr/>
        </p:nvSpPr>
        <p:spPr>
          <a:xfrm>
            <a:off x="5824623" y="4262496"/>
            <a:ext cx="72000" cy="53539"/>
          </a:xfrm>
          <a:prstGeom prst="rect">
            <a:avLst/>
          </a:prstGeom>
          <a:solidFill>
            <a:srgbClr val="FFFF00"/>
          </a:solidFill>
          <a:ln w="6350">
            <a:solidFill>
              <a:srgbClr val="3333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>
              <a:solidFill>
                <a:srgbClr val="FFFF00"/>
              </a:solidFill>
              <a:highlight>
                <a:srgbClr val="FFFF00"/>
              </a:highlight>
            </a:endParaRPr>
          </a:p>
        </p:txBody>
      </p:sp>
      <p:sp>
        <p:nvSpPr>
          <p:cNvPr id="313" name="Rectangle 258"/>
          <p:cNvSpPr/>
          <p:nvPr/>
        </p:nvSpPr>
        <p:spPr>
          <a:xfrm>
            <a:off x="5824624" y="4371277"/>
            <a:ext cx="72000" cy="53538"/>
          </a:xfrm>
          <a:prstGeom prst="rect">
            <a:avLst/>
          </a:prstGeom>
          <a:solidFill>
            <a:srgbClr val="FFFF00"/>
          </a:solidFill>
          <a:ln w="6350">
            <a:solidFill>
              <a:srgbClr val="3333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>
              <a:solidFill>
                <a:srgbClr val="FFFF00"/>
              </a:solidFill>
              <a:highlight>
                <a:srgbClr val="FFFF00"/>
              </a:highlight>
            </a:endParaRPr>
          </a:p>
        </p:txBody>
      </p:sp>
      <p:sp>
        <p:nvSpPr>
          <p:cNvPr id="314" name="流程图: 接点 313"/>
          <p:cNvSpPr/>
          <p:nvPr/>
        </p:nvSpPr>
        <p:spPr>
          <a:xfrm>
            <a:off x="5906032" y="4289954"/>
            <a:ext cx="105265" cy="103724"/>
          </a:xfrm>
          <a:prstGeom prst="flowChartConnector">
            <a:avLst/>
          </a:prstGeom>
          <a:solidFill>
            <a:srgbClr val="00B050"/>
          </a:solidFill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15" name="直接连接符 314"/>
          <p:cNvCxnSpPr>
            <a:stCxn id="314" idx="1"/>
            <a:endCxn id="314" idx="5"/>
          </p:cNvCxnSpPr>
          <p:nvPr/>
        </p:nvCxnSpPr>
        <p:spPr>
          <a:xfrm>
            <a:off x="5921448" y="4305144"/>
            <a:ext cx="74433" cy="7334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16" name="Rectangle 258"/>
          <p:cNvSpPr/>
          <p:nvPr/>
        </p:nvSpPr>
        <p:spPr>
          <a:xfrm>
            <a:off x="8139702" y="4258477"/>
            <a:ext cx="72000" cy="53539"/>
          </a:xfrm>
          <a:prstGeom prst="rect">
            <a:avLst/>
          </a:prstGeom>
          <a:solidFill>
            <a:srgbClr val="FFFF00"/>
          </a:solidFill>
          <a:ln w="6350">
            <a:solidFill>
              <a:srgbClr val="3333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>
              <a:solidFill>
                <a:srgbClr val="FFFF00"/>
              </a:solidFill>
              <a:highlight>
                <a:srgbClr val="FFFF00"/>
              </a:highlight>
            </a:endParaRPr>
          </a:p>
        </p:txBody>
      </p:sp>
      <p:sp>
        <p:nvSpPr>
          <p:cNvPr id="317" name="Rectangle 258"/>
          <p:cNvSpPr/>
          <p:nvPr/>
        </p:nvSpPr>
        <p:spPr>
          <a:xfrm>
            <a:off x="8139703" y="4367258"/>
            <a:ext cx="72000" cy="53538"/>
          </a:xfrm>
          <a:prstGeom prst="rect">
            <a:avLst/>
          </a:prstGeom>
          <a:solidFill>
            <a:srgbClr val="FFFF00"/>
          </a:solidFill>
          <a:ln w="6350">
            <a:solidFill>
              <a:srgbClr val="3333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>
              <a:solidFill>
                <a:srgbClr val="FFFF00"/>
              </a:solidFill>
              <a:highlight>
                <a:srgbClr val="FFFF00"/>
              </a:highlight>
            </a:endParaRPr>
          </a:p>
        </p:txBody>
      </p:sp>
      <p:sp>
        <p:nvSpPr>
          <p:cNvPr id="318" name="Rectangle 258"/>
          <p:cNvSpPr/>
          <p:nvPr/>
        </p:nvSpPr>
        <p:spPr>
          <a:xfrm>
            <a:off x="11189434" y="4258477"/>
            <a:ext cx="72000" cy="53539"/>
          </a:xfrm>
          <a:prstGeom prst="rect">
            <a:avLst/>
          </a:prstGeom>
          <a:solidFill>
            <a:srgbClr val="FFFF00"/>
          </a:solidFill>
          <a:ln w="6350">
            <a:solidFill>
              <a:srgbClr val="3333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>
              <a:solidFill>
                <a:srgbClr val="FFFF00"/>
              </a:solidFill>
              <a:highlight>
                <a:srgbClr val="FFFF00"/>
              </a:highlight>
            </a:endParaRPr>
          </a:p>
        </p:txBody>
      </p:sp>
      <p:sp>
        <p:nvSpPr>
          <p:cNvPr id="319" name="Rectangle 258"/>
          <p:cNvSpPr/>
          <p:nvPr/>
        </p:nvSpPr>
        <p:spPr>
          <a:xfrm>
            <a:off x="11189435" y="4367258"/>
            <a:ext cx="72000" cy="53538"/>
          </a:xfrm>
          <a:prstGeom prst="rect">
            <a:avLst/>
          </a:prstGeom>
          <a:solidFill>
            <a:srgbClr val="FFFF00"/>
          </a:solidFill>
          <a:ln w="6350">
            <a:solidFill>
              <a:srgbClr val="3333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>
              <a:solidFill>
                <a:srgbClr val="FFFF00"/>
              </a:solidFill>
              <a:highlight>
                <a:srgbClr val="FFFF00"/>
              </a:highlight>
            </a:endParaRPr>
          </a:p>
        </p:txBody>
      </p:sp>
      <p:sp>
        <p:nvSpPr>
          <p:cNvPr id="320" name="Rounded Rectangle 224"/>
          <p:cNvSpPr/>
          <p:nvPr/>
        </p:nvSpPr>
        <p:spPr>
          <a:xfrm>
            <a:off x="6326458" y="5676766"/>
            <a:ext cx="790751" cy="450182"/>
          </a:xfrm>
          <a:prstGeom prst="roundRect">
            <a:avLst/>
          </a:prstGeom>
          <a:solidFill>
            <a:srgbClr val="FF8C00"/>
          </a:solidFill>
          <a:ln w="1016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1" name="Rectangle 225"/>
          <p:cNvSpPr/>
          <p:nvPr/>
        </p:nvSpPr>
        <p:spPr>
          <a:xfrm>
            <a:off x="7117209" y="5888761"/>
            <a:ext cx="82356" cy="2619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322" name="Rectangle 228"/>
          <p:cNvSpPr/>
          <p:nvPr/>
        </p:nvSpPr>
        <p:spPr>
          <a:xfrm>
            <a:off x="7910955" y="5883016"/>
            <a:ext cx="360000" cy="2619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3" name="Rectangle 229"/>
          <p:cNvSpPr/>
          <p:nvPr/>
        </p:nvSpPr>
        <p:spPr>
          <a:xfrm>
            <a:off x="8171601" y="5721784"/>
            <a:ext cx="39538" cy="360146"/>
          </a:xfrm>
          <a:prstGeom prst="rect">
            <a:avLst/>
          </a:prstGeom>
          <a:solidFill>
            <a:srgbClr val="E0000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4" name="Rectangle 230"/>
          <p:cNvSpPr/>
          <p:nvPr/>
        </p:nvSpPr>
        <p:spPr>
          <a:xfrm>
            <a:off x="8211139" y="5888761"/>
            <a:ext cx="82356" cy="2619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5" name="Rectangle 231"/>
          <p:cNvSpPr/>
          <p:nvPr/>
        </p:nvSpPr>
        <p:spPr>
          <a:xfrm>
            <a:off x="8237500" y="5721784"/>
            <a:ext cx="82356" cy="360146"/>
          </a:xfrm>
          <a:prstGeom prst="rect">
            <a:avLst/>
          </a:prstGeom>
          <a:solidFill>
            <a:srgbClr val="E0000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6" name="Rectangle 232"/>
          <p:cNvSpPr/>
          <p:nvPr/>
        </p:nvSpPr>
        <p:spPr>
          <a:xfrm>
            <a:off x="8316575" y="5888761"/>
            <a:ext cx="82356" cy="2619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7" name="Rectangle 233"/>
          <p:cNvSpPr/>
          <p:nvPr/>
        </p:nvSpPr>
        <p:spPr>
          <a:xfrm>
            <a:off x="8342933" y="5721784"/>
            <a:ext cx="37547" cy="360146"/>
          </a:xfrm>
          <a:prstGeom prst="rect">
            <a:avLst/>
          </a:prstGeom>
          <a:solidFill>
            <a:srgbClr val="E0000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8" name="Rectangle 236"/>
          <p:cNvSpPr/>
          <p:nvPr/>
        </p:nvSpPr>
        <p:spPr>
          <a:xfrm>
            <a:off x="8385106" y="5888761"/>
            <a:ext cx="82356" cy="2619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9" name="Rounded Rectangle 237"/>
          <p:cNvSpPr/>
          <p:nvPr/>
        </p:nvSpPr>
        <p:spPr>
          <a:xfrm>
            <a:off x="8466817" y="5676766"/>
            <a:ext cx="790751" cy="450182"/>
          </a:xfrm>
          <a:prstGeom prst="roundRect">
            <a:avLst/>
          </a:prstGeom>
          <a:solidFill>
            <a:srgbClr val="FF8C00"/>
          </a:solidFill>
          <a:ln w="1016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0" name="Rectangle 238"/>
          <p:cNvSpPr/>
          <p:nvPr/>
        </p:nvSpPr>
        <p:spPr>
          <a:xfrm>
            <a:off x="9257568" y="5888761"/>
            <a:ext cx="82356" cy="2619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1" name="Rectangle 239"/>
          <p:cNvSpPr/>
          <p:nvPr/>
        </p:nvSpPr>
        <p:spPr>
          <a:xfrm>
            <a:off x="9318045" y="5811820"/>
            <a:ext cx="30537" cy="180073"/>
          </a:xfrm>
          <a:prstGeom prst="rect">
            <a:avLst/>
          </a:prstGeom>
          <a:solidFill>
            <a:srgbClr val="E000E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2" name="Rounded Rectangle 240"/>
          <p:cNvSpPr/>
          <p:nvPr/>
        </p:nvSpPr>
        <p:spPr>
          <a:xfrm>
            <a:off x="9341914" y="5676766"/>
            <a:ext cx="790751" cy="450182"/>
          </a:xfrm>
          <a:prstGeom prst="roundRect">
            <a:avLst/>
          </a:prstGeom>
          <a:solidFill>
            <a:srgbClr val="FF8C00"/>
          </a:solidFill>
          <a:ln w="1016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3" name="Rectangle 241"/>
          <p:cNvSpPr/>
          <p:nvPr/>
        </p:nvSpPr>
        <p:spPr>
          <a:xfrm>
            <a:off x="10132665" y="5888761"/>
            <a:ext cx="359999" cy="2619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4" name="Rectangle 243"/>
          <p:cNvSpPr/>
          <p:nvPr/>
        </p:nvSpPr>
        <p:spPr>
          <a:xfrm>
            <a:off x="10253914" y="5888761"/>
            <a:ext cx="359999" cy="2619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5" name="Rectangle 245"/>
          <p:cNvSpPr/>
          <p:nvPr/>
        </p:nvSpPr>
        <p:spPr>
          <a:xfrm>
            <a:off x="10359350" y="5888761"/>
            <a:ext cx="82356" cy="2619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6" name="Rectangle 249"/>
          <p:cNvSpPr/>
          <p:nvPr/>
        </p:nvSpPr>
        <p:spPr>
          <a:xfrm>
            <a:off x="10427881" y="5888761"/>
            <a:ext cx="817109" cy="2619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7" name="Isosceles Triangle 250"/>
          <p:cNvSpPr/>
          <p:nvPr/>
        </p:nvSpPr>
        <p:spPr>
          <a:xfrm rot="5400000">
            <a:off x="11227577" y="5840000"/>
            <a:ext cx="39289" cy="113239"/>
          </a:xfrm>
          <a:prstGeom prst="triangle">
            <a:avLst/>
          </a:prstGeom>
          <a:solidFill>
            <a:srgbClr val="333333"/>
          </a:solidFill>
          <a:ln>
            <a:solidFill>
              <a:srgbClr val="3333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8" name="Rounded Rectangle 227"/>
          <p:cNvSpPr/>
          <p:nvPr/>
        </p:nvSpPr>
        <p:spPr>
          <a:xfrm>
            <a:off x="7234216" y="5675741"/>
            <a:ext cx="696711" cy="450182"/>
          </a:xfrm>
          <a:prstGeom prst="roundRect">
            <a:avLst/>
          </a:prstGeom>
          <a:solidFill>
            <a:srgbClr val="FF8C00"/>
          </a:solidFill>
          <a:ln w="1016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9" name="Rectangle 242"/>
          <p:cNvSpPr/>
          <p:nvPr/>
        </p:nvSpPr>
        <p:spPr>
          <a:xfrm>
            <a:off x="10364563" y="5716040"/>
            <a:ext cx="43796" cy="360146"/>
          </a:xfrm>
          <a:prstGeom prst="rect">
            <a:avLst/>
          </a:prstGeom>
          <a:solidFill>
            <a:srgbClr val="E0000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0" name="Rectangle 244"/>
          <p:cNvSpPr/>
          <p:nvPr/>
        </p:nvSpPr>
        <p:spPr>
          <a:xfrm>
            <a:off x="10430461" y="5716040"/>
            <a:ext cx="82356" cy="360146"/>
          </a:xfrm>
          <a:prstGeom prst="rect">
            <a:avLst/>
          </a:prstGeom>
          <a:solidFill>
            <a:srgbClr val="E0000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1" name="Rectangle 246"/>
          <p:cNvSpPr/>
          <p:nvPr/>
        </p:nvSpPr>
        <p:spPr>
          <a:xfrm>
            <a:off x="10535894" y="5716040"/>
            <a:ext cx="39538" cy="360146"/>
          </a:xfrm>
          <a:prstGeom prst="rect">
            <a:avLst/>
          </a:prstGeom>
          <a:solidFill>
            <a:srgbClr val="E0000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2" name="Rectangle 247"/>
          <p:cNvSpPr/>
          <p:nvPr/>
        </p:nvSpPr>
        <p:spPr>
          <a:xfrm>
            <a:off x="10575432" y="5806074"/>
            <a:ext cx="23077" cy="180073"/>
          </a:xfrm>
          <a:prstGeom prst="rect">
            <a:avLst/>
          </a:prstGeom>
          <a:solidFill>
            <a:srgbClr val="E000E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3" name="Rectangle 234"/>
          <p:cNvSpPr/>
          <p:nvPr/>
        </p:nvSpPr>
        <p:spPr>
          <a:xfrm>
            <a:off x="8382470" y="5811820"/>
            <a:ext cx="26704" cy="180073"/>
          </a:xfrm>
          <a:prstGeom prst="rect">
            <a:avLst/>
          </a:prstGeom>
          <a:solidFill>
            <a:srgbClr val="E000E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344" name="直接连接符 343"/>
          <p:cNvCxnSpPr/>
          <p:nvPr/>
        </p:nvCxnSpPr>
        <p:spPr>
          <a:xfrm>
            <a:off x="10609714" y="5343972"/>
            <a:ext cx="0" cy="57097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5" name="直接连接符 344"/>
          <p:cNvCxnSpPr/>
          <p:nvPr/>
        </p:nvCxnSpPr>
        <p:spPr>
          <a:xfrm>
            <a:off x="10609714" y="5617024"/>
            <a:ext cx="550939" cy="0"/>
          </a:xfrm>
          <a:prstGeom prst="line">
            <a:avLst/>
          </a:prstGeom>
          <a:ln w="12700">
            <a:solidFill>
              <a:schemeClr val="tx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6" name="直接连接符 345"/>
          <p:cNvCxnSpPr/>
          <p:nvPr/>
        </p:nvCxnSpPr>
        <p:spPr>
          <a:xfrm>
            <a:off x="11160653" y="5295275"/>
            <a:ext cx="0" cy="57097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7" name="Rectangle 143"/>
          <p:cNvSpPr/>
          <p:nvPr/>
        </p:nvSpPr>
        <p:spPr>
          <a:xfrm>
            <a:off x="7201034" y="5804848"/>
            <a:ext cx="24563" cy="191193"/>
          </a:xfrm>
          <a:prstGeom prst="rect">
            <a:avLst/>
          </a:prstGeom>
          <a:solidFill>
            <a:srgbClr val="E000E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8" name="流程图: 接点 347"/>
          <p:cNvSpPr/>
          <p:nvPr/>
        </p:nvSpPr>
        <p:spPr>
          <a:xfrm>
            <a:off x="10205796" y="5844250"/>
            <a:ext cx="105265" cy="103724"/>
          </a:xfrm>
          <a:prstGeom prst="flowChartConnector">
            <a:avLst/>
          </a:prstGeom>
          <a:solidFill>
            <a:srgbClr val="00B050"/>
          </a:solidFill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49" name="直接连接符 348"/>
          <p:cNvCxnSpPr>
            <a:stCxn id="348" idx="1"/>
            <a:endCxn id="348" idx="5"/>
          </p:cNvCxnSpPr>
          <p:nvPr/>
        </p:nvCxnSpPr>
        <p:spPr>
          <a:xfrm>
            <a:off x="10221212" y="5859440"/>
            <a:ext cx="74433" cy="7334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50" name="Rectangle 258"/>
          <p:cNvSpPr/>
          <p:nvPr/>
        </p:nvSpPr>
        <p:spPr>
          <a:xfrm>
            <a:off x="7959185" y="5812714"/>
            <a:ext cx="72000" cy="53539"/>
          </a:xfrm>
          <a:prstGeom prst="rect">
            <a:avLst/>
          </a:prstGeom>
          <a:solidFill>
            <a:srgbClr val="FFFF00"/>
          </a:solidFill>
          <a:ln w="6350">
            <a:solidFill>
              <a:srgbClr val="3333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>
              <a:solidFill>
                <a:srgbClr val="FFFF00"/>
              </a:solidFill>
              <a:highlight>
                <a:srgbClr val="FFFF00"/>
              </a:highlight>
            </a:endParaRPr>
          </a:p>
        </p:txBody>
      </p:sp>
      <p:sp>
        <p:nvSpPr>
          <p:cNvPr id="351" name="Rectangle 258"/>
          <p:cNvSpPr/>
          <p:nvPr/>
        </p:nvSpPr>
        <p:spPr>
          <a:xfrm>
            <a:off x="7959186" y="5921495"/>
            <a:ext cx="72000" cy="53538"/>
          </a:xfrm>
          <a:prstGeom prst="rect">
            <a:avLst/>
          </a:prstGeom>
          <a:solidFill>
            <a:srgbClr val="FFFF00"/>
          </a:solidFill>
          <a:ln w="6350">
            <a:solidFill>
              <a:srgbClr val="3333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>
              <a:solidFill>
                <a:srgbClr val="FFFF00"/>
              </a:solidFill>
              <a:highlight>
                <a:srgbClr val="FFFF00"/>
              </a:highlight>
            </a:endParaRPr>
          </a:p>
        </p:txBody>
      </p:sp>
      <p:sp>
        <p:nvSpPr>
          <p:cNvPr id="352" name="Rectangle 258"/>
          <p:cNvSpPr/>
          <p:nvPr/>
        </p:nvSpPr>
        <p:spPr>
          <a:xfrm>
            <a:off x="10145455" y="5818315"/>
            <a:ext cx="72000" cy="53539"/>
          </a:xfrm>
          <a:prstGeom prst="rect">
            <a:avLst/>
          </a:prstGeom>
          <a:solidFill>
            <a:srgbClr val="FFFF00"/>
          </a:solidFill>
          <a:ln w="6350">
            <a:solidFill>
              <a:srgbClr val="3333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>
              <a:solidFill>
                <a:srgbClr val="FFFF00"/>
              </a:solidFill>
              <a:highlight>
                <a:srgbClr val="FFFF00"/>
              </a:highlight>
            </a:endParaRPr>
          </a:p>
        </p:txBody>
      </p:sp>
      <p:sp>
        <p:nvSpPr>
          <p:cNvPr id="353" name="Rectangle 258"/>
          <p:cNvSpPr/>
          <p:nvPr/>
        </p:nvSpPr>
        <p:spPr>
          <a:xfrm>
            <a:off x="10145456" y="5927096"/>
            <a:ext cx="72000" cy="53538"/>
          </a:xfrm>
          <a:prstGeom prst="rect">
            <a:avLst/>
          </a:prstGeom>
          <a:solidFill>
            <a:srgbClr val="FFFF00"/>
          </a:solidFill>
          <a:ln w="6350">
            <a:solidFill>
              <a:srgbClr val="3333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>
              <a:solidFill>
                <a:srgbClr val="FFFF00"/>
              </a:solidFill>
              <a:highlight>
                <a:srgbClr val="FFFF00"/>
              </a:highlight>
            </a:endParaRPr>
          </a:p>
        </p:txBody>
      </p:sp>
      <p:cxnSp>
        <p:nvCxnSpPr>
          <p:cNvPr id="354" name="直接连接符 353"/>
          <p:cNvCxnSpPr/>
          <p:nvPr/>
        </p:nvCxnSpPr>
        <p:spPr>
          <a:xfrm>
            <a:off x="1964348" y="2522883"/>
            <a:ext cx="0" cy="276999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5" name="直接连接符 354"/>
          <p:cNvCxnSpPr/>
          <p:nvPr/>
        </p:nvCxnSpPr>
        <p:spPr>
          <a:xfrm>
            <a:off x="1973746" y="2661382"/>
            <a:ext cx="266512" cy="0"/>
          </a:xfrm>
          <a:prstGeom prst="line">
            <a:avLst/>
          </a:prstGeom>
          <a:ln w="12700">
            <a:solidFill>
              <a:schemeClr val="tx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6" name="右大括号 355"/>
          <p:cNvSpPr/>
          <p:nvPr/>
        </p:nvSpPr>
        <p:spPr>
          <a:xfrm rot="5400000">
            <a:off x="6861376" y="-522075"/>
            <a:ext cx="149489" cy="7382589"/>
          </a:xfrm>
          <a:prstGeom prst="rightBrace">
            <a:avLst>
              <a:gd name="adj1" fmla="val 52141"/>
              <a:gd name="adj2" fmla="val 5000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7" name="TextBox 28"/>
          <p:cNvSpPr txBox="1"/>
          <p:nvPr/>
        </p:nvSpPr>
        <p:spPr>
          <a:xfrm>
            <a:off x="2514454" y="2676975"/>
            <a:ext cx="53677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200" b="0" dirty="0">
                <a:solidFill>
                  <a:srgbClr val="555555"/>
                </a:solidFill>
                <a:latin typeface="Times New Roman" panose="02020603050405020304"/>
              </a:rPr>
              <a:t>0.8 </a:t>
            </a:r>
            <a:r>
              <a:rPr sz="1200" b="0" dirty="0">
                <a:solidFill>
                  <a:srgbClr val="555555"/>
                </a:solidFill>
                <a:latin typeface="Times New Roman" panose="02020603050405020304"/>
              </a:rPr>
              <a:t>m</a:t>
            </a:r>
            <a:endParaRPr sz="1200" b="0" dirty="0">
              <a:solidFill>
                <a:srgbClr val="555555"/>
              </a:solidFill>
              <a:latin typeface="Times New Roman" panose="02020603050405020304"/>
            </a:endParaRPr>
          </a:p>
        </p:txBody>
      </p:sp>
      <p:sp>
        <p:nvSpPr>
          <p:cNvPr id="358" name="TextBox 28"/>
          <p:cNvSpPr txBox="1"/>
          <p:nvPr/>
        </p:nvSpPr>
        <p:spPr>
          <a:xfrm>
            <a:off x="279436" y="2712428"/>
            <a:ext cx="208889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200" b="0" dirty="0">
                <a:solidFill>
                  <a:srgbClr val="555555"/>
                </a:solidFill>
                <a:latin typeface="Times New Roman" panose="02020603050405020304"/>
              </a:rPr>
              <a:t>3.1 </a:t>
            </a:r>
            <a:r>
              <a:rPr sz="1200" b="0" dirty="0">
                <a:solidFill>
                  <a:srgbClr val="555555"/>
                </a:solidFill>
                <a:latin typeface="Times New Roman" panose="02020603050405020304"/>
              </a:rPr>
              <a:t>m</a:t>
            </a:r>
            <a:r>
              <a:rPr lang="en-US" sz="1200" b="0" dirty="0">
                <a:solidFill>
                  <a:srgbClr val="555555"/>
                </a:solidFill>
                <a:latin typeface="Times New Roman" panose="02020603050405020304"/>
              </a:rPr>
              <a:t>(</a:t>
            </a:r>
            <a:r>
              <a:rPr lang="zh-CN" altLang="en-US" sz="1200" b="0" dirty="0">
                <a:solidFill>
                  <a:srgbClr val="555555"/>
                </a:solidFill>
                <a:latin typeface="Times New Roman" panose="02020603050405020304"/>
              </a:rPr>
              <a:t>预留</a:t>
            </a:r>
            <a:r>
              <a:rPr lang="en-US" sz="1200" b="0" dirty="0">
                <a:solidFill>
                  <a:srgbClr val="555555"/>
                </a:solidFill>
                <a:latin typeface="Times New Roman" panose="02020603050405020304"/>
              </a:rPr>
              <a:t>)</a:t>
            </a:r>
            <a:endParaRPr sz="1200" b="0" dirty="0">
              <a:solidFill>
                <a:srgbClr val="555555"/>
              </a:solidFill>
              <a:latin typeface="Times New Roman" panose="02020603050405020304"/>
            </a:endParaRPr>
          </a:p>
        </p:txBody>
      </p:sp>
      <p:grpSp>
        <p:nvGrpSpPr>
          <p:cNvPr id="359" name="组合 358"/>
          <p:cNvGrpSpPr/>
          <p:nvPr/>
        </p:nvGrpSpPr>
        <p:grpSpPr>
          <a:xfrm>
            <a:off x="648599" y="2530136"/>
            <a:ext cx="1878904" cy="276999"/>
            <a:chOff x="6191919" y="6103278"/>
            <a:chExt cx="1675542" cy="276999"/>
          </a:xfrm>
        </p:grpSpPr>
        <p:cxnSp>
          <p:nvCxnSpPr>
            <p:cNvPr id="360" name="直接连接符 359"/>
            <p:cNvCxnSpPr/>
            <p:nvPr/>
          </p:nvCxnSpPr>
          <p:spPr>
            <a:xfrm>
              <a:off x="6191921" y="6103278"/>
              <a:ext cx="0" cy="276999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1" name="直接连接符 360"/>
            <p:cNvCxnSpPr/>
            <p:nvPr/>
          </p:nvCxnSpPr>
          <p:spPr>
            <a:xfrm>
              <a:off x="6191919" y="6235744"/>
              <a:ext cx="1139059" cy="0"/>
            </a:xfrm>
            <a:prstGeom prst="line">
              <a:avLst/>
            </a:prstGeom>
            <a:ln w="12700">
              <a:solidFill>
                <a:schemeClr val="tx1"/>
              </a:solidFill>
              <a:headEnd type="triangl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2" name="直接连接符 361"/>
            <p:cNvCxnSpPr/>
            <p:nvPr/>
          </p:nvCxnSpPr>
          <p:spPr>
            <a:xfrm>
              <a:off x="7867461" y="6103278"/>
              <a:ext cx="0" cy="276999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3" name="Rectangle 4"/>
          <p:cNvSpPr/>
          <p:nvPr/>
        </p:nvSpPr>
        <p:spPr>
          <a:xfrm>
            <a:off x="634938" y="2335102"/>
            <a:ext cx="10800000" cy="30000"/>
          </a:xfrm>
          <a:prstGeom prst="rect">
            <a:avLst/>
          </a:prstGeom>
          <a:solidFill>
            <a:srgbClr val="33333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4" name="Rectangle 13"/>
          <p:cNvSpPr/>
          <p:nvPr/>
        </p:nvSpPr>
        <p:spPr>
          <a:xfrm>
            <a:off x="5552477" y="2380102"/>
            <a:ext cx="4933" cy="80000"/>
          </a:xfrm>
          <a:prstGeom prst="rect">
            <a:avLst/>
          </a:prstGeom>
          <a:solidFill>
            <a:srgbClr val="6666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5" name="Rectangle 19"/>
          <p:cNvSpPr/>
          <p:nvPr/>
        </p:nvSpPr>
        <p:spPr>
          <a:xfrm>
            <a:off x="9360685" y="2373466"/>
            <a:ext cx="4933" cy="80000"/>
          </a:xfrm>
          <a:prstGeom prst="rect">
            <a:avLst/>
          </a:prstGeom>
          <a:solidFill>
            <a:srgbClr val="6666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6" name="Rectangle 21"/>
          <p:cNvSpPr/>
          <p:nvPr/>
        </p:nvSpPr>
        <p:spPr>
          <a:xfrm>
            <a:off x="634939" y="2342102"/>
            <a:ext cx="1905546" cy="1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7" name="Rectangle 23"/>
          <p:cNvSpPr/>
          <p:nvPr/>
        </p:nvSpPr>
        <p:spPr>
          <a:xfrm>
            <a:off x="2540485" y="2225102"/>
            <a:ext cx="24666" cy="250000"/>
          </a:xfrm>
          <a:prstGeom prst="rect">
            <a:avLst/>
          </a:prstGeom>
          <a:solidFill>
            <a:srgbClr val="E000E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8" name="Rectangle 25"/>
          <p:cNvSpPr/>
          <p:nvPr/>
        </p:nvSpPr>
        <p:spPr>
          <a:xfrm>
            <a:off x="2546631" y="2100102"/>
            <a:ext cx="92204" cy="500000"/>
          </a:xfrm>
          <a:prstGeom prst="rect">
            <a:avLst/>
          </a:prstGeom>
          <a:solidFill>
            <a:srgbClr val="E0000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9" name="Rectangle 27"/>
          <p:cNvSpPr/>
          <p:nvPr/>
        </p:nvSpPr>
        <p:spPr>
          <a:xfrm>
            <a:off x="2638836" y="2342102"/>
            <a:ext cx="61469" cy="1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0" name="Rectangle 29"/>
          <p:cNvSpPr/>
          <p:nvPr/>
        </p:nvSpPr>
        <p:spPr>
          <a:xfrm>
            <a:off x="2700305" y="2100102"/>
            <a:ext cx="184407" cy="500000"/>
          </a:xfrm>
          <a:prstGeom prst="rect">
            <a:avLst/>
          </a:prstGeom>
          <a:solidFill>
            <a:srgbClr val="E0000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1" name="Rectangle 31"/>
          <p:cNvSpPr/>
          <p:nvPr/>
        </p:nvSpPr>
        <p:spPr>
          <a:xfrm>
            <a:off x="2884712" y="2342102"/>
            <a:ext cx="61469" cy="1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2" name="Rectangle 33"/>
          <p:cNvSpPr/>
          <p:nvPr/>
        </p:nvSpPr>
        <p:spPr>
          <a:xfrm>
            <a:off x="2946182" y="2100102"/>
            <a:ext cx="92204" cy="500000"/>
          </a:xfrm>
          <a:prstGeom prst="rect">
            <a:avLst/>
          </a:prstGeom>
          <a:solidFill>
            <a:srgbClr val="E0000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3" name="Rectangle 36"/>
          <p:cNvSpPr/>
          <p:nvPr/>
        </p:nvSpPr>
        <p:spPr>
          <a:xfrm>
            <a:off x="3038385" y="2342102"/>
            <a:ext cx="190554" cy="1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4" name="Rounded Rectangle 38"/>
          <p:cNvSpPr/>
          <p:nvPr/>
        </p:nvSpPr>
        <p:spPr>
          <a:xfrm>
            <a:off x="3237316" y="2036382"/>
            <a:ext cx="1080000" cy="625000"/>
          </a:xfrm>
          <a:prstGeom prst="roundRect">
            <a:avLst/>
          </a:prstGeom>
          <a:solidFill>
            <a:srgbClr val="FF8C00"/>
          </a:solidFill>
          <a:ln w="1016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375" name="Rectangle 40"/>
          <p:cNvSpPr/>
          <p:nvPr/>
        </p:nvSpPr>
        <p:spPr>
          <a:xfrm>
            <a:off x="5073017" y="2342102"/>
            <a:ext cx="190554" cy="1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6" name="Rectangle 42"/>
          <p:cNvSpPr/>
          <p:nvPr/>
        </p:nvSpPr>
        <p:spPr>
          <a:xfrm>
            <a:off x="5263572" y="2225102"/>
            <a:ext cx="24666" cy="250000"/>
          </a:xfrm>
          <a:prstGeom prst="rect">
            <a:avLst/>
          </a:prstGeom>
          <a:solidFill>
            <a:srgbClr val="E000E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7" name="Rounded Rectangle 44"/>
          <p:cNvSpPr/>
          <p:nvPr/>
        </p:nvSpPr>
        <p:spPr>
          <a:xfrm>
            <a:off x="4629147" y="2041602"/>
            <a:ext cx="1080000" cy="625000"/>
          </a:xfrm>
          <a:prstGeom prst="roundRect">
            <a:avLst/>
          </a:prstGeom>
          <a:solidFill>
            <a:srgbClr val="FF8C00"/>
          </a:solidFill>
          <a:ln w="1016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8" name="Rectangle 46"/>
          <p:cNvSpPr/>
          <p:nvPr/>
        </p:nvSpPr>
        <p:spPr>
          <a:xfrm>
            <a:off x="7233849" y="2335466"/>
            <a:ext cx="190554" cy="1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9" name="Rectangle 48"/>
          <p:cNvSpPr/>
          <p:nvPr/>
        </p:nvSpPr>
        <p:spPr>
          <a:xfrm>
            <a:off x="6261354" y="2093595"/>
            <a:ext cx="92204" cy="500000"/>
          </a:xfrm>
          <a:prstGeom prst="rect">
            <a:avLst/>
          </a:prstGeom>
          <a:solidFill>
            <a:srgbClr val="E0000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0" name="Rectangle 50"/>
          <p:cNvSpPr/>
          <p:nvPr/>
        </p:nvSpPr>
        <p:spPr>
          <a:xfrm>
            <a:off x="7516608" y="2335466"/>
            <a:ext cx="61469" cy="1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1" name="Rectangle 52"/>
          <p:cNvSpPr/>
          <p:nvPr/>
        </p:nvSpPr>
        <p:spPr>
          <a:xfrm>
            <a:off x="6415027" y="2093595"/>
            <a:ext cx="184407" cy="500000"/>
          </a:xfrm>
          <a:prstGeom prst="rect">
            <a:avLst/>
          </a:prstGeom>
          <a:solidFill>
            <a:srgbClr val="E0000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2" name="Rectangle 54"/>
          <p:cNvSpPr/>
          <p:nvPr/>
        </p:nvSpPr>
        <p:spPr>
          <a:xfrm>
            <a:off x="7762484" y="2335466"/>
            <a:ext cx="61469" cy="1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3" name="Rectangle 56"/>
          <p:cNvSpPr/>
          <p:nvPr/>
        </p:nvSpPr>
        <p:spPr>
          <a:xfrm>
            <a:off x="6660904" y="2093595"/>
            <a:ext cx="92204" cy="500000"/>
          </a:xfrm>
          <a:prstGeom prst="rect">
            <a:avLst/>
          </a:prstGeom>
          <a:solidFill>
            <a:srgbClr val="E0000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4" name="Rectangle 58"/>
          <p:cNvSpPr/>
          <p:nvPr/>
        </p:nvSpPr>
        <p:spPr>
          <a:xfrm>
            <a:off x="6753108" y="2218595"/>
            <a:ext cx="24666" cy="250000"/>
          </a:xfrm>
          <a:prstGeom prst="rect">
            <a:avLst/>
          </a:prstGeom>
          <a:solidFill>
            <a:srgbClr val="E000E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5" name="Rectangle 61"/>
          <p:cNvSpPr/>
          <p:nvPr/>
        </p:nvSpPr>
        <p:spPr>
          <a:xfrm>
            <a:off x="7922305" y="2335466"/>
            <a:ext cx="190554" cy="1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6" name="Rounded Rectangle 63"/>
          <p:cNvSpPr/>
          <p:nvPr/>
        </p:nvSpPr>
        <p:spPr>
          <a:xfrm>
            <a:off x="6978733" y="2037602"/>
            <a:ext cx="1080000" cy="625000"/>
          </a:xfrm>
          <a:prstGeom prst="roundRect">
            <a:avLst/>
          </a:prstGeom>
          <a:solidFill>
            <a:srgbClr val="FF8C00"/>
          </a:solidFill>
          <a:ln w="1016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7" name="Rectangle 43"/>
          <p:cNvSpPr/>
          <p:nvPr/>
        </p:nvSpPr>
        <p:spPr>
          <a:xfrm>
            <a:off x="4602577" y="2237102"/>
            <a:ext cx="24666" cy="250000"/>
          </a:xfrm>
          <a:prstGeom prst="rect">
            <a:avLst/>
          </a:prstGeom>
          <a:solidFill>
            <a:srgbClr val="E000E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8" name="Rectangle 43"/>
          <p:cNvSpPr/>
          <p:nvPr/>
        </p:nvSpPr>
        <p:spPr>
          <a:xfrm>
            <a:off x="2522247" y="2233102"/>
            <a:ext cx="24666" cy="250000"/>
          </a:xfrm>
          <a:prstGeom prst="rect">
            <a:avLst/>
          </a:prstGeom>
          <a:solidFill>
            <a:srgbClr val="E000E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pSp>
        <p:nvGrpSpPr>
          <p:cNvPr id="389" name="组合 388"/>
          <p:cNvGrpSpPr/>
          <p:nvPr/>
        </p:nvGrpSpPr>
        <p:grpSpPr>
          <a:xfrm>
            <a:off x="3039586" y="2499267"/>
            <a:ext cx="189354" cy="276999"/>
            <a:chOff x="6187234" y="5945244"/>
            <a:chExt cx="1675541" cy="276999"/>
          </a:xfrm>
        </p:grpSpPr>
        <p:cxnSp>
          <p:nvCxnSpPr>
            <p:cNvPr id="390" name="直接连接符 389"/>
            <p:cNvCxnSpPr/>
            <p:nvPr/>
          </p:nvCxnSpPr>
          <p:spPr>
            <a:xfrm>
              <a:off x="6187234" y="5945244"/>
              <a:ext cx="0" cy="276999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1" name="直接连接符 390"/>
            <p:cNvCxnSpPr/>
            <p:nvPr/>
          </p:nvCxnSpPr>
          <p:spPr>
            <a:xfrm>
              <a:off x="6187234" y="6077710"/>
              <a:ext cx="1675541" cy="0"/>
            </a:xfrm>
            <a:prstGeom prst="line">
              <a:avLst/>
            </a:prstGeom>
            <a:ln w="12700">
              <a:solidFill>
                <a:schemeClr val="tx1"/>
              </a:solidFill>
              <a:headEnd type="triangl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2" name="直接连接符 391"/>
            <p:cNvCxnSpPr/>
            <p:nvPr/>
          </p:nvCxnSpPr>
          <p:spPr>
            <a:xfrm>
              <a:off x="7862775" y="5945244"/>
              <a:ext cx="0" cy="276999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3" name="TextBox 28"/>
          <p:cNvSpPr txBox="1"/>
          <p:nvPr/>
        </p:nvSpPr>
        <p:spPr>
          <a:xfrm>
            <a:off x="2795431" y="2781449"/>
            <a:ext cx="75304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200" b="0" dirty="0">
                <a:solidFill>
                  <a:srgbClr val="555555"/>
                </a:solidFill>
                <a:latin typeface="Times New Roman" panose="02020603050405020304"/>
              </a:rPr>
              <a:t>0.1 </a:t>
            </a:r>
            <a:r>
              <a:rPr sz="1200" b="0" dirty="0">
                <a:solidFill>
                  <a:srgbClr val="555555"/>
                </a:solidFill>
                <a:latin typeface="Times New Roman" panose="02020603050405020304"/>
              </a:rPr>
              <a:t>m</a:t>
            </a:r>
            <a:endParaRPr sz="1200" b="0" dirty="0">
              <a:solidFill>
                <a:srgbClr val="555555"/>
              </a:solidFill>
              <a:latin typeface="Times New Roman" panose="02020603050405020304"/>
            </a:endParaRPr>
          </a:p>
        </p:txBody>
      </p:sp>
      <p:grpSp>
        <p:nvGrpSpPr>
          <p:cNvPr id="394" name="组合 393"/>
          <p:cNvGrpSpPr/>
          <p:nvPr/>
        </p:nvGrpSpPr>
        <p:grpSpPr>
          <a:xfrm>
            <a:off x="4326315" y="2491972"/>
            <a:ext cx="300926" cy="289477"/>
            <a:chOff x="-1094498" y="5949244"/>
            <a:chExt cx="2927130" cy="289477"/>
          </a:xfrm>
        </p:grpSpPr>
        <p:cxnSp>
          <p:nvCxnSpPr>
            <p:cNvPr id="395" name="直接连接符 394"/>
            <p:cNvCxnSpPr/>
            <p:nvPr/>
          </p:nvCxnSpPr>
          <p:spPr>
            <a:xfrm>
              <a:off x="-1094498" y="5961722"/>
              <a:ext cx="0" cy="276999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6" name="直接连接符 395"/>
            <p:cNvCxnSpPr/>
            <p:nvPr/>
          </p:nvCxnSpPr>
          <p:spPr>
            <a:xfrm>
              <a:off x="-1047837" y="6081710"/>
              <a:ext cx="2858058" cy="0"/>
            </a:xfrm>
            <a:prstGeom prst="line">
              <a:avLst/>
            </a:prstGeom>
            <a:ln w="12700">
              <a:solidFill>
                <a:schemeClr val="tx1"/>
              </a:solidFill>
              <a:headEnd type="triangl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7" name="直接连接符 396"/>
            <p:cNvCxnSpPr/>
            <p:nvPr/>
          </p:nvCxnSpPr>
          <p:spPr>
            <a:xfrm>
              <a:off x="1832632" y="5949244"/>
              <a:ext cx="0" cy="276999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8" name="TextBox 28"/>
          <p:cNvSpPr txBox="1"/>
          <p:nvPr/>
        </p:nvSpPr>
        <p:spPr>
          <a:xfrm>
            <a:off x="4176780" y="2813699"/>
            <a:ext cx="65957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200" b="0" dirty="0">
                <a:solidFill>
                  <a:srgbClr val="555555"/>
                </a:solidFill>
                <a:latin typeface="Times New Roman" panose="02020603050405020304"/>
              </a:rPr>
              <a:t>0.31 </a:t>
            </a:r>
            <a:r>
              <a:rPr sz="1200" b="0" dirty="0">
                <a:solidFill>
                  <a:srgbClr val="555555"/>
                </a:solidFill>
                <a:latin typeface="Times New Roman" panose="02020603050405020304"/>
              </a:rPr>
              <a:t>m</a:t>
            </a:r>
            <a:endParaRPr sz="1200" b="0" dirty="0">
              <a:solidFill>
                <a:srgbClr val="555555"/>
              </a:solidFill>
              <a:latin typeface="Times New Roman" panose="02020603050405020304"/>
            </a:endParaRPr>
          </a:p>
        </p:txBody>
      </p:sp>
      <p:cxnSp>
        <p:nvCxnSpPr>
          <p:cNvPr id="399" name="直接连接符 398"/>
          <p:cNvCxnSpPr/>
          <p:nvPr/>
        </p:nvCxnSpPr>
        <p:spPr>
          <a:xfrm>
            <a:off x="5720764" y="2558683"/>
            <a:ext cx="0" cy="276999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0" name="TextBox 28"/>
          <p:cNvSpPr txBox="1"/>
          <p:nvPr/>
        </p:nvSpPr>
        <p:spPr>
          <a:xfrm>
            <a:off x="5577035" y="2813398"/>
            <a:ext cx="739121" cy="2821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200" b="0" dirty="0">
                <a:solidFill>
                  <a:srgbClr val="555555"/>
                </a:solidFill>
                <a:latin typeface="Times New Roman" panose="02020603050405020304"/>
              </a:rPr>
              <a:t>0.72 </a:t>
            </a:r>
            <a:r>
              <a:rPr sz="1200" b="0" dirty="0">
                <a:solidFill>
                  <a:srgbClr val="555555"/>
                </a:solidFill>
                <a:latin typeface="Times New Roman" panose="02020603050405020304"/>
              </a:rPr>
              <a:t>m</a:t>
            </a:r>
            <a:endParaRPr sz="1200" b="0" dirty="0">
              <a:solidFill>
                <a:srgbClr val="555555"/>
              </a:solidFill>
              <a:latin typeface="Times New Roman" panose="02020603050405020304"/>
            </a:endParaRPr>
          </a:p>
        </p:txBody>
      </p:sp>
      <p:grpSp>
        <p:nvGrpSpPr>
          <p:cNvPr id="401" name="组合 400"/>
          <p:cNvGrpSpPr/>
          <p:nvPr/>
        </p:nvGrpSpPr>
        <p:grpSpPr>
          <a:xfrm>
            <a:off x="6800567" y="2460406"/>
            <a:ext cx="172257" cy="276999"/>
            <a:chOff x="-4949328" y="5950154"/>
            <a:chExt cx="1675558" cy="276999"/>
          </a:xfrm>
        </p:grpSpPr>
        <p:cxnSp>
          <p:nvCxnSpPr>
            <p:cNvPr id="402" name="直接连接符 401"/>
            <p:cNvCxnSpPr/>
            <p:nvPr/>
          </p:nvCxnSpPr>
          <p:spPr>
            <a:xfrm>
              <a:off x="-4949309" y="5950154"/>
              <a:ext cx="0" cy="276999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3" name="直接连接符 402"/>
            <p:cNvCxnSpPr/>
            <p:nvPr/>
          </p:nvCxnSpPr>
          <p:spPr>
            <a:xfrm>
              <a:off x="-4949328" y="6082620"/>
              <a:ext cx="1675541" cy="0"/>
            </a:xfrm>
            <a:prstGeom prst="line">
              <a:avLst/>
            </a:prstGeom>
            <a:ln w="12700">
              <a:solidFill>
                <a:schemeClr val="tx1"/>
              </a:solidFill>
              <a:headEnd type="triangl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4" name="直接连接符 403"/>
            <p:cNvCxnSpPr/>
            <p:nvPr/>
          </p:nvCxnSpPr>
          <p:spPr>
            <a:xfrm>
              <a:off x="-3273770" y="5950154"/>
              <a:ext cx="0" cy="276999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05" name="TextBox 28"/>
          <p:cNvSpPr txBox="1"/>
          <p:nvPr/>
        </p:nvSpPr>
        <p:spPr>
          <a:xfrm>
            <a:off x="6580707" y="2805682"/>
            <a:ext cx="72166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200" b="0" dirty="0">
                <a:solidFill>
                  <a:srgbClr val="555555"/>
                </a:solidFill>
                <a:latin typeface="Times New Roman" panose="02020603050405020304"/>
              </a:rPr>
              <a:t>0.1 </a:t>
            </a:r>
            <a:r>
              <a:rPr sz="1200" b="0" dirty="0">
                <a:solidFill>
                  <a:srgbClr val="555555"/>
                </a:solidFill>
                <a:latin typeface="Times New Roman" panose="02020603050405020304"/>
              </a:rPr>
              <a:t>m</a:t>
            </a:r>
            <a:endParaRPr sz="1200" b="0" dirty="0">
              <a:solidFill>
                <a:srgbClr val="555555"/>
              </a:solidFill>
              <a:latin typeface="Times New Roman" panose="02020603050405020304"/>
            </a:endParaRPr>
          </a:p>
        </p:txBody>
      </p:sp>
      <p:sp>
        <p:nvSpPr>
          <p:cNvPr id="406" name="TextBox 28"/>
          <p:cNvSpPr txBox="1"/>
          <p:nvPr/>
        </p:nvSpPr>
        <p:spPr>
          <a:xfrm>
            <a:off x="7175009" y="1721586"/>
            <a:ext cx="53677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200" b="0" dirty="0">
                <a:solidFill>
                  <a:srgbClr val="555555"/>
                </a:solidFill>
                <a:latin typeface="Times New Roman" panose="02020603050405020304"/>
              </a:rPr>
              <a:t>3 </a:t>
            </a:r>
            <a:r>
              <a:rPr sz="1200" b="0" dirty="0">
                <a:solidFill>
                  <a:srgbClr val="555555"/>
                </a:solidFill>
                <a:latin typeface="Times New Roman" panose="02020603050405020304"/>
              </a:rPr>
              <a:t>m</a:t>
            </a:r>
            <a:endParaRPr sz="1200" b="0" dirty="0">
              <a:solidFill>
                <a:srgbClr val="555555"/>
              </a:solidFill>
              <a:latin typeface="Times New Roman" panose="02020603050405020304"/>
            </a:endParaRPr>
          </a:p>
        </p:txBody>
      </p:sp>
      <p:sp>
        <p:nvSpPr>
          <p:cNvPr id="407" name="TextBox 28"/>
          <p:cNvSpPr txBox="1"/>
          <p:nvPr/>
        </p:nvSpPr>
        <p:spPr>
          <a:xfrm>
            <a:off x="4980908" y="1696864"/>
            <a:ext cx="53677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200" b="0" dirty="0">
                <a:solidFill>
                  <a:srgbClr val="555555"/>
                </a:solidFill>
                <a:latin typeface="Times New Roman" panose="02020603050405020304"/>
              </a:rPr>
              <a:t>3 </a:t>
            </a:r>
            <a:r>
              <a:rPr sz="1200" b="0" dirty="0">
                <a:solidFill>
                  <a:srgbClr val="555555"/>
                </a:solidFill>
                <a:latin typeface="Times New Roman" panose="02020603050405020304"/>
              </a:rPr>
              <a:t>m</a:t>
            </a:r>
            <a:endParaRPr sz="1200" b="0" dirty="0">
              <a:solidFill>
                <a:srgbClr val="555555"/>
              </a:solidFill>
              <a:latin typeface="Times New Roman" panose="02020603050405020304"/>
            </a:endParaRPr>
          </a:p>
        </p:txBody>
      </p:sp>
      <p:sp>
        <p:nvSpPr>
          <p:cNvPr id="408" name="流程图: 接点 407"/>
          <p:cNvSpPr/>
          <p:nvPr/>
        </p:nvSpPr>
        <p:spPr>
          <a:xfrm>
            <a:off x="2307155" y="2268302"/>
            <a:ext cx="147994" cy="147600"/>
          </a:xfrm>
          <a:prstGeom prst="flowChartConnector">
            <a:avLst/>
          </a:prstGeom>
          <a:solidFill>
            <a:srgbClr val="00B050"/>
          </a:solidFill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409" name="直接连接符 408"/>
          <p:cNvCxnSpPr>
            <a:stCxn id="408" idx="1"/>
          </p:cNvCxnSpPr>
          <p:nvPr/>
        </p:nvCxnSpPr>
        <p:spPr>
          <a:xfrm>
            <a:off x="2328828" y="2289918"/>
            <a:ext cx="99076" cy="10566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10" name="TextBox 28"/>
          <p:cNvSpPr txBox="1"/>
          <p:nvPr/>
        </p:nvSpPr>
        <p:spPr>
          <a:xfrm>
            <a:off x="2209537" y="2866673"/>
            <a:ext cx="53677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200" b="0" dirty="0">
                <a:solidFill>
                  <a:srgbClr val="555555"/>
                </a:solidFill>
                <a:latin typeface="Times New Roman" panose="02020603050405020304"/>
              </a:rPr>
              <a:t>0.</a:t>
            </a:r>
            <a:r>
              <a:rPr lang="en-US" altLang="zh-CN" sz="1200" dirty="0">
                <a:solidFill>
                  <a:srgbClr val="555555"/>
                </a:solidFill>
                <a:latin typeface="Times New Roman" panose="02020603050405020304"/>
              </a:rPr>
              <a:t>2</a:t>
            </a:r>
            <a:r>
              <a:rPr lang="en-US" altLang="zh-CN" sz="1200" b="0" dirty="0">
                <a:solidFill>
                  <a:srgbClr val="555555"/>
                </a:solidFill>
                <a:latin typeface="Times New Roman" panose="02020603050405020304"/>
              </a:rPr>
              <a:t> </a:t>
            </a:r>
            <a:r>
              <a:rPr sz="1200" b="0" dirty="0">
                <a:solidFill>
                  <a:srgbClr val="555555"/>
                </a:solidFill>
                <a:latin typeface="Times New Roman" panose="02020603050405020304"/>
              </a:rPr>
              <a:t>m</a:t>
            </a:r>
            <a:endParaRPr sz="1200" b="0" dirty="0">
              <a:solidFill>
                <a:srgbClr val="555555"/>
              </a:solidFill>
              <a:latin typeface="Times New Roman" panose="02020603050405020304"/>
            </a:endParaRPr>
          </a:p>
        </p:txBody>
      </p:sp>
      <p:sp>
        <p:nvSpPr>
          <p:cNvPr id="411" name="TextBox 28"/>
          <p:cNvSpPr txBox="1"/>
          <p:nvPr/>
        </p:nvSpPr>
        <p:spPr>
          <a:xfrm>
            <a:off x="6576889" y="3270315"/>
            <a:ext cx="97045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200" dirty="0">
                <a:solidFill>
                  <a:srgbClr val="555555"/>
                </a:solidFill>
                <a:latin typeface="Times New Roman" panose="02020603050405020304"/>
              </a:rPr>
              <a:t>周期单元</a:t>
            </a:r>
            <a:endParaRPr lang="en-US" altLang="zh-CN" sz="1200" dirty="0">
              <a:solidFill>
                <a:srgbClr val="555555"/>
              </a:solidFill>
              <a:latin typeface="Times New Roman" panose="02020603050405020304"/>
            </a:endParaRPr>
          </a:p>
        </p:txBody>
      </p:sp>
      <p:sp>
        <p:nvSpPr>
          <p:cNvPr id="412" name="Rounded Rectangle 44"/>
          <p:cNvSpPr/>
          <p:nvPr/>
        </p:nvSpPr>
        <p:spPr>
          <a:xfrm>
            <a:off x="8388523" y="2038966"/>
            <a:ext cx="1080000" cy="625000"/>
          </a:xfrm>
          <a:prstGeom prst="roundRect">
            <a:avLst/>
          </a:prstGeom>
          <a:solidFill>
            <a:srgbClr val="FF8C00"/>
          </a:solidFill>
          <a:ln w="1016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3" name="Rounded Rectangle 63"/>
          <p:cNvSpPr/>
          <p:nvPr/>
        </p:nvSpPr>
        <p:spPr>
          <a:xfrm>
            <a:off x="10747470" y="2060966"/>
            <a:ext cx="1080000" cy="625000"/>
          </a:xfrm>
          <a:prstGeom prst="roundRect">
            <a:avLst/>
          </a:prstGeom>
          <a:solidFill>
            <a:srgbClr val="FF8C00"/>
          </a:solidFill>
          <a:ln w="1016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414" name="直接连接符 413"/>
          <p:cNvCxnSpPr/>
          <p:nvPr/>
        </p:nvCxnSpPr>
        <p:spPr>
          <a:xfrm>
            <a:off x="2238544" y="2522883"/>
            <a:ext cx="0" cy="276999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5" name="直接连接符 414"/>
          <p:cNvCxnSpPr/>
          <p:nvPr/>
        </p:nvCxnSpPr>
        <p:spPr>
          <a:xfrm>
            <a:off x="2546912" y="2675136"/>
            <a:ext cx="491473" cy="0"/>
          </a:xfrm>
          <a:prstGeom prst="line">
            <a:avLst/>
          </a:prstGeom>
          <a:ln w="12700">
            <a:solidFill>
              <a:schemeClr val="tx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6" name="直接连接符 415"/>
          <p:cNvCxnSpPr/>
          <p:nvPr/>
        </p:nvCxnSpPr>
        <p:spPr>
          <a:xfrm>
            <a:off x="2247942" y="2661382"/>
            <a:ext cx="266512" cy="0"/>
          </a:xfrm>
          <a:prstGeom prst="line">
            <a:avLst/>
          </a:prstGeom>
          <a:ln w="12700">
            <a:solidFill>
              <a:schemeClr val="tx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7" name="Rectangle 48"/>
          <p:cNvSpPr/>
          <p:nvPr/>
        </p:nvSpPr>
        <p:spPr>
          <a:xfrm>
            <a:off x="10024375" y="2108466"/>
            <a:ext cx="92204" cy="500000"/>
          </a:xfrm>
          <a:prstGeom prst="rect">
            <a:avLst/>
          </a:prstGeom>
          <a:solidFill>
            <a:srgbClr val="E0000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8" name="Rectangle 52"/>
          <p:cNvSpPr/>
          <p:nvPr/>
        </p:nvSpPr>
        <p:spPr>
          <a:xfrm>
            <a:off x="10178048" y="2108466"/>
            <a:ext cx="184407" cy="500000"/>
          </a:xfrm>
          <a:prstGeom prst="rect">
            <a:avLst/>
          </a:prstGeom>
          <a:solidFill>
            <a:srgbClr val="E0000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9" name="Rectangle 56"/>
          <p:cNvSpPr/>
          <p:nvPr/>
        </p:nvSpPr>
        <p:spPr>
          <a:xfrm>
            <a:off x="10423925" y="2108466"/>
            <a:ext cx="92204" cy="500000"/>
          </a:xfrm>
          <a:prstGeom prst="rect">
            <a:avLst/>
          </a:prstGeom>
          <a:solidFill>
            <a:srgbClr val="E0000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0" name="Rectangle 58"/>
          <p:cNvSpPr/>
          <p:nvPr/>
        </p:nvSpPr>
        <p:spPr>
          <a:xfrm>
            <a:off x="10516129" y="2233466"/>
            <a:ext cx="24666" cy="250000"/>
          </a:xfrm>
          <a:prstGeom prst="rect">
            <a:avLst/>
          </a:prstGeom>
          <a:solidFill>
            <a:srgbClr val="E000E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1" name="Rectangle 43"/>
          <p:cNvSpPr/>
          <p:nvPr/>
        </p:nvSpPr>
        <p:spPr>
          <a:xfrm>
            <a:off x="8361953" y="2234466"/>
            <a:ext cx="24666" cy="250000"/>
          </a:xfrm>
          <a:prstGeom prst="rect">
            <a:avLst/>
          </a:prstGeom>
          <a:solidFill>
            <a:srgbClr val="E000E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2" name="流程图: 接点 421"/>
          <p:cNvSpPr/>
          <p:nvPr/>
        </p:nvSpPr>
        <p:spPr>
          <a:xfrm>
            <a:off x="9802582" y="2277018"/>
            <a:ext cx="147994" cy="147600"/>
          </a:xfrm>
          <a:prstGeom prst="flowChartConnector">
            <a:avLst/>
          </a:prstGeom>
          <a:solidFill>
            <a:srgbClr val="00B050"/>
          </a:solidFill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423" name="直接连接符 422"/>
          <p:cNvCxnSpPr>
            <a:stCxn id="422" idx="1"/>
          </p:cNvCxnSpPr>
          <p:nvPr/>
        </p:nvCxnSpPr>
        <p:spPr>
          <a:xfrm>
            <a:off x="9824255" y="2298634"/>
            <a:ext cx="99076" cy="10566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24" name="直接连接符 423"/>
          <p:cNvCxnSpPr/>
          <p:nvPr/>
        </p:nvCxnSpPr>
        <p:spPr>
          <a:xfrm>
            <a:off x="9477796" y="2588185"/>
            <a:ext cx="0" cy="276999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5" name="直接连接符 424"/>
          <p:cNvCxnSpPr/>
          <p:nvPr/>
        </p:nvCxnSpPr>
        <p:spPr>
          <a:xfrm>
            <a:off x="9475491" y="2707573"/>
            <a:ext cx="516779" cy="0"/>
          </a:xfrm>
          <a:prstGeom prst="line">
            <a:avLst/>
          </a:prstGeom>
          <a:ln w="12700">
            <a:solidFill>
              <a:schemeClr val="tx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6" name="直接连接符 425"/>
          <p:cNvCxnSpPr/>
          <p:nvPr/>
        </p:nvCxnSpPr>
        <p:spPr>
          <a:xfrm>
            <a:off x="10004748" y="2582642"/>
            <a:ext cx="0" cy="276999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7" name="TextBox 28"/>
          <p:cNvSpPr txBox="1"/>
          <p:nvPr/>
        </p:nvSpPr>
        <p:spPr>
          <a:xfrm>
            <a:off x="9426452" y="2862515"/>
            <a:ext cx="739121" cy="2821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200" b="0" dirty="0">
                <a:solidFill>
                  <a:srgbClr val="555555"/>
                </a:solidFill>
                <a:latin typeface="Times New Roman" panose="02020603050405020304"/>
              </a:rPr>
              <a:t>0.</a:t>
            </a:r>
            <a:r>
              <a:rPr lang="en-US" altLang="zh-CN" sz="1200" dirty="0">
                <a:solidFill>
                  <a:srgbClr val="555555"/>
                </a:solidFill>
                <a:latin typeface="Times New Roman" panose="02020603050405020304"/>
              </a:rPr>
              <a:t>72</a:t>
            </a:r>
            <a:r>
              <a:rPr lang="en-US" altLang="zh-CN" sz="1200" b="0" dirty="0">
                <a:solidFill>
                  <a:srgbClr val="555555"/>
                </a:solidFill>
                <a:latin typeface="Times New Roman" panose="02020603050405020304"/>
              </a:rPr>
              <a:t> </a:t>
            </a:r>
            <a:r>
              <a:rPr sz="1200" b="0" dirty="0">
                <a:solidFill>
                  <a:srgbClr val="555555"/>
                </a:solidFill>
                <a:latin typeface="Times New Roman" panose="02020603050405020304"/>
              </a:rPr>
              <a:t>m</a:t>
            </a:r>
            <a:endParaRPr sz="1200" b="0" dirty="0">
              <a:solidFill>
                <a:srgbClr val="555555"/>
              </a:solidFill>
              <a:latin typeface="Times New Roman" panose="02020603050405020304"/>
            </a:endParaRPr>
          </a:p>
        </p:txBody>
      </p:sp>
      <p:cxnSp>
        <p:nvCxnSpPr>
          <p:cNvPr id="428" name="直接连接符 427"/>
          <p:cNvCxnSpPr/>
          <p:nvPr/>
        </p:nvCxnSpPr>
        <p:spPr>
          <a:xfrm>
            <a:off x="10569306" y="2483770"/>
            <a:ext cx="0" cy="276999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9" name="直接连接符 428"/>
          <p:cNvCxnSpPr/>
          <p:nvPr/>
        </p:nvCxnSpPr>
        <p:spPr>
          <a:xfrm>
            <a:off x="10569304" y="2616236"/>
            <a:ext cx="172255" cy="0"/>
          </a:xfrm>
          <a:prstGeom prst="line">
            <a:avLst/>
          </a:prstGeom>
          <a:ln w="12700">
            <a:solidFill>
              <a:schemeClr val="tx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0" name="直接连接符 429"/>
          <p:cNvCxnSpPr/>
          <p:nvPr/>
        </p:nvCxnSpPr>
        <p:spPr>
          <a:xfrm>
            <a:off x="10741561" y="2483770"/>
            <a:ext cx="0" cy="276999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1" name="TextBox 28"/>
          <p:cNvSpPr txBox="1"/>
          <p:nvPr/>
        </p:nvSpPr>
        <p:spPr>
          <a:xfrm>
            <a:off x="10349444" y="2829046"/>
            <a:ext cx="72166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200" b="0" dirty="0">
                <a:solidFill>
                  <a:srgbClr val="555555"/>
                </a:solidFill>
                <a:latin typeface="Times New Roman" panose="02020603050405020304"/>
              </a:rPr>
              <a:t>0.1 </a:t>
            </a:r>
            <a:r>
              <a:rPr sz="1200" b="0" dirty="0">
                <a:solidFill>
                  <a:srgbClr val="555555"/>
                </a:solidFill>
                <a:latin typeface="Times New Roman" panose="02020603050405020304"/>
              </a:rPr>
              <a:t>m</a:t>
            </a:r>
            <a:endParaRPr sz="1200" b="0" dirty="0">
              <a:solidFill>
                <a:srgbClr val="555555"/>
              </a:solidFill>
              <a:latin typeface="Times New Roman" panose="02020603050405020304"/>
            </a:endParaRPr>
          </a:p>
        </p:txBody>
      </p:sp>
      <p:cxnSp>
        <p:nvCxnSpPr>
          <p:cNvPr id="432" name="直接连接符 431"/>
          <p:cNvCxnSpPr/>
          <p:nvPr/>
        </p:nvCxnSpPr>
        <p:spPr>
          <a:xfrm>
            <a:off x="8067508" y="2587585"/>
            <a:ext cx="0" cy="276999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3" name="直接连接符 432"/>
          <p:cNvCxnSpPr/>
          <p:nvPr/>
        </p:nvCxnSpPr>
        <p:spPr>
          <a:xfrm>
            <a:off x="8072305" y="2707573"/>
            <a:ext cx="293825" cy="0"/>
          </a:xfrm>
          <a:prstGeom prst="line">
            <a:avLst/>
          </a:prstGeom>
          <a:ln w="12700">
            <a:solidFill>
              <a:schemeClr val="tx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4" name="直接连接符 433"/>
          <p:cNvCxnSpPr/>
          <p:nvPr/>
        </p:nvCxnSpPr>
        <p:spPr>
          <a:xfrm>
            <a:off x="8368434" y="2575107"/>
            <a:ext cx="0" cy="276999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5" name="TextBox 28"/>
          <p:cNvSpPr txBox="1"/>
          <p:nvPr/>
        </p:nvSpPr>
        <p:spPr>
          <a:xfrm>
            <a:off x="7917973" y="2896834"/>
            <a:ext cx="65957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200" b="0" dirty="0">
                <a:solidFill>
                  <a:srgbClr val="555555"/>
                </a:solidFill>
                <a:latin typeface="Times New Roman" panose="02020603050405020304"/>
              </a:rPr>
              <a:t>0.31 </a:t>
            </a:r>
            <a:r>
              <a:rPr sz="1200" b="0" dirty="0">
                <a:solidFill>
                  <a:srgbClr val="555555"/>
                </a:solidFill>
                <a:latin typeface="Times New Roman" panose="02020603050405020304"/>
              </a:rPr>
              <a:t>m</a:t>
            </a:r>
            <a:endParaRPr sz="1200" b="0" dirty="0">
              <a:solidFill>
                <a:srgbClr val="555555"/>
              </a:solidFill>
              <a:latin typeface="Times New Roman" panose="02020603050405020304"/>
            </a:endParaRPr>
          </a:p>
        </p:txBody>
      </p:sp>
      <p:sp>
        <p:nvSpPr>
          <p:cNvPr id="436" name="TextBox 28"/>
          <p:cNvSpPr txBox="1"/>
          <p:nvPr/>
        </p:nvSpPr>
        <p:spPr>
          <a:xfrm>
            <a:off x="1805045" y="2856961"/>
            <a:ext cx="53677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200" b="0" dirty="0">
                <a:solidFill>
                  <a:srgbClr val="555555"/>
                </a:solidFill>
                <a:latin typeface="Times New Roman" panose="02020603050405020304"/>
              </a:rPr>
              <a:t>0.</a:t>
            </a:r>
            <a:r>
              <a:rPr lang="en-US" altLang="zh-CN" sz="1200" dirty="0">
                <a:solidFill>
                  <a:srgbClr val="555555"/>
                </a:solidFill>
                <a:latin typeface="Times New Roman" panose="02020603050405020304"/>
              </a:rPr>
              <a:t>2</a:t>
            </a:r>
            <a:r>
              <a:rPr lang="en-US" altLang="zh-CN" sz="1200" b="0" dirty="0">
                <a:solidFill>
                  <a:srgbClr val="555555"/>
                </a:solidFill>
                <a:latin typeface="Times New Roman" panose="02020603050405020304"/>
              </a:rPr>
              <a:t> </a:t>
            </a:r>
            <a:r>
              <a:rPr sz="1200" b="0" dirty="0">
                <a:solidFill>
                  <a:srgbClr val="555555"/>
                </a:solidFill>
                <a:latin typeface="Times New Roman" panose="02020603050405020304"/>
              </a:rPr>
              <a:t>m</a:t>
            </a:r>
            <a:endParaRPr sz="1200" b="0" dirty="0">
              <a:solidFill>
                <a:srgbClr val="555555"/>
              </a:solidFill>
              <a:latin typeface="Times New Roman" panose="02020603050405020304"/>
            </a:endParaRPr>
          </a:p>
        </p:txBody>
      </p:sp>
      <p:sp>
        <p:nvSpPr>
          <p:cNvPr id="437" name="Rectangle 258"/>
          <p:cNvSpPr/>
          <p:nvPr/>
        </p:nvSpPr>
        <p:spPr>
          <a:xfrm>
            <a:off x="2049596" y="2197132"/>
            <a:ext cx="140000" cy="36000"/>
          </a:xfrm>
          <a:prstGeom prst="rect">
            <a:avLst/>
          </a:prstGeom>
          <a:solidFill>
            <a:srgbClr val="FFFF00"/>
          </a:solidFill>
          <a:ln w="6350">
            <a:solidFill>
              <a:srgbClr val="3333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>
              <a:solidFill>
                <a:srgbClr val="FFFF00"/>
              </a:solidFill>
              <a:highlight>
                <a:srgbClr val="FFFF00"/>
              </a:highlight>
            </a:endParaRPr>
          </a:p>
        </p:txBody>
      </p:sp>
      <p:sp>
        <p:nvSpPr>
          <p:cNvPr id="438" name="Rectangle 258"/>
          <p:cNvSpPr/>
          <p:nvPr/>
        </p:nvSpPr>
        <p:spPr>
          <a:xfrm>
            <a:off x="2054149" y="2442232"/>
            <a:ext cx="140000" cy="36000"/>
          </a:xfrm>
          <a:prstGeom prst="rect">
            <a:avLst/>
          </a:prstGeom>
          <a:solidFill>
            <a:srgbClr val="FFFF00"/>
          </a:solidFill>
          <a:ln w="6350">
            <a:solidFill>
              <a:srgbClr val="3333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>
              <a:solidFill>
                <a:srgbClr val="FFFF00"/>
              </a:solidFill>
              <a:highlight>
                <a:srgbClr val="FFFF00"/>
              </a:highlight>
            </a:endParaRPr>
          </a:p>
        </p:txBody>
      </p:sp>
      <p:cxnSp>
        <p:nvCxnSpPr>
          <p:cNvPr id="439" name="直接连接符 438"/>
          <p:cNvCxnSpPr/>
          <p:nvPr/>
        </p:nvCxnSpPr>
        <p:spPr>
          <a:xfrm>
            <a:off x="5716726" y="2699799"/>
            <a:ext cx="516779" cy="0"/>
          </a:xfrm>
          <a:prstGeom prst="line">
            <a:avLst/>
          </a:prstGeom>
          <a:ln w="12700">
            <a:solidFill>
              <a:schemeClr val="tx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0" name="直接连接符 439"/>
          <p:cNvCxnSpPr/>
          <p:nvPr/>
        </p:nvCxnSpPr>
        <p:spPr>
          <a:xfrm>
            <a:off x="6251990" y="2540202"/>
            <a:ext cx="0" cy="276999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1" name="Rectangle 258"/>
          <p:cNvSpPr/>
          <p:nvPr/>
        </p:nvSpPr>
        <p:spPr>
          <a:xfrm>
            <a:off x="5823820" y="2219319"/>
            <a:ext cx="140000" cy="36000"/>
          </a:xfrm>
          <a:prstGeom prst="rect">
            <a:avLst/>
          </a:prstGeom>
          <a:solidFill>
            <a:srgbClr val="FFFF00"/>
          </a:solidFill>
          <a:ln w="6350">
            <a:solidFill>
              <a:srgbClr val="3333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>
              <a:solidFill>
                <a:srgbClr val="FFFF00"/>
              </a:solidFill>
              <a:highlight>
                <a:srgbClr val="FFFF00"/>
              </a:highlight>
            </a:endParaRPr>
          </a:p>
        </p:txBody>
      </p:sp>
      <p:sp>
        <p:nvSpPr>
          <p:cNvPr id="442" name="Rectangle 258"/>
          <p:cNvSpPr/>
          <p:nvPr/>
        </p:nvSpPr>
        <p:spPr>
          <a:xfrm>
            <a:off x="5823820" y="2438071"/>
            <a:ext cx="140000" cy="36000"/>
          </a:xfrm>
          <a:prstGeom prst="rect">
            <a:avLst/>
          </a:prstGeom>
          <a:solidFill>
            <a:srgbClr val="FFFF00"/>
          </a:solidFill>
          <a:ln w="6350">
            <a:solidFill>
              <a:srgbClr val="3333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>
              <a:solidFill>
                <a:srgbClr val="FFFF00"/>
              </a:solidFill>
              <a:highlight>
                <a:srgbClr val="FFFF00"/>
              </a:highlight>
            </a:endParaRPr>
          </a:p>
        </p:txBody>
      </p:sp>
      <p:sp>
        <p:nvSpPr>
          <p:cNvPr id="443" name="流程图: 接点 442"/>
          <p:cNvSpPr/>
          <p:nvPr/>
        </p:nvSpPr>
        <p:spPr>
          <a:xfrm>
            <a:off x="6051735" y="2280583"/>
            <a:ext cx="147994" cy="147600"/>
          </a:xfrm>
          <a:prstGeom prst="flowChartConnector">
            <a:avLst/>
          </a:prstGeom>
          <a:solidFill>
            <a:srgbClr val="00B050"/>
          </a:solidFill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444" name="直接连接符 443"/>
          <p:cNvCxnSpPr>
            <a:stCxn id="443" idx="1"/>
          </p:cNvCxnSpPr>
          <p:nvPr/>
        </p:nvCxnSpPr>
        <p:spPr>
          <a:xfrm>
            <a:off x="6073408" y="2302199"/>
            <a:ext cx="99076" cy="10566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45" name="Rectangle 127"/>
          <p:cNvSpPr/>
          <p:nvPr/>
        </p:nvSpPr>
        <p:spPr>
          <a:xfrm>
            <a:off x="8431048" y="4139050"/>
            <a:ext cx="87658" cy="382386"/>
          </a:xfrm>
          <a:prstGeom prst="rect">
            <a:avLst/>
          </a:prstGeom>
          <a:solidFill>
            <a:srgbClr val="E0000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6" name="Rectangle 129"/>
          <p:cNvSpPr/>
          <p:nvPr/>
        </p:nvSpPr>
        <p:spPr>
          <a:xfrm>
            <a:off x="8543269" y="4139050"/>
            <a:ext cx="44892" cy="382386"/>
          </a:xfrm>
          <a:prstGeom prst="rect">
            <a:avLst/>
          </a:prstGeom>
          <a:solidFill>
            <a:srgbClr val="E00000"/>
          </a:solidFill>
          <a:ln w="12700">
            <a:solidFill>
              <a:srgbClr val="2222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7" name="流程图: 接点 446"/>
          <p:cNvSpPr/>
          <p:nvPr/>
        </p:nvSpPr>
        <p:spPr>
          <a:xfrm>
            <a:off x="8209304" y="4285656"/>
            <a:ext cx="105265" cy="103724"/>
          </a:xfrm>
          <a:prstGeom prst="flowChartConnector">
            <a:avLst/>
          </a:prstGeom>
          <a:solidFill>
            <a:srgbClr val="00B050"/>
          </a:solidFill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448" name="直接连接符 447"/>
          <p:cNvCxnSpPr>
            <a:stCxn id="447" idx="1"/>
            <a:endCxn id="447" idx="5"/>
          </p:cNvCxnSpPr>
          <p:nvPr/>
        </p:nvCxnSpPr>
        <p:spPr>
          <a:xfrm>
            <a:off x="8224720" y="4300846"/>
            <a:ext cx="72000" cy="7334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49" name="流程图: 接点 448"/>
          <p:cNvSpPr/>
          <p:nvPr/>
        </p:nvSpPr>
        <p:spPr>
          <a:xfrm>
            <a:off x="8036363" y="5838562"/>
            <a:ext cx="105265" cy="103724"/>
          </a:xfrm>
          <a:prstGeom prst="flowChartConnector">
            <a:avLst/>
          </a:prstGeom>
          <a:solidFill>
            <a:srgbClr val="00B050"/>
          </a:solidFill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450" name="直接连接符 449"/>
          <p:cNvCxnSpPr>
            <a:stCxn id="449" idx="1"/>
            <a:endCxn id="449" idx="5"/>
          </p:cNvCxnSpPr>
          <p:nvPr/>
        </p:nvCxnSpPr>
        <p:spPr>
          <a:xfrm>
            <a:off x="8051779" y="5853752"/>
            <a:ext cx="74433" cy="7334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56" name="TextBox 28"/>
          <p:cNvSpPr txBox="1"/>
          <p:nvPr/>
        </p:nvSpPr>
        <p:spPr>
          <a:xfrm>
            <a:off x="8087780" y="4632279"/>
            <a:ext cx="174375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b="1" dirty="0">
                <a:solidFill>
                  <a:srgbClr val="2F5597"/>
                </a:solidFill>
                <a:latin typeface="Times New Roman" panose="02020603050405020304"/>
              </a:rPr>
              <a:t>ML</a:t>
            </a:r>
            <a:r>
              <a:rPr lang="zh-CN" altLang="en-US" sz="2000" b="1" dirty="0">
                <a:solidFill>
                  <a:srgbClr val="2F5597"/>
                </a:solidFill>
                <a:latin typeface="Times New Roman" panose="02020603050405020304"/>
              </a:rPr>
              <a:t>中间位置</a:t>
            </a:r>
            <a:endParaRPr sz="2000" b="1" dirty="0">
              <a:solidFill>
                <a:srgbClr val="2F5597"/>
              </a:solidFill>
              <a:latin typeface="Times New Roman" panose="02020603050405020304"/>
            </a:endParaRPr>
          </a:p>
        </p:txBody>
      </p:sp>
      <p:sp>
        <p:nvSpPr>
          <p:cNvPr id="457" name="TextBox 28"/>
          <p:cNvSpPr txBox="1"/>
          <p:nvPr/>
        </p:nvSpPr>
        <p:spPr>
          <a:xfrm>
            <a:off x="10829474" y="6044331"/>
            <a:ext cx="130802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b="1" dirty="0">
                <a:solidFill>
                  <a:srgbClr val="2F5597"/>
                </a:solidFill>
                <a:latin typeface="Times New Roman" panose="02020603050405020304"/>
              </a:rPr>
              <a:t>ML</a:t>
            </a:r>
            <a:r>
              <a:rPr lang="zh-CN" altLang="en-US" sz="2000" b="1" dirty="0">
                <a:solidFill>
                  <a:srgbClr val="2F5597"/>
                </a:solidFill>
                <a:latin typeface="Times New Roman" panose="02020603050405020304"/>
              </a:rPr>
              <a:t>出口</a:t>
            </a:r>
            <a:endParaRPr sz="2000" b="1" dirty="0">
              <a:solidFill>
                <a:srgbClr val="2F5597"/>
              </a:solidFill>
              <a:latin typeface="Times New Roman" panose="020206030504050203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>
          <a:xfrm>
            <a:off x="9258687" y="6513916"/>
            <a:ext cx="2743200" cy="365125"/>
          </a:xfrm>
        </p:spPr>
        <p:txBody>
          <a:bodyPr/>
          <a:lstStyle/>
          <a:p>
            <a:fld id="{3D5ECE7A-A77C-42FA-9484-FD22BB1317FE}" type="slidenum">
              <a:rPr lang="zh-CN" altLang="en-US" smtClean="0"/>
            </a:fld>
            <a:endParaRPr lang="zh-CN" altLang="en-US"/>
          </a:p>
        </p:txBody>
      </p:sp>
      <p:sp>
        <p:nvSpPr>
          <p:cNvPr id="28" name="文本框 27"/>
          <p:cNvSpPr txBox="1"/>
          <p:nvPr/>
        </p:nvSpPr>
        <p:spPr>
          <a:xfrm>
            <a:off x="4306618" y="6540487"/>
            <a:ext cx="28625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1600" b="1" dirty="0">
                <a:solidFill>
                  <a:srgbClr val="FFFF00"/>
                </a:solidFill>
              </a:rPr>
              <a:t>胡桐宁</a:t>
            </a:r>
            <a:r>
              <a:rPr lang="en-US" altLang="zh-CN" sz="1600" b="1" dirty="0">
                <a:solidFill>
                  <a:srgbClr val="FFFF00"/>
                </a:solidFill>
              </a:rPr>
              <a:t>@</a:t>
            </a:r>
            <a:r>
              <a:rPr lang="zh-CN" altLang="en-US" sz="1600" b="1" dirty="0">
                <a:solidFill>
                  <a:srgbClr val="FFFF00"/>
                </a:solidFill>
              </a:rPr>
              <a:t>华中科技大学</a:t>
            </a:r>
            <a:endParaRPr lang="zh-CN" altLang="en-US" sz="1600" b="1" dirty="0">
              <a:solidFill>
                <a:srgbClr val="FFFF00"/>
              </a:solidFill>
            </a:endParaRPr>
          </a:p>
        </p:txBody>
      </p:sp>
      <p:graphicFrame>
        <p:nvGraphicFramePr>
          <p:cNvPr id="8" name="表格 7"/>
          <p:cNvGraphicFramePr>
            <a:graphicFrameLocks noGrp="1"/>
          </p:cNvGraphicFramePr>
          <p:nvPr/>
        </p:nvGraphicFramePr>
        <p:xfrm>
          <a:off x="3550257" y="1307953"/>
          <a:ext cx="2489180" cy="3167997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782168"/>
                <a:gridCol w="812863"/>
                <a:gridCol w="894149"/>
              </a:tblGrid>
              <a:tr h="45257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1" dirty="0">
                          <a:solidFill>
                            <a:schemeClr val="bg1"/>
                          </a:solidFill>
                        </a:rPr>
                        <a:t>1 GeV</a:t>
                      </a:r>
                      <a:endParaRPr lang="zh-CN" altLang="en-US" sz="16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CB3D5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1" dirty="0">
                          <a:solidFill>
                            <a:schemeClr val="bg1"/>
                          </a:solidFill>
                        </a:rPr>
                        <a:t>2 GeV</a:t>
                      </a:r>
                      <a:endParaRPr lang="zh-CN" altLang="en-US" sz="16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CB3D5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1" dirty="0">
                          <a:solidFill>
                            <a:schemeClr val="bg1"/>
                          </a:solidFill>
                        </a:rPr>
                        <a:t>3.5 GeV</a:t>
                      </a:r>
                      <a:endParaRPr lang="zh-CN" altLang="en-US" sz="16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CB3D55"/>
                    </a:solidFill>
                  </a:tcPr>
                </a:tc>
              </a:tr>
              <a:tr h="45257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1" dirty="0">
                          <a:solidFill>
                            <a:schemeClr val="tx1"/>
                          </a:solidFill>
                        </a:rPr>
                        <a:t>1.57</a:t>
                      </a:r>
                      <a:endParaRPr lang="zh-CN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b="1" dirty="0">
                          <a:solidFill>
                            <a:schemeClr val="tx1"/>
                          </a:solidFill>
                        </a:rPr>
                        <a:t>1.57</a:t>
                      </a:r>
                      <a:endParaRPr lang="zh-CN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b="1" dirty="0">
                          <a:solidFill>
                            <a:schemeClr val="tx1"/>
                          </a:solidFill>
                        </a:rPr>
                        <a:t>1.57</a:t>
                      </a:r>
                      <a:endParaRPr lang="zh-CN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5257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1" dirty="0">
                          <a:solidFill>
                            <a:schemeClr val="tx1"/>
                          </a:solidFill>
                        </a:rPr>
                        <a:t>0.056</a:t>
                      </a:r>
                      <a:endParaRPr lang="zh-CN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1" dirty="0">
                          <a:solidFill>
                            <a:schemeClr val="tx1"/>
                          </a:solidFill>
                        </a:rPr>
                        <a:t>0.056</a:t>
                      </a:r>
                      <a:endParaRPr lang="zh-CN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1" dirty="0">
                          <a:solidFill>
                            <a:schemeClr val="tx1"/>
                          </a:solidFill>
                        </a:rPr>
                        <a:t>0.054</a:t>
                      </a:r>
                      <a:endParaRPr lang="zh-CN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5257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1" dirty="0">
                          <a:solidFill>
                            <a:schemeClr val="tx1"/>
                          </a:solidFill>
                        </a:rPr>
                        <a:t>0.11</a:t>
                      </a:r>
                      <a:endParaRPr lang="zh-CN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1" dirty="0">
                          <a:solidFill>
                            <a:schemeClr val="tx1"/>
                          </a:solidFill>
                        </a:rPr>
                        <a:t>0.09</a:t>
                      </a:r>
                      <a:endParaRPr lang="zh-CN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1" dirty="0">
                          <a:solidFill>
                            <a:schemeClr val="tx1"/>
                          </a:solidFill>
                        </a:rPr>
                        <a:t>0.07</a:t>
                      </a:r>
                      <a:endParaRPr lang="zh-CN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5257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1" dirty="0">
                          <a:solidFill>
                            <a:schemeClr val="tx1"/>
                          </a:solidFill>
                        </a:rPr>
                        <a:t>0.06</a:t>
                      </a:r>
                      <a:endParaRPr lang="zh-CN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1" dirty="0">
                          <a:solidFill>
                            <a:schemeClr val="tx1"/>
                          </a:solidFill>
                        </a:rPr>
                        <a:t>0.08</a:t>
                      </a:r>
                      <a:endParaRPr lang="zh-CN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1" dirty="0">
                          <a:solidFill>
                            <a:schemeClr val="tx1"/>
                          </a:solidFill>
                        </a:rPr>
                        <a:t>0.06</a:t>
                      </a:r>
                      <a:endParaRPr lang="zh-CN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5257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1" dirty="0">
                          <a:solidFill>
                            <a:schemeClr val="tx1"/>
                          </a:solidFill>
                        </a:rPr>
                        <a:t>1.07</a:t>
                      </a:r>
                      <a:endParaRPr lang="zh-CN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1" dirty="0">
                          <a:solidFill>
                            <a:schemeClr val="tx1"/>
                          </a:solidFill>
                        </a:rPr>
                        <a:t>1.12</a:t>
                      </a:r>
                      <a:endParaRPr lang="zh-CN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1" dirty="0">
                          <a:solidFill>
                            <a:schemeClr val="tx1"/>
                          </a:solidFill>
                        </a:rPr>
                        <a:t>1.15</a:t>
                      </a:r>
                      <a:endParaRPr lang="zh-CN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5257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1" dirty="0">
                          <a:solidFill>
                            <a:schemeClr val="tx1"/>
                          </a:solidFill>
                        </a:rPr>
                        <a:t>0.98</a:t>
                      </a:r>
                      <a:endParaRPr lang="zh-CN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1" dirty="0">
                          <a:solidFill>
                            <a:schemeClr val="tx1"/>
                          </a:solidFill>
                        </a:rPr>
                        <a:t>0.95</a:t>
                      </a:r>
                      <a:endParaRPr lang="zh-CN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1" dirty="0">
                          <a:solidFill>
                            <a:schemeClr val="tx1"/>
                          </a:solidFill>
                        </a:rPr>
                        <a:t>0.94</a:t>
                      </a:r>
                      <a:endParaRPr lang="zh-CN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表格 8"/>
          <p:cNvGraphicFramePr>
            <a:graphicFrameLocks noGrp="1"/>
          </p:cNvGraphicFramePr>
          <p:nvPr/>
        </p:nvGraphicFramePr>
        <p:xfrm>
          <a:off x="49446" y="1307953"/>
          <a:ext cx="3428811" cy="3167997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2429802"/>
                <a:gridCol w="999009"/>
              </a:tblGrid>
              <a:tr h="452571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50000"/>
                        </a:lnSpc>
                      </a:pPr>
                      <a:r>
                        <a:rPr lang="en-US" altLang="zh-CN" sz="16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Energy</a:t>
                      </a:r>
                      <a:endParaRPr lang="zh-CN" altLang="en-US" sz="16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1" dirty="0">
                          <a:solidFill>
                            <a:schemeClr val="bg1"/>
                          </a:solidFill>
                        </a:rPr>
                        <a:t>188 MeV</a:t>
                      </a:r>
                      <a:endParaRPr lang="zh-CN" altLang="en-US" sz="1600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45257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CN" sz="1600" b="1" dirty="0">
                          <a:solidFill>
                            <a:schemeClr val="tx1"/>
                          </a:solidFill>
                        </a:rPr>
                        <a:t>Beam length (</a:t>
                      </a:r>
                      <a:r>
                        <a:rPr lang="en-US" altLang="zh-CN" sz="1600" b="1" dirty="0" err="1">
                          <a:solidFill>
                            <a:schemeClr val="tx1"/>
                          </a:solidFill>
                        </a:rPr>
                        <a:t>ps</a:t>
                      </a:r>
                      <a:r>
                        <a:rPr lang="en-US" altLang="zh-CN" sz="1600" b="1" dirty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zh-CN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0" dirty="0">
                          <a:solidFill>
                            <a:schemeClr val="tx1"/>
                          </a:solidFill>
                        </a:rPr>
                        <a:t>1.56</a:t>
                      </a:r>
                      <a:endParaRPr lang="zh-CN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5257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CN" sz="1600" b="1" dirty="0"/>
                        <a:t>Energy spread (%)</a:t>
                      </a:r>
                      <a:endParaRPr lang="zh-CN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0" dirty="0">
                          <a:solidFill>
                            <a:schemeClr val="tx1"/>
                          </a:solidFill>
                        </a:rPr>
                        <a:t>2.36</a:t>
                      </a:r>
                      <a:endParaRPr lang="zh-CN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5257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CN" sz="1600" b="1" dirty="0" err="1">
                          <a:solidFill>
                            <a:schemeClr val="tx1"/>
                          </a:solidFill>
                        </a:rPr>
                        <a:t>Sigma_x</a:t>
                      </a:r>
                      <a:r>
                        <a:rPr lang="en-US" altLang="zh-CN" sz="1600" b="1" dirty="0">
                          <a:solidFill>
                            <a:schemeClr val="tx1"/>
                          </a:solidFill>
                        </a:rPr>
                        <a:t> (mm)</a:t>
                      </a:r>
                      <a:endParaRPr lang="zh-CN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0" dirty="0">
                          <a:solidFill>
                            <a:schemeClr val="tx1"/>
                          </a:solidFill>
                        </a:rPr>
                        <a:t>0.11</a:t>
                      </a:r>
                      <a:endParaRPr lang="zh-CN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5257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CN" sz="1600" b="1" dirty="0" err="1">
                          <a:solidFill>
                            <a:schemeClr val="tx1"/>
                          </a:solidFill>
                        </a:rPr>
                        <a:t>Sigma_y</a:t>
                      </a:r>
                      <a:r>
                        <a:rPr lang="en-US" altLang="zh-CN" sz="1600" b="1" dirty="0">
                          <a:solidFill>
                            <a:schemeClr val="tx1"/>
                          </a:solidFill>
                        </a:rPr>
                        <a:t> (mm)</a:t>
                      </a:r>
                      <a:endParaRPr lang="zh-CN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0" dirty="0">
                          <a:solidFill>
                            <a:schemeClr val="tx1"/>
                          </a:solidFill>
                        </a:rPr>
                        <a:t>0.22</a:t>
                      </a:r>
                      <a:endParaRPr lang="zh-CN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5257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CN" sz="1600" b="1" dirty="0">
                          <a:solidFill>
                            <a:schemeClr val="tx1"/>
                          </a:solidFill>
                        </a:rPr>
                        <a:t>Nor. </a:t>
                      </a:r>
                      <a:r>
                        <a:rPr lang="en-US" altLang="zh-CN" sz="1600" b="1" dirty="0" err="1">
                          <a:solidFill>
                            <a:schemeClr val="tx1"/>
                          </a:solidFill>
                        </a:rPr>
                        <a:t>emittance_x</a:t>
                      </a:r>
                      <a:r>
                        <a:rPr lang="en-US" altLang="zh-CN" sz="1600" b="1" dirty="0">
                          <a:solidFill>
                            <a:schemeClr val="tx1"/>
                          </a:solidFill>
                        </a:rPr>
                        <a:t> (</a:t>
                      </a:r>
                      <a:r>
                        <a:rPr lang="en-US" altLang="zh-CN" sz="1600" b="1" dirty="0" err="1">
                          <a:solidFill>
                            <a:schemeClr val="tx1"/>
                          </a:solidFill>
                        </a:rPr>
                        <a:t>umrad</a:t>
                      </a:r>
                      <a:r>
                        <a:rPr lang="en-US" altLang="zh-CN" sz="1600" b="1" dirty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zh-CN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0" dirty="0">
                          <a:solidFill>
                            <a:schemeClr val="tx1"/>
                          </a:solidFill>
                        </a:rPr>
                        <a:t>0.97</a:t>
                      </a:r>
                      <a:endParaRPr lang="zh-CN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5257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CN" sz="1600" b="1" dirty="0">
                          <a:solidFill>
                            <a:schemeClr val="tx1"/>
                          </a:solidFill>
                        </a:rPr>
                        <a:t>Nor. </a:t>
                      </a:r>
                      <a:r>
                        <a:rPr lang="en-US" altLang="zh-CN" sz="1600" b="1" dirty="0" err="1">
                          <a:solidFill>
                            <a:schemeClr val="tx1"/>
                          </a:solidFill>
                        </a:rPr>
                        <a:t>emittance_y</a:t>
                      </a:r>
                      <a:r>
                        <a:rPr lang="en-US" altLang="zh-CN" sz="1600" b="1" dirty="0">
                          <a:solidFill>
                            <a:schemeClr val="tx1"/>
                          </a:solidFill>
                        </a:rPr>
                        <a:t> (</a:t>
                      </a:r>
                      <a:r>
                        <a:rPr lang="en-US" altLang="zh-CN" sz="1600" b="1" dirty="0" err="1">
                          <a:solidFill>
                            <a:schemeClr val="tx1"/>
                          </a:solidFill>
                        </a:rPr>
                        <a:t>umrad</a:t>
                      </a:r>
                      <a:r>
                        <a:rPr lang="en-US" altLang="zh-CN" sz="1600" b="1" dirty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zh-CN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0" dirty="0">
                          <a:solidFill>
                            <a:schemeClr val="tx1"/>
                          </a:solidFill>
                        </a:rPr>
                        <a:t>0.92</a:t>
                      </a:r>
                      <a:endParaRPr lang="zh-CN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10" name="组合 9"/>
          <p:cNvGrpSpPr/>
          <p:nvPr/>
        </p:nvGrpSpPr>
        <p:grpSpPr>
          <a:xfrm>
            <a:off x="133571" y="4452495"/>
            <a:ext cx="11010419" cy="2115175"/>
            <a:chOff x="39303" y="5035074"/>
            <a:chExt cx="11010419" cy="2115175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30538" y="5900085"/>
              <a:ext cx="4419184" cy="1250164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9303" y="5817563"/>
              <a:ext cx="6497667" cy="774431"/>
            </a:xfrm>
            <a:prstGeom prst="rect">
              <a:avLst/>
            </a:prstGeom>
          </p:spPr>
        </p:pic>
        <p:sp>
          <p:nvSpPr>
            <p:cNvPr id="13" name="object 4"/>
            <p:cNvSpPr/>
            <p:nvPr/>
          </p:nvSpPr>
          <p:spPr>
            <a:xfrm rot="20106581">
              <a:off x="3027706" y="5035074"/>
              <a:ext cx="173441" cy="1078199"/>
            </a:xfrm>
            <a:custGeom>
              <a:avLst/>
              <a:gdLst/>
              <a:ahLst/>
              <a:cxnLst/>
              <a:rect l="l" t="t" r="r" b="b"/>
              <a:pathLst>
                <a:path w="211455" h="1068070">
                  <a:moveTo>
                    <a:pt x="97364" y="900354"/>
                  </a:moveTo>
                  <a:lnTo>
                    <a:pt x="40640" y="906525"/>
                  </a:lnTo>
                  <a:lnTo>
                    <a:pt x="144399" y="1067714"/>
                  </a:lnTo>
                  <a:lnTo>
                    <a:pt x="195950" y="928750"/>
                  </a:lnTo>
                  <a:lnTo>
                    <a:pt x="100457" y="928750"/>
                  </a:lnTo>
                  <a:lnTo>
                    <a:pt x="97364" y="900354"/>
                  </a:lnTo>
                  <a:close/>
                </a:path>
                <a:path w="211455" h="1068070">
                  <a:moveTo>
                    <a:pt x="154260" y="894164"/>
                  </a:moveTo>
                  <a:lnTo>
                    <a:pt x="97364" y="900354"/>
                  </a:lnTo>
                  <a:lnTo>
                    <a:pt x="100457" y="928750"/>
                  </a:lnTo>
                  <a:lnTo>
                    <a:pt x="157353" y="922527"/>
                  </a:lnTo>
                  <a:lnTo>
                    <a:pt x="154260" y="894164"/>
                  </a:lnTo>
                  <a:close/>
                </a:path>
                <a:path w="211455" h="1068070">
                  <a:moveTo>
                    <a:pt x="211074" y="887983"/>
                  </a:moveTo>
                  <a:lnTo>
                    <a:pt x="154260" y="894164"/>
                  </a:lnTo>
                  <a:lnTo>
                    <a:pt x="157353" y="922527"/>
                  </a:lnTo>
                  <a:lnTo>
                    <a:pt x="100457" y="928750"/>
                  </a:lnTo>
                  <a:lnTo>
                    <a:pt x="195950" y="928750"/>
                  </a:lnTo>
                  <a:lnTo>
                    <a:pt x="211074" y="887983"/>
                  </a:lnTo>
                  <a:close/>
                </a:path>
                <a:path w="211455" h="1068070">
                  <a:moveTo>
                    <a:pt x="56769" y="0"/>
                  </a:moveTo>
                  <a:lnTo>
                    <a:pt x="0" y="6222"/>
                  </a:lnTo>
                  <a:lnTo>
                    <a:pt x="97364" y="900354"/>
                  </a:lnTo>
                  <a:lnTo>
                    <a:pt x="154260" y="894164"/>
                  </a:lnTo>
                  <a:lnTo>
                    <a:pt x="56769" y="0"/>
                  </a:lnTo>
                  <a:close/>
                </a:path>
              </a:pathLst>
            </a:custGeom>
            <a:solidFill>
              <a:srgbClr val="00B0F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2226606" y="6565875"/>
              <a:ext cx="1766090" cy="45345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>
              <a:defPPr>
                <a:defRPr lang="zh-CN"/>
              </a:defPPr>
              <a:lvl1pPr algn="ctr">
                <a:lnSpc>
                  <a:spcPct val="130000"/>
                </a:lnSpc>
                <a:spcAft>
                  <a:spcPts val="500"/>
                </a:spcAft>
                <a:defRPr sz="2400" b="0">
                  <a:solidFill>
                    <a:srgbClr val="0000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defRPr>
              </a:lvl1pPr>
            </a:lstStyle>
            <a:p>
              <a:r>
                <a:rPr lang="en-US" altLang="zh-CN" sz="2000" b="1" dirty="0">
                  <a:solidFill>
                    <a:srgbClr val="C00000"/>
                  </a:solidFill>
                </a:rPr>
                <a:t>EL2</a:t>
              </a:r>
              <a:endParaRPr lang="zh-CN" altLang="en-US" sz="2000" b="1" dirty="0">
                <a:solidFill>
                  <a:srgbClr val="C00000"/>
                </a:solidFill>
              </a:endParaRPr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7645087" y="6612435"/>
              <a:ext cx="1108110" cy="45345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>
              <a:defPPr>
                <a:defRPr lang="zh-CN"/>
              </a:defPPr>
              <a:lvl1pPr algn="ctr">
                <a:lnSpc>
                  <a:spcPct val="130000"/>
                </a:lnSpc>
                <a:spcAft>
                  <a:spcPts val="500"/>
                </a:spcAft>
                <a:defRPr sz="2400" b="0">
                  <a:solidFill>
                    <a:srgbClr val="0000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defRPr>
              </a:lvl1pPr>
            </a:lstStyle>
            <a:p>
              <a:r>
                <a:rPr lang="en-US" altLang="zh-CN" sz="2000" b="1" dirty="0">
                  <a:solidFill>
                    <a:srgbClr val="C00000"/>
                  </a:solidFill>
                </a:rPr>
                <a:t>ML</a:t>
              </a:r>
              <a:endParaRPr lang="zh-CN" altLang="en-US" sz="2000" b="1" dirty="0">
                <a:solidFill>
                  <a:srgbClr val="C00000"/>
                </a:solidFill>
              </a:endParaRPr>
            </a:p>
          </p:txBody>
        </p:sp>
      </p:grpSp>
      <p:sp>
        <p:nvSpPr>
          <p:cNvPr id="16" name="文本框 15"/>
          <p:cNvSpPr txBox="1"/>
          <p:nvPr/>
        </p:nvSpPr>
        <p:spPr>
          <a:xfrm>
            <a:off x="3109651" y="812417"/>
            <a:ext cx="3204000" cy="45345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lnSpc>
                <a:spcPct val="130000"/>
              </a:lnSpc>
              <a:spcAft>
                <a:spcPts val="500"/>
              </a:spcAft>
              <a:defRPr sz="2400" b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r>
              <a:rPr lang="en-US" altLang="zh-CN" sz="2000" b="1" dirty="0">
                <a:solidFill>
                  <a:srgbClr val="C00000"/>
                </a:solidFill>
              </a:rPr>
              <a:t>1 </a:t>
            </a:r>
            <a:r>
              <a:rPr lang="en-US" altLang="zh-CN" sz="2000" b="1" dirty="0" err="1">
                <a:solidFill>
                  <a:srgbClr val="C00000"/>
                </a:solidFill>
              </a:rPr>
              <a:t>nC</a:t>
            </a:r>
            <a:r>
              <a:rPr lang="en-US" altLang="zh-CN" sz="2000" b="1" dirty="0">
                <a:solidFill>
                  <a:srgbClr val="C00000"/>
                </a:solidFill>
              </a:rPr>
              <a:t> ML</a:t>
            </a:r>
            <a:r>
              <a:rPr lang="zh-CN" altLang="en-US" sz="2000" b="1" dirty="0">
                <a:solidFill>
                  <a:srgbClr val="C00000"/>
                </a:solidFill>
              </a:rPr>
              <a:t>输出</a:t>
            </a:r>
            <a:endParaRPr lang="zh-CN" altLang="en-US" sz="2000" b="1" dirty="0">
              <a:solidFill>
                <a:srgbClr val="C00000"/>
              </a:solidFill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48001" y="812418"/>
            <a:ext cx="3428812" cy="45345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lnSpc>
                <a:spcPct val="130000"/>
              </a:lnSpc>
              <a:spcAft>
                <a:spcPts val="500"/>
              </a:spcAft>
              <a:defRPr sz="2400" b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r>
              <a:rPr lang="en-US" altLang="zh-CN" sz="2000" b="1" dirty="0">
                <a:solidFill>
                  <a:srgbClr val="2F5597"/>
                </a:solidFill>
              </a:rPr>
              <a:t>1 </a:t>
            </a:r>
            <a:r>
              <a:rPr lang="en-US" altLang="zh-CN" sz="2000" b="1" dirty="0" err="1">
                <a:solidFill>
                  <a:srgbClr val="2F5597"/>
                </a:solidFill>
              </a:rPr>
              <a:t>nC</a:t>
            </a:r>
            <a:r>
              <a:rPr lang="en-US" altLang="zh-CN" sz="2000" b="1" dirty="0">
                <a:solidFill>
                  <a:srgbClr val="2F5597"/>
                </a:solidFill>
              </a:rPr>
              <a:t> chicane</a:t>
            </a:r>
            <a:r>
              <a:rPr lang="zh-CN" altLang="en-US" sz="2000" b="1" dirty="0">
                <a:solidFill>
                  <a:srgbClr val="2F5597"/>
                </a:solidFill>
              </a:rPr>
              <a:t>出口</a:t>
            </a:r>
            <a:endParaRPr lang="zh-CN" altLang="en-US" sz="2000" b="1" dirty="0">
              <a:solidFill>
                <a:srgbClr val="2F5597"/>
              </a:solidFill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7910774" y="117086"/>
            <a:ext cx="4185500" cy="52565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lnSpc>
                <a:spcPct val="130000"/>
              </a:lnSpc>
              <a:spcAft>
                <a:spcPts val="500"/>
              </a:spcAft>
              <a:defRPr sz="2400" b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r>
              <a:rPr lang="zh-CN" altLang="en-US" b="1" dirty="0">
                <a:solidFill>
                  <a:srgbClr val="C00000"/>
                </a:solidFill>
              </a:rPr>
              <a:t>包含尾场以及准直误差计算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graphicFrame>
        <p:nvGraphicFramePr>
          <p:cNvPr id="19" name="表格 18"/>
          <p:cNvGraphicFramePr>
            <a:graphicFrameLocks noGrp="1"/>
          </p:cNvGraphicFramePr>
          <p:nvPr/>
        </p:nvGraphicFramePr>
        <p:xfrm>
          <a:off x="9660282" y="1314037"/>
          <a:ext cx="2503436" cy="3167997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786647"/>
                <a:gridCol w="817519"/>
                <a:gridCol w="899270"/>
              </a:tblGrid>
              <a:tr h="45257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1" dirty="0">
                          <a:solidFill>
                            <a:schemeClr val="bg1"/>
                          </a:solidFill>
                        </a:rPr>
                        <a:t>1 GeV</a:t>
                      </a:r>
                      <a:endParaRPr lang="zh-CN" altLang="en-US" sz="16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CB3D5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1" dirty="0">
                          <a:solidFill>
                            <a:schemeClr val="bg1"/>
                          </a:solidFill>
                        </a:rPr>
                        <a:t>2 GeV</a:t>
                      </a:r>
                      <a:endParaRPr lang="zh-CN" altLang="en-US" sz="16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CB3D5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1" dirty="0">
                          <a:solidFill>
                            <a:schemeClr val="bg1"/>
                          </a:solidFill>
                        </a:rPr>
                        <a:t>3.5 </a:t>
                      </a:r>
                      <a:r>
                        <a:rPr lang="en-US" altLang="zh-CN" sz="16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GeV</a:t>
                      </a:r>
                      <a:endParaRPr lang="zh-CN" altLang="en-US" sz="16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CB3D55"/>
                    </a:solidFill>
                  </a:tcPr>
                </a:tc>
              </a:tr>
              <a:tr h="45257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1" dirty="0">
                          <a:solidFill>
                            <a:schemeClr val="tx1"/>
                          </a:solidFill>
                        </a:rPr>
                        <a:t>3.26</a:t>
                      </a:r>
                      <a:endParaRPr lang="zh-CN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b="1" dirty="0">
                          <a:solidFill>
                            <a:schemeClr val="tx1"/>
                          </a:solidFill>
                        </a:rPr>
                        <a:t>3.32</a:t>
                      </a:r>
                      <a:endParaRPr lang="zh-CN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b="1" dirty="0">
                          <a:solidFill>
                            <a:schemeClr val="tx1"/>
                          </a:solidFill>
                        </a:rPr>
                        <a:t>3.11</a:t>
                      </a:r>
                      <a:endParaRPr lang="zh-CN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5257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1" dirty="0">
                          <a:solidFill>
                            <a:schemeClr val="tx1"/>
                          </a:solidFill>
                        </a:rPr>
                        <a:t>0.26</a:t>
                      </a:r>
                      <a:endParaRPr lang="zh-CN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1" dirty="0">
                          <a:solidFill>
                            <a:schemeClr val="tx1"/>
                          </a:solidFill>
                        </a:rPr>
                        <a:t>0.31</a:t>
                      </a:r>
                      <a:endParaRPr lang="zh-CN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1" dirty="0">
                          <a:solidFill>
                            <a:schemeClr val="tx1"/>
                          </a:solidFill>
                        </a:rPr>
                        <a:t>0.23</a:t>
                      </a:r>
                      <a:endParaRPr lang="zh-CN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5257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1" dirty="0">
                          <a:solidFill>
                            <a:schemeClr val="tx1"/>
                          </a:solidFill>
                        </a:rPr>
                        <a:t>0.14</a:t>
                      </a:r>
                      <a:endParaRPr lang="zh-CN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1" dirty="0">
                          <a:solidFill>
                            <a:schemeClr val="tx1"/>
                          </a:solidFill>
                        </a:rPr>
                        <a:t>0.16</a:t>
                      </a:r>
                      <a:endParaRPr lang="zh-CN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1" dirty="0">
                          <a:solidFill>
                            <a:schemeClr val="tx1"/>
                          </a:solidFill>
                        </a:rPr>
                        <a:t>0.15</a:t>
                      </a:r>
                      <a:endParaRPr lang="zh-CN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5257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1" dirty="0">
                          <a:solidFill>
                            <a:schemeClr val="tx1"/>
                          </a:solidFill>
                        </a:rPr>
                        <a:t>0.38</a:t>
                      </a:r>
                      <a:endParaRPr lang="zh-CN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1" dirty="0">
                          <a:solidFill>
                            <a:schemeClr val="tx1"/>
                          </a:solidFill>
                        </a:rPr>
                        <a:t>0.39</a:t>
                      </a:r>
                      <a:endParaRPr lang="zh-CN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1" dirty="0">
                          <a:solidFill>
                            <a:schemeClr val="tx1"/>
                          </a:solidFill>
                        </a:rPr>
                        <a:t>0.09</a:t>
                      </a:r>
                      <a:endParaRPr lang="zh-CN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5257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1" dirty="0">
                          <a:solidFill>
                            <a:schemeClr val="tx1"/>
                          </a:solidFill>
                        </a:rPr>
                        <a:t>6.27</a:t>
                      </a:r>
                      <a:endParaRPr lang="zh-CN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1" dirty="0">
                          <a:solidFill>
                            <a:schemeClr val="tx1"/>
                          </a:solidFill>
                        </a:rPr>
                        <a:t>13.56</a:t>
                      </a:r>
                      <a:endParaRPr lang="zh-CN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1" dirty="0">
                          <a:solidFill>
                            <a:schemeClr val="tx1"/>
                          </a:solidFill>
                        </a:rPr>
                        <a:t>12.85</a:t>
                      </a:r>
                      <a:endParaRPr lang="zh-CN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5257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1" dirty="0">
                          <a:solidFill>
                            <a:schemeClr val="tx1"/>
                          </a:solidFill>
                        </a:rPr>
                        <a:t>5.53</a:t>
                      </a:r>
                      <a:endParaRPr lang="zh-CN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1" dirty="0">
                          <a:solidFill>
                            <a:schemeClr val="tx1"/>
                          </a:solidFill>
                        </a:rPr>
                        <a:t>7.90</a:t>
                      </a:r>
                      <a:endParaRPr lang="zh-CN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1" dirty="0">
                          <a:solidFill>
                            <a:schemeClr val="tx1"/>
                          </a:solidFill>
                        </a:rPr>
                        <a:t>4.88</a:t>
                      </a:r>
                      <a:endParaRPr lang="zh-CN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0" name="表格 19"/>
          <p:cNvGraphicFramePr>
            <a:graphicFrameLocks noGrp="1"/>
          </p:cNvGraphicFramePr>
          <p:nvPr/>
        </p:nvGraphicFramePr>
        <p:xfrm>
          <a:off x="6176726" y="1314037"/>
          <a:ext cx="3428811" cy="3167997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2382809"/>
                <a:gridCol w="1046002"/>
              </a:tblGrid>
              <a:tr h="452571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50000"/>
                        </a:lnSpc>
                      </a:pPr>
                      <a:r>
                        <a:rPr lang="en-US" altLang="zh-CN" sz="16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Energy</a:t>
                      </a:r>
                      <a:endParaRPr lang="zh-CN" altLang="en-US" sz="16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1" dirty="0">
                          <a:solidFill>
                            <a:schemeClr val="bg1"/>
                          </a:solidFill>
                        </a:rPr>
                        <a:t>120 MeV</a:t>
                      </a:r>
                      <a:endParaRPr lang="zh-CN" altLang="en-US" sz="1600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45257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CN" sz="1600" b="1" dirty="0">
                          <a:solidFill>
                            <a:schemeClr val="tx1"/>
                          </a:solidFill>
                        </a:rPr>
                        <a:t>Beam length (</a:t>
                      </a:r>
                      <a:r>
                        <a:rPr lang="en-US" altLang="zh-CN" sz="1600" b="1" dirty="0" err="1">
                          <a:solidFill>
                            <a:schemeClr val="tx1"/>
                          </a:solidFill>
                        </a:rPr>
                        <a:t>ps</a:t>
                      </a:r>
                      <a:r>
                        <a:rPr lang="en-US" altLang="zh-CN" sz="1600" b="1" dirty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zh-CN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0" dirty="0">
                          <a:solidFill>
                            <a:schemeClr val="tx1"/>
                          </a:solidFill>
                        </a:rPr>
                        <a:t>3.21</a:t>
                      </a:r>
                      <a:endParaRPr lang="zh-CN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5257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CN" sz="1600" b="1" dirty="0"/>
                        <a:t>Energy spread (%)</a:t>
                      </a:r>
                      <a:endParaRPr lang="zh-CN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0" dirty="0">
                          <a:solidFill>
                            <a:schemeClr val="tx1"/>
                          </a:solidFill>
                        </a:rPr>
                        <a:t>5.03</a:t>
                      </a:r>
                      <a:endParaRPr lang="zh-CN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5257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CN" sz="1600" b="1" dirty="0" err="1">
                          <a:solidFill>
                            <a:schemeClr val="tx1"/>
                          </a:solidFill>
                        </a:rPr>
                        <a:t>Sigma_x</a:t>
                      </a:r>
                      <a:r>
                        <a:rPr lang="en-US" altLang="zh-CN" sz="1600" b="1" dirty="0">
                          <a:solidFill>
                            <a:schemeClr val="tx1"/>
                          </a:solidFill>
                        </a:rPr>
                        <a:t> (mm)</a:t>
                      </a:r>
                      <a:endParaRPr lang="zh-CN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0" dirty="0">
                          <a:solidFill>
                            <a:schemeClr val="tx1"/>
                          </a:solidFill>
                        </a:rPr>
                        <a:t>0.29</a:t>
                      </a:r>
                      <a:endParaRPr lang="zh-CN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5257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CN" sz="1600" b="1" dirty="0" err="1">
                          <a:solidFill>
                            <a:schemeClr val="tx1"/>
                          </a:solidFill>
                        </a:rPr>
                        <a:t>Sigma_y</a:t>
                      </a:r>
                      <a:r>
                        <a:rPr lang="en-US" altLang="zh-CN" sz="1600" b="1" dirty="0">
                          <a:solidFill>
                            <a:schemeClr val="tx1"/>
                          </a:solidFill>
                        </a:rPr>
                        <a:t> (mm)</a:t>
                      </a:r>
                      <a:endParaRPr lang="zh-CN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0" dirty="0">
                          <a:solidFill>
                            <a:schemeClr val="tx1"/>
                          </a:solidFill>
                        </a:rPr>
                        <a:t>0.28</a:t>
                      </a:r>
                      <a:endParaRPr lang="zh-CN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5257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CN" sz="1600" b="1" dirty="0">
                          <a:solidFill>
                            <a:schemeClr val="tx1"/>
                          </a:solidFill>
                        </a:rPr>
                        <a:t>Nor. </a:t>
                      </a:r>
                      <a:r>
                        <a:rPr lang="en-US" altLang="zh-CN" sz="1600" b="1" dirty="0" err="1">
                          <a:solidFill>
                            <a:schemeClr val="tx1"/>
                          </a:solidFill>
                        </a:rPr>
                        <a:t>emittance_x</a:t>
                      </a:r>
                      <a:r>
                        <a:rPr lang="en-US" altLang="zh-CN" sz="1600" b="1" dirty="0">
                          <a:solidFill>
                            <a:schemeClr val="tx1"/>
                          </a:solidFill>
                        </a:rPr>
                        <a:t> (</a:t>
                      </a:r>
                      <a:r>
                        <a:rPr lang="en-US" altLang="zh-CN" sz="1600" b="1" dirty="0" err="1">
                          <a:solidFill>
                            <a:schemeClr val="tx1"/>
                          </a:solidFill>
                        </a:rPr>
                        <a:t>umrad</a:t>
                      </a:r>
                      <a:r>
                        <a:rPr lang="en-US" altLang="zh-CN" sz="1600" b="1" dirty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zh-CN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0" dirty="0">
                          <a:solidFill>
                            <a:schemeClr val="tx1"/>
                          </a:solidFill>
                        </a:rPr>
                        <a:t>6.2</a:t>
                      </a:r>
                      <a:endParaRPr lang="zh-CN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5257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CN" sz="1600" b="1" dirty="0">
                          <a:solidFill>
                            <a:schemeClr val="tx1"/>
                          </a:solidFill>
                        </a:rPr>
                        <a:t>Nor. </a:t>
                      </a:r>
                      <a:r>
                        <a:rPr lang="en-US" altLang="zh-CN" sz="1600" b="1" dirty="0" err="1">
                          <a:solidFill>
                            <a:schemeClr val="tx1"/>
                          </a:solidFill>
                        </a:rPr>
                        <a:t>emittance_y</a:t>
                      </a:r>
                      <a:r>
                        <a:rPr lang="en-US" altLang="zh-CN" sz="1600" b="1" dirty="0">
                          <a:solidFill>
                            <a:schemeClr val="tx1"/>
                          </a:solidFill>
                        </a:rPr>
                        <a:t> (</a:t>
                      </a:r>
                      <a:r>
                        <a:rPr lang="en-US" altLang="zh-CN" sz="1600" b="1" dirty="0" err="1">
                          <a:solidFill>
                            <a:schemeClr val="tx1"/>
                          </a:solidFill>
                        </a:rPr>
                        <a:t>umrad</a:t>
                      </a:r>
                      <a:r>
                        <a:rPr lang="en-US" altLang="zh-CN" sz="1600" b="1" dirty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zh-CN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600" b="0" dirty="0">
                          <a:solidFill>
                            <a:schemeClr val="tx1"/>
                          </a:solidFill>
                        </a:rPr>
                        <a:t>5.0</a:t>
                      </a:r>
                      <a:endParaRPr lang="zh-CN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1" name="文本框 20"/>
          <p:cNvSpPr txBox="1"/>
          <p:nvPr/>
        </p:nvSpPr>
        <p:spPr>
          <a:xfrm>
            <a:off x="9551999" y="818501"/>
            <a:ext cx="2592001" cy="45345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lnSpc>
                <a:spcPct val="130000"/>
              </a:lnSpc>
              <a:spcAft>
                <a:spcPts val="500"/>
              </a:spcAft>
              <a:defRPr sz="2400" b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r>
              <a:rPr lang="en-US" altLang="zh-CN" sz="2000" b="1" dirty="0">
                <a:solidFill>
                  <a:srgbClr val="C00000"/>
                </a:solidFill>
              </a:rPr>
              <a:t>8.5 </a:t>
            </a:r>
            <a:r>
              <a:rPr lang="en-US" altLang="zh-CN" sz="2000" b="1" dirty="0" err="1">
                <a:solidFill>
                  <a:srgbClr val="C00000"/>
                </a:solidFill>
              </a:rPr>
              <a:t>nC</a:t>
            </a:r>
            <a:r>
              <a:rPr lang="en-US" altLang="zh-CN" sz="2000" b="1" dirty="0">
                <a:solidFill>
                  <a:srgbClr val="C00000"/>
                </a:solidFill>
              </a:rPr>
              <a:t> ML</a:t>
            </a:r>
            <a:r>
              <a:rPr lang="zh-CN" altLang="en-US" sz="2000" b="1" dirty="0">
                <a:solidFill>
                  <a:srgbClr val="C00000"/>
                </a:solidFill>
              </a:rPr>
              <a:t>输出</a:t>
            </a:r>
            <a:endParaRPr lang="zh-CN" altLang="en-US" sz="2000" b="1" dirty="0">
              <a:solidFill>
                <a:srgbClr val="C00000"/>
              </a:solidFill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6269550" y="818502"/>
            <a:ext cx="3282449" cy="45345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lnSpc>
                <a:spcPct val="130000"/>
              </a:lnSpc>
              <a:spcAft>
                <a:spcPts val="500"/>
              </a:spcAft>
              <a:defRPr sz="2400" b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r>
              <a:rPr lang="en-US" altLang="zh-CN" sz="2000" b="1" dirty="0">
                <a:solidFill>
                  <a:srgbClr val="2F5597"/>
                </a:solidFill>
              </a:rPr>
              <a:t>8.5 </a:t>
            </a:r>
            <a:r>
              <a:rPr lang="en-US" altLang="zh-CN" sz="2000" b="1" dirty="0" err="1">
                <a:solidFill>
                  <a:srgbClr val="2F5597"/>
                </a:solidFill>
              </a:rPr>
              <a:t>nC</a:t>
            </a:r>
            <a:r>
              <a:rPr lang="en-US" altLang="zh-CN" sz="2000" b="1" dirty="0">
                <a:solidFill>
                  <a:srgbClr val="2F5597"/>
                </a:solidFill>
              </a:rPr>
              <a:t> chicane</a:t>
            </a:r>
            <a:r>
              <a:rPr lang="zh-CN" altLang="en-US" sz="2000" b="1" dirty="0">
                <a:solidFill>
                  <a:srgbClr val="2F5597"/>
                </a:solidFill>
              </a:rPr>
              <a:t>出口</a:t>
            </a:r>
            <a:endParaRPr lang="zh-CN" altLang="en-US" sz="2000" b="1" dirty="0">
              <a:solidFill>
                <a:srgbClr val="2F5597"/>
              </a:solidFill>
            </a:endParaRPr>
          </a:p>
        </p:txBody>
      </p:sp>
      <p:sp>
        <p:nvSpPr>
          <p:cNvPr id="23" name="object 4"/>
          <p:cNvSpPr/>
          <p:nvPr/>
        </p:nvSpPr>
        <p:spPr>
          <a:xfrm rot="4110989" flipH="1">
            <a:off x="5318588" y="3321542"/>
            <a:ext cx="143748" cy="3431954"/>
          </a:xfrm>
          <a:custGeom>
            <a:avLst/>
            <a:gdLst/>
            <a:ahLst/>
            <a:cxnLst/>
            <a:rect l="l" t="t" r="r" b="b"/>
            <a:pathLst>
              <a:path w="211455" h="1068070">
                <a:moveTo>
                  <a:pt x="97364" y="900354"/>
                </a:moveTo>
                <a:lnTo>
                  <a:pt x="40640" y="906525"/>
                </a:lnTo>
                <a:lnTo>
                  <a:pt x="144399" y="1067714"/>
                </a:lnTo>
                <a:lnTo>
                  <a:pt x="195950" y="928750"/>
                </a:lnTo>
                <a:lnTo>
                  <a:pt x="100457" y="928750"/>
                </a:lnTo>
                <a:lnTo>
                  <a:pt x="97364" y="900354"/>
                </a:lnTo>
                <a:close/>
              </a:path>
              <a:path w="211455" h="1068070">
                <a:moveTo>
                  <a:pt x="154260" y="894164"/>
                </a:moveTo>
                <a:lnTo>
                  <a:pt x="97364" y="900354"/>
                </a:lnTo>
                <a:lnTo>
                  <a:pt x="100457" y="928750"/>
                </a:lnTo>
                <a:lnTo>
                  <a:pt x="157353" y="922527"/>
                </a:lnTo>
                <a:lnTo>
                  <a:pt x="154260" y="894164"/>
                </a:lnTo>
                <a:close/>
              </a:path>
              <a:path w="211455" h="1068070">
                <a:moveTo>
                  <a:pt x="211074" y="887983"/>
                </a:moveTo>
                <a:lnTo>
                  <a:pt x="154260" y="894164"/>
                </a:lnTo>
                <a:lnTo>
                  <a:pt x="157353" y="922527"/>
                </a:lnTo>
                <a:lnTo>
                  <a:pt x="100457" y="928750"/>
                </a:lnTo>
                <a:lnTo>
                  <a:pt x="195950" y="928750"/>
                </a:lnTo>
                <a:lnTo>
                  <a:pt x="211074" y="887983"/>
                </a:lnTo>
                <a:close/>
              </a:path>
              <a:path w="211455" h="1068070">
                <a:moveTo>
                  <a:pt x="56769" y="0"/>
                </a:moveTo>
                <a:lnTo>
                  <a:pt x="0" y="6222"/>
                </a:lnTo>
                <a:lnTo>
                  <a:pt x="97364" y="900354"/>
                </a:lnTo>
                <a:lnTo>
                  <a:pt x="154260" y="894164"/>
                </a:lnTo>
                <a:lnTo>
                  <a:pt x="56769" y="0"/>
                </a:lnTo>
                <a:close/>
              </a:path>
            </a:pathLst>
          </a:custGeom>
          <a:solidFill>
            <a:srgbClr val="00B0F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4" name="文本框 10"/>
          <p:cNvSpPr txBox="1"/>
          <p:nvPr/>
        </p:nvSpPr>
        <p:spPr>
          <a:xfrm>
            <a:off x="119781" y="105035"/>
            <a:ext cx="86848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zh-CN" altLang="en-US" sz="3200" b="1" dirty="0">
                <a:solidFill>
                  <a:srgbClr val="FF0000"/>
                </a:solidFill>
                <a:cs typeface="+mn-ea"/>
                <a:sym typeface="+mn-lt"/>
              </a:rPr>
              <a:t>兼容注入</a:t>
            </a:r>
            <a:r>
              <a:rPr kumimoji="1" lang="en-US" altLang="zh-CN" sz="3200" b="1" dirty="0">
                <a:solidFill>
                  <a:schemeClr val="accent1">
                    <a:lumMod val="75000"/>
                  </a:schemeClr>
                </a:solidFill>
                <a:cs typeface="+mn-ea"/>
                <a:sym typeface="+mn-lt"/>
              </a:rPr>
              <a:t>——</a:t>
            </a:r>
            <a:r>
              <a:rPr kumimoji="1" lang="zh-CN" altLang="en-US" sz="3200" b="1" dirty="0">
                <a:solidFill>
                  <a:schemeClr val="accent1">
                    <a:lumMod val="75000"/>
                  </a:schemeClr>
                </a:solidFill>
                <a:cs typeface="+mn-ea"/>
                <a:sym typeface="+mn-lt"/>
              </a:rPr>
              <a:t>主加速段输出束团参数结果</a:t>
            </a:r>
            <a:endParaRPr kumimoji="1" lang="zh-CN" altLang="en-US" sz="3200" b="1" dirty="0">
              <a:solidFill>
                <a:schemeClr val="accent1">
                  <a:lumMod val="7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5" name="object 4"/>
          <p:cNvSpPr/>
          <p:nvPr/>
        </p:nvSpPr>
        <p:spPr>
          <a:xfrm rot="16923074">
            <a:off x="8232867" y="2182717"/>
            <a:ext cx="174646" cy="5617531"/>
          </a:xfrm>
          <a:custGeom>
            <a:avLst/>
            <a:gdLst/>
            <a:ahLst/>
            <a:cxnLst/>
            <a:rect l="l" t="t" r="r" b="b"/>
            <a:pathLst>
              <a:path w="211455" h="1068070">
                <a:moveTo>
                  <a:pt x="97364" y="900354"/>
                </a:moveTo>
                <a:lnTo>
                  <a:pt x="40640" y="906525"/>
                </a:lnTo>
                <a:lnTo>
                  <a:pt x="144399" y="1067714"/>
                </a:lnTo>
                <a:lnTo>
                  <a:pt x="195950" y="928750"/>
                </a:lnTo>
                <a:lnTo>
                  <a:pt x="100457" y="928750"/>
                </a:lnTo>
                <a:lnTo>
                  <a:pt x="97364" y="900354"/>
                </a:lnTo>
                <a:close/>
              </a:path>
              <a:path w="211455" h="1068070">
                <a:moveTo>
                  <a:pt x="154260" y="894164"/>
                </a:moveTo>
                <a:lnTo>
                  <a:pt x="97364" y="900354"/>
                </a:lnTo>
                <a:lnTo>
                  <a:pt x="100457" y="928750"/>
                </a:lnTo>
                <a:lnTo>
                  <a:pt x="157353" y="922527"/>
                </a:lnTo>
                <a:lnTo>
                  <a:pt x="154260" y="894164"/>
                </a:lnTo>
                <a:close/>
              </a:path>
              <a:path w="211455" h="1068070">
                <a:moveTo>
                  <a:pt x="211074" y="887983"/>
                </a:moveTo>
                <a:lnTo>
                  <a:pt x="154260" y="894164"/>
                </a:lnTo>
                <a:lnTo>
                  <a:pt x="157353" y="922527"/>
                </a:lnTo>
                <a:lnTo>
                  <a:pt x="100457" y="928750"/>
                </a:lnTo>
                <a:lnTo>
                  <a:pt x="195950" y="928750"/>
                </a:lnTo>
                <a:lnTo>
                  <a:pt x="211074" y="887983"/>
                </a:lnTo>
                <a:close/>
              </a:path>
              <a:path w="211455" h="1068070">
                <a:moveTo>
                  <a:pt x="56769" y="0"/>
                </a:moveTo>
                <a:lnTo>
                  <a:pt x="0" y="6222"/>
                </a:lnTo>
                <a:lnTo>
                  <a:pt x="97364" y="900354"/>
                </a:lnTo>
                <a:lnTo>
                  <a:pt x="154260" y="894164"/>
                </a:lnTo>
                <a:lnTo>
                  <a:pt x="56769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6" name="object 4"/>
          <p:cNvSpPr/>
          <p:nvPr/>
        </p:nvSpPr>
        <p:spPr>
          <a:xfrm rot="1504798">
            <a:off x="11457897" y="4526651"/>
            <a:ext cx="173441" cy="1078199"/>
          </a:xfrm>
          <a:custGeom>
            <a:avLst/>
            <a:gdLst/>
            <a:ahLst/>
            <a:cxnLst/>
            <a:rect l="l" t="t" r="r" b="b"/>
            <a:pathLst>
              <a:path w="211455" h="1068070">
                <a:moveTo>
                  <a:pt x="97364" y="900354"/>
                </a:moveTo>
                <a:lnTo>
                  <a:pt x="40640" y="906525"/>
                </a:lnTo>
                <a:lnTo>
                  <a:pt x="144399" y="1067714"/>
                </a:lnTo>
                <a:lnTo>
                  <a:pt x="195950" y="928750"/>
                </a:lnTo>
                <a:lnTo>
                  <a:pt x="100457" y="928750"/>
                </a:lnTo>
                <a:lnTo>
                  <a:pt x="97364" y="900354"/>
                </a:lnTo>
                <a:close/>
              </a:path>
              <a:path w="211455" h="1068070">
                <a:moveTo>
                  <a:pt x="154260" y="894164"/>
                </a:moveTo>
                <a:lnTo>
                  <a:pt x="97364" y="900354"/>
                </a:lnTo>
                <a:lnTo>
                  <a:pt x="100457" y="928750"/>
                </a:lnTo>
                <a:lnTo>
                  <a:pt x="157353" y="922527"/>
                </a:lnTo>
                <a:lnTo>
                  <a:pt x="154260" y="894164"/>
                </a:lnTo>
                <a:close/>
              </a:path>
              <a:path w="211455" h="1068070">
                <a:moveTo>
                  <a:pt x="211074" y="887983"/>
                </a:moveTo>
                <a:lnTo>
                  <a:pt x="154260" y="894164"/>
                </a:lnTo>
                <a:lnTo>
                  <a:pt x="157353" y="922527"/>
                </a:lnTo>
                <a:lnTo>
                  <a:pt x="100457" y="928750"/>
                </a:lnTo>
                <a:lnTo>
                  <a:pt x="195950" y="928750"/>
                </a:lnTo>
                <a:lnTo>
                  <a:pt x="211074" y="887983"/>
                </a:lnTo>
                <a:close/>
              </a:path>
              <a:path w="211455" h="1068070">
                <a:moveTo>
                  <a:pt x="56769" y="0"/>
                </a:moveTo>
                <a:lnTo>
                  <a:pt x="0" y="6222"/>
                </a:lnTo>
                <a:lnTo>
                  <a:pt x="97364" y="900354"/>
                </a:lnTo>
                <a:lnTo>
                  <a:pt x="154260" y="894164"/>
                </a:lnTo>
                <a:lnTo>
                  <a:pt x="56769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矩形 3"/>
          <p:cNvSpPr/>
          <p:nvPr/>
        </p:nvSpPr>
        <p:spPr>
          <a:xfrm>
            <a:off x="-1039528" y="848585"/>
            <a:ext cx="45719" cy="754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2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448" y="1453854"/>
            <a:ext cx="3077618" cy="2317137"/>
          </a:xfrm>
          <a:prstGeom prst="rect">
            <a:avLst/>
          </a:prstGeom>
        </p:spPr>
      </p:pic>
      <p:sp>
        <p:nvSpPr>
          <p:cNvPr id="1048803" name="文本框 10"/>
          <p:cNvSpPr txBox="1"/>
          <p:nvPr/>
        </p:nvSpPr>
        <p:spPr>
          <a:xfrm>
            <a:off x="119781" y="105035"/>
            <a:ext cx="86848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zh-CN" altLang="en-US" sz="3200" b="1" dirty="0">
                <a:solidFill>
                  <a:srgbClr val="FF0000"/>
                </a:solidFill>
                <a:cs typeface="+mn-ea"/>
                <a:sym typeface="+mn-lt"/>
              </a:rPr>
              <a:t>兼容注入</a:t>
            </a:r>
            <a:r>
              <a:rPr kumimoji="1" lang="en-US" altLang="zh-CN" sz="3200" b="1" dirty="0">
                <a:solidFill>
                  <a:schemeClr val="accent1">
                    <a:lumMod val="75000"/>
                  </a:schemeClr>
                </a:solidFill>
                <a:cs typeface="+mn-ea"/>
                <a:sym typeface="+mn-lt"/>
              </a:rPr>
              <a:t>——</a:t>
            </a:r>
            <a:r>
              <a:rPr kumimoji="1" lang="zh-CN" altLang="en-US" sz="3200" b="1" dirty="0">
                <a:solidFill>
                  <a:schemeClr val="accent1">
                    <a:lumMod val="75000"/>
                  </a:schemeClr>
                </a:solidFill>
                <a:cs typeface="+mn-ea"/>
                <a:sym typeface="+mn-lt"/>
              </a:rPr>
              <a:t>主加速段输出结果</a:t>
            </a:r>
            <a:endParaRPr kumimoji="1" lang="zh-CN" altLang="en-US" sz="3200" b="1" dirty="0">
              <a:solidFill>
                <a:schemeClr val="accent1">
                  <a:lumMod val="7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ECE7A-A77C-42FA-9484-FD22BB1317FE}" type="slidenum">
              <a:rPr lang="zh-CN" altLang="en-US" smtClean="0"/>
            </a:fld>
            <a:endParaRPr lang="zh-CN" altLang="en-US"/>
          </a:p>
        </p:txBody>
      </p:sp>
      <p:sp>
        <p:nvSpPr>
          <p:cNvPr id="28" name="文本框 27"/>
          <p:cNvSpPr txBox="1"/>
          <p:nvPr/>
        </p:nvSpPr>
        <p:spPr>
          <a:xfrm>
            <a:off x="4306618" y="6540487"/>
            <a:ext cx="28625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1600" b="1" dirty="0">
                <a:solidFill>
                  <a:srgbClr val="FFFF00"/>
                </a:solidFill>
              </a:rPr>
              <a:t>胡桐宁</a:t>
            </a:r>
            <a:r>
              <a:rPr lang="en-US" altLang="zh-CN" sz="1600" b="1" dirty="0">
                <a:solidFill>
                  <a:srgbClr val="FFFF00"/>
                </a:solidFill>
              </a:rPr>
              <a:t>@</a:t>
            </a:r>
            <a:r>
              <a:rPr lang="zh-CN" altLang="en-US" sz="1600" b="1" dirty="0">
                <a:solidFill>
                  <a:srgbClr val="FFFF00"/>
                </a:solidFill>
              </a:rPr>
              <a:t>华中科技大学</a:t>
            </a:r>
            <a:endParaRPr lang="zh-CN" altLang="en-US" sz="1600" b="1" dirty="0">
              <a:solidFill>
                <a:srgbClr val="FFFF00"/>
              </a:solidFill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119781" y="682854"/>
            <a:ext cx="5112619" cy="52565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lnSpc>
                <a:spcPct val="130000"/>
              </a:lnSpc>
              <a:spcAft>
                <a:spcPts val="500"/>
              </a:spcAft>
              <a:defRPr sz="2400" b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r>
              <a:rPr lang="zh-CN" altLang="en-US" b="1" dirty="0">
                <a:solidFill>
                  <a:srgbClr val="C00000"/>
                </a:solidFill>
              </a:rPr>
              <a:t>八种工况束团参数均满足注入需求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pic>
        <p:nvPicPr>
          <p:cNvPr id="24" name="图片 2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3809" y="1493469"/>
            <a:ext cx="3180010" cy="2250180"/>
          </a:xfrm>
          <a:prstGeom prst="rect">
            <a:avLst/>
          </a:prstGeom>
        </p:spPr>
      </p:pic>
      <p:sp>
        <p:nvSpPr>
          <p:cNvPr id="27" name="文本框 26"/>
          <p:cNvSpPr txBox="1"/>
          <p:nvPr/>
        </p:nvSpPr>
        <p:spPr>
          <a:xfrm>
            <a:off x="-15406" y="1186361"/>
            <a:ext cx="1355705" cy="41735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lnSpc>
                <a:spcPct val="130000"/>
              </a:lnSpc>
              <a:spcAft>
                <a:spcPts val="500"/>
              </a:spcAft>
              <a:defRPr sz="2400" b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r>
              <a:rPr lang="en-US" altLang="zh-CN" sz="1800" b="1" dirty="0">
                <a:solidFill>
                  <a:srgbClr val="C00000"/>
                </a:solidFill>
              </a:rPr>
              <a:t>Off-axis</a:t>
            </a:r>
            <a:endParaRPr lang="zh-CN" altLang="en-US" sz="1800" b="1" dirty="0">
              <a:solidFill>
                <a:srgbClr val="C00000"/>
              </a:solidFill>
            </a:endParaRPr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545" y="1498589"/>
            <a:ext cx="3051980" cy="2310773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0458" y="1453854"/>
            <a:ext cx="3117310" cy="2252237"/>
          </a:xfrm>
          <a:prstGeom prst="rect">
            <a:avLst/>
          </a:prstGeom>
        </p:spPr>
      </p:pic>
      <p:sp>
        <p:nvSpPr>
          <p:cNvPr id="19" name="文本框 18"/>
          <p:cNvSpPr txBox="1"/>
          <p:nvPr/>
        </p:nvSpPr>
        <p:spPr>
          <a:xfrm>
            <a:off x="9744140" y="1289990"/>
            <a:ext cx="20254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/>
              <a:t>1.0 </a:t>
            </a:r>
            <a:r>
              <a:rPr lang="en-US" altLang="zh-CN" b="1" dirty="0" err="1"/>
              <a:t>nC</a:t>
            </a:r>
            <a:r>
              <a:rPr lang="en-US" altLang="zh-CN" b="1" dirty="0"/>
              <a:t> @ 3.5 GeV</a:t>
            </a:r>
            <a:endParaRPr lang="zh-CN" altLang="en-US" b="1" dirty="0"/>
          </a:p>
        </p:txBody>
      </p:sp>
      <p:sp>
        <p:nvSpPr>
          <p:cNvPr id="20" name="文本框 19"/>
          <p:cNvSpPr txBox="1"/>
          <p:nvPr/>
        </p:nvSpPr>
        <p:spPr>
          <a:xfrm>
            <a:off x="6957297" y="1297546"/>
            <a:ext cx="20254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/>
              <a:t>1.0 </a:t>
            </a:r>
            <a:r>
              <a:rPr lang="en-US" altLang="zh-CN" b="1" dirty="0" err="1"/>
              <a:t>nC</a:t>
            </a:r>
            <a:r>
              <a:rPr lang="en-US" altLang="zh-CN" b="1" dirty="0"/>
              <a:t> @ 2.0 GeV</a:t>
            </a:r>
            <a:endParaRPr lang="zh-CN" altLang="en-US" b="1" dirty="0"/>
          </a:p>
        </p:txBody>
      </p:sp>
      <p:sp>
        <p:nvSpPr>
          <p:cNvPr id="21" name="文本框 20"/>
          <p:cNvSpPr txBox="1"/>
          <p:nvPr/>
        </p:nvSpPr>
        <p:spPr>
          <a:xfrm>
            <a:off x="4024107" y="1292794"/>
            <a:ext cx="20254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/>
              <a:t>1.0 </a:t>
            </a:r>
            <a:r>
              <a:rPr lang="en-US" altLang="zh-CN" b="1" dirty="0" err="1"/>
              <a:t>nC</a:t>
            </a:r>
            <a:r>
              <a:rPr lang="en-US" altLang="zh-CN" b="1" dirty="0"/>
              <a:t> @ 1.5 GeV</a:t>
            </a:r>
            <a:endParaRPr lang="zh-CN" altLang="en-US" b="1" dirty="0"/>
          </a:p>
        </p:txBody>
      </p:sp>
      <p:sp>
        <p:nvSpPr>
          <p:cNvPr id="22" name="文本框 21"/>
          <p:cNvSpPr txBox="1"/>
          <p:nvPr/>
        </p:nvSpPr>
        <p:spPr>
          <a:xfrm>
            <a:off x="1302624" y="1292793"/>
            <a:ext cx="20254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/>
              <a:t>0.5 </a:t>
            </a:r>
            <a:r>
              <a:rPr lang="en-US" altLang="zh-CN" b="1" dirty="0" err="1"/>
              <a:t>nC</a:t>
            </a:r>
            <a:r>
              <a:rPr lang="en-US" altLang="zh-CN" b="1" dirty="0"/>
              <a:t> @ 1.0 GeV</a:t>
            </a:r>
            <a:endParaRPr lang="zh-CN" altLang="en-US" b="1" dirty="0"/>
          </a:p>
        </p:txBody>
      </p:sp>
      <p:pic>
        <p:nvPicPr>
          <p:cNvPr id="34" name="图片 3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739" y="4051851"/>
            <a:ext cx="3021887" cy="2264598"/>
          </a:xfrm>
          <a:prstGeom prst="rect">
            <a:avLst/>
          </a:prstGeom>
        </p:spPr>
      </p:pic>
      <p:sp>
        <p:nvSpPr>
          <p:cNvPr id="35" name="文本框 34"/>
          <p:cNvSpPr txBox="1"/>
          <p:nvPr/>
        </p:nvSpPr>
        <p:spPr>
          <a:xfrm>
            <a:off x="94063" y="3776308"/>
            <a:ext cx="1355705" cy="41735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lnSpc>
                <a:spcPct val="130000"/>
              </a:lnSpc>
              <a:spcAft>
                <a:spcPts val="500"/>
              </a:spcAft>
              <a:defRPr sz="2400" b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r>
              <a:rPr lang="en-US" altLang="zh-CN" sz="1800" b="1" dirty="0">
                <a:solidFill>
                  <a:srgbClr val="C00000"/>
                </a:solidFill>
              </a:rPr>
              <a:t>Swap-out</a:t>
            </a:r>
            <a:endParaRPr lang="zh-CN" altLang="en-US" sz="1800" b="1" dirty="0">
              <a:solidFill>
                <a:srgbClr val="C00000"/>
              </a:solidFill>
            </a:endParaRPr>
          </a:p>
        </p:txBody>
      </p:sp>
      <p:pic>
        <p:nvPicPr>
          <p:cNvPr id="36" name="图片 3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0999" y="4092168"/>
            <a:ext cx="3180009" cy="2308205"/>
          </a:xfrm>
          <a:prstGeom prst="rect">
            <a:avLst/>
          </a:prstGeom>
        </p:spPr>
      </p:pic>
      <p:pic>
        <p:nvPicPr>
          <p:cNvPr id="37" name="图片 3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2590" y="4085629"/>
            <a:ext cx="3030387" cy="2307600"/>
          </a:xfrm>
          <a:prstGeom prst="rect">
            <a:avLst/>
          </a:prstGeom>
        </p:spPr>
      </p:pic>
      <p:pic>
        <p:nvPicPr>
          <p:cNvPr id="38" name="图片 3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5081" y="4110618"/>
            <a:ext cx="3026919" cy="2307600"/>
          </a:xfrm>
          <a:prstGeom prst="rect">
            <a:avLst/>
          </a:prstGeom>
        </p:spPr>
      </p:pic>
      <p:sp>
        <p:nvSpPr>
          <p:cNvPr id="39" name="文本框 38"/>
          <p:cNvSpPr txBox="1"/>
          <p:nvPr/>
        </p:nvSpPr>
        <p:spPr>
          <a:xfrm>
            <a:off x="7060720" y="3876805"/>
            <a:ext cx="2151245" cy="381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/>
              <a:t>8.5 </a:t>
            </a:r>
            <a:r>
              <a:rPr lang="en-US" altLang="zh-CN" b="1" dirty="0" err="1"/>
              <a:t>nC</a:t>
            </a:r>
            <a:r>
              <a:rPr lang="en-US" altLang="zh-CN" b="1" dirty="0"/>
              <a:t> @ 2.0 GeV</a:t>
            </a:r>
            <a:endParaRPr lang="zh-CN" altLang="en-US" b="1" dirty="0"/>
          </a:p>
        </p:txBody>
      </p:sp>
      <p:sp>
        <p:nvSpPr>
          <p:cNvPr id="40" name="文本框 39"/>
          <p:cNvSpPr txBox="1"/>
          <p:nvPr/>
        </p:nvSpPr>
        <p:spPr>
          <a:xfrm>
            <a:off x="9756032" y="3861213"/>
            <a:ext cx="2151245" cy="381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/>
              <a:t>8.5 </a:t>
            </a:r>
            <a:r>
              <a:rPr lang="en-US" altLang="zh-CN" b="1" dirty="0" err="1"/>
              <a:t>nC</a:t>
            </a:r>
            <a:r>
              <a:rPr lang="en-US" altLang="zh-CN" b="1" dirty="0"/>
              <a:t> @ 3.5 GeV</a:t>
            </a:r>
            <a:endParaRPr lang="zh-CN" altLang="en-US" b="1" dirty="0"/>
          </a:p>
        </p:txBody>
      </p:sp>
      <p:sp>
        <p:nvSpPr>
          <p:cNvPr id="41" name="文本框 40"/>
          <p:cNvSpPr txBox="1"/>
          <p:nvPr/>
        </p:nvSpPr>
        <p:spPr>
          <a:xfrm>
            <a:off x="4049897" y="3872789"/>
            <a:ext cx="20017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/>
              <a:t>8.5 </a:t>
            </a:r>
            <a:r>
              <a:rPr lang="en-US" altLang="zh-CN" b="1" dirty="0" err="1"/>
              <a:t>nC</a:t>
            </a:r>
            <a:r>
              <a:rPr lang="en-US" altLang="zh-CN" b="1" dirty="0"/>
              <a:t> @ 1.5 GeV</a:t>
            </a:r>
            <a:endParaRPr lang="zh-CN" altLang="en-US" b="1" dirty="0"/>
          </a:p>
        </p:txBody>
      </p:sp>
      <p:sp>
        <p:nvSpPr>
          <p:cNvPr id="42" name="文本框 41"/>
          <p:cNvSpPr txBox="1"/>
          <p:nvPr/>
        </p:nvSpPr>
        <p:spPr>
          <a:xfrm>
            <a:off x="1519441" y="3871074"/>
            <a:ext cx="18010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/>
              <a:t>4 </a:t>
            </a:r>
            <a:r>
              <a:rPr lang="en-US" altLang="zh-CN" b="1" dirty="0" err="1"/>
              <a:t>nC</a:t>
            </a:r>
            <a:r>
              <a:rPr lang="en-US" altLang="zh-CN" b="1" dirty="0"/>
              <a:t> @ 1.0 GeV</a:t>
            </a:r>
            <a:endParaRPr lang="zh-CN" altLang="en-US" b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03" name="文本框 10"/>
          <p:cNvSpPr txBox="1"/>
          <p:nvPr/>
        </p:nvSpPr>
        <p:spPr>
          <a:xfrm>
            <a:off x="103909" y="151678"/>
            <a:ext cx="718358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zh-CN" altLang="en-US" sz="3200" b="1" dirty="0">
                <a:solidFill>
                  <a:schemeClr val="accent1">
                    <a:lumMod val="75000"/>
                  </a:schemeClr>
                </a:solidFill>
                <a:cs typeface="+mn-ea"/>
                <a:sym typeface="+mn-lt"/>
              </a:rPr>
              <a:t>总结和下一步工作计划</a:t>
            </a:r>
            <a:endParaRPr kumimoji="1" lang="zh-CN" altLang="en-US" sz="3200" b="1" dirty="0">
              <a:solidFill>
                <a:schemeClr val="accent1">
                  <a:lumMod val="7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ECE7A-A77C-42FA-9484-FD22BB1317FE}" type="slidenum">
              <a:rPr lang="zh-CN" altLang="en-US" smtClean="0"/>
            </a:fld>
            <a:endParaRPr lang="zh-CN" altLang="en-US" dirty="0"/>
          </a:p>
        </p:txBody>
      </p:sp>
      <p:sp>
        <p:nvSpPr>
          <p:cNvPr id="3" name="文本框 2"/>
          <p:cNvSpPr txBox="1"/>
          <p:nvPr/>
        </p:nvSpPr>
        <p:spPr>
          <a:xfrm>
            <a:off x="254000" y="736453"/>
            <a:ext cx="11629736" cy="5618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根据对撞环设计要求，针对</a:t>
            </a:r>
            <a:r>
              <a:rPr lang="zh-CN" altLang="en-US" sz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离轴注入、置换注入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以及</a:t>
            </a:r>
            <a:r>
              <a:rPr lang="zh-CN" altLang="en-US" sz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兼容注入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分别进行了加速器方案设计。</a:t>
            </a:r>
            <a:endParaRPr lang="en-US" altLang="zh-CN" sz="2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对于</a:t>
            </a:r>
            <a:r>
              <a:rPr lang="zh-CN" altLang="en-US" sz="2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离轴注入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方案，注入器采用</a:t>
            </a:r>
            <a:r>
              <a:rPr lang="zh-CN" altLang="en-US" sz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光阴极</a:t>
            </a:r>
            <a:r>
              <a:rPr lang="en-US" altLang="zh-CN" sz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zh-CN" altLang="en-US" sz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热阴极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的双电子枪方案，配合正电子阻尼环，完全可以满足离轴注入的要求。</a:t>
            </a:r>
            <a:endParaRPr lang="en-US" altLang="zh-CN" sz="2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对于</a:t>
            </a:r>
            <a:r>
              <a:rPr lang="zh-CN" altLang="en-US" sz="2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置换注入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方案，提出了</a:t>
            </a:r>
            <a:r>
              <a:rPr lang="zh-CN" altLang="en-US" sz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热阴极电子枪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</a:t>
            </a:r>
            <a:r>
              <a:rPr lang="zh-CN" altLang="en-US" sz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波段光阴极电子枪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两种方案设计，可直接产生</a:t>
            </a:r>
            <a:r>
              <a:rPr lang="en-US" altLang="zh-CN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8.5nC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大电荷量电子束，无需电子累积环，从而有效降低工程造价和技术难度。</a:t>
            </a:r>
            <a:endParaRPr lang="en-US" altLang="zh-CN" sz="2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对于</a:t>
            </a:r>
            <a:r>
              <a:rPr lang="zh-CN" altLang="en-US" sz="2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兼容注入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方案，采用具备大电荷量潜力的</a:t>
            </a:r>
            <a:r>
              <a:rPr lang="en-US" altLang="zh-CN" sz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</a:t>
            </a:r>
            <a:r>
              <a:rPr lang="zh-CN" altLang="en-US" sz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波段光阴极电子枪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，产生</a:t>
            </a:r>
            <a:r>
              <a:rPr lang="en-US" altLang="zh-CN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1nC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电子束实现离轴注入，并在第二阶段升级为</a:t>
            </a:r>
            <a:r>
              <a:rPr lang="en-US" altLang="zh-CN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8.5nC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用于置换注入。</a:t>
            </a:r>
            <a:endParaRPr lang="en-US" altLang="zh-CN" sz="2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目前直线加速器物理</a:t>
            </a:r>
            <a:r>
              <a:rPr lang="zh-CN" altLang="en-US" sz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方案设计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sz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误差分析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sz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系统布局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已完成，下一步将针对正负电子双束团加速、不同工况</a:t>
            </a:r>
            <a:r>
              <a:rPr lang="en-US" altLang="zh-CN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LPS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优化策略、大电荷量束团集体效应等进一步细化研究。</a:t>
            </a:r>
            <a:endParaRPr lang="en-US" altLang="zh-CN" sz="2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目前已对</a:t>
            </a:r>
            <a:r>
              <a:rPr lang="zh-CN" altLang="en-US" sz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功率源、磁铁、束测和准直元件需求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开展了多轮迭代，下半年将固化注入器方案，并与硬件系统进行参数对接和迭代。</a:t>
            </a:r>
            <a:endParaRPr lang="en-US" altLang="zh-CN" sz="2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320" name="文本框 3"/>
          <p:cNvSpPr txBox="1"/>
          <p:nvPr/>
        </p:nvSpPr>
        <p:spPr>
          <a:xfrm>
            <a:off x="1983167" y="1603445"/>
            <a:ext cx="869994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6600" b="1" spc="500" dirty="0">
                <a:solidFill>
                  <a:schemeClr val="accent1">
                    <a:lumMod val="75000"/>
                  </a:schemeClr>
                </a:solidFill>
                <a:cs typeface="+mn-ea"/>
                <a:sym typeface="+mn-lt"/>
              </a:rPr>
              <a:t>敬请批评指正！</a:t>
            </a:r>
            <a:endParaRPr kumimoji="1" lang="en-US" altLang="zh-CN" sz="6600" b="1" spc="500" dirty="0">
              <a:solidFill>
                <a:schemeClr val="accent1">
                  <a:lumMod val="75000"/>
                </a:schemeClr>
              </a:solidFill>
              <a:cs typeface="+mn-ea"/>
              <a:sym typeface="+mn-lt"/>
            </a:endParaRPr>
          </a:p>
          <a:p>
            <a:pPr algn="ctr"/>
            <a:r>
              <a:rPr kumimoji="1" lang="zh-CN" altLang="en-US" sz="6600" b="1" spc="500" dirty="0">
                <a:solidFill>
                  <a:schemeClr val="accent1">
                    <a:lumMod val="75000"/>
                  </a:schemeClr>
                </a:solidFill>
                <a:cs typeface="+mn-ea"/>
                <a:sym typeface="+mn-lt"/>
              </a:rPr>
              <a:t>谢  谢！</a:t>
            </a:r>
            <a:endParaRPr kumimoji="1" lang="zh-CN" altLang="en-US" sz="6600" b="1" spc="500" dirty="0">
              <a:solidFill>
                <a:schemeClr val="accent1">
                  <a:lumMod val="75000"/>
                </a:schemeClr>
              </a:solidFill>
              <a:cs typeface="+mn-ea"/>
              <a:sym typeface="+mn-lt"/>
            </a:endParaRPr>
          </a:p>
        </p:txBody>
      </p:sp>
      <p:pic>
        <p:nvPicPr>
          <p:cNvPr id="1026" name="Picture 2" descr="中国科学院近代物理研究所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5689" y="5507800"/>
            <a:ext cx="3107874" cy="603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图形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2681" y="4835800"/>
            <a:ext cx="3019822" cy="578264"/>
          </a:xfrm>
          <a:prstGeom prst="rect">
            <a:avLst/>
          </a:prstGeom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3140" y="5452522"/>
            <a:ext cx="4112832" cy="62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118"/>
          <a:stretch>
            <a:fillRect/>
          </a:stretch>
        </p:blipFill>
        <p:spPr>
          <a:xfrm>
            <a:off x="2763625" y="4835800"/>
            <a:ext cx="3029937" cy="57826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03" name="文本框 10"/>
          <p:cNvSpPr txBox="1"/>
          <p:nvPr/>
        </p:nvSpPr>
        <p:spPr>
          <a:xfrm>
            <a:off x="103908" y="151678"/>
            <a:ext cx="559030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zh-CN" altLang="en-US" sz="3200" b="1" dirty="0">
                <a:solidFill>
                  <a:schemeClr val="accent1">
                    <a:lumMod val="75000"/>
                  </a:schemeClr>
                </a:solidFill>
                <a:cs typeface="+mn-ea"/>
                <a:sym typeface="+mn-lt"/>
              </a:rPr>
              <a:t>国际同类型装置调研</a:t>
            </a:r>
            <a:endParaRPr kumimoji="1" lang="zh-CN" altLang="en-US" sz="3200" b="1" dirty="0">
              <a:solidFill>
                <a:schemeClr val="accent1">
                  <a:lumMod val="7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63525" y="736453"/>
            <a:ext cx="11402002" cy="23462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根据注入方式不同，大部分对撞机也主要分为离轴注入和在轴注入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注入所需的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正电子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通常采用大电荷量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电子束打靶产生</a:t>
            </a:r>
            <a:endParaRPr lang="en-US" altLang="zh-CN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注入所需的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电子束团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一般由发射度较低的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光阴极电子枪产生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，如日本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Super KEKB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、俄罗斯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SCTF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等，也有使用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热阴极电子枪产生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后直接注入，比如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FCC-</a:t>
            </a:r>
            <a:r>
              <a:rPr lang="en-US" altLang="zh-CN" sz="20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ee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等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正电子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通常需要一个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阻尼环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来降低发射度及能散以便注入对撞环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ECE7A-A77C-42FA-9484-FD22BB1317FE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7339" y="3130210"/>
            <a:ext cx="5768025" cy="1479889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887248" y="4362692"/>
            <a:ext cx="23085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n"/>
            </a:pP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日本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Super KEKB</a:t>
            </a:r>
            <a:endParaRPr lang="zh-CN" altLang="en-US" dirty="0"/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3558" y="2501900"/>
            <a:ext cx="4585848" cy="3403928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7805306" y="5936881"/>
            <a:ext cx="23085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n"/>
            </a:pP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俄罗斯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SCTF</a:t>
            </a:r>
            <a:endParaRPr lang="zh-CN" altLang="en-US" dirty="0"/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860" y="4857883"/>
            <a:ext cx="6105489" cy="133172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7" name="文本框 16"/>
          <p:cNvSpPr txBox="1"/>
          <p:nvPr/>
        </p:nvSpPr>
        <p:spPr>
          <a:xfrm>
            <a:off x="2157412" y="6158686"/>
            <a:ext cx="23085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n"/>
            </a:pPr>
            <a:r>
              <a:rPr lang="zh-CN" altLang="en-US" dirty="0"/>
              <a:t>欧洲</a:t>
            </a:r>
            <a:r>
              <a:rPr lang="en-US" altLang="zh-CN" dirty="0"/>
              <a:t>FCC-</a:t>
            </a:r>
            <a:r>
              <a:rPr lang="en-US" altLang="zh-CN" dirty="0" err="1"/>
              <a:t>ee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03" name="文本框 10"/>
          <p:cNvSpPr txBox="1"/>
          <p:nvPr/>
        </p:nvSpPr>
        <p:spPr>
          <a:xfrm>
            <a:off x="103909" y="151678"/>
            <a:ext cx="622761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zh-CN" altLang="en-US" sz="3200" b="1" dirty="0">
                <a:solidFill>
                  <a:schemeClr val="accent1">
                    <a:lumMod val="75000"/>
                  </a:schemeClr>
                </a:solidFill>
                <a:cs typeface="+mn-ea"/>
                <a:sym typeface="+mn-lt"/>
              </a:rPr>
              <a:t>加速器主要参数需求与挑战</a:t>
            </a:r>
            <a:endParaRPr kumimoji="1" lang="zh-CN" altLang="en-US" sz="3200" b="1" dirty="0">
              <a:solidFill>
                <a:schemeClr val="accent1">
                  <a:lumMod val="7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63524" y="736453"/>
            <a:ext cx="11617325" cy="1515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根据调研结果和</a:t>
            </a:r>
            <a:r>
              <a:rPr lang="en-US" altLang="zh-CN" sz="2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STCF</a:t>
            </a:r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装置实际需求，需分别对</a:t>
            </a:r>
            <a:r>
              <a:rPr lang="zh-CN" altLang="en-US" sz="21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离轴注入</a:t>
            </a:r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sz="21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置换注入</a:t>
            </a:r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以及</a:t>
            </a:r>
            <a:r>
              <a:rPr lang="zh-CN" altLang="en-US" sz="21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兼容</a:t>
            </a:r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方案进行设计</a:t>
            </a:r>
            <a:endParaRPr lang="en-US" altLang="zh-CN" sz="2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根据对撞环主要参数，给出不同模式下注入器的设计参数，</a:t>
            </a:r>
            <a:r>
              <a:rPr lang="zh-CN" altLang="en-US" sz="21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电荷量、发射度</a:t>
            </a:r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等有较大差别</a:t>
            </a:r>
            <a:endParaRPr lang="en-US" altLang="zh-CN" sz="2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加速器设计的主要挑战在于如何同时满足注入所需的束流</a:t>
            </a:r>
            <a:r>
              <a:rPr lang="zh-CN" altLang="en-US" sz="21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发射度</a:t>
            </a:r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sz="21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能散</a:t>
            </a:r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和</a:t>
            </a:r>
            <a:r>
              <a:rPr lang="zh-CN" altLang="en-US" sz="21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电荷量</a:t>
            </a:r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等参数</a:t>
            </a:r>
            <a:endParaRPr lang="en-US" altLang="zh-CN" sz="2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9" name="表格 8"/>
          <p:cNvGraphicFramePr>
            <a:graphicFrameLocks noGrp="1"/>
          </p:cNvGraphicFramePr>
          <p:nvPr/>
        </p:nvGraphicFramePr>
        <p:xfrm>
          <a:off x="198208" y="2642054"/>
          <a:ext cx="11828139" cy="361422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962910"/>
                <a:gridCol w="913764"/>
                <a:gridCol w="913764"/>
                <a:gridCol w="756288"/>
                <a:gridCol w="120645"/>
                <a:gridCol w="3072129"/>
                <a:gridCol w="1142365"/>
                <a:gridCol w="1142365"/>
                <a:gridCol w="803909"/>
              </a:tblGrid>
              <a:tr h="349912">
                <a:tc>
                  <a:txBody>
                    <a:bodyPr/>
                    <a:lstStyle/>
                    <a:p>
                      <a:pPr marL="981710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sz="1600" b="1" spc="-10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Parameters</a:t>
                      </a:r>
                      <a:endParaRPr sz="1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698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sz="1600" b="1" spc="-10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Value</a:t>
                      </a:r>
                      <a:endParaRPr sz="1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698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 hMerge="1">
                  <a:tcPr marL="0" marR="0" marT="6985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sz="1600" b="1" spc="-20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Unit</a:t>
                      </a:r>
                      <a:endParaRPr sz="1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6985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1C4"/>
                    </a:solidFill>
                  </a:tcPr>
                </a:tc>
                <a:tc rowSpan="18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600" b="1" spc="-10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Parameters</a:t>
                      </a:r>
                      <a:endParaRPr sz="1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704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4471C4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600" b="1" spc="-10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Value</a:t>
                      </a:r>
                      <a:endParaRPr sz="1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704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4471C4"/>
                    </a:solidFill>
                  </a:tcPr>
                </a:tc>
                <a:tc hMerge="1">
                  <a:tcPr marL="0" marR="0" marT="7048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600" b="1" spc="-20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Unit</a:t>
                      </a:r>
                      <a:endParaRPr sz="1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7048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4471C4"/>
                    </a:solidFill>
                  </a:tcPr>
                </a:tc>
              </a:tr>
              <a:tr h="224101">
                <a:tc>
                  <a:txBody>
                    <a:bodyPr/>
                    <a:lstStyle/>
                    <a:p>
                      <a:pPr marL="54610">
                        <a:lnSpc>
                          <a:spcPts val="1885"/>
                        </a:lnSpc>
                      </a:pPr>
                      <a:r>
                        <a:rPr sz="1600" b="1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Collider</a:t>
                      </a:r>
                      <a:r>
                        <a:rPr sz="1600" b="1" spc="-60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ring</a:t>
                      </a:r>
                      <a:r>
                        <a:rPr sz="1600" b="1" spc="-50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injection</a:t>
                      </a:r>
                      <a:r>
                        <a:rPr sz="1600" b="1" spc="-5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scheme</a:t>
                      </a:r>
                      <a:endParaRPr sz="1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85"/>
                        </a:lnSpc>
                      </a:pPr>
                      <a:r>
                        <a:rPr sz="1600" b="1" spc="-20" dirty="0">
                          <a:latin typeface="Times New Roman" panose="02020603050405020304"/>
                          <a:cs typeface="Times New Roman" panose="02020603050405020304"/>
                        </a:rPr>
                        <a:t>Off-axis</a:t>
                      </a:r>
                      <a:endParaRPr sz="1600" b="1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4EA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885"/>
                        </a:lnSpc>
                      </a:pPr>
                      <a:r>
                        <a:rPr sz="1600" b="1" spc="-10" dirty="0">
                          <a:latin typeface="Times New Roman" panose="02020603050405020304"/>
                          <a:cs typeface="Times New Roman" panose="02020603050405020304"/>
                        </a:rPr>
                        <a:t>Swap-</a:t>
                      </a:r>
                      <a:r>
                        <a:rPr sz="1600" b="1" spc="-25" dirty="0">
                          <a:latin typeface="Times New Roman" panose="02020603050405020304"/>
                          <a:cs typeface="Times New Roman" panose="02020603050405020304"/>
                        </a:rPr>
                        <a:t>out</a:t>
                      </a:r>
                      <a:endParaRPr sz="1600" b="1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4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4EA"/>
                    </a:soli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FFFFFF"/>
                    </a:solidFill>
                  </a:tcPr>
                </a:tc>
                <a:tc rowSpan="17">
                  <a:txBody>
                    <a:bodyPr/>
                    <a:lstStyle/>
                    <a:p>
                      <a:pPr marL="55245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sz="1600" b="1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e-</a:t>
                      </a:r>
                      <a:r>
                        <a:rPr sz="1600" b="1" spc="-40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linac</a:t>
                      </a:r>
                      <a:r>
                        <a:rPr sz="1600" b="1" spc="-20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energy</a:t>
                      </a:r>
                      <a:r>
                        <a:rPr sz="1600" b="1" spc="-25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for</a:t>
                      </a:r>
                      <a:r>
                        <a:rPr sz="1600" b="1" spc="-55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direct</a:t>
                      </a:r>
                      <a:r>
                        <a:rPr sz="1600" b="1" spc="-15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injection</a:t>
                      </a:r>
                      <a:endParaRPr sz="1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L="55245" marR="640715">
                        <a:lnSpc>
                          <a:spcPct val="113000"/>
                        </a:lnSpc>
                      </a:pPr>
                      <a:r>
                        <a:rPr sz="1600" b="1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e-</a:t>
                      </a:r>
                      <a:r>
                        <a:rPr sz="1600" b="1" spc="-30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energy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for</a:t>
                      </a:r>
                      <a:r>
                        <a:rPr sz="1600" b="1" spc="-40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e+</a:t>
                      </a:r>
                      <a:r>
                        <a:rPr sz="1600" b="1" spc="-25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production 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e+</a:t>
                      </a:r>
                      <a:r>
                        <a:rPr sz="1600" b="1" spc="-15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energy</a:t>
                      </a:r>
                      <a:endParaRPr sz="1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L="55245" marR="660400">
                        <a:lnSpc>
                          <a:spcPct val="113000"/>
                        </a:lnSpc>
                      </a:pPr>
                      <a:r>
                        <a:rPr sz="1600" b="1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Main</a:t>
                      </a:r>
                      <a:r>
                        <a:rPr sz="1600" b="1" spc="-40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linac</a:t>
                      </a:r>
                      <a:r>
                        <a:rPr sz="1600" b="1" spc="-15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energy</a:t>
                      </a:r>
                      <a:r>
                        <a:rPr sz="1600" b="1" spc="-20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for</a:t>
                      </a:r>
                      <a:r>
                        <a:rPr sz="1600" b="1" spc="-55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e-</a:t>
                      </a:r>
                      <a:r>
                        <a:rPr sz="1600" b="1" spc="-25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/e+ </a:t>
                      </a:r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e+</a:t>
                      </a:r>
                      <a:r>
                        <a:rPr lang="en-US" sz="1600" b="1" spc="-35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DR/AR</a:t>
                      </a:r>
                      <a:r>
                        <a:rPr lang="en-US" sz="1600" b="1" spc="-40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bunch</a:t>
                      </a:r>
                      <a:r>
                        <a:rPr lang="en-US" sz="1600" b="1" spc="-45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en-US" sz="1600" b="1" spc="-10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numbers 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e+</a:t>
                      </a:r>
                      <a:r>
                        <a:rPr sz="1600" b="1" spc="-30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DR/AR</a:t>
                      </a:r>
                      <a:r>
                        <a:rPr sz="1600" b="1" spc="-35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RF</a:t>
                      </a:r>
                      <a:r>
                        <a:rPr sz="1600" b="1" spc="-95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frequency</a:t>
                      </a:r>
                      <a:r>
                        <a:rPr sz="1600" b="1" spc="500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e+</a:t>
                      </a:r>
                      <a:r>
                        <a:rPr sz="1600" b="1" spc="-40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DR/AR</a:t>
                      </a:r>
                      <a:r>
                        <a:rPr sz="1600" b="1" spc="-50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injection</a:t>
                      </a:r>
                      <a:r>
                        <a:rPr sz="1600" b="1" spc="-20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charge</a:t>
                      </a:r>
                      <a:endParaRPr sz="1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L="55245" marR="386080" algn="just">
                        <a:lnSpc>
                          <a:spcPct val="108000"/>
                        </a:lnSpc>
                        <a:spcBef>
                          <a:spcPts val="85"/>
                        </a:spcBef>
                      </a:pPr>
                      <a:r>
                        <a:rPr sz="1600" b="1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e+</a:t>
                      </a:r>
                      <a:r>
                        <a:rPr sz="1600" b="1" spc="-40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DR/AR</a:t>
                      </a:r>
                      <a:r>
                        <a:rPr sz="1600" b="1" spc="-50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injection</a:t>
                      </a:r>
                      <a:r>
                        <a:rPr sz="1600" b="1" spc="-20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frequency 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e+</a:t>
                      </a:r>
                      <a:r>
                        <a:rPr sz="1600" b="1" spc="-40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DR/AR</a:t>
                      </a:r>
                      <a:r>
                        <a:rPr sz="1600" b="1" spc="-50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injection</a:t>
                      </a:r>
                      <a:r>
                        <a:rPr sz="1600" b="1" spc="-20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emittance (X/Y)</a:t>
                      </a:r>
                      <a:endParaRPr sz="1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L="55245" marR="28384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600" b="1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e+</a:t>
                      </a:r>
                      <a:r>
                        <a:rPr sz="1600" b="1" spc="-45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DR/AR</a:t>
                      </a:r>
                      <a:r>
                        <a:rPr sz="1600" b="1" spc="-45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extraction</a:t>
                      </a:r>
                      <a:r>
                        <a:rPr sz="1600" b="1" spc="-35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emittance (X/Y)</a:t>
                      </a:r>
                      <a:endParaRPr sz="1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95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57150">
                      <a:solidFill>
                        <a:srgbClr val="FFFFFF"/>
                      </a:solidFill>
                      <a:prstDash val="solid"/>
                    </a:lnR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600" spc="-25" dirty="0">
                          <a:latin typeface="Times New Roman" panose="02020603050405020304"/>
                          <a:cs typeface="Times New Roman" panose="02020603050405020304"/>
                        </a:rPr>
                        <a:t>1.0</a:t>
                      </a:r>
                      <a:endParaRPr sz="1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CFD4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600" spc="-25" dirty="0">
                          <a:latin typeface="Times New Roman" panose="02020603050405020304"/>
                          <a:cs typeface="Times New Roman" panose="02020603050405020304"/>
                        </a:rPr>
                        <a:t>1.0</a:t>
                      </a:r>
                      <a:endParaRPr sz="1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CFD4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600" spc="-25" dirty="0">
                          <a:latin typeface="Times New Roman" panose="02020603050405020304"/>
                          <a:cs typeface="Times New Roman" panose="02020603050405020304"/>
                        </a:rPr>
                        <a:t>GeV</a:t>
                      </a:r>
                      <a:endParaRPr sz="1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FFFFFF"/>
                      </a:solidFill>
                      <a:prstDash val="solid"/>
                    </a:lnL>
                    <a:solidFill>
                      <a:srgbClr val="CFD4EA"/>
                    </a:solidFill>
                  </a:tcPr>
                </a:tc>
              </a:tr>
              <a:tr h="242636">
                <a:tc rowSpan="2">
                  <a:txBody>
                    <a:bodyPr/>
                    <a:lstStyle/>
                    <a:p>
                      <a:pPr marL="54610">
                        <a:lnSpc>
                          <a:spcPct val="100000"/>
                        </a:lnSpc>
                        <a:spcBef>
                          <a:spcPts val="975"/>
                        </a:spcBef>
                      </a:pPr>
                      <a:r>
                        <a:rPr sz="1600" b="1" spc="-20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E-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gun</a:t>
                      </a:r>
                      <a:r>
                        <a:rPr sz="1600" b="1" spc="-15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sz="1600" b="1" spc="-20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type</a:t>
                      </a:r>
                      <a:endParaRPr sz="1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1238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600" spc="-10" dirty="0">
                          <a:latin typeface="Times New Roman" panose="02020603050405020304"/>
                          <a:cs typeface="Times New Roman" panose="02020603050405020304"/>
                        </a:rPr>
                        <a:t>Photo</a:t>
                      </a:r>
                      <a:endParaRPr sz="1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L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600" spc="-10" dirty="0">
                          <a:latin typeface="Times New Roman" panose="02020603050405020304"/>
                          <a:cs typeface="Times New Roman" panose="02020603050405020304"/>
                        </a:rPr>
                        <a:t>/Therm.</a:t>
                      </a:r>
                      <a:endParaRPr sz="1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0000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600" spc="-10" dirty="0">
                          <a:latin typeface="Times New Roman" panose="02020603050405020304"/>
                          <a:cs typeface="Times New Roman" panose="02020603050405020304"/>
                        </a:rPr>
                        <a:t>Therm.</a:t>
                      </a:r>
                      <a:endParaRPr sz="1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L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600" spc="-10" dirty="0">
                          <a:latin typeface="Times New Roman" panose="02020603050405020304"/>
                          <a:cs typeface="Times New Roman" panose="02020603050405020304"/>
                        </a:rPr>
                        <a:t>/Therm.</a:t>
                      </a:r>
                      <a:endParaRPr sz="1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0000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endParaRPr sz="1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0000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 vMerge="1">
                  <a:tcPr marL="0" marR="0" marT="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 vMerge="1">
                  <a:tcPr marL="0" marR="0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600" dirty="0">
                          <a:latin typeface="Times New Roman" panose="02020603050405020304"/>
                          <a:cs typeface="Times New Roman" panose="02020603050405020304"/>
                        </a:rPr>
                        <a:t>1.0</a:t>
                      </a:r>
                      <a:r>
                        <a:rPr sz="1600" spc="-20" dirty="0">
                          <a:latin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sz="1600" dirty="0">
                          <a:latin typeface="Times New Roman" panose="02020603050405020304"/>
                          <a:cs typeface="Times New Roman" panose="02020603050405020304"/>
                        </a:rPr>
                        <a:t>+</a:t>
                      </a:r>
                      <a:r>
                        <a:rPr sz="1600" spc="-20" dirty="0">
                          <a:latin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sz="1600" spc="-25" dirty="0">
                          <a:latin typeface="Times New Roman" panose="02020603050405020304"/>
                          <a:cs typeface="Times New Roman" panose="02020603050405020304"/>
                        </a:rPr>
                        <a:t>0.5</a:t>
                      </a:r>
                      <a:endParaRPr sz="1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600" spc="-25" dirty="0">
                          <a:latin typeface="Times New Roman" panose="02020603050405020304"/>
                          <a:cs typeface="Times New Roman" panose="02020603050405020304"/>
                        </a:rPr>
                        <a:t>2.5</a:t>
                      </a:r>
                      <a:endParaRPr sz="1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600" spc="-25" dirty="0">
                          <a:latin typeface="Times New Roman" panose="02020603050405020304"/>
                          <a:cs typeface="Times New Roman" panose="02020603050405020304"/>
                        </a:rPr>
                        <a:t>GeV</a:t>
                      </a:r>
                      <a:endParaRPr sz="1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E9EBF5"/>
                    </a:solidFill>
                  </a:tcPr>
                </a:tc>
              </a:tr>
              <a:tr h="190963">
                <a:tc vMerge="1">
                  <a:tcPr marL="0" marR="0" marT="1238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 vMerge="1">
                  <a:tcPr marL="0" marR="0" marT="254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0000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 vMerge="1">
                  <a:tcPr marL="0" marR="0" marT="254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0000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0000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 vMerge="1">
                  <a:tcPr marL="0" marR="0" marT="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 vMerge="1">
                  <a:tcPr marL="0" marR="0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471C4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600" spc="-25" dirty="0">
                          <a:latin typeface="Times New Roman" panose="02020603050405020304"/>
                          <a:cs typeface="Times New Roman" panose="02020603050405020304"/>
                        </a:rPr>
                        <a:t>1.0</a:t>
                      </a:r>
                      <a:endParaRPr sz="1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FD4EA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600" spc="-25" dirty="0">
                          <a:latin typeface="Times New Roman" panose="02020603050405020304"/>
                          <a:cs typeface="Times New Roman" panose="02020603050405020304"/>
                        </a:rPr>
                        <a:t>1.0</a:t>
                      </a:r>
                      <a:endParaRPr sz="1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FD4EA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600" spc="-25" dirty="0">
                          <a:latin typeface="Times New Roman" panose="02020603050405020304"/>
                          <a:cs typeface="Times New Roman" panose="02020603050405020304"/>
                        </a:rPr>
                        <a:t>GeV</a:t>
                      </a:r>
                      <a:endParaRPr sz="1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FD4EA"/>
                    </a:solidFill>
                  </a:tcPr>
                </a:tc>
              </a:tr>
              <a:tr h="0">
                <a:tc rowSpan="2">
                  <a:txBody>
                    <a:bodyPr/>
                    <a:lstStyle/>
                    <a:p>
                      <a:pPr marL="54610">
                        <a:lnSpc>
                          <a:spcPts val="1885"/>
                        </a:lnSpc>
                      </a:pPr>
                      <a:r>
                        <a:rPr sz="1600" b="1" spc="-20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E-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gun</a:t>
                      </a:r>
                      <a:r>
                        <a:rPr sz="1600" b="1" spc="-15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charge</a:t>
                      </a:r>
                      <a:endParaRPr sz="1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600" spc="-10" dirty="0">
                          <a:latin typeface="Times New Roman" panose="02020603050405020304"/>
                          <a:cs typeface="Times New Roman" panose="02020603050405020304"/>
                        </a:rPr>
                        <a:t>1.5/10</a:t>
                      </a:r>
                      <a:endParaRPr sz="1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4EA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600" b="1" spc="-10" dirty="0">
                          <a:latin typeface="Times New Roman" panose="02020603050405020304"/>
                          <a:cs typeface="Times New Roman" panose="02020603050405020304"/>
                        </a:rPr>
                        <a:t>8.5/11.</a:t>
                      </a:r>
                      <a:r>
                        <a:rPr lang="en-US" sz="1600" b="1" spc="-10" dirty="0">
                          <a:latin typeface="Times New Roman" panose="02020603050405020304"/>
                          <a:cs typeface="Times New Roman" panose="02020603050405020304"/>
                        </a:rPr>
                        <a:t>6</a:t>
                      </a:r>
                      <a:endParaRPr sz="1600" b="1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4EA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600" spc="-25" dirty="0">
                          <a:latin typeface="Times New Roman" panose="02020603050405020304"/>
                          <a:cs typeface="Times New Roman" panose="02020603050405020304"/>
                        </a:rPr>
                        <a:t>nC</a:t>
                      </a:r>
                      <a:endParaRPr sz="1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4EA"/>
                    </a:solidFill>
                  </a:tcPr>
                </a:tc>
                <a:tc vMerge="1">
                  <a:tcPr marL="0" marR="0" marT="0" marB="0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 vMerge="1">
                  <a:tcPr marL="0" marR="0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471C4"/>
                    </a:solidFill>
                  </a:tcPr>
                </a:tc>
                <a:tc vMerge="1">
                  <a:tcPr marL="0" marR="0" marT="9525" marB="0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FD4EA"/>
                    </a:solidFill>
                  </a:tcPr>
                </a:tc>
                <a:tc vMerge="1">
                  <a:tcPr marL="0" marR="0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FD4EA"/>
                    </a:solidFill>
                  </a:tcPr>
                </a:tc>
                <a:tc vMerge="1">
                  <a:tcPr marL="0" marR="0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FD4EA"/>
                    </a:solidFill>
                  </a:tcPr>
                </a:tc>
              </a:tr>
              <a:tr h="161196">
                <a:tc vMerge="1"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 vMerge="1">
                  <a:tcPr marL="0" marR="0" marT="0" marB="0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4EA"/>
                    </a:soli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4EA"/>
                    </a:soli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4EA"/>
                    </a:solidFill>
                  </a:tcPr>
                </a:tc>
                <a:tc vMerge="1">
                  <a:tcPr marL="0" marR="0" marT="0" marB="0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 vMerge="1">
                  <a:tcPr marL="0" marR="0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471C4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600" spc="-10" dirty="0">
                          <a:latin typeface="Times New Roman" panose="02020603050405020304"/>
                          <a:cs typeface="Times New Roman" panose="02020603050405020304"/>
                        </a:rPr>
                        <a:t>0-</a:t>
                      </a:r>
                      <a:r>
                        <a:rPr sz="1600" spc="-25" dirty="0">
                          <a:latin typeface="Times New Roman" panose="02020603050405020304"/>
                          <a:cs typeface="Times New Roman" panose="02020603050405020304"/>
                        </a:rPr>
                        <a:t>2.5</a:t>
                      </a:r>
                      <a:endParaRPr sz="1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9EBF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600" spc="-10" dirty="0">
                          <a:latin typeface="Times New Roman" panose="02020603050405020304"/>
                          <a:cs typeface="Times New Roman" panose="02020603050405020304"/>
                        </a:rPr>
                        <a:t>0-</a:t>
                      </a:r>
                      <a:r>
                        <a:rPr sz="1600" spc="-25" dirty="0">
                          <a:latin typeface="Times New Roman" panose="02020603050405020304"/>
                          <a:cs typeface="Times New Roman" panose="02020603050405020304"/>
                        </a:rPr>
                        <a:t>2.5</a:t>
                      </a:r>
                      <a:endParaRPr sz="1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9EBF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600" spc="-25" dirty="0">
                          <a:latin typeface="Times New Roman" panose="02020603050405020304"/>
                          <a:cs typeface="Times New Roman" panose="02020603050405020304"/>
                        </a:rPr>
                        <a:t>GeV</a:t>
                      </a:r>
                      <a:endParaRPr sz="1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E9EBF5"/>
                    </a:solidFill>
                  </a:tcPr>
                </a:tc>
              </a:tr>
              <a:tr h="0">
                <a:tc rowSpan="2">
                  <a:txBody>
                    <a:bodyPr/>
                    <a:lstStyle/>
                    <a:p>
                      <a:pPr marL="54610">
                        <a:lnSpc>
                          <a:spcPts val="1885"/>
                        </a:lnSpc>
                      </a:pPr>
                      <a:r>
                        <a:rPr sz="1600" b="1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Injection</a:t>
                      </a:r>
                      <a:r>
                        <a:rPr sz="1600" b="1" spc="-15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e-</a:t>
                      </a:r>
                      <a:r>
                        <a:rPr sz="1600" b="1" spc="-35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bunch</a:t>
                      </a:r>
                      <a:r>
                        <a:rPr sz="1600" b="1" spc="-35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charge</a:t>
                      </a:r>
                      <a:endParaRPr sz="1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600" spc="-25" dirty="0">
                          <a:latin typeface="Times New Roman" panose="02020603050405020304"/>
                          <a:cs typeface="Times New Roman" panose="02020603050405020304"/>
                        </a:rPr>
                        <a:t>1.5</a:t>
                      </a:r>
                      <a:endParaRPr sz="1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600" spc="-25" dirty="0">
                          <a:latin typeface="Times New Roman" panose="02020603050405020304"/>
                          <a:cs typeface="Times New Roman" panose="02020603050405020304"/>
                        </a:rPr>
                        <a:t>8.5</a:t>
                      </a:r>
                      <a:endParaRPr sz="1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600" spc="-25" dirty="0">
                          <a:latin typeface="Times New Roman" panose="02020603050405020304"/>
                          <a:cs typeface="Times New Roman" panose="02020603050405020304"/>
                        </a:rPr>
                        <a:t>nC</a:t>
                      </a:r>
                      <a:endParaRPr sz="1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 vMerge="1">
                  <a:tcPr marL="0" marR="0" marT="0" marB="0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 vMerge="1">
                  <a:tcPr marL="0" marR="0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471C4"/>
                    </a:solidFill>
                  </a:tcPr>
                </a:tc>
                <a:tc vMerge="1">
                  <a:tcPr marL="0" marR="0" marT="9525" marB="0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9EBF5"/>
                    </a:solidFill>
                  </a:tcPr>
                </a:tc>
                <a:tc vMerge="1">
                  <a:tcPr marL="0" marR="0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9EBF5"/>
                    </a:solidFill>
                  </a:tcPr>
                </a:tc>
                <a:tc vMerge="1">
                  <a:tcPr marL="0" marR="0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E9EBF5"/>
                    </a:solidFill>
                  </a:tcPr>
                </a:tc>
              </a:tr>
              <a:tr h="140976">
                <a:tc vMerge="1"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 vMerge="1">
                  <a:tcPr marL="0" marR="0" marT="0" marB="0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 vMerge="1">
                  <a:tcPr marL="0" marR="0" marT="0" marB="0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 vMerge="1">
                  <a:tcPr marL="0" marR="0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471C4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US" sz="1600" dirty="0">
                          <a:latin typeface="Times New Roman" panose="02020603050405020304"/>
                          <a:cs typeface="Times New Roman" panose="02020603050405020304"/>
                        </a:rPr>
                        <a:t>-</a:t>
                      </a:r>
                      <a:endParaRPr sz="1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FD4EA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US" sz="1600" dirty="0">
                          <a:latin typeface="Times New Roman" panose="02020603050405020304"/>
                          <a:cs typeface="Times New Roman" panose="02020603050405020304"/>
                        </a:rPr>
                        <a:t>-</a:t>
                      </a:r>
                      <a:endParaRPr sz="1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FD4EA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endParaRPr sz="1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FD4EA"/>
                    </a:solidFill>
                  </a:tcPr>
                </a:tc>
              </a:tr>
              <a:tr h="0">
                <a:tc rowSpan="2">
                  <a:txBody>
                    <a:bodyPr/>
                    <a:lstStyle/>
                    <a:p>
                      <a:pPr marL="54610">
                        <a:lnSpc>
                          <a:spcPts val="1885"/>
                        </a:lnSpc>
                      </a:pPr>
                      <a:r>
                        <a:rPr sz="1600" b="1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Injection</a:t>
                      </a:r>
                      <a:r>
                        <a:rPr sz="1600" b="1" spc="-15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e+</a:t>
                      </a:r>
                      <a:r>
                        <a:rPr sz="1600" b="1" spc="-35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bunch</a:t>
                      </a:r>
                      <a:r>
                        <a:rPr sz="1600" b="1" spc="-45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charge</a:t>
                      </a:r>
                      <a:endParaRPr sz="1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600" spc="-25" dirty="0">
                          <a:latin typeface="Times New Roman" panose="02020603050405020304"/>
                          <a:cs typeface="Times New Roman" panose="02020603050405020304"/>
                        </a:rPr>
                        <a:t>1.5</a:t>
                      </a:r>
                      <a:endParaRPr sz="1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0000"/>
                      </a:solidFill>
                      <a:prstDash val="solid"/>
                    </a:lnB>
                    <a:solidFill>
                      <a:srgbClr val="CFD4EA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600" spc="-25" dirty="0">
                          <a:latin typeface="Times New Roman" panose="02020603050405020304"/>
                          <a:cs typeface="Times New Roman" panose="02020603050405020304"/>
                        </a:rPr>
                        <a:t>8.5</a:t>
                      </a:r>
                      <a:endParaRPr sz="1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0000"/>
                      </a:solidFill>
                      <a:prstDash val="solid"/>
                    </a:lnB>
                    <a:solidFill>
                      <a:srgbClr val="CFD4EA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600" spc="-25" dirty="0">
                          <a:latin typeface="Times New Roman" panose="02020603050405020304"/>
                          <a:cs typeface="Times New Roman" panose="02020603050405020304"/>
                        </a:rPr>
                        <a:t>nC</a:t>
                      </a:r>
                      <a:endParaRPr sz="1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0000"/>
                      </a:solidFill>
                      <a:prstDash val="solid"/>
                    </a:lnB>
                    <a:solidFill>
                      <a:srgbClr val="CFD4EA"/>
                    </a:solidFill>
                  </a:tcPr>
                </a:tc>
                <a:tc vMerge="1">
                  <a:tcPr marL="0" marR="0" marT="0" marB="0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 vMerge="1">
                  <a:tcPr marL="0" marR="0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471C4"/>
                    </a:solidFill>
                  </a:tcPr>
                </a:tc>
                <a:tc vMerge="1">
                  <a:tcPr marL="0" marR="0" marT="9525" marB="0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FD4EA"/>
                    </a:solidFill>
                  </a:tcPr>
                </a:tc>
                <a:tc vMerge="1">
                  <a:tcPr marL="0" marR="0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FD4EA"/>
                    </a:soli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FD4EA"/>
                    </a:solidFill>
                  </a:tcPr>
                </a:tc>
              </a:tr>
              <a:tr h="120756">
                <a:tc vMerge="1"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 vMerge="1">
                  <a:tcPr marL="0" marR="0" marT="0" marB="0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0000"/>
                      </a:solidFill>
                      <a:prstDash val="solid"/>
                    </a:lnB>
                    <a:solidFill>
                      <a:srgbClr val="CFD4EA"/>
                    </a:soli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0000"/>
                      </a:solidFill>
                      <a:prstDash val="solid"/>
                    </a:lnB>
                    <a:solidFill>
                      <a:srgbClr val="CFD4EA"/>
                    </a:soli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0000"/>
                      </a:solidFill>
                      <a:prstDash val="solid"/>
                    </a:lnB>
                    <a:solidFill>
                      <a:srgbClr val="CFD4EA"/>
                    </a:solidFill>
                  </a:tcPr>
                </a:tc>
                <a:tc vMerge="1">
                  <a:tcPr marL="0" marR="0" marT="0" marB="0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 vMerge="1">
                  <a:tcPr marL="0" marR="0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471C4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600" spc="-10" dirty="0">
                          <a:latin typeface="Times New Roman" panose="02020603050405020304"/>
                          <a:cs typeface="Times New Roman" panose="02020603050405020304"/>
                        </a:rPr>
                        <a:t>499.7</a:t>
                      </a:r>
                      <a:endParaRPr sz="1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>
                      <a:solidFill>
                        <a:srgbClr val="FF0000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600" spc="-10" dirty="0">
                          <a:latin typeface="Times New Roman" panose="02020603050405020304"/>
                          <a:cs typeface="Times New Roman" panose="02020603050405020304"/>
                        </a:rPr>
                        <a:t>499.7</a:t>
                      </a:r>
                      <a:endParaRPr sz="1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>
                      <a:solidFill>
                        <a:srgbClr val="FF0000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600" spc="-25" dirty="0">
                          <a:latin typeface="Times New Roman" panose="02020603050405020304"/>
                          <a:cs typeface="Times New Roman" panose="02020603050405020304"/>
                        </a:rPr>
                        <a:t>MHz</a:t>
                      </a:r>
                      <a:endParaRPr sz="1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8100">
                      <a:solidFill>
                        <a:srgbClr val="FF0000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</a:tr>
              <a:tr h="0">
                <a:tc rowSpan="2">
                  <a:txBody>
                    <a:bodyPr/>
                    <a:lstStyle/>
                    <a:p>
                      <a:pPr marL="54610">
                        <a:lnSpc>
                          <a:spcPts val="1885"/>
                        </a:lnSpc>
                      </a:pPr>
                      <a:r>
                        <a:rPr sz="1600" b="1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Injection</a:t>
                      </a:r>
                      <a:r>
                        <a:rPr sz="1600" b="1" spc="-35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energy</a:t>
                      </a:r>
                      <a:endParaRPr sz="1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600" spc="-10" dirty="0">
                          <a:latin typeface="Times New Roman" panose="02020603050405020304"/>
                          <a:cs typeface="Times New Roman" panose="02020603050405020304"/>
                        </a:rPr>
                        <a:t>1.0-</a:t>
                      </a:r>
                      <a:r>
                        <a:rPr sz="1600" spc="-25" dirty="0">
                          <a:latin typeface="Times New Roman" panose="02020603050405020304"/>
                          <a:cs typeface="Times New Roman" panose="02020603050405020304"/>
                        </a:rPr>
                        <a:t>3.5</a:t>
                      </a:r>
                      <a:endParaRPr sz="1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600" spc="-10" dirty="0">
                          <a:latin typeface="Times New Roman" panose="02020603050405020304"/>
                          <a:cs typeface="Times New Roman" panose="02020603050405020304"/>
                        </a:rPr>
                        <a:t>1.0-</a:t>
                      </a:r>
                      <a:r>
                        <a:rPr sz="1600" spc="-25" dirty="0">
                          <a:latin typeface="Times New Roman" panose="02020603050405020304"/>
                          <a:cs typeface="Times New Roman" panose="02020603050405020304"/>
                        </a:rPr>
                        <a:t>3.5</a:t>
                      </a:r>
                      <a:endParaRPr sz="1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600" spc="-25" dirty="0">
                          <a:latin typeface="Times New Roman" panose="02020603050405020304"/>
                          <a:cs typeface="Times New Roman" panose="02020603050405020304"/>
                        </a:rPr>
                        <a:t>GeV</a:t>
                      </a:r>
                      <a:endParaRPr sz="1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 vMerge="1">
                  <a:tcPr marL="0" marR="0" marT="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 vMerge="1">
                  <a:tcPr marL="0" marR="0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471C4"/>
                    </a:solidFill>
                  </a:tcPr>
                </a:tc>
                <a:tc vMerge="1">
                  <a:tcPr marL="0" marR="0" marT="9525" marB="0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0000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 vMerge="1">
                  <a:tcPr marL="0" marR="0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0000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 vMerge="1">
                  <a:tcPr marL="0" marR="0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0000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</a:tr>
              <a:tr h="123003">
                <a:tc vMerge="1"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 vMerge="1">
                  <a:tcPr marL="0" marR="0" marT="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 vMerge="1">
                  <a:tcPr marL="0" marR="0" marT="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 vMerge="1">
                  <a:tcPr marL="0" marR="0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471C4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600" spc="-25" dirty="0">
                          <a:latin typeface="Times New Roman" panose="02020603050405020304"/>
                          <a:cs typeface="Times New Roman" panose="02020603050405020304"/>
                        </a:rPr>
                        <a:t>1.5</a:t>
                      </a:r>
                      <a:endParaRPr sz="1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FD4EA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600" b="1" spc="-25" dirty="0">
                          <a:latin typeface="Times New Roman" panose="02020603050405020304"/>
                          <a:cs typeface="Times New Roman" panose="02020603050405020304"/>
                        </a:rPr>
                        <a:t>2.5</a:t>
                      </a:r>
                      <a:endParaRPr sz="1600" b="1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FD4EA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600" spc="-25" dirty="0">
                          <a:latin typeface="Times New Roman" panose="02020603050405020304"/>
                          <a:cs typeface="Times New Roman" panose="02020603050405020304"/>
                        </a:rPr>
                        <a:t>nC</a:t>
                      </a:r>
                      <a:endParaRPr sz="1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0000"/>
                      </a:solidFill>
                      <a:prstDash val="soli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FD4EA"/>
                    </a:solidFill>
                  </a:tcPr>
                </a:tc>
              </a:tr>
              <a:tr h="141538">
                <a:tc rowSpan="2">
                  <a:txBody>
                    <a:bodyPr/>
                    <a:lstStyle/>
                    <a:p>
                      <a:pPr marL="54610">
                        <a:lnSpc>
                          <a:spcPts val="1885"/>
                        </a:lnSpc>
                      </a:pPr>
                      <a:r>
                        <a:rPr sz="1600" b="1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Optimal</a:t>
                      </a:r>
                      <a:r>
                        <a:rPr sz="1600" b="1" spc="-40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energy</a:t>
                      </a:r>
                      <a:endParaRPr sz="1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600" spc="-25" dirty="0">
                          <a:latin typeface="Times New Roman" panose="02020603050405020304"/>
                          <a:cs typeface="Times New Roman" panose="02020603050405020304"/>
                        </a:rPr>
                        <a:t>2.0</a:t>
                      </a:r>
                      <a:endParaRPr sz="1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4EA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600" spc="-25" dirty="0">
                          <a:latin typeface="Times New Roman" panose="02020603050405020304"/>
                          <a:cs typeface="Times New Roman" panose="02020603050405020304"/>
                        </a:rPr>
                        <a:t>2.0</a:t>
                      </a:r>
                      <a:endParaRPr sz="1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4EA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600" spc="-25" dirty="0">
                          <a:latin typeface="Times New Roman" panose="02020603050405020304"/>
                          <a:cs typeface="Times New Roman" panose="02020603050405020304"/>
                        </a:rPr>
                        <a:t>GeV</a:t>
                      </a:r>
                      <a:endParaRPr sz="1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4EA"/>
                    </a:soli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 vMerge="1">
                  <a:tcPr marL="0" marR="0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471C4"/>
                    </a:solidFill>
                  </a:tcPr>
                </a:tc>
                <a:tc vMerge="1">
                  <a:tcPr marL="0" marR="0" marT="34925" marB="0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FD4EA"/>
                    </a:solidFill>
                  </a:tcPr>
                </a:tc>
                <a:tc vMerge="1">
                  <a:tcPr marL="0" marR="0" marT="349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FD4EA"/>
                    </a:solidFill>
                  </a:tcPr>
                </a:tc>
                <a:tc vMerge="1">
                  <a:tcPr marL="0" marR="0" marT="349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0000"/>
                      </a:solidFill>
                      <a:prstDash val="solid"/>
                    </a:lnR>
                    <a:solidFill>
                      <a:srgbClr val="CFD4EA"/>
                    </a:solidFill>
                  </a:tcPr>
                </a:tc>
              </a:tr>
              <a:tr h="0">
                <a:tc vMerge="1"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4EA"/>
                    </a:soli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4EA"/>
                    </a:soli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4EA"/>
                    </a:soli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 vMerge="1">
                  <a:tcPr marL="0" marR="0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471C4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600" spc="-25" dirty="0">
                          <a:latin typeface="Times New Roman" panose="02020603050405020304"/>
                          <a:cs typeface="Times New Roman" panose="02020603050405020304"/>
                        </a:rPr>
                        <a:t>30</a:t>
                      </a:r>
                      <a:endParaRPr sz="1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>
                      <a:solidFill>
                        <a:srgbClr val="FF0000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US" sz="1600" b="1" spc="-25" dirty="0">
                          <a:latin typeface="Times New Roman" panose="02020603050405020304"/>
                          <a:cs typeface="Times New Roman" panose="02020603050405020304"/>
                        </a:rPr>
                        <a:t>90</a:t>
                      </a:r>
                      <a:endParaRPr sz="1600" b="1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>
                      <a:solidFill>
                        <a:srgbClr val="FF0000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600" spc="-25" dirty="0">
                          <a:latin typeface="Times New Roman" panose="02020603050405020304"/>
                          <a:cs typeface="Times New Roman" panose="02020603050405020304"/>
                        </a:rPr>
                        <a:t>Hz</a:t>
                      </a:r>
                      <a:endParaRPr sz="1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0000"/>
                      </a:solidFill>
                      <a:prstDash val="solid"/>
                    </a:lnR>
                    <a:lnB w="38100">
                      <a:solidFill>
                        <a:srgbClr val="FF0000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</a:tr>
              <a:tr h="213430">
                <a:tc>
                  <a:txBody>
                    <a:bodyPr/>
                    <a:lstStyle/>
                    <a:p>
                      <a:pPr marL="54610">
                        <a:lnSpc>
                          <a:spcPts val="1885"/>
                        </a:lnSpc>
                      </a:pPr>
                      <a:r>
                        <a:rPr sz="1600" b="1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MW</a:t>
                      </a:r>
                      <a:r>
                        <a:rPr sz="1600" b="1" spc="-60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frequency</a:t>
                      </a:r>
                      <a:endParaRPr sz="1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600" spc="-10" dirty="0">
                          <a:latin typeface="Times New Roman" panose="02020603050405020304"/>
                          <a:cs typeface="Times New Roman" panose="02020603050405020304"/>
                        </a:rPr>
                        <a:t>2998.2</a:t>
                      </a:r>
                      <a:endParaRPr sz="1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0000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600" spc="-10" dirty="0">
                          <a:latin typeface="Times New Roman" panose="02020603050405020304"/>
                          <a:cs typeface="Times New Roman" panose="02020603050405020304"/>
                        </a:rPr>
                        <a:t>2998.2</a:t>
                      </a:r>
                      <a:endParaRPr sz="1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0000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600" spc="-25" dirty="0">
                          <a:latin typeface="Times New Roman" panose="02020603050405020304"/>
                          <a:cs typeface="Times New Roman" panose="02020603050405020304"/>
                        </a:rPr>
                        <a:t>MHz</a:t>
                      </a:r>
                      <a:endParaRPr sz="1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0000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 vMerge="1">
                  <a:tcPr marL="0" marR="0" marT="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 vMerge="1">
                  <a:tcPr marL="0" marR="0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471C4"/>
                    </a:solidFill>
                  </a:tcPr>
                </a:tc>
                <a:tc vMerge="1">
                  <a:tcPr marL="0" marR="0" marT="10160" marB="0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0000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 vMerge="1">
                  <a:tcPr marL="0" marR="0" marT="1016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0000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 vMerge="1">
                  <a:tcPr marL="0" marR="0" marT="1016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>
                      <a:solidFill>
                        <a:srgbClr val="FF0000"/>
                      </a:solidFill>
                      <a:prstDash val="soli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0000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</a:tr>
              <a:tr h="582069">
                <a:tc>
                  <a:txBody>
                    <a:bodyPr/>
                    <a:lstStyle/>
                    <a:p>
                      <a:pPr marL="54610" marR="122745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1600" b="1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Injection</a:t>
                      </a:r>
                      <a:r>
                        <a:rPr sz="1600" b="1" spc="-35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emittance </a:t>
                      </a:r>
                      <a:r>
                        <a:rPr sz="1600" b="1" spc="-25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(X/Y,</a:t>
                      </a:r>
                      <a:r>
                        <a:rPr sz="1600" b="1" spc="-45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Geo,</a:t>
                      </a:r>
                      <a:r>
                        <a:rPr sz="1600" b="1" spc="-45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sz="1600" b="1" spc="-20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rms)</a:t>
                      </a:r>
                      <a:endParaRPr sz="1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254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600" spc="-25" dirty="0">
                          <a:latin typeface="Symbol" panose="05050102010706020507"/>
                          <a:cs typeface="Symbol" panose="05050102010706020507"/>
                        </a:rPr>
                        <a:t></a:t>
                      </a:r>
                      <a:r>
                        <a:rPr sz="1600" spc="-25" dirty="0">
                          <a:latin typeface="Times New Roman" panose="02020603050405020304"/>
                          <a:cs typeface="Times New Roman" panose="02020603050405020304"/>
                        </a:rPr>
                        <a:t>6</a:t>
                      </a:r>
                      <a:endParaRPr sz="1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4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600" spc="-25" dirty="0">
                          <a:latin typeface="Symbol" panose="05050102010706020507"/>
                          <a:cs typeface="Symbol" panose="05050102010706020507"/>
                        </a:rPr>
                        <a:t></a:t>
                      </a:r>
                      <a:r>
                        <a:rPr sz="1600" spc="-25" dirty="0">
                          <a:latin typeface="Times New Roman" panose="02020603050405020304"/>
                          <a:cs typeface="Times New Roman" panose="02020603050405020304"/>
                        </a:rPr>
                        <a:t>30</a:t>
                      </a:r>
                      <a:endParaRPr sz="1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4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600" spc="-25" dirty="0">
                          <a:latin typeface="Times New Roman" panose="02020603050405020304"/>
                          <a:cs typeface="Times New Roman" panose="02020603050405020304"/>
                        </a:rPr>
                        <a:t>nm-rad</a:t>
                      </a:r>
                      <a:endParaRPr sz="1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4EA"/>
                    </a:solidFill>
                  </a:tcPr>
                </a:tc>
                <a:tc vMerge="1">
                  <a:tcPr marL="0" marR="0" marT="0" marB="0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 vMerge="1">
                  <a:tcPr marL="0" marR="0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600" spc="-10" dirty="0">
                          <a:latin typeface="Symbol" panose="05050102010706020507"/>
                          <a:cs typeface="Symbol" panose="05050102010706020507"/>
                        </a:rPr>
                        <a:t></a:t>
                      </a:r>
                      <a:r>
                        <a:rPr sz="1600" spc="-10" dirty="0">
                          <a:latin typeface="Times New Roman" panose="02020603050405020304"/>
                          <a:cs typeface="Times New Roman" panose="02020603050405020304"/>
                        </a:rPr>
                        <a:t>1400/1400</a:t>
                      </a:r>
                      <a:endParaRPr sz="1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FD4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600" spc="-10" dirty="0">
                          <a:latin typeface="Symbol" panose="05050102010706020507"/>
                          <a:cs typeface="Symbol" panose="05050102010706020507"/>
                        </a:rPr>
                        <a:t></a:t>
                      </a:r>
                      <a:r>
                        <a:rPr sz="1600" spc="-10" dirty="0">
                          <a:latin typeface="Times New Roman" panose="02020603050405020304"/>
                          <a:cs typeface="Times New Roman" panose="02020603050405020304"/>
                        </a:rPr>
                        <a:t>1400/1400</a:t>
                      </a:r>
                      <a:endParaRPr sz="1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FD4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600" spc="-25" dirty="0">
                          <a:latin typeface="Times New Roman" panose="02020603050405020304"/>
                          <a:cs typeface="Times New Roman" panose="02020603050405020304"/>
                        </a:rPr>
                        <a:t>nm-rad</a:t>
                      </a:r>
                      <a:endParaRPr sz="1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FD4EA"/>
                    </a:solidFill>
                  </a:tcPr>
                </a:tc>
              </a:tr>
              <a:tr h="222416">
                <a:tc>
                  <a:txBody>
                    <a:bodyPr/>
                    <a:lstStyle/>
                    <a:p>
                      <a:pPr marL="54610">
                        <a:lnSpc>
                          <a:spcPts val="1885"/>
                        </a:lnSpc>
                      </a:pPr>
                      <a:r>
                        <a:rPr sz="1600" b="1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Injection</a:t>
                      </a:r>
                      <a:r>
                        <a:rPr sz="1600" b="1" spc="-35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energy</a:t>
                      </a:r>
                      <a:r>
                        <a:rPr sz="1600" b="1" spc="-45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spread</a:t>
                      </a:r>
                      <a:r>
                        <a:rPr sz="1600" b="1" spc="-60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sz="1600" b="1" spc="-20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(rms)</a:t>
                      </a:r>
                      <a:endParaRPr sz="1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600" spc="-20" dirty="0">
                          <a:latin typeface="Symbol" panose="05050102010706020507"/>
                          <a:cs typeface="Symbol" panose="05050102010706020507"/>
                        </a:rPr>
                        <a:t></a:t>
                      </a:r>
                      <a:r>
                        <a:rPr sz="1600" spc="-20" dirty="0">
                          <a:latin typeface="Times New Roman" panose="02020603050405020304"/>
                          <a:cs typeface="Times New Roman" panose="02020603050405020304"/>
                        </a:rPr>
                        <a:t>0.1</a:t>
                      </a:r>
                      <a:endParaRPr sz="1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0000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600" spc="-20" dirty="0">
                          <a:latin typeface="Symbol" panose="05050102010706020507"/>
                          <a:cs typeface="Symbol" panose="05050102010706020507"/>
                        </a:rPr>
                        <a:t></a:t>
                      </a:r>
                      <a:r>
                        <a:rPr sz="1600" spc="-20" dirty="0">
                          <a:latin typeface="Times New Roman" panose="02020603050405020304"/>
                          <a:cs typeface="Times New Roman" panose="02020603050405020304"/>
                        </a:rPr>
                        <a:t>0.5</a:t>
                      </a:r>
                      <a:endParaRPr sz="1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0000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600" dirty="0">
                          <a:latin typeface="Times New Roman" panose="02020603050405020304"/>
                          <a:cs typeface="Times New Roman" panose="02020603050405020304"/>
                        </a:rPr>
                        <a:t>%</a:t>
                      </a:r>
                      <a:endParaRPr sz="1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0000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 vMerge="1">
                  <a:tcPr marL="0" marR="0" marT="0" marB="0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 vMerge="1">
                  <a:tcPr marL="0" marR="0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471C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altLang="en-US" sz="1600" spc="-10" dirty="0">
                          <a:latin typeface="Symbol" panose="05050102010706020507"/>
                          <a:cs typeface="Symbol" panose="05050102010706020507"/>
                        </a:rPr>
                        <a:t></a:t>
                      </a:r>
                      <a:r>
                        <a:rPr lang="en-US" altLang="zh-CN" sz="1600" spc="-10" dirty="0">
                          <a:latin typeface="Times New Roman" panose="02020603050405020304"/>
                          <a:cs typeface="Times New Roman" panose="02020603050405020304"/>
                        </a:rPr>
                        <a:t>11/0.12</a:t>
                      </a:r>
                      <a:endParaRPr dirty="0"/>
                    </a:p>
                  </a:txBody>
                  <a:tcPr marL="0" marR="0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9EBF5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altLang="en-US" sz="1600" spc="-10" dirty="0">
                          <a:latin typeface="Symbol" panose="05050102010706020507"/>
                          <a:cs typeface="Symbol" panose="05050102010706020507"/>
                        </a:rPr>
                        <a:t></a:t>
                      </a:r>
                      <a:r>
                        <a:rPr lang="en-US" altLang="zh-CN" sz="1600" spc="-10" dirty="0">
                          <a:latin typeface="Times New Roman" panose="02020603050405020304"/>
                          <a:cs typeface="Times New Roman" panose="02020603050405020304"/>
                        </a:rPr>
                        <a:t>30/30</a:t>
                      </a:r>
                      <a:endParaRPr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9EBF5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600" spc="-25" dirty="0">
                          <a:latin typeface="Times New Roman" panose="02020603050405020304"/>
                          <a:cs typeface="Times New Roman" panose="02020603050405020304"/>
                        </a:rPr>
                        <a:t>nm-rad</a:t>
                      </a:r>
                      <a:endParaRPr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E9EBF5"/>
                    </a:solidFill>
                  </a:tcPr>
                </a:tc>
              </a:tr>
              <a:tr h="142515">
                <a:tc>
                  <a:txBody>
                    <a:bodyPr/>
                    <a:lstStyle/>
                    <a:p>
                      <a:pPr marL="54610">
                        <a:lnSpc>
                          <a:spcPts val="1885"/>
                        </a:lnSpc>
                      </a:pPr>
                      <a:r>
                        <a:rPr sz="1600" b="1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Injection</a:t>
                      </a:r>
                      <a:r>
                        <a:rPr sz="1600" b="1" spc="-50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frequency</a:t>
                      </a:r>
                      <a:r>
                        <a:rPr sz="1600" b="1" spc="-55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e-</a:t>
                      </a:r>
                      <a:r>
                        <a:rPr sz="1600" b="1" spc="-25" dirty="0">
                          <a:solidFill>
                            <a:srgbClr val="FFFFFF"/>
                          </a:solidFill>
                          <a:latin typeface="Times New Roman" panose="02020603050405020304"/>
                          <a:cs typeface="Times New Roman" panose="02020603050405020304"/>
                        </a:rPr>
                        <a:t>/e+</a:t>
                      </a:r>
                      <a:endParaRPr sz="1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600" spc="-10" dirty="0">
                          <a:latin typeface="Times New Roman" panose="02020603050405020304"/>
                          <a:cs typeface="Times New Roman" panose="02020603050405020304"/>
                        </a:rPr>
                        <a:t>30/30</a:t>
                      </a:r>
                      <a:endParaRPr sz="1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4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600" spc="-10" dirty="0">
                          <a:latin typeface="Times New Roman" panose="02020603050405020304"/>
                          <a:cs typeface="Times New Roman" panose="02020603050405020304"/>
                        </a:rPr>
                        <a:t>30/30</a:t>
                      </a:r>
                      <a:endParaRPr sz="1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4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600" spc="-25" dirty="0">
                          <a:latin typeface="Times New Roman" panose="02020603050405020304"/>
                          <a:cs typeface="Times New Roman" panose="02020603050405020304"/>
                        </a:rPr>
                        <a:t>Hz</a:t>
                      </a:r>
                      <a:endParaRPr sz="1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4EA"/>
                    </a:solidFill>
                  </a:tcPr>
                </a:tc>
                <a:tc vMerge="1">
                  <a:tcPr marL="0" marR="0" marT="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 vMerge="1">
                  <a:tcPr marL="0" marR="0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471C4"/>
                    </a:solidFill>
                  </a:tcPr>
                </a:tc>
                <a:tc vMerge="1">
                  <a:tcPr marL="0" marR="0" marT="141605" marB="0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9EBF5"/>
                    </a:solidFill>
                  </a:tcPr>
                </a:tc>
                <a:tc vMerge="1">
                  <a:tcPr marL="0" marR="0" marT="14160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9EBF5"/>
                    </a:solidFill>
                  </a:tcPr>
                </a:tc>
                <a:tc vMerge="1">
                  <a:tcPr marL="0" marR="0" marT="14160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E9EBF5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03" name="文本框 10"/>
          <p:cNvSpPr txBox="1"/>
          <p:nvPr/>
        </p:nvSpPr>
        <p:spPr>
          <a:xfrm>
            <a:off x="3238500" y="2427187"/>
            <a:ext cx="5715000" cy="20036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zh-CN" altLang="en-US" sz="4400" b="1" dirty="0">
                <a:solidFill>
                  <a:srgbClr val="FF0000"/>
                </a:solidFill>
                <a:cs typeface="+mn-ea"/>
                <a:sym typeface="+mn-lt"/>
              </a:rPr>
              <a:t>离轴注入</a:t>
            </a:r>
            <a:r>
              <a:rPr kumimoji="1" lang="zh-CN" altLang="en-US" sz="4400" b="1" dirty="0">
                <a:solidFill>
                  <a:schemeClr val="accent1">
                    <a:lumMod val="75000"/>
                  </a:schemeClr>
                </a:solidFill>
                <a:cs typeface="+mn-ea"/>
                <a:sym typeface="+mn-lt"/>
              </a:rPr>
              <a:t>对应</a:t>
            </a:r>
            <a:endParaRPr kumimoji="1" lang="en-US" altLang="zh-CN" sz="4400" b="1" dirty="0">
              <a:solidFill>
                <a:schemeClr val="accent1">
                  <a:lumMod val="75000"/>
                </a:schemeClr>
              </a:solidFill>
              <a:cs typeface="+mn-ea"/>
              <a:sym typeface="+mn-lt"/>
            </a:endParaRPr>
          </a:p>
          <a:p>
            <a:pPr algn="ctr">
              <a:lnSpc>
                <a:spcPct val="150000"/>
              </a:lnSpc>
            </a:pPr>
            <a:r>
              <a:rPr kumimoji="1" lang="zh-CN" altLang="en-US" sz="4400" b="1" dirty="0">
                <a:solidFill>
                  <a:schemeClr val="accent1">
                    <a:lumMod val="75000"/>
                  </a:schemeClr>
                </a:solidFill>
                <a:cs typeface="+mn-ea"/>
                <a:sym typeface="+mn-lt"/>
              </a:rPr>
              <a:t>直线加速器方案</a:t>
            </a:r>
            <a:endParaRPr kumimoji="1" lang="zh-CN" altLang="en-US" sz="4400" b="1" dirty="0">
              <a:solidFill>
                <a:schemeClr val="accent1">
                  <a:lumMod val="7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ECE7A-A77C-42FA-9484-FD22BB1317FE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03" name="文本框 10"/>
          <p:cNvSpPr txBox="1"/>
          <p:nvPr/>
        </p:nvSpPr>
        <p:spPr>
          <a:xfrm>
            <a:off x="103909" y="151678"/>
            <a:ext cx="5715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zh-CN" altLang="en-US" sz="3200" b="1" dirty="0">
                <a:solidFill>
                  <a:srgbClr val="FF0000"/>
                </a:solidFill>
                <a:cs typeface="+mn-ea"/>
                <a:sym typeface="+mn-lt"/>
              </a:rPr>
              <a:t>离轴注入</a:t>
            </a:r>
            <a:r>
              <a:rPr kumimoji="1" lang="en-US" altLang="zh-CN" sz="3200" b="1" dirty="0">
                <a:solidFill>
                  <a:schemeClr val="accent1">
                    <a:lumMod val="75000"/>
                  </a:schemeClr>
                </a:solidFill>
                <a:cs typeface="+mn-ea"/>
                <a:sym typeface="+mn-lt"/>
              </a:rPr>
              <a:t>——</a:t>
            </a:r>
            <a:r>
              <a:rPr kumimoji="1" lang="zh-CN" altLang="en-US" sz="3200" b="1" dirty="0">
                <a:solidFill>
                  <a:schemeClr val="accent1">
                    <a:lumMod val="75000"/>
                  </a:schemeClr>
                </a:solidFill>
                <a:cs typeface="+mn-ea"/>
                <a:sym typeface="+mn-lt"/>
              </a:rPr>
              <a:t>注入器总体设计</a:t>
            </a:r>
            <a:endParaRPr kumimoji="1" lang="zh-CN" altLang="en-US" sz="3200" b="1" dirty="0">
              <a:solidFill>
                <a:schemeClr val="accent1">
                  <a:lumMod val="7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63525" y="736453"/>
            <a:ext cx="11824566" cy="3079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离轴注入需要</a:t>
            </a:r>
            <a:r>
              <a:rPr lang="en-US" altLang="zh-CN" sz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30Hz 1.5nC</a:t>
            </a:r>
            <a:r>
              <a:rPr lang="zh-CN" altLang="en-US" sz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电子 </a:t>
            </a:r>
            <a:r>
              <a:rPr lang="en-US" altLang="zh-CN" sz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+ 30Hz 1.5nC</a:t>
            </a:r>
            <a:r>
              <a:rPr lang="zh-CN" altLang="en-US" sz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正电子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，以</a:t>
            </a:r>
            <a:r>
              <a:rPr lang="en-US" altLang="zh-CN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top-up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方式注入至对撞环中</a:t>
            </a:r>
            <a:endParaRPr lang="en-US" altLang="zh-CN" sz="2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该方案对注入正负电子束流品质要求较高（发射度、能散等），可以采用</a:t>
            </a:r>
            <a:r>
              <a:rPr lang="zh-CN" altLang="en-US" sz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双电子枪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产生不同电荷量</a:t>
            </a:r>
            <a:endParaRPr lang="en-US" altLang="zh-CN" sz="2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采用</a:t>
            </a:r>
            <a:r>
              <a:rPr lang="zh-CN" altLang="en-US" sz="2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光阴极电子枪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产生</a:t>
            </a:r>
            <a:r>
              <a:rPr lang="en-US" altLang="zh-CN" sz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1.5nC</a:t>
            </a:r>
            <a:r>
              <a:rPr lang="zh-CN" altLang="en-US" sz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电子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，经过加速和纵向压缩后，经</a:t>
            </a:r>
            <a:r>
              <a:rPr lang="en-US" altLang="zh-CN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bypass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段进入主加速器</a:t>
            </a:r>
            <a:endParaRPr lang="en-US" altLang="zh-CN" sz="2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由</a:t>
            </a:r>
            <a:r>
              <a:rPr lang="zh-CN" altLang="en-US" sz="2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热阴极电子枪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产生</a:t>
            </a:r>
            <a:r>
              <a:rPr lang="en-US" altLang="zh-CN" sz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~11.6nC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大电荷量电子束团，打靶产生</a:t>
            </a:r>
            <a:r>
              <a:rPr lang="en-US" altLang="zh-CN" sz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1.5nC</a:t>
            </a:r>
            <a:r>
              <a:rPr lang="zh-CN" altLang="en-US" sz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正电子</a:t>
            </a:r>
            <a:endParaRPr lang="en-US" altLang="zh-CN" sz="2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使用阻尼环来降低正电子发射度和能散，随后进入主加速器</a:t>
            </a:r>
            <a:endParaRPr lang="en-US" altLang="zh-CN" sz="2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ECE7A-A77C-42FA-9484-FD22BB1317FE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35" name="图片 3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5687" y="3815950"/>
            <a:ext cx="10660625" cy="238709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03" name="文本框 10"/>
          <p:cNvSpPr txBox="1"/>
          <p:nvPr/>
        </p:nvSpPr>
        <p:spPr>
          <a:xfrm>
            <a:off x="103909" y="151678"/>
            <a:ext cx="718358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zh-CN" altLang="en-US" sz="3200" b="1" dirty="0">
                <a:solidFill>
                  <a:srgbClr val="FF0000"/>
                </a:solidFill>
                <a:cs typeface="+mn-ea"/>
                <a:sym typeface="+mn-lt"/>
              </a:rPr>
              <a:t>离轴注入</a:t>
            </a:r>
            <a:r>
              <a:rPr kumimoji="1" lang="en-US" altLang="zh-CN" sz="3200" b="1" dirty="0">
                <a:solidFill>
                  <a:schemeClr val="accent1">
                    <a:lumMod val="75000"/>
                  </a:schemeClr>
                </a:solidFill>
                <a:cs typeface="+mn-ea"/>
                <a:sym typeface="+mn-lt"/>
              </a:rPr>
              <a:t>——</a:t>
            </a:r>
            <a:r>
              <a:rPr kumimoji="1" lang="zh-CN" altLang="en-US" sz="3200" b="1" dirty="0">
                <a:solidFill>
                  <a:schemeClr val="accent1">
                    <a:lumMod val="75000"/>
                  </a:schemeClr>
                </a:solidFill>
                <a:cs typeface="+mn-ea"/>
                <a:sym typeface="+mn-lt"/>
              </a:rPr>
              <a:t>光阴极束线（电子加速器）</a:t>
            </a:r>
            <a:endParaRPr kumimoji="1" lang="zh-CN" altLang="en-US" sz="3200" b="1" dirty="0">
              <a:solidFill>
                <a:schemeClr val="accent1">
                  <a:lumMod val="7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08106" y="690636"/>
            <a:ext cx="11793781" cy="2571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0680" indent="-36068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en-US" altLang="zh-CN" sz="2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S</a:t>
            </a:r>
            <a:r>
              <a:rPr lang="zh-CN" altLang="en-US" sz="2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波段光阴极微波电子枪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，阴极梯度</a:t>
            </a:r>
            <a:r>
              <a:rPr lang="en-US" altLang="zh-CN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&gt;100MV/m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，电子枪出口束流能量</a:t>
            </a:r>
            <a:r>
              <a:rPr lang="en-US" altLang="zh-CN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~4MeV</a:t>
            </a:r>
            <a:endParaRPr lang="en-US" altLang="zh-CN" sz="2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60680" indent="-36068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低能段采用</a:t>
            </a:r>
            <a:r>
              <a:rPr lang="en-US" altLang="zh-CN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套</a:t>
            </a:r>
            <a:r>
              <a:rPr lang="en-US" altLang="zh-CN" sz="2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S</a:t>
            </a:r>
            <a:r>
              <a:rPr lang="zh-CN" altLang="en-US" sz="2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波段加速管</a:t>
            </a:r>
            <a:r>
              <a:rPr lang="en-US" altLang="zh-CN" sz="2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L0</a:t>
            </a:r>
            <a:r>
              <a:rPr lang="zh-CN" altLang="en-US" sz="2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及</a:t>
            </a:r>
            <a:r>
              <a:rPr lang="en-US" altLang="zh-CN" sz="2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L1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组成，加速至</a:t>
            </a:r>
            <a:r>
              <a:rPr lang="en-US" altLang="zh-CN" sz="2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120MeV</a:t>
            </a:r>
            <a:endParaRPr lang="en-US" altLang="zh-CN" sz="22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60680" indent="-360680">
              <a:lnSpc>
                <a:spcPct val="150000"/>
              </a:lnSpc>
              <a:buFont typeface="Wingdings" panose="05000000000000000000" pitchFamily="2" charset="2"/>
              <a:buChar char="p"/>
              <a:tabLst>
                <a:tab pos="360045" algn="l"/>
              </a:tabLst>
            </a:pPr>
            <a:r>
              <a:rPr lang="en-US" altLang="zh-CN" sz="2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L2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由</a:t>
            </a:r>
            <a:r>
              <a:rPr lang="en-US" altLang="zh-CN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根</a:t>
            </a:r>
            <a:r>
              <a:rPr lang="en-US" altLang="zh-CN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S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波段加速管组成，使用</a:t>
            </a:r>
            <a:r>
              <a:rPr lang="en-US" altLang="zh-CN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套功率源配合</a:t>
            </a:r>
            <a:r>
              <a:rPr lang="en-US" altLang="zh-CN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SLED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，加速至</a:t>
            </a:r>
            <a:r>
              <a:rPr lang="en-US" altLang="zh-CN" sz="2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200MeV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以上，并提供</a:t>
            </a:r>
            <a:r>
              <a:rPr lang="en-US" altLang="zh-CN" sz="2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Chirp</a:t>
            </a:r>
            <a:endParaRPr lang="en-US" altLang="zh-CN" sz="22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60680" indent="-360680">
              <a:lnSpc>
                <a:spcPct val="150000"/>
              </a:lnSpc>
              <a:buFont typeface="Wingdings" panose="05000000000000000000" pitchFamily="2" charset="2"/>
              <a:buChar char="p"/>
              <a:tabLst>
                <a:tab pos="360045" algn="l"/>
              </a:tabLst>
            </a:pP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采用</a:t>
            </a:r>
            <a:r>
              <a:rPr lang="en-US" altLang="zh-CN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套</a:t>
            </a:r>
            <a:r>
              <a:rPr lang="en-US" altLang="zh-CN" sz="2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X</a:t>
            </a:r>
            <a:r>
              <a:rPr lang="zh-CN" altLang="en-US" sz="2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波段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加速管做为</a:t>
            </a:r>
            <a:r>
              <a:rPr lang="zh-CN" altLang="en-US" sz="2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线性化器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，同时配合</a:t>
            </a:r>
            <a:r>
              <a:rPr lang="en-US" altLang="zh-CN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套</a:t>
            </a:r>
            <a:r>
              <a:rPr lang="en-US" altLang="zh-CN" sz="2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Chicane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，可以将束团长度压缩至</a:t>
            </a:r>
            <a:r>
              <a:rPr lang="en-US" altLang="zh-CN" sz="2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&lt;1ps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S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波段</a:t>
            </a:r>
            <a:r>
              <a:rPr lang="en-US" altLang="zh-CN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1°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相位）</a:t>
            </a:r>
            <a:endParaRPr lang="en-US" altLang="zh-CN" sz="2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512302" y="4179511"/>
            <a:ext cx="8055293" cy="1785447"/>
            <a:chOff x="442340" y="4220498"/>
            <a:chExt cx="7622656" cy="1651302"/>
          </a:xfrm>
        </p:grpSpPr>
        <p:sp>
          <p:nvSpPr>
            <p:cNvPr id="28" name="矩形: 圆角 27"/>
            <p:cNvSpPr/>
            <p:nvPr/>
          </p:nvSpPr>
          <p:spPr>
            <a:xfrm>
              <a:off x="686976" y="5270793"/>
              <a:ext cx="321207" cy="321989"/>
            </a:xfrm>
            <a:prstGeom prst="round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矩形: 圆角 28"/>
            <p:cNvSpPr/>
            <p:nvPr/>
          </p:nvSpPr>
          <p:spPr>
            <a:xfrm>
              <a:off x="1402421" y="5270795"/>
              <a:ext cx="945007" cy="321989"/>
            </a:xfrm>
            <a:prstGeom prst="round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" name="矩形: 圆角 29"/>
            <p:cNvSpPr/>
            <p:nvPr/>
          </p:nvSpPr>
          <p:spPr>
            <a:xfrm>
              <a:off x="2678330" y="5270795"/>
              <a:ext cx="945007" cy="321989"/>
            </a:xfrm>
            <a:prstGeom prst="round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矩形: 圆角 30"/>
            <p:cNvSpPr/>
            <p:nvPr/>
          </p:nvSpPr>
          <p:spPr>
            <a:xfrm>
              <a:off x="3954238" y="5279845"/>
              <a:ext cx="945007" cy="321989"/>
            </a:xfrm>
            <a:prstGeom prst="round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/>
                <a:t>chirp</a:t>
              </a:r>
              <a:endParaRPr lang="zh-CN" altLang="en-US" dirty="0"/>
            </a:p>
          </p:txBody>
        </p:sp>
        <p:cxnSp>
          <p:nvCxnSpPr>
            <p:cNvPr id="32" name="直接连接符 31"/>
            <p:cNvCxnSpPr>
              <a:stCxn id="28" idx="3"/>
              <a:endCxn id="29" idx="1"/>
            </p:cNvCxnSpPr>
            <p:nvPr/>
          </p:nvCxnSpPr>
          <p:spPr>
            <a:xfrm>
              <a:off x="1008183" y="5431789"/>
              <a:ext cx="394238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直接连接符 32"/>
            <p:cNvCxnSpPr>
              <a:stCxn id="29" idx="3"/>
              <a:endCxn id="30" idx="1"/>
            </p:cNvCxnSpPr>
            <p:nvPr/>
          </p:nvCxnSpPr>
          <p:spPr>
            <a:xfrm>
              <a:off x="2347428" y="5431790"/>
              <a:ext cx="330902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直接连接符 33"/>
            <p:cNvCxnSpPr>
              <a:stCxn id="30" idx="3"/>
              <a:endCxn id="31" idx="1"/>
            </p:cNvCxnSpPr>
            <p:nvPr/>
          </p:nvCxnSpPr>
          <p:spPr>
            <a:xfrm>
              <a:off x="3623337" y="5431790"/>
              <a:ext cx="330902" cy="905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直接连接符 34"/>
            <p:cNvCxnSpPr>
              <a:stCxn id="31" idx="3"/>
              <a:endCxn id="50" idx="1"/>
            </p:cNvCxnSpPr>
            <p:nvPr/>
          </p:nvCxnSpPr>
          <p:spPr>
            <a:xfrm>
              <a:off x="4899245" y="5440841"/>
              <a:ext cx="973605" cy="6722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7" name="文本框 36"/>
            <p:cNvSpPr txBox="1"/>
            <p:nvPr/>
          </p:nvSpPr>
          <p:spPr>
            <a:xfrm>
              <a:off x="485198" y="4755460"/>
              <a:ext cx="75740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400" dirty="0"/>
                <a:t>光阴极</a:t>
              </a:r>
              <a:r>
                <a:rPr lang="en-US" altLang="zh-CN" sz="1400" dirty="0"/>
                <a:t>Gun</a:t>
              </a:r>
              <a:endParaRPr lang="zh-CN" altLang="en-US" sz="1400" dirty="0"/>
            </a:p>
          </p:txBody>
        </p:sp>
        <p:sp>
          <p:nvSpPr>
            <p:cNvPr id="38" name="文本框 37"/>
            <p:cNvSpPr txBox="1"/>
            <p:nvPr/>
          </p:nvSpPr>
          <p:spPr>
            <a:xfrm>
              <a:off x="1618753" y="4838816"/>
              <a:ext cx="757408" cy="4908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L0</a:t>
              </a:r>
              <a:endParaRPr lang="zh-CN" altLang="en-US" dirty="0"/>
            </a:p>
          </p:txBody>
        </p:sp>
        <p:sp>
          <p:nvSpPr>
            <p:cNvPr id="39" name="文本框 38"/>
            <p:cNvSpPr txBox="1"/>
            <p:nvPr/>
          </p:nvSpPr>
          <p:spPr>
            <a:xfrm>
              <a:off x="2938070" y="4859372"/>
              <a:ext cx="757408" cy="4908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L1</a:t>
              </a:r>
              <a:endParaRPr lang="zh-CN" altLang="en-US" dirty="0"/>
            </a:p>
          </p:txBody>
        </p:sp>
        <p:sp>
          <p:nvSpPr>
            <p:cNvPr id="40" name="文本框 39"/>
            <p:cNvSpPr txBox="1"/>
            <p:nvPr/>
          </p:nvSpPr>
          <p:spPr>
            <a:xfrm>
              <a:off x="4871045" y="4838816"/>
              <a:ext cx="115188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600" dirty="0"/>
                <a:t>线性化器</a:t>
              </a:r>
              <a:endParaRPr lang="zh-CN" altLang="en-US" sz="1600" dirty="0"/>
            </a:p>
          </p:txBody>
        </p:sp>
        <p:grpSp>
          <p:nvGrpSpPr>
            <p:cNvPr id="41" name="组合 40"/>
            <p:cNvGrpSpPr/>
            <p:nvPr/>
          </p:nvGrpSpPr>
          <p:grpSpPr>
            <a:xfrm>
              <a:off x="5872851" y="4943801"/>
              <a:ext cx="1289149" cy="664755"/>
              <a:chOff x="8893575" y="3684507"/>
              <a:chExt cx="1097836" cy="500187"/>
            </a:xfrm>
          </p:grpSpPr>
          <p:grpSp>
            <p:nvGrpSpPr>
              <p:cNvPr id="46" name="组合 45"/>
              <p:cNvGrpSpPr/>
              <p:nvPr/>
            </p:nvGrpSpPr>
            <p:grpSpPr>
              <a:xfrm>
                <a:off x="8893575" y="3684507"/>
                <a:ext cx="1097836" cy="500187"/>
                <a:chOff x="8225919" y="1735011"/>
                <a:chExt cx="1097836" cy="500187"/>
              </a:xfrm>
            </p:grpSpPr>
            <p:sp>
              <p:nvSpPr>
                <p:cNvPr id="50" name="矩形: 圆角 49"/>
                <p:cNvSpPr/>
                <p:nvPr/>
              </p:nvSpPr>
              <p:spPr>
                <a:xfrm>
                  <a:off x="8225919" y="1992921"/>
                  <a:ext cx="160878" cy="242277"/>
                </a:xfrm>
                <a:prstGeom prst="roundRect">
                  <a:avLst/>
                </a:prstGeom>
                <a:solidFill>
                  <a:srgbClr val="0070C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51" name="矩形: 圆角 50"/>
                <p:cNvSpPr/>
                <p:nvPr/>
              </p:nvSpPr>
              <p:spPr>
                <a:xfrm>
                  <a:off x="9162877" y="1992921"/>
                  <a:ext cx="160878" cy="242277"/>
                </a:xfrm>
                <a:prstGeom prst="roundRect">
                  <a:avLst/>
                </a:prstGeom>
                <a:solidFill>
                  <a:srgbClr val="0070C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52" name="矩形: 圆角 51"/>
                <p:cNvSpPr/>
                <p:nvPr/>
              </p:nvSpPr>
              <p:spPr>
                <a:xfrm>
                  <a:off x="8538238" y="1735011"/>
                  <a:ext cx="160878" cy="242277"/>
                </a:xfrm>
                <a:prstGeom prst="roundRect">
                  <a:avLst/>
                </a:prstGeom>
                <a:solidFill>
                  <a:srgbClr val="0070C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53" name="矩形: 圆角 52"/>
                <p:cNvSpPr/>
                <p:nvPr/>
              </p:nvSpPr>
              <p:spPr>
                <a:xfrm>
                  <a:off x="8850557" y="1735011"/>
                  <a:ext cx="160878" cy="242277"/>
                </a:xfrm>
                <a:prstGeom prst="roundRect">
                  <a:avLst/>
                </a:prstGeom>
                <a:solidFill>
                  <a:srgbClr val="0070C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47" name="直接连接符 46"/>
              <p:cNvCxnSpPr>
                <a:stCxn id="50" idx="3"/>
                <a:endCxn id="52" idx="1"/>
              </p:cNvCxnSpPr>
              <p:nvPr/>
            </p:nvCxnSpPr>
            <p:spPr>
              <a:xfrm flipV="1">
                <a:off x="9054453" y="3805646"/>
                <a:ext cx="151441" cy="25791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8" name="直接连接符 47"/>
              <p:cNvCxnSpPr>
                <a:stCxn id="52" idx="3"/>
                <a:endCxn id="53" idx="1"/>
              </p:cNvCxnSpPr>
              <p:nvPr/>
            </p:nvCxnSpPr>
            <p:spPr>
              <a:xfrm>
                <a:off x="9366772" y="3805646"/>
                <a:ext cx="151441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9" name="直接连接符 48"/>
              <p:cNvCxnSpPr>
                <a:stCxn id="53" idx="3"/>
                <a:endCxn id="51" idx="1"/>
              </p:cNvCxnSpPr>
              <p:nvPr/>
            </p:nvCxnSpPr>
            <p:spPr>
              <a:xfrm>
                <a:off x="9679091" y="3805646"/>
                <a:ext cx="151442" cy="25791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42" name="直接连接符 41"/>
            <p:cNvCxnSpPr>
              <a:stCxn id="51" idx="3"/>
            </p:cNvCxnSpPr>
            <p:nvPr/>
          </p:nvCxnSpPr>
          <p:spPr>
            <a:xfrm>
              <a:off x="7161999" y="5447563"/>
              <a:ext cx="902997" cy="0"/>
            </a:xfrm>
            <a:prstGeom prst="line">
              <a:avLst/>
            </a:prstGeom>
            <a:ln>
              <a:headEnd type="none" w="med" len="med"/>
              <a:tailEnd type="arrow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44" name="矩形: 圆角 43"/>
            <p:cNvSpPr/>
            <p:nvPr/>
          </p:nvSpPr>
          <p:spPr>
            <a:xfrm>
              <a:off x="5162202" y="5294285"/>
              <a:ext cx="496258" cy="298498"/>
            </a:xfrm>
            <a:prstGeom prst="round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/>
                <a:t>X</a:t>
              </a:r>
              <a:endParaRPr lang="zh-CN" altLang="en-US" dirty="0"/>
            </a:p>
          </p:txBody>
        </p:sp>
        <p:sp>
          <p:nvSpPr>
            <p:cNvPr id="45" name="文本框 44"/>
            <p:cNvSpPr txBox="1"/>
            <p:nvPr/>
          </p:nvSpPr>
          <p:spPr>
            <a:xfrm>
              <a:off x="4209716" y="4797524"/>
              <a:ext cx="757408" cy="4908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L2</a:t>
              </a:r>
              <a:endParaRPr lang="zh-CN" altLang="en-US" dirty="0"/>
            </a:p>
          </p:txBody>
        </p:sp>
        <p:sp>
          <p:nvSpPr>
            <p:cNvPr id="56" name="矩形 55"/>
            <p:cNvSpPr/>
            <p:nvPr/>
          </p:nvSpPr>
          <p:spPr>
            <a:xfrm>
              <a:off x="442340" y="4659779"/>
              <a:ext cx="3359186" cy="1212021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7" name="文本框 56"/>
            <p:cNvSpPr txBox="1"/>
            <p:nvPr/>
          </p:nvSpPr>
          <p:spPr>
            <a:xfrm>
              <a:off x="5967307" y="4479616"/>
              <a:ext cx="115188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600" dirty="0"/>
                <a:t>磁压缩器</a:t>
              </a:r>
              <a:endParaRPr lang="zh-CN" altLang="en-US" sz="1600" dirty="0"/>
            </a:p>
          </p:txBody>
        </p:sp>
        <p:sp>
          <p:nvSpPr>
            <p:cNvPr id="59" name="文本框 58"/>
            <p:cNvSpPr txBox="1"/>
            <p:nvPr/>
          </p:nvSpPr>
          <p:spPr>
            <a:xfrm>
              <a:off x="1242606" y="4220498"/>
              <a:ext cx="1623620" cy="45890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1800" b="1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光阴极低能段</a:t>
              </a:r>
              <a:endParaRPr lang="en-US" altLang="zh-CN" sz="1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ECE7A-A77C-42FA-9484-FD22BB1317FE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09555" y="3023415"/>
            <a:ext cx="2608600" cy="1714399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06964" y="4758371"/>
            <a:ext cx="2555776" cy="1667077"/>
          </a:xfrm>
          <a:prstGeom prst="rect">
            <a:avLst/>
          </a:prstGeom>
        </p:spPr>
      </p:pic>
      <p:sp>
        <p:nvSpPr>
          <p:cNvPr id="36" name="文本框 35"/>
          <p:cNvSpPr txBox="1"/>
          <p:nvPr/>
        </p:nvSpPr>
        <p:spPr>
          <a:xfrm>
            <a:off x="4306618" y="6540487"/>
            <a:ext cx="28625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1600" b="1" dirty="0">
                <a:solidFill>
                  <a:srgbClr val="FFFF00"/>
                </a:solidFill>
              </a:rPr>
              <a:t>谷端</a:t>
            </a:r>
            <a:r>
              <a:rPr lang="en-US" altLang="zh-CN" sz="1600" b="1" dirty="0">
                <a:solidFill>
                  <a:srgbClr val="FFFF00"/>
                </a:solidFill>
              </a:rPr>
              <a:t>@</a:t>
            </a:r>
            <a:r>
              <a:rPr lang="zh-CN" altLang="en-US" sz="1600" b="1" dirty="0">
                <a:solidFill>
                  <a:srgbClr val="FFFF00"/>
                </a:solidFill>
              </a:rPr>
              <a:t>上海高等研究院</a:t>
            </a:r>
            <a:endParaRPr lang="zh-CN" altLang="en-US" sz="1600" b="1" dirty="0">
              <a:solidFill>
                <a:srgbClr val="FFFF00"/>
              </a:solidFill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9982200" y="3158177"/>
            <a:ext cx="14428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等线" panose="02010600030101010101" pitchFamily="2" charset="-122"/>
              </a:rPr>
              <a:t>&lt;2 </a:t>
            </a:r>
            <a:r>
              <a:rPr lang="en-US" altLang="zh-CN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等线" panose="02010600030101010101" pitchFamily="2" charset="-122"/>
              </a:rPr>
              <a:t>mm·mrad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54" name="文本框 53"/>
          <p:cNvSpPr txBox="1"/>
          <p:nvPr/>
        </p:nvSpPr>
        <p:spPr>
          <a:xfrm>
            <a:off x="9372600" y="4852009"/>
            <a:ext cx="14428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等线" panose="02010600030101010101" pitchFamily="2" charset="-122"/>
              </a:rPr>
              <a:t>&lt; 0.1%</a:t>
            </a:r>
            <a:endParaRPr lang="zh-CN" alt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03" name="文本框 10"/>
          <p:cNvSpPr txBox="1"/>
          <p:nvPr/>
        </p:nvSpPr>
        <p:spPr>
          <a:xfrm>
            <a:off x="103909" y="151678"/>
            <a:ext cx="718358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zh-CN" altLang="en-US" sz="3200" b="1" dirty="0">
                <a:solidFill>
                  <a:srgbClr val="FF0000"/>
                </a:solidFill>
                <a:cs typeface="+mn-ea"/>
                <a:sym typeface="+mn-lt"/>
              </a:rPr>
              <a:t>离轴注入</a:t>
            </a:r>
            <a:r>
              <a:rPr kumimoji="1" lang="en-US" altLang="zh-CN" sz="3200" b="1" dirty="0">
                <a:solidFill>
                  <a:schemeClr val="accent1">
                    <a:lumMod val="75000"/>
                  </a:schemeClr>
                </a:solidFill>
                <a:cs typeface="+mn-ea"/>
                <a:sym typeface="+mn-lt"/>
              </a:rPr>
              <a:t>——</a:t>
            </a:r>
            <a:r>
              <a:rPr kumimoji="1" lang="zh-CN" altLang="en-US" sz="3200" b="1" dirty="0">
                <a:solidFill>
                  <a:schemeClr val="accent1">
                    <a:lumMod val="75000"/>
                  </a:schemeClr>
                </a:solidFill>
                <a:cs typeface="+mn-ea"/>
                <a:sym typeface="+mn-lt"/>
              </a:rPr>
              <a:t>热阴极束线（打正电子靶）</a:t>
            </a:r>
            <a:endParaRPr kumimoji="1" lang="zh-CN" altLang="en-US" sz="3200" b="1" dirty="0">
              <a:solidFill>
                <a:schemeClr val="accent1">
                  <a:lumMod val="7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08106" y="711502"/>
            <a:ext cx="11734511" cy="15560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0680" indent="-36068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采用技术较为成熟的</a:t>
            </a:r>
            <a:r>
              <a:rPr lang="zh-CN" altLang="en-US" sz="2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热阴极电子枪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产生所需的</a:t>
            </a:r>
            <a:r>
              <a:rPr lang="en-US" altLang="zh-CN" sz="2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8-11.6nC</a:t>
            </a:r>
            <a:r>
              <a:rPr lang="zh-CN" altLang="en-US" sz="2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电子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，用于</a:t>
            </a:r>
            <a:r>
              <a:rPr lang="zh-CN" altLang="en-US" sz="2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打靶产生正电子</a:t>
            </a:r>
            <a:endParaRPr lang="en-US" altLang="zh-CN" sz="22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60680" indent="-36068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热阴极低能段由</a:t>
            </a:r>
            <a:r>
              <a:rPr lang="zh-CN" altLang="en-US" sz="2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热阴极电子枪、次谐波聚束器、聚束器和加速段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组成，同时使用多个聚焦线圈进行发射度及束流包络控制</a:t>
            </a:r>
            <a:endParaRPr lang="en-US" altLang="zh-CN" sz="2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ECE7A-A77C-42FA-9484-FD22BB1317FE}" type="slidenum">
              <a:rPr lang="zh-CN" altLang="en-US" smtClean="0"/>
            </a:fld>
            <a:endParaRPr lang="zh-CN" altLang="en-US" dirty="0"/>
          </a:p>
        </p:txBody>
      </p:sp>
      <p:graphicFrame>
        <p:nvGraphicFramePr>
          <p:cNvPr id="28" name="内容占位符 3"/>
          <p:cNvGraphicFramePr/>
          <p:nvPr/>
        </p:nvGraphicFramePr>
        <p:xfrm>
          <a:off x="432886" y="3498831"/>
          <a:ext cx="11111568" cy="2924640"/>
        </p:xfrm>
        <a:graphic>
          <a:graphicData uri="http://schemas.openxmlformats.org/drawingml/2006/table">
            <a:tbl>
              <a:tblPr firstRow="1" firstCol="1" bandRow="1"/>
              <a:tblGrid>
                <a:gridCol w="1797696"/>
                <a:gridCol w="1786314"/>
                <a:gridCol w="1013460"/>
                <a:gridCol w="1323023"/>
                <a:gridCol w="5191075"/>
              </a:tblGrid>
              <a:tr h="396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010600030101010101" pitchFamily="2" charset="-122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010600030101010101" pitchFamily="2" charset="-122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010600030101010101" pitchFamily="2" charset="-122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010600030101010101" pitchFamily="2" charset="-122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010600030101010101" pitchFamily="2" charset="-122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010600030101010101" pitchFamily="2" charset="-122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010600030101010101" pitchFamily="2" charset="-122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010600030101010101" pitchFamily="2" charset="-122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010600030101010101" pitchFamily="2" charset="-122"/>
                        </a:defRPr>
                      </a:lvl9pPr>
                    </a:lstStyle>
                    <a:p>
                      <a:pPr algn="ctr"/>
                      <a:r>
                        <a:rPr lang="zh-CN" altLang="en-US" dirty="0"/>
                        <a:t>元件</a:t>
                      </a:r>
                      <a:endParaRPr lang="zh-CN" altLang="en-US" dirty="0"/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010600030101010101" pitchFamily="2" charset="-122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010600030101010101" pitchFamily="2" charset="-122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010600030101010101" pitchFamily="2" charset="-122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010600030101010101" pitchFamily="2" charset="-122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010600030101010101" pitchFamily="2" charset="-122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010600030101010101" pitchFamily="2" charset="-122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010600030101010101" pitchFamily="2" charset="-122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010600030101010101" pitchFamily="2" charset="-122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010600030101010101" pitchFamily="2" charset="-122"/>
                        </a:defRPr>
                      </a:lvl9pPr>
                    </a:lstStyle>
                    <a:p>
                      <a:pPr algn="ctr"/>
                      <a:r>
                        <a:rPr lang="zh-CN" altLang="en-US" dirty="0"/>
                        <a:t>型号</a:t>
                      </a:r>
                      <a:r>
                        <a:rPr lang="en-US" altLang="zh-CN" dirty="0"/>
                        <a:t>/</a:t>
                      </a:r>
                      <a:r>
                        <a:rPr lang="zh-CN" altLang="en-US" dirty="0"/>
                        <a:t>频率</a:t>
                      </a:r>
                      <a:r>
                        <a:rPr lang="en-US" altLang="zh-CN" dirty="0"/>
                        <a:t>(MHz)</a:t>
                      </a:r>
                      <a:endParaRPr lang="zh-CN" altLang="en-US" dirty="0"/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010600030101010101" pitchFamily="2" charset="-122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010600030101010101" pitchFamily="2" charset="-122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010600030101010101" pitchFamily="2" charset="-122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010600030101010101" pitchFamily="2" charset="-122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010600030101010101" pitchFamily="2" charset="-122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010600030101010101" pitchFamily="2" charset="-122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010600030101010101" pitchFamily="2" charset="-122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010600030101010101" pitchFamily="2" charset="-122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010600030101010101" pitchFamily="2" charset="-122"/>
                        </a:defRPr>
                      </a:lvl9pPr>
                    </a:lstStyle>
                    <a:p>
                      <a:pPr algn="ctr"/>
                      <a:r>
                        <a:rPr lang="zh-CN" altLang="en-US" dirty="0"/>
                        <a:t>长度</a:t>
                      </a:r>
                      <a:r>
                        <a:rPr lang="en-US" altLang="zh-CN" dirty="0"/>
                        <a:t>(m)</a:t>
                      </a:r>
                      <a:endParaRPr lang="zh-CN" altLang="en-US" dirty="0"/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010600030101010101" pitchFamily="2" charset="-122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010600030101010101" pitchFamily="2" charset="-122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010600030101010101" pitchFamily="2" charset="-122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010600030101010101" pitchFamily="2" charset="-122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010600030101010101" pitchFamily="2" charset="-122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010600030101010101" pitchFamily="2" charset="-122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010600030101010101" pitchFamily="2" charset="-122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010600030101010101" pitchFamily="2" charset="-122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010600030101010101" pitchFamily="2" charset="-122"/>
                        </a:defRPr>
                      </a:lvl9pPr>
                    </a:lstStyle>
                    <a:p>
                      <a:pPr algn="ctr"/>
                      <a:r>
                        <a:rPr lang="zh-CN" altLang="en-US" dirty="0"/>
                        <a:t>距离</a:t>
                      </a:r>
                      <a:r>
                        <a:rPr lang="en-US" altLang="zh-CN" dirty="0"/>
                        <a:t>(m)</a:t>
                      </a:r>
                      <a:endParaRPr lang="zh-CN" altLang="en-US" dirty="0"/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010600030101010101" pitchFamily="2" charset="-122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010600030101010101" pitchFamily="2" charset="-122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010600030101010101" pitchFamily="2" charset="-122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010600030101010101" pitchFamily="2" charset="-122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010600030101010101" pitchFamily="2" charset="-122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010600030101010101" pitchFamily="2" charset="-122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010600030101010101" pitchFamily="2" charset="-122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010600030101010101" pitchFamily="2" charset="-122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010600030101010101" pitchFamily="2" charset="-122"/>
                        </a:defRPr>
                      </a:lvl9pPr>
                    </a:lstStyle>
                    <a:p>
                      <a:pPr algn="ctr"/>
                      <a:r>
                        <a:rPr lang="zh-CN" altLang="en-US" dirty="0"/>
                        <a:t>主要参数</a:t>
                      </a:r>
                      <a:endParaRPr lang="zh-CN" altLang="en-US" dirty="0"/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6082"/>
                    </a:solidFill>
                  </a:tcPr>
                </a:tc>
              </a:tr>
              <a:tr h="396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010600030101010101" pitchFamily="2" charset="-122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010600030101010101" pitchFamily="2" charset="-122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010600030101010101" pitchFamily="2" charset="-122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010600030101010101" pitchFamily="2" charset="-122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010600030101010101" pitchFamily="2" charset="-122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010600030101010101" pitchFamily="2" charset="-122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010600030101010101" pitchFamily="2" charset="-122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010600030101010101" pitchFamily="2" charset="-122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010600030101010101" pitchFamily="2" charset="-122"/>
                        </a:defRPr>
                      </a:lvl9pPr>
                    </a:lstStyle>
                    <a:p>
                      <a:pPr algn="l"/>
                      <a:r>
                        <a:rPr lang="en-US" dirty="0"/>
                        <a:t>E-gun</a:t>
                      </a:r>
                      <a:endParaRPr lang="zh-CN" altLang="en-US" dirty="0"/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9pPr>
                    </a:lstStyle>
                    <a:p>
                      <a:pPr algn="l"/>
                      <a:r>
                        <a:rPr lang="en-US" dirty="0"/>
                        <a:t>Y-796</a:t>
                      </a:r>
                      <a:endParaRPr lang="zh-CN" altLang="en-US" dirty="0"/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6082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zh-CN" dirty="0"/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6082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zh-CN" dirty="0"/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6082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dirty="0"/>
                        <a:t>150kV</a:t>
                      </a:r>
                      <a:r>
                        <a:rPr lang="zh-CN" altLang="en-US" dirty="0"/>
                        <a:t>，</a:t>
                      </a:r>
                      <a:r>
                        <a:rPr lang="en-US" altLang="zh-CN" dirty="0"/>
                        <a:t>7A</a:t>
                      </a:r>
                      <a:r>
                        <a:rPr lang="zh-CN" altLang="en-US" dirty="0"/>
                        <a:t>，</a:t>
                      </a:r>
                      <a:r>
                        <a:rPr lang="en-US" altLang="zh-CN" dirty="0"/>
                        <a:t>1.6ns</a:t>
                      </a:r>
                      <a:r>
                        <a:rPr lang="zh-CN" altLang="en-US" dirty="0"/>
                        <a:t>，实际测量</a:t>
                      </a:r>
                      <a:endParaRPr lang="zh-CN" altLang="zh-CN" dirty="0"/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6082">
                        <a:tint val="40000"/>
                      </a:srgbClr>
                    </a:solidFill>
                  </a:tcPr>
                </a:tc>
              </a:tr>
              <a:tr h="396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010600030101010101" pitchFamily="2" charset="-122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010600030101010101" pitchFamily="2" charset="-122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010600030101010101" pitchFamily="2" charset="-122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010600030101010101" pitchFamily="2" charset="-122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010600030101010101" pitchFamily="2" charset="-122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010600030101010101" pitchFamily="2" charset="-122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010600030101010101" pitchFamily="2" charset="-122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010600030101010101" pitchFamily="2" charset="-122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010600030101010101" pitchFamily="2" charset="-122"/>
                        </a:defRPr>
                      </a:lvl9pPr>
                    </a:lstStyle>
                    <a:p>
                      <a:pPr algn="l"/>
                      <a:r>
                        <a:rPr lang="en-US" altLang="zh-CN" dirty="0"/>
                        <a:t>SOL1</a:t>
                      </a:r>
                      <a:endParaRPr lang="zh-CN" altLang="en-US" dirty="0"/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9pPr>
                    </a:lstStyle>
                    <a:p>
                      <a:pPr algn="l"/>
                      <a:endParaRPr lang="zh-CN" altLang="en-US" dirty="0"/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6082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zh-CN" dirty="0"/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6082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dirty="0"/>
                        <a:t>0.182</a:t>
                      </a:r>
                      <a:endParaRPr lang="zh-CN" altLang="zh-CN" dirty="0"/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6082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zh-CN" dirty="0"/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6082">
                        <a:tint val="20000"/>
                      </a:srgbClr>
                    </a:solidFill>
                  </a:tcPr>
                </a:tc>
              </a:tr>
              <a:tr h="396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010600030101010101" pitchFamily="2" charset="-122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010600030101010101" pitchFamily="2" charset="-122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010600030101010101" pitchFamily="2" charset="-122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010600030101010101" pitchFamily="2" charset="-122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010600030101010101" pitchFamily="2" charset="-122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010600030101010101" pitchFamily="2" charset="-122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010600030101010101" pitchFamily="2" charset="-122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010600030101010101" pitchFamily="2" charset="-122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010600030101010101" pitchFamily="2" charset="-122"/>
                        </a:defRPr>
                      </a:lvl9pPr>
                    </a:lstStyle>
                    <a:p>
                      <a:pPr algn="l"/>
                      <a:r>
                        <a:rPr lang="en-US" dirty="0"/>
                        <a:t>SHB1</a:t>
                      </a:r>
                      <a:endParaRPr lang="zh-CN" altLang="en-US" dirty="0"/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9pPr>
                    </a:lstStyle>
                    <a:p>
                      <a:pPr algn="l"/>
                      <a:r>
                        <a:rPr lang="en-US" dirty="0"/>
                        <a:t>166.551</a:t>
                      </a:r>
                      <a:endParaRPr lang="zh-CN" altLang="en-US" dirty="0"/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6082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zh-CN" dirty="0"/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6082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dirty="0"/>
                        <a:t>0.667(</a:t>
                      </a:r>
                      <a:r>
                        <a:rPr lang="zh-CN" altLang="en-US" dirty="0"/>
                        <a:t>中心</a:t>
                      </a:r>
                      <a:r>
                        <a:rPr lang="en-US" altLang="zh-CN" dirty="0"/>
                        <a:t>)</a:t>
                      </a:r>
                      <a:endParaRPr lang="zh-CN" altLang="zh-CN" dirty="0"/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6082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dirty="0"/>
                        <a:t>1/18th</a:t>
                      </a:r>
                      <a:r>
                        <a:rPr lang="zh-CN" altLang="en-US" dirty="0"/>
                        <a:t>基波，周期为</a:t>
                      </a:r>
                      <a:r>
                        <a:rPr lang="en-US" altLang="zh-CN" dirty="0"/>
                        <a:t>6ns</a:t>
                      </a:r>
                      <a:r>
                        <a:rPr lang="zh-CN" altLang="en-US" dirty="0"/>
                        <a:t>，压缩比约为</a:t>
                      </a:r>
                      <a:r>
                        <a:rPr lang="en-US" altLang="zh-CN" dirty="0"/>
                        <a:t>3.7</a:t>
                      </a:r>
                      <a:endParaRPr lang="zh-CN" altLang="zh-CN" dirty="0"/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6082">
                        <a:tint val="40000"/>
                      </a:srgbClr>
                    </a:solidFill>
                  </a:tcPr>
                </a:tc>
              </a:tr>
              <a:tr h="396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010600030101010101" pitchFamily="2" charset="-122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010600030101010101" pitchFamily="2" charset="-122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010600030101010101" pitchFamily="2" charset="-122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010600030101010101" pitchFamily="2" charset="-122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010600030101010101" pitchFamily="2" charset="-122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010600030101010101" pitchFamily="2" charset="-122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010600030101010101" pitchFamily="2" charset="-122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010600030101010101" pitchFamily="2" charset="-122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010600030101010101" pitchFamily="2" charset="-122"/>
                        </a:defRPr>
                      </a:lvl9pPr>
                    </a:lstStyle>
                    <a:p>
                      <a:pPr algn="l"/>
                      <a:r>
                        <a:rPr lang="en-US" dirty="0"/>
                        <a:t>SHB2</a:t>
                      </a:r>
                      <a:endParaRPr lang="zh-CN" altLang="en-US" dirty="0"/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9pPr>
                    </a:lstStyle>
                    <a:p>
                      <a:pPr algn="l"/>
                      <a:r>
                        <a:rPr lang="en-US" dirty="0"/>
                        <a:t>499.654</a:t>
                      </a:r>
                      <a:endParaRPr lang="zh-CN" altLang="en-US" dirty="0"/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6082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zh-CN" dirty="0"/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6082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dirty="0"/>
                        <a:t>2.03(</a:t>
                      </a:r>
                      <a:r>
                        <a:rPr lang="zh-CN" altLang="en-US" dirty="0"/>
                        <a:t>中心</a:t>
                      </a:r>
                      <a:r>
                        <a:rPr lang="en-US" altLang="zh-CN" dirty="0"/>
                        <a:t>)</a:t>
                      </a:r>
                      <a:endParaRPr lang="zh-CN" altLang="zh-CN" dirty="0"/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6082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dirty="0"/>
                        <a:t>1/6th</a:t>
                      </a:r>
                      <a:r>
                        <a:rPr lang="zh-CN" altLang="en-US" dirty="0"/>
                        <a:t>基波，周期为</a:t>
                      </a:r>
                      <a:r>
                        <a:rPr lang="en-US" altLang="zh-CN" dirty="0"/>
                        <a:t>2ns</a:t>
                      </a:r>
                      <a:r>
                        <a:rPr lang="zh-CN" altLang="en-US" dirty="0"/>
                        <a:t>，压缩比约为</a:t>
                      </a:r>
                      <a:r>
                        <a:rPr lang="en-US" altLang="zh-CN" dirty="0"/>
                        <a:t>2.8</a:t>
                      </a:r>
                      <a:endParaRPr lang="zh-CN" altLang="zh-CN" dirty="0"/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6082">
                        <a:tint val="20000"/>
                      </a:srgbClr>
                    </a:solidFill>
                  </a:tcPr>
                </a:tc>
              </a:tr>
              <a:tr h="396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010600030101010101" pitchFamily="2" charset="-122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010600030101010101" pitchFamily="2" charset="-122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010600030101010101" pitchFamily="2" charset="-122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010600030101010101" pitchFamily="2" charset="-122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010600030101010101" pitchFamily="2" charset="-122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010600030101010101" pitchFamily="2" charset="-122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010600030101010101" pitchFamily="2" charset="-122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010600030101010101" pitchFamily="2" charset="-122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010600030101010101" pitchFamily="2" charset="-122"/>
                        </a:defRPr>
                      </a:lvl9pPr>
                    </a:lstStyle>
                    <a:p>
                      <a:pPr algn="l"/>
                      <a:r>
                        <a:rPr lang="en-US" dirty="0"/>
                        <a:t>BUNCHER</a:t>
                      </a:r>
                      <a:endParaRPr lang="zh-CN" altLang="en-US" dirty="0"/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9pPr>
                    </a:lstStyle>
                    <a:p>
                      <a:pPr algn="l"/>
                      <a:r>
                        <a:rPr lang="en-US" dirty="0"/>
                        <a:t>2997.924</a:t>
                      </a:r>
                      <a:endParaRPr lang="zh-CN" altLang="en-US" dirty="0"/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6082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dirty="0"/>
                        <a:t>1.3144</a:t>
                      </a:r>
                      <a:endParaRPr lang="zh-CN" altLang="zh-CN" dirty="0"/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6082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dirty="0"/>
                        <a:t>2.26</a:t>
                      </a:r>
                      <a:endParaRPr lang="zh-CN" altLang="zh-CN" dirty="0"/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6082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dirty="0"/>
                        <a:t>基波，周期为</a:t>
                      </a:r>
                      <a:r>
                        <a:rPr lang="en-US" altLang="zh-CN" dirty="0"/>
                        <a:t>333.6ps</a:t>
                      </a:r>
                      <a:r>
                        <a:rPr lang="zh-CN" altLang="en-US" dirty="0"/>
                        <a:t>，能量增益为</a:t>
                      </a:r>
                      <a:r>
                        <a:rPr lang="en-US" altLang="zh-CN" dirty="0"/>
                        <a:t>11MeV</a:t>
                      </a:r>
                      <a:endParaRPr lang="zh-CN" altLang="zh-CN" dirty="0"/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6082">
                        <a:tint val="40000"/>
                      </a:srgbClr>
                    </a:solidFill>
                  </a:tcPr>
                </a:tc>
              </a:tr>
              <a:tr h="396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010600030101010101" pitchFamily="2" charset="-122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010600030101010101" pitchFamily="2" charset="-122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010600030101010101" pitchFamily="2" charset="-122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010600030101010101" pitchFamily="2" charset="-122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010600030101010101" pitchFamily="2" charset="-122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010600030101010101" pitchFamily="2" charset="-122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010600030101010101" pitchFamily="2" charset="-122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010600030101010101" pitchFamily="2" charset="-122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等线" panose="02010600030101010101" pitchFamily="2" charset="-122"/>
                        </a:defRPr>
                      </a:lvl9pPr>
                    </a:lstStyle>
                    <a:p>
                      <a:pPr algn="l"/>
                      <a:r>
                        <a:rPr lang="en-US" dirty="0"/>
                        <a:t>ACC. Tube</a:t>
                      </a:r>
                      <a:r>
                        <a:rPr lang="zh-CN" altLang="en-US" dirty="0"/>
                        <a:t>（</a:t>
                      </a:r>
                      <a:r>
                        <a:rPr lang="en-US" dirty="0"/>
                        <a:t>A1</a:t>
                      </a:r>
                      <a:r>
                        <a:rPr lang="zh-CN" altLang="en-US" dirty="0"/>
                        <a:t>）</a:t>
                      </a:r>
                      <a:endParaRPr lang="zh-CN" altLang="en-US" dirty="0"/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9pPr>
                    </a:lstStyle>
                    <a:p>
                      <a:pPr algn="l"/>
                      <a:r>
                        <a:rPr lang="en-US" dirty="0"/>
                        <a:t>2997.924</a:t>
                      </a:r>
                      <a:endParaRPr lang="zh-CN" altLang="en-US" dirty="0"/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6082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dirty="0"/>
                        <a:t>3.0667</a:t>
                      </a:r>
                      <a:endParaRPr lang="zh-CN" altLang="en-US" dirty="0"/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6082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dirty="0"/>
                        <a:t>4.10</a:t>
                      </a:r>
                      <a:endParaRPr lang="zh-CN" altLang="en-US" dirty="0"/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6082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等线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dirty="0"/>
                        <a:t>基波，周期为</a:t>
                      </a:r>
                      <a:r>
                        <a:rPr lang="en-US" altLang="zh-CN" dirty="0"/>
                        <a:t>333.6ps</a:t>
                      </a:r>
                      <a:r>
                        <a:rPr lang="zh-CN" altLang="en-US" dirty="0"/>
                        <a:t>，能量增益为</a:t>
                      </a:r>
                      <a:r>
                        <a:rPr lang="en-US" altLang="zh-CN" dirty="0"/>
                        <a:t>50MeV (17MV/m)</a:t>
                      </a:r>
                      <a:endParaRPr lang="zh-CN" altLang="en-US" dirty="0"/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6082">
                        <a:tint val="2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29" name="图片 2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88211" y="2493919"/>
            <a:ext cx="8895398" cy="461553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4306618" y="6540487"/>
            <a:ext cx="28625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1600" b="1" dirty="0">
                <a:solidFill>
                  <a:srgbClr val="FFFF00"/>
                </a:solidFill>
              </a:rPr>
              <a:t>李烜</a:t>
            </a:r>
            <a:r>
              <a:rPr lang="en-US" altLang="zh-CN" sz="1600" b="1" dirty="0">
                <a:solidFill>
                  <a:srgbClr val="FFFF00"/>
                </a:solidFill>
              </a:rPr>
              <a:t>@</a:t>
            </a:r>
            <a:r>
              <a:rPr lang="zh-CN" altLang="en-US" sz="1600" b="1" dirty="0">
                <a:solidFill>
                  <a:srgbClr val="FFFF00"/>
                </a:solidFill>
              </a:rPr>
              <a:t>上海高等研究院</a:t>
            </a:r>
            <a:endParaRPr lang="zh-CN" altLang="en-US" sz="16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ags/tag1.xml><?xml version="1.0" encoding="utf-8"?>
<p:tagLst xmlns:p="http://schemas.openxmlformats.org/presentationml/2006/main">
  <p:tag name="commondata" val="eyJoZGlkIjoiNDdjYjViNWY0OGJiMDc2YmU4YTMzNDhlODgwZTgwMWUifQ==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2">
      <a:majorFont>
        <a:latin typeface="Times New Roman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12516</Words>
  <Application>WPS 演示</Application>
  <PresentationFormat>宽屏</PresentationFormat>
  <Paragraphs>1580</Paragraphs>
  <Slides>35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35</vt:i4>
      </vt:variant>
    </vt:vector>
  </HeadingPairs>
  <TitlesOfParts>
    <vt:vector size="48" baseType="lpstr">
      <vt:lpstr>Arial</vt:lpstr>
      <vt:lpstr>宋体</vt:lpstr>
      <vt:lpstr>Wingdings</vt:lpstr>
      <vt:lpstr>微软雅黑</vt:lpstr>
      <vt:lpstr>Times New Roman</vt:lpstr>
      <vt:lpstr>Symbol</vt:lpstr>
      <vt:lpstr>Times New Roman</vt:lpstr>
      <vt:lpstr>等线</vt:lpstr>
      <vt:lpstr>Arial Unicode MS</vt:lpstr>
      <vt:lpstr>Wingdings</vt:lpstr>
      <vt:lpstr>华文楷体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A2888</dc:creator>
  <cp:lastModifiedBy>名字什么的。。</cp:lastModifiedBy>
  <cp:revision>965</cp:revision>
  <dcterms:created xsi:type="dcterms:W3CDTF">2022-08-30T17:18:00Z</dcterms:created>
  <dcterms:modified xsi:type="dcterms:W3CDTF">2026-07-01T09:10:35Z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7fc1226604844b54b9ceca485271a618_21</vt:lpwstr>
  </property>
  <property fmtid="{D5CDD505-2E9C-101B-9397-08002B2CF9AE}" pid="3" name="KSOProductBuildVer">
    <vt:lpwstr>2052-12.1.0.18608</vt:lpwstr>
  </property>
</Properties>
</file>