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8.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9.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1.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 id="2147483672" r:id="rId2"/>
    <p:sldMasterId id="2147483675" r:id="rId3"/>
    <p:sldMasterId id="2147483679" r:id="rId4"/>
    <p:sldMasterId id="2147483703" r:id="rId5"/>
    <p:sldMasterId id="2147483709" r:id="rId6"/>
    <p:sldMasterId id="2147483721" r:id="rId7"/>
    <p:sldMasterId id="2147483733" r:id="rId8"/>
    <p:sldMasterId id="2147483740" r:id="rId9"/>
    <p:sldMasterId id="2147483752" r:id="rId10"/>
  </p:sldMasterIdLst>
  <p:notesMasterIdLst>
    <p:notesMasterId r:id="rId50"/>
  </p:notesMasterIdLst>
  <p:sldIdLst>
    <p:sldId id="1956" r:id="rId11"/>
    <p:sldId id="3759" r:id="rId12"/>
    <p:sldId id="3645" r:id="rId13"/>
    <p:sldId id="3660" r:id="rId14"/>
    <p:sldId id="294" r:id="rId15"/>
    <p:sldId id="14998575" r:id="rId16"/>
    <p:sldId id="4310" r:id="rId17"/>
    <p:sldId id="11088422" r:id="rId18"/>
    <p:sldId id="11088418" r:id="rId19"/>
    <p:sldId id="3910" r:id="rId20"/>
    <p:sldId id="11088415" r:id="rId21"/>
    <p:sldId id="16670343" r:id="rId22"/>
    <p:sldId id="4332" r:id="rId23"/>
    <p:sldId id="16670357" r:id="rId24"/>
    <p:sldId id="4245" r:id="rId25"/>
    <p:sldId id="11088451" r:id="rId26"/>
    <p:sldId id="11088452" r:id="rId27"/>
    <p:sldId id="4551" r:id="rId28"/>
    <p:sldId id="4437" r:id="rId29"/>
    <p:sldId id="4552" r:id="rId30"/>
    <p:sldId id="16670344" r:id="rId31"/>
    <p:sldId id="4380" r:id="rId32"/>
    <p:sldId id="3597" r:id="rId33"/>
    <p:sldId id="16670358" r:id="rId34"/>
    <p:sldId id="16670359" r:id="rId35"/>
    <p:sldId id="16670360" r:id="rId36"/>
    <p:sldId id="16670370" r:id="rId37"/>
    <p:sldId id="16670371" r:id="rId38"/>
    <p:sldId id="16670361" r:id="rId39"/>
    <p:sldId id="16670356" r:id="rId40"/>
    <p:sldId id="16670363" r:id="rId41"/>
    <p:sldId id="16670368" r:id="rId42"/>
    <p:sldId id="16670369" r:id="rId43"/>
    <p:sldId id="11088416" r:id="rId44"/>
    <p:sldId id="16670372" r:id="rId45"/>
    <p:sldId id="4441" r:id="rId46"/>
    <p:sldId id="16670346" r:id="rId47"/>
    <p:sldId id="16670348" r:id="rId48"/>
    <p:sldId id="259" r:id="rId49"/>
  </p:sldIdLst>
  <p:sldSz cx="12192000" cy="6858000"/>
  <p:notesSz cx="9929813" cy="6799263"/>
  <p:custDataLst>
    <p:tags r:id="rId51"/>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521415D9-36F7-43E2-AB2F-B90AF26B5E84}">
      <p14:sectionLst xmlns:p14="http://schemas.microsoft.com/office/powerpoint/2010/main">
        <p14:section name="默认节" id="{2A159E51-F4D2-4746-9579-8704CE153347}">
          <p14:sldIdLst>
            <p14:sldId id="1956"/>
            <p14:sldId id="3759"/>
            <p14:sldId id="3645"/>
            <p14:sldId id="3660"/>
            <p14:sldId id="294"/>
            <p14:sldId id="14998575"/>
            <p14:sldId id="4310"/>
            <p14:sldId id="11088422"/>
            <p14:sldId id="11088418"/>
            <p14:sldId id="3910"/>
            <p14:sldId id="11088415"/>
            <p14:sldId id="16670343"/>
            <p14:sldId id="4332"/>
            <p14:sldId id="16670357"/>
            <p14:sldId id="4245"/>
            <p14:sldId id="11088451"/>
            <p14:sldId id="11088452"/>
            <p14:sldId id="4551"/>
            <p14:sldId id="4437"/>
            <p14:sldId id="4552"/>
            <p14:sldId id="16670344"/>
            <p14:sldId id="4380"/>
            <p14:sldId id="3597"/>
            <p14:sldId id="16670358"/>
            <p14:sldId id="16670359"/>
            <p14:sldId id="16670360"/>
            <p14:sldId id="16670370"/>
            <p14:sldId id="16670371"/>
            <p14:sldId id="16670361"/>
            <p14:sldId id="16670356"/>
            <p14:sldId id="16670363"/>
            <p14:sldId id="16670368"/>
            <p14:sldId id="16670369"/>
            <p14:sldId id="11088416"/>
            <p14:sldId id="16670372"/>
            <p14:sldId id="4441"/>
            <p14:sldId id="16670346"/>
            <p14:sldId id="16670348"/>
            <p14:sldId id="25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483810881" name="WPS_1679281038" initials="W" lastIdx="1" clrIdx="2"/>
  <p:cmAuthor id="1" name="win7" initials="w"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162"/>
    <a:srgbClr val="094160"/>
    <a:srgbClr val="0A4364"/>
    <a:srgbClr val="5650E8"/>
    <a:srgbClr val="6E79EC"/>
    <a:srgbClr val="7D24E0"/>
    <a:srgbClr val="4B70EF"/>
    <a:srgbClr val="5F43E6"/>
    <a:srgbClr val="722EE3"/>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3" autoAdjust="0"/>
    <p:restoredTop sz="89434" autoAdjust="0"/>
  </p:normalViewPr>
  <p:slideViewPr>
    <p:cSldViewPr snapToGrid="0">
      <p:cViewPr varScale="1">
        <p:scale>
          <a:sx n="99" d="100"/>
          <a:sy n="99" d="100"/>
        </p:scale>
        <p:origin x="328" y="72"/>
      </p:cViewPr>
      <p:guideLst/>
    </p:cSldViewPr>
  </p:slideViewPr>
  <p:notesTextViewPr>
    <p:cViewPr>
      <p:scale>
        <a:sx n="3" d="2"/>
        <a:sy n="3" d="2"/>
      </p:scale>
      <p:origin x="0" y="0"/>
    </p:cViewPr>
  </p:notesTextViewPr>
  <p:sorterViewPr>
    <p:cViewPr>
      <p:scale>
        <a:sx n="66" d="100"/>
        <a:sy n="66" d="100"/>
      </p:scale>
      <p:origin x="0" y="-756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tags" Target="tags/tag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302919" cy="341144"/>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624596" y="0"/>
            <a:ext cx="4302919" cy="341144"/>
          </a:xfrm>
          <a:prstGeom prst="rect">
            <a:avLst/>
          </a:prstGeom>
        </p:spPr>
        <p:txBody>
          <a:bodyPr vert="horz" lIns="91440" tIns="45720" rIns="91440" bIns="45720" rtlCol="0"/>
          <a:lstStyle>
            <a:lvl1pPr algn="r">
              <a:defRPr sz="1200"/>
            </a:lvl1pPr>
          </a:lstStyle>
          <a:p>
            <a:fld id="{0AB425A7-BB31-4AA7-812E-6A317F667028}" type="datetimeFigureOut">
              <a:rPr lang="zh-CN" altLang="en-US" smtClean="0"/>
              <a:t>2026/7/2</a:t>
            </a:fld>
            <a:endParaRPr lang="zh-CN" altLang="en-US"/>
          </a:p>
        </p:txBody>
      </p:sp>
      <p:sp>
        <p:nvSpPr>
          <p:cNvPr id="4" name="幻灯片图像占位符 3"/>
          <p:cNvSpPr>
            <a:spLocks noGrp="1" noRot="1" noChangeAspect="1"/>
          </p:cNvSpPr>
          <p:nvPr>
            <p:ph type="sldImg" idx="2"/>
          </p:nvPr>
        </p:nvSpPr>
        <p:spPr>
          <a:xfrm>
            <a:off x="2924175" y="849313"/>
            <a:ext cx="4081463" cy="22955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92982" y="3272145"/>
            <a:ext cx="7943850" cy="267721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6458120"/>
            <a:ext cx="4302919" cy="34114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624596" y="6458120"/>
            <a:ext cx="4302919" cy="341143"/>
          </a:xfrm>
          <a:prstGeom prst="rect">
            <a:avLst/>
          </a:prstGeom>
        </p:spPr>
        <p:txBody>
          <a:bodyPr vert="horz" lIns="91440" tIns="45720" rIns="91440" bIns="45720" rtlCol="0" anchor="b"/>
          <a:lstStyle>
            <a:lvl1pPr algn="r">
              <a:defRPr sz="1200"/>
            </a:lvl1pPr>
          </a:lstStyle>
          <a:p>
            <a:fld id="{4A58F88B-9D5A-4713-8DF6-F68F2B53DF3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6867"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3686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charset="0"/>
                <a:ea typeface="宋体" panose="02010600030101010101" pitchFamily="2" charset="-122"/>
              </a:defRPr>
            </a:lvl1pPr>
            <a:lvl2pPr marL="720090" indent="-276860">
              <a:spcBef>
                <a:spcPct val="30000"/>
              </a:spcBef>
              <a:defRPr sz="1200">
                <a:solidFill>
                  <a:schemeClr val="tx1"/>
                </a:solidFill>
                <a:latin typeface="Calibri" panose="020F0502020204030204" charset="0"/>
                <a:ea typeface="宋体" panose="02010600030101010101" pitchFamily="2" charset="-122"/>
              </a:defRPr>
            </a:lvl2pPr>
            <a:lvl3pPr marL="1108075" indent="-221615">
              <a:spcBef>
                <a:spcPct val="30000"/>
              </a:spcBef>
              <a:defRPr sz="1200">
                <a:solidFill>
                  <a:schemeClr val="tx1"/>
                </a:solidFill>
                <a:latin typeface="Calibri" panose="020F0502020204030204" charset="0"/>
                <a:ea typeface="宋体" panose="02010600030101010101" pitchFamily="2" charset="-122"/>
              </a:defRPr>
            </a:lvl3pPr>
            <a:lvl4pPr marL="1551305" indent="-221615">
              <a:spcBef>
                <a:spcPct val="30000"/>
              </a:spcBef>
              <a:defRPr sz="1200">
                <a:solidFill>
                  <a:schemeClr val="tx1"/>
                </a:solidFill>
                <a:latin typeface="Calibri" panose="020F0502020204030204" charset="0"/>
                <a:ea typeface="宋体" panose="02010600030101010101" pitchFamily="2" charset="-122"/>
              </a:defRPr>
            </a:lvl4pPr>
            <a:lvl5pPr marL="1994535" indent="-221615">
              <a:spcBef>
                <a:spcPct val="30000"/>
              </a:spcBef>
              <a:defRPr sz="1200">
                <a:solidFill>
                  <a:schemeClr val="tx1"/>
                </a:solidFill>
                <a:latin typeface="Calibri" panose="020F0502020204030204" charset="0"/>
                <a:ea typeface="宋体" panose="02010600030101010101" pitchFamily="2" charset="-122"/>
              </a:defRPr>
            </a:lvl5pPr>
            <a:lvl6pPr marL="2437765" indent="-221615" eaLnBrk="0" fontAlgn="base" hangingPunct="0">
              <a:spcBef>
                <a:spcPct val="30000"/>
              </a:spcBef>
              <a:spcAft>
                <a:spcPct val="0"/>
              </a:spcAft>
              <a:defRPr sz="1200">
                <a:solidFill>
                  <a:schemeClr val="tx1"/>
                </a:solidFill>
                <a:latin typeface="Calibri" panose="020F0502020204030204" charset="0"/>
                <a:ea typeface="宋体" panose="02010600030101010101" pitchFamily="2" charset="-122"/>
              </a:defRPr>
            </a:lvl6pPr>
            <a:lvl7pPr marL="2880995" indent="-221615" eaLnBrk="0" fontAlgn="base" hangingPunct="0">
              <a:spcBef>
                <a:spcPct val="30000"/>
              </a:spcBef>
              <a:spcAft>
                <a:spcPct val="0"/>
              </a:spcAft>
              <a:defRPr sz="1200">
                <a:solidFill>
                  <a:schemeClr val="tx1"/>
                </a:solidFill>
                <a:latin typeface="Calibri" panose="020F0502020204030204" charset="0"/>
                <a:ea typeface="宋体" panose="02010600030101010101" pitchFamily="2" charset="-122"/>
              </a:defRPr>
            </a:lvl7pPr>
            <a:lvl8pPr marL="3324225" indent="-221615" eaLnBrk="0" fontAlgn="base" hangingPunct="0">
              <a:spcBef>
                <a:spcPct val="30000"/>
              </a:spcBef>
              <a:spcAft>
                <a:spcPct val="0"/>
              </a:spcAft>
              <a:defRPr sz="1200">
                <a:solidFill>
                  <a:schemeClr val="tx1"/>
                </a:solidFill>
                <a:latin typeface="Calibri" panose="020F0502020204030204" charset="0"/>
                <a:ea typeface="宋体" panose="02010600030101010101" pitchFamily="2" charset="-122"/>
              </a:defRPr>
            </a:lvl8pPr>
            <a:lvl9pPr marL="3767455" indent="-221615" eaLnBrk="0" fontAlgn="base" hangingPunct="0">
              <a:spcBef>
                <a:spcPct val="30000"/>
              </a:spcBef>
              <a:spcAft>
                <a:spcPct val="0"/>
              </a:spcAft>
              <a:defRPr sz="1200">
                <a:solidFill>
                  <a:schemeClr val="tx1"/>
                </a:solidFill>
                <a:latin typeface="Calibri" panose="020F050202020403020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AB7029D-01E1-43B5-A867-CABB929F6E5B}" type="slidenum">
              <a:rPr kumimoji="0" lang="zh-CN" altLang="en-US" sz="1300" b="0" i="0" u="none" strike="noStrike" kern="1200" cap="none" spc="0" normalizeH="0" baseline="0" noProof="0">
                <a:ln>
                  <a:noFill/>
                </a:ln>
                <a:solidFill>
                  <a:prstClr val="black"/>
                </a:solidFill>
                <a:effectLst/>
                <a:uLnTx/>
                <a:uFillTx/>
                <a:latin typeface="Calibri" panose="020F050202020403020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zh-CN" altLang="en-US" sz="1300" b="0" i="0" u="none" strike="noStrike" kern="1200" cap="none" spc="0" normalizeH="0" baseline="0" noProof="0">
              <a:ln>
                <a:noFill/>
              </a:ln>
              <a:solidFill>
                <a:prstClr val="black"/>
              </a:solidFill>
              <a:effectLst/>
              <a:uLnTx/>
              <a:uFillTx/>
              <a:latin typeface="Calibri" panose="020F0502020204030204" charset="0"/>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4A58F88B-9D5A-4713-8DF6-F68F2B53DF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t>19</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A58F88B-9D5A-4713-8DF6-F68F2B53DF33}" type="slidenum">
              <a:rPr lang="zh-CN" altLang="en-US" smtClean="0"/>
              <a:t>20</a:t>
            </a:fld>
            <a:endParaRPr lang="zh-CN" altLang="en-US"/>
          </a:p>
        </p:txBody>
      </p:sp>
    </p:spTree>
    <p:extLst>
      <p:ext uri="{BB962C8B-B14F-4D97-AF65-F5344CB8AC3E}">
        <p14:creationId xmlns:p14="http://schemas.microsoft.com/office/powerpoint/2010/main" val="1226076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A58F88B-9D5A-4713-8DF6-F68F2B53DF33}" type="slidenum">
              <a:rPr lang="zh-CN" altLang="en-US" smtClean="0"/>
              <a:t>21</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A58F88B-9D5A-4713-8DF6-F68F2B53DF33}" type="slidenum">
              <a:rPr lang="zh-CN" altLang="en-US" smtClean="0"/>
              <a:t>22</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A58F88B-9D5A-4713-8DF6-F68F2B53DF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A58F88B-9D5A-4713-8DF6-F68F2B53DF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A58F88B-9D5A-4713-8DF6-F68F2B53DF33}" type="slidenum">
              <a:rPr lang="zh-CN" altLang="en-US" smtClean="0"/>
              <a:t>34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光子能量为整体建设的目标，现阶段一期能</a:t>
            </a:r>
            <a:r>
              <a:rPr lang="zh-CN" altLang="en-US"/>
              <a:t>达到</a:t>
            </a:r>
            <a:r>
              <a:rPr lang="en-US" altLang="zh-CN"/>
              <a:t>0.04-0.54K</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4A58F88B-9D5A-4713-8DF6-F68F2B53DF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t>4</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302420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A58F88B-9D5A-4713-8DF6-F68F2B53DF33}" type="slidenum">
              <a:rPr lang="zh-CN" altLang="en-US" smtClean="0"/>
              <a:t>7</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A58F88B-9D5A-4713-8DF6-F68F2B53DF33}" type="slidenum">
              <a:rPr lang="zh-CN" altLang="en-US" smtClean="0"/>
              <a:t>8</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4A58F88B-9D5A-4713-8DF6-F68F2B53DF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A58F88B-9D5A-4713-8DF6-F68F2B53DF33}" type="slidenum">
              <a:rPr lang="zh-CN" altLang="en-US" smtClean="0"/>
              <a:t>12</a:t>
            </a:fld>
            <a:endParaRPr lang="zh-CN" altLang="en-US"/>
          </a:p>
        </p:txBody>
      </p:sp>
    </p:spTree>
    <p:extLst>
      <p:ext uri="{BB962C8B-B14F-4D97-AF65-F5344CB8AC3E}">
        <p14:creationId xmlns:p14="http://schemas.microsoft.com/office/powerpoint/2010/main" val="1707159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A58F88B-9D5A-4713-8DF6-F68F2B53DF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9A607-F617-1733-6B0B-9900579E745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A8D3C90-2B06-3D74-D559-E2400456950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36F40CD-E3D7-A0BE-DD85-EE9987910D26}"/>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56DB03C2-D5D6-5F9B-3898-8589EA7C20D8}"/>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A58F88B-9D5A-4713-8DF6-F68F2B53DF3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978207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A58F88B-9D5A-4713-8DF6-F68F2B53DF33}" type="slidenum">
              <a:rPr lang="zh-CN" altLang="en-US" smtClean="0"/>
              <a:t>18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slideMaster" Target="../slideMasters/slideMaster5.xml"/><Relationship Id="rId4" Type="http://schemas.openxmlformats.org/officeDocument/2006/relationships/tags" Target="../tags/tag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51"/>
            <a:ext cx="10363200" cy="14700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6"/>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3"/>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3"/>
            <a:ext cx="80772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51"/>
            <a:ext cx="10363200" cy="14700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09600" y="1600206"/>
            <a:ext cx="10972800"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标题幻灯片">
    <p:bg>
      <p:bgRef idx="1001">
        <a:schemeClr val="bg1"/>
      </p:bgRef>
    </p:bg>
    <p:spTree>
      <p:nvGrpSpPr>
        <p:cNvPr id="1" name=""/>
        <p:cNvGrpSpPr/>
        <p:nvPr/>
      </p:nvGrpSpPr>
      <p:grpSpPr>
        <a:xfrm>
          <a:off x="0" y="0"/>
          <a:ext cx="0" cy="0"/>
          <a:chOff x="0" y="0"/>
          <a:chExt cx="0" cy="0"/>
        </a:xfrm>
      </p:grpSpPr>
      <p:sp>
        <p:nvSpPr>
          <p:cNvPr id="18" name="矩形 17"/>
          <p:cNvSpPr/>
          <p:nvPr userDrawn="1"/>
        </p:nvSpPr>
        <p:spPr>
          <a:xfrm>
            <a:off x="0" y="2019300"/>
            <a:ext cx="12192000" cy="2194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grpSp>
        <p:nvGrpSpPr>
          <p:cNvPr id="2" name="组合 1"/>
          <p:cNvGrpSpPr/>
          <p:nvPr userDrawn="1"/>
        </p:nvGrpSpPr>
        <p:grpSpPr>
          <a:xfrm>
            <a:off x="196425" y="4342730"/>
            <a:ext cx="5525367" cy="212379"/>
            <a:chOff x="196424" y="4342728"/>
            <a:chExt cx="5525366" cy="212379"/>
          </a:xfrm>
        </p:grpSpPr>
        <p:sp>
          <p:nvSpPr>
            <p:cNvPr id="24" name="矩形 23"/>
            <p:cNvSpPr/>
            <p:nvPr/>
          </p:nvSpPr>
          <p:spPr>
            <a:xfrm>
              <a:off x="196424" y="4342728"/>
              <a:ext cx="212379" cy="212379"/>
            </a:xfrm>
            <a:prstGeom prst="rect">
              <a:avLst/>
            </a:prstGeom>
            <a:ln w="12700" cap="rnd">
              <a:solidFill>
                <a:srgbClr val="1A7BAE"/>
              </a:solidFill>
              <a:round/>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rgbClr val="000000"/>
                </a:solidFill>
                <a:effectLst/>
                <a:uLnTx/>
                <a:uFillTx/>
                <a:latin typeface="Arial" panose="020B0604020202020204"/>
                <a:ea typeface="微软雅黑" panose="020B0503020204020204" pitchFamily="34" charset="-122"/>
                <a:cs typeface="+mn-cs"/>
              </a:endParaRPr>
            </a:p>
          </p:txBody>
        </p:sp>
        <p:cxnSp>
          <p:nvCxnSpPr>
            <p:cNvPr id="25" name="直接箭头连接符 24"/>
            <p:cNvCxnSpPr/>
            <p:nvPr/>
          </p:nvCxnSpPr>
          <p:spPr>
            <a:xfrm>
              <a:off x="314278" y="4449963"/>
              <a:ext cx="5407512" cy="0"/>
            </a:xfrm>
            <a:prstGeom prst="straightConnector1">
              <a:avLst/>
            </a:prstGeom>
            <a:ln w="12700" cap="rnd">
              <a:solidFill>
                <a:srgbClr val="1A7BAE"/>
              </a:solidFill>
              <a:round/>
              <a:tailEnd type="triangle"/>
            </a:ln>
          </p:spPr>
          <p:style>
            <a:lnRef idx="1">
              <a:schemeClr val="accent1"/>
            </a:lnRef>
            <a:fillRef idx="0">
              <a:schemeClr val="accent1"/>
            </a:fillRef>
            <a:effectRef idx="0">
              <a:schemeClr val="accent1"/>
            </a:effectRef>
            <a:fontRef idx="minor">
              <a:schemeClr val="tx1"/>
            </a:fontRef>
          </p:style>
        </p:cxnSp>
      </p:grpSp>
      <p:grpSp>
        <p:nvGrpSpPr>
          <p:cNvPr id="3" name="组合 2"/>
          <p:cNvGrpSpPr/>
          <p:nvPr userDrawn="1"/>
        </p:nvGrpSpPr>
        <p:grpSpPr>
          <a:xfrm>
            <a:off x="8420101" y="1745119"/>
            <a:ext cx="3687919" cy="212379"/>
            <a:chOff x="8420100" y="1745118"/>
            <a:chExt cx="3687918" cy="212379"/>
          </a:xfrm>
        </p:grpSpPr>
        <p:sp>
          <p:nvSpPr>
            <p:cNvPr id="27" name="矩形 26"/>
            <p:cNvSpPr/>
            <p:nvPr userDrawn="1"/>
          </p:nvSpPr>
          <p:spPr>
            <a:xfrm rot="10800000">
              <a:off x="11895639" y="1745118"/>
              <a:ext cx="212379" cy="212379"/>
            </a:xfrm>
            <a:prstGeom prst="rect">
              <a:avLst/>
            </a:prstGeom>
            <a:ln w="12700" cap="rnd">
              <a:solidFill>
                <a:srgbClr val="1A7BAE"/>
              </a:solidFill>
              <a:round/>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solidFill>
                    <a:srgbClr val="1A7BAE"/>
                  </a:solidFill>
                </a:ln>
                <a:solidFill>
                  <a:srgbClr val="000000"/>
                </a:solidFill>
                <a:effectLst/>
                <a:uLnTx/>
                <a:uFillTx/>
                <a:latin typeface="Arial" panose="020B0604020202020204"/>
                <a:ea typeface="微软雅黑" panose="020B0503020204020204" pitchFamily="34" charset="-122"/>
                <a:cs typeface="+mn-cs"/>
              </a:endParaRPr>
            </a:p>
          </p:txBody>
        </p:sp>
        <p:cxnSp>
          <p:nvCxnSpPr>
            <p:cNvPr id="28" name="直接箭头连接符 27"/>
            <p:cNvCxnSpPr/>
            <p:nvPr userDrawn="1"/>
          </p:nvCxnSpPr>
          <p:spPr>
            <a:xfrm flipH="1">
              <a:off x="8420100" y="1859315"/>
              <a:ext cx="3570064" cy="0"/>
            </a:xfrm>
            <a:prstGeom prst="straightConnector1">
              <a:avLst/>
            </a:prstGeom>
            <a:ln w="12700" cap="rnd">
              <a:solidFill>
                <a:srgbClr val="1A7BAE"/>
              </a:solidFill>
              <a:round/>
              <a:tailEnd type="triangle"/>
            </a:ln>
          </p:spPr>
          <p:style>
            <a:lnRef idx="1">
              <a:schemeClr val="accent1"/>
            </a:lnRef>
            <a:fillRef idx="0">
              <a:schemeClr val="accent1"/>
            </a:fillRef>
            <a:effectRef idx="0">
              <a:schemeClr val="accent1"/>
            </a:effectRef>
            <a:fontRef idx="minor">
              <a:schemeClr val="tx1"/>
            </a:fontRef>
          </p:style>
        </p:cxnSp>
      </p:grpSp>
      <p:sp>
        <p:nvSpPr>
          <p:cNvPr id="9" name="文本框 8"/>
          <p:cNvSpPr txBox="1"/>
          <p:nvPr userDrawn="1"/>
        </p:nvSpPr>
        <p:spPr>
          <a:xfrm>
            <a:off x="11458577" y="10125"/>
            <a:ext cx="733425" cy="417358"/>
          </a:xfrm>
          <a:prstGeom prst="rect">
            <a:avLst/>
          </a:prstGeom>
          <a:noFill/>
        </p:spPr>
        <p:txBody>
          <a:bodyPr wrap="square" rtlCol="0">
            <a:spAutoFit/>
          </a:bodyPr>
          <a:lstStyle/>
          <a:p>
            <a:pPr marL="0" marR="0" lvl="0" indent="0" algn="ctr" defTabSz="685800" rtl="0" eaLnBrk="1" fontAlgn="auto" latinLnBrk="0" hangingPunct="1">
              <a:lnSpc>
                <a:spcPct val="130000"/>
              </a:lnSpc>
              <a:spcBef>
                <a:spcPts val="450"/>
              </a:spcBef>
              <a:spcAft>
                <a:spcPts val="0"/>
              </a:spcAft>
              <a:buClrTx/>
              <a:buSzTx/>
              <a:buFontTx/>
              <a:buNone/>
              <a:defRPr/>
            </a:pPr>
            <a:fld id="{B5685ABC-8AAC-45E5-930E-730D4F8A9D14}" type="slidenum">
              <a:rPr kumimoji="0" lang="zh-CN" altLang="en-US" sz="1800" b="0" i="0" u="none" strike="noStrike" kern="0" cap="none" spc="0" normalizeH="0" baseline="0" noProof="0" smtClean="0">
                <a:ln>
                  <a:noFill/>
                </a:ln>
                <a:solidFill>
                  <a:srgbClr val="FFFFFF">
                    <a:lumMod val="75000"/>
                  </a:srgbClr>
                </a:solidFill>
                <a:effectLst/>
                <a:uLnTx/>
                <a:uFillTx/>
                <a:latin typeface="微软雅黑" panose="020B0503020204020204" pitchFamily="34" charset="-122"/>
                <a:ea typeface="微软雅黑" panose="020B0503020204020204" pitchFamily="34" charset="-122"/>
                <a:cs typeface="+mn-ea"/>
                <a:sym typeface="+mn-lt"/>
              </a:rPr>
              <a:t>‹#›</a:t>
            </a:fld>
            <a:endParaRPr kumimoji="0" lang="zh-CN" altLang="en-US" sz="900" b="0" i="0" u="none" strike="noStrike" kern="0" cap="none" spc="0" normalizeH="0" baseline="0" noProof="0" dirty="0">
              <a:ln>
                <a:noFill/>
              </a:ln>
              <a:solidFill>
                <a:srgbClr val="FFFFFF">
                  <a:lumMod val="75000"/>
                </a:srgbClr>
              </a:solidFill>
              <a:effectLst/>
              <a:uLnTx/>
              <a:uFillTx/>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userDrawn="1"/>
        </p:nvGrpSpPr>
        <p:grpSpPr>
          <a:xfrm rot="10800000">
            <a:off x="11735675" y="6581746"/>
            <a:ext cx="140967" cy="276255"/>
            <a:chOff x="281524" y="0"/>
            <a:chExt cx="105725" cy="721610"/>
          </a:xfrm>
          <a:solidFill>
            <a:schemeClr val="accent4"/>
          </a:solidFill>
        </p:grpSpPr>
        <p:sp>
          <p:nvSpPr>
            <p:cNvPr id="11" name="矩形 10"/>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2" name="矩形 11"/>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grpSp>
      <p:sp>
        <p:nvSpPr>
          <p:cNvPr id="13" name="文本框 12"/>
          <p:cNvSpPr txBox="1"/>
          <p:nvPr userDrawn="1"/>
        </p:nvSpPr>
        <p:spPr>
          <a:xfrm>
            <a:off x="8808099" y="6435924"/>
            <a:ext cx="2998060" cy="363176"/>
          </a:xfrm>
          <a:prstGeom prst="rect">
            <a:avLst/>
          </a:prstGeom>
          <a:noFill/>
        </p:spPr>
        <p:txBody>
          <a:bodyPr wrap="square" rtlCol="0">
            <a:spAutoFit/>
          </a:bodyPr>
          <a:lstStyle/>
          <a:p>
            <a:pPr marL="0" marR="0" lvl="0" indent="0" algn="l" defTabSz="685800" rtl="0" eaLnBrk="1" fontAlgn="auto" latinLnBrk="0" hangingPunct="1">
              <a:lnSpc>
                <a:spcPct val="130000"/>
              </a:lnSpc>
              <a:spcBef>
                <a:spcPts val="450"/>
              </a:spcBef>
              <a:spcAft>
                <a:spcPts val="0"/>
              </a:spcAft>
              <a:buClrTx/>
              <a:buSzTx/>
              <a:buFontTx/>
              <a:buNone/>
              <a:defRPr/>
            </a:pPr>
            <a:r>
              <a:rPr kumimoji="0" lang="zh-CN" altLang="en-US" sz="1500" b="0" i="0" u="none" strike="noStrike" kern="0" cap="none" spc="0" normalizeH="0" baseline="0" noProof="0" dirty="0">
                <a:ln>
                  <a:noFill/>
                </a:ln>
                <a:solidFill>
                  <a:srgbClr val="000000">
                    <a:lumMod val="50000"/>
                    <a:lumOff val="50000"/>
                  </a:srgbClr>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rPr>
              <a:t>深圳综合粒子设施研究院</a:t>
            </a:r>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内容页_1">
    <p:spTree>
      <p:nvGrpSpPr>
        <p:cNvPr id="1" name=""/>
        <p:cNvGrpSpPr/>
        <p:nvPr/>
      </p:nvGrpSpPr>
      <p:grpSpPr>
        <a:xfrm>
          <a:off x="0" y="0"/>
          <a:ext cx="0" cy="0"/>
          <a:chOff x="0" y="0"/>
          <a:chExt cx="0" cy="0"/>
        </a:xfrm>
      </p:grpSpPr>
      <p:grpSp>
        <p:nvGrpSpPr>
          <p:cNvPr id="2" name="组合 1"/>
          <p:cNvGrpSpPr/>
          <p:nvPr userDrawn="1"/>
        </p:nvGrpSpPr>
        <p:grpSpPr>
          <a:xfrm>
            <a:off x="375367" y="2"/>
            <a:ext cx="140967" cy="962147"/>
            <a:chOff x="281524" y="0"/>
            <a:chExt cx="105725" cy="721610"/>
          </a:xfrm>
          <a:solidFill>
            <a:schemeClr val="accent4"/>
          </a:solidFill>
        </p:grpSpPr>
        <p:sp>
          <p:nvSpPr>
            <p:cNvPr id="5" name="矩形 4"/>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6" name="矩形 5"/>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grpSp>
      <p:cxnSp>
        <p:nvCxnSpPr>
          <p:cNvPr id="8" name="直接连接符 7"/>
          <p:cNvCxnSpPr/>
          <p:nvPr userDrawn="1"/>
        </p:nvCxnSpPr>
        <p:spPr>
          <a:xfrm>
            <a:off x="695400" y="908720"/>
            <a:ext cx="468052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文本占位符 10"/>
          <p:cNvSpPr>
            <a:spLocks noGrp="1"/>
          </p:cNvSpPr>
          <p:nvPr>
            <p:ph type="body" sz="quarter" idx="15" hasCustomPrompt="1"/>
          </p:nvPr>
        </p:nvSpPr>
        <p:spPr>
          <a:xfrm>
            <a:off x="695401" y="200834"/>
            <a:ext cx="7928835" cy="553998"/>
          </a:xfrm>
          <a:prstGeom prst="rect">
            <a:avLst/>
          </a:prstGeom>
        </p:spPr>
        <p:txBody>
          <a:bodyPr wrap="square">
            <a:spAutoFit/>
          </a:bodyPr>
          <a:lstStyle>
            <a:lvl1pPr marL="0" indent="0" algn="l">
              <a:buNone/>
              <a:defRPr sz="3000" baseline="0">
                <a:latin typeface="+mj-lt"/>
              </a:defRPr>
            </a:lvl1pPr>
          </a:lstStyle>
          <a:p>
            <a:pPr lvl="0"/>
            <a:r>
              <a:rPr lang="en-US" altLang="zh-CN" dirty="0"/>
              <a:t>Add the Text</a:t>
            </a:r>
            <a:endParaRPr lang="zh-CN" altLang="en-US" dirty="0"/>
          </a:p>
        </p:txBody>
      </p:sp>
      <p:sp>
        <p:nvSpPr>
          <p:cNvPr id="4" name="文本框 3"/>
          <p:cNvSpPr txBox="1"/>
          <p:nvPr userDrawn="1"/>
        </p:nvSpPr>
        <p:spPr>
          <a:xfrm>
            <a:off x="11458577" y="10125"/>
            <a:ext cx="733425" cy="417358"/>
          </a:xfrm>
          <a:prstGeom prst="rect">
            <a:avLst/>
          </a:prstGeom>
          <a:noFill/>
        </p:spPr>
        <p:txBody>
          <a:bodyPr wrap="square" rtlCol="0">
            <a:spAutoFit/>
          </a:bodyPr>
          <a:lstStyle/>
          <a:p>
            <a:pPr marL="0" marR="0" lvl="0" indent="0" algn="ctr" defTabSz="685800" rtl="0" eaLnBrk="1" fontAlgn="auto" latinLnBrk="0" hangingPunct="1">
              <a:lnSpc>
                <a:spcPct val="130000"/>
              </a:lnSpc>
              <a:spcBef>
                <a:spcPts val="450"/>
              </a:spcBef>
              <a:spcAft>
                <a:spcPts val="0"/>
              </a:spcAft>
              <a:buClrTx/>
              <a:buSzTx/>
              <a:buFontTx/>
              <a:buNone/>
              <a:defRPr/>
            </a:pPr>
            <a:fld id="{B5685ABC-8AAC-45E5-930E-730D4F8A9D14}" type="slidenum">
              <a:rPr kumimoji="0" lang="zh-CN" altLang="en-US" sz="1800" b="0" i="0" u="none" strike="noStrike" kern="0" cap="none" spc="0" normalizeH="0" baseline="0" noProof="0" smtClean="0">
                <a:ln>
                  <a:noFill/>
                </a:ln>
                <a:solidFill>
                  <a:srgbClr val="FFFFFF">
                    <a:lumMod val="75000"/>
                  </a:srgbClr>
                </a:solidFill>
                <a:effectLst/>
                <a:uLnTx/>
                <a:uFillTx/>
                <a:latin typeface="微软雅黑" panose="020B0503020204020204" pitchFamily="34" charset="-122"/>
                <a:ea typeface="微软雅黑" panose="020B0503020204020204" pitchFamily="34" charset="-122"/>
                <a:cs typeface="+mn-ea"/>
                <a:sym typeface="+mn-lt"/>
              </a:rPr>
              <a:t>‹#›</a:t>
            </a:fld>
            <a:endParaRPr kumimoji="0" lang="zh-CN" altLang="en-US" sz="900" b="0" i="0" u="none" strike="noStrike" kern="0" cap="none" spc="0" normalizeH="0" baseline="0" noProof="0" dirty="0">
              <a:ln>
                <a:noFill/>
              </a:ln>
              <a:solidFill>
                <a:srgbClr val="FFFFFF">
                  <a:lumMod val="75000"/>
                </a:srgbClr>
              </a:solidFill>
              <a:effectLst/>
              <a:uLnTx/>
              <a:uFillTx/>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userDrawn="1"/>
        </p:nvGrpSpPr>
        <p:grpSpPr>
          <a:xfrm rot="10800000">
            <a:off x="11735675" y="6581746"/>
            <a:ext cx="140967" cy="276255"/>
            <a:chOff x="281524" y="0"/>
            <a:chExt cx="105725" cy="721610"/>
          </a:xfrm>
          <a:solidFill>
            <a:schemeClr val="accent4"/>
          </a:solidFill>
        </p:grpSpPr>
        <p:sp>
          <p:nvSpPr>
            <p:cNvPr id="14" name="矩形 13"/>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15" name="矩形 14"/>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grpSp>
      <p:sp>
        <p:nvSpPr>
          <p:cNvPr id="16" name="文本框 15"/>
          <p:cNvSpPr txBox="1"/>
          <p:nvPr userDrawn="1"/>
        </p:nvSpPr>
        <p:spPr>
          <a:xfrm>
            <a:off x="8808099" y="6435924"/>
            <a:ext cx="2998060" cy="363176"/>
          </a:xfrm>
          <a:prstGeom prst="rect">
            <a:avLst/>
          </a:prstGeom>
          <a:noFill/>
        </p:spPr>
        <p:txBody>
          <a:bodyPr wrap="square" rtlCol="0">
            <a:spAutoFit/>
          </a:bodyPr>
          <a:lstStyle/>
          <a:p>
            <a:pPr marL="0" marR="0" lvl="0" indent="0" algn="l" defTabSz="685800" rtl="0" eaLnBrk="1" fontAlgn="auto" latinLnBrk="0" hangingPunct="1">
              <a:lnSpc>
                <a:spcPct val="130000"/>
              </a:lnSpc>
              <a:spcBef>
                <a:spcPts val="450"/>
              </a:spcBef>
              <a:spcAft>
                <a:spcPts val="0"/>
              </a:spcAft>
              <a:buClrTx/>
              <a:buSzTx/>
              <a:buFontTx/>
              <a:buNone/>
              <a:defRPr/>
            </a:pPr>
            <a:r>
              <a:rPr kumimoji="0" lang="zh-CN" altLang="en-US" sz="1500" b="0" i="0" u="none" strike="noStrike" kern="0" cap="none" spc="0" normalizeH="0" baseline="0" noProof="0" dirty="0">
                <a:ln>
                  <a:noFill/>
                </a:ln>
                <a:solidFill>
                  <a:srgbClr val="000000">
                    <a:lumMod val="50000"/>
                    <a:lumOff val="50000"/>
                  </a:srgbClr>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rPr>
              <a:t>深圳综合粒子设施研究院</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2C8852C-98A1-441B-9364-2C12EEA66A7D}"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ea typeface="微软雅黑" panose="020B0503020204020204" pitchFamily="34" charset="-122"/>
                <a:cs typeface="+mn-cs"/>
              </a:rPr>
              <a:t>2026/7/2</a:t>
            </a:fld>
            <a:endPar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3" name="页脚占位符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4" name="灯片编号占位符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5" name="文本框 4"/>
          <p:cNvSpPr txBox="1"/>
          <p:nvPr userDrawn="1"/>
        </p:nvSpPr>
        <p:spPr>
          <a:xfrm>
            <a:off x="11458577" y="10125"/>
            <a:ext cx="733425" cy="417358"/>
          </a:xfrm>
          <a:prstGeom prst="rect">
            <a:avLst/>
          </a:prstGeom>
          <a:noFill/>
        </p:spPr>
        <p:txBody>
          <a:bodyPr wrap="square" rtlCol="0">
            <a:spAutoFit/>
          </a:bodyPr>
          <a:lstStyle/>
          <a:p>
            <a:pPr marL="0" marR="0" lvl="0" indent="0" algn="ctr" defTabSz="685800" rtl="0" eaLnBrk="1" fontAlgn="auto" latinLnBrk="0" hangingPunct="1">
              <a:lnSpc>
                <a:spcPct val="130000"/>
              </a:lnSpc>
              <a:spcBef>
                <a:spcPts val="450"/>
              </a:spcBef>
              <a:spcAft>
                <a:spcPts val="0"/>
              </a:spcAft>
              <a:buClrTx/>
              <a:buSzTx/>
              <a:buFontTx/>
              <a:buNone/>
              <a:defRPr/>
            </a:pPr>
            <a:fld id="{B5685ABC-8AAC-45E5-930E-730D4F8A9D14}" type="slidenum">
              <a:rPr kumimoji="0" lang="zh-CN" altLang="en-US" sz="1800" b="0" i="0" u="none" strike="noStrike" kern="0" cap="none" spc="0" normalizeH="0" baseline="0" noProof="0" smtClean="0">
                <a:ln>
                  <a:noFill/>
                </a:ln>
                <a:solidFill>
                  <a:srgbClr val="FFFFFF">
                    <a:lumMod val="75000"/>
                  </a:srgbClr>
                </a:solidFill>
                <a:effectLst/>
                <a:uLnTx/>
                <a:uFillTx/>
                <a:latin typeface="微软雅黑" panose="020B0503020204020204" pitchFamily="34" charset="-122"/>
                <a:ea typeface="微软雅黑" panose="020B0503020204020204" pitchFamily="34" charset="-122"/>
                <a:cs typeface="+mn-ea"/>
                <a:sym typeface="+mn-lt"/>
              </a:rPr>
              <a:t>‹#›</a:t>
            </a:fld>
            <a:endParaRPr kumimoji="0" lang="zh-CN" altLang="en-US" sz="900" b="0" i="0" u="none" strike="noStrike" kern="0" cap="none" spc="0" normalizeH="0" baseline="0" noProof="0" dirty="0">
              <a:ln>
                <a:noFill/>
              </a:ln>
              <a:solidFill>
                <a:srgbClr val="FFFFFF">
                  <a:lumMod val="75000"/>
                </a:srgbClr>
              </a:solidFill>
              <a:effectLst/>
              <a:uLnTx/>
              <a:uFillTx/>
              <a:latin typeface="微软雅黑" panose="020B0503020204020204" pitchFamily="34" charset="-122"/>
              <a:ea typeface="微软雅黑" panose="020B0503020204020204" pitchFamily="34" charset="-122"/>
              <a:cs typeface="+mn-ea"/>
              <a:sym typeface="+mn-lt"/>
            </a:endParaRPr>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51"/>
            <a:ext cx="10363200" cy="14700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09600" y="1600206"/>
            <a:ext cx="10972800"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26"/>
            <a:ext cx="10363200" cy="1362075"/>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09600" y="1600206"/>
            <a:ext cx="10972800"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6"/>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6"/>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3" y="1535113"/>
            <a:ext cx="5386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3" y="2174875"/>
            <a:ext cx="5386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7" y="1535113"/>
            <a:ext cx="538956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7" y="2174875"/>
            <a:ext cx="538956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6" name="Group 3"/>
          <p:cNvGrpSpPr/>
          <p:nvPr userDrawn="1"/>
        </p:nvGrpSpPr>
        <p:grpSpPr bwMode="auto">
          <a:xfrm>
            <a:off x="327132" y="241341"/>
            <a:ext cx="582558" cy="331694"/>
            <a:chOff x="0" y="0"/>
            <a:chExt cx="714375" cy="438150"/>
          </a:xfrm>
        </p:grpSpPr>
        <p:sp>
          <p:nvSpPr>
            <p:cNvPr id="7" name="燕尾形 4"/>
            <p:cNvSpPr>
              <a:spLocks noChangeArrowheads="1"/>
            </p:cNvSpPr>
            <p:nvPr/>
          </p:nvSpPr>
          <p:spPr bwMode="auto">
            <a:xfrm>
              <a:off x="0" y="0"/>
              <a:ext cx="438150" cy="438150"/>
            </a:xfrm>
            <a:prstGeom prst="chevron">
              <a:avLst>
                <a:gd name="adj" fmla="val 50000"/>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400" b="0" i="0" u="none" strike="noStrike" kern="1200" cap="none" spc="0" normalizeH="0" baseline="0" noProof="0">
                <a:ln>
                  <a:noFill/>
                </a:ln>
                <a:solidFill>
                  <a:srgbClr val="000000"/>
                </a:solidFill>
                <a:effectLst/>
                <a:uLnTx/>
                <a:uFillTx/>
                <a:latin typeface="+mn-lt"/>
                <a:ea typeface="+mn-ea"/>
                <a:cs typeface="+mn-ea"/>
                <a:sym typeface="+mn-lt"/>
              </a:endParaRPr>
            </a:p>
          </p:txBody>
        </p:sp>
        <p:sp>
          <p:nvSpPr>
            <p:cNvPr id="8" name="燕尾形 5"/>
            <p:cNvSpPr>
              <a:spLocks noChangeArrowheads="1"/>
            </p:cNvSpPr>
            <p:nvPr/>
          </p:nvSpPr>
          <p:spPr bwMode="auto">
            <a:xfrm>
              <a:off x="276225" y="0"/>
              <a:ext cx="438150" cy="438150"/>
            </a:xfrm>
            <a:prstGeom prst="chevron">
              <a:avLst>
                <a:gd name="adj" fmla="val 50000"/>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400" b="0" i="0" u="none" strike="noStrike" kern="1200" cap="none" spc="0" normalizeH="0" baseline="0" noProof="0">
                <a:ln>
                  <a:noFill/>
                </a:ln>
                <a:solidFill>
                  <a:srgbClr val="000000"/>
                </a:solidFill>
                <a:effectLst/>
                <a:uLnTx/>
                <a:uFillTx/>
                <a:latin typeface="+mn-lt"/>
                <a:ea typeface="+mn-ea"/>
                <a:cs typeface="+mn-ea"/>
                <a:sym typeface="+mn-lt"/>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70" y="273056"/>
            <a:ext cx="681513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3"/>
            <a:ext cx="40116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18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6"/>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3"/>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3"/>
            <a:ext cx="80772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目录页">
    <p:bg>
      <p:bgPr>
        <a:solidFill>
          <a:schemeClr val="bg1"/>
        </a:solidFill>
        <a:effectLst/>
      </p:bgPr>
    </p:bg>
    <p:spTree>
      <p:nvGrpSpPr>
        <p:cNvPr id="1" name=""/>
        <p:cNvGrpSpPr/>
        <p:nvPr/>
      </p:nvGrpSpPr>
      <p:grpSpPr>
        <a:xfrm>
          <a:off x="0" y="0"/>
          <a:ext cx="0" cy="0"/>
          <a:chOff x="0" y="0"/>
          <a:chExt cx="0" cy="0"/>
        </a:xfrm>
      </p:grpSpPr>
      <p:sp>
        <p:nvSpPr>
          <p:cNvPr id="3" name="背景" hidden="1"/>
          <p:cNvSpPr/>
          <p:nvPr userDrawn="1"/>
        </p:nvSpPr>
        <p:spPr>
          <a:xfrm>
            <a:off x="5303155" y="3244334"/>
            <a:ext cx="1899366" cy="369332"/>
          </a:xfrm>
          <a:prstGeom prst="rect">
            <a:avLst/>
          </a:prstGeom>
        </p:spPr>
        <p:txBody>
          <a:bodyPr wrap="none">
            <a:spAutoFit/>
          </a:bodyPr>
          <a:lstStyle/>
          <a:p>
            <a:r>
              <a:rPr lang="zh-CN" altLang="en-US">
                <a:solidFill>
                  <a:srgbClr val="FFFFFF"/>
                </a:solidFill>
                <a:latin typeface="微软雅黑" panose="020B0503020204020204" pitchFamily="34" charset="-122"/>
              </a:rPr>
              <a:t>www.koppt.cn​​</a:t>
            </a:r>
            <a:endParaRPr lang="zh-CN" altLang="en-US" dirty="0">
              <a:solidFill>
                <a:srgbClr val="FFFFFF"/>
              </a:solidFill>
              <a:latin typeface="微软雅黑" panose="020B0503020204020204" pitchFamily="34" charset="-122"/>
            </a:endParaRPr>
          </a:p>
        </p:txBody>
      </p:sp>
      <p:sp>
        <p:nvSpPr>
          <p:cNvPr id="2" name="灯片编号占位符 1"/>
          <p:cNvSpPr>
            <a:spLocks noGrp="1"/>
          </p:cNvSpPr>
          <p:nvPr>
            <p:ph type="sldNum" sz="quarter" idx="10"/>
          </p:nvPr>
        </p:nvSpPr>
        <p:spPr/>
        <p:txBody>
          <a:bodyPr/>
          <a:lstStyle/>
          <a:p>
            <a:fld id="{29DA7AEC-B960-4F0A-B59F-D03A423EA315}" type="slidenum">
              <a:rPr lang="zh-CN" altLang="en-US" smtClean="0">
                <a:solidFill>
                  <a:srgbClr val="1C1C1C">
                    <a:tint val="75000"/>
                  </a:srgbClr>
                </a:solidFill>
              </a:rPr>
              <a:t>‹#›</a:t>
            </a:fld>
            <a:endParaRPr lang="zh-CN" altLang="en-US">
              <a:solidFill>
                <a:srgbClr val="1C1C1C">
                  <a:tint val="75000"/>
                </a:srgbClr>
              </a:solidFill>
            </a:endParaRPr>
          </a:p>
        </p:txBody>
      </p:sp>
    </p:spTree>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空白页">
    <p:bg>
      <p:bgPr>
        <a:solidFill>
          <a:schemeClr val="bg1"/>
        </a:solidFill>
        <a:effectLst/>
      </p:bgPr>
    </p:bg>
    <p:spTree>
      <p:nvGrpSpPr>
        <p:cNvPr id="1" name=""/>
        <p:cNvGrpSpPr/>
        <p:nvPr/>
      </p:nvGrpSpPr>
      <p:grpSpPr>
        <a:xfrm>
          <a:off x="0" y="0"/>
          <a:ext cx="0" cy="0"/>
          <a:chOff x="0" y="0"/>
          <a:chExt cx="0" cy="0"/>
        </a:xfrm>
      </p:grpSpPr>
      <p:sp>
        <p:nvSpPr>
          <p:cNvPr id="3" name="背景" hidden="1"/>
          <p:cNvSpPr/>
          <p:nvPr userDrawn="1"/>
        </p:nvSpPr>
        <p:spPr>
          <a:xfrm>
            <a:off x="5303155" y="3244334"/>
            <a:ext cx="1899366" cy="369332"/>
          </a:xfrm>
          <a:prstGeom prst="rect">
            <a:avLst/>
          </a:prstGeom>
        </p:spPr>
        <p:txBody>
          <a:bodyPr wrap="none">
            <a:spAutoFit/>
          </a:bodyPr>
          <a:lstStyle/>
          <a:p>
            <a:r>
              <a:rPr lang="zh-CN" altLang="en-US">
                <a:solidFill>
                  <a:srgbClr val="FFFFFF"/>
                </a:solidFill>
                <a:latin typeface="微软雅黑" panose="020B0503020204020204" pitchFamily="34" charset="-122"/>
              </a:rPr>
              <a:t>www.koppt.cn​​</a:t>
            </a:r>
            <a:endParaRPr lang="zh-CN" altLang="en-US" dirty="0">
              <a:solidFill>
                <a:srgbClr val="FFFFFF"/>
              </a:solidFill>
              <a:latin typeface="微软雅黑" panose="020B0503020204020204" pitchFamily="34" charset="-122"/>
            </a:endParaRPr>
          </a:p>
        </p:txBody>
      </p:sp>
      <p:sp>
        <p:nvSpPr>
          <p:cNvPr id="2" name="灯片编号占位符 1"/>
          <p:cNvSpPr>
            <a:spLocks noGrp="1"/>
          </p:cNvSpPr>
          <p:nvPr>
            <p:ph type="sldNum" sz="quarter" idx="10"/>
          </p:nvPr>
        </p:nvSpPr>
        <p:spPr/>
        <p:txBody>
          <a:bodyPr/>
          <a:lstStyle/>
          <a:p>
            <a:fld id="{29DA7AEC-B960-4F0A-B59F-D03A423EA315}" type="slidenum">
              <a:rPr lang="zh-CN" altLang="en-US" smtClean="0">
                <a:solidFill>
                  <a:srgbClr val="1C1C1C">
                    <a:tint val="75000"/>
                  </a:srgbClr>
                </a:solidFill>
              </a:rPr>
              <a:t>‹#›</a:t>
            </a:fld>
            <a:endParaRPr lang="zh-CN" altLang="en-US">
              <a:solidFill>
                <a:srgbClr val="1C1C1C">
                  <a:tint val="75000"/>
                </a:srgbClr>
              </a:solidFill>
            </a:endParaRPr>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26"/>
            <a:ext cx="10363200" cy="1362075"/>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空白页">
    <p:bg>
      <p:bgPr>
        <a:solidFill>
          <a:schemeClr val="bg1"/>
        </a:solidFill>
        <a:effectLst/>
      </p:bgPr>
    </p:bg>
    <p:spTree>
      <p:nvGrpSpPr>
        <p:cNvPr id="1" name=""/>
        <p:cNvGrpSpPr/>
        <p:nvPr/>
      </p:nvGrpSpPr>
      <p:grpSpPr>
        <a:xfrm>
          <a:off x="0" y="0"/>
          <a:ext cx="0" cy="0"/>
          <a:chOff x="0" y="0"/>
          <a:chExt cx="0" cy="0"/>
        </a:xfrm>
      </p:grpSpPr>
      <p:sp>
        <p:nvSpPr>
          <p:cNvPr id="3" name="背景" hidden="1"/>
          <p:cNvSpPr/>
          <p:nvPr userDrawn="1"/>
        </p:nvSpPr>
        <p:spPr>
          <a:xfrm>
            <a:off x="5303155" y="3244334"/>
            <a:ext cx="1899366" cy="369332"/>
          </a:xfrm>
          <a:prstGeom prst="rect">
            <a:avLst/>
          </a:prstGeom>
        </p:spPr>
        <p:txBody>
          <a:bodyPr wrap="none">
            <a:spAutoFit/>
          </a:bodyPr>
          <a:lstStyle/>
          <a:p>
            <a:r>
              <a:rPr lang="zh-CN" altLang="en-US">
                <a:solidFill>
                  <a:srgbClr val="FFFFFF"/>
                </a:solidFill>
                <a:latin typeface="微软雅黑" panose="020B0503020204020204" pitchFamily="34" charset="-122"/>
              </a:rPr>
              <a:t>www.koppt.cn​​</a:t>
            </a:r>
            <a:endParaRPr lang="zh-CN" altLang="en-US" dirty="0">
              <a:solidFill>
                <a:srgbClr val="FFFFFF"/>
              </a:solidFill>
              <a:latin typeface="微软雅黑" panose="020B0503020204020204" pitchFamily="34" charset="-122"/>
            </a:endParaRPr>
          </a:p>
        </p:txBody>
      </p:sp>
      <p:sp>
        <p:nvSpPr>
          <p:cNvPr id="2" name="灯片编号占位符 1"/>
          <p:cNvSpPr>
            <a:spLocks noGrp="1"/>
          </p:cNvSpPr>
          <p:nvPr>
            <p:ph type="sldNum" sz="quarter" idx="10"/>
          </p:nvPr>
        </p:nvSpPr>
        <p:spPr/>
        <p:txBody>
          <a:bodyPr/>
          <a:lstStyle/>
          <a:p>
            <a:fld id="{29DA7AEC-B960-4F0A-B59F-D03A423EA315}" type="slidenum">
              <a:rPr lang="zh-CN" altLang="en-US" smtClean="0">
                <a:solidFill>
                  <a:srgbClr val="1C1C1C">
                    <a:tint val="75000"/>
                  </a:srgbClr>
                </a:solidFill>
              </a:rPr>
              <a:t>‹#›</a:t>
            </a:fld>
            <a:endParaRPr lang="zh-CN" altLang="en-US">
              <a:solidFill>
                <a:srgbClr val="1C1C1C">
                  <a:tint val="75000"/>
                </a:srgbClr>
              </a:solidFill>
            </a:endParaRPr>
          </a:p>
        </p:txBody>
      </p:sp>
    </p:spTree>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cxnSp>
        <p:nvCxnSpPr>
          <p:cNvPr id="7" name="直接连接符 6"/>
          <p:cNvCxnSpPr/>
          <p:nvPr userDrawn="1"/>
        </p:nvCxnSpPr>
        <p:spPr>
          <a:xfrm>
            <a:off x="455229" y="800079"/>
            <a:ext cx="11355771"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0" y="1"/>
            <a:ext cx="707045" cy="200648"/>
            <a:chOff x="90210" y="108662"/>
            <a:chExt cx="1213732" cy="344438"/>
          </a:xfrm>
        </p:grpSpPr>
        <p:sp>
          <p:nvSpPr>
            <p:cNvPr id="9" name="任意多边形 7"/>
            <p:cNvSpPr/>
            <p:nvPr/>
          </p:nvSpPr>
          <p:spPr>
            <a:xfrm>
              <a:off x="598665" y="108662"/>
              <a:ext cx="705277" cy="323935"/>
            </a:xfrm>
            <a:custGeom>
              <a:avLst/>
              <a:gdLst>
                <a:gd name="connsiteX0" fmla="*/ 0 w 705277"/>
                <a:gd name="connsiteY0" fmla="*/ 4100 h 323935"/>
                <a:gd name="connsiteX1" fmla="*/ 623268 w 705277"/>
                <a:gd name="connsiteY1" fmla="*/ 323935 h 323935"/>
                <a:gd name="connsiteX2" fmla="*/ 705277 w 705277"/>
                <a:gd name="connsiteY2" fmla="*/ 0 h 323935"/>
                <a:gd name="connsiteX3" fmla="*/ 0 w 705277"/>
                <a:gd name="connsiteY3" fmla="*/ 0 h 323935"/>
                <a:gd name="connsiteX4" fmla="*/ 0 w 705277"/>
                <a:gd name="connsiteY4" fmla="*/ 4100 h 323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277" h="323935">
                  <a:moveTo>
                    <a:pt x="0" y="4100"/>
                  </a:moveTo>
                  <a:lnTo>
                    <a:pt x="623268" y="323935"/>
                  </a:lnTo>
                  <a:lnTo>
                    <a:pt x="705277" y="0"/>
                  </a:lnTo>
                  <a:lnTo>
                    <a:pt x="0" y="0"/>
                  </a:lnTo>
                  <a:lnTo>
                    <a:pt x="0" y="4100"/>
                  </a:lnTo>
                  <a:close/>
                </a:path>
              </a:pathLst>
            </a:custGeom>
            <a:solidFill>
              <a:srgbClr val="004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任意多边形 8"/>
            <p:cNvSpPr/>
            <p:nvPr/>
          </p:nvSpPr>
          <p:spPr>
            <a:xfrm>
              <a:off x="90210" y="108662"/>
              <a:ext cx="840591" cy="344438"/>
            </a:xfrm>
            <a:custGeom>
              <a:avLst/>
              <a:gdLst>
                <a:gd name="connsiteX0" fmla="*/ 840591 w 840591"/>
                <a:gd name="connsiteY0" fmla="*/ 336237 h 344438"/>
                <a:gd name="connsiteX1" fmla="*/ 299332 w 840591"/>
                <a:gd name="connsiteY1" fmla="*/ 0 h 344438"/>
                <a:gd name="connsiteX2" fmla="*/ 0 w 840591"/>
                <a:gd name="connsiteY2" fmla="*/ 0 h 344438"/>
                <a:gd name="connsiteX3" fmla="*/ 0 w 840591"/>
                <a:gd name="connsiteY3" fmla="*/ 344438 h 344438"/>
                <a:gd name="connsiteX4" fmla="*/ 840591 w 840591"/>
                <a:gd name="connsiteY4" fmla="*/ 336237 h 344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591" h="344438">
                  <a:moveTo>
                    <a:pt x="840591" y="336237"/>
                  </a:moveTo>
                  <a:lnTo>
                    <a:pt x="299332" y="0"/>
                  </a:lnTo>
                  <a:lnTo>
                    <a:pt x="0" y="0"/>
                  </a:lnTo>
                  <a:lnTo>
                    <a:pt x="0" y="344438"/>
                  </a:lnTo>
                  <a:lnTo>
                    <a:pt x="840591" y="336237"/>
                  </a:lnTo>
                  <a:close/>
                </a:path>
              </a:pathLst>
            </a:custGeom>
            <a:solidFill>
              <a:srgbClr val="75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20" name="文本占位符 19"/>
          <p:cNvSpPr>
            <a:spLocks noGrp="1"/>
          </p:cNvSpPr>
          <p:nvPr>
            <p:ph type="body" sz="quarter" idx="10"/>
          </p:nvPr>
        </p:nvSpPr>
        <p:spPr>
          <a:xfrm>
            <a:off x="455229" y="198230"/>
            <a:ext cx="11355771" cy="480131"/>
          </a:xfrm>
          <a:prstGeom prst="rect">
            <a:avLst/>
          </a:prstGeom>
          <a:noFill/>
        </p:spPr>
        <p:txBody>
          <a:bodyPr wrap="square">
            <a:spAutoFit/>
          </a:bodyPr>
          <a:lstStyle>
            <a:lvl1pPr marL="0" indent="0" algn="ctr">
              <a:buNone/>
              <a:defRPr lang="zh-CN" altLang="en-US" sz="2800" b="1" dirty="0" smtClean="0">
                <a:solidFill>
                  <a:schemeClr val="accent1"/>
                </a:solidFill>
                <a:latin typeface="微软雅黑" panose="020B0503020204020204" pitchFamily="34" charset="-122"/>
                <a:ea typeface="微软雅黑" panose="020B0503020204020204" pitchFamily="34" charset="-122"/>
              </a:defRPr>
            </a:lvl1pPr>
          </a:lstStyle>
          <a:p>
            <a:pPr marL="0" lvl="0" algn="ctr"/>
            <a:r>
              <a:rPr lang="zh-CN" altLang="en-US" dirty="0"/>
              <a:t>单击此处编辑母版文本样式</a:t>
            </a:r>
          </a:p>
        </p:txBody>
      </p:sp>
    </p:spTree>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95960" y="360000"/>
            <a:ext cx="10800000" cy="720000"/>
          </a:xfrm>
        </p:spPr>
        <p:txBody>
          <a:bodyPr wrap="square">
            <a:normAutofit/>
          </a:bodyPr>
          <a:lstStyle/>
          <a:p>
            <a:r>
              <a:rPr lang="zh-CN" altLang="en-US" dirty="0"/>
              <a:t>单击此处编辑母版标题样式</a:t>
            </a:r>
          </a:p>
        </p:txBody>
      </p:sp>
      <p:sp>
        <p:nvSpPr>
          <p:cNvPr id="3" name="日期占位符 2"/>
          <p:cNvSpPr>
            <a:spLocks noGrp="1"/>
          </p:cNvSpPr>
          <p:nvPr>
            <p:ph type="dt" sz="half" idx="10"/>
            <p:custDataLst>
              <p:tags r:id="rId2"/>
            </p:custDataLst>
          </p:nvPr>
        </p:nvSpPr>
        <p:spPr>
          <a:xfrm>
            <a:off x="695960" y="6356350"/>
            <a:ext cx="2743200" cy="365125"/>
          </a:xfrm>
        </p:spPr>
        <p:txBody>
          <a:bodyPr wrap="square">
            <a:normAutofit/>
          </a:bodyPr>
          <a:lstStyle/>
          <a:p>
            <a:fld id="{5592522B-0F24-4480-B9DD-A9474A6880D6}" type="datetimeFigureOut">
              <a:rPr lang="zh-CN" altLang="en-US" smtClean="0"/>
              <a:t>2026/7/2</a:t>
            </a:fld>
            <a:endParaRPr lang="zh-CN" altLang="en-US"/>
          </a:p>
        </p:txBody>
      </p:sp>
      <p:sp>
        <p:nvSpPr>
          <p:cNvPr id="4" name="页脚占位符 3"/>
          <p:cNvSpPr>
            <a:spLocks noGrp="1"/>
          </p:cNvSpPr>
          <p:nvPr>
            <p:ph type="ftr" sz="quarter" idx="11"/>
            <p:custDataLst>
              <p:tags r:id="rId3"/>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9363075" y="6356350"/>
            <a:ext cx="2743200" cy="365125"/>
          </a:xfrm>
        </p:spPr>
        <p:txBody>
          <a:bodyPr wrap="square">
            <a:normAutofit/>
          </a:bodyPr>
          <a:lstStyle/>
          <a:p>
            <a:fld id="{BE5F26B5-172A-4DC2-B0B7-181CFC56B87C}" type="slidenum">
              <a:rPr lang="zh-CN" altLang="en-US" smtClean="0"/>
              <a:t>‹#›</a:t>
            </a:fld>
            <a:endParaRPr lang="zh-CN" altLang="en-US" dirty="0"/>
          </a:p>
        </p:txBody>
      </p:sp>
    </p:spTree>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51"/>
            <a:ext cx="10363200" cy="14700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09600" y="1600206"/>
            <a:ext cx="10972800"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26"/>
            <a:ext cx="10363200" cy="1362075"/>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6"/>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6"/>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3" y="1535113"/>
            <a:ext cx="5386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3" y="2174875"/>
            <a:ext cx="5386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7" y="1535113"/>
            <a:ext cx="538956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7" y="2174875"/>
            <a:ext cx="538956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600206"/>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6"/>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70" y="273056"/>
            <a:ext cx="681513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3"/>
            <a:ext cx="40116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18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6"/>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3"/>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3"/>
            <a:ext cx="80772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E56CA6-F406-41C0-9726-6B32BE2B47B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DDCA2D4-9787-4A41-A137-B15A500374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5C58EF8-8759-422D-AEE9-83A6CCBAB388}"/>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5" name="页脚占位符 4">
            <a:extLst>
              <a:ext uri="{FF2B5EF4-FFF2-40B4-BE49-F238E27FC236}">
                <a16:creationId xmlns:a16="http://schemas.microsoft.com/office/drawing/2014/main" id="{92BE174F-BA8A-4DED-B37E-5A636F3DF61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92CE256-A9A2-44FC-A3DE-46C444E38B6F}"/>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27450713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699D4B-C4EE-4C18-B865-40BAA1275A8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B17E19-0AD5-4C61-9334-B67CBB688E2A}"/>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FC48C4D-E5BA-4BE0-A6D7-8F67B61E2BB6}"/>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5" name="页脚占位符 4">
            <a:extLst>
              <a:ext uri="{FF2B5EF4-FFF2-40B4-BE49-F238E27FC236}">
                <a16:creationId xmlns:a16="http://schemas.microsoft.com/office/drawing/2014/main" id="{AEC7F0F3-8348-418D-8DBC-53857D8C787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DDA4CBC-894D-42CB-A229-8A922AEF80DD}"/>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35281374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700C46-EDE5-4B18-8BD0-AFC03A759F0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1087EAC-F5F6-45B1-AF58-76DC63D5D8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BB7A0D10-8AFF-4DEF-8120-2D59E28F79E2}"/>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5" name="页脚占位符 4">
            <a:extLst>
              <a:ext uri="{FF2B5EF4-FFF2-40B4-BE49-F238E27FC236}">
                <a16:creationId xmlns:a16="http://schemas.microsoft.com/office/drawing/2014/main" id="{D8667369-52FF-4B31-AE53-FF6D957ED0B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986E3F8-CC2A-4ECE-91F9-14258E8706BF}"/>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14467848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3FD2A5-38F0-4290-B9A1-C21788A84FD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E9DC5EF-4C8B-408B-B9CF-232AA690A80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76C38DB-4BF4-4B80-BA4A-8448301FC04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8B5D6905-98EC-448A-B541-4E9541C5F0A7}"/>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6" name="页脚占位符 5">
            <a:extLst>
              <a:ext uri="{FF2B5EF4-FFF2-40B4-BE49-F238E27FC236}">
                <a16:creationId xmlns:a16="http://schemas.microsoft.com/office/drawing/2014/main" id="{106CBF24-1985-4F0A-861F-4AEB044AE4F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4B6F8DA-88A2-4272-B511-E463D5BF046B}"/>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8039832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FCA83C-665D-4FF7-9E47-4883209DFA26}"/>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7D8AFB5-6FA3-4698-AC32-1C6AFA0619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509B5F93-49CE-43D7-BCA8-9F249F44CB1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4A84C2E1-B0B5-4ABD-A9BF-063C704344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3EF16659-1260-44F3-9282-1423861D909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952D89BF-15CA-4E8C-8666-C17E7A3C78EA}"/>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8" name="页脚占位符 7">
            <a:extLst>
              <a:ext uri="{FF2B5EF4-FFF2-40B4-BE49-F238E27FC236}">
                <a16:creationId xmlns:a16="http://schemas.microsoft.com/office/drawing/2014/main" id="{8CC9BD0A-5576-462E-AB1D-27F9DC868DD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2AB091B9-BAEF-46E6-9866-A9CC4E5C23B3}"/>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14693029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434E71-0FFE-4059-8525-C696B0B2404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6A4F02D-1BE5-48C5-A372-53F79CC24211}"/>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4" name="页脚占位符 3">
            <a:extLst>
              <a:ext uri="{FF2B5EF4-FFF2-40B4-BE49-F238E27FC236}">
                <a16:creationId xmlns:a16="http://schemas.microsoft.com/office/drawing/2014/main" id="{78E998C8-7641-48BC-8A51-13D7F344448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D679B68-D6AE-40D4-9C5B-FB01F5B69D77}"/>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1810877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3" y="1535113"/>
            <a:ext cx="5386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3" y="2174875"/>
            <a:ext cx="5386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7" y="1535113"/>
            <a:ext cx="538956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7" y="2174875"/>
            <a:ext cx="538956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853435E-97FC-46E5-BB9E-7DFD6AEE294B}"/>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3" name="页脚占位符 2">
            <a:extLst>
              <a:ext uri="{FF2B5EF4-FFF2-40B4-BE49-F238E27FC236}">
                <a16:creationId xmlns:a16="http://schemas.microsoft.com/office/drawing/2014/main" id="{EDA1D23B-A0A2-4C54-89C7-487F1C6F076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60BB87A-A08F-45DF-BA6F-5FEC7C847639}"/>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34409406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C0A26F-EE45-44EA-AB47-67951AB4A9C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F52CC0B-960A-413C-B3D6-8AEE35C5C9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27173A1-A542-40FC-9634-7AE03976A3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5DB1CE-1782-4365-81D9-EA4A09D8DD18}"/>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6" name="页脚占位符 5">
            <a:extLst>
              <a:ext uri="{FF2B5EF4-FFF2-40B4-BE49-F238E27FC236}">
                <a16:creationId xmlns:a16="http://schemas.microsoft.com/office/drawing/2014/main" id="{CB8DE531-BAF5-4815-A4C2-D5718605494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9FEBF32-E8DD-4A80-81AD-CEFF6AAB9A4F}"/>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39469812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4EECC1-1D51-4CC3-84AC-21AE3C8C169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884FA8C-8970-4C6C-9567-523A9717DA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A859E83-A42D-4F05-A953-7D458BC38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047F22C-64C3-4C17-8944-06B3AF407AB8}"/>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6" name="页脚占位符 5">
            <a:extLst>
              <a:ext uri="{FF2B5EF4-FFF2-40B4-BE49-F238E27FC236}">
                <a16:creationId xmlns:a16="http://schemas.microsoft.com/office/drawing/2014/main" id="{04BB1607-9887-4BC7-8FB3-305CCFE9457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1D388E6-6ADF-4A2C-A0CC-7FE93CFDF725}"/>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38769015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A66EA6-7852-47D5-A0A6-E8A0F8A9D35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F68AF02-C8DB-42F2-A2DE-04AE8063CFBE}"/>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319AE9F-776A-4D79-88E3-8BBB21052E12}"/>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5" name="页脚占位符 4">
            <a:extLst>
              <a:ext uri="{FF2B5EF4-FFF2-40B4-BE49-F238E27FC236}">
                <a16:creationId xmlns:a16="http://schemas.microsoft.com/office/drawing/2014/main" id="{B140BD08-9247-44C5-AEA6-CD45B2CBCFA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5850B63-BF7D-4C5B-8F96-A9A8E3648853}"/>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14154870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05AE138-5CF0-47DB-95D5-56F3E8A20B2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D5D995C-83B0-4ED0-A3C4-93162792963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5A9F159-1A73-4998-AD08-95F7570E1C9D}"/>
              </a:ext>
            </a:extLst>
          </p:cNvPr>
          <p:cNvSpPr>
            <a:spLocks noGrp="1"/>
          </p:cNvSpPr>
          <p:nvPr>
            <p:ph type="dt" sz="half" idx="10"/>
          </p:nvPr>
        </p:nvSpPr>
        <p:spPr/>
        <p:txBody>
          <a:bodyPr/>
          <a:lstStyle/>
          <a:p>
            <a:fld id="{C494FD03-2184-4E5A-A2EC-4FE406F791B9}" type="datetimeFigureOut">
              <a:rPr lang="zh-CN" altLang="en-US" smtClean="0"/>
              <a:t>2026/7/2</a:t>
            </a:fld>
            <a:endParaRPr lang="zh-CN" altLang="en-US"/>
          </a:p>
        </p:txBody>
      </p:sp>
      <p:sp>
        <p:nvSpPr>
          <p:cNvPr id="5" name="页脚占位符 4">
            <a:extLst>
              <a:ext uri="{FF2B5EF4-FFF2-40B4-BE49-F238E27FC236}">
                <a16:creationId xmlns:a16="http://schemas.microsoft.com/office/drawing/2014/main" id="{B6490DDC-488D-4899-8E06-00353219445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D3A834C-62B8-4517-843D-DEE7D6E06F9D}"/>
              </a:ext>
            </a:extLst>
          </p:cNvPr>
          <p:cNvSpPr>
            <a:spLocks noGrp="1"/>
          </p:cNvSpPr>
          <p:nvPr>
            <p:ph type="sldNum" sz="quarter" idx="12"/>
          </p:nvPr>
        </p:nvSpPr>
        <p:spPr/>
        <p:txBody>
          <a:body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33046970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9"/>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609600" indent="0" algn="ctr">
              <a:buNone/>
              <a:defRPr/>
            </a:lvl2pPr>
            <a:lvl3pPr marL="1219200" indent="0" algn="ctr">
              <a:buNone/>
              <a:defRPr/>
            </a:lvl3pPr>
            <a:lvl4pPr marL="1828800" indent="0" algn="ctr">
              <a:buNone/>
              <a:defRPr/>
            </a:lvl4pPr>
            <a:lvl5pPr marL="2438400" indent="0" algn="ctr">
              <a:buNone/>
              <a:defRPr/>
            </a:lvl5pPr>
            <a:lvl6pPr marL="3048000" indent="0" algn="ctr">
              <a:buNone/>
              <a:defRPr/>
            </a:lvl6pPr>
            <a:lvl7pPr marL="3657600" indent="0" algn="ctr">
              <a:buNone/>
              <a:defRPr/>
            </a:lvl7pPr>
            <a:lvl8pPr marL="4267200" indent="0" algn="ctr">
              <a:buNone/>
              <a:defRPr/>
            </a:lvl8pPr>
            <a:lvl9pPr marL="48768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fontAlgn="auto">
              <a:spcBef>
                <a:spcPts val="0"/>
              </a:spcBef>
              <a:spcAft>
                <a:spcPts val="0"/>
              </a:spcAft>
              <a:buFontTx/>
              <a:buNone/>
              <a:defRPr>
                <a:latin typeface="+mn-lt"/>
              </a:defRPr>
            </a:lvl1pPr>
          </a:lstStyle>
          <a:p>
            <a:pPr>
              <a:defRPr/>
            </a:pPr>
            <a:endParaRPr lang="zh-CN" altLang="en-US"/>
          </a:p>
        </p:txBody>
      </p:sp>
      <p:sp>
        <p:nvSpPr>
          <p:cNvPr id="5" name="页脚占位符 4"/>
          <p:cNvSpPr>
            <a:spLocks noGrp="1"/>
          </p:cNvSpPr>
          <p:nvPr>
            <p:ph type="ftr" sz="quarter" idx="11"/>
          </p:nvPr>
        </p:nvSpPr>
        <p:spPr/>
        <p:txBody>
          <a:bodyPr/>
          <a:lstStyle>
            <a:lvl1pPr fontAlgn="auto">
              <a:spcBef>
                <a:spcPts val="0"/>
              </a:spcBef>
              <a:spcAft>
                <a:spcPts val="0"/>
              </a:spcAft>
              <a:buFontTx/>
              <a:buNone/>
              <a:defRPr>
                <a:latin typeface="+mn-lt"/>
              </a:defRPr>
            </a:lvl1pPr>
          </a:lstStyle>
          <a:p>
            <a:pPr>
              <a:defRPr/>
            </a:pPr>
            <a:endParaRPr lang="zh-CN" altLang="zh-CN"/>
          </a:p>
        </p:txBody>
      </p:sp>
      <p:sp>
        <p:nvSpPr>
          <p:cNvPr id="6" name="灯片编号占位符 5"/>
          <p:cNvSpPr>
            <a:spLocks noGrp="1"/>
          </p:cNvSpPr>
          <p:nvPr>
            <p:ph type="sldNum" sz="quarter" idx="12"/>
          </p:nvPr>
        </p:nvSpPr>
        <p:spPr/>
        <p:txBody>
          <a:bodyPr/>
          <a:lstStyle>
            <a:lvl1pPr>
              <a:buFontTx/>
              <a:buNone/>
              <a:defRPr smtClean="0">
                <a:latin typeface="Calibri" panose="020F0502020204030204" charset="0"/>
              </a:defRPr>
            </a:lvl1pPr>
          </a:lstStyle>
          <a:p>
            <a:pPr>
              <a:defRPr/>
            </a:pPr>
            <a:fld id="{B940E7EA-0BFA-483F-A0EA-A42A86236746}" type="slidenum">
              <a:rPr lang="zh-CN" altLang="en-US"/>
              <a:t>‹#›</a:t>
            </a:fld>
            <a:endParaRPr lang="zh-CN" altLang="en-US" sz="1800">
              <a:solidFill>
                <a:srgbClr val="000000"/>
              </a:solidFill>
            </a:endParaRPr>
          </a:p>
        </p:txBody>
      </p:sp>
    </p:spTree>
    <p:extLst>
      <p:ext uri="{BB962C8B-B14F-4D97-AF65-F5344CB8AC3E}">
        <p14:creationId xmlns:p14="http://schemas.microsoft.com/office/powerpoint/2010/main" val="29679951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标题 5"/>
          <p:cNvSpPr>
            <a:spLocks noGrp="1"/>
          </p:cNvSpPr>
          <p:nvPr>
            <p:ph type="title" hasCustomPrompt="1"/>
          </p:nvPr>
        </p:nvSpPr>
        <p:spPr>
          <a:xfrm>
            <a:off x="0" y="0"/>
            <a:ext cx="12192000" cy="806400"/>
          </a:xfrm>
          <a:solidFill>
            <a:srgbClr val="0A4F94"/>
          </a:solidFill>
        </p:spPr>
        <p:txBody>
          <a:bodyPr>
            <a:normAutofit/>
          </a:bodyPr>
          <a:lstStyle>
            <a:lvl1pPr>
              <a:defRPr sz="4265">
                <a:solidFill>
                  <a:schemeClr val="bg1"/>
                </a:solidFill>
                <a:latin typeface="微软雅黑" panose="020B0503020204020204" charset="-122"/>
                <a:ea typeface="微软雅黑" panose="020B0503020204020204" charset="-122"/>
              </a:defRPr>
            </a:lvl1pPr>
          </a:lstStyle>
          <a:p>
            <a:r>
              <a:rPr lang="zh-CN" altLang="en-US" dirty="0"/>
              <a:t>单击此处编辑标题</a:t>
            </a:r>
          </a:p>
        </p:txBody>
      </p:sp>
    </p:spTree>
    <p:extLst>
      <p:ext uri="{BB962C8B-B14F-4D97-AF65-F5344CB8AC3E}">
        <p14:creationId xmlns:p14="http://schemas.microsoft.com/office/powerpoint/2010/main" val="5314786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685800" eaLnBrk="1" fontAlgn="auto" hangingPunct="1">
              <a:spcBef>
                <a:spcPts val="0"/>
              </a:spcBef>
              <a:spcAft>
                <a:spcPts val="0"/>
              </a:spcAft>
            </a:pPr>
            <a:fld id="{530820CF-B880-4189-942D-D702A7CBA730}" type="datetimeFigureOut">
              <a:rPr lang="zh-CN" altLang="en-US" smtClean="0">
                <a:solidFill>
                  <a:prstClr val="black">
                    <a:tint val="75000"/>
                  </a:prstClr>
                </a:solidFill>
                <a:latin typeface="Calibri" panose="020F0502020204030204"/>
              </a:rPr>
              <a:t>2026/7/2</a:t>
            </a:fld>
            <a:endParaRPr lang="zh-CN" altLang="en-US">
              <a:solidFill>
                <a:prstClr val="black">
                  <a:tint val="75000"/>
                </a:prstClr>
              </a:solidFill>
              <a:latin typeface="Calibri" panose="020F0502020204030204"/>
            </a:endParaRPr>
          </a:p>
        </p:txBody>
      </p:sp>
      <p:sp>
        <p:nvSpPr>
          <p:cNvPr id="5" name="页脚占位符 4"/>
          <p:cNvSpPr>
            <a:spLocks noGrp="1"/>
          </p:cNvSpPr>
          <p:nvPr>
            <p:ph type="ftr" sz="quarter" idx="11"/>
          </p:nvPr>
        </p:nvSpPr>
        <p:spPr/>
        <p:txBody>
          <a:bodyPr/>
          <a:lstStyle/>
          <a:p>
            <a:pPr defTabSz="685800" eaLnBrk="1" fontAlgn="auto" hangingPunct="1">
              <a:spcBef>
                <a:spcPts val="0"/>
              </a:spcBef>
              <a:spcAft>
                <a:spcPts val="0"/>
              </a:spcAft>
            </a:pPr>
            <a:endParaRPr lang="zh-CN" altLang="en-US">
              <a:solidFill>
                <a:prstClr val="black">
                  <a:tint val="75000"/>
                </a:prstClr>
              </a:solidFill>
              <a:latin typeface="Calibri" panose="020F0502020204030204"/>
            </a:endParaRPr>
          </a:p>
        </p:txBody>
      </p:sp>
      <p:sp>
        <p:nvSpPr>
          <p:cNvPr id="6" name="灯片编号占位符 5"/>
          <p:cNvSpPr>
            <a:spLocks noGrp="1"/>
          </p:cNvSpPr>
          <p:nvPr>
            <p:ph type="sldNum" sz="quarter" idx="12"/>
          </p:nvPr>
        </p:nvSpPr>
        <p:spPr/>
        <p:txBody>
          <a:bodyPr/>
          <a:lstStyle/>
          <a:p>
            <a:pPr defTabSz="685800" eaLnBrk="1" fontAlgn="auto" hangingPunct="1">
              <a:spcBef>
                <a:spcPts val="0"/>
              </a:spcBef>
              <a:spcAft>
                <a:spcPts val="0"/>
              </a:spcAft>
            </a:pPr>
            <a:fld id="{0C913308-F349-4B6D-A68A-DD1791B4A57B}" type="slidenum">
              <a:rPr lang="zh-CN" altLang="en-US" smtClean="0">
                <a:solidFill>
                  <a:prstClr val="black">
                    <a:tint val="75000"/>
                  </a:prstClr>
                </a:solidFill>
                <a:latin typeface="Calibri" panose="020F0502020204030204"/>
              </a:rPr>
              <a:t>‹#›</a:t>
            </a:fld>
            <a:endParaRPr lang="zh-CN" alt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408647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46E2DC-BE8D-498C-B4F5-7B8074FCEE0A}" type="datetimeFigureOut">
              <a:rPr lang="zh-CN" altLang="en-US" smtClean="0"/>
              <a:t>2026/7/2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94A3C36-D557-401D-81E8-04CBBFCB2391}" type="slidenum">
              <a:rPr lang="zh-CN" altLang="en-US" smtClean="0"/>
              <a:t>‹#›</a:t>
            </a:fld>
            <a:endParaRPr lang="zh-CN" altLang="en-US"/>
          </a:p>
        </p:txBody>
      </p:sp>
    </p:spTree>
    <p:extLst>
      <p:ext uri="{BB962C8B-B14F-4D97-AF65-F5344CB8AC3E}">
        <p14:creationId xmlns:p14="http://schemas.microsoft.com/office/powerpoint/2010/main" val="28492466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130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1422400" y="1981200"/>
            <a:ext cx="4927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553200" y="1981200"/>
            <a:ext cx="4927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17"/>
          <p:cNvSpPr>
            <a:spLocks noGrp="1" noChangeArrowheads="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TW" sz="900" b="1"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6" name="Rectangle 18"/>
          <p:cNvSpPr>
            <a:spLocks noGrp="1" noChangeArrowheads="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TW" sz="900" b="1"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7" name="Rectangle 19"/>
          <p:cNvSpPr>
            <a:spLocks noGrp="1" noChangeArrowheads="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4F2854F3-9490-4170-B090-B45FCEA257D7}" type="slidenum">
              <a:rPr kumimoji="0" lang="zh-TW" altLang="en-US" sz="900" b="1"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rPr>
              <a:t>‹#›</a:t>
            </a:fld>
            <a:endParaRPr kumimoji="0" lang="en-US" altLang="zh-TW" sz="900" b="1"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Tree>
    <p:extLst>
      <p:ext uri="{BB962C8B-B14F-4D97-AF65-F5344CB8AC3E}">
        <p14:creationId xmlns:p14="http://schemas.microsoft.com/office/powerpoint/2010/main" val="3998764729"/>
      </p:ext>
    </p:extLst>
  </p:cSld>
  <p:clrMapOvr>
    <a:masterClrMapping/>
  </p:clrMapOvr>
  <p:transition spd="med">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200552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103040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671493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8347149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100786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929420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583422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165325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17845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6" name="Group 3"/>
          <p:cNvGrpSpPr/>
          <p:nvPr userDrawn="1"/>
        </p:nvGrpSpPr>
        <p:grpSpPr bwMode="auto">
          <a:xfrm>
            <a:off x="327132" y="241341"/>
            <a:ext cx="582558" cy="331694"/>
            <a:chOff x="0" y="0"/>
            <a:chExt cx="714375" cy="438150"/>
          </a:xfrm>
        </p:grpSpPr>
        <p:sp>
          <p:nvSpPr>
            <p:cNvPr id="7" name="燕尾形 4"/>
            <p:cNvSpPr>
              <a:spLocks noChangeArrowheads="1"/>
            </p:cNvSpPr>
            <p:nvPr/>
          </p:nvSpPr>
          <p:spPr bwMode="auto">
            <a:xfrm>
              <a:off x="0" y="0"/>
              <a:ext cx="438150" cy="438150"/>
            </a:xfrm>
            <a:prstGeom prst="chevron">
              <a:avLst>
                <a:gd name="adj" fmla="val 50000"/>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400" b="0" i="0" u="none" strike="noStrike" kern="1200" cap="none" spc="0" normalizeH="0" baseline="0" noProof="0">
                <a:ln>
                  <a:noFill/>
                </a:ln>
                <a:solidFill>
                  <a:srgbClr val="000000"/>
                </a:solidFill>
                <a:effectLst/>
                <a:uLnTx/>
                <a:uFillTx/>
                <a:latin typeface="+mn-lt"/>
                <a:ea typeface="+mn-ea"/>
                <a:cs typeface="+mn-ea"/>
                <a:sym typeface="+mn-lt"/>
              </a:endParaRPr>
            </a:p>
          </p:txBody>
        </p:sp>
        <p:sp>
          <p:nvSpPr>
            <p:cNvPr id="8" name="燕尾形 5"/>
            <p:cNvSpPr>
              <a:spLocks noChangeArrowheads="1"/>
            </p:cNvSpPr>
            <p:nvPr/>
          </p:nvSpPr>
          <p:spPr bwMode="auto">
            <a:xfrm>
              <a:off x="276225" y="0"/>
              <a:ext cx="438150" cy="438150"/>
            </a:xfrm>
            <a:prstGeom prst="chevron">
              <a:avLst>
                <a:gd name="adj" fmla="val 50000"/>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400" b="0" i="0" u="none" strike="noStrike" kern="1200" cap="none" spc="0" normalizeH="0" baseline="0" noProof="0">
                <a:ln>
                  <a:noFill/>
                </a:ln>
                <a:solidFill>
                  <a:srgbClr val="000000"/>
                </a:solidFill>
                <a:effectLst/>
                <a:uLnTx/>
                <a:uFillTx/>
                <a:latin typeface="+mn-lt"/>
                <a:ea typeface="+mn-ea"/>
                <a:cs typeface="+mn-ea"/>
                <a:sym typeface="+mn-lt"/>
              </a:endParaRPr>
            </a:p>
          </p:txBody>
        </p:sp>
      </p:gr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907106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2026/7/2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0487945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2FCF1F-C666-9507-CDF9-6606B1F3CA56}"/>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E20457F7-BB4C-DDCE-546C-3ABCF525EA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5F52CEB3-BCF2-2A8D-EEF7-B922E7E207DA}"/>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2A9D988A-A5D4-732F-4BFB-1B0D3D89F05E}"/>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A6275AC3-0A5B-9640-F2A9-916AE658F4B8}"/>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spTree>
    <p:extLst>
      <p:ext uri="{BB962C8B-B14F-4D97-AF65-F5344CB8AC3E}">
        <p14:creationId xmlns:p14="http://schemas.microsoft.com/office/powerpoint/2010/main" val="17893861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1183942-B41A-8415-0E5C-C92554F1AE78}"/>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3AECD99D-76F6-AC22-A925-3EDD20244CE4}"/>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8B6124C0-476D-B3D1-F330-0DE6ED0401D0}"/>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992955A0-DD44-AD4A-35EC-F0EAA4C7A9D1}"/>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CB335E4B-BEB6-2F3D-2B29-3631E61EC27E}"/>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spTree>
    <p:extLst>
      <p:ext uri="{BB962C8B-B14F-4D97-AF65-F5344CB8AC3E}">
        <p14:creationId xmlns:p14="http://schemas.microsoft.com/office/powerpoint/2010/main" val="32909550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3A4215-21DD-DE9F-314C-1C6681129B6D}"/>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63CE02EE-9B26-909B-E1B6-CC942AD473C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016560A9-941A-3906-0FF3-2B892AA2854E}"/>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A3EA4E08-4446-6C02-EF51-C565799C2CBC}"/>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77A56A88-622D-EC4F-66E1-7DC96430E2BA}"/>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spTree>
    <p:extLst>
      <p:ext uri="{BB962C8B-B14F-4D97-AF65-F5344CB8AC3E}">
        <p14:creationId xmlns:p14="http://schemas.microsoft.com/office/powerpoint/2010/main" val="26171340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F5DB97-8EF8-B383-9A5C-C25AB3623970}"/>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673FB8D3-F4F6-8771-1636-F8D3BFABCBD7}"/>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6A3CF305-C0A4-1E02-6EA4-FC971F33BDFF}"/>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7A990019-79CE-981E-C174-1462A83C774A}"/>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6" name="页脚占位符 5">
            <a:extLst>
              <a:ext uri="{FF2B5EF4-FFF2-40B4-BE49-F238E27FC236}">
                <a16:creationId xmlns:a16="http://schemas.microsoft.com/office/drawing/2014/main" id="{065C40BD-AA09-A727-0B3C-61688EFE671D}"/>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75125DE4-3152-169D-EB54-3F5E2209417B}"/>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spTree>
    <p:extLst>
      <p:ext uri="{BB962C8B-B14F-4D97-AF65-F5344CB8AC3E}">
        <p14:creationId xmlns:p14="http://schemas.microsoft.com/office/powerpoint/2010/main" val="15339844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913D45-16C0-B623-9DED-1BE8B7F902CD}"/>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FFAD6A2F-F39D-82B4-E3F3-EC6918731D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76FD9361-4D43-0040-54DD-27F3546046B9}"/>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D5974783-A698-21DA-B6A7-BD012DC27D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0A51C7FA-E586-67EB-8547-3619E5B3B7C3}"/>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88CEE5CD-CF24-23B0-F850-2DAD934A8E44}"/>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8" name="页脚占位符 7">
            <a:extLst>
              <a:ext uri="{FF2B5EF4-FFF2-40B4-BE49-F238E27FC236}">
                <a16:creationId xmlns:a16="http://schemas.microsoft.com/office/drawing/2014/main" id="{A7EEFEBE-742C-D533-6A90-F809AB5E30C3}"/>
              </a:ext>
            </a:extLst>
          </p:cNvPr>
          <p:cNvSpPr>
            <a:spLocks noGrp="1"/>
          </p:cNvSpPr>
          <p:nvPr>
            <p:ph type="ftr" sz="quarter" idx="11"/>
          </p:nvPr>
        </p:nvSpPr>
        <p:spPr/>
        <p:txBody>
          <a:bodyPr/>
          <a:lstStyle/>
          <a:p>
            <a:endParaRPr kumimoji="1" lang="zh-CN" altLang="en-US"/>
          </a:p>
        </p:txBody>
      </p:sp>
      <p:sp>
        <p:nvSpPr>
          <p:cNvPr id="9" name="灯片编号占位符 8">
            <a:extLst>
              <a:ext uri="{FF2B5EF4-FFF2-40B4-BE49-F238E27FC236}">
                <a16:creationId xmlns:a16="http://schemas.microsoft.com/office/drawing/2014/main" id="{BD3F87F0-14F0-2F3B-DFD0-937E0507E284}"/>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spTree>
    <p:extLst>
      <p:ext uri="{BB962C8B-B14F-4D97-AF65-F5344CB8AC3E}">
        <p14:creationId xmlns:p14="http://schemas.microsoft.com/office/powerpoint/2010/main" val="17097239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29105C-4265-887F-50D7-9F16FEBABB61}"/>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17A93D09-0790-2B2F-D860-B2F2D1A1BF4B}"/>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4" name="页脚占位符 3">
            <a:extLst>
              <a:ext uri="{FF2B5EF4-FFF2-40B4-BE49-F238E27FC236}">
                <a16:creationId xmlns:a16="http://schemas.microsoft.com/office/drawing/2014/main" id="{18936E37-72FC-6167-D89E-3DA9669F738C}"/>
              </a:ext>
            </a:extLst>
          </p:cNvPr>
          <p:cNvSpPr>
            <a:spLocks noGrp="1"/>
          </p:cNvSpPr>
          <p:nvPr>
            <p:ph type="ftr" sz="quarter" idx="11"/>
          </p:nvPr>
        </p:nvSpPr>
        <p:spPr/>
        <p:txBody>
          <a:bodyPr/>
          <a:lstStyle/>
          <a:p>
            <a:endParaRPr kumimoji="1" lang="zh-CN" altLang="en-US"/>
          </a:p>
        </p:txBody>
      </p:sp>
      <p:sp>
        <p:nvSpPr>
          <p:cNvPr id="5" name="灯片编号占位符 4">
            <a:extLst>
              <a:ext uri="{FF2B5EF4-FFF2-40B4-BE49-F238E27FC236}">
                <a16:creationId xmlns:a16="http://schemas.microsoft.com/office/drawing/2014/main" id="{B5F306BB-3441-0588-65E7-F5161F29BF68}"/>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spTree>
    <p:extLst>
      <p:ext uri="{BB962C8B-B14F-4D97-AF65-F5344CB8AC3E}">
        <p14:creationId xmlns:p14="http://schemas.microsoft.com/office/powerpoint/2010/main" val="149409322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AC8928A-FACB-3792-1494-155943907BE2}"/>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3" name="页脚占位符 2">
            <a:extLst>
              <a:ext uri="{FF2B5EF4-FFF2-40B4-BE49-F238E27FC236}">
                <a16:creationId xmlns:a16="http://schemas.microsoft.com/office/drawing/2014/main" id="{BE630E24-8AFC-D7D7-D014-C63DB3EAE8AE}"/>
              </a:ext>
            </a:extLst>
          </p:cNvPr>
          <p:cNvSpPr>
            <a:spLocks noGrp="1"/>
          </p:cNvSpPr>
          <p:nvPr>
            <p:ph type="ftr" sz="quarter" idx="11"/>
          </p:nvPr>
        </p:nvSpPr>
        <p:spPr/>
        <p:txBody>
          <a:bodyPr/>
          <a:lstStyle/>
          <a:p>
            <a:endParaRPr kumimoji="1" lang="zh-CN" altLang="en-US"/>
          </a:p>
        </p:txBody>
      </p:sp>
      <p:sp>
        <p:nvSpPr>
          <p:cNvPr id="4" name="灯片编号占位符 3">
            <a:extLst>
              <a:ext uri="{FF2B5EF4-FFF2-40B4-BE49-F238E27FC236}">
                <a16:creationId xmlns:a16="http://schemas.microsoft.com/office/drawing/2014/main" id="{2E9ADADE-14AB-73C4-E0E3-008521416C44}"/>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grpSp>
        <p:nvGrpSpPr>
          <p:cNvPr id="5" name="Group 3">
            <a:extLst>
              <a:ext uri="{FF2B5EF4-FFF2-40B4-BE49-F238E27FC236}">
                <a16:creationId xmlns:a16="http://schemas.microsoft.com/office/drawing/2014/main" id="{1F01552B-AFB6-DBF8-C533-BCA7241C2463}"/>
              </a:ext>
            </a:extLst>
          </p:cNvPr>
          <p:cNvGrpSpPr>
            <a:grpSpLocks/>
          </p:cNvGrpSpPr>
          <p:nvPr userDrawn="1"/>
        </p:nvGrpSpPr>
        <p:grpSpPr bwMode="auto">
          <a:xfrm>
            <a:off x="327132" y="241341"/>
            <a:ext cx="582558" cy="331694"/>
            <a:chOff x="0" y="0"/>
            <a:chExt cx="714375" cy="438150"/>
          </a:xfrm>
        </p:grpSpPr>
        <p:sp>
          <p:nvSpPr>
            <p:cNvPr id="6" name="燕尾形 4">
              <a:extLst>
                <a:ext uri="{FF2B5EF4-FFF2-40B4-BE49-F238E27FC236}">
                  <a16:creationId xmlns:a16="http://schemas.microsoft.com/office/drawing/2014/main" id="{20263A57-F0DB-10E5-46D7-E4FA02931FE3}"/>
                </a:ext>
              </a:extLst>
            </p:cNvPr>
            <p:cNvSpPr>
              <a:spLocks noChangeArrowheads="1"/>
            </p:cNvSpPr>
            <p:nvPr/>
          </p:nvSpPr>
          <p:spPr bwMode="auto">
            <a:xfrm>
              <a:off x="0" y="0"/>
              <a:ext cx="438150" cy="438150"/>
            </a:xfrm>
            <a:prstGeom prst="chevron">
              <a:avLst>
                <a:gd name="adj" fmla="val 50000"/>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2400" b="0" i="0" u="none" strike="noStrike" kern="1200" cap="none" spc="0" normalizeH="0" baseline="0" noProof="0">
                <a:ln>
                  <a:noFill/>
                </a:ln>
                <a:solidFill>
                  <a:srgbClr val="000000"/>
                </a:solidFill>
                <a:effectLst/>
                <a:uLnTx/>
                <a:uFillTx/>
                <a:latin typeface="+mn-lt"/>
                <a:ea typeface="+mn-ea"/>
                <a:cs typeface="+mn-ea"/>
                <a:sym typeface="+mn-lt"/>
              </a:endParaRPr>
            </a:p>
          </p:txBody>
        </p:sp>
        <p:sp>
          <p:nvSpPr>
            <p:cNvPr id="7" name="燕尾形 5">
              <a:extLst>
                <a:ext uri="{FF2B5EF4-FFF2-40B4-BE49-F238E27FC236}">
                  <a16:creationId xmlns:a16="http://schemas.microsoft.com/office/drawing/2014/main" id="{5541B5C6-4DA1-5F80-CDAF-1AE69EB0FE69}"/>
                </a:ext>
              </a:extLst>
            </p:cNvPr>
            <p:cNvSpPr>
              <a:spLocks noChangeArrowheads="1"/>
            </p:cNvSpPr>
            <p:nvPr/>
          </p:nvSpPr>
          <p:spPr bwMode="auto">
            <a:xfrm>
              <a:off x="276225" y="0"/>
              <a:ext cx="438150" cy="438150"/>
            </a:xfrm>
            <a:prstGeom prst="chevron">
              <a:avLst>
                <a:gd name="adj" fmla="val 50000"/>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2400" b="0" i="0" u="none" strike="noStrike" kern="1200" cap="none" spc="0" normalizeH="0" baseline="0" noProof="0">
                <a:ln>
                  <a:noFill/>
                </a:ln>
                <a:solidFill>
                  <a:srgbClr val="000000"/>
                </a:solidFill>
                <a:effectLst/>
                <a:uLnTx/>
                <a:uFillTx/>
                <a:latin typeface="+mn-lt"/>
                <a:ea typeface="+mn-ea"/>
                <a:cs typeface="+mn-ea"/>
                <a:sym typeface="+mn-lt"/>
              </a:endParaRPr>
            </a:p>
          </p:txBody>
        </p:sp>
      </p:grpSp>
    </p:spTree>
    <p:extLst>
      <p:ext uri="{BB962C8B-B14F-4D97-AF65-F5344CB8AC3E}">
        <p14:creationId xmlns:p14="http://schemas.microsoft.com/office/powerpoint/2010/main" val="28334960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6D0B29-7EB6-952C-CE46-7301AB752A8E}"/>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AC35B473-7055-BAFF-0DF4-E8320049A8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8342F592-4CBB-41A8-F6C8-004394522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D7495090-A653-B90D-A004-7D4DF0384EB9}"/>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6" name="页脚占位符 5">
            <a:extLst>
              <a:ext uri="{FF2B5EF4-FFF2-40B4-BE49-F238E27FC236}">
                <a16:creationId xmlns:a16="http://schemas.microsoft.com/office/drawing/2014/main" id="{F2365FFF-9783-C60D-7560-09FB8C07309D}"/>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CBAD5577-404C-1A76-BA34-4B055F41D8B1}"/>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spTree>
    <p:extLst>
      <p:ext uri="{BB962C8B-B14F-4D97-AF65-F5344CB8AC3E}">
        <p14:creationId xmlns:p14="http://schemas.microsoft.com/office/powerpoint/2010/main" val="1092537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70" y="273056"/>
            <a:ext cx="681513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3"/>
            <a:ext cx="40116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17E4D1-D5DC-F3C4-921F-3B57D687EFA4}"/>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2891ABA3-C5AF-55CD-D566-6DD8DADB62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6D29EE5E-B872-2B17-1503-B22E1AEB12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BA078511-F0F1-B31B-999F-114EB49B05DF}"/>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6" name="页脚占位符 5">
            <a:extLst>
              <a:ext uri="{FF2B5EF4-FFF2-40B4-BE49-F238E27FC236}">
                <a16:creationId xmlns:a16="http://schemas.microsoft.com/office/drawing/2014/main" id="{1C1B345E-45B4-59BF-B3E2-F97C84414345}"/>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B154D50B-2738-3561-C6B8-F59C58C97D08}"/>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spTree>
    <p:extLst>
      <p:ext uri="{BB962C8B-B14F-4D97-AF65-F5344CB8AC3E}">
        <p14:creationId xmlns:p14="http://schemas.microsoft.com/office/powerpoint/2010/main" val="18185168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F9F976-B925-11AC-296D-049CB4CB18CA}"/>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8F257C49-92B0-6836-E86B-E7FFB9CD8721}"/>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0913DEE7-19F2-25FE-2E09-CC7FBAA78B27}"/>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12ACDE60-F6BB-36EC-1504-7E548D497ECF}"/>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C24307BD-2F10-A842-6984-D635288F0072}"/>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spTree>
    <p:extLst>
      <p:ext uri="{BB962C8B-B14F-4D97-AF65-F5344CB8AC3E}">
        <p14:creationId xmlns:p14="http://schemas.microsoft.com/office/powerpoint/2010/main" val="422160280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4989260-247B-34E6-0A6D-3D20A838A745}"/>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95EF49CB-6D3A-A951-4E4C-A2932923B167}"/>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B1CD3607-BAF3-3C46-B4EB-BF696B9AD2DE}"/>
              </a:ext>
            </a:extLst>
          </p:cNvPr>
          <p:cNvSpPr>
            <a:spLocks noGrp="1"/>
          </p:cNvSpPr>
          <p:nvPr>
            <p:ph type="dt" sz="half" idx="10"/>
          </p:nvPr>
        </p:nvSpPr>
        <p:spPr/>
        <p:txBody>
          <a:bodyPr/>
          <a:lstStyle/>
          <a:p>
            <a:fld id="{577A0EB1-46B9-5C4B-8EB4-42586010FD04}" type="datetimeFigureOut">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3FC08AE0-F85F-38F6-1BD6-F91BF41E8A05}"/>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B72B1A9F-604C-E516-7755-0EAAED4382FD}"/>
              </a:ext>
            </a:extLst>
          </p:cNvPr>
          <p:cNvSpPr>
            <a:spLocks noGrp="1"/>
          </p:cNvSpPr>
          <p:nvPr>
            <p:ph type="sldNum" sz="quarter" idx="12"/>
          </p:nvPr>
        </p:nvSpPr>
        <p:spPr/>
        <p:txBody>
          <a:bodyPr/>
          <a:lstStyle/>
          <a:p>
            <a:fld id="{E00E89E4-3A17-BE46-A6E4-9B3AC333A23B}" type="slidenum">
              <a:rPr kumimoji="1" lang="zh-CN" altLang="en-US" smtClean="0"/>
              <a:t>‹#›</a:t>
            </a:fld>
            <a:endParaRPr kumimoji="1" lang="zh-CN" altLang="en-US"/>
          </a:p>
        </p:txBody>
      </p:sp>
    </p:spTree>
    <p:extLst>
      <p:ext uri="{BB962C8B-B14F-4D97-AF65-F5344CB8AC3E}">
        <p14:creationId xmlns:p14="http://schemas.microsoft.com/office/powerpoint/2010/main" val="3574119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空白页">
    <p:bg>
      <p:bgPr>
        <a:solidFill>
          <a:schemeClr val="bg1"/>
        </a:solidFill>
        <a:effectLst/>
      </p:bgPr>
    </p:bg>
    <p:spTree>
      <p:nvGrpSpPr>
        <p:cNvPr id="1" name=""/>
        <p:cNvGrpSpPr/>
        <p:nvPr/>
      </p:nvGrpSpPr>
      <p:grpSpPr>
        <a:xfrm>
          <a:off x="0" y="0"/>
          <a:ext cx="0" cy="0"/>
          <a:chOff x="0" y="0"/>
          <a:chExt cx="0" cy="0"/>
        </a:xfrm>
      </p:grpSpPr>
      <p:sp>
        <p:nvSpPr>
          <p:cNvPr id="3" name="背景" hidden="1"/>
          <p:cNvSpPr/>
          <p:nvPr userDrawn="1"/>
        </p:nvSpPr>
        <p:spPr>
          <a:xfrm>
            <a:off x="5303155" y="3244334"/>
            <a:ext cx="1899366" cy="369332"/>
          </a:xfrm>
          <a:prstGeom prst="rect">
            <a:avLst/>
          </a:prstGeom>
        </p:spPr>
        <p:txBody>
          <a:bodyPr wrap="none">
            <a:spAutoFit/>
          </a:bodyPr>
          <a:lstStyle/>
          <a:p>
            <a:r>
              <a:rPr lang="zh-CN" altLang="en-US">
                <a:solidFill>
                  <a:srgbClr val="FFFFFF"/>
                </a:solidFill>
                <a:latin typeface="微软雅黑" panose="020B0503020204020204" charset="-122"/>
              </a:rPr>
              <a:t>www.koppt.cn​​</a:t>
            </a:r>
            <a:endParaRPr lang="zh-CN" altLang="en-US" dirty="0">
              <a:solidFill>
                <a:srgbClr val="FFFFFF"/>
              </a:solidFill>
              <a:latin typeface="微软雅黑" panose="020B0503020204020204" charset="-122"/>
            </a:endParaRPr>
          </a:p>
        </p:txBody>
      </p:sp>
      <p:sp>
        <p:nvSpPr>
          <p:cNvPr id="2" name="灯片编号占位符 1"/>
          <p:cNvSpPr>
            <a:spLocks noGrp="1"/>
          </p:cNvSpPr>
          <p:nvPr>
            <p:ph type="sldNum" sz="quarter" idx="10"/>
          </p:nvPr>
        </p:nvSpPr>
        <p:spPr/>
        <p:txBody>
          <a:bodyPr/>
          <a:lstStyle/>
          <a:p>
            <a:fld id="{29DA7AEC-B960-4F0A-B59F-D03A423EA315}" type="slidenum">
              <a:rPr lang="zh-CN" altLang="en-US" smtClean="0">
                <a:solidFill>
                  <a:srgbClr val="1C1C1C">
                    <a:tint val="75000"/>
                  </a:srgbClr>
                </a:solidFill>
              </a:rPr>
              <a:t>‹#›</a:t>
            </a:fld>
            <a:endParaRPr lang="zh-CN" altLang="en-US">
              <a:solidFill>
                <a:srgbClr val="1C1C1C">
                  <a:tint val="75000"/>
                </a:srgbClr>
              </a:solidFill>
            </a:endParaRPr>
          </a:p>
        </p:txBody>
      </p:sp>
    </p:spTree>
    <p:extLst>
      <p:ext uri="{BB962C8B-B14F-4D97-AF65-F5344CB8AC3E}">
        <p14:creationId xmlns:p14="http://schemas.microsoft.com/office/powerpoint/2010/main" val="321878101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18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10.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image" Target="../media/image2.png"/><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5.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1.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6.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57.xml"/><Relationship Id="rId7" Type="http://schemas.openxmlformats.org/officeDocument/2006/relationships/theme" Target="../theme/theme8.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9.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6146" name="图片 6"/>
          <p:cNvPicPr>
            <a:picLocks noChangeAspect="1" noChangeArrowheads="1"/>
          </p:cNvPicPr>
          <p:nvPr userDrawn="1"/>
        </p:nvPicPr>
        <p:blipFill>
          <a:blip r:embed="rId13"/>
          <a:srcRect/>
          <a:stretch>
            <a:fillRect/>
          </a:stretch>
        </p:blipFill>
        <p:spPr bwMode="auto">
          <a:xfrm>
            <a:off x="1598"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图片 2"/>
          <p:cNvPicPr>
            <a:picLocks noChangeAspect="1" noChangeArrowheads="1"/>
          </p:cNvPicPr>
          <p:nvPr userDrawn="1"/>
        </p:nvPicPr>
        <p:blipFill>
          <a:blip r:embed="rId14" cstate="screen"/>
          <a:srcRect t="12222"/>
          <a:stretch>
            <a:fillRect/>
          </a:stretch>
        </p:blipFill>
        <p:spPr bwMode="auto">
          <a:xfrm>
            <a:off x="1598" y="838200"/>
            <a:ext cx="12188825"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0F0457D-FE64-E3D3-4200-DFD27A7369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D499FEF7-51AE-EBCA-C6A0-7F17DA940B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B5BC8393-31B1-04F7-1CA8-E36223CD17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7A0EB1-46B9-5C4B-8EB4-42586010FD04}" type="datetimeFigureOut">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3F4B28AE-8D9F-06C2-FF37-312A99208C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zh-CN" altLang="en-US"/>
          </a:p>
        </p:txBody>
      </p:sp>
      <p:sp>
        <p:nvSpPr>
          <p:cNvPr id="6" name="灯片编号占位符 5">
            <a:extLst>
              <a:ext uri="{FF2B5EF4-FFF2-40B4-BE49-F238E27FC236}">
                <a16:creationId xmlns:a16="http://schemas.microsoft.com/office/drawing/2014/main" id="{12678D59-4D44-8043-0BCD-D779BB571C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0E89E4-3A17-BE46-A6E4-9B3AC333A23B}" type="slidenum">
              <a:rPr kumimoji="1" lang="zh-CN" altLang="en-US" smtClean="0"/>
              <a:t>‹#›</a:t>
            </a:fld>
            <a:endParaRPr kumimoji="1" lang="zh-CN" altLang="en-US"/>
          </a:p>
        </p:txBody>
      </p:sp>
      <p:pic>
        <p:nvPicPr>
          <p:cNvPr id="7" name="图片 6">
            <a:extLst>
              <a:ext uri="{FF2B5EF4-FFF2-40B4-BE49-F238E27FC236}">
                <a16:creationId xmlns:a16="http://schemas.microsoft.com/office/drawing/2014/main" id="{C4AD8611-9682-7CC0-C9CA-62F048D70DAB}"/>
              </a:ext>
            </a:extLst>
          </p:cNvPr>
          <p:cNvPicPr>
            <a:picLocks noChangeAspect="1" noChangeArrowheads="1"/>
          </p:cNvPicPr>
          <p:nvPr userDrawn="1"/>
        </p:nvPicPr>
        <p:blipFill>
          <a:blip r:embed="rId14">
            <a:extLst>
              <a:ext uri="{28A0092B-C50C-407E-A947-70E740481C1C}">
                <a14:useLocalDpi xmlns:a14="http://schemas.microsoft.com/office/drawing/2010/main"/>
              </a:ext>
            </a:extLst>
          </a:blip>
          <a:srcRect/>
          <a:stretch>
            <a:fillRect/>
          </a:stretch>
        </p:blipFill>
        <p:spPr bwMode="auto">
          <a:xfrm>
            <a:off x="1598"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2">
            <a:extLst>
              <a:ext uri="{FF2B5EF4-FFF2-40B4-BE49-F238E27FC236}">
                <a16:creationId xmlns:a16="http://schemas.microsoft.com/office/drawing/2014/main" id="{AD623FF3-CF12-5107-8FF3-688A590991B2}"/>
              </a:ext>
            </a:extLst>
          </p:cNvPr>
          <p:cNvPicPr>
            <a:picLocks noChangeAspect="1" noChangeArrowheads="1"/>
          </p:cNvPicPr>
          <p:nvPr userDrawn="1"/>
        </p:nvPicPr>
        <p:blipFill>
          <a:blip r:embed="rId15" cstate="screen">
            <a:extLst>
              <a:ext uri="{28A0092B-C50C-407E-A947-70E740481C1C}">
                <a14:useLocalDpi xmlns:a14="http://schemas.microsoft.com/office/drawing/2010/main"/>
              </a:ext>
            </a:extLst>
          </a:blip>
          <a:srcRect t="12222"/>
          <a:stretch>
            <a:fillRect/>
          </a:stretch>
        </p:blipFill>
        <p:spPr bwMode="auto">
          <a:xfrm>
            <a:off x="1598" y="838200"/>
            <a:ext cx="12188825"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6979481"/>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6147" name="图片 2"/>
          <p:cNvPicPr>
            <a:picLocks noChangeAspect="1" noChangeArrowheads="1"/>
          </p:cNvPicPr>
          <p:nvPr userDrawn="1"/>
        </p:nvPicPr>
        <p:blipFill>
          <a:blip r:embed="rId4" cstate="screen"/>
          <a:srcRect t="12222"/>
          <a:stretch>
            <a:fillRect/>
          </a:stretch>
        </p:blipFill>
        <p:spPr bwMode="auto">
          <a:xfrm>
            <a:off x="1598" y="838200"/>
            <a:ext cx="12188825"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组 16"/>
          <p:cNvGrpSpPr/>
          <p:nvPr userDrawn="1"/>
        </p:nvGrpSpPr>
        <p:grpSpPr>
          <a:xfrm>
            <a:off x="345227" y="295938"/>
            <a:ext cx="11524147" cy="476795"/>
            <a:chOff x="258920" y="221953"/>
            <a:chExt cx="8643110" cy="357596"/>
          </a:xfrm>
        </p:grpSpPr>
        <p:cxnSp>
          <p:nvCxnSpPr>
            <p:cNvPr id="8" name="直线连接符 7"/>
            <p:cNvCxnSpPr/>
            <p:nvPr/>
          </p:nvCxnSpPr>
          <p:spPr>
            <a:xfrm>
              <a:off x="283583" y="579549"/>
              <a:ext cx="8618447" cy="0"/>
            </a:xfrm>
            <a:prstGeom prst="line">
              <a:avLst/>
            </a:prstGeom>
            <a:ln w="3175" cmpd="sng">
              <a:solidFill>
                <a:srgbClr val="005A9E"/>
              </a:solidFill>
            </a:ln>
            <a:effectLst/>
          </p:spPr>
          <p:style>
            <a:lnRef idx="2">
              <a:schemeClr val="accent1"/>
            </a:lnRef>
            <a:fillRef idx="0">
              <a:schemeClr val="accent1"/>
            </a:fillRef>
            <a:effectRef idx="1">
              <a:schemeClr val="accent1"/>
            </a:effectRef>
            <a:fontRef idx="minor">
              <a:schemeClr val="tx1"/>
            </a:fontRef>
          </p:style>
        </p:cxnSp>
        <p:sp>
          <p:nvSpPr>
            <p:cNvPr id="11" name="燕尾形 10"/>
            <p:cNvSpPr/>
            <p:nvPr/>
          </p:nvSpPr>
          <p:spPr>
            <a:xfrm>
              <a:off x="258920" y="221953"/>
              <a:ext cx="209605" cy="234286"/>
            </a:xfrm>
            <a:prstGeom prst="chevron">
              <a:avLst/>
            </a:prstGeom>
            <a:solidFill>
              <a:srgbClr val="005A9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1" lang="zh-CN" altLang="en-US" sz="24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sp>
        <p:nvSpPr>
          <p:cNvPr id="2" name="标题 1"/>
          <p:cNvSpPr>
            <a:spLocks noGrp="1"/>
          </p:cNvSpPr>
          <p:nvPr>
            <p:ph type="title"/>
          </p:nvPr>
        </p:nvSpPr>
        <p:spPr>
          <a:xfrm>
            <a:off x="741680" y="164465"/>
            <a:ext cx="10972800" cy="602615"/>
          </a:xfrm>
          <a:prstGeom prst="rect">
            <a:avLst/>
          </a:prstGeom>
        </p:spPr>
        <p:txBody>
          <a:bodyPr/>
          <a:lstStyle/>
          <a:p>
            <a:pPr algn="l" defTabSz="914400" eaLnBrk="1" hangingPunct="1">
              <a:lnSpc>
                <a:spcPct val="100000"/>
              </a:lnSpc>
              <a:buClrTx/>
              <a:buSzTx/>
              <a:buFont typeface="Arial" panose="020B0604020202020204" pitchFamily="34" charset="0"/>
              <a:defRPr/>
            </a:pPr>
            <a:r>
              <a:rPr lang="zh-CN" altLang="en-US"/>
              <a:t>单击此处编辑母版标题样式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rtl="0" eaLnBrk="0" fontAlgn="base" hangingPunct="0">
        <a:lnSpc>
          <a:spcPct val="90000"/>
        </a:lnSpc>
        <a:spcBef>
          <a:spcPct val="0"/>
        </a:spcBef>
        <a:spcAft>
          <a:spcPct val="0"/>
        </a:spcAft>
        <a:defRPr sz="44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6146" name="图片 6"/>
          <p:cNvPicPr>
            <a:picLocks noChangeAspect="1" noChangeArrowheads="1"/>
          </p:cNvPicPr>
          <p:nvPr userDrawn="1"/>
        </p:nvPicPr>
        <p:blipFill>
          <a:blip r:embed="rId13"/>
          <a:srcRect/>
          <a:stretch>
            <a:fillRect/>
          </a:stretch>
        </p:blipFill>
        <p:spPr bwMode="auto">
          <a:xfrm>
            <a:off x="1598"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图片 2"/>
          <p:cNvPicPr>
            <a:picLocks noChangeAspect="1" noChangeArrowheads="1"/>
          </p:cNvPicPr>
          <p:nvPr userDrawn="1"/>
        </p:nvPicPr>
        <p:blipFill>
          <a:blip r:embed="rId14" cstate="screen"/>
          <a:srcRect t="12222"/>
          <a:stretch>
            <a:fillRect/>
          </a:stretch>
        </p:blipFill>
        <p:spPr bwMode="auto">
          <a:xfrm>
            <a:off x="1598" y="838200"/>
            <a:ext cx="12188825"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hdr="0" dt="0"/>
  <p:txStyles>
    <p:titleStyle>
      <a:lvl1pPr algn="l" rtl="0" eaLnBrk="0" fontAlgn="base" hangingPunct="0">
        <a:lnSpc>
          <a:spcPct val="90000"/>
        </a:lnSpc>
        <a:spcBef>
          <a:spcPct val="0"/>
        </a:spcBef>
        <a:spcAft>
          <a:spcPct val="0"/>
        </a:spcAft>
        <a:defRPr sz="44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背景" hidden="1"/>
          <p:cNvSpPr/>
          <p:nvPr/>
        </p:nvSpPr>
        <p:spPr>
          <a:xfrm>
            <a:off x="5303155" y="3244334"/>
            <a:ext cx="1899366" cy="369332"/>
          </a:xfrm>
          <a:prstGeom prst="rect">
            <a:avLst/>
          </a:prstGeom>
        </p:spPr>
        <p:txBody>
          <a:bodyPr wrap="none">
            <a:spAutoFit/>
          </a:bodyPr>
          <a:lstStyle/>
          <a:p>
            <a:r>
              <a:rPr lang="zh-CN" altLang="en-US">
                <a:solidFill>
                  <a:srgbClr val="FFFFFF"/>
                </a:solidFill>
                <a:latin typeface="微软雅黑" panose="020B0503020204020204" pitchFamily="34" charset="-122"/>
              </a:rPr>
              <a:t>www.koppt.cn​​</a:t>
            </a:r>
            <a:endParaRPr lang="zh-CN" altLang="en-US" dirty="0">
              <a:solidFill>
                <a:srgbClr val="FFFFFF"/>
              </a:solidFill>
              <a:latin typeface="微软雅黑" panose="020B0503020204020204" pitchFamily="34" charset="-122"/>
            </a:endParaRPr>
          </a:p>
        </p:txBody>
      </p:sp>
      <p:sp>
        <p:nvSpPr>
          <p:cNvPr id="5" name="矩形 4"/>
          <p:cNvSpPr/>
          <p:nvPr/>
        </p:nvSpPr>
        <p:spPr>
          <a:xfrm>
            <a:off x="829056" y="611999"/>
            <a:ext cx="11368322" cy="108000"/>
          </a:xfrm>
          <a:prstGeom prst="rect">
            <a:avLst/>
          </a:prstGeom>
          <a:solidFill>
            <a:srgbClr val="0078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FFFFFF"/>
              </a:solidFill>
            </a:endParaRPr>
          </a:p>
        </p:txBody>
      </p:sp>
      <p:sp>
        <p:nvSpPr>
          <p:cNvPr id="6" name="矩形 5"/>
          <p:cNvSpPr/>
          <p:nvPr/>
        </p:nvSpPr>
        <p:spPr>
          <a:xfrm>
            <a:off x="0" y="-1"/>
            <a:ext cx="720000" cy="720000"/>
          </a:xfrm>
          <a:prstGeom prst="rect">
            <a:avLst/>
          </a:prstGeom>
          <a:solidFill>
            <a:srgbClr val="0078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7BC4CA"/>
              </a:solidFill>
            </a:endParaRPr>
          </a:p>
        </p:txBody>
      </p:sp>
      <p:sp>
        <p:nvSpPr>
          <p:cNvPr id="2" name="灯片编号占位符 1"/>
          <p:cNvSpPr>
            <a:spLocks noGrp="1"/>
          </p:cNvSpPr>
          <p:nvPr>
            <p:ph type="sldNum" sz="quarter" idx="4"/>
          </p:nvPr>
        </p:nvSpPr>
        <p:spPr>
          <a:xfrm>
            <a:off x="94488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DA7AEC-B960-4F0A-B59F-D03A423EA315}" type="slidenum">
              <a:rPr lang="zh-CN" altLang="en-US" smtClean="0">
                <a:solidFill>
                  <a:srgbClr val="1C1C1C">
                    <a:tint val="75000"/>
                  </a:srgbClr>
                </a:solidFill>
              </a:rPr>
              <a:t>‹#›</a:t>
            </a:fld>
            <a:endParaRPr lang="zh-CN" altLang="en-US">
              <a:solidFill>
                <a:srgbClr val="1C1C1C">
                  <a:tint val="75000"/>
                </a:srgbClr>
              </a:solidFill>
            </a:endParaRPr>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4" name="矩形 3"/>
          <p:cNvSpPr/>
          <p:nvPr userDrawn="1"/>
        </p:nvSpPr>
        <p:spPr>
          <a:xfrm>
            <a:off x="8325228" y="6545428"/>
            <a:ext cx="775136" cy="296876"/>
          </a:xfrm>
          <a:prstGeom prst="rect">
            <a:avLst/>
          </a:prstGeom>
        </p:spPr>
        <p:txBody>
          <a:bodyPr wrap="square">
            <a:spAutoFit/>
          </a:bodyPr>
          <a:lstStyle/>
          <a:p>
            <a:pPr eaLnBrk="1" fontAlgn="auto" hangingPunct="1">
              <a:spcBef>
                <a:spcPts val="0"/>
              </a:spcBef>
              <a:spcAft>
                <a:spcPts val="0"/>
              </a:spcAft>
            </a:pPr>
            <a:r>
              <a:rPr lang="en-US" altLang="zh-CN" sz="135" dirty="0">
                <a:solidFill>
                  <a:prstClr val="white"/>
                </a:solidFill>
                <a:latin typeface="Calibri" panose="020F0502020204030204"/>
                <a:ea typeface="宋体" panose="02010600030101010101" pitchFamily="2" charset="-122"/>
              </a:rPr>
              <a:t>PPT</a:t>
            </a:r>
            <a:r>
              <a:rPr lang="zh-CN" altLang="en-US" sz="135" dirty="0">
                <a:solidFill>
                  <a:prstClr val="white"/>
                </a:solidFill>
                <a:latin typeface="Calibri" panose="020F0502020204030204"/>
                <a:ea typeface="宋体" panose="02010600030101010101" pitchFamily="2" charset="-122"/>
              </a:rPr>
              <a:t>模板下载：</a:t>
            </a:r>
            <a:r>
              <a:rPr lang="en-US" altLang="zh-CN" sz="135" dirty="0">
                <a:solidFill>
                  <a:prstClr val="white"/>
                </a:solidFill>
                <a:latin typeface="Calibri" panose="020F0502020204030204"/>
                <a:ea typeface="宋体" panose="02010600030101010101" pitchFamily="2" charset="-122"/>
              </a:rPr>
              <a:t>www.1ppt.com/moban/     </a:t>
            </a:r>
            <a:r>
              <a:rPr lang="zh-CN" altLang="en-US" sz="135" dirty="0">
                <a:solidFill>
                  <a:prstClr val="white"/>
                </a:solidFill>
                <a:latin typeface="Calibri" panose="020F0502020204030204"/>
                <a:ea typeface="宋体" panose="02010600030101010101" pitchFamily="2" charset="-122"/>
              </a:rPr>
              <a:t>行业</a:t>
            </a:r>
            <a:r>
              <a:rPr lang="en-US" altLang="zh-CN" sz="135" dirty="0">
                <a:solidFill>
                  <a:prstClr val="white"/>
                </a:solidFill>
                <a:latin typeface="Calibri" panose="020F0502020204030204"/>
                <a:ea typeface="宋体" panose="02010600030101010101" pitchFamily="2" charset="-122"/>
              </a:rPr>
              <a:t>PPT</a:t>
            </a:r>
            <a:r>
              <a:rPr lang="zh-CN" altLang="en-US" sz="135" dirty="0">
                <a:solidFill>
                  <a:prstClr val="white"/>
                </a:solidFill>
                <a:latin typeface="Calibri" panose="020F0502020204030204"/>
                <a:ea typeface="宋体" panose="02010600030101010101" pitchFamily="2" charset="-122"/>
              </a:rPr>
              <a:t>模板：</a:t>
            </a:r>
            <a:r>
              <a:rPr lang="en-US" altLang="zh-CN" sz="135" dirty="0">
                <a:solidFill>
                  <a:prstClr val="white"/>
                </a:solidFill>
                <a:latin typeface="Calibri" panose="020F0502020204030204"/>
                <a:ea typeface="宋体" panose="02010600030101010101" pitchFamily="2" charset="-122"/>
              </a:rPr>
              <a:t>www.1ppt.com/hangye/ </a:t>
            </a:r>
          </a:p>
          <a:p>
            <a:pPr eaLnBrk="1" fontAlgn="auto" hangingPunct="1">
              <a:spcBef>
                <a:spcPts val="0"/>
              </a:spcBef>
              <a:spcAft>
                <a:spcPts val="0"/>
              </a:spcAft>
            </a:pPr>
            <a:r>
              <a:rPr lang="zh-CN" altLang="en-US" sz="135" dirty="0">
                <a:solidFill>
                  <a:prstClr val="white"/>
                </a:solidFill>
                <a:latin typeface="Calibri" panose="020F0502020204030204"/>
                <a:ea typeface="宋体" panose="02010600030101010101" pitchFamily="2" charset="-122"/>
              </a:rPr>
              <a:t>节日</a:t>
            </a:r>
            <a:r>
              <a:rPr lang="en-US" altLang="zh-CN" sz="135" dirty="0">
                <a:solidFill>
                  <a:prstClr val="white"/>
                </a:solidFill>
                <a:latin typeface="Calibri" panose="020F0502020204030204"/>
                <a:ea typeface="宋体" panose="02010600030101010101" pitchFamily="2" charset="-122"/>
              </a:rPr>
              <a:t>PPT</a:t>
            </a:r>
            <a:r>
              <a:rPr lang="zh-CN" altLang="en-US" sz="135" dirty="0">
                <a:solidFill>
                  <a:prstClr val="white"/>
                </a:solidFill>
                <a:latin typeface="Calibri" panose="020F0502020204030204"/>
                <a:ea typeface="宋体" panose="02010600030101010101" pitchFamily="2" charset="-122"/>
              </a:rPr>
              <a:t>模板：</a:t>
            </a:r>
            <a:r>
              <a:rPr lang="en-US" altLang="zh-CN" sz="135" dirty="0">
                <a:solidFill>
                  <a:prstClr val="white"/>
                </a:solidFill>
                <a:latin typeface="Calibri" panose="020F0502020204030204"/>
                <a:ea typeface="宋体" panose="02010600030101010101" pitchFamily="2" charset="-122"/>
              </a:rPr>
              <a:t>www.1ppt.com/jieri/           PPT</a:t>
            </a:r>
            <a:r>
              <a:rPr lang="zh-CN" altLang="en-US" sz="135" dirty="0">
                <a:solidFill>
                  <a:prstClr val="white"/>
                </a:solidFill>
                <a:latin typeface="Calibri" panose="020F0502020204030204"/>
                <a:ea typeface="宋体" panose="02010600030101010101" pitchFamily="2" charset="-122"/>
              </a:rPr>
              <a:t>素材下载：</a:t>
            </a:r>
            <a:r>
              <a:rPr lang="en-US" altLang="zh-CN" sz="135" dirty="0">
                <a:solidFill>
                  <a:prstClr val="white"/>
                </a:solidFill>
                <a:latin typeface="Calibri" panose="020F0502020204030204"/>
                <a:ea typeface="宋体" panose="02010600030101010101" pitchFamily="2" charset="-122"/>
              </a:rPr>
              <a:t>www.1ppt.com/sucai/</a:t>
            </a:r>
          </a:p>
          <a:p>
            <a:pPr eaLnBrk="1" fontAlgn="auto" hangingPunct="1">
              <a:spcBef>
                <a:spcPts val="0"/>
              </a:spcBef>
              <a:spcAft>
                <a:spcPts val="0"/>
              </a:spcAft>
            </a:pPr>
            <a:r>
              <a:rPr lang="en-US" altLang="zh-CN" sz="135" dirty="0">
                <a:solidFill>
                  <a:prstClr val="white"/>
                </a:solidFill>
                <a:latin typeface="Calibri" panose="020F0502020204030204"/>
                <a:ea typeface="宋体" panose="02010600030101010101" pitchFamily="2" charset="-122"/>
              </a:rPr>
              <a:t>PPT</a:t>
            </a:r>
            <a:r>
              <a:rPr lang="zh-CN" altLang="en-US" sz="135" dirty="0">
                <a:solidFill>
                  <a:prstClr val="white"/>
                </a:solidFill>
                <a:latin typeface="Calibri" panose="020F0502020204030204"/>
                <a:ea typeface="宋体" panose="02010600030101010101" pitchFamily="2" charset="-122"/>
              </a:rPr>
              <a:t>背景图片：</a:t>
            </a:r>
            <a:r>
              <a:rPr lang="en-US" altLang="zh-CN" sz="135" dirty="0">
                <a:solidFill>
                  <a:prstClr val="white"/>
                </a:solidFill>
                <a:latin typeface="Calibri" panose="020F0502020204030204"/>
                <a:ea typeface="宋体" panose="02010600030101010101" pitchFamily="2" charset="-122"/>
              </a:rPr>
              <a:t>www.1ppt.com/beijing/      PPT</a:t>
            </a:r>
            <a:r>
              <a:rPr lang="zh-CN" altLang="en-US" sz="135" dirty="0">
                <a:solidFill>
                  <a:prstClr val="white"/>
                </a:solidFill>
                <a:latin typeface="Calibri" panose="020F0502020204030204"/>
                <a:ea typeface="宋体" panose="02010600030101010101" pitchFamily="2" charset="-122"/>
              </a:rPr>
              <a:t>图表下载：</a:t>
            </a:r>
            <a:r>
              <a:rPr lang="en-US" altLang="zh-CN" sz="135" dirty="0">
                <a:solidFill>
                  <a:prstClr val="white"/>
                </a:solidFill>
                <a:latin typeface="Calibri" panose="020F0502020204030204"/>
                <a:ea typeface="宋体" panose="02010600030101010101" pitchFamily="2" charset="-122"/>
              </a:rPr>
              <a:t>www.1ppt.com/tubiao/      </a:t>
            </a:r>
          </a:p>
          <a:p>
            <a:pPr eaLnBrk="1" fontAlgn="auto" hangingPunct="1">
              <a:spcBef>
                <a:spcPts val="0"/>
              </a:spcBef>
              <a:spcAft>
                <a:spcPts val="0"/>
              </a:spcAft>
            </a:pPr>
            <a:r>
              <a:rPr lang="zh-CN" altLang="en-US" sz="135" dirty="0">
                <a:solidFill>
                  <a:prstClr val="white"/>
                </a:solidFill>
                <a:latin typeface="Calibri" panose="020F0502020204030204"/>
                <a:ea typeface="宋体" panose="02010600030101010101" pitchFamily="2" charset="-122"/>
              </a:rPr>
              <a:t>优秀</a:t>
            </a:r>
            <a:r>
              <a:rPr lang="en-US" altLang="zh-CN" sz="135" dirty="0">
                <a:solidFill>
                  <a:prstClr val="white"/>
                </a:solidFill>
                <a:latin typeface="Calibri" panose="020F0502020204030204"/>
                <a:ea typeface="宋体" panose="02010600030101010101" pitchFamily="2" charset="-122"/>
              </a:rPr>
              <a:t>PPT</a:t>
            </a:r>
            <a:r>
              <a:rPr lang="zh-CN" altLang="en-US" sz="135" dirty="0">
                <a:solidFill>
                  <a:prstClr val="white"/>
                </a:solidFill>
                <a:latin typeface="Calibri" panose="020F0502020204030204"/>
                <a:ea typeface="宋体" panose="02010600030101010101" pitchFamily="2" charset="-122"/>
              </a:rPr>
              <a:t>下载：</a:t>
            </a:r>
            <a:r>
              <a:rPr lang="en-US" altLang="zh-CN" sz="135" dirty="0">
                <a:solidFill>
                  <a:prstClr val="white"/>
                </a:solidFill>
                <a:latin typeface="Calibri" panose="020F0502020204030204"/>
                <a:ea typeface="宋体" panose="02010600030101010101" pitchFamily="2" charset="-122"/>
              </a:rPr>
              <a:t>www.1ppt.com/xiazai/        PPT</a:t>
            </a:r>
            <a:r>
              <a:rPr lang="zh-CN" altLang="en-US" sz="135" dirty="0">
                <a:solidFill>
                  <a:prstClr val="white"/>
                </a:solidFill>
                <a:latin typeface="Calibri" panose="020F0502020204030204"/>
                <a:ea typeface="宋体" panose="02010600030101010101" pitchFamily="2" charset="-122"/>
              </a:rPr>
              <a:t>教程： </a:t>
            </a:r>
            <a:r>
              <a:rPr lang="en-US" altLang="zh-CN" sz="135" dirty="0">
                <a:solidFill>
                  <a:prstClr val="white"/>
                </a:solidFill>
                <a:latin typeface="Calibri" panose="020F0502020204030204"/>
                <a:ea typeface="宋体" panose="02010600030101010101" pitchFamily="2" charset="-122"/>
              </a:rPr>
              <a:t>www.1ppt.com/powerpoint/      </a:t>
            </a:r>
          </a:p>
          <a:p>
            <a:pPr eaLnBrk="1" fontAlgn="auto" hangingPunct="1">
              <a:spcBef>
                <a:spcPts val="0"/>
              </a:spcBef>
              <a:spcAft>
                <a:spcPts val="0"/>
              </a:spcAft>
            </a:pPr>
            <a:r>
              <a:rPr lang="en-US" altLang="zh-CN" sz="135" dirty="0">
                <a:solidFill>
                  <a:prstClr val="white"/>
                </a:solidFill>
                <a:latin typeface="Calibri" panose="020F0502020204030204"/>
                <a:ea typeface="宋体" panose="02010600030101010101" pitchFamily="2" charset="-122"/>
              </a:rPr>
              <a:t>Word</a:t>
            </a:r>
            <a:r>
              <a:rPr lang="zh-CN" altLang="en-US" sz="135" dirty="0">
                <a:solidFill>
                  <a:prstClr val="white"/>
                </a:solidFill>
                <a:latin typeface="Calibri" panose="020F0502020204030204"/>
                <a:ea typeface="宋体" panose="02010600030101010101" pitchFamily="2" charset="-122"/>
              </a:rPr>
              <a:t>教程： </a:t>
            </a:r>
            <a:r>
              <a:rPr lang="en-US" altLang="zh-CN" sz="135" dirty="0">
                <a:solidFill>
                  <a:prstClr val="white"/>
                </a:solidFill>
                <a:latin typeface="Calibri" panose="020F0502020204030204"/>
                <a:ea typeface="宋体" panose="02010600030101010101" pitchFamily="2" charset="-122"/>
              </a:rPr>
              <a:t>www.1ppt.com/word/              Excel</a:t>
            </a:r>
            <a:r>
              <a:rPr lang="zh-CN" altLang="en-US" sz="135" dirty="0">
                <a:solidFill>
                  <a:prstClr val="white"/>
                </a:solidFill>
                <a:latin typeface="Calibri" panose="020F0502020204030204"/>
                <a:ea typeface="宋体" panose="02010600030101010101" pitchFamily="2" charset="-122"/>
              </a:rPr>
              <a:t>教程：</a:t>
            </a:r>
            <a:r>
              <a:rPr lang="en-US" altLang="zh-CN" sz="135" dirty="0">
                <a:solidFill>
                  <a:prstClr val="white"/>
                </a:solidFill>
                <a:latin typeface="Calibri" panose="020F0502020204030204"/>
                <a:ea typeface="宋体" panose="02010600030101010101" pitchFamily="2" charset="-122"/>
              </a:rPr>
              <a:t>www.1ppt.com/excel/  </a:t>
            </a:r>
          </a:p>
          <a:p>
            <a:pPr eaLnBrk="1" fontAlgn="auto" hangingPunct="1">
              <a:spcBef>
                <a:spcPts val="0"/>
              </a:spcBef>
              <a:spcAft>
                <a:spcPts val="0"/>
              </a:spcAft>
            </a:pPr>
            <a:r>
              <a:rPr lang="zh-CN" altLang="en-US" sz="135" dirty="0">
                <a:solidFill>
                  <a:prstClr val="white"/>
                </a:solidFill>
                <a:latin typeface="Calibri" panose="020F0502020204030204"/>
                <a:ea typeface="宋体" panose="02010600030101010101" pitchFamily="2" charset="-122"/>
              </a:rPr>
              <a:t>资料下载：</a:t>
            </a:r>
            <a:r>
              <a:rPr lang="en-US" altLang="zh-CN" sz="135" dirty="0">
                <a:solidFill>
                  <a:prstClr val="white"/>
                </a:solidFill>
                <a:latin typeface="Calibri" panose="020F0502020204030204"/>
                <a:ea typeface="宋体" panose="02010600030101010101" pitchFamily="2" charset="-122"/>
              </a:rPr>
              <a:t>www.1ppt.com/ziliao/                PPT</a:t>
            </a:r>
            <a:r>
              <a:rPr lang="zh-CN" altLang="en-US" sz="135" dirty="0">
                <a:solidFill>
                  <a:prstClr val="white"/>
                </a:solidFill>
                <a:latin typeface="Calibri" panose="020F0502020204030204"/>
                <a:ea typeface="宋体" panose="02010600030101010101" pitchFamily="2" charset="-122"/>
              </a:rPr>
              <a:t>课件下载：</a:t>
            </a:r>
            <a:r>
              <a:rPr lang="en-US" altLang="zh-CN" sz="135" dirty="0">
                <a:solidFill>
                  <a:prstClr val="white"/>
                </a:solidFill>
                <a:latin typeface="Calibri" panose="020F0502020204030204"/>
                <a:ea typeface="宋体" panose="02010600030101010101" pitchFamily="2" charset="-122"/>
              </a:rPr>
              <a:t>www.1ppt.com/kejian/ </a:t>
            </a:r>
          </a:p>
          <a:p>
            <a:pPr eaLnBrk="1" fontAlgn="auto" hangingPunct="1">
              <a:spcBef>
                <a:spcPts val="0"/>
              </a:spcBef>
              <a:spcAft>
                <a:spcPts val="0"/>
              </a:spcAft>
            </a:pPr>
            <a:r>
              <a:rPr lang="zh-CN" altLang="en-US" sz="135" dirty="0">
                <a:solidFill>
                  <a:prstClr val="white"/>
                </a:solidFill>
                <a:latin typeface="Calibri" panose="020F0502020204030204"/>
                <a:ea typeface="宋体" panose="02010600030101010101" pitchFamily="2" charset="-122"/>
              </a:rPr>
              <a:t>范文下载：</a:t>
            </a:r>
            <a:r>
              <a:rPr lang="en-US" altLang="zh-CN" sz="135" dirty="0">
                <a:solidFill>
                  <a:prstClr val="white"/>
                </a:solidFill>
                <a:latin typeface="Calibri" panose="020F0502020204030204"/>
                <a:ea typeface="宋体" panose="02010600030101010101" pitchFamily="2" charset="-122"/>
              </a:rPr>
              <a:t>www.1ppt.com/fanwen/             </a:t>
            </a:r>
            <a:r>
              <a:rPr lang="zh-CN" altLang="en-US" sz="135" dirty="0">
                <a:solidFill>
                  <a:prstClr val="white"/>
                </a:solidFill>
                <a:latin typeface="Calibri" panose="020F0502020204030204"/>
                <a:ea typeface="宋体" panose="02010600030101010101" pitchFamily="2" charset="-122"/>
              </a:rPr>
              <a:t>试卷下载：</a:t>
            </a:r>
            <a:r>
              <a:rPr lang="en-US" altLang="zh-CN" sz="135" dirty="0">
                <a:solidFill>
                  <a:prstClr val="white"/>
                </a:solidFill>
                <a:latin typeface="Calibri" panose="020F0502020204030204"/>
                <a:ea typeface="宋体" panose="02010600030101010101" pitchFamily="2" charset="-122"/>
              </a:rPr>
              <a:t>www.1ppt.com/shiti/  </a:t>
            </a:r>
          </a:p>
          <a:p>
            <a:pPr eaLnBrk="1" fontAlgn="auto" hangingPunct="1">
              <a:spcBef>
                <a:spcPts val="0"/>
              </a:spcBef>
              <a:spcAft>
                <a:spcPts val="0"/>
              </a:spcAft>
            </a:pPr>
            <a:r>
              <a:rPr lang="zh-CN" altLang="en-US" sz="135" dirty="0">
                <a:solidFill>
                  <a:prstClr val="white"/>
                </a:solidFill>
                <a:latin typeface="Calibri" panose="020F0502020204030204"/>
                <a:ea typeface="宋体" panose="02010600030101010101" pitchFamily="2" charset="-122"/>
              </a:rPr>
              <a:t>教案下载：</a:t>
            </a:r>
            <a:r>
              <a:rPr lang="en-US" altLang="zh-CN" sz="135" dirty="0">
                <a:solidFill>
                  <a:prstClr val="white"/>
                </a:solidFill>
                <a:latin typeface="Calibri" panose="020F0502020204030204"/>
                <a:ea typeface="宋体" panose="02010600030101010101" pitchFamily="2" charset="-122"/>
              </a:rPr>
              <a:t>www.1ppt.com/jiaoan/        </a:t>
            </a:r>
          </a:p>
          <a:p>
            <a:pPr eaLnBrk="1" fontAlgn="auto" hangingPunct="1">
              <a:spcBef>
                <a:spcPts val="0"/>
              </a:spcBef>
              <a:spcAft>
                <a:spcPts val="0"/>
              </a:spcAft>
            </a:pPr>
            <a:r>
              <a:rPr lang="zh-CN" altLang="en-US" sz="135" dirty="0">
                <a:solidFill>
                  <a:prstClr val="white"/>
                </a:solidFill>
                <a:latin typeface="Calibri" panose="020F0502020204030204"/>
                <a:ea typeface="宋体" panose="02010600030101010101" pitchFamily="2" charset="-122"/>
              </a:rPr>
              <a:t>字体下载：</a:t>
            </a:r>
            <a:r>
              <a:rPr lang="en-US" altLang="zh-CN" sz="135" dirty="0">
                <a:solidFill>
                  <a:prstClr val="white"/>
                </a:solidFill>
                <a:latin typeface="Calibri" panose="020F0502020204030204"/>
                <a:ea typeface="宋体" panose="02010600030101010101" pitchFamily="2" charset="-122"/>
              </a:rPr>
              <a:t>www.1ppt.com/ziti/</a:t>
            </a:r>
          </a:p>
          <a:p>
            <a:pPr eaLnBrk="1" fontAlgn="auto" hangingPunct="1">
              <a:spcBef>
                <a:spcPts val="0"/>
              </a:spcBef>
              <a:spcAft>
                <a:spcPts val="0"/>
              </a:spcAft>
            </a:pPr>
            <a:r>
              <a:rPr lang="en-US" altLang="zh-CN" sz="135" dirty="0">
                <a:solidFill>
                  <a:prstClr val="white"/>
                </a:solidFill>
                <a:latin typeface="Calibri" panose="020F0502020204030204"/>
                <a:ea typeface="宋体" panose="02010600030101010101" pitchFamily="2" charset="-122"/>
              </a:rPr>
              <a:t> </a:t>
            </a:r>
            <a:endParaRPr lang="zh-CN" altLang="en-US" sz="135" dirty="0">
              <a:solidFill>
                <a:prstClr val="white"/>
              </a:solidFill>
              <a:latin typeface="Calibri" panose="020F0502020204030204"/>
              <a:ea typeface="宋体" panose="02010600030101010101" pitchFamily="2" charset="-122"/>
            </a:endParaRPr>
          </a:p>
        </p:txBody>
      </p:sp>
      <p:pic>
        <p:nvPicPr>
          <p:cNvPr id="1026" name="图片 6"/>
          <p:cNvPicPr>
            <a:picLocks noChangeAspect="1" noChangeArrowheads="1"/>
          </p:cNvPicPr>
          <p:nvPr userDrawn="1"/>
        </p:nvPicPr>
        <p:blipFill>
          <a:blip r:embed="rId13"/>
          <a:srcRect/>
          <a:stretch>
            <a:fillRect/>
          </a:stretch>
        </p:blipFill>
        <p:spPr bwMode="auto">
          <a:xfrm>
            <a:off x="1598"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rtl="0" eaLnBrk="0" fontAlgn="base" hangingPunct="0">
        <a:lnSpc>
          <a:spcPct val="90000"/>
        </a:lnSpc>
        <a:spcBef>
          <a:spcPct val="0"/>
        </a:spcBef>
        <a:spcAft>
          <a:spcPct val="0"/>
        </a:spcAft>
        <a:defRPr sz="44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DB5C351-267E-4D0E-ACD9-323462EAB9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917F7ADA-5768-48E0-A7B7-51A119AC87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C1FF121-377A-4F30-A5FA-513EB89C69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94FD03-2184-4E5A-A2EC-4FE406F791B9}" type="datetimeFigureOut">
              <a:rPr lang="zh-CN" altLang="en-US" smtClean="0"/>
              <a:t>2026/7/2</a:t>
            </a:fld>
            <a:endParaRPr lang="zh-CN" altLang="en-US"/>
          </a:p>
        </p:txBody>
      </p:sp>
      <p:sp>
        <p:nvSpPr>
          <p:cNvPr id="5" name="页脚占位符 4">
            <a:extLst>
              <a:ext uri="{FF2B5EF4-FFF2-40B4-BE49-F238E27FC236}">
                <a16:creationId xmlns:a16="http://schemas.microsoft.com/office/drawing/2014/main" id="{F5C6C339-4548-484C-8F5C-2D07D30844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50E6AD6B-4B5D-442F-89D0-CF57F59659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F04C07-D910-4F22-BE5C-6B5B110A694A}" type="slidenum">
              <a:rPr lang="zh-CN" altLang="en-US" smtClean="0"/>
              <a:t>‹#›</a:t>
            </a:fld>
            <a:endParaRPr lang="zh-CN" altLang="en-US"/>
          </a:p>
        </p:txBody>
      </p:sp>
    </p:spTree>
    <p:extLst>
      <p:ext uri="{BB962C8B-B14F-4D97-AF65-F5344CB8AC3E}">
        <p14:creationId xmlns:p14="http://schemas.microsoft.com/office/powerpoint/2010/main" val="268515199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cstate="email">
            <a:alphaModFix amt="20000"/>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b="1">
                <a:solidFill>
                  <a:schemeClr val="tx1">
                    <a:tint val="75000"/>
                  </a:schemeClr>
                </a:solidFill>
                <a:latin typeface="黑体" panose="02010609060101010101" pitchFamily="49" charset="-122"/>
                <a:ea typeface="黑体" panose="02010609060101010101" pitchFamily="49" charset="-122"/>
              </a:defRPr>
            </a:lvl1pPr>
          </a:lstStyle>
          <a:p>
            <a:pPr defTabSz="685800" eaLnBrk="1" fontAlgn="auto" hangingPunct="1">
              <a:spcBef>
                <a:spcPts val="0"/>
              </a:spcBef>
              <a:spcAft>
                <a:spcPts val="0"/>
              </a:spcAft>
            </a:pPr>
            <a:endParaRPr lang="zh-CN" altLang="en-US">
              <a:solidFill>
                <a:prstClr val="black">
                  <a:tint val="75000"/>
                </a:prstClr>
              </a:solidFill>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b="1">
                <a:solidFill>
                  <a:schemeClr val="tx1">
                    <a:tint val="75000"/>
                  </a:schemeClr>
                </a:solidFill>
                <a:latin typeface="黑体" panose="02010609060101010101" pitchFamily="49" charset="-122"/>
                <a:ea typeface="黑体" panose="02010609060101010101" pitchFamily="49" charset="-122"/>
              </a:defRPr>
            </a:lvl1pPr>
          </a:lstStyle>
          <a:p>
            <a:pPr defTabSz="685800" eaLnBrk="1" fontAlgn="auto" hangingPunct="1">
              <a:spcBef>
                <a:spcPts val="0"/>
              </a:spcBef>
              <a:spcAft>
                <a:spcPts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b="1">
                <a:solidFill>
                  <a:schemeClr val="tx1">
                    <a:tint val="75000"/>
                  </a:schemeClr>
                </a:solidFill>
                <a:latin typeface="黑体" panose="02010609060101010101" pitchFamily="49" charset="-122"/>
                <a:ea typeface="黑体" panose="02010609060101010101" pitchFamily="49" charset="-122"/>
              </a:defRPr>
            </a:lvl1pPr>
          </a:lstStyle>
          <a:p>
            <a:pPr defTabSz="685800" eaLnBrk="1" fontAlgn="auto" hangingPunct="1">
              <a:spcBef>
                <a:spcPts val="0"/>
              </a:spcBef>
              <a:spcAft>
                <a:spcPts val="0"/>
              </a:spcAft>
            </a:pPr>
            <a:fld id="{B3008E8B-036A-437E-91F5-7309A8A07243}"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394986117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Lst>
  <p:hf hdr="0" ftr="0" dt="0"/>
  <p:txStyles>
    <p:titleStyle>
      <a:lvl1pPr algn="ctr" defTabSz="914400" rtl="0" eaLnBrk="1" latinLnBrk="0" hangingPunct="1">
        <a:spcBef>
          <a:spcPct val="0"/>
        </a:spcBef>
        <a:buNone/>
        <a:defRPr sz="4400" b="1" kern="1200">
          <a:solidFill>
            <a:srgbClr val="FFFF00"/>
          </a:solidFill>
          <a:latin typeface="黑体" panose="02010609060101010101" pitchFamily="49" charset="-122"/>
          <a:ea typeface="黑体" panose="02010609060101010101" pitchFamily="49" charset="-122"/>
          <a:cs typeface="+mj-cs"/>
        </a:defRPr>
      </a:lvl1pPr>
    </p:titleStyle>
    <p:bodyStyle>
      <a:lvl1pPr marL="342900" indent="-342900" algn="l" defTabSz="914400" rtl="0" eaLnBrk="1" latinLnBrk="0" hangingPunct="1">
        <a:spcBef>
          <a:spcPts val="130"/>
        </a:spcBef>
        <a:buFont typeface="Arial" panose="020B0604020202020204" pitchFamily="34" charset="0"/>
        <a:buChar char="•"/>
        <a:defRPr sz="3200" b="1" kern="1200">
          <a:solidFill>
            <a:srgbClr val="66FF33"/>
          </a:solidFill>
          <a:latin typeface="黑体" panose="02010609060101010101" pitchFamily="49" charset="-122"/>
          <a:ea typeface="黑体" panose="02010609060101010101" pitchFamily="49" charset="-122"/>
          <a:cs typeface="+mn-cs"/>
        </a:defRPr>
      </a:lvl1pPr>
      <a:lvl2pPr marL="743585" indent="-286385" algn="l" defTabSz="914400" rtl="0" eaLnBrk="1" latinLnBrk="0" hangingPunct="1">
        <a:spcBef>
          <a:spcPts val="130"/>
        </a:spcBef>
        <a:buFont typeface="Arial" panose="020B0604020202020204" pitchFamily="34" charset="0"/>
        <a:buChar char="–"/>
        <a:defRPr sz="2800" b="1" kern="1200">
          <a:solidFill>
            <a:srgbClr val="66FF33"/>
          </a:solidFill>
          <a:latin typeface="黑体" panose="02010609060101010101" pitchFamily="49" charset="-122"/>
          <a:ea typeface="黑体" panose="02010609060101010101" pitchFamily="49" charset="-122"/>
          <a:cs typeface="+mn-cs"/>
        </a:defRPr>
      </a:lvl2pPr>
      <a:lvl3pPr marL="1143000" indent="-228600" algn="l" defTabSz="914400" rtl="0" eaLnBrk="1" latinLnBrk="0" hangingPunct="1">
        <a:spcBef>
          <a:spcPts val="130"/>
        </a:spcBef>
        <a:buFont typeface="Arial" panose="020B0604020202020204" pitchFamily="34" charset="0"/>
        <a:buChar char="•"/>
        <a:defRPr sz="2400" b="1" kern="1200">
          <a:solidFill>
            <a:srgbClr val="66FF33"/>
          </a:solidFill>
          <a:latin typeface="黑体" panose="02010609060101010101" pitchFamily="49" charset="-122"/>
          <a:ea typeface="黑体" panose="02010609060101010101" pitchFamily="49" charset="-122"/>
          <a:cs typeface="+mn-cs"/>
        </a:defRPr>
      </a:lvl3pPr>
      <a:lvl4pPr marL="1600200" indent="-228600" algn="l" defTabSz="914400" rtl="0" eaLnBrk="1" latinLnBrk="0" hangingPunct="1">
        <a:spcBef>
          <a:spcPts val="130"/>
        </a:spcBef>
        <a:buFont typeface="Arial" panose="020B0604020202020204" pitchFamily="34" charset="0"/>
        <a:buChar char="–"/>
        <a:defRPr sz="2000" b="1" kern="1200">
          <a:solidFill>
            <a:srgbClr val="66FF33"/>
          </a:solidFill>
          <a:latin typeface="黑体" panose="02010609060101010101" pitchFamily="49" charset="-122"/>
          <a:ea typeface="黑体" panose="02010609060101010101" pitchFamily="49" charset="-122"/>
          <a:cs typeface="+mn-cs"/>
        </a:defRPr>
      </a:lvl4pPr>
      <a:lvl5pPr marL="2057400" indent="-228600" algn="l" defTabSz="914400" rtl="0" eaLnBrk="1" latinLnBrk="0" hangingPunct="1">
        <a:spcBef>
          <a:spcPts val="130"/>
        </a:spcBef>
        <a:buFont typeface="Arial" panose="020B0604020202020204" pitchFamily="34" charset="0"/>
        <a:buChar char="»"/>
        <a:defRPr sz="2000" b="1" kern="1200">
          <a:solidFill>
            <a:srgbClr val="66FF33"/>
          </a:solidFill>
          <a:latin typeface="黑体" panose="02010609060101010101" pitchFamily="49" charset="-122"/>
          <a:ea typeface="黑体" panose="02010609060101010101" pitchFamily="49" charset="-122"/>
          <a:cs typeface="+mn-cs"/>
        </a:defRPr>
      </a:lvl5pPr>
      <a:lvl6pPr marL="2514600" indent="-228600" algn="l" defTabSz="914400" rtl="0" eaLnBrk="1" latinLnBrk="0" hangingPunct="1">
        <a:spcBef>
          <a:spcPts val="13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ts val="13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ts val="13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ts val="13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2026/7/2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38591963"/>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0.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slideLayout" Target="../slideLayouts/slideLayout7.xml"/><Relationship Id="rId7" Type="http://schemas.openxmlformats.org/officeDocument/2006/relationships/image" Target="../media/image25.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4.pn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48.png"/><Relationship Id="rId4"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7.xml"/><Relationship Id="rId5" Type="http://schemas.openxmlformats.org/officeDocument/2006/relationships/image" Target="../media/image43.emf"/><Relationship Id="rId4" Type="http://schemas.openxmlformats.org/officeDocument/2006/relationships/image" Target="../media/image42.emf"/></Relationships>
</file>

<file path=ppt/slides/_rels/slide1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7.xml"/><Relationship Id="rId5" Type="http://schemas.openxmlformats.org/officeDocument/2006/relationships/image" Target="../media/image47.emf"/><Relationship Id="rId4" Type="http://schemas.openxmlformats.org/officeDocument/2006/relationships/image" Target="../media/image46.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53.jpe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emf"/><Relationship Id="rId12"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jpeg"/><Relationship Id="rId4" Type="http://schemas.openxmlformats.org/officeDocument/2006/relationships/image" Target="../media/image56.png"/><Relationship Id="rId9" Type="http://schemas.openxmlformats.org/officeDocument/2006/relationships/image" Target="../media/image61.jpe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5.png"/><Relationship Id="rId1" Type="http://schemas.openxmlformats.org/officeDocument/2006/relationships/slideLayout" Target="../slideLayouts/slideLayout78.xml"/><Relationship Id="rId4" Type="http://schemas.openxmlformats.org/officeDocument/2006/relationships/image" Target="../media/image66.jpg"/></Relationships>
</file>

<file path=ppt/slides/_rels/slide2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jpe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27.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80.png"/><Relationship Id="rId2" Type="http://schemas.openxmlformats.org/officeDocument/2006/relationships/image" Target="../media/image75.jpeg"/><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78.png"/><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jpeg"/><Relationship Id="rId2" Type="http://schemas.openxmlformats.org/officeDocument/2006/relationships/image" Target="../media/image81.jpe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jpeg"/><Relationship Id="rId4" Type="http://schemas.openxmlformats.org/officeDocument/2006/relationships/image" Target="../media/image83.png"/></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90.jpg"/><Relationship Id="rId5" Type="http://schemas.openxmlformats.org/officeDocument/2006/relationships/image" Target="../media/image89.emf"/><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jpeg"/><Relationship Id="rId4" Type="http://schemas.openxmlformats.org/officeDocument/2006/relationships/image" Target="../media/image94.jpeg"/></Relationships>
</file>

<file path=ppt/slides/_rels/slide31.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100.jpeg"/><Relationship Id="rId5" Type="http://schemas.openxmlformats.org/officeDocument/2006/relationships/image" Target="../media/image99.png"/><Relationship Id="rId4" Type="http://schemas.openxmlformats.org/officeDocument/2006/relationships/image" Target="../media/image98.png"/><Relationship Id="rId9" Type="http://schemas.openxmlformats.org/officeDocument/2006/relationships/image" Target="../media/image103.png"/></Relationships>
</file>

<file path=ppt/slides/_rels/slide3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 Id="rId6" Type="http://schemas.openxmlformats.org/officeDocument/2006/relationships/image" Target="../media/image108.jpeg"/><Relationship Id="rId5" Type="http://schemas.openxmlformats.org/officeDocument/2006/relationships/image" Target="../media/image107.png"/><Relationship Id="rId4" Type="http://schemas.openxmlformats.org/officeDocument/2006/relationships/image" Target="../media/image106.png"/></Relationships>
</file>

<file path=ppt/slides/_rels/slide3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12.jpeg"/><Relationship Id="rId4" Type="http://schemas.openxmlformats.org/officeDocument/2006/relationships/image" Target="../media/image111.png"/></Relationships>
</file>

<file path=ppt/slides/_rels/slide35.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tiff"/><Relationship Id="rId7" Type="http://schemas.openxmlformats.org/officeDocument/2006/relationships/image" Target="../media/image118.png"/><Relationship Id="rId2" Type="http://schemas.openxmlformats.org/officeDocument/2006/relationships/image" Target="../media/image113.jpg"/><Relationship Id="rId1" Type="http://schemas.openxmlformats.org/officeDocument/2006/relationships/slideLayout" Target="../slideLayouts/slideLayout7.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jpeg"/><Relationship Id="rId9" Type="http://schemas.openxmlformats.org/officeDocument/2006/relationships/image" Target="../media/image120.png"/></Relationships>
</file>

<file path=ppt/slides/_rels/slide36.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29.jpeg"/><Relationship Id="rId2" Type="http://schemas.openxmlformats.org/officeDocument/2006/relationships/image" Target="../media/image124.jpeg"/><Relationship Id="rId1" Type="http://schemas.openxmlformats.org/officeDocument/2006/relationships/slideLayout" Target="../slideLayouts/slideLayout61.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notesSlide" Target="../notesSlides/notesSlide3.xml"/><Relationship Id="rId7" Type="http://schemas.openxmlformats.org/officeDocument/2006/relationships/image" Target="../media/image15.jpeg"/><Relationship Id="rId2" Type="http://schemas.openxmlformats.org/officeDocument/2006/relationships/slideLayout" Target="../slideLayouts/slideLayout23.xml"/><Relationship Id="rId1" Type="http://schemas.openxmlformats.org/officeDocument/2006/relationships/themeOverride" Target="../theme/themeOverride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1"/>
          <p:cNvSpPr txBox="1">
            <a:spLocks noChangeArrowheads="1"/>
          </p:cNvSpPr>
          <p:nvPr/>
        </p:nvSpPr>
        <p:spPr bwMode="auto">
          <a:xfrm>
            <a:off x="0" y="2120903"/>
            <a:ext cx="12191999" cy="2496083"/>
          </a:xfrm>
          <a:prstGeom prst="rect">
            <a:avLst/>
          </a:prstGeom>
          <a:solidFill>
            <a:srgbClr val="0A4364"/>
          </a:solidFill>
          <a:ln>
            <a:noFill/>
          </a:ln>
          <a:extLst/>
        </p:spPr>
        <p:txBody>
          <a:bodyPr anchor="ctr"/>
          <a:lstStyle>
            <a:lvl1pPr>
              <a:spcBef>
                <a:spcPct val="20000"/>
              </a:spcBef>
              <a:buFont typeface="Arial" panose="020B0604020202020204" pitchFamily="34" charset="0"/>
              <a:buChar char="•"/>
              <a:defRPr sz="3200">
                <a:solidFill>
                  <a:schemeClr val="tx1"/>
                </a:solidFill>
                <a:latin typeface="华文细黑" panose="02010600040101010101" pitchFamily="2" charset="-122"/>
                <a:ea typeface="华文细黑" panose="0201060004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华文细黑" panose="02010600040101010101" pitchFamily="2" charset="-122"/>
                <a:ea typeface="华文细黑" panose="0201060004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华文细黑" panose="02010600040101010101" pitchFamily="2" charset="-122"/>
                <a:ea typeface="华文细黑" panose="0201060004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华文细黑" panose="02010600040101010101" pitchFamily="2" charset="-122"/>
                <a:ea typeface="华文细黑" panose="0201060004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华文细黑" panose="02010600040101010101" pitchFamily="2" charset="-122"/>
                <a:ea typeface="华文细黑" panose="0201060004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华文细黑" panose="02010600040101010101" pitchFamily="2" charset="-122"/>
                <a:ea typeface="华文细黑" panose="0201060004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华文细黑" panose="02010600040101010101" pitchFamily="2" charset="-122"/>
                <a:ea typeface="华文细黑" panose="0201060004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华文细黑" panose="02010600040101010101" pitchFamily="2" charset="-122"/>
                <a:ea typeface="华文细黑" panose="0201060004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华文细黑" panose="02010600040101010101" pitchFamily="2" charset="-122"/>
                <a:ea typeface="华文细黑" panose="02010600040101010101" pitchFamily="2" charset="-122"/>
                <a:sym typeface="Calibri" panose="020F0502020204030204" charset="0"/>
              </a:defRPr>
            </a:lvl9pPr>
          </a:lstStyle>
          <a:p>
            <a:pPr lvl="0" algn="ctr" eaLnBrk="1" hangingPunct="1">
              <a:spcBef>
                <a:spcPts val="1200"/>
              </a:spcBef>
              <a:buNone/>
              <a:defRPr/>
            </a:pPr>
            <a:r>
              <a:rPr lang="zh-CN" altLang="en-US" sz="4800" b="1" dirty="0">
                <a:solidFill>
                  <a:prstClr val="white"/>
                </a:solidFill>
                <a:latin typeface="微软雅黑" panose="020B0503020204020204" charset="-122"/>
                <a:ea typeface="微软雅黑" panose="020B0503020204020204" charset="-122"/>
                <a:cs typeface="微软雅黑" panose="020B0503020204020204" charset="-122"/>
              </a:rPr>
              <a:t>深圳中能高重复频率</a:t>
            </a:r>
            <a:r>
              <a:rPr lang="en-US" altLang="zh-CN" sz="4800" b="1" dirty="0">
                <a:solidFill>
                  <a:prstClr val="white"/>
                </a:solidFill>
                <a:latin typeface="微软雅黑" panose="020B0503020204020204" charset="-122"/>
                <a:ea typeface="微软雅黑" panose="020B0503020204020204" charset="-122"/>
                <a:cs typeface="微软雅黑" panose="020B0503020204020204" charset="-122"/>
              </a:rPr>
              <a:t>X</a:t>
            </a:r>
            <a:r>
              <a:rPr lang="zh-CN" altLang="en-US" sz="4800" b="1" dirty="0">
                <a:solidFill>
                  <a:prstClr val="white"/>
                </a:solidFill>
                <a:latin typeface="微软雅黑" panose="020B0503020204020204" charset="-122"/>
                <a:ea typeface="微软雅黑" panose="020B0503020204020204" charset="-122"/>
                <a:cs typeface="微软雅黑" panose="020B0503020204020204" charset="-122"/>
              </a:rPr>
              <a:t>射线</a:t>
            </a:r>
          </a:p>
          <a:p>
            <a:pPr lvl="0" algn="ctr" eaLnBrk="1" hangingPunct="1">
              <a:spcBef>
                <a:spcPts val="1200"/>
              </a:spcBef>
              <a:buNone/>
              <a:defRPr/>
            </a:pPr>
            <a:r>
              <a:rPr lang="zh-CN" altLang="en-US" sz="4800" b="1" dirty="0">
                <a:solidFill>
                  <a:prstClr val="white"/>
                </a:solidFill>
                <a:latin typeface="微软雅黑" panose="020B0503020204020204" charset="-122"/>
                <a:ea typeface="微软雅黑" panose="020B0503020204020204" charset="-122"/>
                <a:cs typeface="微软雅黑" panose="020B0503020204020204" charset="-122"/>
              </a:rPr>
              <a:t>自由电子激光装置</a:t>
            </a:r>
          </a:p>
        </p:txBody>
      </p:sp>
      <p:cxnSp>
        <p:nvCxnSpPr>
          <p:cNvPr id="35844" name="直接连接符 11"/>
          <p:cNvCxnSpPr>
            <a:cxnSpLocks noChangeShapeType="1"/>
          </p:cNvCxnSpPr>
          <p:nvPr/>
        </p:nvCxnSpPr>
        <p:spPr bwMode="auto">
          <a:xfrm>
            <a:off x="564091" y="5762363"/>
            <a:ext cx="10947400" cy="0"/>
          </a:xfrm>
          <a:prstGeom prst="line">
            <a:avLst/>
          </a:prstGeom>
          <a:noFill/>
          <a:ln w="28575" algn="ctr">
            <a:solidFill>
              <a:srgbClr val="0A4F94"/>
            </a:solidFill>
            <a:round/>
          </a:ln>
          <a:extLst>
            <a:ext uri="{909E8E84-426E-40DD-AFC4-6F175D3DCCD1}">
              <a14:hiddenFill xmlns:a14="http://schemas.microsoft.com/office/drawing/2010/main">
                <a:noFill/>
              </a14:hiddenFill>
            </a:ext>
          </a:extLst>
        </p:spPr>
      </p:cxnSp>
      <p:pic>
        <p:nvPicPr>
          <p:cNvPr id="10" name="图片 9">
            <a:extLst>
              <a:ext uri="{FF2B5EF4-FFF2-40B4-BE49-F238E27FC236}">
                <a16:creationId xmlns:a16="http://schemas.microsoft.com/office/drawing/2014/main" id="{7B3C5D6C-60B7-4021-B2D6-EA8916E050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6157"/>
            <a:ext cx="972740" cy="972740"/>
          </a:xfrm>
          <a:prstGeom prst="rect">
            <a:avLst/>
          </a:prstGeom>
        </p:spPr>
      </p:pic>
      <p:sp>
        <p:nvSpPr>
          <p:cNvPr id="8" name="TextBox 4">
            <a:extLst>
              <a:ext uri="{FF2B5EF4-FFF2-40B4-BE49-F238E27FC236}">
                <a16:creationId xmlns:a16="http://schemas.microsoft.com/office/drawing/2014/main" id="{8AB44FE7-C1E6-4679-8AF1-D1E5C8CD87F7}"/>
              </a:ext>
            </a:extLst>
          </p:cNvPr>
          <p:cNvSpPr txBox="1"/>
          <p:nvPr/>
        </p:nvSpPr>
        <p:spPr>
          <a:xfrm>
            <a:off x="1554160" y="5162231"/>
            <a:ext cx="8856616" cy="1553439"/>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2275"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Times New Roman" panose="02020603050405020304" pitchFamily="18" charset="0"/>
              </a:rPr>
              <a:t>张未卿（代表项目团队）</a:t>
            </a:r>
            <a:endParaRPr kumimoji="0" lang="en-US" altLang="zh-CN" sz="2275"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2275"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Times New Roman" panose="02020603050405020304" pitchFamily="18" charset="0"/>
              </a:rPr>
              <a:t>深圳先进光源研究院</a:t>
            </a:r>
            <a:endParaRPr kumimoji="0" lang="en-US" altLang="zh-CN" sz="2275"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auto" latinLnBrk="0" hangingPunct="1">
              <a:lnSpc>
                <a:spcPct val="130000"/>
              </a:lnSpc>
              <a:spcBef>
                <a:spcPts val="0"/>
              </a:spcBef>
              <a:spcAft>
                <a:spcPts val="0"/>
              </a:spcAft>
              <a:buClrTx/>
              <a:buSzTx/>
              <a:buFontTx/>
              <a:buNone/>
              <a:tabLst/>
              <a:defRPr/>
            </a:pPr>
            <a:r>
              <a:rPr lang="zh-CN" altLang="en-US" sz="2275"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Times New Roman" panose="02020603050405020304" pitchFamily="18" charset="0"/>
              </a:rPr>
              <a:t>中国科学院大连化学物理研究所</a:t>
            </a:r>
            <a:endParaRPr kumimoji="0" lang="en-US" altLang="zh-CN" sz="2275"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3" name="图片 12">
            <a:extLst>
              <a:ext uri="{FF2B5EF4-FFF2-40B4-BE49-F238E27FC236}">
                <a16:creationId xmlns:a16="http://schemas.microsoft.com/office/drawing/2014/main" id="{4A6F73D6-E3AB-43C0-A050-3DA69EE92D5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9169"/>
          <a:stretch/>
        </p:blipFill>
        <p:spPr>
          <a:xfrm>
            <a:off x="10874846" y="88134"/>
            <a:ext cx="1317153" cy="805855"/>
          </a:xfrm>
          <a:prstGeom prst="rect">
            <a:avLst/>
          </a:prstGeom>
        </p:spPr>
      </p:pic>
      <p:sp>
        <p:nvSpPr>
          <p:cNvPr id="4" name="文本框 3">
            <a:extLst>
              <a:ext uri="{FF2B5EF4-FFF2-40B4-BE49-F238E27FC236}">
                <a16:creationId xmlns:a16="http://schemas.microsoft.com/office/drawing/2014/main" id="{D2CB2630-3B23-4B02-9011-B4AEEADD0503}"/>
              </a:ext>
            </a:extLst>
          </p:cNvPr>
          <p:cNvSpPr txBox="1"/>
          <p:nvPr/>
        </p:nvSpPr>
        <p:spPr>
          <a:xfrm>
            <a:off x="2088011" y="0"/>
            <a:ext cx="7253572" cy="954107"/>
          </a:xfrm>
          <a:prstGeom prst="rect">
            <a:avLst/>
          </a:prstGeom>
          <a:noFill/>
        </p:spPr>
        <p:txBody>
          <a:bodyPr wrap="square" rtlCol="0">
            <a:spAutoFit/>
          </a:bodyPr>
          <a:lstStyle/>
          <a:p>
            <a:pPr algn="ctr"/>
            <a:r>
              <a:rPr lang="en-US" altLang="zh-CN" sz="3200" b="1" dirty="0">
                <a:solidFill>
                  <a:srgbClr val="C00000"/>
                </a:solidFill>
                <a:latin typeface="微软雅黑" panose="020B0503020204020204" pitchFamily="34" charset="-122"/>
                <a:ea typeface="微软雅黑" panose="020B0503020204020204" pitchFamily="34" charset="-122"/>
              </a:rPr>
              <a:t>2026</a:t>
            </a:r>
            <a:r>
              <a:rPr lang="zh-CN" altLang="en-US" sz="3200" b="1" dirty="0">
                <a:solidFill>
                  <a:srgbClr val="C00000"/>
                </a:solidFill>
                <a:latin typeface="微软雅黑" panose="020B0503020204020204" pitchFamily="34" charset="-122"/>
                <a:ea typeface="微软雅黑" panose="020B0503020204020204" pitchFamily="34" charset="-122"/>
              </a:rPr>
              <a:t>年超级陶粲装置研讨会</a:t>
            </a:r>
            <a:endParaRPr lang="en-US" altLang="zh-CN" sz="3200" b="1" dirty="0">
              <a:solidFill>
                <a:srgbClr val="C00000"/>
              </a:solidFill>
              <a:latin typeface="微软雅黑" panose="020B0503020204020204" pitchFamily="34" charset="-122"/>
              <a:ea typeface="微软雅黑" panose="020B0503020204020204" pitchFamily="34" charset="-122"/>
            </a:endParaRPr>
          </a:p>
          <a:p>
            <a:pPr algn="ctr"/>
            <a:r>
              <a:rPr lang="zh-CN" altLang="en-US" sz="2400" b="1" dirty="0">
                <a:solidFill>
                  <a:srgbClr val="C00000"/>
                </a:solidFill>
                <a:latin typeface="微软雅黑" panose="020B0503020204020204" pitchFamily="34" charset="-122"/>
                <a:ea typeface="微软雅黑" panose="020B0503020204020204" pitchFamily="34" charset="-122"/>
              </a:rPr>
              <a:t>西安，</a:t>
            </a:r>
            <a:r>
              <a:rPr lang="en-US" altLang="zh-CN" sz="2400" b="1" dirty="0">
                <a:solidFill>
                  <a:srgbClr val="C00000"/>
                </a:solidFill>
                <a:latin typeface="微软雅黑" panose="020B0503020204020204" pitchFamily="34" charset="-122"/>
                <a:ea typeface="微软雅黑" panose="020B0503020204020204" pitchFamily="34" charset="-122"/>
              </a:rPr>
              <a:t>2026.07.01</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项目建设选址</a:t>
            </a:r>
          </a:p>
        </p:txBody>
      </p:sp>
      <p:sp>
        <p:nvSpPr>
          <p:cNvPr id="5" name="矩形 4"/>
          <p:cNvSpPr/>
          <p:nvPr/>
        </p:nvSpPr>
        <p:spPr>
          <a:xfrm>
            <a:off x="343524" y="925876"/>
            <a:ext cx="6203814" cy="461665"/>
          </a:xfrm>
          <a:prstGeom prst="rect">
            <a:avLst/>
          </a:prstGeom>
        </p:spPr>
        <p:txBody>
          <a:bodyPr wrap="none">
            <a:spAutoFit/>
          </a:body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zh-CN" altLang="en-US" sz="2400" b="1" i="0" u="none" strike="noStrike" kern="1200" cap="none" spc="0" normalizeH="0" baseline="0" noProof="0" dirty="0">
                <a:ln>
                  <a:noFill/>
                </a:ln>
                <a:solidFill>
                  <a:srgbClr val="09416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项目选址在光明科学城大科学装置集聚区</a:t>
            </a:r>
            <a:endParaRPr kumimoji="0" lang="zh-CN" altLang="en-US" sz="2400" b="1" i="0" u="none" strike="noStrike" kern="1200" cap="none" spc="0" normalizeH="0" baseline="0" noProof="0" dirty="0">
              <a:ln>
                <a:noFill/>
              </a:ln>
              <a:solidFill>
                <a:srgbClr val="094161"/>
              </a:solidFill>
              <a:effectLst/>
              <a:uLnTx/>
              <a:uFillTx/>
              <a:latin typeface="微软雅黑" panose="020B0503020204020204" pitchFamily="34" charset="-122"/>
              <a:ea typeface="微软雅黑" panose="020B0503020204020204" pitchFamily="34" charset="-122"/>
              <a:cs typeface="+mn-cs"/>
            </a:endParaRPr>
          </a:p>
        </p:txBody>
      </p:sp>
      <p:sp>
        <p:nvSpPr>
          <p:cNvPr id="6" name="object 6"/>
          <p:cNvSpPr txBox="1"/>
          <p:nvPr/>
        </p:nvSpPr>
        <p:spPr>
          <a:xfrm>
            <a:off x="7043671" y="1518101"/>
            <a:ext cx="4937473" cy="4982908"/>
          </a:xfrm>
          <a:prstGeom prst="rect">
            <a:avLst/>
          </a:prstGeom>
        </p:spPr>
        <p:txBody>
          <a:bodyPr vert="horz" wrap="square" lIns="0" tIns="0" rIns="0" bIns="0" rtlCol="0">
            <a:noAutofit/>
          </a:bodyPr>
          <a:lstStyle/>
          <a:p>
            <a:pPr marL="298450" marR="5080" lvl="0" indent="-285750" algn="l" defTabSz="914400" rtl="0" eaLnBrk="0" fontAlgn="base" latinLnBrk="0" hangingPunct="0">
              <a:lnSpc>
                <a:spcPct val="100000"/>
              </a:lnSpc>
              <a:spcBef>
                <a:spcPct val="0"/>
              </a:spcBef>
              <a:spcAft>
                <a:spcPts val="1800"/>
              </a:spcAft>
              <a:buClrTx/>
              <a:buSzTx/>
              <a:buFont typeface="Wingdings" panose="05000000000000000000" pitchFamily="2" charset="2"/>
              <a:buChar char="l"/>
              <a:tabLst/>
              <a:defRPr/>
            </a:pP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项目特点契合</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光明科学城作为粤港澳大湾区综合性国家科学中心主阵地的功能定位，项目选址</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满足上位科学城规划要求。</a:t>
            </a:r>
          </a:p>
          <a:p>
            <a:pPr marL="298450" marR="5080" lvl="0" indent="-285750" algn="l" defTabSz="914400" rtl="0" eaLnBrk="0" fontAlgn="base" latinLnBrk="0" hangingPunct="0">
              <a:lnSpc>
                <a:spcPct val="100000"/>
              </a:lnSpc>
              <a:spcBef>
                <a:spcPct val="0"/>
              </a:spcBef>
              <a:spcAft>
                <a:spcPts val="1800"/>
              </a:spcAft>
              <a:buClrTx/>
              <a:buSzTx/>
              <a:buFont typeface="Wingdings" panose="05000000000000000000" pitchFamily="2" charset="2"/>
              <a:buChar char="l"/>
              <a:tabLst/>
              <a:defRPr/>
            </a:pP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据</a:t>
            </a:r>
            <a:r>
              <a:rPr kumimoji="0" sz="1600" b="1" i="0" u="none" strike="noStrike" kern="1200" cap="none" spc="0" normalizeH="0" baseline="0" noProof="0" dirty="0" err="1">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初勘报告可知</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，拟选场地地质多为稳定砂岩，完全能实现科学装置要求的建筑沉降及微振动控制目标。</a:t>
            </a:r>
            <a:endPar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98450" marR="5080" lvl="0" indent="-285750" algn="l" defTabSz="914400" rtl="0" eaLnBrk="0" fontAlgn="base" latinLnBrk="0" hangingPunct="0">
              <a:lnSpc>
                <a:spcPct val="100000"/>
              </a:lnSpc>
              <a:spcBef>
                <a:spcPct val="0"/>
              </a:spcBef>
              <a:spcAft>
                <a:spcPts val="1800"/>
              </a:spcAft>
              <a:buClrTx/>
              <a:buSzTx/>
              <a:buFont typeface="Wingdings" panose="05000000000000000000" pitchFamily="2" charset="2"/>
              <a:buChar char="l"/>
              <a:tabLst/>
              <a:defRPr/>
            </a:pPr>
            <a:r>
              <a:rPr kumimoji="0" lang="zh-CN" altLang="en-US" sz="1600" b="1" i="0" u="none" strike="noStrike" kern="1200" cap="none" spc="0" normalizeH="0" baseline="0" noProof="0" dirty="0" err="1">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拟选</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场地</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远离现状及规划居民和商业区</a:t>
            </a:r>
            <a:r>
              <a:rPr kumimoji="0" 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1km</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以上，满足科学装置建设运行及辐射防护的要求。</a:t>
            </a:r>
            <a:endParaRPr kumimoji="0" lang="en-US" altLang="zh-CN"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98450" marR="5080" lvl="0" indent="-285750" algn="l" defTabSz="914400" rtl="0" eaLnBrk="0" fontAlgn="base" latinLnBrk="0" hangingPunct="0">
              <a:lnSpc>
                <a:spcPct val="100000"/>
              </a:lnSpc>
              <a:spcBef>
                <a:spcPct val="0"/>
              </a:spcBef>
              <a:spcAft>
                <a:spcPts val="1800"/>
              </a:spcAft>
              <a:buClrTx/>
              <a:buSzTx/>
              <a:buFont typeface="Wingdings" panose="05000000000000000000" pitchFamily="2" charset="2"/>
              <a:buChar char="l"/>
              <a:tabLst/>
              <a:defRPr/>
            </a:pP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项目场地的10min振幅均方根位移不超10nm</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sym typeface="+mn-ea"/>
              </a:rPr>
              <a:t>，场地本底振动条件良好，具备建设项目的条件。</a:t>
            </a:r>
            <a:endParaRPr kumimoji="0" lang="en-US" altLang="zh-CN"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98450" marR="5080" lvl="0" indent="-285750" algn="l" defTabSz="914400" rtl="0" eaLnBrk="0" fontAlgn="base" latinLnBrk="0" hangingPunct="0">
              <a:lnSpc>
                <a:spcPct val="100000"/>
              </a:lnSpc>
              <a:spcBef>
                <a:spcPct val="0"/>
              </a:spcBef>
              <a:spcAft>
                <a:spcPts val="1800"/>
              </a:spcAft>
              <a:buClrTx/>
              <a:buSzTx/>
              <a:buFont typeface="Wingdings" panose="05000000000000000000" pitchFamily="2" charset="2"/>
              <a:buChar char="l"/>
              <a:tabLst/>
              <a:defRPr/>
            </a:pPr>
            <a:r>
              <a:rPr kumimoji="0" lang="en-US" altLang="zh-CN"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2021</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a:t>
            </a:r>
            <a:r>
              <a:rPr kumimoji="0" lang="en-US" altLang="zh-CN"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月获深圳市选址意见书。</a:t>
            </a:r>
            <a:endParaRPr kumimoji="0" lang="en-US" altLang="zh-CN"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298450" marR="5080" lvl="0" indent="-285750" algn="l" defTabSz="914400" rtl="0" eaLnBrk="0" fontAlgn="base" latinLnBrk="0" hangingPunct="0">
              <a:lnSpc>
                <a:spcPct val="100000"/>
              </a:lnSpc>
              <a:spcBef>
                <a:spcPct val="0"/>
              </a:spcBef>
              <a:spcAft>
                <a:spcPts val="1800"/>
              </a:spcAft>
              <a:buClrTx/>
              <a:buSzTx/>
              <a:buFont typeface="Wingdings" panose="05000000000000000000" pitchFamily="2" charset="2"/>
              <a:buChar char="l"/>
              <a:tabLst/>
              <a:defRPr/>
            </a:pPr>
            <a:r>
              <a:rPr kumimoji="0" lang="en-US" altLang="zh-CN"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2022</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a:t>
            </a:r>
            <a:r>
              <a:rPr kumimoji="0" lang="en-US" altLang="zh-CN"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月邀请欧进萍等</a:t>
            </a:r>
            <a:r>
              <a:rPr kumimoji="0" lang="en-US" altLang="zh-CN"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a:t>
            </a:r>
            <a:r>
              <a:rPr kumimoji="0" lang="zh-CN" altLang="en-US"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位土木工程类院士对项目进行详细论证研究，认为项目场地、主体结构、跨库结构等方面的安全性和稳定性是有充分保障的。</a:t>
            </a:r>
          </a:p>
        </p:txBody>
      </p:sp>
      <p:pic>
        <p:nvPicPr>
          <p:cNvPr id="7" name="图片 6"/>
          <p:cNvPicPr>
            <a:picLocks noChangeAspect="1"/>
          </p:cNvPicPr>
          <p:nvPr>
            <p:custDataLst>
              <p:tags r:id="rId1"/>
            </p:custDataLst>
          </p:nvPr>
        </p:nvPicPr>
        <p:blipFill>
          <a:blip r:embed="rId4"/>
          <a:srcRect l="16332" t="4090" b="3842"/>
          <a:stretch>
            <a:fillRect/>
          </a:stretch>
        </p:blipFill>
        <p:spPr>
          <a:xfrm>
            <a:off x="2907640" y="1525263"/>
            <a:ext cx="2877210" cy="2090567"/>
          </a:xfrm>
          <a:prstGeom prst="rect">
            <a:avLst/>
          </a:prstGeom>
          <a:blipFill>
            <a:blip r:embed="rId5" cstate="print"/>
            <a:stretch>
              <a:fillRect/>
            </a:stretch>
          </a:blipFill>
          <a:ln>
            <a:solidFill>
              <a:schemeClr val="accent1"/>
            </a:solidFill>
          </a:ln>
        </p:spPr>
      </p:pic>
      <p:pic>
        <p:nvPicPr>
          <p:cNvPr id="8" name="图片 7"/>
          <p:cNvPicPr>
            <a:picLocks noChangeAspect="1"/>
          </p:cNvPicPr>
          <p:nvPr/>
        </p:nvPicPr>
        <p:blipFill>
          <a:blip r:embed="rId6"/>
          <a:srcRect t="10156" b="14308"/>
          <a:stretch>
            <a:fillRect/>
          </a:stretch>
        </p:blipFill>
        <p:spPr>
          <a:xfrm>
            <a:off x="439597" y="1521764"/>
            <a:ext cx="2457769" cy="2089559"/>
          </a:xfrm>
          <a:prstGeom prst="rect">
            <a:avLst/>
          </a:prstGeom>
          <a:ln>
            <a:solidFill>
              <a:srgbClr val="558ED5"/>
            </a:solidFill>
          </a:ln>
        </p:spPr>
      </p:pic>
      <p:sp>
        <p:nvSpPr>
          <p:cNvPr id="9" name="任意多边形 15"/>
          <p:cNvSpPr/>
          <p:nvPr/>
        </p:nvSpPr>
        <p:spPr>
          <a:xfrm>
            <a:off x="1283489" y="1990632"/>
            <a:ext cx="642487" cy="520863"/>
          </a:xfrm>
          <a:custGeom>
            <a:avLst/>
            <a:gdLst>
              <a:gd name="connisteX0" fmla="*/ 87630 w 952500"/>
              <a:gd name="connsiteY0" fmla="*/ 9525 h 752475"/>
              <a:gd name="connisteX1" fmla="*/ 169545 w 952500"/>
              <a:gd name="connsiteY1" fmla="*/ 17145 h 752475"/>
              <a:gd name="connisteX2" fmla="*/ 198120 w 952500"/>
              <a:gd name="connsiteY2" fmla="*/ 19050 h 752475"/>
              <a:gd name="connisteX3" fmla="*/ 318135 w 952500"/>
              <a:gd name="connsiteY3" fmla="*/ 97155 h 752475"/>
              <a:gd name="connisteX4" fmla="*/ 342900 w 952500"/>
              <a:gd name="connsiteY4" fmla="*/ 62865 h 752475"/>
              <a:gd name="connisteX5" fmla="*/ 434340 w 952500"/>
              <a:gd name="connsiteY5" fmla="*/ 120015 h 752475"/>
              <a:gd name="connisteX6" fmla="*/ 525780 w 952500"/>
              <a:gd name="connsiteY6" fmla="*/ 76200 h 752475"/>
              <a:gd name="connisteX7" fmla="*/ 653415 w 952500"/>
              <a:gd name="connsiteY7" fmla="*/ 127635 h 752475"/>
              <a:gd name="connisteX8" fmla="*/ 781050 w 952500"/>
              <a:gd name="connsiteY8" fmla="*/ 209550 h 752475"/>
              <a:gd name="connisteX9" fmla="*/ 899160 w 952500"/>
              <a:gd name="connsiteY9" fmla="*/ 304800 h 752475"/>
              <a:gd name="connisteX10" fmla="*/ 952500 w 952500"/>
              <a:gd name="connsiteY10" fmla="*/ 375285 h 752475"/>
              <a:gd name="connisteX11" fmla="*/ 950595 w 952500"/>
              <a:gd name="connsiteY11" fmla="*/ 510540 h 752475"/>
              <a:gd name="connisteX12" fmla="*/ 882015 w 952500"/>
              <a:gd name="connsiteY12" fmla="*/ 592455 h 752475"/>
              <a:gd name="connisteX13" fmla="*/ 788670 w 952500"/>
              <a:gd name="connsiteY13" fmla="*/ 670560 h 752475"/>
              <a:gd name="connisteX14" fmla="*/ 704850 w 952500"/>
              <a:gd name="connsiteY14" fmla="*/ 721995 h 752475"/>
              <a:gd name="connisteX15" fmla="*/ 596265 w 952500"/>
              <a:gd name="connsiteY15" fmla="*/ 752475 h 752475"/>
              <a:gd name="connisteX16" fmla="*/ 523875 w 952500"/>
              <a:gd name="connsiteY16" fmla="*/ 742950 h 752475"/>
              <a:gd name="connisteX17" fmla="*/ 472440 w 952500"/>
              <a:gd name="connsiteY17" fmla="*/ 565785 h 752475"/>
              <a:gd name="connisteX18" fmla="*/ 369570 w 952500"/>
              <a:gd name="connsiteY18" fmla="*/ 392430 h 752475"/>
              <a:gd name="connisteX19" fmla="*/ 241935 w 952500"/>
              <a:gd name="connsiteY19" fmla="*/ 266700 h 752475"/>
              <a:gd name="connisteX20" fmla="*/ 104775 w 952500"/>
              <a:gd name="connsiteY20" fmla="*/ 144780 h 752475"/>
              <a:gd name="connisteX21" fmla="*/ 0 w 952500"/>
              <a:gd name="connsiteY21" fmla="*/ 47625 h 752475"/>
              <a:gd name="connisteX22" fmla="*/ 3810 w 952500"/>
              <a:gd name="connsiteY22" fmla="*/ 34290 h 752475"/>
              <a:gd name="connisteX23" fmla="*/ 36195 w 952500"/>
              <a:gd name="connsiteY23" fmla="*/ 0 h 752475"/>
              <a:gd name="connisteX24" fmla="*/ 87630 w 952500"/>
              <a:gd name="connsiteY24" fmla="*/ 9525 h 7524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Lst>
            <a:rect l="l" t="t" r="r" b="b"/>
            <a:pathLst>
              <a:path w="952500" h="752475">
                <a:moveTo>
                  <a:pt x="87630" y="9525"/>
                </a:moveTo>
                <a:lnTo>
                  <a:pt x="169545" y="17145"/>
                </a:lnTo>
                <a:lnTo>
                  <a:pt x="198120" y="19050"/>
                </a:lnTo>
                <a:lnTo>
                  <a:pt x="318135" y="97155"/>
                </a:lnTo>
                <a:lnTo>
                  <a:pt x="342900" y="62865"/>
                </a:lnTo>
                <a:lnTo>
                  <a:pt x="434340" y="120015"/>
                </a:lnTo>
                <a:lnTo>
                  <a:pt x="525780" y="76200"/>
                </a:lnTo>
                <a:lnTo>
                  <a:pt x="653415" y="127635"/>
                </a:lnTo>
                <a:lnTo>
                  <a:pt x="781050" y="209550"/>
                </a:lnTo>
                <a:lnTo>
                  <a:pt x="899160" y="304800"/>
                </a:lnTo>
                <a:lnTo>
                  <a:pt x="952500" y="375285"/>
                </a:lnTo>
                <a:lnTo>
                  <a:pt x="950595" y="510540"/>
                </a:lnTo>
                <a:lnTo>
                  <a:pt x="882015" y="592455"/>
                </a:lnTo>
                <a:lnTo>
                  <a:pt x="788670" y="670560"/>
                </a:lnTo>
                <a:lnTo>
                  <a:pt x="704850" y="721995"/>
                </a:lnTo>
                <a:lnTo>
                  <a:pt x="596265" y="752475"/>
                </a:lnTo>
                <a:lnTo>
                  <a:pt x="523875" y="742950"/>
                </a:lnTo>
                <a:lnTo>
                  <a:pt x="472440" y="565785"/>
                </a:lnTo>
                <a:lnTo>
                  <a:pt x="369570" y="392430"/>
                </a:lnTo>
                <a:lnTo>
                  <a:pt x="241935" y="266700"/>
                </a:lnTo>
                <a:lnTo>
                  <a:pt x="104775" y="144780"/>
                </a:lnTo>
                <a:lnTo>
                  <a:pt x="0" y="47625"/>
                </a:lnTo>
                <a:lnTo>
                  <a:pt x="3810" y="34290"/>
                </a:lnTo>
                <a:lnTo>
                  <a:pt x="36195" y="0"/>
                </a:lnTo>
                <a:lnTo>
                  <a:pt x="87630" y="9525"/>
                </a:lnTo>
                <a:close/>
              </a:path>
            </a:pathLst>
          </a:custGeom>
          <a:noFill/>
          <a:ln w="31750" cap="flat" cmpd="sng" algn="ctr">
            <a:solidFill>
              <a:srgbClr val="FFFF00"/>
            </a:solidFill>
            <a:prstDash val="solid"/>
            <a:round/>
            <a:headEnd type="none" w="med" len="med"/>
            <a:tailEnd type="none" w="med" len="med"/>
          </a:ln>
        </p:spPr>
        <p:txBody>
          <a:bodyPr vert="horz" wrap="square" lIns="91440" tIns="45720" rIns="91440" bIns="45720" numCol="1" rtlCol="0" anchor="t" anchorCtr="0" compatLnSpc="1"/>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mn-cs"/>
            </a:endParaRPr>
          </a:p>
        </p:txBody>
      </p:sp>
      <p:sp>
        <p:nvSpPr>
          <p:cNvPr id="10" name="圆角矩形标注 11"/>
          <p:cNvSpPr/>
          <p:nvPr/>
        </p:nvSpPr>
        <p:spPr>
          <a:xfrm>
            <a:off x="664283" y="2485315"/>
            <a:ext cx="846138" cy="190592"/>
          </a:xfrm>
          <a:prstGeom prst="wedgeRoundRectCallout">
            <a:avLst>
              <a:gd name="adj1" fmla="val 47472"/>
              <a:gd name="adj2" fmla="val -147605"/>
              <a:gd name="adj3" fmla="val 16667"/>
            </a:avLst>
          </a:prstGeom>
          <a:solidFill>
            <a:srgbClr val="00B05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大科学装置集群区</a:t>
            </a:r>
          </a:p>
        </p:txBody>
      </p:sp>
      <p:pic>
        <p:nvPicPr>
          <p:cNvPr id="11" name="图片 10"/>
          <p:cNvPicPr>
            <a:picLocks noChangeAspect="1"/>
          </p:cNvPicPr>
          <p:nvPr>
            <p:custDataLst>
              <p:tags r:id="rId2"/>
            </p:custDataLst>
          </p:nvPr>
        </p:nvPicPr>
        <p:blipFill>
          <a:blip r:embed="rId7"/>
          <a:srcRect r="51336"/>
          <a:stretch>
            <a:fillRect/>
          </a:stretch>
        </p:blipFill>
        <p:spPr>
          <a:xfrm>
            <a:off x="5462029" y="1518100"/>
            <a:ext cx="1458805" cy="2089555"/>
          </a:xfrm>
          <a:prstGeom prst="rect">
            <a:avLst/>
          </a:prstGeom>
          <a:ln>
            <a:solidFill>
              <a:schemeClr val="accent1"/>
            </a:solidFill>
          </a:ln>
        </p:spPr>
      </p:pic>
      <p:grpSp>
        <p:nvGrpSpPr>
          <p:cNvPr id="12" name="组合 11"/>
          <p:cNvGrpSpPr/>
          <p:nvPr/>
        </p:nvGrpSpPr>
        <p:grpSpPr>
          <a:xfrm>
            <a:off x="429480" y="3976730"/>
            <a:ext cx="3465266" cy="2693155"/>
            <a:chOff x="3904153" y="1704975"/>
            <a:chExt cx="8329122" cy="7372350"/>
          </a:xfrm>
        </p:grpSpPr>
        <p:grpSp>
          <p:nvGrpSpPr>
            <p:cNvPr id="13" name="组合 1"/>
            <p:cNvGrpSpPr/>
            <p:nvPr/>
          </p:nvGrpSpPr>
          <p:grpSpPr bwMode="auto">
            <a:xfrm>
              <a:off x="3904153" y="1704975"/>
              <a:ext cx="8329122" cy="7372350"/>
              <a:chOff x="2097266" y="1054435"/>
              <a:chExt cx="5297742" cy="4622467"/>
            </a:xfrm>
          </p:grpSpPr>
          <p:pic>
            <p:nvPicPr>
              <p:cNvPr id="19" name="图片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97266" y="1054435"/>
                <a:ext cx="5297742" cy="4622467"/>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pic>
            <p:nvPicPr>
              <p:cNvPr id="20" name="图片 1"/>
              <p:cNvPicPr>
                <a:picLocks noChangeAspect="1" noChangeArrowheads="1"/>
              </p:cNvPicPr>
              <p:nvPr/>
            </p:nvPicPr>
            <p:blipFill>
              <a:blip r:embed="rId9" cstate="print">
                <a:extLst>
                  <a:ext uri="{28A0092B-C50C-407E-A947-70E740481C1C}">
                    <a14:useLocalDpi xmlns:a14="http://schemas.microsoft.com/office/drawing/2010/main" val="0"/>
                  </a:ext>
                </a:extLst>
              </a:blip>
              <a:srcRect b="4311"/>
              <a:stretch>
                <a:fillRect/>
              </a:stretch>
            </p:blipFill>
            <p:spPr bwMode="auto">
              <a:xfrm>
                <a:off x="2116212" y="3035378"/>
                <a:ext cx="1559750" cy="1989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曲线连接符 7"/>
              <p:cNvCxnSpPr/>
              <p:nvPr/>
            </p:nvCxnSpPr>
            <p:spPr>
              <a:xfrm rot="5400000" flipH="1" flipV="1">
                <a:off x="2338754" y="2668284"/>
                <a:ext cx="1045131" cy="648247"/>
              </a:xfrm>
              <a:prstGeom prst="curvedConnector3">
                <a:avLst/>
              </a:prstGeom>
              <a:ln w="254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grpSp>
        <p:sp>
          <p:nvSpPr>
            <p:cNvPr id="14" name="圆角矩形标注 8"/>
            <p:cNvSpPr/>
            <p:nvPr/>
          </p:nvSpPr>
          <p:spPr>
            <a:xfrm>
              <a:off x="10242361" y="3540141"/>
              <a:ext cx="1821877" cy="543883"/>
            </a:xfrm>
            <a:prstGeom prst="wedgeRoundRectCallout">
              <a:avLst>
                <a:gd name="adj1" fmla="val -39923"/>
                <a:gd name="adj2" fmla="val 132190"/>
                <a:gd name="adj3" fmla="val 16667"/>
              </a:avLst>
            </a:prstGeom>
            <a:solidFill>
              <a:srgbClr val="00B05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广深港高铁</a:t>
              </a:r>
            </a:p>
          </p:txBody>
        </p:sp>
        <p:sp>
          <p:nvSpPr>
            <p:cNvPr id="15" name="圆角矩形标注 9"/>
            <p:cNvSpPr/>
            <p:nvPr/>
          </p:nvSpPr>
          <p:spPr>
            <a:xfrm>
              <a:off x="5396209" y="5249461"/>
              <a:ext cx="1550307" cy="717553"/>
            </a:xfrm>
            <a:prstGeom prst="wedgeRoundRectCallout">
              <a:avLst>
                <a:gd name="adj1" fmla="val 32656"/>
                <a:gd name="adj2" fmla="val -111855"/>
                <a:gd name="adj3" fmla="val 16667"/>
              </a:avLst>
            </a:prstGeom>
            <a:solidFill>
              <a:srgbClr val="00B05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龙大高速</a:t>
              </a:r>
              <a:endParaRPr kumimoji="0" lang="zh-CN" altLang="en-US" sz="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6" name="圆角矩形标注 11"/>
            <p:cNvSpPr/>
            <p:nvPr/>
          </p:nvSpPr>
          <p:spPr>
            <a:xfrm>
              <a:off x="7822111" y="2704526"/>
              <a:ext cx="2020800" cy="507169"/>
            </a:xfrm>
            <a:prstGeom prst="wedgeRoundRectCallout">
              <a:avLst>
                <a:gd name="adj1" fmla="val -43183"/>
                <a:gd name="adj2" fmla="val 138558"/>
                <a:gd name="adj3" fmla="val 16667"/>
              </a:avLst>
            </a:prstGeom>
            <a:solidFill>
              <a:srgbClr val="00B05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400m</a:t>
              </a:r>
              <a:r>
                <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控制线</a:t>
              </a:r>
            </a:p>
          </p:txBody>
        </p:sp>
        <p:sp>
          <p:nvSpPr>
            <p:cNvPr id="17" name="圆角矩形标注 12"/>
            <p:cNvSpPr/>
            <p:nvPr/>
          </p:nvSpPr>
          <p:spPr>
            <a:xfrm>
              <a:off x="6183861" y="6707370"/>
              <a:ext cx="2050559" cy="870627"/>
            </a:xfrm>
            <a:prstGeom prst="wedgeRoundRectCallout">
              <a:avLst>
                <a:gd name="adj1" fmla="val 48277"/>
                <a:gd name="adj2" fmla="val -160198"/>
                <a:gd name="adj3" fmla="val 16667"/>
              </a:avLst>
            </a:prstGeom>
            <a:solidFill>
              <a:srgbClr val="00B05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350m</a:t>
              </a:r>
              <a:r>
                <a:rPr kumimoji="0" lang="zh-CN" altLang="en-US" sz="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控制线</a:t>
              </a:r>
            </a:p>
          </p:txBody>
        </p:sp>
        <p:sp>
          <p:nvSpPr>
            <p:cNvPr id="18" name="圆角矩形标注 13"/>
            <p:cNvSpPr/>
            <p:nvPr/>
          </p:nvSpPr>
          <p:spPr>
            <a:xfrm>
              <a:off x="9684853" y="6451377"/>
              <a:ext cx="1955884" cy="789507"/>
            </a:xfrm>
            <a:prstGeom prst="wedgeRoundRectCallout">
              <a:avLst>
                <a:gd name="adj1" fmla="val -29959"/>
                <a:gd name="adj2" fmla="val -180114"/>
                <a:gd name="adj3" fmla="val 16667"/>
              </a:avLst>
            </a:prstGeom>
            <a:solidFill>
              <a:srgbClr val="FF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项目选址</a:t>
              </a:r>
            </a:p>
          </p:txBody>
        </p:sp>
      </p:grpSp>
      <p:pic>
        <p:nvPicPr>
          <p:cNvPr id="22" name="图片 21"/>
          <p:cNvPicPr>
            <a:picLocks noChangeAspect="1"/>
          </p:cNvPicPr>
          <p:nvPr/>
        </p:nvPicPr>
        <p:blipFill>
          <a:blip r:embed="rId10"/>
          <a:stretch>
            <a:fillRect/>
          </a:stretch>
        </p:blipFill>
        <p:spPr>
          <a:xfrm>
            <a:off x="3912946" y="3976730"/>
            <a:ext cx="3008840" cy="2693159"/>
          </a:xfrm>
          <a:prstGeom prst="rect">
            <a:avLst/>
          </a:prstGeom>
          <a:ln>
            <a:solidFill>
              <a:srgbClr val="002060"/>
            </a:solidFill>
          </a:ln>
        </p:spPr>
      </p:pic>
      <p:cxnSp>
        <p:nvCxnSpPr>
          <p:cNvPr id="23" name="直接箭头连接符 22"/>
          <p:cNvCxnSpPr/>
          <p:nvPr/>
        </p:nvCxnSpPr>
        <p:spPr bwMode="auto">
          <a:xfrm>
            <a:off x="5030729" y="5152862"/>
            <a:ext cx="0" cy="640365"/>
          </a:xfrm>
          <a:prstGeom prst="straightConnector1">
            <a:avLst/>
          </a:prstGeom>
          <a:solidFill>
            <a:schemeClr val="accent1"/>
          </a:solidFill>
          <a:ln w="9525" cap="flat" cmpd="sng" algn="ctr">
            <a:solidFill>
              <a:srgbClr val="C00000"/>
            </a:solidFill>
            <a:prstDash val="solid"/>
            <a:round/>
            <a:headEnd type="none" w="med" len="med"/>
            <a:tailEnd type="stealth" w="lg" len="lg"/>
          </a:ln>
          <a:effectLst/>
        </p:spPr>
      </p:cxnSp>
      <p:sp>
        <p:nvSpPr>
          <p:cNvPr id="24" name="文本框 23"/>
          <p:cNvSpPr txBox="1"/>
          <p:nvPr/>
        </p:nvSpPr>
        <p:spPr>
          <a:xfrm>
            <a:off x="4250504" y="4842523"/>
            <a:ext cx="1665841" cy="25391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1050" b="1" i="0" u="sng"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本场地测试振动均方根值</a:t>
            </a:r>
          </a:p>
        </p:txBody>
      </p:sp>
      <p:sp>
        <p:nvSpPr>
          <p:cNvPr id="25" name="箭头: 下 24"/>
          <p:cNvSpPr/>
          <p:nvPr/>
        </p:nvSpPr>
        <p:spPr>
          <a:xfrm>
            <a:off x="1462109" y="2610790"/>
            <a:ext cx="308595" cy="1355505"/>
          </a:xfrm>
          <a:prstGeom prst="downArrow">
            <a:avLst/>
          </a:prstGeom>
          <a:gradFill>
            <a:gsLst>
              <a:gs pos="0">
                <a:schemeClr val="bg1"/>
              </a:gs>
              <a:gs pos="0">
                <a:schemeClr val="accent1">
                  <a:lumMod val="45000"/>
                  <a:lumOff val="55000"/>
                </a:schemeClr>
              </a:gs>
              <a:gs pos="0">
                <a:schemeClr val="bg1"/>
              </a:gs>
              <a:gs pos="100000">
                <a:srgbClr val="C0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26" name="矩形 25"/>
          <p:cNvSpPr/>
          <p:nvPr/>
        </p:nvSpPr>
        <p:spPr>
          <a:xfrm>
            <a:off x="5743825" y="3976730"/>
            <a:ext cx="1196161" cy="338554"/>
          </a:xfrm>
          <a:prstGeom prst="rect">
            <a:avLst/>
          </a:prstGeom>
          <a:ln>
            <a:solidFill>
              <a:schemeClr val="tx1"/>
            </a:solidFill>
          </a:ln>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16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2020</a:t>
            </a:r>
            <a:r>
              <a:rPr kumimoji="0" lang="zh-CN" altLang="en-US" sz="16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年</a:t>
            </a:r>
            <a:r>
              <a:rPr kumimoji="0" lang="en-US" altLang="zh-CN" sz="16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3</a:t>
            </a:r>
            <a:r>
              <a:rPr kumimoji="0" lang="zh-CN" altLang="en-US" sz="1600" b="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mn-ea"/>
              </a:rPr>
              <a:t>月</a:t>
            </a:r>
            <a:endParaRPr kumimoji="0" lang="zh-CN" altLang="en-US" sz="16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562205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rcRect r="2566"/>
          <a:stretch>
            <a:fillRect/>
          </a:stretch>
        </p:blipFill>
        <p:spPr>
          <a:xfrm>
            <a:off x="213569" y="1174968"/>
            <a:ext cx="7415420" cy="4648995"/>
          </a:xfrm>
          <a:prstGeom prst="rect">
            <a:avLst/>
          </a:prstGeom>
        </p:spPr>
      </p:pic>
      <p:sp>
        <p:nvSpPr>
          <p:cNvPr id="7" name="object 4"/>
          <p:cNvSpPr txBox="1"/>
          <p:nvPr/>
        </p:nvSpPr>
        <p:spPr>
          <a:xfrm>
            <a:off x="5256556" y="1174969"/>
            <a:ext cx="2372432" cy="1784985"/>
          </a:xfrm>
          <a:prstGeom prst="rect">
            <a:avLst/>
          </a:prstGeom>
          <a:solidFill>
            <a:srgbClr val="D3E0EE"/>
          </a:solidFill>
        </p:spPr>
        <p:txBody>
          <a:bodyPr vert="horz" wrap="square" lIns="0" tIns="0" rIns="0" bIns="0" rtlCol="0">
            <a:spAutoFit/>
          </a:bodyPr>
          <a:lstStyle/>
          <a:p>
            <a:pPr marL="12700" marR="0" lvl="0" indent="0" algn="l" defTabSz="914400" rtl="0" eaLnBrk="0" fontAlgn="base" latinLnBrk="0" hangingPunct="0">
              <a:lnSpc>
                <a:spcPct val="100000"/>
              </a:lnSpc>
              <a:spcBef>
                <a:spcPct val="0"/>
              </a:spcBef>
              <a:spcAft>
                <a:spcPct val="0"/>
              </a:spcAft>
              <a:buClrTx/>
              <a:buSzTx/>
              <a:buFontTx/>
              <a:buNone/>
              <a:tabLst/>
              <a:defRPr/>
            </a:pP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① 自由电子激光主体建筑</a:t>
            </a:r>
          </a:p>
          <a:p>
            <a:pPr marL="12700" marR="0" lvl="0" indent="0" algn="l" defTabSz="914400" rtl="0" eaLnBrk="0" fontAlgn="base" latinLnBrk="0" hangingPunct="0">
              <a:lnSpc>
                <a:spcPct val="100000"/>
              </a:lnSpc>
              <a:spcBef>
                <a:spcPts val="360"/>
              </a:spcBef>
              <a:spcAft>
                <a:spcPct val="0"/>
              </a:spcAft>
              <a:buClrTx/>
              <a:buSzTx/>
              <a:buFontTx/>
              <a:buNone/>
              <a:tabLst/>
              <a:defRPr/>
            </a:pP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② 高频束流测试大厅</a:t>
            </a:r>
          </a:p>
          <a:p>
            <a:pPr marL="12700" marR="0" lvl="0" indent="0" algn="l" defTabSz="914400" rtl="0" eaLnBrk="0" fontAlgn="base" latinLnBrk="0" hangingPunct="0">
              <a:lnSpc>
                <a:spcPct val="100000"/>
              </a:lnSpc>
              <a:spcBef>
                <a:spcPts val="360"/>
              </a:spcBef>
              <a:spcAft>
                <a:spcPct val="0"/>
              </a:spcAft>
              <a:buClrTx/>
              <a:buSzTx/>
              <a:buFontTx/>
              <a:buNone/>
              <a:tabLst/>
              <a:defRPr/>
            </a:pP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③ 超导高频测试组装大厅</a:t>
            </a:r>
          </a:p>
          <a:p>
            <a:pPr marL="12700" marR="0" lvl="0" indent="0" algn="l" defTabSz="914400" rtl="0" eaLnBrk="0" fontAlgn="base" latinLnBrk="0" hangingPunct="0">
              <a:lnSpc>
                <a:spcPct val="100000"/>
              </a:lnSpc>
              <a:spcBef>
                <a:spcPts val="360"/>
              </a:spcBef>
              <a:spcAft>
                <a:spcPct val="0"/>
              </a:spcAft>
              <a:buClrTx/>
              <a:buSzTx/>
              <a:buFontTx/>
              <a:buNone/>
              <a:tabLst/>
              <a:defRPr/>
            </a:pP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④ 低温大厅</a:t>
            </a:r>
            <a:r>
              <a:rPr kumimoji="0" sz="1400" b="1" i="0" u="none" strike="noStrike" kern="1200" cap="none" spc="-30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a:t>
            </a:r>
          </a:p>
          <a:p>
            <a:pPr marL="12700" marR="0" lvl="0" indent="0" algn="l" defTabSz="914400" rtl="0" eaLnBrk="0" fontAlgn="base" latinLnBrk="0" hangingPunct="0">
              <a:lnSpc>
                <a:spcPct val="100000"/>
              </a:lnSpc>
              <a:spcBef>
                <a:spcPts val="360"/>
              </a:spcBef>
              <a:spcAft>
                <a:spcPct val="0"/>
              </a:spcAft>
              <a:buClrTx/>
              <a:buSzTx/>
              <a:buFontTx/>
              <a:buNone/>
              <a:tabLst/>
              <a:defRPr/>
            </a:pP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⑤ 低温大厅</a:t>
            </a:r>
            <a:r>
              <a:rPr kumimoji="0" sz="1400" b="1" i="0" u="none" strike="noStrike" kern="1200" cap="none" spc="-30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B</a:t>
            </a:r>
            <a:r>
              <a:rPr kumimoji="0" sz="1400" b="1" i="0" u="none" strike="noStrike" kern="1200" cap="none" spc="-30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与公用设施</a:t>
            </a:r>
            <a:r>
              <a:rPr kumimoji="0" sz="1400" b="1" i="0" u="none" strike="noStrike" kern="1200" cap="none" spc="-30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a:t>
            </a:r>
          </a:p>
          <a:p>
            <a:pPr marL="12700" marR="0" lvl="0" indent="0" algn="l" defTabSz="914400" rtl="0" eaLnBrk="0" fontAlgn="base" latinLnBrk="0" hangingPunct="0">
              <a:lnSpc>
                <a:spcPct val="100000"/>
              </a:lnSpc>
              <a:spcBef>
                <a:spcPts val="360"/>
              </a:spcBef>
              <a:spcAft>
                <a:spcPct val="0"/>
              </a:spcAft>
              <a:buClrTx/>
              <a:buSzTx/>
              <a:buFontTx/>
              <a:buNone/>
              <a:tabLst/>
              <a:defRPr/>
            </a:pP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⑥ 公用设施</a:t>
            </a:r>
            <a:r>
              <a:rPr kumimoji="0" sz="1400" b="1" i="0" u="none" strike="noStrike" kern="1200" cap="none" spc="-30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B</a:t>
            </a:r>
          </a:p>
          <a:p>
            <a:pPr marL="12700" marR="0" lvl="0" indent="0" algn="l" defTabSz="914400" rtl="0" eaLnBrk="0" fontAlgn="base" latinLnBrk="0" hangingPunct="0">
              <a:lnSpc>
                <a:spcPct val="100000"/>
              </a:lnSpc>
              <a:spcBef>
                <a:spcPts val="360"/>
              </a:spcBef>
              <a:spcAft>
                <a:spcPct val="0"/>
              </a:spcAft>
              <a:buClrTx/>
              <a:buSzTx/>
              <a:buFontTx/>
              <a:buNone/>
              <a:tabLst/>
              <a:defRPr/>
            </a:pPr>
            <a:r>
              <a:rPr kumimoji="0"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⑦ 科研楼</a:t>
            </a:r>
          </a:p>
        </p:txBody>
      </p:sp>
      <p:sp>
        <p:nvSpPr>
          <p:cNvPr id="13" name="object 4"/>
          <p:cNvSpPr txBox="1"/>
          <p:nvPr/>
        </p:nvSpPr>
        <p:spPr>
          <a:xfrm>
            <a:off x="1049107" y="6059154"/>
            <a:ext cx="10039845" cy="419474"/>
          </a:xfrm>
          <a:prstGeom prst="rect">
            <a:avLst/>
          </a:prstGeom>
        </p:spPr>
        <p:txBody>
          <a:bodyPr vert="horz" wrap="square" lIns="0" tIns="0" rIns="0" bIns="0" rtlCol="0">
            <a:spAutoFit/>
          </a:bodyPr>
          <a:lstStyle/>
          <a:p>
            <a:pPr marL="0" marR="0" lvl="0" indent="0" algn="l" defTabSz="914400" rtl="0" eaLnBrk="0" fontAlgn="base" latinLnBrk="0" hangingPunct="0">
              <a:lnSpc>
                <a:spcPct val="125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项目总用地约</a:t>
            </a:r>
            <a:r>
              <a:rPr kumimoji="0" lang="en-US" altLang="zh-CN"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39</a:t>
            </a:r>
            <a:r>
              <a:rPr kumimoji="0" lang="zh-CN" altLang="en-US"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万平米，总建筑面积约</a:t>
            </a:r>
            <a:r>
              <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27</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万平米</a:t>
            </a:r>
            <a:r>
              <a:rPr kumimoji="0" lang="zh-CN" altLang="en-US"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，共建设</a:t>
            </a:r>
            <a:r>
              <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7</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个建筑单体</a:t>
            </a:r>
            <a:r>
              <a:rPr kumimoji="0" lang="zh-CN" altLang="zh-CN"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endParaRPr kumimoji="0"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5" name="文本框 2"/>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项目总平面图</a:t>
            </a:r>
          </a:p>
        </p:txBody>
      </p:sp>
      <mc:AlternateContent xmlns:mc="http://schemas.openxmlformats.org/markup-compatibility/2006" xmlns:a14="http://schemas.microsoft.com/office/drawing/2010/main">
        <mc:Choice Requires="a14">
          <p:graphicFrame>
            <p:nvGraphicFramePr>
              <p:cNvPr id="8" name="表格 7">
                <a:extLst>
                  <a:ext uri="{FF2B5EF4-FFF2-40B4-BE49-F238E27FC236}">
                    <a16:creationId xmlns:a16="http://schemas.microsoft.com/office/drawing/2014/main" id="{2F48B106-8162-40C9-9B11-C9BDC51C4673}"/>
                  </a:ext>
                </a:extLst>
              </p:cNvPr>
              <p:cNvGraphicFramePr>
                <a:graphicFrameLocks noGrp="1"/>
              </p:cNvGraphicFramePr>
              <p:nvPr>
                <p:custDataLst>
                  <p:tags r:id="rId1"/>
                </p:custDataLst>
                <p:extLst/>
              </p:nvPr>
            </p:nvGraphicFramePr>
            <p:xfrm>
              <a:off x="7776418" y="1360180"/>
              <a:ext cx="4250011" cy="4328160"/>
            </p:xfrm>
            <a:graphic>
              <a:graphicData uri="http://schemas.openxmlformats.org/drawingml/2006/table">
                <a:tbl>
                  <a:tblPr firstRow="1" bandRow="1">
                    <a:tableStyleId>{5940675A-B579-460E-94D1-54222C63F5DA}</a:tableStyleId>
                  </a:tblPr>
                  <a:tblGrid>
                    <a:gridCol w="505552">
                      <a:extLst>
                        <a:ext uri="{9D8B030D-6E8A-4147-A177-3AD203B41FA5}">
                          <a16:colId xmlns:a16="http://schemas.microsoft.com/office/drawing/2014/main" val="20000"/>
                        </a:ext>
                      </a:extLst>
                    </a:gridCol>
                    <a:gridCol w="410924">
                      <a:extLst>
                        <a:ext uri="{9D8B030D-6E8A-4147-A177-3AD203B41FA5}">
                          <a16:colId xmlns:a16="http://schemas.microsoft.com/office/drawing/2014/main" val="20001"/>
                        </a:ext>
                      </a:extLst>
                    </a:gridCol>
                    <a:gridCol w="1944951">
                      <a:extLst>
                        <a:ext uri="{9D8B030D-6E8A-4147-A177-3AD203B41FA5}">
                          <a16:colId xmlns:a16="http://schemas.microsoft.com/office/drawing/2014/main" val="20002"/>
                        </a:ext>
                      </a:extLst>
                    </a:gridCol>
                    <a:gridCol w="896765">
                      <a:extLst>
                        <a:ext uri="{9D8B030D-6E8A-4147-A177-3AD203B41FA5}">
                          <a16:colId xmlns:a16="http://schemas.microsoft.com/office/drawing/2014/main" val="20003"/>
                        </a:ext>
                      </a:extLst>
                    </a:gridCol>
                    <a:gridCol w="491819">
                      <a:extLst>
                        <a:ext uri="{9D8B030D-6E8A-4147-A177-3AD203B41FA5}">
                          <a16:colId xmlns:a16="http://schemas.microsoft.com/office/drawing/2014/main" val="20004"/>
                        </a:ext>
                      </a:extLst>
                    </a:gridCol>
                  </a:tblGrid>
                  <a:tr h="266396">
                    <a:tc>
                      <a:txBody>
                        <a:bodyPr/>
                        <a:lstStyle/>
                        <a:p>
                          <a:r>
                            <a:rPr lang="zh-CN" altLang="en-US" sz="1200" b="1" dirty="0">
                              <a:latin typeface="微软雅黑" panose="020B0503020204020204" charset="-122"/>
                              <a:ea typeface="微软雅黑" panose="020B0503020204020204" charset="-122"/>
                            </a:rPr>
                            <a:t>序号</a:t>
                          </a:r>
                        </a:p>
                      </a:txBody>
                      <a:tcPr/>
                    </a:tc>
                    <a:tc gridSpan="2">
                      <a:txBody>
                        <a:bodyPr/>
                        <a:lstStyle/>
                        <a:p>
                          <a:pPr algn="ctr"/>
                          <a:r>
                            <a:rPr lang="zh-CN" altLang="en-US" sz="1200" b="1" dirty="0">
                              <a:latin typeface="微软雅黑" panose="020B0503020204020204" charset="-122"/>
                              <a:ea typeface="微软雅黑" panose="020B0503020204020204" charset="-122"/>
                            </a:rPr>
                            <a:t>名称</a:t>
                          </a:r>
                        </a:p>
                      </a:txBody>
                      <a:tcPr/>
                    </a:tc>
                    <a:tc hMerge="1">
                      <a:txBody>
                        <a:bodyPr/>
                        <a:lstStyle/>
                        <a:p>
                          <a:endParaRPr lang="zh-CN"/>
                        </a:p>
                      </a:txBody>
                      <a:tcPr/>
                    </a:tc>
                    <a:tc>
                      <a:txBody>
                        <a:bodyPr/>
                        <a:lstStyle/>
                        <a:p>
                          <a:pPr algn="ctr"/>
                          <a:r>
                            <a:rPr lang="zh-CN" altLang="en-US" sz="1200" b="1" dirty="0">
                              <a:latin typeface="微软雅黑" panose="020B0503020204020204" charset="-122"/>
                              <a:ea typeface="微软雅黑" panose="020B0503020204020204" charset="-122"/>
                            </a:rPr>
                            <a:t>指标</a:t>
                          </a:r>
                        </a:p>
                      </a:txBody>
                      <a:tcPr/>
                    </a:tc>
                    <a:tc>
                      <a:txBody>
                        <a:bodyPr/>
                        <a:lstStyle/>
                        <a:p>
                          <a:pPr algn="ctr"/>
                          <a:r>
                            <a:rPr lang="zh-CN" altLang="en-US" sz="1200" b="1" dirty="0">
                              <a:latin typeface="微软雅黑" panose="020B0503020204020204" charset="-122"/>
                              <a:ea typeface="微软雅黑" panose="020B0503020204020204" charset="-122"/>
                            </a:rPr>
                            <a:t>单位</a:t>
                          </a:r>
                        </a:p>
                      </a:txBody>
                      <a:tcPr/>
                    </a:tc>
                    <a:extLst>
                      <a:ext uri="{0D108BD9-81ED-4DB2-BD59-A6C34878D82A}">
                        <a16:rowId xmlns:a16="http://schemas.microsoft.com/office/drawing/2014/main" val="10000"/>
                      </a:ext>
                    </a:extLst>
                  </a:tr>
                  <a:tr h="251596">
                    <a:tc rowSpan="2">
                      <a:txBody>
                        <a:bodyPr/>
                        <a:lstStyle/>
                        <a:p>
                          <a:pPr algn="ctr"/>
                          <a:r>
                            <a:rPr lang="en-US" altLang="zh-CN" sz="1100" b="0" dirty="0">
                              <a:latin typeface="微软雅黑" panose="020B0503020204020204" charset="-122"/>
                              <a:ea typeface="微软雅黑" panose="020B0503020204020204" charset="-122"/>
                            </a:rPr>
                            <a:t>1</a:t>
                          </a:r>
                          <a:endParaRPr lang="zh-CN" altLang="en-US" sz="1100" b="0" dirty="0">
                            <a:latin typeface="微软雅黑" panose="020B0503020204020204" charset="-122"/>
                            <a:ea typeface="微软雅黑" panose="020B0503020204020204" charset="-122"/>
                          </a:endParaRPr>
                        </a:p>
                      </a:txBody>
                      <a:tcPr anchor="ctr"/>
                    </a:tc>
                    <a:tc gridSpan="2">
                      <a:txBody>
                        <a:bodyPr/>
                        <a:lstStyle/>
                        <a:p>
                          <a:pPr algn="ctr"/>
                          <a:r>
                            <a:rPr lang="zh-CN" altLang="en-US" sz="1100" b="0" dirty="0">
                              <a:latin typeface="微软雅黑" panose="020B0503020204020204" charset="-122"/>
                              <a:ea typeface="微软雅黑" panose="020B0503020204020204" charset="-122"/>
                            </a:rPr>
                            <a:t>总用地面积</a:t>
                          </a:r>
                        </a:p>
                      </a:txBody>
                      <a:tcPr/>
                    </a:tc>
                    <a:tc hMerge="1">
                      <a:txBody>
                        <a:bodyPr/>
                        <a:lstStyle/>
                        <a:p>
                          <a:endParaRPr lang="zh-CN"/>
                        </a:p>
                      </a:txBody>
                      <a:tcPr/>
                    </a:tc>
                    <a:tc>
                      <a:txBody>
                        <a:bodyPr/>
                        <a:lstStyle/>
                        <a:p>
                          <a:pPr algn="ctr"/>
                          <a:r>
                            <a:rPr lang="en-US" altLang="zh-CN" sz="1100" b="0" dirty="0">
                              <a:latin typeface="微软雅黑" panose="020B0503020204020204" charset="-122"/>
                              <a:ea typeface="微软雅黑" panose="020B0503020204020204" charset="-122"/>
                            </a:rPr>
                            <a:t>394608.55</a:t>
                          </a:r>
                          <a:endParaRPr lang="zh-CN" altLang="en-US" sz="1100" b="0" dirty="0">
                            <a:latin typeface="微软雅黑" panose="020B0503020204020204" charset="-122"/>
                            <a:ea typeface="微软雅黑" panose="020B0503020204020204" charset="-122"/>
                          </a:endParaRPr>
                        </a:p>
                      </a:txBody>
                      <a:tcPr/>
                    </a:tc>
                    <a:tc>
                      <a:txBody>
                        <a:bodyPr/>
                        <a:lstStyle/>
                        <a:p>
                          <a:pPr algn="ctr"/>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dirty="0">
                            <a:latin typeface="微软雅黑" panose="020B0503020204020204" charset="-122"/>
                            <a:ea typeface="微软雅黑" panose="020B0503020204020204" charset="-122"/>
                          </a:endParaRPr>
                        </a:p>
                      </a:txBody>
                      <a:tcPr/>
                    </a:tc>
                    <a:extLst>
                      <a:ext uri="{0D108BD9-81ED-4DB2-BD59-A6C34878D82A}">
                        <a16:rowId xmlns:a16="http://schemas.microsoft.com/office/drawing/2014/main" val="10001"/>
                      </a:ext>
                    </a:extLst>
                  </a:tr>
                  <a:tr h="251596">
                    <a:tc vMerge="1">
                      <a:txBody>
                        <a:bodyPr/>
                        <a:lstStyle/>
                        <a:p>
                          <a:endParaRPr lang="zh-CN"/>
                        </a:p>
                      </a:txBody>
                      <a:tcPr/>
                    </a:tc>
                    <a:tc>
                      <a:txBody>
                        <a:bodyPr/>
                        <a:lstStyle/>
                        <a:p>
                          <a:pPr algn="ctr"/>
                          <a:r>
                            <a:rPr lang="zh-CN" altLang="en-US" sz="1100" b="0" dirty="0">
                              <a:latin typeface="微软雅黑" panose="020B0503020204020204" charset="-122"/>
                              <a:ea typeface="微软雅黑" panose="020B0503020204020204" charset="-122"/>
                            </a:rPr>
                            <a:t>其中</a:t>
                          </a:r>
                        </a:p>
                      </a:txBody>
                      <a:tcPr anchor="ctr"/>
                    </a:tc>
                    <a:tc>
                      <a:txBody>
                        <a:bodyPr/>
                        <a:lstStyle/>
                        <a:p>
                          <a:pPr algn="ctr"/>
                          <a:r>
                            <a:rPr lang="zh-CN" altLang="en-US" sz="1100" b="0" dirty="0">
                              <a:latin typeface="微软雅黑" panose="020B0503020204020204" charset="-122"/>
                              <a:ea typeface="微软雅黑" panose="020B0503020204020204" charset="-122"/>
                            </a:rPr>
                            <a:t>基底面积</a:t>
                          </a:r>
                        </a:p>
                      </a:txBody>
                      <a:tcPr anchor="ctr"/>
                    </a:tc>
                    <a:tc>
                      <a:txBody>
                        <a:bodyPr/>
                        <a:lstStyle/>
                        <a:p>
                          <a:pPr algn="ctr"/>
                          <a:r>
                            <a:rPr lang="en-US" altLang="zh-CN" sz="1100" b="0" dirty="0">
                              <a:latin typeface="微软雅黑" panose="020B0503020204020204" charset="-122"/>
                              <a:ea typeface="微软雅黑" panose="020B0503020204020204" charset="-122"/>
                            </a:rPr>
                            <a:t>148890</a:t>
                          </a:r>
                          <a:endParaRPr lang="zh-CN" altLang="en-US" sz="1100" b="0" dirty="0">
                            <a:latin typeface="微软雅黑" panose="020B0503020204020204" charset="-122"/>
                            <a:ea typeface="微软雅黑" panose="020B0503020204020204" charset="-122"/>
                          </a:endParaRPr>
                        </a:p>
                      </a:txBody>
                      <a:tcPr/>
                    </a:tc>
                    <a:tc>
                      <a:txBody>
                        <a:bodyPr/>
                        <a:lstStyle/>
                        <a:p>
                          <a:pPr algn="ctr"/>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dirty="0">
                            <a:latin typeface="微软雅黑" panose="020B0503020204020204" charset="-122"/>
                            <a:ea typeface="微软雅黑" panose="020B0503020204020204" charset="-122"/>
                          </a:endParaRPr>
                        </a:p>
                      </a:txBody>
                      <a:tcPr/>
                    </a:tc>
                    <a:extLst>
                      <a:ext uri="{0D108BD9-81ED-4DB2-BD59-A6C34878D82A}">
                        <a16:rowId xmlns:a16="http://schemas.microsoft.com/office/drawing/2014/main" val="10002"/>
                      </a:ext>
                    </a:extLst>
                  </a:tr>
                  <a:tr h="251596">
                    <a:tc rowSpan="9">
                      <a:txBody>
                        <a:bodyPr/>
                        <a:lstStyle/>
                        <a:p>
                          <a:pPr algn="ctr"/>
                          <a:r>
                            <a:rPr lang="en-US" altLang="zh-CN" sz="1100" b="0" dirty="0">
                              <a:latin typeface="微软雅黑" panose="020B0503020204020204" charset="-122"/>
                              <a:ea typeface="微软雅黑" panose="020B0503020204020204" charset="-122"/>
                            </a:rPr>
                            <a:t>2</a:t>
                          </a:r>
                          <a:endParaRPr lang="zh-CN" altLang="en-US" sz="1100" b="0" dirty="0">
                            <a:latin typeface="微软雅黑" panose="020B0503020204020204" charset="-122"/>
                            <a:ea typeface="微软雅黑" panose="020B0503020204020204" charset="-122"/>
                          </a:endParaRPr>
                        </a:p>
                      </a:txBody>
                      <a:tcPr anchor="ctr"/>
                    </a:tc>
                    <a:tc gridSpan="2">
                      <a:txBody>
                        <a:bodyPr/>
                        <a:lstStyle/>
                        <a:p>
                          <a:pPr algn="ctr"/>
                          <a:r>
                            <a:rPr lang="zh-CN" altLang="en-US" sz="1100" b="0" dirty="0">
                              <a:latin typeface="微软雅黑" panose="020B0503020204020204" charset="-122"/>
                              <a:ea typeface="微软雅黑" panose="020B0503020204020204" charset="-122"/>
                            </a:rPr>
                            <a:t>总体建筑面积</a:t>
                          </a:r>
                        </a:p>
                      </a:txBody>
                      <a:tcPr/>
                    </a:tc>
                    <a:tc hMerge="1">
                      <a:txBody>
                        <a:bodyPr/>
                        <a:lstStyle/>
                        <a:p>
                          <a:endParaRPr lang="zh-CN"/>
                        </a:p>
                      </a:txBody>
                      <a:tcPr/>
                    </a:tc>
                    <a:tc>
                      <a:txBody>
                        <a:bodyPr/>
                        <a:lstStyle/>
                        <a:p>
                          <a:pPr algn="ctr"/>
                          <a:r>
                            <a:rPr lang="en-US" altLang="zh-CN" sz="1100" b="0" dirty="0">
                              <a:latin typeface="微软雅黑" panose="020B0503020204020204" charset="-122"/>
                              <a:ea typeface="微软雅黑" panose="020B0503020204020204" charset="-122"/>
                            </a:rPr>
                            <a:t>274060</a:t>
                          </a:r>
                          <a:endParaRPr lang="zh-CN" altLang="en-US" sz="1100" b="0" dirty="0">
                            <a:latin typeface="微软雅黑" panose="020B0503020204020204" charset="-122"/>
                            <a:ea typeface="微软雅黑" panose="020B0503020204020204" charset="-122"/>
                          </a:endParaRPr>
                        </a:p>
                      </a:txBody>
                      <a:tcPr/>
                    </a:tc>
                    <a:tc>
                      <a:txBody>
                        <a:bodyPr/>
                        <a:lstStyle/>
                        <a:p>
                          <a:pPr algn="ctr"/>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dirty="0">
                            <a:latin typeface="微软雅黑" panose="020B0503020204020204" charset="-122"/>
                            <a:ea typeface="微软雅黑" panose="020B0503020204020204" charset="-122"/>
                          </a:endParaRPr>
                        </a:p>
                      </a:txBody>
                      <a:tcPr/>
                    </a:tc>
                    <a:extLst>
                      <a:ext uri="{0D108BD9-81ED-4DB2-BD59-A6C34878D82A}">
                        <a16:rowId xmlns:a16="http://schemas.microsoft.com/office/drawing/2014/main" val="10006"/>
                      </a:ext>
                    </a:extLst>
                  </a:tr>
                  <a:tr h="251596">
                    <a:tc vMerge="1">
                      <a:txBody>
                        <a:bodyPr/>
                        <a:lstStyle/>
                        <a:p>
                          <a:endParaRPr lang="zh-CN"/>
                        </a:p>
                      </a:txBody>
                      <a:tcPr/>
                    </a:tc>
                    <a:tc rowSpan="8">
                      <a:txBody>
                        <a:bodyPr/>
                        <a:lstStyle/>
                        <a:p>
                          <a:pPr algn="ctr" fontAlgn="ctr"/>
                          <a:r>
                            <a:rPr lang="zh-CN" altLang="en-US" sz="1100" b="0" dirty="0">
                              <a:latin typeface="微软雅黑" panose="020B0503020204020204" charset="-122"/>
                              <a:ea typeface="微软雅黑" panose="020B0503020204020204" charset="-122"/>
                            </a:rPr>
                            <a:t>其中</a:t>
                          </a:r>
                        </a:p>
                      </a:txBody>
                      <a:tcPr anchor="ctr"/>
                    </a:tc>
                    <a:tc>
                      <a:txBody>
                        <a:bodyPr/>
                        <a:lstStyle/>
                        <a:p>
                          <a:pPr algn="ctr"/>
                          <a:r>
                            <a:rPr lang="zh-CN" altLang="en-US" sz="1100" b="0" dirty="0">
                              <a:latin typeface="微软雅黑" panose="020B0503020204020204" charset="-122"/>
                              <a:ea typeface="微软雅黑" panose="020B0503020204020204" charset="-122"/>
                            </a:rPr>
                            <a:t>自由电子激光装置主体建筑</a:t>
                          </a:r>
                        </a:p>
                      </a:txBody>
                      <a:tcPr/>
                    </a:tc>
                    <a:tc>
                      <a:txBody>
                        <a:bodyPr/>
                        <a:lstStyle/>
                        <a:p>
                          <a:pPr algn="ctr"/>
                          <a:r>
                            <a:rPr lang="en-US" altLang="zh-CN" sz="1100" b="0" dirty="0">
                              <a:latin typeface="微软雅黑" panose="020B0503020204020204" charset="-122"/>
                              <a:ea typeface="微软雅黑" panose="020B0503020204020204" charset="-122"/>
                            </a:rPr>
                            <a:t>155900</a:t>
                          </a:r>
                          <a:endParaRPr lang="zh-CN" altLang="en-US" sz="1100" b="0" dirty="0">
                            <a:latin typeface="微软雅黑" panose="020B0503020204020204" charset="-122"/>
                            <a:ea typeface="微软雅黑" panose="020B0503020204020204" charset="-122"/>
                          </a:endParaRPr>
                        </a:p>
                      </a:txBody>
                      <a:tcPr/>
                    </a:tc>
                    <a:tc>
                      <a:txBody>
                        <a:bodyPr/>
                        <a:lstStyle/>
                        <a:p>
                          <a:pPr algn="ctr"/>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dirty="0">
                            <a:latin typeface="微软雅黑" panose="020B0503020204020204" charset="-122"/>
                            <a:ea typeface="微软雅黑" panose="020B0503020204020204" charset="-122"/>
                          </a:endParaRPr>
                        </a:p>
                      </a:txBody>
                      <a:tcPr/>
                    </a:tc>
                    <a:extLst>
                      <a:ext uri="{0D108BD9-81ED-4DB2-BD59-A6C34878D82A}">
                        <a16:rowId xmlns:a16="http://schemas.microsoft.com/office/drawing/2014/main" val="10007"/>
                      </a:ext>
                    </a:extLst>
                  </a:tr>
                  <a:tr h="251596">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超导高频测试组装大厅</a:t>
                          </a: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22420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08"/>
                      </a:ext>
                    </a:extLst>
                  </a:tr>
                  <a:tr h="251596">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高频束流测试大厅</a:t>
                          </a: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29590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09"/>
                      </a:ext>
                    </a:extLst>
                  </a:tr>
                  <a:tr h="251596">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低温大厅</a:t>
                          </a:r>
                          <a:r>
                            <a:rPr lang="en-US" altLang="zh-CN" sz="1100" b="0" kern="1200" dirty="0">
                              <a:solidFill>
                                <a:schemeClr val="tx1"/>
                              </a:solidFill>
                              <a:latin typeface="微软雅黑" panose="020B0503020204020204" charset="-122"/>
                              <a:ea typeface="微软雅黑" panose="020B0503020204020204" charset="-122"/>
                              <a:cs typeface="+mn-cs"/>
                            </a:rPr>
                            <a:t>A</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7350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0"/>
                      </a:ext>
                    </a:extLst>
                  </a:tr>
                  <a:tr h="251596">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低温大厅</a:t>
                          </a:r>
                          <a:r>
                            <a:rPr lang="en-US" altLang="zh-CN" sz="1100" b="0" kern="1200" dirty="0">
                              <a:solidFill>
                                <a:schemeClr val="tx1"/>
                              </a:solidFill>
                              <a:latin typeface="微软雅黑" panose="020B0503020204020204" charset="-122"/>
                              <a:ea typeface="微软雅黑" panose="020B0503020204020204" charset="-122"/>
                              <a:cs typeface="+mn-cs"/>
                            </a:rPr>
                            <a:t>B</a:t>
                          </a:r>
                          <a:r>
                            <a:rPr lang="zh-CN" altLang="en-US" sz="1100" b="0" kern="1200" dirty="0">
                              <a:solidFill>
                                <a:schemeClr val="tx1"/>
                              </a:solidFill>
                              <a:latin typeface="微软雅黑" panose="020B0503020204020204" charset="-122"/>
                              <a:ea typeface="微软雅黑" panose="020B0503020204020204" charset="-122"/>
                              <a:cs typeface="+mn-cs"/>
                            </a:rPr>
                            <a:t>与公用设施</a:t>
                          </a:r>
                          <a:r>
                            <a:rPr lang="en-US" altLang="zh-CN" sz="1100" b="0" kern="1200" dirty="0">
                              <a:solidFill>
                                <a:schemeClr val="tx1"/>
                              </a:solidFill>
                              <a:latin typeface="微软雅黑" panose="020B0503020204020204" charset="-122"/>
                              <a:ea typeface="微软雅黑" panose="020B0503020204020204" charset="-122"/>
                              <a:cs typeface="+mn-cs"/>
                            </a:rPr>
                            <a:t>A</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20970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1"/>
                      </a:ext>
                    </a:extLst>
                  </a:tr>
                  <a:tr h="251596">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科研楼</a:t>
                          </a: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21240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2"/>
                      </a:ext>
                    </a:extLst>
                  </a:tr>
                  <a:tr h="251596">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公用设施</a:t>
                          </a:r>
                          <a:r>
                            <a:rPr lang="en-US" altLang="zh-CN" sz="1100" b="0" kern="1200" dirty="0">
                              <a:solidFill>
                                <a:schemeClr val="tx1"/>
                              </a:solidFill>
                              <a:latin typeface="微软雅黑" panose="020B0503020204020204" charset="-122"/>
                              <a:ea typeface="微软雅黑" panose="020B0503020204020204" charset="-122"/>
                              <a:cs typeface="+mn-cs"/>
                            </a:rPr>
                            <a:t>B</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9640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3"/>
                      </a:ext>
                    </a:extLst>
                  </a:tr>
                  <a:tr h="251596">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设备管沟</a:t>
                          </a: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2400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14:m>
                            <m:oMathPara xmlns:m="http://schemas.openxmlformats.org/officeDocument/2006/math">
                              <m:oMathParaPr>
                                <m:jc m:val="centerGroup"/>
                              </m:oMathParaPr>
                              <m:oMath xmlns:m="http://schemas.openxmlformats.org/officeDocument/2006/math">
                                <m:sSup>
                                  <m:sSupPr>
                                    <m:ctrlPr>
                                      <a:rPr lang="en-US" altLang="zh-CN" sz="1100" b="0" i="1" dirty="0" smtClean="0">
                                        <a:latin typeface="Cambria Math" panose="02040503050406030204" pitchFamily="18" charset="0"/>
                                      </a:rPr>
                                    </m:ctrlPr>
                                  </m:sSupPr>
                                  <m:e>
                                    <m:r>
                                      <a:rPr lang="en-US" altLang="zh-CN" sz="1100" b="0" i="1" dirty="0" smtClean="0">
                                        <a:latin typeface="Cambria Math" panose="02040503050406030204" pitchFamily="18" charset="0"/>
                                      </a:rPr>
                                      <m:t>𝑚</m:t>
                                    </m:r>
                                  </m:e>
                                  <m:sup>
                                    <m:r>
                                      <a:rPr lang="en-US" altLang="zh-CN" sz="1100" b="0" i="1" dirty="0" smtClean="0">
                                        <a:latin typeface="Cambria Math" panose="02040503050406030204" pitchFamily="18" charset="0"/>
                                      </a:rPr>
                                      <m:t>2</m:t>
                                    </m:r>
                                  </m:sup>
                                </m:sSup>
                              </m:oMath>
                            </m:oMathPara>
                          </a14:m>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4"/>
                      </a:ext>
                    </a:extLst>
                  </a:tr>
                  <a:tr h="251596">
                    <a:tc>
                      <a:txBody>
                        <a:bodyPr/>
                        <a:lstStyle/>
                        <a:p>
                          <a:pPr algn="ctr"/>
                          <a:r>
                            <a:rPr lang="en-US" altLang="zh-CN" sz="1100" b="0" dirty="0">
                              <a:latin typeface="微软雅黑" panose="020B0503020204020204" charset="-122"/>
                              <a:ea typeface="微软雅黑" panose="020B0503020204020204" charset="-122"/>
                            </a:rPr>
                            <a:t>3</a:t>
                          </a:r>
                          <a:endParaRPr lang="zh-CN" altLang="en-US" sz="1100" b="0" dirty="0">
                            <a:latin typeface="微软雅黑" panose="020B0503020204020204" charset="-122"/>
                            <a:ea typeface="微软雅黑" panose="020B0503020204020204" charset="-122"/>
                          </a:endParaRPr>
                        </a:p>
                      </a:txBody>
                      <a:tcPr/>
                    </a:tc>
                    <a:tc gridSpan="2">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容积率</a:t>
                          </a:r>
                        </a:p>
                      </a:txBody>
                      <a:tcPr/>
                    </a:tc>
                    <a:tc hMerge="1">
                      <a:txBody>
                        <a:bodyPr/>
                        <a:lstStyle/>
                        <a:p>
                          <a:endParaRPr lang="zh-CN"/>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0.68</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5"/>
                      </a:ext>
                    </a:extLst>
                  </a:tr>
                  <a:tr h="251596">
                    <a:tc>
                      <a:txBody>
                        <a:bodyPr/>
                        <a:lstStyle/>
                        <a:p>
                          <a:pPr algn="ctr"/>
                          <a:r>
                            <a:rPr lang="en-US" altLang="zh-CN" sz="1100" b="0" dirty="0">
                              <a:latin typeface="微软雅黑" panose="020B0503020204020204" charset="-122"/>
                              <a:ea typeface="微软雅黑" panose="020B0503020204020204" charset="-122"/>
                            </a:rPr>
                            <a:t>4</a:t>
                          </a:r>
                          <a:endParaRPr lang="zh-CN" altLang="en-US" sz="1100" b="0" dirty="0">
                            <a:latin typeface="微软雅黑" panose="020B0503020204020204" charset="-122"/>
                            <a:ea typeface="微软雅黑" panose="020B0503020204020204" charset="-122"/>
                          </a:endParaRPr>
                        </a:p>
                      </a:txBody>
                      <a:tcPr/>
                    </a:tc>
                    <a:tc gridSpan="2">
                      <a:txBody>
                        <a:bodyPr/>
                        <a:lstStyle/>
                        <a:p>
                          <a:pPr algn="ctr"/>
                          <a:r>
                            <a:rPr lang="zh-CN" altLang="en-US" sz="1100" b="0" dirty="0">
                              <a:latin typeface="微软雅黑" panose="020B0503020204020204" charset="-122"/>
                              <a:ea typeface="微软雅黑" panose="020B0503020204020204" charset="-122"/>
                            </a:rPr>
                            <a:t>建筑密度</a:t>
                          </a:r>
                        </a:p>
                      </a:txBody>
                      <a:tcPr/>
                    </a:tc>
                    <a:tc hMerge="1">
                      <a:txBody>
                        <a:bodyPr/>
                        <a:lstStyle/>
                        <a:p>
                          <a:endParaRPr lang="zh-CN"/>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37.73</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6"/>
                      </a:ext>
                    </a:extLst>
                  </a:tr>
                  <a:tr h="251596">
                    <a:tc>
                      <a:txBody>
                        <a:bodyPr/>
                        <a:lstStyle/>
                        <a:p>
                          <a:pPr algn="ctr"/>
                          <a:r>
                            <a:rPr lang="en-US" altLang="zh-CN" sz="1100" b="0" dirty="0">
                              <a:latin typeface="微软雅黑" panose="020B0503020204020204" charset="-122"/>
                              <a:ea typeface="微软雅黑" panose="020B0503020204020204" charset="-122"/>
                            </a:rPr>
                            <a:t>5</a:t>
                          </a:r>
                          <a:endParaRPr lang="zh-CN" altLang="en-US" sz="1100" b="0" dirty="0">
                            <a:latin typeface="微软雅黑" panose="020B0503020204020204" charset="-122"/>
                            <a:ea typeface="微软雅黑" panose="020B0503020204020204" charset="-122"/>
                          </a:endParaRPr>
                        </a:p>
                      </a:txBody>
                      <a:tcPr/>
                    </a:tc>
                    <a:tc gridSpan="2">
                      <a:txBody>
                        <a:bodyPr/>
                        <a:lstStyle/>
                        <a:p>
                          <a:pPr algn="ctr"/>
                          <a:r>
                            <a:rPr lang="zh-CN" altLang="en-US" sz="1100" b="0" dirty="0">
                              <a:latin typeface="微软雅黑" panose="020B0503020204020204" charset="-122"/>
                              <a:ea typeface="微软雅黑" panose="020B0503020204020204" charset="-122"/>
                            </a:rPr>
                            <a:t>绿化率</a:t>
                          </a:r>
                        </a:p>
                      </a:txBody>
                      <a:tcPr/>
                    </a:tc>
                    <a:tc hMerge="1">
                      <a:txBody>
                        <a:bodyPr/>
                        <a:lstStyle/>
                        <a:p>
                          <a:endParaRPr lang="zh-CN"/>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15.64</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7"/>
                      </a:ext>
                    </a:extLst>
                  </a:tr>
                  <a:tr h="251596">
                    <a:tc>
                      <a:txBody>
                        <a:bodyPr/>
                        <a:lstStyle/>
                        <a:p>
                          <a:pPr algn="ctr"/>
                          <a:r>
                            <a:rPr lang="en-US" altLang="zh-CN" sz="1100" b="0" dirty="0">
                              <a:latin typeface="微软雅黑" panose="020B0503020204020204" charset="-122"/>
                              <a:ea typeface="微软雅黑" panose="020B0503020204020204" charset="-122"/>
                            </a:rPr>
                            <a:t>6</a:t>
                          </a:r>
                          <a:endParaRPr lang="zh-CN" altLang="en-US" sz="1100" b="0" dirty="0">
                            <a:latin typeface="微软雅黑" panose="020B0503020204020204" charset="-122"/>
                            <a:ea typeface="微软雅黑" panose="020B0503020204020204" charset="-122"/>
                          </a:endParaRPr>
                        </a:p>
                      </a:txBody>
                      <a:tcPr/>
                    </a:tc>
                    <a:tc gridSpan="2">
                      <a:txBody>
                        <a:bodyPr/>
                        <a:lstStyle/>
                        <a:p>
                          <a:pPr algn="ctr"/>
                          <a:r>
                            <a:rPr lang="zh-CN" altLang="en-US" sz="1100" b="0" dirty="0">
                              <a:latin typeface="微软雅黑" panose="020B0503020204020204" charset="-122"/>
                              <a:ea typeface="微软雅黑" panose="020B0503020204020204" charset="-122"/>
                            </a:rPr>
                            <a:t>机动车停车数</a:t>
                          </a:r>
                        </a:p>
                      </a:txBody>
                      <a:tcPr/>
                    </a:tc>
                    <a:tc hMerge="1">
                      <a:txBody>
                        <a:bodyPr/>
                        <a:lstStyle/>
                        <a:p>
                          <a:endParaRPr lang="zh-CN"/>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425</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辆</a:t>
                          </a:r>
                        </a:p>
                      </a:txBody>
                      <a:tcPr/>
                    </a:tc>
                    <a:extLst>
                      <a:ext uri="{0D108BD9-81ED-4DB2-BD59-A6C34878D82A}">
                        <a16:rowId xmlns:a16="http://schemas.microsoft.com/office/drawing/2014/main" val="10018"/>
                      </a:ext>
                    </a:extLst>
                  </a:tr>
                </a:tbl>
              </a:graphicData>
            </a:graphic>
          </p:graphicFrame>
        </mc:Choice>
        <mc:Fallback xmlns="">
          <p:graphicFrame>
            <p:nvGraphicFramePr>
              <p:cNvPr id="8" name="表格 7">
                <a:extLst>
                  <a:ext uri="{FF2B5EF4-FFF2-40B4-BE49-F238E27FC236}">
                    <a16:creationId xmlns:a16="http://schemas.microsoft.com/office/drawing/2014/main" id="{2F48B106-8162-40C9-9B11-C9BDC51C4673}"/>
                  </a:ext>
                </a:extLst>
              </p:cNvPr>
              <p:cNvGraphicFramePr>
                <a:graphicFrameLocks noGrp="1"/>
              </p:cNvGraphicFramePr>
              <p:nvPr>
                <p:custDataLst>
                  <p:tags r:id="rId4"/>
                </p:custDataLst>
                <p:extLst>
                  <p:ext uri="{D42A27DB-BD31-4B8C-83A1-F6EECF244321}">
                    <p14:modId xmlns:p14="http://schemas.microsoft.com/office/powerpoint/2010/main" val="3296961802"/>
                  </p:ext>
                </p:extLst>
              </p:nvPr>
            </p:nvGraphicFramePr>
            <p:xfrm>
              <a:off x="7776418" y="1360180"/>
              <a:ext cx="4250011" cy="4328160"/>
            </p:xfrm>
            <a:graphic>
              <a:graphicData uri="http://schemas.openxmlformats.org/drawingml/2006/table">
                <a:tbl>
                  <a:tblPr firstRow="1" bandRow="1">
                    <a:tableStyleId>{5940675A-B579-460E-94D1-54222C63F5DA}</a:tableStyleId>
                  </a:tblPr>
                  <a:tblGrid>
                    <a:gridCol w="505552">
                      <a:extLst>
                        <a:ext uri="{9D8B030D-6E8A-4147-A177-3AD203B41FA5}">
                          <a16:colId xmlns:a16="http://schemas.microsoft.com/office/drawing/2014/main" val="20000"/>
                        </a:ext>
                      </a:extLst>
                    </a:gridCol>
                    <a:gridCol w="410924">
                      <a:extLst>
                        <a:ext uri="{9D8B030D-6E8A-4147-A177-3AD203B41FA5}">
                          <a16:colId xmlns:a16="http://schemas.microsoft.com/office/drawing/2014/main" val="20001"/>
                        </a:ext>
                      </a:extLst>
                    </a:gridCol>
                    <a:gridCol w="1944951">
                      <a:extLst>
                        <a:ext uri="{9D8B030D-6E8A-4147-A177-3AD203B41FA5}">
                          <a16:colId xmlns:a16="http://schemas.microsoft.com/office/drawing/2014/main" val="20002"/>
                        </a:ext>
                      </a:extLst>
                    </a:gridCol>
                    <a:gridCol w="896765">
                      <a:extLst>
                        <a:ext uri="{9D8B030D-6E8A-4147-A177-3AD203B41FA5}">
                          <a16:colId xmlns:a16="http://schemas.microsoft.com/office/drawing/2014/main" val="20003"/>
                        </a:ext>
                      </a:extLst>
                    </a:gridCol>
                    <a:gridCol w="491819">
                      <a:extLst>
                        <a:ext uri="{9D8B030D-6E8A-4147-A177-3AD203B41FA5}">
                          <a16:colId xmlns:a16="http://schemas.microsoft.com/office/drawing/2014/main" val="20004"/>
                        </a:ext>
                      </a:extLst>
                    </a:gridCol>
                  </a:tblGrid>
                  <a:tr h="274320">
                    <a:tc>
                      <a:txBody>
                        <a:bodyPr/>
                        <a:lstStyle/>
                        <a:p>
                          <a:r>
                            <a:rPr lang="zh-CN" altLang="en-US" sz="1200" b="1" dirty="0">
                              <a:latin typeface="微软雅黑" panose="020B0503020204020204" charset="-122"/>
                              <a:ea typeface="微软雅黑" panose="020B0503020204020204" charset="-122"/>
                            </a:rPr>
                            <a:t>序号</a:t>
                          </a:r>
                        </a:p>
                      </a:txBody>
                      <a:tcPr/>
                    </a:tc>
                    <a:tc gridSpan="2">
                      <a:txBody>
                        <a:bodyPr/>
                        <a:lstStyle/>
                        <a:p>
                          <a:pPr algn="ctr"/>
                          <a:r>
                            <a:rPr lang="zh-CN" altLang="en-US" sz="1200" b="1" dirty="0">
                              <a:latin typeface="微软雅黑" panose="020B0503020204020204" charset="-122"/>
                              <a:ea typeface="微软雅黑" panose="020B0503020204020204" charset="-122"/>
                            </a:rPr>
                            <a:t>名称</a:t>
                          </a:r>
                        </a:p>
                      </a:txBody>
                      <a:tcPr/>
                    </a:tc>
                    <a:tc hMerge="1">
                      <a:txBody>
                        <a:bodyPr/>
                        <a:lstStyle/>
                        <a:p>
                          <a:endParaRPr lang="zh-CN"/>
                        </a:p>
                      </a:txBody>
                      <a:tcPr/>
                    </a:tc>
                    <a:tc>
                      <a:txBody>
                        <a:bodyPr/>
                        <a:lstStyle/>
                        <a:p>
                          <a:pPr algn="ctr"/>
                          <a:r>
                            <a:rPr lang="zh-CN" altLang="en-US" sz="1200" b="1" dirty="0">
                              <a:latin typeface="微软雅黑" panose="020B0503020204020204" charset="-122"/>
                              <a:ea typeface="微软雅黑" panose="020B0503020204020204" charset="-122"/>
                            </a:rPr>
                            <a:t>指标</a:t>
                          </a:r>
                        </a:p>
                      </a:txBody>
                      <a:tcPr/>
                    </a:tc>
                    <a:tc>
                      <a:txBody>
                        <a:bodyPr/>
                        <a:lstStyle/>
                        <a:p>
                          <a:pPr algn="ctr"/>
                          <a:r>
                            <a:rPr lang="zh-CN" altLang="en-US" sz="1200" b="1" dirty="0">
                              <a:latin typeface="微软雅黑" panose="020B0503020204020204" charset="-122"/>
                              <a:ea typeface="微软雅黑" panose="020B0503020204020204" charset="-122"/>
                            </a:rPr>
                            <a:t>单位</a:t>
                          </a:r>
                        </a:p>
                      </a:txBody>
                      <a:tcPr/>
                    </a:tc>
                    <a:extLst>
                      <a:ext uri="{0D108BD9-81ED-4DB2-BD59-A6C34878D82A}">
                        <a16:rowId xmlns:a16="http://schemas.microsoft.com/office/drawing/2014/main" val="10000"/>
                      </a:ext>
                    </a:extLst>
                  </a:tr>
                  <a:tr h="259080">
                    <a:tc rowSpan="2">
                      <a:txBody>
                        <a:bodyPr/>
                        <a:lstStyle/>
                        <a:p>
                          <a:pPr algn="ctr"/>
                          <a:r>
                            <a:rPr lang="en-US" altLang="zh-CN" sz="1100" b="0" dirty="0">
                              <a:latin typeface="微软雅黑" panose="020B0503020204020204" charset="-122"/>
                              <a:ea typeface="微软雅黑" panose="020B0503020204020204" charset="-122"/>
                            </a:rPr>
                            <a:t>1</a:t>
                          </a:r>
                          <a:endParaRPr lang="zh-CN" altLang="en-US" sz="1100" b="0" dirty="0">
                            <a:latin typeface="微软雅黑" panose="020B0503020204020204" charset="-122"/>
                            <a:ea typeface="微软雅黑" panose="020B0503020204020204" charset="-122"/>
                          </a:endParaRPr>
                        </a:p>
                      </a:txBody>
                      <a:tcPr anchor="ctr"/>
                    </a:tc>
                    <a:tc gridSpan="2">
                      <a:txBody>
                        <a:bodyPr/>
                        <a:lstStyle/>
                        <a:p>
                          <a:pPr algn="ctr"/>
                          <a:r>
                            <a:rPr lang="zh-CN" altLang="en-US" sz="1100" b="0" dirty="0">
                              <a:latin typeface="微软雅黑" panose="020B0503020204020204" charset="-122"/>
                              <a:ea typeface="微软雅黑" panose="020B0503020204020204" charset="-122"/>
                            </a:rPr>
                            <a:t>总用地面积</a:t>
                          </a:r>
                        </a:p>
                      </a:txBody>
                      <a:tcPr/>
                    </a:tc>
                    <a:tc hMerge="1">
                      <a:txBody>
                        <a:bodyPr/>
                        <a:lstStyle/>
                        <a:p>
                          <a:endParaRPr lang="zh-CN"/>
                        </a:p>
                      </a:txBody>
                      <a:tcPr/>
                    </a:tc>
                    <a:tc>
                      <a:txBody>
                        <a:bodyPr/>
                        <a:lstStyle/>
                        <a:p>
                          <a:pPr algn="ctr"/>
                          <a:r>
                            <a:rPr lang="en-US" altLang="zh-CN" sz="1100" b="0" dirty="0">
                              <a:latin typeface="微软雅黑" panose="020B0503020204020204" charset="-122"/>
                              <a:ea typeface="微软雅黑" panose="020B0503020204020204" charset="-122"/>
                            </a:rPr>
                            <a:t>394608.55</a:t>
                          </a:r>
                          <a:endParaRPr lang="zh-CN" altLang="en-US" sz="1100" b="0" dirty="0">
                            <a:latin typeface="微软雅黑" panose="020B0503020204020204" charset="-122"/>
                            <a:ea typeface="微软雅黑" panose="020B0503020204020204" charset="-122"/>
                          </a:endParaRPr>
                        </a:p>
                      </a:txBody>
                      <a:tcPr/>
                    </a:tc>
                    <a:tc>
                      <a:txBody>
                        <a:bodyPr/>
                        <a:lstStyle/>
                        <a:p>
                          <a:endParaRPr lang="zh-CN"/>
                        </a:p>
                      </a:txBody>
                      <a:tcPr>
                        <a:blipFill>
                          <a:blip r:embed="rId5"/>
                          <a:stretch>
                            <a:fillRect l="-762963" t="-106977" r="-2469" b="-1465116"/>
                          </a:stretch>
                        </a:blipFill>
                      </a:tcPr>
                    </a:tc>
                    <a:extLst>
                      <a:ext uri="{0D108BD9-81ED-4DB2-BD59-A6C34878D82A}">
                        <a16:rowId xmlns:a16="http://schemas.microsoft.com/office/drawing/2014/main" val="10001"/>
                      </a:ext>
                    </a:extLst>
                  </a:tr>
                  <a:tr h="426720">
                    <a:tc vMerge="1">
                      <a:txBody>
                        <a:bodyPr/>
                        <a:lstStyle/>
                        <a:p>
                          <a:endParaRPr lang="zh-CN"/>
                        </a:p>
                      </a:txBody>
                      <a:tcPr/>
                    </a:tc>
                    <a:tc>
                      <a:txBody>
                        <a:bodyPr/>
                        <a:lstStyle/>
                        <a:p>
                          <a:pPr algn="ctr"/>
                          <a:r>
                            <a:rPr lang="zh-CN" altLang="en-US" sz="1100" b="0" dirty="0">
                              <a:latin typeface="微软雅黑" panose="020B0503020204020204" charset="-122"/>
                              <a:ea typeface="微软雅黑" panose="020B0503020204020204" charset="-122"/>
                            </a:rPr>
                            <a:t>其中</a:t>
                          </a:r>
                        </a:p>
                      </a:txBody>
                      <a:tcPr anchor="ctr"/>
                    </a:tc>
                    <a:tc>
                      <a:txBody>
                        <a:bodyPr/>
                        <a:lstStyle/>
                        <a:p>
                          <a:pPr algn="ctr"/>
                          <a:r>
                            <a:rPr lang="zh-CN" altLang="en-US" sz="1100" b="0" dirty="0">
                              <a:latin typeface="微软雅黑" panose="020B0503020204020204" charset="-122"/>
                              <a:ea typeface="微软雅黑" panose="020B0503020204020204" charset="-122"/>
                            </a:rPr>
                            <a:t>基底面积</a:t>
                          </a:r>
                        </a:p>
                      </a:txBody>
                      <a:tcPr anchor="ctr"/>
                    </a:tc>
                    <a:tc>
                      <a:txBody>
                        <a:bodyPr/>
                        <a:lstStyle/>
                        <a:p>
                          <a:pPr algn="ctr"/>
                          <a:r>
                            <a:rPr lang="en-US" altLang="zh-CN" sz="1100" b="0" dirty="0">
                              <a:latin typeface="微软雅黑" panose="020B0503020204020204" charset="-122"/>
                              <a:ea typeface="微软雅黑" panose="020B0503020204020204" charset="-122"/>
                            </a:rPr>
                            <a:t>148890</a:t>
                          </a:r>
                          <a:endParaRPr lang="zh-CN" altLang="en-US" sz="1100" b="0" dirty="0">
                            <a:latin typeface="微软雅黑" panose="020B0503020204020204" charset="-122"/>
                            <a:ea typeface="微软雅黑" panose="020B0503020204020204" charset="-122"/>
                          </a:endParaRPr>
                        </a:p>
                      </a:txBody>
                      <a:tcPr/>
                    </a:tc>
                    <a:tc>
                      <a:txBody>
                        <a:bodyPr/>
                        <a:lstStyle/>
                        <a:p>
                          <a:endParaRPr lang="zh-CN"/>
                        </a:p>
                      </a:txBody>
                      <a:tcPr>
                        <a:blipFill>
                          <a:blip r:embed="rId5"/>
                          <a:stretch>
                            <a:fillRect l="-762963" t="-127143" r="-2469" b="-800000"/>
                          </a:stretch>
                        </a:blipFill>
                      </a:tcPr>
                    </a:tc>
                    <a:extLst>
                      <a:ext uri="{0D108BD9-81ED-4DB2-BD59-A6C34878D82A}">
                        <a16:rowId xmlns:a16="http://schemas.microsoft.com/office/drawing/2014/main" val="10002"/>
                      </a:ext>
                    </a:extLst>
                  </a:tr>
                  <a:tr h="259080">
                    <a:tc rowSpan="9">
                      <a:txBody>
                        <a:bodyPr/>
                        <a:lstStyle/>
                        <a:p>
                          <a:pPr algn="ctr"/>
                          <a:r>
                            <a:rPr lang="en-US" altLang="zh-CN" sz="1100" b="0" dirty="0">
                              <a:latin typeface="微软雅黑" panose="020B0503020204020204" charset="-122"/>
                              <a:ea typeface="微软雅黑" panose="020B0503020204020204" charset="-122"/>
                            </a:rPr>
                            <a:t>2</a:t>
                          </a:r>
                          <a:endParaRPr lang="zh-CN" altLang="en-US" sz="1100" b="0" dirty="0">
                            <a:latin typeface="微软雅黑" panose="020B0503020204020204" charset="-122"/>
                            <a:ea typeface="微软雅黑" panose="020B0503020204020204" charset="-122"/>
                          </a:endParaRPr>
                        </a:p>
                      </a:txBody>
                      <a:tcPr anchor="ctr"/>
                    </a:tc>
                    <a:tc gridSpan="2">
                      <a:txBody>
                        <a:bodyPr/>
                        <a:lstStyle/>
                        <a:p>
                          <a:pPr algn="ctr"/>
                          <a:r>
                            <a:rPr lang="zh-CN" altLang="en-US" sz="1100" b="0" dirty="0">
                              <a:latin typeface="微软雅黑" panose="020B0503020204020204" charset="-122"/>
                              <a:ea typeface="微软雅黑" panose="020B0503020204020204" charset="-122"/>
                            </a:rPr>
                            <a:t>总体建筑面积</a:t>
                          </a:r>
                        </a:p>
                      </a:txBody>
                      <a:tcPr/>
                    </a:tc>
                    <a:tc hMerge="1">
                      <a:txBody>
                        <a:bodyPr/>
                        <a:lstStyle/>
                        <a:p>
                          <a:endParaRPr lang="zh-CN"/>
                        </a:p>
                      </a:txBody>
                      <a:tcPr/>
                    </a:tc>
                    <a:tc>
                      <a:txBody>
                        <a:bodyPr/>
                        <a:lstStyle/>
                        <a:p>
                          <a:pPr algn="ctr"/>
                          <a:r>
                            <a:rPr lang="en-US" altLang="zh-CN" sz="1100" b="0" dirty="0">
                              <a:latin typeface="微软雅黑" panose="020B0503020204020204" charset="-122"/>
                              <a:ea typeface="微软雅黑" panose="020B0503020204020204" charset="-122"/>
                            </a:rPr>
                            <a:t>274060</a:t>
                          </a:r>
                          <a:endParaRPr lang="zh-CN" altLang="en-US" sz="1100" b="0" dirty="0">
                            <a:latin typeface="微软雅黑" panose="020B0503020204020204" charset="-122"/>
                            <a:ea typeface="微软雅黑" panose="020B0503020204020204" charset="-122"/>
                          </a:endParaRPr>
                        </a:p>
                      </a:txBody>
                      <a:tcPr/>
                    </a:tc>
                    <a:tc>
                      <a:txBody>
                        <a:bodyPr/>
                        <a:lstStyle/>
                        <a:p>
                          <a:endParaRPr lang="zh-CN"/>
                        </a:p>
                      </a:txBody>
                      <a:tcPr>
                        <a:blipFill>
                          <a:blip r:embed="rId5"/>
                          <a:stretch>
                            <a:fillRect l="-762963" t="-378571" r="-2469" b="-1233333"/>
                          </a:stretch>
                        </a:blipFill>
                      </a:tcPr>
                    </a:tc>
                    <a:extLst>
                      <a:ext uri="{0D108BD9-81ED-4DB2-BD59-A6C34878D82A}">
                        <a16:rowId xmlns:a16="http://schemas.microsoft.com/office/drawing/2014/main" val="10006"/>
                      </a:ext>
                    </a:extLst>
                  </a:tr>
                  <a:tr h="259080">
                    <a:tc vMerge="1">
                      <a:txBody>
                        <a:bodyPr/>
                        <a:lstStyle/>
                        <a:p>
                          <a:endParaRPr lang="zh-CN"/>
                        </a:p>
                      </a:txBody>
                      <a:tcPr/>
                    </a:tc>
                    <a:tc rowSpan="8">
                      <a:txBody>
                        <a:bodyPr/>
                        <a:lstStyle/>
                        <a:p>
                          <a:pPr algn="ctr" fontAlgn="ctr"/>
                          <a:r>
                            <a:rPr lang="zh-CN" altLang="en-US" sz="1100" b="0" dirty="0">
                              <a:latin typeface="微软雅黑" panose="020B0503020204020204" charset="-122"/>
                              <a:ea typeface="微软雅黑" panose="020B0503020204020204" charset="-122"/>
                            </a:rPr>
                            <a:t>其中</a:t>
                          </a:r>
                        </a:p>
                      </a:txBody>
                      <a:tcPr anchor="ctr"/>
                    </a:tc>
                    <a:tc>
                      <a:txBody>
                        <a:bodyPr/>
                        <a:lstStyle/>
                        <a:p>
                          <a:pPr algn="ctr"/>
                          <a:r>
                            <a:rPr lang="zh-CN" altLang="en-US" sz="1100" b="0" dirty="0">
                              <a:latin typeface="微软雅黑" panose="020B0503020204020204" charset="-122"/>
                              <a:ea typeface="微软雅黑" panose="020B0503020204020204" charset="-122"/>
                            </a:rPr>
                            <a:t>自由电子激光装置主体建筑</a:t>
                          </a:r>
                        </a:p>
                      </a:txBody>
                      <a:tcPr/>
                    </a:tc>
                    <a:tc>
                      <a:txBody>
                        <a:bodyPr/>
                        <a:lstStyle/>
                        <a:p>
                          <a:pPr algn="ctr"/>
                          <a:r>
                            <a:rPr lang="en-US" altLang="zh-CN" sz="1100" b="0" dirty="0">
                              <a:latin typeface="微软雅黑" panose="020B0503020204020204" charset="-122"/>
                              <a:ea typeface="微软雅黑" panose="020B0503020204020204" charset="-122"/>
                            </a:rPr>
                            <a:t>155900</a:t>
                          </a:r>
                          <a:endParaRPr lang="zh-CN" altLang="en-US" sz="1100" b="0" dirty="0">
                            <a:latin typeface="微软雅黑" panose="020B0503020204020204" charset="-122"/>
                            <a:ea typeface="微软雅黑" panose="020B0503020204020204" charset="-122"/>
                          </a:endParaRPr>
                        </a:p>
                      </a:txBody>
                      <a:tcPr/>
                    </a:tc>
                    <a:tc>
                      <a:txBody>
                        <a:bodyPr/>
                        <a:lstStyle/>
                        <a:p>
                          <a:endParaRPr lang="zh-CN"/>
                        </a:p>
                      </a:txBody>
                      <a:tcPr>
                        <a:blipFill>
                          <a:blip r:embed="rId5"/>
                          <a:stretch>
                            <a:fillRect l="-762963" t="-467442" r="-2469" b="-1104651"/>
                          </a:stretch>
                        </a:blipFill>
                      </a:tcPr>
                    </a:tc>
                    <a:extLst>
                      <a:ext uri="{0D108BD9-81ED-4DB2-BD59-A6C34878D82A}">
                        <a16:rowId xmlns:a16="http://schemas.microsoft.com/office/drawing/2014/main" val="10007"/>
                      </a:ext>
                    </a:extLst>
                  </a:tr>
                  <a:tr h="259080">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超导高频测试组装大厅</a:t>
                          </a: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22420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endParaRPr lang="zh-CN"/>
                        </a:p>
                      </a:txBody>
                      <a:tcPr>
                        <a:blipFill>
                          <a:blip r:embed="rId5"/>
                          <a:stretch>
                            <a:fillRect l="-762963" t="-580952" r="-2469" b="-1030952"/>
                          </a:stretch>
                        </a:blipFill>
                      </a:tcPr>
                    </a:tc>
                    <a:extLst>
                      <a:ext uri="{0D108BD9-81ED-4DB2-BD59-A6C34878D82A}">
                        <a16:rowId xmlns:a16="http://schemas.microsoft.com/office/drawing/2014/main" val="10008"/>
                      </a:ext>
                    </a:extLst>
                  </a:tr>
                  <a:tr h="259080">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高频束流测试大厅</a:t>
                          </a: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29590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endParaRPr lang="zh-CN"/>
                        </a:p>
                      </a:txBody>
                      <a:tcPr>
                        <a:blipFill>
                          <a:blip r:embed="rId5"/>
                          <a:stretch>
                            <a:fillRect l="-762963" t="-665116" r="-2469" b="-906977"/>
                          </a:stretch>
                        </a:blipFill>
                      </a:tcPr>
                    </a:tc>
                    <a:extLst>
                      <a:ext uri="{0D108BD9-81ED-4DB2-BD59-A6C34878D82A}">
                        <a16:rowId xmlns:a16="http://schemas.microsoft.com/office/drawing/2014/main" val="10009"/>
                      </a:ext>
                    </a:extLst>
                  </a:tr>
                  <a:tr h="259080">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低温大厅</a:t>
                          </a:r>
                          <a:r>
                            <a:rPr lang="en-US" altLang="zh-CN" sz="1100" b="0" kern="1200" dirty="0">
                              <a:solidFill>
                                <a:schemeClr val="tx1"/>
                              </a:solidFill>
                              <a:latin typeface="微软雅黑" panose="020B0503020204020204" charset="-122"/>
                              <a:ea typeface="微软雅黑" panose="020B0503020204020204" charset="-122"/>
                              <a:cs typeface="+mn-cs"/>
                            </a:rPr>
                            <a:t>A</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7350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endParaRPr lang="zh-CN"/>
                        </a:p>
                      </a:txBody>
                      <a:tcPr>
                        <a:blipFill>
                          <a:blip r:embed="rId5"/>
                          <a:stretch>
                            <a:fillRect l="-762963" t="-765116" r="-2469" b="-806977"/>
                          </a:stretch>
                        </a:blipFill>
                      </a:tcPr>
                    </a:tc>
                    <a:extLst>
                      <a:ext uri="{0D108BD9-81ED-4DB2-BD59-A6C34878D82A}">
                        <a16:rowId xmlns:a16="http://schemas.microsoft.com/office/drawing/2014/main" val="10010"/>
                      </a:ext>
                    </a:extLst>
                  </a:tr>
                  <a:tr h="259080">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低温大厅</a:t>
                          </a:r>
                          <a:r>
                            <a:rPr lang="en-US" altLang="zh-CN" sz="1100" b="0" kern="1200" dirty="0">
                              <a:solidFill>
                                <a:schemeClr val="tx1"/>
                              </a:solidFill>
                              <a:latin typeface="微软雅黑" panose="020B0503020204020204" charset="-122"/>
                              <a:ea typeface="微软雅黑" panose="020B0503020204020204" charset="-122"/>
                              <a:cs typeface="+mn-cs"/>
                            </a:rPr>
                            <a:t>B</a:t>
                          </a:r>
                          <a:r>
                            <a:rPr lang="zh-CN" altLang="en-US" sz="1100" b="0" kern="1200" dirty="0">
                              <a:solidFill>
                                <a:schemeClr val="tx1"/>
                              </a:solidFill>
                              <a:latin typeface="微软雅黑" panose="020B0503020204020204" charset="-122"/>
                              <a:ea typeface="微软雅黑" panose="020B0503020204020204" charset="-122"/>
                              <a:cs typeface="+mn-cs"/>
                            </a:rPr>
                            <a:t>与公用设施</a:t>
                          </a:r>
                          <a:r>
                            <a:rPr lang="en-US" altLang="zh-CN" sz="1100" b="0" kern="1200" dirty="0">
                              <a:solidFill>
                                <a:schemeClr val="tx1"/>
                              </a:solidFill>
                              <a:latin typeface="微软雅黑" panose="020B0503020204020204" charset="-122"/>
                              <a:ea typeface="微软雅黑" panose="020B0503020204020204" charset="-122"/>
                              <a:cs typeface="+mn-cs"/>
                            </a:rPr>
                            <a:t>A</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20970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endParaRPr lang="zh-CN"/>
                        </a:p>
                      </a:txBody>
                      <a:tcPr>
                        <a:blipFill>
                          <a:blip r:embed="rId5"/>
                          <a:stretch>
                            <a:fillRect l="-762963" t="-885714" r="-2469" b="-726190"/>
                          </a:stretch>
                        </a:blipFill>
                      </a:tcPr>
                    </a:tc>
                    <a:extLst>
                      <a:ext uri="{0D108BD9-81ED-4DB2-BD59-A6C34878D82A}">
                        <a16:rowId xmlns:a16="http://schemas.microsoft.com/office/drawing/2014/main" val="10011"/>
                      </a:ext>
                    </a:extLst>
                  </a:tr>
                  <a:tr h="259080">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科研楼</a:t>
                          </a: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21240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endParaRPr lang="zh-CN"/>
                        </a:p>
                      </a:txBody>
                      <a:tcPr>
                        <a:blipFill>
                          <a:blip r:embed="rId5"/>
                          <a:stretch>
                            <a:fillRect l="-762963" t="-962791" r="-2469" b="-609302"/>
                          </a:stretch>
                        </a:blipFill>
                      </a:tcPr>
                    </a:tc>
                    <a:extLst>
                      <a:ext uri="{0D108BD9-81ED-4DB2-BD59-A6C34878D82A}">
                        <a16:rowId xmlns:a16="http://schemas.microsoft.com/office/drawing/2014/main" val="10012"/>
                      </a:ext>
                    </a:extLst>
                  </a:tr>
                  <a:tr h="259080">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公用设施</a:t>
                          </a:r>
                          <a:r>
                            <a:rPr lang="en-US" altLang="zh-CN" sz="1100" b="0" kern="1200" dirty="0">
                              <a:solidFill>
                                <a:schemeClr val="tx1"/>
                              </a:solidFill>
                              <a:latin typeface="微软雅黑" panose="020B0503020204020204" charset="-122"/>
                              <a:ea typeface="微软雅黑" panose="020B0503020204020204" charset="-122"/>
                              <a:cs typeface="+mn-cs"/>
                            </a:rPr>
                            <a:t>B</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9640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endParaRPr lang="zh-CN"/>
                        </a:p>
                      </a:txBody>
                      <a:tcPr>
                        <a:blipFill>
                          <a:blip r:embed="rId5"/>
                          <a:stretch>
                            <a:fillRect l="-762963" t="-1088095" r="-2469" b="-523810"/>
                          </a:stretch>
                        </a:blipFill>
                      </a:tcPr>
                    </a:tc>
                    <a:extLst>
                      <a:ext uri="{0D108BD9-81ED-4DB2-BD59-A6C34878D82A}">
                        <a16:rowId xmlns:a16="http://schemas.microsoft.com/office/drawing/2014/main" val="10013"/>
                      </a:ext>
                    </a:extLst>
                  </a:tr>
                  <a:tr h="259080">
                    <a:tc vMerge="1">
                      <a:txBody>
                        <a:bodyPr/>
                        <a:lstStyle/>
                        <a:p>
                          <a:endParaRPr lang="zh-CN"/>
                        </a:p>
                      </a:txBody>
                      <a:tcPr/>
                    </a:tc>
                    <a:tc vMerge="1">
                      <a:txBody>
                        <a:bodyPr/>
                        <a:lstStyle/>
                        <a:p>
                          <a:endParaRPr lang="zh-CN"/>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设备管沟</a:t>
                          </a: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2400</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endParaRPr lang="zh-CN"/>
                        </a:p>
                      </a:txBody>
                      <a:tcPr>
                        <a:blipFill>
                          <a:blip r:embed="rId5"/>
                          <a:stretch>
                            <a:fillRect l="-762963" t="-1160465" r="-2469" b="-411628"/>
                          </a:stretch>
                        </a:blipFill>
                      </a:tcPr>
                    </a:tc>
                    <a:extLst>
                      <a:ext uri="{0D108BD9-81ED-4DB2-BD59-A6C34878D82A}">
                        <a16:rowId xmlns:a16="http://schemas.microsoft.com/office/drawing/2014/main" val="10014"/>
                      </a:ext>
                    </a:extLst>
                  </a:tr>
                  <a:tr h="259080">
                    <a:tc>
                      <a:txBody>
                        <a:bodyPr/>
                        <a:lstStyle/>
                        <a:p>
                          <a:pPr algn="ctr"/>
                          <a:r>
                            <a:rPr lang="en-US" altLang="zh-CN" sz="1100" b="0" dirty="0">
                              <a:latin typeface="微软雅黑" panose="020B0503020204020204" charset="-122"/>
                              <a:ea typeface="微软雅黑" panose="020B0503020204020204" charset="-122"/>
                            </a:rPr>
                            <a:t>3</a:t>
                          </a:r>
                          <a:endParaRPr lang="zh-CN" altLang="en-US" sz="1100" b="0" dirty="0">
                            <a:latin typeface="微软雅黑" panose="020B0503020204020204" charset="-122"/>
                            <a:ea typeface="微软雅黑" panose="020B0503020204020204" charset="-122"/>
                          </a:endParaRPr>
                        </a:p>
                      </a:txBody>
                      <a:tcPr/>
                    </a:tc>
                    <a:tc gridSpan="2">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容积率</a:t>
                          </a:r>
                        </a:p>
                      </a:txBody>
                      <a:tcPr/>
                    </a:tc>
                    <a:tc hMerge="1">
                      <a:txBody>
                        <a:bodyPr/>
                        <a:lstStyle/>
                        <a:p>
                          <a:endParaRPr lang="zh-CN"/>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0.68</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5"/>
                      </a:ext>
                    </a:extLst>
                  </a:tr>
                  <a:tr h="259080">
                    <a:tc>
                      <a:txBody>
                        <a:bodyPr/>
                        <a:lstStyle/>
                        <a:p>
                          <a:pPr algn="ctr"/>
                          <a:r>
                            <a:rPr lang="en-US" altLang="zh-CN" sz="1100" b="0" dirty="0">
                              <a:latin typeface="微软雅黑" panose="020B0503020204020204" charset="-122"/>
                              <a:ea typeface="微软雅黑" panose="020B0503020204020204" charset="-122"/>
                            </a:rPr>
                            <a:t>4</a:t>
                          </a:r>
                          <a:endParaRPr lang="zh-CN" altLang="en-US" sz="1100" b="0" dirty="0">
                            <a:latin typeface="微软雅黑" panose="020B0503020204020204" charset="-122"/>
                            <a:ea typeface="微软雅黑" panose="020B0503020204020204" charset="-122"/>
                          </a:endParaRPr>
                        </a:p>
                      </a:txBody>
                      <a:tcPr/>
                    </a:tc>
                    <a:tc gridSpan="2">
                      <a:txBody>
                        <a:bodyPr/>
                        <a:lstStyle/>
                        <a:p>
                          <a:pPr algn="ctr"/>
                          <a:r>
                            <a:rPr lang="zh-CN" altLang="en-US" sz="1100" b="0" dirty="0">
                              <a:latin typeface="微软雅黑" panose="020B0503020204020204" charset="-122"/>
                              <a:ea typeface="微软雅黑" panose="020B0503020204020204" charset="-122"/>
                            </a:rPr>
                            <a:t>建筑密度</a:t>
                          </a:r>
                        </a:p>
                      </a:txBody>
                      <a:tcPr/>
                    </a:tc>
                    <a:tc hMerge="1">
                      <a:txBody>
                        <a:bodyPr/>
                        <a:lstStyle/>
                        <a:p>
                          <a:endParaRPr lang="zh-CN"/>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37.73</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6"/>
                      </a:ext>
                    </a:extLst>
                  </a:tr>
                  <a:tr h="259080">
                    <a:tc>
                      <a:txBody>
                        <a:bodyPr/>
                        <a:lstStyle/>
                        <a:p>
                          <a:pPr algn="ctr"/>
                          <a:r>
                            <a:rPr lang="en-US" altLang="zh-CN" sz="1100" b="0" dirty="0">
                              <a:latin typeface="微软雅黑" panose="020B0503020204020204" charset="-122"/>
                              <a:ea typeface="微软雅黑" panose="020B0503020204020204" charset="-122"/>
                            </a:rPr>
                            <a:t>5</a:t>
                          </a:r>
                          <a:endParaRPr lang="zh-CN" altLang="en-US" sz="1100" b="0" dirty="0">
                            <a:latin typeface="微软雅黑" panose="020B0503020204020204" charset="-122"/>
                            <a:ea typeface="微软雅黑" panose="020B0503020204020204" charset="-122"/>
                          </a:endParaRPr>
                        </a:p>
                      </a:txBody>
                      <a:tcPr/>
                    </a:tc>
                    <a:tc gridSpan="2">
                      <a:txBody>
                        <a:bodyPr/>
                        <a:lstStyle/>
                        <a:p>
                          <a:pPr algn="ctr"/>
                          <a:r>
                            <a:rPr lang="zh-CN" altLang="en-US" sz="1100" b="0" dirty="0">
                              <a:latin typeface="微软雅黑" panose="020B0503020204020204" charset="-122"/>
                              <a:ea typeface="微软雅黑" panose="020B0503020204020204" charset="-122"/>
                            </a:rPr>
                            <a:t>绿化率</a:t>
                          </a:r>
                        </a:p>
                      </a:txBody>
                      <a:tcPr/>
                    </a:tc>
                    <a:tc hMerge="1">
                      <a:txBody>
                        <a:bodyPr/>
                        <a:lstStyle/>
                        <a:p>
                          <a:endParaRPr lang="zh-CN"/>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15.64</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extLst>
                      <a:ext uri="{0D108BD9-81ED-4DB2-BD59-A6C34878D82A}">
                        <a16:rowId xmlns:a16="http://schemas.microsoft.com/office/drawing/2014/main" val="10017"/>
                      </a:ext>
                    </a:extLst>
                  </a:tr>
                  <a:tr h="259080">
                    <a:tc>
                      <a:txBody>
                        <a:bodyPr/>
                        <a:lstStyle/>
                        <a:p>
                          <a:pPr algn="ctr"/>
                          <a:r>
                            <a:rPr lang="en-US" altLang="zh-CN" sz="1100" b="0" dirty="0">
                              <a:latin typeface="微软雅黑" panose="020B0503020204020204" charset="-122"/>
                              <a:ea typeface="微软雅黑" panose="020B0503020204020204" charset="-122"/>
                            </a:rPr>
                            <a:t>6</a:t>
                          </a:r>
                          <a:endParaRPr lang="zh-CN" altLang="en-US" sz="1100" b="0" dirty="0">
                            <a:latin typeface="微软雅黑" panose="020B0503020204020204" charset="-122"/>
                            <a:ea typeface="微软雅黑" panose="020B0503020204020204" charset="-122"/>
                          </a:endParaRPr>
                        </a:p>
                      </a:txBody>
                      <a:tcPr/>
                    </a:tc>
                    <a:tc gridSpan="2">
                      <a:txBody>
                        <a:bodyPr/>
                        <a:lstStyle/>
                        <a:p>
                          <a:pPr algn="ctr"/>
                          <a:r>
                            <a:rPr lang="zh-CN" altLang="en-US" sz="1100" b="0" dirty="0">
                              <a:latin typeface="微软雅黑" panose="020B0503020204020204" charset="-122"/>
                              <a:ea typeface="微软雅黑" panose="020B0503020204020204" charset="-122"/>
                            </a:rPr>
                            <a:t>机动车停车数</a:t>
                          </a:r>
                        </a:p>
                      </a:txBody>
                      <a:tcPr/>
                    </a:tc>
                    <a:tc hMerge="1">
                      <a:txBody>
                        <a:bodyPr/>
                        <a:lstStyle/>
                        <a:p>
                          <a:endParaRPr lang="zh-CN"/>
                        </a:p>
                      </a:txBody>
                      <a:tcPr/>
                    </a:tc>
                    <a:tc>
                      <a:txBody>
                        <a:bodyPr/>
                        <a:lstStyle/>
                        <a:p>
                          <a:pPr marL="0" algn="ctr" defTabSz="914400" rtl="0" eaLnBrk="1" latinLnBrk="0" hangingPunct="1"/>
                          <a:r>
                            <a:rPr lang="en-US" altLang="zh-CN" sz="1100" b="0" kern="1200" dirty="0">
                              <a:solidFill>
                                <a:schemeClr val="tx1"/>
                              </a:solidFill>
                              <a:latin typeface="微软雅黑" panose="020B0503020204020204" charset="-122"/>
                              <a:ea typeface="微软雅黑" panose="020B0503020204020204" charset="-122"/>
                              <a:cs typeface="+mn-cs"/>
                            </a:rPr>
                            <a:t>425</a:t>
                          </a:r>
                          <a:endParaRPr lang="zh-CN" altLang="en-US" sz="1100" b="0" kern="1200" dirty="0">
                            <a:solidFill>
                              <a:schemeClr val="tx1"/>
                            </a:solidFill>
                            <a:latin typeface="微软雅黑" panose="020B0503020204020204" charset="-122"/>
                            <a:ea typeface="微软雅黑" panose="020B0503020204020204" charset="-122"/>
                            <a:cs typeface="+mn-cs"/>
                          </a:endParaRPr>
                        </a:p>
                      </a:txBody>
                      <a:tcPr/>
                    </a:tc>
                    <a:tc>
                      <a:txBody>
                        <a:bodyPr/>
                        <a:lstStyle/>
                        <a:p>
                          <a:pPr marL="0" algn="ctr" defTabSz="914400" rtl="0" eaLnBrk="1" latinLnBrk="0" hangingPunct="1"/>
                          <a:r>
                            <a:rPr lang="zh-CN" altLang="en-US" sz="1100" b="0" kern="1200" dirty="0">
                              <a:solidFill>
                                <a:schemeClr val="tx1"/>
                              </a:solidFill>
                              <a:latin typeface="微软雅黑" panose="020B0503020204020204" charset="-122"/>
                              <a:ea typeface="微软雅黑" panose="020B0503020204020204" charset="-122"/>
                              <a:cs typeface="+mn-cs"/>
                            </a:rPr>
                            <a:t>辆</a:t>
                          </a:r>
                        </a:p>
                      </a:txBody>
                      <a:tcPr/>
                    </a:tc>
                    <a:extLst>
                      <a:ext uri="{0D108BD9-81ED-4DB2-BD59-A6C34878D82A}">
                        <a16:rowId xmlns:a16="http://schemas.microsoft.com/office/drawing/2014/main" val="10018"/>
                      </a:ext>
                    </a:extLst>
                  </a:tr>
                </a:tbl>
              </a:graphicData>
            </a:graphic>
          </p:graphicFrame>
        </mc:Fallback>
      </mc:AlternateContent>
    </p:spTree>
    <p:extLst>
      <p:ext uri="{BB962C8B-B14F-4D97-AF65-F5344CB8AC3E}">
        <p14:creationId xmlns:p14="http://schemas.microsoft.com/office/powerpoint/2010/main" val="743296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7406" y="0"/>
            <a:ext cx="12747586" cy="7034543"/>
          </a:xfrm>
          <a:prstGeom prst="rect">
            <a:avLst/>
          </a:prstGeom>
        </p:spPr>
      </p:pic>
    </p:spTree>
    <p:extLst>
      <p:ext uri="{BB962C8B-B14F-4D97-AF65-F5344CB8AC3E}">
        <p14:creationId xmlns:p14="http://schemas.microsoft.com/office/powerpoint/2010/main" val="2080384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表格 26"/>
          <p:cNvGraphicFramePr>
            <a:graphicFrameLocks noGrp="1"/>
          </p:cNvGraphicFramePr>
          <p:nvPr>
            <p:extLst>
              <p:ext uri="{D42A27DB-BD31-4B8C-83A1-F6EECF244321}">
                <p14:modId xmlns:p14="http://schemas.microsoft.com/office/powerpoint/2010/main" val="391735862"/>
              </p:ext>
            </p:extLst>
          </p:nvPr>
        </p:nvGraphicFramePr>
        <p:xfrm>
          <a:off x="598335" y="1209793"/>
          <a:ext cx="10995329" cy="5039998"/>
        </p:xfrm>
        <a:graphic>
          <a:graphicData uri="http://schemas.openxmlformats.org/drawingml/2006/table">
            <a:tbl>
              <a:tblPr firstRow="1" bandRow="1">
                <a:tableStyleId>{5940675A-B579-460E-94D1-54222C63F5DA}</a:tableStyleId>
              </a:tblPr>
              <a:tblGrid>
                <a:gridCol w="1859837">
                  <a:extLst>
                    <a:ext uri="{9D8B030D-6E8A-4147-A177-3AD203B41FA5}">
                      <a16:colId xmlns:a16="http://schemas.microsoft.com/office/drawing/2014/main" val="20000"/>
                    </a:ext>
                  </a:extLst>
                </a:gridCol>
                <a:gridCol w="9135492">
                  <a:extLst>
                    <a:ext uri="{9D8B030D-6E8A-4147-A177-3AD203B41FA5}">
                      <a16:colId xmlns:a16="http://schemas.microsoft.com/office/drawing/2014/main" val="20001"/>
                    </a:ext>
                  </a:extLst>
                </a:gridCol>
              </a:tblGrid>
              <a:tr h="442700">
                <a:tc>
                  <a:txBody>
                    <a:bodyPr/>
                    <a:lstStyle/>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2000" b="1" dirty="0">
                          <a:solidFill>
                            <a:schemeClr val="bg1"/>
                          </a:solidFill>
                          <a:latin typeface="微软雅黑" panose="020B0503020204020204" pitchFamily="34" charset="-122"/>
                          <a:ea typeface="微软雅黑" panose="020B0503020204020204" pitchFamily="34" charset="-122"/>
                        </a:rPr>
                        <a:t>科学目标</a:t>
                      </a:r>
                    </a:p>
                  </a:txBody>
                  <a:tcPr anchor="ctr">
                    <a:solidFill>
                      <a:srgbClr val="41719C"/>
                    </a:solidFill>
                  </a:tcPr>
                </a:tc>
                <a:tc>
                  <a:txBody>
                    <a:bodyPr/>
                    <a:lstStyle/>
                    <a:p>
                      <a:pPr marL="0" marR="0" lvl="0" indent="0" algn="ctr" defTabSz="1219200" rtl="0" eaLnBrk="1" fontAlgn="auto" latinLnBrk="0" hangingPunct="1">
                        <a:lnSpc>
                          <a:spcPct val="100000"/>
                        </a:lnSpc>
                        <a:spcBef>
                          <a:spcPts val="0"/>
                        </a:spcBef>
                        <a:spcAft>
                          <a:spcPts val="0"/>
                        </a:spcAft>
                        <a:buClrTx/>
                        <a:buSzTx/>
                        <a:buFontTx/>
                        <a:buNone/>
                        <a:defRPr/>
                      </a:pPr>
                      <a:r>
                        <a:rPr lang="en-US" altLang="zh-CN" sz="2000" b="1" dirty="0">
                          <a:solidFill>
                            <a:schemeClr val="bg1"/>
                          </a:solidFill>
                          <a:latin typeface="微软雅黑" panose="020B0503020204020204" pitchFamily="34" charset="-122"/>
                          <a:ea typeface="微软雅黑" panose="020B0503020204020204" pitchFamily="34" charset="-122"/>
                        </a:rPr>
                        <a:t>S</a:t>
                      </a:r>
                      <a:r>
                        <a:rPr lang="en-US" altLang="zh-CN" sz="2000" b="1" baseline="30000" dirty="0">
                          <a:solidFill>
                            <a:schemeClr val="bg1"/>
                          </a:solidFill>
                          <a:latin typeface="微软雅黑" panose="020B0503020204020204" pitchFamily="34" charset="-122"/>
                          <a:ea typeface="微软雅黑" panose="020B0503020204020204" pitchFamily="34" charset="-122"/>
                        </a:rPr>
                        <a:t>3</a:t>
                      </a:r>
                      <a:r>
                        <a:rPr lang="en-US" altLang="zh-CN" sz="2000" b="1" dirty="0">
                          <a:solidFill>
                            <a:schemeClr val="bg1"/>
                          </a:solidFill>
                          <a:latin typeface="微软雅黑" panose="020B0503020204020204" pitchFamily="34" charset="-122"/>
                          <a:ea typeface="微软雅黑" panose="020B0503020204020204" pitchFamily="34" charset="-122"/>
                        </a:rPr>
                        <a:t>FEL</a:t>
                      </a:r>
                      <a:r>
                        <a:rPr lang="zh-CN" altLang="en-US" sz="2000" b="1" dirty="0">
                          <a:solidFill>
                            <a:schemeClr val="bg1"/>
                          </a:solidFill>
                          <a:latin typeface="微软雅黑" panose="020B0503020204020204" pitchFamily="34" charset="-122"/>
                          <a:ea typeface="微软雅黑" panose="020B0503020204020204" pitchFamily="34" charset="-122"/>
                        </a:rPr>
                        <a:t>可提供的研究条件</a:t>
                      </a:r>
                    </a:p>
                  </a:txBody>
                  <a:tcPr anchor="ctr">
                    <a:solidFill>
                      <a:srgbClr val="41719C"/>
                    </a:solidFill>
                  </a:tcPr>
                </a:tc>
                <a:extLst>
                  <a:ext uri="{0D108BD9-81ED-4DB2-BD59-A6C34878D82A}">
                    <a16:rowId xmlns:a16="http://schemas.microsoft.com/office/drawing/2014/main" val="10000"/>
                  </a:ext>
                </a:extLst>
              </a:tr>
              <a:tr h="715134">
                <a:tc>
                  <a:txBody>
                    <a:bodyPr/>
                    <a:lstStyle/>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2000" b="1" u="sng" dirty="0">
                          <a:latin typeface="微软雅黑" panose="020B0503020204020204" pitchFamily="34" charset="-122"/>
                          <a:ea typeface="微软雅黑" panose="020B0503020204020204" pitchFamily="34" charset="-122"/>
                        </a:rPr>
                        <a:t>信息材料</a:t>
                      </a:r>
                      <a:endParaRPr lang="zh-CN" altLang="en-US" sz="2000" b="1" u="sng" dirty="0">
                        <a:solidFill>
                          <a:srgbClr val="002060"/>
                        </a:solidFill>
                        <a:latin typeface="微软雅黑" panose="020B0503020204020204" pitchFamily="34" charset="-122"/>
                        <a:ea typeface="微软雅黑" panose="020B0503020204020204" pitchFamily="34" charset="-122"/>
                      </a:endParaRPr>
                    </a:p>
                  </a:txBody>
                  <a:tcPr anchor="ctr"/>
                </a:tc>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800" dirty="0">
                          <a:latin typeface="微软雅黑" panose="020B0503020204020204" pitchFamily="34" charset="-122"/>
                          <a:ea typeface="微软雅黑" panose="020B0503020204020204" pitchFamily="34" charset="-122"/>
                        </a:rPr>
                        <a:t>半导体技术的发展急需高亮度的先进光源，开展光源、光刻胶等全链条技术研究。</a:t>
                      </a:r>
                      <a:endParaRPr lang="zh-CN" altLang="en-US" sz="1800" b="1" dirty="0">
                        <a:solidFill>
                          <a:srgbClr val="002060"/>
                        </a:solidFill>
                        <a:latin typeface="微软雅黑" panose="020B0503020204020204" pitchFamily="34" charset="-122"/>
                        <a:ea typeface="微软雅黑" panose="020B0503020204020204" pitchFamily="34" charset="-122"/>
                      </a:endParaRPr>
                    </a:p>
                  </a:txBody>
                  <a:tcPr anchor="ctr"/>
                </a:tc>
                <a:extLst>
                  <a:ext uri="{0D108BD9-81ED-4DB2-BD59-A6C34878D82A}">
                    <a16:rowId xmlns:a16="http://schemas.microsoft.com/office/drawing/2014/main" val="10001"/>
                  </a:ext>
                </a:extLst>
              </a:tr>
              <a:tr h="1021628">
                <a:tc>
                  <a:txBody>
                    <a:bodyPr/>
                    <a:lstStyle/>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2000" b="1" u="sng" dirty="0">
                          <a:latin typeface="微软雅黑" panose="020B0503020204020204" pitchFamily="34" charset="-122"/>
                          <a:ea typeface="微软雅黑" panose="020B0503020204020204" pitchFamily="34" charset="-122"/>
                        </a:rPr>
                        <a:t>量子材料 </a:t>
                      </a:r>
                      <a:endParaRPr lang="zh-CN" altLang="en-US" sz="2000" b="1" u="sng" dirty="0">
                        <a:solidFill>
                          <a:srgbClr val="002060"/>
                        </a:solidFill>
                        <a:latin typeface="微软雅黑" panose="020B0503020204020204" pitchFamily="34" charset="-122"/>
                        <a:ea typeface="微软雅黑" panose="020B0503020204020204" pitchFamily="34" charset="-122"/>
                      </a:endParaRPr>
                    </a:p>
                  </a:txBody>
                  <a:tcPr anchor="ctr"/>
                </a:tc>
                <a:tc>
                  <a:txBody>
                    <a:bodyPr/>
                    <a:lstStyle/>
                    <a:p>
                      <a:r>
                        <a:rPr lang="zh-CN" altLang="en-US" sz="1800" dirty="0">
                          <a:latin typeface="微软雅黑" panose="020B0503020204020204" pitchFamily="34" charset="-122"/>
                          <a:ea typeface="微软雅黑" panose="020B0503020204020204" pitchFamily="34" charset="-122"/>
                        </a:rPr>
                        <a:t>利用高亮度自由电子激光的波长连续可调、偏振可控、高重频、高相干性、窄线宽、超短脉冲等特点，实现对量子材料电子结构、磁结构、超快动力学的多维度、高效率测量，理解其新奇物性的微观机制。</a:t>
                      </a:r>
                    </a:p>
                  </a:txBody>
                  <a:tcPr/>
                </a:tc>
                <a:extLst>
                  <a:ext uri="{0D108BD9-81ED-4DB2-BD59-A6C34878D82A}">
                    <a16:rowId xmlns:a16="http://schemas.microsoft.com/office/drawing/2014/main" val="10002"/>
                  </a:ext>
                </a:extLst>
              </a:tr>
              <a:tr h="715134">
                <a:tc>
                  <a:txBody>
                    <a:bodyPr/>
                    <a:lstStyle/>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2000" b="1" u="sng" dirty="0">
                          <a:latin typeface="微软雅黑" panose="020B0503020204020204" pitchFamily="34" charset="-122"/>
                          <a:ea typeface="微软雅黑" panose="020B0503020204020204" pitchFamily="34" charset="-122"/>
                        </a:rPr>
                        <a:t>生物医药</a:t>
                      </a:r>
                      <a:endParaRPr lang="zh-CN" altLang="en-US" sz="2000" b="1" u="sng" dirty="0">
                        <a:solidFill>
                          <a:srgbClr val="002060"/>
                        </a:solidFill>
                        <a:latin typeface="微软雅黑" panose="020B0503020204020204" pitchFamily="34" charset="-122"/>
                        <a:ea typeface="微软雅黑" panose="020B0503020204020204" pitchFamily="34" charset="-122"/>
                      </a:endParaRPr>
                    </a:p>
                  </a:txBody>
                  <a:tcPr anchor="ctr"/>
                </a:tc>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800" dirty="0">
                          <a:latin typeface="微软雅黑" panose="020B0503020204020204" pitchFamily="34" charset="-122"/>
                          <a:ea typeface="微软雅黑" panose="020B0503020204020204" pitchFamily="34" charset="-122"/>
                        </a:rPr>
                        <a:t>利用中能高重复频率</a:t>
                      </a:r>
                      <a:r>
                        <a:rPr lang="en-US" altLang="zh-CN" sz="1800" dirty="0">
                          <a:latin typeface="微软雅黑" panose="020B0503020204020204" pitchFamily="34" charset="-122"/>
                          <a:ea typeface="微软雅黑" panose="020B0503020204020204" pitchFamily="34" charset="-122"/>
                        </a:rPr>
                        <a:t>XFEL</a:t>
                      </a:r>
                      <a:r>
                        <a:rPr lang="zh-CN" altLang="en-US" sz="1800" dirty="0">
                          <a:latin typeface="微软雅黑" panose="020B0503020204020204" pitchFamily="34" charset="-122"/>
                          <a:ea typeface="微软雅黑" panose="020B0503020204020204" pitchFamily="34" charset="-122"/>
                        </a:rPr>
                        <a:t>，观测相关生物大分子的结构和动态变化，以及研究小分子与生物大分子的相互作用，协助新药研发。</a:t>
                      </a:r>
                      <a:endParaRPr lang="zh-CN" altLang="en-US" sz="1800" dirty="0">
                        <a:solidFill>
                          <a:srgbClr val="00206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3"/>
                  </a:ext>
                </a:extLst>
              </a:tr>
              <a:tr h="715134">
                <a:tc>
                  <a:txBody>
                    <a:bodyPr/>
                    <a:lstStyle/>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2000" b="1" u="sng" dirty="0">
                          <a:latin typeface="微软雅黑" panose="020B0503020204020204" pitchFamily="34" charset="-122"/>
                          <a:ea typeface="微软雅黑" panose="020B0503020204020204" pitchFamily="34" charset="-122"/>
                        </a:rPr>
                        <a:t>能源科技</a:t>
                      </a:r>
                      <a:endParaRPr lang="zh-CN" altLang="en-US" sz="2000" b="1" u="sng" dirty="0">
                        <a:solidFill>
                          <a:srgbClr val="002060"/>
                        </a:solidFill>
                        <a:latin typeface="微软雅黑" panose="020B0503020204020204" pitchFamily="34" charset="-122"/>
                        <a:ea typeface="微软雅黑" panose="020B0503020204020204" pitchFamily="34" charset="-122"/>
                      </a:endParaRPr>
                    </a:p>
                  </a:txBody>
                  <a:tcPr anchor="ctr"/>
                </a:tc>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800" dirty="0">
                          <a:latin typeface="微软雅黑" panose="020B0503020204020204" pitchFamily="34" charset="-122"/>
                          <a:ea typeface="微软雅黑" panose="020B0503020204020204" pitchFamily="34" charset="-122"/>
                        </a:rPr>
                        <a:t>突破现有实验探测方法的极限（灵敏度，空间和时间分辨），实现对原位动态催化过程的实时探测，深入理解催化本质。</a:t>
                      </a:r>
                      <a:endParaRPr lang="en-US" altLang="zh-CN" sz="1800" b="1" dirty="0">
                        <a:solidFill>
                          <a:srgbClr val="00206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4"/>
                  </a:ext>
                </a:extLst>
              </a:tr>
              <a:tr h="715134">
                <a:tc>
                  <a:txBody>
                    <a:bodyPr/>
                    <a:lstStyle/>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2000" b="1" u="sng" dirty="0">
                          <a:latin typeface="微软雅黑" panose="020B0503020204020204" pitchFamily="34" charset="-122"/>
                          <a:ea typeface="微软雅黑" panose="020B0503020204020204" pitchFamily="34" charset="-122"/>
                        </a:rPr>
                        <a:t>原子分子科学</a:t>
                      </a:r>
                      <a:endParaRPr lang="zh-CN" altLang="en-US" sz="2000" b="1" u="sng" dirty="0">
                        <a:solidFill>
                          <a:srgbClr val="002060"/>
                        </a:solidFill>
                        <a:latin typeface="微软雅黑" panose="020B0503020204020204" pitchFamily="34" charset="-122"/>
                        <a:ea typeface="微软雅黑" panose="020B0503020204020204" pitchFamily="34" charset="-122"/>
                      </a:endParaRPr>
                    </a:p>
                  </a:txBody>
                  <a:tcPr anchor="ctr"/>
                </a:tc>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800" dirty="0">
                          <a:latin typeface="微软雅黑" panose="020B0503020204020204" pitchFamily="34" charset="-122"/>
                          <a:ea typeface="微软雅黑" panose="020B0503020204020204" pitchFamily="34" charset="-122"/>
                        </a:rPr>
                        <a:t>具有高亮度和超快特性自由电子激光技术将大力推动原子分子精密光谱和动态过程的实验研究，为量子科技的发展以及化学科学前沿带来新思路和新机遇。</a:t>
                      </a:r>
                      <a:endParaRPr lang="zh-CN" altLang="en-US" sz="1800" b="1" dirty="0">
                        <a:solidFill>
                          <a:srgbClr val="C0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5"/>
                  </a:ext>
                </a:extLst>
              </a:tr>
              <a:tr h="715134">
                <a:tc>
                  <a:txBody>
                    <a:bodyPr/>
                    <a:lstStyle/>
                    <a:p>
                      <a:pPr marL="0" marR="0" lvl="0" indent="0" algn="ctr" defTabSz="1219200" rtl="0" eaLnBrk="1" fontAlgn="auto" latinLnBrk="0" hangingPunct="1">
                        <a:lnSpc>
                          <a:spcPct val="100000"/>
                        </a:lnSpc>
                        <a:spcBef>
                          <a:spcPts val="0"/>
                        </a:spcBef>
                        <a:spcAft>
                          <a:spcPts val="0"/>
                        </a:spcAft>
                        <a:buClrTx/>
                        <a:buSzTx/>
                        <a:buFontTx/>
                        <a:buNone/>
                        <a:defRPr/>
                      </a:pPr>
                      <a:r>
                        <a:rPr lang="zh-CN" altLang="en-US" sz="2000" b="1" u="sng" dirty="0">
                          <a:latin typeface="微软雅黑" panose="020B0503020204020204" pitchFamily="34" charset="-122"/>
                          <a:ea typeface="微软雅黑" panose="020B0503020204020204" pitchFamily="34" charset="-122"/>
                        </a:rPr>
                        <a:t>星际科学</a:t>
                      </a:r>
                      <a:endParaRPr lang="zh-CN" altLang="en-US" sz="2000" b="1" u="sng" dirty="0">
                        <a:solidFill>
                          <a:srgbClr val="002060"/>
                        </a:solidFill>
                        <a:latin typeface="微软雅黑" panose="020B0503020204020204" pitchFamily="34" charset="-122"/>
                        <a:ea typeface="微软雅黑" panose="020B0503020204020204" pitchFamily="34" charset="-122"/>
                      </a:endParaRPr>
                    </a:p>
                  </a:txBody>
                  <a:tcPr anchor="ctr"/>
                </a:tc>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800" dirty="0">
                          <a:latin typeface="微软雅黑" panose="020B0503020204020204" pitchFamily="34" charset="-122"/>
                          <a:ea typeface="微软雅黑" panose="020B0503020204020204" pitchFamily="34" charset="-122"/>
                        </a:rPr>
                        <a:t>利用自由电子激光研究星际分子的光谱和光化学过程，对于理解星云和行星演化与生命起源相关过程至关重要。</a:t>
                      </a:r>
                      <a:endParaRPr lang="zh-CN" altLang="en-US" sz="1800" b="1" dirty="0">
                        <a:solidFill>
                          <a:srgbClr val="00206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6"/>
                  </a:ext>
                </a:extLst>
              </a:tr>
            </a:tbl>
          </a:graphicData>
        </a:graphic>
      </p:graphicFrame>
      <p:sp>
        <p:nvSpPr>
          <p:cNvPr id="24" name="文本框 2"/>
          <p:cNvSpPr txBox="1">
            <a:spLocks noChangeArrowheads="1"/>
          </p:cNvSpPr>
          <p:nvPr/>
        </p:nvSpPr>
        <p:spPr bwMode="auto">
          <a:xfrm>
            <a:off x="1049107" y="84022"/>
            <a:ext cx="1186400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装置科学目标</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2"/>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zh-CN" altLang="en-US" sz="3600" b="1" dirty="0">
                <a:solidFill>
                  <a:srgbClr val="FFFFFF"/>
                </a:solidFill>
                <a:latin typeface="Arial"/>
                <a:ea typeface="微软雅黑"/>
                <a:cs typeface="+mn-ea"/>
                <a:sym typeface="+mn-lt"/>
              </a:rPr>
              <a:t>装置布局</a:t>
            </a:r>
            <a:endPar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endParaRPr>
          </a:p>
        </p:txBody>
      </p:sp>
      <p:sp>
        <p:nvSpPr>
          <p:cNvPr id="42" name="矩形 41"/>
          <p:cNvSpPr/>
          <p:nvPr/>
        </p:nvSpPr>
        <p:spPr>
          <a:xfrm>
            <a:off x="1847373" y="826933"/>
            <a:ext cx="8621844" cy="689676"/>
          </a:xfrm>
          <a:prstGeom prst="rect">
            <a:avLst/>
          </a:prstGeom>
        </p:spPr>
        <p:txBody>
          <a:bodyPr wrap="square">
            <a:spAutoFit/>
          </a:bodyPr>
          <a:lstStyle/>
          <a:p>
            <a:pPr marL="0" marR="0" lvl="0" indent="0" algn="l" defTabSz="914400" rtl="0" eaLnBrk="0" fontAlgn="base" latinLnBrk="0" hangingPunct="0">
              <a:lnSpc>
                <a:spcPct val="130000"/>
              </a:lnSpc>
              <a:spcBef>
                <a:spcPct val="0"/>
              </a:spcBef>
              <a:spcAft>
                <a:spcPct val="0"/>
              </a:spcAft>
              <a:buClrTx/>
              <a:buSzTx/>
              <a:buFontTx/>
              <a:buNone/>
              <a:tabLst/>
              <a:defRPr/>
            </a:pPr>
            <a:endParaRPr kumimoji="0" lang="en-US" altLang="zh-CN" sz="900" b="1" i="0" u="none" strike="noStrike" kern="1200" cap="none" spc="0" normalizeH="0" baseline="0" noProof="0" dirty="0">
              <a:ln>
                <a:noFill/>
              </a:ln>
              <a:solidFill>
                <a:srgbClr val="094060"/>
              </a:solidFill>
              <a:effectLst/>
              <a:uLnTx/>
              <a:uFillTx/>
              <a:latin typeface="黑体" panose="02010609060101010101" charset="-122"/>
              <a:ea typeface="黑体" panose="02010609060101010101" charset="-122"/>
              <a:cs typeface="+mn-cs"/>
            </a:endParaRPr>
          </a:p>
          <a:p>
            <a:pPr marL="0" marR="0" lvl="0" indent="0" algn="l" defTabSz="914400" rtl="0" eaLnBrk="0" fontAlgn="base" latinLnBrk="0" hangingPunct="0">
              <a:lnSpc>
                <a:spcPct val="130000"/>
              </a:lnSpc>
              <a:spcBef>
                <a:spcPct val="0"/>
              </a:spcBef>
              <a:spcAft>
                <a:spcPct val="0"/>
              </a:spcAft>
              <a:buClrTx/>
              <a:buSzTx/>
              <a:buFontTx/>
              <a:buNone/>
              <a:tabLst/>
              <a:defRPr/>
            </a:pPr>
            <a:endParaRPr kumimoji="0" lang="en-US" altLang="zh-CN" sz="2085" b="1" i="0" u="none" strike="noStrike" kern="1200" cap="none" spc="0" normalizeH="0" baseline="0" noProof="0" dirty="0">
              <a:ln>
                <a:noFill/>
              </a:ln>
              <a:solidFill>
                <a:srgbClr val="094060"/>
              </a:solidFill>
              <a:effectLst/>
              <a:uLnTx/>
              <a:uFillTx/>
              <a:latin typeface="黑体" panose="02010609060101010101" charset="-122"/>
              <a:ea typeface="黑体" panose="02010609060101010101" charset="-122"/>
              <a:cs typeface="+mn-cs"/>
            </a:endParaRPr>
          </a:p>
        </p:txBody>
      </p:sp>
      <p:grpSp>
        <p:nvGrpSpPr>
          <p:cNvPr id="15" name="组合 14">
            <a:extLst>
              <a:ext uri="{FF2B5EF4-FFF2-40B4-BE49-F238E27FC236}">
                <a16:creationId xmlns:a16="http://schemas.microsoft.com/office/drawing/2014/main" id="{76329F07-CCBE-CEFB-ECA4-4AF83DBB0569}"/>
              </a:ext>
            </a:extLst>
          </p:cNvPr>
          <p:cNvGrpSpPr/>
          <p:nvPr/>
        </p:nvGrpSpPr>
        <p:grpSpPr>
          <a:xfrm>
            <a:off x="551969" y="1613189"/>
            <a:ext cx="11088061" cy="4815033"/>
            <a:chOff x="461042" y="1141035"/>
            <a:chExt cx="11088061" cy="4815033"/>
          </a:xfrm>
        </p:grpSpPr>
        <p:pic>
          <p:nvPicPr>
            <p:cNvPr id="2" name="图片 1">
              <a:extLst>
                <a:ext uri="{FF2B5EF4-FFF2-40B4-BE49-F238E27FC236}">
                  <a16:creationId xmlns:a16="http://schemas.microsoft.com/office/drawing/2014/main" id="{A7430CA9-415E-0BE3-BAF3-3FC8C8583CB7}"/>
                </a:ext>
              </a:extLst>
            </p:cNvPr>
            <p:cNvPicPr>
              <a:picLocks noChangeAspect="1"/>
            </p:cNvPicPr>
            <p:nvPr/>
          </p:nvPicPr>
          <p:blipFill>
            <a:blip r:embed="rId3"/>
            <a:stretch>
              <a:fillRect/>
            </a:stretch>
          </p:blipFill>
          <p:spPr>
            <a:xfrm>
              <a:off x="461042" y="1141035"/>
              <a:ext cx="11088061" cy="4815033"/>
            </a:xfrm>
            <a:prstGeom prst="rect">
              <a:avLst/>
            </a:prstGeom>
          </p:spPr>
        </p:pic>
        <p:sp>
          <p:nvSpPr>
            <p:cNvPr id="3" name="文本框 2">
              <a:extLst>
                <a:ext uri="{FF2B5EF4-FFF2-40B4-BE49-F238E27FC236}">
                  <a16:creationId xmlns:a16="http://schemas.microsoft.com/office/drawing/2014/main" id="{49FDF993-B793-B412-7962-261AA4BB89B8}"/>
                </a:ext>
              </a:extLst>
            </p:cNvPr>
            <p:cNvSpPr txBox="1"/>
            <p:nvPr/>
          </p:nvSpPr>
          <p:spPr>
            <a:xfrm>
              <a:off x="897666" y="2518609"/>
              <a:ext cx="877163" cy="369332"/>
            </a:xfrm>
            <a:prstGeom prst="rect">
              <a:avLst/>
            </a:prstGeom>
            <a:noFill/>
          </p:spPr>
          <p:txBody>
            <a:bodyPr wrap="none" rtlCol="0">
              <a:spAutoFit/>
            </a:bodyPr>
            <a:lstStyle/>
            <a:p>
              <a:r>
                <a:rPr lang="zh-CN" altLang="en-US" b="1" dirty="0">
                  <a:solidFill>
                    <a:srgbClr val="C00000"/>
                  </a:solidFill>
                  <a:latin typeface="+mn-ea"/>
                  <a:ea typeface="+mn-ea"/>
                </a:rPr>
                <a:t>注入器</a:t>
              </a:r>
            </a:p>
          </p:txBody>
        </p:sp>
        <p:sp>
          <p:nvSpPr>
            <p:cNvPr id="7" name="文本框 6">
              <a:extLst>
                <a:ext uri="{FF2B5EF4-FFF2-40B4-BE49-F238E27FC236}">
                  <a16:creationId xmlns:a16="http://schemas.microsoft.com/office/drawing/2014/main" id="{DE786642-7552-FABB-63A3-F50D6D58022D}"/>
                </a:ext>
              </a:extLst>
            </p:cNvPr>
            <p:cNvSpPr txBox="1"/>
            <p:nvPr/>
          </p:nvSpPr>
          <p:spPr>
            <a:xfrm>
              <a:off x="2502170" y="2518609"/>
              <a:ext cx="1800493" cy="369332"/>
            </a:xfrm>
            <a:prstGeom prst="rect">
              <a:avLst/>
            </a:prstGeom>
            <a:noFill/>
          </p:spPr>
          <p:txBody>
            <a:bodyPr wrap="none" rtlCol="0">
              <a:spAutoFit/>
            </a:bodyPr>
            <a:lstStyle/>
            <a:p>
              <a:r>
                <a:rPr lang="zh-CN" altLang="en-US" b="1" dirty="0">
                  <a:solidFill>
                    <a:srgbClr val="C00000"/>
                  </a:solidFill>
                  <a:latin typeface="+mn-ea"/>
                  <a:ea typeface="+mn-ea"/>
                </a:rPr>
                <a:t>超导直线加速器</a:t>
              </a:r>
            </a:p>
          </p:txBody>
        </p:sp>
        <p:sp>
          <p:nvSpPr>
            <p:cNvPr id="11" name="文本框 10">
              <a:extLst>
                <a:ext uri="{FF2B5EF4-FFF2-40B4-BE49-F238E27FC236}">
                  <a16:creationId xmlns:a16="http://schemas.microsoft.com/office/drawing/2014/main" id="{424E5C26-3FFE-FCA1-A030-EA346004C90C}"/>
                </a:ext>
              </a:extLst>
            </p:cNvPr>
            <p:cNvSpPr txBox="1"/>
            <p:nvPr/>
          </p:nvSpPr>
          <p:spPr>
            <a:xfrm rot="17671719">
              <a:off x="4806498" y="2017609"/>
              <a:ext cx="1338828" cy="369332"/>
            </a:xfrm>
            <a:prstGeom prst="rect">
              <a:avLst/>
            </a:prstGeom>
            <a:noFill/>
          </p:spPr>
          <p:txBody>
            <a:bodyPr wrap="none" rtlCol="0">
              <a:spAutoFit/>
            </a:bodyPr>
            <a:lstStyle/>
            <a:p>
              <a:r>
                <a:rPr lang="zh-CN" altLang="en-US" b="1" dirty="0">
                  <a:solidFill>
                    <a:srgbClr val="C00000"/>
                  </a:solidFill>
                  <a:latin typeface="+mn-ea"/>
                  <a:ea typeface="+mn-ea"/>
                </a:rPr>
                <a:t>束流分配段</a:t>
              </a:r>
            </a:p>
          </p:txBody>
        </p:sp>
        <p:sp>
          <p:nvSpPr>
            <p:cNvPr id="12" name="文本框 11">
              <a:extLst>
                <a:ext uri="{FF2B5EF4-FFF2-40B4-BE49-F238E27FC236}">
                  <a16:creationId xmlns:a16="http://schemas.microsoft.com/office/drawing/2014/main" id="{B4D5E80F-8D80-58FB-2DD7-B95D2A570484}"/>
                </a:ext>
              </a:extLst>
            </p:cNvPr>
            <p:cNvSpPr txBox="1"/>
            <p:nvPr/>
          </p:nvSpPr>
          <p:spPr>
            <a:xfrm>
              <a:off x="7293224" y="2824930"/>
              <a:ext cx="1313180" cy="369332"/>
            </a:xfrm>
            <a:prstGeom prst="rect">
              <a:avLst/>
            </a:prstGeom>
            <a:noFill/>
          </p:spPr>
          <p:txBody>
            <a:bodyPr wrap="none" rtlCol="0">
              <a:spAutoFit/>
            </a:bodyPr>
            <a:lstStyle/>
            <a:p>
              <a:r>
                <a:rPr lang="en-US" altLang="zh-CN" b="1" dirty="0">
                  <a:solidFill>
                    <a:srgbClr val="C00000"/>
                  </a:solidFill>
                  <a:latin typeface="+mn-ea"/>
                  <a:ea typeface="+mn-ea"/>
                </a:rPr>
                <a:t>FEL</a:t>
              </a:r>
              <a:r>
                <a:rPr lang="zh-CN" altLang="en-US" b="1" dirty="0">
                  <a:solidFill>
                    <a:srgbClr val="C00000"/>
                  </a:solidFill>
                  <a:latin typeface="+mn-ea"/>
                  <a:ea typeface="+mn-ea"/>
                </a:rPr>
                <a:t>放大器</a:t>
              </a:r>
            </a:p>
          </p:txBody>
        </p:sp>
        <p:sp>
          <p:nvSpPr>
            <p:cNvPr id="13" name="文本框 12">
              <a:extLst>
                <a:ext uri="{FF2B5EF4-FFF2-40B4-BE49-F238E27FC236}">
                  <a16:creationId xmlns:a16="http://schemas.microsoft.com/office/drawing/2014/main" id="{552C01DA-1F37-034E-B651-99655DC32B3F}"/>
                </a:ext>
              </a:extLst>
            </p:cNvPr>
            <p:cNvSpPr txBox="1"/>
            <p:nvPr/>
          </p:nvSpPr>
          <p:spPr>
            <a:xfrm>
              <a:off x="9568970" y="2824930"/>
              <a:ext cx="1800493" cy="369332"/>
            </a:xfrm>
            <a:prstGeom prst="rect">
              <a:avLst/>
            </a:prstGeom>
            <a:noFill/>
          </p:spPr>
          <p:txBody>
            <a:bodyPr wrap="none" rtlCol="0">
              <a:spAutoFit/>
            </a:bodyPr>
            <a:lstStyle/>
            <a:p>
              <a:r>
                <a:rPr lang="zh-CN" altLang="en-US" b="1" dirty="0">
                  <a:solidFill>
                    <a:srgbClr val="C00000"/>
                  </a:solidFill>
                  <a:latin typeface="+mn-ea"/>
                  <a:ea typeface="+mn-ea"/>
                </a:rPr>
                <a:t>光束线及实验站</a:t>
              </a:r>
            </a:p>
          </p:txBody>
        </p:sp>
      </p:grpSp>
      <p:sp>
        <p:nvSpPr>
          <p:cNvPr id="16" name="文本框 15">
            <a:extLst>
              <a:ext uri="{FF2B5EF4-FFF2-40B4-BE49-F238E27FC236}">
                <a16:creationId xmlns:a16="http://schemas.microsoft.com/office/drawing/2014/main" id="{51CFE84C-D995-1C8A-56B6-DE2810E8620B}"/>
              </a:ext>
            </a:extLst>
          </p:cNvPr>
          <p:cNvSpPr txBox="1"/>
          <p:nvPr/>
        </p:nvSpPr>
        <p:spPr>
          <a:xfrm>
            <a:off x="135611" y="854350"/>
            <a:ext cx="11826777" cy="1134413"/>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zh-CN" altLang="en-US" sz="2400" b="1" dirty="0">
                <a:solidFill>
                  <a:srgbClr val="002060"/>
                </a:solidFill>
                <a:latin typeface="+mn-ea"/>
                <a:ea typeface="+mn-ea"/>
              </a:rPr>
              <a:t>束流能量</a:t>
            </a:r>
            <a:r>
              <a:rPr lang="en-US" altLang="zh-CN" sz="2400" b="1" dirty="0">
                <a:solidFill>
                  <a:srgbClr val="C00000"/>
                </a:solidFill>
                <a:latin typeface="+mn-ea"/>
                <a:ea typeface="+mn-ea"/>
              </a:rPr>
              <a:t>2.5GeV</a:t>
            </a:r>
            <a:r>
              <a:rPr lang="zh-CN" altLang="en-US" sz="2400" b="1" dirty="0">
                <a:solidFill>
                  <a:srgbClr val="002060"/>
                </a:solidFill>
                <a:latin typeface="+mn-ea"/>
                <a:ea typeface="+mn-ea"/>
              </a:rPr>
              <a:t>、电荷量</a:t>
            </a:r>
            <a:r>
              <a:rPr lang="en-US" altLang="zh-CN" sz="2400" b="1" dirty="0">
                <a:solidFill>
                  <a:srgbClr val="002060"/>
                </a:solidFill>
                <a:latin typeface="+mn-ea"/>
                <a:ea typeface="+mn-ea"/>
              </a:rPr>
              <a:t>100pC</a:t>
            </a:r>
            <a:r>
              <a:rPr lang="zh-CN" altLang="en-US" sz="2400" b="1" dirty="0">
                <a:solidFill>
                  <a:srgbClr val="002060"/>
                </a:solidFill>
                <a:latin typeface="+mn-ea"/>
                <a:ea typeface="+mn-ea"/>
              </a:rPr>
              <a:t>、重频</a:t>
            </a:r>
            <a:r>
              <a:rPr lang="en-US" altLang="zh-CN" sz="2400" b="1" dirty="0">
                <a:solidFill>
                  <a:srgbClr val="002060"/>
                </a:solidFill>
                <a:latin typeface="+mn-ea"/>
                <a:ea typeface="+mn-ea"/>
              </a:rPr>
              <a:t>1MHz</a:t>
            </a:r>
            <a:r>
              <a:rPr lang="zh-CN" altLang="en-US" sz="2400" b="1" dirty="0">
                <a:solidFill>
                  <a:srgbClr val="002060"/>
                </a:solidFill>
                <a:latin typeface="+mn-ea"/>
                <a:ea typeface="+mn-ea"/>
              </a:rPr>
              <a:t>；一期建设两条</a:t>
            </a:r>
            <a:r>
              <a:rPr lang="en-US" altLang="zh-CN" sz="2400" b="1" dirty="0">
                <a:solidFill>
                  <a:srgbClr val="002060"/>
                </a:solidFill>
                <a:latin typeface="+mn-ea"/>
                <a:ea typeface="+mn-ea"/>
              </a:rPr>
              <a:t>FEL</a:t>
            </a:r>
            <a:r>
              <a:rPr lang="zh-CN" altLang="en-US" sz="2400" b="1" dirty="0">
                <a:solidFill>
                  <a:srgbClr val="002060"/>
                </a:solidFill>
                <a:latin typeface="+mn-ea"/>
                <a:ea typeface="+mn-ea"/>
              </a:rPr>
              <a:t>束线，出光覆盖</a:t>
            </a:r>
            <a:r>
              <a:rPr lang="en-US" altLang="zh-CN" sz="2400" b="1" dirty="0">
                <a:solidFill>
                  <a:srgbClr val="C00000"/>
                </a:solidFill>
                <a:latin typeface="+mn-ea"/>
                <a:ea typeface="+mn-ea"/>
              </a:rPr>
              <a:t>2.3-30nm</a:t>
            </a:r>
            <a:r>
              <a:rPr lang="zh-CN" altLang="en-US" sz="2400" b="1" dirty="0">
                <a:solidFill>
                  <a:srgbClr val="002060"/>
                </a:solidFill>
                <a:latin typeface="+mn-ea"/>
                <a:ea typeface="+mn-ea"/>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906AF-79B3-F8EC-2BFC-F453A331AC55}"/>
            </a:ext>
          </a:extLst>
        </p:cNvPr>
        <p:cNvGrpSpPr/>
        <p:nvPr/>
      </p:nvGrpSpPr>
      <p:grpSpPr>
        <a:xfrm>
          <a:off x="0" y="0"/>
          <a:ext cx="0" cy="0"/>
          <a:chOff x="0" y="0"/>
          <a:chExt cx="0" cy="0"/>
        </a:xfrm>
      </p:grpSpPr>
      <p:sp>
        <p:nvSpPr>
          <p:cNvPr id="37" name="文本框 2">
            <a:extLst>
              <a:ext uri="{FF2B5EF4-FFF2-40B4-BE49-F238E27FC236}">
                <a16:creationId xmlns:a16="http://schemas.microsoft.com/office/drawing/2014/main" id="{CEC98C92-6899-F9FA-50EE-E2BA0F8657BD}"/>
              </a:ext>
            </a:extLst>
          </p:cNvPr>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直线加速器物理设计</a:t>
            </a:r>
          </a:p>
        </p:txBody>
      </p:sp>
      <p:grpSp>
        <p:nvGrpSpPr>
          <p:cNvPr id="23" name="组合 22">
            <a:extLst>
              <a:ext uri="{FF2B5EF4-FFF2-40B4-BE49-F238E27FC236}">
                <a16:creationId xmlns:a16="http://schemas.microsoft.com/office/drawing/2014/main" id="{926D8BF8-CB51-C8BB-E6D3-F178C7C31CD8}"/>
              </a:ext>
            </a:extLst>
          </p:cNvPr>
          <p:cNvGrpSpPr/>
          <p:nvPr/>
        </p:nvGrpSpPr>
        <p:grpSpPr>
          <a:xfrm>
            <a:off x="7798928" y="3418257"/>
            <a:ext cx="3829147" cy="3317465"/>
            <a:chOff x="7180455" y="951006"/>
            <a:chExt cx="4306942" cy="3731415"/>
          </a:xfrm>
        </p:grpSpPr>
        <p:pic>
          <p:nvPicPr>
            <p:cNvPr id="11" name="图片 10">
              <a:extLst>
                <a:ext uri="{FF2B5EF4-FFF2-40B4-BE49-F238E27FC236}">
                  <a16:creationId xmlns:a16="http://schemas.microsoft.com/office/drawing/2014/main" id="{F63B4AA4-85AD-6BD4-8BF2-4C11E5D2C71F}"/>
                </a:ext>
              </a:extLst>
            </p:cNvPr>
            <p:cNvPicPr>
              <a:picLocks noChangeAspect="1"/>
            </p:cNvPicPr>
            <p:nvPr/>
          </p:nvPicPr>
          <p:blipFill>
            <a:blip r:embed="rId3">
              <a:clrChange>
                <a:clrFrom>
                  <a:srgbClr val="FFFFFF"/>
                </a:clrFrom>
                <a:clrTo>
                  <a:srgbClr val="FFFFFF">
                    <a:alpha val="0"/>
                  </a:srgbClr>
                </a:clrTo>
              </a:clrChange>
            </a:blip>
            <a:srcRect t="7261"/>
            <a:stretch>
              <a:fillRect/>
            </a:stretch>
          </p:blipFill>
          <p:spPr>
            <a:xfrm>
              <a:off x="7180455" y="2984400"/>
              <a:ext cx="2286728" cy="1698009"/>
            </a:xfrm>
            <a:prstGeom prst="rect">
              <a:avLst/>
            </a:prstGeom>
          </p:spPr>
        </p:pic>
        <p:pic>
          <p:nvPicPr>
            <p:cNvPr id="10" name="图片 9">
              <a:extLst>
                <a:ext uri="{FF2B5EF4-FFF2-40B4-BE49-F238E27FC236}">
                  <a16:creationId xmlns:a16="http://schemas.microsoft.com/office/drawing/2014/main" id="{85E12D1A-F921-0BAC-81D1-2A147A3C23F3}"/>
                </a:ext>
              </a:extLst>
            </p:cNvPr>
            <p:cNvPicPr>
              <a:picLocks noChangeAspect="1"/>
            </p:cNvPicPr>
            <p:nvPr/>
          </p:nvPicPr>
          <p:blipFill>
            <a:blip r:embed="rId4">
              <a:clrChange>
                <a:clrFrom>
                  <a:srgbClr val="FFFFFF"/>
                </a:clrFrom>
                <a:clrTo>
                  <a:srgbClr val="FFFFFF">
                    <a:alpha val="0"/>
                  </a:srgbClr>
                </a:clrTo>
              </a:clrChange>
            </a:blip>
            <a:srcRect t="6453"/>
            <a:stretch>
              <a:fillRect/>
            </a:stretch>
          </p:blipFill>
          <p:spPr>
            <a:xfrm>
              <a:off x="7180455" y="1258783"/>
              <a:ext cx="2286728" cy="1698017"/>
            </a:xfrm>
            <a:prstGeom prst="rect">
              <a:avLst/>
            </a:prstGeom>
          </p:spPr>
        </p:pic>
        <p:pic>
          <p:nvPicPr>
            <p:cNvPr id="4" name="图片 3">
              <a:extLst>
                <a:ext uri="{FF2B5EF4-FFF2-40B4-BE49-F238E27FC236}">
                  <a16:creationId xmlns:a16="http://schemas.microsoft.com/office/drawing/2014/main" id="{54D81E27-5C71-FA01-9D86-6E3346B422DE}"/>
                </a:ext>
              </a:extLst>
            </p:cNvPr>
            <p:cNvPicPr>
              <a:picLocks noChangeAspect="1"/>
            </p:cNvPicPr>
            <p:nvPr/>
          </p:nvPicPr>
          <p:blipFill>
            <a:blip r:embed="rId5">
              <a:clrChange>
                <a:clrFrom>
                  <a:srgbClr val="FFFFFF"/>
                </a:clrFrom>
                <a:clrTo>
                  <a:srgbClr val="FFFFFF">
                    <a:alpha val="0"/>
                  </a:srgbClr>
                </a:clrTo>
              </a:clrChange>
            </a:blip>
            <a:srcRect t="7585" r="15501"/>
            <a:stretch>
              <a:fillRect/>
            </a:stretch>
          </p:blipFill>
          <p:spPr>
            <a:xfrm>
              <a:off x="9555121" y="2984401"/>
              <a:ext cx="1932276" cy="1698020"/>
            </a:xfrm>
            <a:prstGeom prst="rect">
              <a:avLst/>
            </a:prstGeom>
          </p:spPr>
        </p:pic>
        <p:sp>
          <p:nvSpPr>
            <p:cNvPr id="7" name="矩形 6">
              <a:extLst>
                <a:ext uri="{FF2B5EF4-FFF2-40B4-BE49-F238E27FC236}">
                  <a16:creationId xmlns:a16="http://schemas.microsoft.com/office/drawing/2014/main" id="{6B9F7975-868A-38D5-766A-7BA2FBA374D0}"/>
                </a:ext>
              </a:extLst>
            </p:cNvPr>
            <p:cNvSpPr/>
            <p:nvPr/>
          </p:nvSpPr>
          <p:spPr>
            <a:xfrm>
              <a:off x="7836534" y="982629"/>
              <a:ext cx="1263602" cy="32061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纵向流强分布</a:t>
              </a:r>
            </a:p>
          </p:txBody>
        </p:sp>
        <p:pic>
          <p:nvPicPr>
            <p:cNvPr id="9" name="图片 8">
              <a:extLst>
                <a:ext uri="{FF2B5EF4-FFF2-40B4-BE49-F238E27FC236}">
                  <a16:creationId xmlns:a16="http://schemas.microsoft.com/office/drawing/2014/main" id="{8BA50D93-2856-5B18-469B-F623DA8F55AE}"/>
                </a:ext>
              </a:extLst>
            </p:cNvPr>
            <p:cNvPicPr>
              <a:picLocks noChangeAspect="1"/>
            </p:cNvPicPr>
            <p:nvPr/>
          </p:nvPicPr>
          <p:blipFill>
            <a:blip r:embed="rId6">
              <a:clrChange>
                <a:clrFrom>
                  <a:srgbClr val="FFFFFF"/>
                </a:clrFrom>
                <a:clrTo>
                  <a:srgbClr val="FFFFFF">
                    <a:alpha val="0"/>
                  </a:srgbClr>
                </a:clrTo>
              </a:clrChange>
            </a:blip>
            <a:srcRect t="7634" r="15330"/>
            <a:stretch>
              <a:fillRect/>
            </a:stretch>
          </p:blipFill>
          <p:spPr>
            <a:xfrm>
              <a:off x="9529653" y="1258783"/>
              <a:ext cx="1957744" cy="1675112"/>
            </a:xfrm>
            <a:prstGeom prst="rect">
              <a:avLst/>
            </a:prstGeom>
          </p:spPr>
        </p:pic>
        <p:sp>
          <p:nvSpPr>
            <p:cNvPr id="5" name="矩形 4">
              <a:extLst>
                <a:ext uri="{FF2B5EF4-FFF2-40B4-BE49-F238E27FC236}">
                  <a16:creationId xmlns:a16="http://schemas.microsoft.com/office/drawing/2014/main" id="{A8D5B515-EC2B-CAB3-5FC0-1E4CD0B8E9CE}"/>
                </a:ext>
              </a:extLst>
            </p:cNvPr>
            <p:cNvSpPr/>
            <p:nvPr/>
          </p:nvSpPr>
          <p:spPr>
            <a:xfrm>
              <a:off x="8318800" y="3096418"/>
              <a:ext cx="992580"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超导直线加速器</a:t>
              </a:r>
            </a:p>
          </p:txBody>
        </p:sp>
        <p:sp>
          <p:nvSpPr>
            <p:cNvPr id="18" name="矩形 17">
              <a:extLst>
                <a:ext uri="{FF2B5EF4-FFF2-40B4-BE49-F238E27FC236}">
                  <a16:creationId xmlns:a16="http://schemas.microsoft.com/office/drawing/2014/main" id="{CF6AD1F5-035D-0E46-B81B-CE50CCFD6D5F}"/>
                </a:ext>
              </a:extLst>
            </p:cNvPr>
            <p:cNvSpPr/>
            <p:nvPr/>
          </p:nvSpPr>
          <p:spPr>
            <a:xfrm>
              <a:off x="10144577" y="951006"/>
              <a:ext cx="1090721" cy="32061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纵向相空间</a:t>
              </a:r>
            </a:p>
          </p:txBody>
        </p:sp>
        <p:sp>
          <p:nvSpPr>
            <p:cNvPr id="19" name="矩形 18">
              <a:extLst>
                <a:ext uri="{FF2B5EF4-FFF2-40B4-BE49-F238E27FC236}">
                  <a16:creationId xmlns:a16="http://schemas.microsoft.com/office/drawing/2014/main" id="{64DCA028-AE97-8BEF-AF90-758EDCD7FE7A}"/>
                </a:ext>
              </a:extLst>
            </p:cNvPr>
            <p:cNvSpPr/>
            <p:nvPr/>
          </p:nvSpPr>
          <p:spPr>
            <a:xfrm>
              <a:off x="8799785" y="1409963"/>
              <a:ext cx="530915"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注入器</a:t>
              </a:r>
            </a:p>
          </p:txBody>
        </p:sp>
        <p:sp>
          <p:nvSpPr>
            <p:cNvPr id="20" name="矩形 19">
              <a:extLst>
                <a:ext uri="{FF2B5EF4-FFF2-40B4-BE49-F238E27FC236}">
                  <a16:creationId xmlns:a16="http://schemas.microsoft.com/office/drawing/2014/main" id="{51A89A12-38A2-9991-481A-AB68184BF883}"/>
                </a:ext>
              </a:extLst>
            </p:cNvPr>
            <p:cNvSpPr/>
            <p:nvPr/>
          </p:nvSpPr>
          <p:spPr>
            <a:xfrm>
              <a:off x="9813845" y="1252051"/>
              <a:ext cx="530915"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注入器</a:t>
              </a:r>
            </a:p>
          </p:txBody>
        </p:sp>
        <p:sp>
          <p:nvSpPr>
            <p:cNvPr id="21" name="矩形 20">
              <a:extLst>
                <a:ext uri="{FF2B5EF4-FFF2-40B4-BE49-F238E27FC236}">
                  <a16:creationId xmlns:a16="http://schemas.microsoft.com/office/drawing/2014/main" id="{3481E710-FCA9-18F6-A635-51A6E0BEB364}"/>
                </a:ext>
              </a:extLst>
            </p:cNvPr>
            <p:cNvSpPr/>
            <p:nvPr/>
          </p:nvSpPr>
          <p:spPr>
            <a:xfrm>
              <a:off x="9813846" y="2984403"/>
              <a:ext cx="992580"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超导直线加速器</a:t>
              </a:r>
            </a:p>
          </p:txBody>
        </p:sp>
      </p:grpSp>
      <p:grpSp>
        <p:nvGrpSpPr>
          <p:cNvPr id="29" name="组合 28">
            <a:extLst>
              <a:ext uri="{FF2B5EF4-FFF2-40B4-BE49-F238E27FC236}">
                <a16:creationId xmlns:a16="http://schemas.microsoft.com/office/drawing/2014/main" id="{886A248D-4FEC-47AB-B9D1-F6A4A2D96DF5}"/>
              </a:ext>
            </a:extLst>
          </p:cNvPr>
          <p:cNvGrpSpPr/>
          <p:nvPr/>
        </p:nvGrpSpPr>
        <p:grpSpPr>
          <a:xfrm>
            <a:off x="729300" y="1961092"/>
            <a:ext cx="6179242" cy="2728728"/>
            <a:chOff x="519247" y="1106725"/>
            <a:chExt cx="6179242" cy="2728728"/>
          </a:xfrm>
        </p:grpSpPr>
        <p:pic>
          <p:nvPicPr>
            <p:cNvPr id="17" name="图片 16" descr="图表, 直方图&#10;&#10;AI 生成的内容可能不正确。">
              <a:extLst>
                <a:ext uri="{FF2B5EF4-FFF2-40B4-BE49-F238E27FC236}">
                  <a16:creationId xmlns:a16="http://schemas.microsoft.com/office/drawing/2014/main" id="{BF237A51-4086-9C77-C3D6-CC3221126838}"/>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247" y="1302790"/>
              <a:ext cx="6179242" cy="2532663"/>
            </a:xfrm>
            <a:prstGeom prst="rect">
              <a:avLst/>
            </a:prstGeom>
          </p:spPr>
        </p:pic>
        <p:sp>
          <p:nvSpPr>
            <p:cNvPr id="25" name="矩形 24">
              <a:extLst>
                <a:ext uri="{FF2B5EF4-FFF2-40B4-BE49-F238E27FC236}">
                  <a16:creationId xmlns:a16="http://schemas.microsoft.com/office/drawing/2014/main" id="{DFFA53E4-7557-94B0-ED06-98E5F7EFFE71}"/>
                </a:ext>
              </a:extLst>
            </p:cNvPr>
            <p:cNvSpPr/>
            <p:nvPr/>
          </p:nvSpPr>
          <p:spPr>
            <a:xfrm>
              <a:off x="3392207" y="1106725"/>
              <a:ext cx="936475"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横向</a:t>
              </a:r>
              <a:r>
                <a:rPr kumimoji="0" lang="en-US" altLang="zh-CN" sz="11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Lattice</a:t>
              </a:r>
              <a:endParaRPr kumimoji="0" lang="zh-CN" altLang="en-US" sz="11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grpSp>
      <p:graphicFrame>
        <p:nvGraphicFramePr>
          <p:cNvPr id="30" name="表格 29">
            <a:extLst>
              <a:ext uri="{FF2B5EF4-FFF2-40B4-BE49-F238E27FC236}">
                <a16:creationId xmlns:a16="http://schemas.microsoft.com/office/drawing/2014/main" id="{214AEE29-FC5A-D904-FE0B-1EE16F3A6315}"/>
              </a:ext>
            </a:extLst>
          </p:cNvPr>
          <p:cNvGraphicFramePr>
            <a:graphicFrameLocks noGrp="1"/>
          </p:cNvGraphicFramePr>
          <p:nvPr>
            <p:extLst/>
          </p:nvPr>
        </p:nvGraphicFramePr>
        <p:xfrm>
          <a:off x="7453149" y="1167187"/>
          <a:ext cx="4370856" cy="2165633"/>
        </p:xfrm>
        <a:graphic>
          <a:graphicData uri="http://schemas.openxmlformats.org/drawingml/2006/table">
            <a:tbl>
              <a:tblPr firstRow="1" bandRow="1"/>
              <a:tblGrid>
                <a:gridCol w="1556877">
                  <a:extLst>
                    <a:ext uri="{9D8B030D-6E8A-4147-A177-3AD203B41FA5}">
                      <a16:colId xmlns:a16="http://schemas.microsoft.com/office/drawing/2014/main" val="1060583529"/>
                    </a:ext>
                  </a:extLst>
                </a:gridCol>
                <a:gridCol w="895357">
                  <a:extLst>
                    <a:ext uri="{9D8B030D-6E8A-4147-A177-3AD203B41FA5}">
                      <a16:colId xmlns:a16="http://schemas.microsoft.com/office/drawing/2014/main" val="4006441746"/>
                    </a:ext>
                  </a:extLst>
                </a:gridCol>
                <a:gridCol w="951636">
                  <a:extLst>
                    <a:ext uri="{9D8B030D-6E8A-4147-A177-3AD203B41FA5}">
                      <a16:colId xmlns:a16="http://schemas.microsoft.com/office/drawing/2014/main" val="1636618787"/>
                    </a:ext>
                  </a:extLst>
                </a:gridCol>
                <a:gridCol w="966986">
                  <a:extLst>
                    <a:ext uri="{9D8B030D-6E8A-4147-A177-3AD203B41FA5}">
                      <a16:colId xmlns:a16="http://schemas.microsoft.com/office/drawing/2014/main" val="3892887568"/>
                    </a:ext>
                  </a:extLst>
                </a:gridCol>
              </a:tblGrid>
              <a:tr h="33535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200" b="1" dirty="0">
                          <a:solidFill>
                            <a:schemeClr val="tx1"/>
                          </a:solidFill>
                          <a:latin typeface="微软雅黑" panose="020B0503020204020204" pitchFamily="34" charset="-122"/>
                          <a:ea typeface="微软雅黑" panose="020B0503020204020204" pitchFamily="34" charset="-122"/>
                        </a:rPr>
                        <a:t>参数名</a:t>
                      </a:r>
                      <a:endParaRPr lang="zh-CN" altLang="en-US" sz="12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200" b="1" dirty="0">
                          <a:solidFill>
                            <a:schemeClr val="tx1"/>
                          </a:solidFill>
                          <a:latin typeface="微软雅黑" panose="020B0503020204020204" pitchFamily="34" charset="-122"/>
                          <a:ea typeface="微软雅黑" panose="020B0503020204020204" pitchFamily="34" charset="-122"/>
                        </a:rPr>
                        <a:t>设计值</a:t>
                      </a:r>
                      <a:endParaRPr lang="zh-CN" altLang="en-US" sz="12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200" b="1" dirty="0">
                          <a:solidFill>
                            <a:schemeClr val="tx1"/>
                          </a:solidFill>
                          <a:latin typeface="微软雅黑" panose="020B0503020204020204" pitchFamily="34" charset="-122"/>
                          <a:ea typeface="微软雅黑" panose="020B0503020204020204" pitchFamily="34" charset="-122"/>
                        </a:rPr>
                        <a:t>范围</a:t>
                      </a:r>
                      <a:endParaRPr lang="zh-CN" altLang="en-US" sz="12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200" b="1" dirty="0">
                          <a:solidFill>
                            <a:schemeClr val="tx1"/>
                          </a:solidFill>
                          <a:latin typeface="微软雅黑" panose="020B0503020204020204" pitchFamily="34" charset="-122"/>
                          <a:ea typeface="微软雅黑" panose="020B0503020204020204" pitchFamily="34" charset="-122"/>
                        </a:rPr>
                        <a:t>单位</a:t>
                      </a:r>
                      <a:endParaRPr lang="zh-CN" altLang="en-US" sz="12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4909709"/>
                  </a:ext>
                </a:extLst>
              </a:tr>
              <a:tr h="30504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CN" altLang="en-US" sz="1200" b="1" kern="1200" dirty="0">
                          <a:solidFill>
                            <a:schemeClr val="tx1"/>
                          </a:solidFill>
                          <a:latin typeface="微软雅黑" panose="020B0503020204020204" pitchFamily="34" charset="-122"/>
                          <a:ea typeface="微软雅黑" panose="020B0503020204020204" pitchFamily="34" charset="-122"/>
                        </a:rPr>
                        <a:t>能量</a:t>
                      </a:r>
                      <a:endParaRPr lang="zh-CN" altLang="en-US" sz="12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2.5</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2.0-2.5</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altLang="zh-CN" sz="1200" kern="1200" dirty="0">
                          <a:solidFill>
                            <a:schemeClr val="tx1"/>
                          </a:solidFill>
                          <a:latin typeface="微软雅黑" panose="020B0503020204020204" pitchFamily="34" charset="-122"/>
                          <a:ea typeface="微软雅黑" panose="020B0503020204020204" pitchFamily="34" charset="-122"/>
                        </a:rPr>
                        <a:t>G</a:t>
                      </a:r>
                      <a:r>
                        <a:rPr lang="en-US" sz="1200" kern="1200" dirty="0">
                          <a:solidFill>
                            <a:schemeClr val="tx1"/>
                          </a:solidFill>
                          <a:latin typeface="微软雅黑" panose="020B0503020204020204" pitchFamily="34" charset="-122"/>
                          <a:ea typeface="微软雅黑" panose="020B0503020204020204" pitchFamily="34" charset="-122"/>
                        </a:rPr>
                        <a:t>eV</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0888985"/>
                  </a:ext>
                </a:extLst>
              </a:tr>
              <a:tr h="30504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CN" altLang="en-US" sz="1200" b="1" kern="1200" dirty="0">
                          <a:solidFill>
                            <a:schemeClr val="tx1"/>
                          </a:solidFill>
                          <a:latin typeface="微软雅黑" panose="020B0503020204020204" pitchFamily="34" charset="-122"/>
                          <a:ea typeface="微软雅黑" panose="020B0503020204020204" pitchFamily="34" charset="-122"/>
                        </a:rPr>
                        <a:t>电荷量</a:t>
                      </a:r>
                      <a:endParaRPr lang="zh-CN" altLang="en-US" sz="12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100</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10-300</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1200" kern="1200" dirty="0" err="1">
                          <a:solidFill>
                            <a:schemeClr val="tx1"/>
                          </a:solidFill>
                          <a:latin typeface="微软雅黑" panose="020B0503020204020204" pitchFamily="34" charset="-122"/>
                          <a:ea typeface="微软雅黑" panose="020B0503020204020204" pitchFamily="34" charset="-122"/>
                        </a:rPr>
                        <a:t>pC</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86591860"/>
                  </a:ext>
                </a:extLst>
              </a:tr>
              <a:tr h="30504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altLang="zh-CN" sz="1200" b="1" kern="1200" dirty="0">
                          <a:solidFill>
                            <a:schemeClr val="tx1"/>
                          </a:solidFill>
                          <a:latin typeface="微软雅黑" panose="020B0503020204020204" pitchFamily="34" charset="-122"/>
                          <a:ea typeface="微软雅黑" panose="020B0503020204020204" pitchFamily="34" charset="-122"/>
                        </a:rPr>
                        <a:t>RMS</a:t>
                      </a:r>
                      <a:r>
                        <a:rPr lang="zh-CN" altLang="en-US" sz="1200" b="1" kern="1200" dirty="0">
                          <a:solidFill>
                            <a:schemeClr val="tx1"/>
                          </a:solidFill>
                          <a:latin typeface="微软雅黑" panose="020B0503020204020204" pitchFamily="34" charset="-122"/>
                          <a:ea typeface="微软雅黑" panose="020B0503020204020204" pitchFamily="34" charset="-122"/>
                        </a:rPr>
                        <a:t>束团长度</a:t>
                      </a:r>
                      <a:endParaRPr lang="zh-CN" altLang="en-US" sz="12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50</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30-60</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altLang="zh-CN" sz="1200" kern="1200" dirty="0">
                          <a:solidFill>
                            <a:schemeClr val="tx1"/>
                          </a:solidFill>
                          <a:latin typeface="微软雅黑" panose="020B0503020204020204" pitchFamily="34" charset="-122"/>
                          <a:ea typeface="微软雅黑" panose="020B0503020204020204" pitchFamily="34" charset="-122"/>
                        </a:rPr>
                        <a:t>f</a:t>
                      </a:r>
                      <a:r>
                        <a:rPr lang="en-US" sz="1200" kern="1200" dirty="0">
                          <a:solidFill>
                            <a:schemeClr val="tx1"/>
                          </a:solidFill>
                          <a:latin typeface="微软雅黑" panose="020B0503020204020204" pitchFamily="34" charset="-122"/>
                          <a:ea typeface="微软雅黑" panose="020B0503020204020204" pitchFamily="34" charset="-122"/>
                        </a:rPr>
                        <a:t>s</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8489401"/>
                  </a:ext>
                </a:extLst>
              </a:tr>
              <a:tr h="30504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CN" altLang="en-US" sz="1200" b="1" kern="1200" dirty="0">
                          <a:solidFill>
                            <a:schemeClr val="tx1"/>
                          </a:solidFill>
                          <a:latin typeface="微软雅黑" panose="020B0503020204020204" pitchFamily="34" charset="-122"/>
                          <a:ea typeface="微软雅黑" panose="020B0503020204020204" pitchFamily="34" charset="-122"/>
                        </a:rPr>
                        <a:t>峰值流强</a:t>
                      </a:r>
                      <a:endParaRPr lang="zh-CN" altLang="en-US" sz="12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a:solidFill>
                            <a:schemeClr val="tx1"/>
                          </a:solidFill>
                          <a:latin typeface="微软雅黑" panose="020B0503020204020204" pitchFamily="34" charset="-122"/>
                          <a:ea typeface="微软雅黑" panose="020B0503020204020204" pitchFamily="34" charset="-122"/>
                        </a:rPr>
                        <a:t>800</a:t>
                      </a:r>
                      <a:endParaRPr lang="zh-CN" altLang="en-US" sz="1200" kern="120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600-1000</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1200" kern="1200" dirty="0">
                          <a:solidFill>
                            <a:schemeClr val="tx1"/>
                          </a:solidFill>
                          <a:latin typeface="微软雅黑" panose="020B0503020204020204" pitchFamily="34" charset="-122"/>
                          <a:ea typeface="微软雅黑" panose="020B0503020204020204" pitchFamily="34" charset="-122"/>
                        </a:rPr>
                        <a:t>A</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57532051"/>
                  </a:ext>
                </a:extLst>
              </a:tr>
              <a:tr h="30504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CN" altLang="en-US" sz="1200" b="1" kern="1200" dirty="0">
                          <a:solidFill>
                            <a:schemeClr val="tx1"/>
                          </a:solidFill>
                          <a:latin typeface="微软雅黑" panose="020B0503020204020204" pitchFamily="34" charset="-122"/>
                          <a:ea typeface="微软雅黑" panose="020B0503020204020204" pitchFamily="34" charset="-122"/>
                        </a:rPr>
                        <a:t>归一化切片发射度</a:t>
                      </a:r>
                      <a:endParaRPr lang="zh-CN" altLang="en-US" sz="12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0.5</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0.3-1.0</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1200" kern="1200" dirty="0">
                          <a:solidFill>
                            <a:schemeClr val="tx1"/>
                          </a:solidFill>
                          <a:latin typeface="微软雅黑" panose="020B0503020204020204" pitchFamily="34" charset="-122"/>
                          <a:ea typeface="微软雅黑" panose="020B0503020204020204" pitchFamily="34" charset="-122"/>
                        </a:rPr>
                        <a:t>mm</a:t>
                      </a:r>
                      <a:r>
                        <a:rPr lang="en-US" altLang="zh-CN" sz="1200" kern="1200" dirty="0">
                          <a:solidFill>
                            <a:schemeClr val="tx1"/>
                          </a:solidFill>
                          <a:latin typeface="微软雅黑" panose="020B0503020204020204" pitchFamily="34" charset="-122"/>
                          <a:ea typeface="微软雅黑" panose="020B0503020204020204" pitchFamily="34" charset="-122"/>
                        </a:rPr>
                        <a:t>·</a:t>
                      </a:r>
                      <a:r>
                        <a:rPr lang="en-US" sz="1200" kern="1200" dirty="0" err="1">
                          <a:solidFill>
                            <a:schemeClr val="tx1"/>
                          </a:solidFill>
                          <a:latin typeface="微软雅黑" panose="020B0503020204020204" pitchFamily="34" charset="-122"/>
                          <a:ea typeface="微软雅黑" panose="020B0503020204020204" pitchFamily="34" charset="-122"/>
                        </a:rPr>
                        <a:t>mrad</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99819641"/>
                  </a:ext>
                </a:extLst>
              </a:tr>
              <a:tr h="30504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CN" altLang="en-US" sz="1200" b="1" kern="1200" dirty="0">
                          <a:solidFill>
                            <a:schemeClr val="tx1"/>
                          </a:solidFill>
                          <a:latin typeface="微软雅黑" panose="020B0503020204020204" pitchFamily="34" charset="-122"/>
                          <a:ea typeface="微软雅黑" panose="020B0503020204020204" pitchFamily="34" charset="-122"/>
                        </a:rPr>
                        <a:t>重复频率</a:t>
                      </a:r>
                      <a:endParaRPr lang="zh-CN" altLang="en-US" sz="1200" b="1"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1.0</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ct val="150000"/>
                        </a:lnSpc>
                        <a:spcAft>
                          <a:spcPts val="0"/>
                        </a:spcAft>
                      </a:pPr>
                      <a:r>
                        <a:rPr lang="en-US" sz="1200" kern="1200" dirty="0">
                          <a:solidFill>
                            <a:schemeClr val="tx1"/>
                          </a:solidFill>
                          <a:latin typeface="微软雅黑" panose="020B0503020204020204" pitchFamily="34" charset="-122"/>
                          <a:ea typeface="微软雅黑" panose="020B0503020204020204" pitchFamily="34" charset="-122"/>
                        </a:rPr>
                        <a:t>0-1</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1200" kern="1200" dirty="0">
                          <a:solidFill>
                            <a:schemeClr val="tx1"/>
                          </a:solidFill>
                          <a:latin typeface="微软雅黑" panose="020B0503020204020204" pitchFamily="34" charset="-122"/>
                          <a:ea typeface="微软雅黑" panose="020B0503020204020204" pitchFamily="34" charset="-122"/>
                        </a:rPr>
                        <a:t>MHz</a:t>
                      </a:r>
                      <a:endParaRPr lang="zh-CN" altLang="en-US" sz="1200" kern="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1530686"/>
                  </a:ext>
                </a:extLst>
              </a:tr>
            </a:tbl>
          </a:graphicData>
        </a:graphic>
      </p:graphicFrame>
      <p:sp>
        <p:nvSpPr>
          <p:cNvPr id="31" name="矩形 30">
            <a:extLst>
              <a:ext uri="{FF2B5EF4-FFF2-40B4-BE49-F238E27FC236}">
                <a16:creationId xmlns:a16="http://schemas.microsoft.com/office/drawing/2014/main" id="{1CFAA92D-58D5-EA5C-F1B0-AA873E0A1831}"/>
              </a:ext>
            </a:extLst>
          </p:cNvPr>
          <p:cNvSpPr/>
          <p:nvPr/>
        </p:nvSpPr>
        <p:spPr>
          <a:xfrm>
            <a:off x="9298426" y="848650"/>
            <a:ext cx="9028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束流参数</a:t>
            </a:r>
          </a:p>
        </p:txBody>
      </p:sp>
      <p:sp>
        <p:nvSpPr>
          <p:cNvPr id="32" name="文本框 31">
            <a:extLst>
              <a:ext uri="{FF2B5EF4-FFF2-40B4-BE49-F238E27FC236}">
                <a16:creationId xmlns:a16="http://schemas.microsoft.com/office/drawing/2014/main" id="{49B4042F-41D4-D94D-06D7-13C93F529780}"/>
              </a:ext>
            </a:extLst>
          </p:cNvPr>
          <p:cNvSpPr txBox="1"/>
          <p:nvPr/>
        </p:nvSpPr>
        <p:spPr>
          <a:xfrm>
            <a:off x="68701" y="905271"/>
            <a:ext cx="7462959" cy="1047594"/>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zh-CN" altLang="en-US" sz="2200" b="1" i="0" u="none" strike="noStrike" kern="1200" cap="none" spc="0" normalizeH="0" baseline="0" noProof="0" dirty="0">
                <a:ln>
                  <a:noFill/>
                </a:ln>
                <a:solidFill>
                  <a:srgbClr val="002060"/>
                </a:solidFill>
                <a:effectLst/>
                <a:uLnTx/>
                <a:uFillTx/>
                <a:latin typeface="Arial"/>
                <a:ea typeface="微软雅黑"/>
                <a:cs typeface="+mn-cs"/>
              </a:rPr>
              <a:t>超导直线加速器：将束流加速能量至</a:t>
            </a:r>
            <a:r>
              <a:rPr kumimoji="0" lang="en-US" altLang="zh-CN" sz="2200" b="1" i="0" u="none" strike="noStrike" kern="1200" cap="none" spc="0" normalizeH="0" baseline="0" noProof="0" dirty="0">
                <a:ln>
                  <a:noFill/>
                </a:ln>
                <a:solidFill>
                  <a:srgbClr val="C00000"/>
                </a:solidFill>
                <a:effectLst/>
                <a:uLnTx/>
                <a:uFillTx/>
                <a:latin typeface="Arial"/>
                <a:ea typeface="微软雅黑"/>
                <a:cs typeface="+mn-cs"/>
              </a:rPr>
              <a:t>2.5GeV</a:t>
            </a:r>
            <a:r>
              <a:rPr kumimoji="0" lang="zh-CN" altLang="en-US" sz="2200" b="1" i="0" u="none" strike="noStrike" kern="1200" cap="none" spc="0" normalizeH="0" baseline="0" noProof="0" dirty="0">
                <a:ln>
                  <a:noFill/>
                </a:ln>
                <a:solidFill>
                  <a:srgbClr val="002060"/>
                </a:solidFill>
                <a:effectLst/>
                <a:uLnTx/>
                <a:uFillTx/>
                <a:latin typeface="Arial"/>
                <a:ea typeface="微软雅黑"/>
                <a:cs typeface="+mn-cs"/>
              </a:rPr>
              <a:t>、流强为</a:t>
            </a:r>
            <a:r>
              <a:rPr kumimoji="0" lang="en-US" altLang="zh-CN" sz="2200" b="1" i="0" u="none" strike="noStrike" kern="1200" cap="none" spc="0" normalizeH="0" baseline="0" noProof="0" dirty="0">
                <a:ln>
                  <a:noFill/>
                </a:ln>
                <a:solidFill>
                  <a:srgbClr val="C00000"/>
                </a:solidFill>
                <a:effectLst/>
                <a:uLnTx/>
                <a:uFillTx/>
                <a:latin typeface="Arial"/>
                <a:ea typeface="微软雅黑"/>
                <a:cs typeface="+mn-cs"/>
              </a:rPr>
              <a:t>800A</a:t>
            </a:r>
            <a:r>
              <a:rPr kumimoji="0" lang="zh-CN" altLang="en-US" sz="2200" b="1" i="0" u="none" strike="noStrike" kern="1200" cap="none" spc="0" normalizeH="0" baseline="0" noProof="0" dirty="0">
                <a:ln>
                  <a:noFill/>
                </a:ln>
                <a:solidFill>
                  <a:srgbClr val="002060"/>
                </a:solidFill>
                <a:effectLst/>
                <a:uLnTx/>
                <a:uFillTx/>
                <a:latin typeface="Arial"/>
                <a:ea typeface="微软雅黑"/>
                <a:cs typeface="+mn-cs"/>
              </a:rPr>
              <a:t>，同时保持束流的高品质与高稳定性。</a:t>
            </a:r>
          </a:p>
        </p:txBody>
      </p:sp>
      <p:grpSp>
        <p:nvGrpSpPr>
          <p:cNvPr id="38" name="组合 37">
            <a:extLst>
              <a:ext uri="{FF2B5EF4-FFF2-40B4-BE49-F238E27FC236}">
                <a16:creationId xmlns:a16="http://schemas.microsoft.com/office/drawing/2014/main" id="{E89A7598-EC50-435F-D762-926D5AC818BA}"/>
              </a:ext>
            </a:extLst>
          </p:cNvPr>
          <p:cNvGrpSpPr/>
          <p:nvPr/>
        </p:nvGrpSpPr>
        <p:grpSpPr>
          <a:xfrm>
            <a:off x="926817" y="4791895"/>
            <a:ext cx="5547545" cy="1600213"/>
            <a:chOff x="926817" y="4791895"/>
            <a:chExt cx="5547545" cy="1600213"/>
          </a:xfrm>
        </p:grpSpPr>
        <p:grpSp>
          <p:nvGrpSpPr>
            <p:cNvPr id="27" name="组合 26">
              <a:extLst>
                <a:ext uri="{FF2B5EF4-FFF2-40B4-BE49-F238E27FC236}">
                  <a16:creationId xmlns:a16="http://schemas.microsoft.com/office/drawing/2014/main" id="{06F5508B-AB00-50F1-9CFD-06E2BEA5ED4D}"/>
                </a:ext>
              </a:extLst>
            </p:cNvPr>
            <p:cNvGrpSpPr/>
            <p:nvPr/>
          </p:nvGrpSpPr>
          <p:grpSpPr>
            <a:xfrm>
              <a:off x="926817" y="4791895"/>
              <a:ext cx="5547545" cy="1600213"/>
              <a:chOff x="518842" y="3954997"/>
              <a:chExt cx="5547545" cy="1600213"/>
            </a:xfrm>
          </p:grpSpPr>
          <p:grpSp>
            <p:nvGrpSpPr>
              <p:cNvPr id="24" name="组合 23">
                <a:extLst>
                  <a:ext uri="{FF2B5EF4-FFF2-40B4-BE49-F238E27FC236}">
                    <a16:creationId xmlns:a16="http://schemas.microsoft.com/office/drawing/2014/main" id="{AD8FF0B5-7DE4-E2AC-80B1-C93A9592B462}"/>
                  </a:ext>
                </a:extLst>
              </p:cNvPr>
              <p:cNvGrpSpPr/>
              <p:nvPr/>
            </p:nvGrpSpPr>
            <p:grpSpPr>
              <a:xfrm>
                <a:off x="518842" y="4138607"/>
                <a:ext cx="5547545" cy="1416603"/>
                <a:chOff x="496543" y="3834657"/>
                <a:chExt cx="5547545" cy="1416603"/>
              </a:xfrm>
            </p:grpSpPr>
            <p:pic>
              <p:nvPicPr>
                <p:cNvPr id="12" name="图片 11">
                  <a:extLst>
                    <a:ext uri="{FF2B5EF4-FFF2-40B4-BE49-F238E27FC236}">
                      <a16:creationId xmlns:a16="http://schemas.microsoft.com/office/drawing/2014/main" id="{8A614DF1-AF86-A2BA-AE8F-7F15DA37FBE6}"/>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6543" y="3834657"/>
                  <a:ext cx="1855896" cy="1391922"/>
                </a:xfrm>
                <a:prstGeom prst="rect">
                  <a:avLst/>
                </a:prstGeom>
              </p:spPr>
            </p:pic>
            <p:pic>
              <p:nvPicPr>
                <p:cNvPr id="13" name="图片 12">
                  <a:extLst>
                    <a:ext uri="{FF2B5EF4-FFF2-40B4-BE49-F238E27FC236}">
                      <a16:creationId xmlns:a16="http://schemas.microsoft.com/office/drawing/2014/main" id="{BE9C7BBD-EF1F-A476-F9AE-E098B232BA83}"/>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87117" y="3859338"/>
                  <a:ext cx="1856971" cy="1391922"/>
                </a:xfrm>
                <a:prstGeom prst="rect">
                  <a:avLst/>
                </a:prstGeom>
              </p:spPr>
            </p:pic>
            <p:pic>
              <p:nvPicPr>
                <p:cNvPr id="15" name="图片 14">
                  <a:extLst>
                    <a:ext uri="{FF2B5EF4-FFF2-40B4-BE49-F238E27FC236}">
                      <a16:creationId xmlns:a16="http://schemas.microsoft.com/office/drawing/2014/main" id="{512660C2-FCF3-DAB3-445D-AF60C54526AA}"/>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50442" y="3851111"/>
                  <a:ext cx="1855896" cy="1391922"/>
                </a:xfrm>
                <a:prstGeom prst="rect">
                  <a:avLst/>
                </a:prstGeom>
              </p:spPr>
            </p:pic>
          </p:grpSp>
          <p:sp>
            <p:nvSpPr>
              <p:cNvPr id="26" name="矩形 25">
                <a:extLst>
                  <a:ext uri="{FF2B5EF4-FFF2-40B4-BE49-F238E27FC236}">
                    <a16:creationId xmlns:a16="http://schemas.microsoft.com/office/drawing/2014/main" id="{C433BE72-1654-53C3-0A8A-F4972C250D22}"/>
                  </a:ext>
                </a:extLst>
              </p:cNvPr>
              <p:cNvSpPr/>
              <p:nvPr/>
            </p:nvSpPr>
            <p:spPr>
              <a:xfrm>
                <a:off x="2947213" y="3954997"/>
                <a:ext cx="889987"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束流稳定性</a:t>
                </a:r>
              </a:p>
            </p:txBody>
          </p:sp>
        </p:grpSp>
        <p:sp>
          <p:nvSpPr>
            <p:cNvPr id="34" name="矩形 33">
              <a:extLst>
                <a:ext uri="{FF2B5EF4-FFF2-40B4-BE49-F238E27FC236}">
                  <a16:creationId xmlns:a16="http://schemas.microsoft.com/office/drawing/2014/main" id="{ED4257B2-7C30-CABF-0A43-6389CCEE7C81}"/>
                </a:ext>
              </a:extLst>
            </p:cNvPr>
            <p:cNvSpPr/>
            <p:nvPr/>
          </p:nvSpPr>
          <p:spPr>
            <a:xfrm>
              <a:off x="1093018" y="5093102"/>
              <a:ext cx="76174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能量稳定性</a:t>
              </a:r>
              <a:endParaRPr kumimoji="0" lang="en-US" altLang="zh-CN" sz="9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&lt;0.01%</a:t>
              </a:r>
              <a:endParaRPr kumimoji="0" lang="zh-CN" altLang="en-US" sz="9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5" name="矩形 34">
              <a:extLst>
                <a:ext uri="{FF2B5EF4-FFF2-40B4-BE49-F238E27FC236}">
                  <a16:creationId xmlns:a16="http://schemas.microsoft.com/office/drawing/2014/main" id="{887DBCA0-EBB0-7934-AB17-94800C8BF09C}"/>
                </a:ext>
              </a:extLst>
            </p:cNvPr>
            <p:cNvSpPr/>
            <p:nvPr/>
          </p:nvSpPr>
          <p:spPr>
            <a:xfrm>
              <a:off x="2935309" y="5112356"/>
              <a:ext cx="76174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流强稳定性</a:t>
              </a:r>
              <a:endParaRPr kumimoji="0" lang="en-US" altLang="zh-CN" sz="9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&lt;3%</a:t>
              </a:r>
              <a:endParaRPr kumimoji="0" lang="zh-CN" altLang="en-US" sz="9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6" name="矩形 35">
              <a:extLst>
                <a:ext uri="{FF2B5EF4-FFF2-40B4-BE49-F238E27FC236}">
                  <a16:creationId xmlns:a16="http://schemas.microsoft.com/office/drawing/2014/main" id="{AD78F39E-0C17-619B-ABFA-6F57D6FA7A0E}"/>
                </a:ext>
              </a:extLst>
            </p:cNvPr>
            <p:cNvSpPr/>
            <p:nvPr/>
          </p:nvSpPr>
          <p:spPr>
            <a:xfrm>
              <a:off x="4773599" y="5112356"/>
              <a:ext cx="90281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到达时间稳定性</a:t>
              </a:r>
              <a:endParaRPr kumimoji="0" lang="en-US" altLang="zh-CN" sz="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&lt;15fs</a:t>
              </a:r>
              <a:endParaRPr kumimoji="0" lang="zh-CN" altLang="en-US" sz="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spTree>
    <p:extLst>
      <p:ext uri="{BB962C8B-B14F-4D97-AF65-F5344CB8AC3E}">
        <p14:creationId xmlns:p14="http://schemas.microsoft.com/office/powerpoint/2010/main" val="2942148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F2879-0677-7EE0-750F-BF7777C770DC}"/>
            </a:ext>
          </a:extLst>
        </p:cNvPr>
        <p:cNvGrpSpPr/>
        <p:nvPr/>
      </p:nvGrpSpPr>
      <p:grpSpPr>
        <a:xfrm>
          <a:off x="0" y="0"/>
          <a:ext cx="0" cy="0"/>
          <a:chOff x="0" y="0"/>
          <a:chExt cx="0" cy="0"/>
        </a:xfrm>
      </p:grpSpPr>
      <p:sp>
        <p:nvSpPr>
          <p:cNvPr id="2" name="文本框 2">
            <a:extLst>
              <a:ext uri="{FF2B5EF4-FFF2-40B4-BE49-F238E27FC236}">
                <a16:creationId xmlns:a16="http://schemas.microsoft.com/office/drawing/2014/main" id="{0D0F8ADE-5570-4EA3-7E89-6DD98611A011}"/>
              </a:ext>
            </a:extLst>
          </p:cNvPr>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 altLang="zh-CN" sz="3600" b="1" dirty="0">
                <a:solidFill>
                  <a:srgbClr val="FFFFFF"/>
                </a:solidFill>
                <a:latin typeface="Times New Roman" panose="02020603050405020304" pitchFamily="18" charset="0"/>
                <a:ea typeface="+mn-ea"/>
                <a:cs typeface="Times New Roman" panose="02020603050405020304" pitchFamily="18" charset="0"/>
                <a:sym typeface="+mn-lt"/>
              </a:rPr>
              <a:t>FEL3</a:t>
            </a:r>
            <a:r>
              <a:rPr lang="zh-CN" altLang="en-US" sz="3600" b="1" dirty="0">
                <a:solidFill>
                  <a:srgbClr val="FFFFFF"/>
                </a:solidFill>
                <a:latin typeface="Times New Roman" panose="02020603050405020304" pitchFamily="18" charset="0"/>
                <a:ea typeface="+mn-ea"/>
                <a:cs typeface="Times New Roman" panose="02020603050405020304" pitchFamily="18" charset="0"/>
                <a:sym typeface="+mn-lt"/>
              </a:rPr>
              <a:t>辐射性能 </a:t>
            </a:r>
            <a:r>
              <a:rPr lang="en-US" altLang="zh-CN" sz="3600" b="1" dirty="0">
                <a:solidFill>
                  <a:srgbClr val="FFFFFF"/>
                </a:solidFill>
                <a:latin typeface="Times New Roman" panose="02020603050405020304" pitchFamily="18" charset="0"/>
                <a:ea typeface="+mn-ea"/>
                <a:cs typeface="Times New Roman" panose="02020603050405020304" pitchFamily="18" charset="0"/>
                <a:sym typeface="+mn-lt"/>
              </a:rPr>
              <a:t>(2.3-15</a:t>
            </a:r>
            <a:r>
              <a:rPr lang="en" altLang="zh-CN" sz="3600" b="1" dirty="0">
                <a:solidFill>
                  <a:srgbClr val="FFFFFF"/>
                </a:solidFill>
                <a:latin typeface="Times New Roman" panose="02020603050405020304" pitchFamily="18" charset="0"/>
                <a:ea typeface="+mn-ea"/>
                <a:cs typeface="Times New Roman" panose="02020603050405020304" pitchFamily="18" charset="0"/>
                <a:sym typeface="+mn-lt"/>
              </a:rPr>
              <a:t>nm)</a:t>
            </a:r>
          </a:p>
        </p:txBody>
      </p:sp>
      <p:sp>
        <p:nvSpPr>
          <p:cNvPr id="9" name="矩形 8">
            <a:extLst>
              <a:ext uri="{FF2B5EF4-FFF2-40B4-BE49-F238E27FC236}">
                <a16:creationId xmlns:a16="http://schemas.microsoft.com/office/drawing/2014/main" id="{0A2A3C4D-C7C0-9B6F-A207-9FB81A996092}"/>
              </a:ext>
            </a:extLst>
          </p:cNvPr>
          <p:cNvSpPr/>
          <p:nvPr/>
        </p:nvSpPr>
        <p:spPr>
          <a:xfrm>
            <a:off x="8926357" y="6550223"/>
            <a:ext cx="2935419" cy="307777"/>
          </a:xfrm>
          <a:prstGeom prst="rect">
            <a:avLst/>
          </a:prstGeom>
        </p:spPr>
        <p:txBody>
          <a:bodyPr wrap="none">
            <a:spAutoFit/>
          </a:bodyPr>
          <a:lstStyle/>
          <a:p>
            <a:r>
              <a:rPr lang="zh-CN" altLang="en-US" sz="1400" dirty="0">
                <a:latin typeface="Times New Roman" panose="02020603050405020304" pitchFamily="18" charset="0"/>
                <a:cs typeface="Times New Roman" panose="02020603050405020304" pitchFamily="18" charset="0"/>
              </a:rPr>
              <a:t>*</a:t>
            </a:r>
            <a:r>
              <a:rPr lang="zh-CN" altLang="en-US" sz="1200" dirty="0">
                <a:latin typeface="Times New Roman" panose="02020603050405020304" pitchFamily="18" charset="0"/>
                <a:cs typeface="Times New Roman" panose="02020603050405020304" pitchFamily="18" charset="0"/>
              </a:rPr>
              <a:t>为波荡器出口处的横向光斑尺寸与散角 </a:t>
            </a:r>
            <a:endParaRPr lang="zh-CN" altLang="en-US" sz="1400" dirty="0">
              <a:latin typeface="Times New Roman" panose="02020603050405020304" pitchFamily="18" charset="0"/>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0F67FACC-946A-8C4C-F707-557FD0BBD857}"/>
              </a:ext>
            </a:extLst>
          </p:cNvPr>
          <p:cNvGraphicFramePr>
            <a:graphicFrameLocks noGrp="1"/>
          </p:cNvGraphicFramePr>
          <p:nvPr>
            <p:extLst/>
          </p:nvPr>
        </p:nvGraphicFramePr>
        <p:xfrm>
          <a:off x="476491" y="4113086"/>
          <a:ext cx="11239017" cy="2437137"/>
        </p:xfrm>
        <a:graphic>
          <a:graphicData uri="http://schemas.openxmlformats.org/drawingml/2006/table">
            <a:tbl>
              <a:tblPr firstRow="1" firstCol="1" bandRow="1">
                <a:tableStyleId>{5940675A-B579-460E-94D1-54222C63F5DA}</a:tableStyleId>
              </a:tblPr>
              <a:tblGrid>
                <a:gridCol w="3537376">
                  <a:extLst>
                    <a:ext uri="{9D8B030D-6E8A-4147-A177-3AD203B41FA5}">
                      <a16:colId xmlns:a16="http://schemas.microsoft.com/office/drawing/2014/main" val="4107195791"/>
                    </a:ext>
                  </a:extLst>
                </a:gridCol>
                <a:gridCol w="1964156">
                  <a:extLst>
                    <a:ext uri="{9D8B030D-6E8A-4147-A177-3AD203B41FA5}">
                      <a16:colId xmlns:a16="http://schemas.microsoft.com/office/drawing/2014/main" val="3263943021"/>
                    </a:ext>
                  </a:extLst>
                </a:gridCol>
                <a:gridCol w="1912495">
                  <a:extLst>
                    <a:ext uri="{9D8B030D-6E8A-4147-A177-3AD203B41FA5}">
                      <a16:colId xmlns:a16="http://schemas.microsoft.com/office/drawing/2014/main" val="1015875784"/>
                    </a:ext>
                  </a:extLst>
                </a:gridCol>
                <a:gridCol w="1912495">
                  <a:extLst>
                    <a:ext uri="{9D8B030D-6E8A-4147-A177-3AD203B41FA5}">
                      <a16:colId xmlns:a16="http://schemas.microsoft.com/office/drawing/2014/main" val="4124572642"/>
                    </a:ext>
                  </a:extLst>
                </a:gridCol>
                <a:gridCol w="1912495">
                  <a:extLst>
                    <a:ext uri="{9D8B030D-6E8A-4147-A177-3AD203B41FA5}">
                      <a16:colId xmlns:a16="http://schemas.microsoft.com/office/drawing/2014/main" val="2852860760"/>
                    </a:ext>
                  </a:extLst>
                </a:gridCol>
              </a:tblGrid>
              <a:tr h="27079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altLang="en-US" sz="1200" b="1" kern="100" dirty="0">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波长</a:t>
                      </a:r>
                    </a:p>
                  </a:txBody>
                  <a:tcPr marL="68580" marR="68580" marT="0" marB="0"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1" kern="100" dirty="0">
                          <a:solidFill>
                            <a:schemeClr val="tx1"/>
                          </a:solidFill>
                          <a:effectLst/>
                          <a:latin typeface="Times New Roman" panose="02020603050405020304" pitchFamily="18" charset="0"/>
                          <a:cs typeface="Times New Roman" panose="02020603050405020304" pitchFamily="18" charset="0"/>
                        </a:rPr>
                        <a:t>2.3 nm</a:t>
                      </a:r>
                      <a:r>
                        <a:rPr lang="zh-CN" altLang="en-US" sz="1400" b="1" kern="100" dirty="0">
                          <a:solidFill>
                            <a:schemeClr val="tx1"/>
                          </a:solidFill>
                          <a:effectLst/>
                          <a:latin typeface="Times New Roman" panose="02020603050405020304" pitchFamily="18" charset="0"/>
                          <a:cs typeface="Times New Roman" panose="02020603050405020304" pitchFamily="18" charset="0"/>
                        </a:rPr>
                        <a:t> </a:t>
                      </a:r>
                      <a:r>
                        <a:rPr lang="en-US" altLang="zh-CN" sz="1400" b="1" kern="100" dirty="0">
                          <a:solidFill>
                            <a:schemeClr val="tx1"/>
                          </a:solidFill>
                          <a:effectLst/>
                          <a:latin typeface="Times New Roman" panose="02020603050405020304" pitchFamily="18" charset="0"/>
                          <a:cs typeface="Times New Roman" panose="02020603050405020304" pitchFamily="18" charset="0"/>
                        </a:rPr>
                        <a:t>(539eV)</a:t>
                      </a:r>
                      <a:endParaRPr lang="zh-CN" altLang="en-US" sz="1400" b="1"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hMerge="1">
                  <a:txBody>
                    <a:bodyPr/>
                    <a:lstStyle/>
                    <a:p>
                      <a:pPr algn="ctr">
                        <a:spcAft>
                          <a:spcPts val="0"/>
                        </a:spcAft>
                      </a:pPr>
                      <a:endParaRPr lang="zh-CN" sz="1400" kern="100" dirty="0">
                        <a:effectLst/>
                        <a:latin typeface="+mn-ea"/>
                        <a:ea typeface="+mn-ea"/>
                        <a:cs typeface="Times New Roman" panose="02020603050405020304" pitchFamily="18" charset="0"/>
                      </a:endParaRPr>
                    </a:p>
                  </a:txBody>
                  <a:tcPr marL="68580" marR="68580" marT="0" marB="0"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1" dirty="0">
                          <a:solidFill>
                            <a:schemeClr val="tx1"/>
                          </a:solidFill>
                          <a:latin typeface="Times New Roman" panose="02020603050405020304" pitchFamily="18" charset="0"/>
                          <a:cs typeface="Times New Roman" panose="02020603050405020304" pitchFamily="18" charset="0"/>
                        </a:rPr>
                        <a:t>15 nm (83eV)</a:t>
                      </a:r>
                      <a:endParaRPr lang="zh-CN" altLang="en-US" sz="1400" b="1"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hMerge="1">
                  <a:txBody>
                    <a:bodyPr/>
                    <a:lstStyle/>
                    <a:p>
                      <a:pPr algn="ctr">
                        <a:spcAft>
                          <a:spcPts val="0"/>
                        </a:spcAft>
                      </a:pPr>
                      <a:endParaRPr lang="zh-CN" altLang="en-US" sz="1400" b="1" kern="100" dirty="0">
                        <a:solidFill>
                          <a:schemeClr val="tx1"/>
                        </a:solidFill>
                        <a:effectLst/>
                        <a:latin typeface="SimSun" panose="02010600030101010101" pitchFamily="2" charset="-122"/>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643874887"/>
                  </a:ext>
                </a:extLst>
              </a:tr>
              <a:tr h="27079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zh-CN" altLang="en-US" sz="1200" kern="100" dirty="0">
                          <a:solidFill>
                            <a:schemeClr val="tx1"/>
                          </a:solidFill>
                          <a:effectLst/>
                          <a:latin typeface="Times New Roman" panose="02020603050405020304" pitchFamily="18" charset="0"/>
                          <a:cs typeface="Times New Roman" panose="02020603050405020304" pitchFamily="18" charset="0"/>
                        </a:rPr>
                        <a:t>有无</a:t>
                      </a:r>
                      <a:r>
                        <a:rPr lang="en-US" altLang="zh-CN" sz="1200" kern="100" dirty="0">
                          <a:solidFill>
                            <a:schemeClr val="tx1"/>
                          </a:solidFill>
                          <a:effectLst/>
                          <a:latin typeface="Times New Roman" panose="02020603050405020304" pitchFamily="18" charset="0"/>
                          <a:cs typeface="Times New Roman" panose="02020603050405020304" pitchFamily="18" charset="0"/>
                        </a:rPr>
                        <a:t>taper</a:t>
                      </a:r>
                      <a:endParaRPr lang="zh-CN" alt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algn="ctr">
                        <a:spcAft>
                          <a:spcPts val="0"/>
                        </a:spcAft>
                      </a:pPr>
                      <a:r>
                        <a:rPr lang="en-US" sz="1400" kern="100" dirty="0">
                          <a:solidFill>
                            <a:schemeClr val="tx1"/>
                          </a:solidFill>
                          <a:effectLst/>
                          <a:latin typeface="Times New Roman" panose="02020603050405020304" pitchFamily="18" charset="0"/>
                          <a:cs typeface="Times New Roman" panose="02020603050405020304" pitchFamily="18" charset="0"/>
                        </a:rPr>
                        <a:t>w/o taper</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algn="ctr">
                        <a:spcAft>
                          <a:spcPts val="0"/>
                        </a:spcAft>
                      </a:pPr>
                      <a:r>
                        <a:rPr lang="en-US" sz="1400" kern="100" dirty="0">
                          <a:solidFill>
                            <a:schemeClr val="tx1"/>
                          </a:solidFill>
                          <a:effectLst/>
                          <a:latin typeface="Times New Roman" panose="02020603050405020304" pitchFamily="18" charset="0"/>
                          <a:cs typeface="Times New Roman" panose="02020603050405020304" pitchFamily="18" charset="0"/>
                        </a:rPr>
                        <a:t>taper</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algn="ctr">
                        <a:spcAft>
                          <a:spcPts val="0"/>
                        </a:spcAft>
                      </a:pPr>
                      <a:r>
                        <a:rPr lang="en-US" sz="1400" kern="100" dirty="0">
                          <a:solidFill>
                            <a:schemeClr val="tx1"/>
                          </a:solidFill>
                          <a:effectLst/>
                          <a:latin typeface="Times New Roman" panose="02020603050405020304" pitchFamily="18" charset="0"/>
                          <a:cs typeface="Times New Roman" panose="02020603050405020304" pitchFamily="18" charset="0"/>
                        </a:rPr>
                        <a:t>w/o taper</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algn="ctr">
                        <a:spcAft>
                          <a:spcPts val="0"/>
                        </a:spcAft>
                      </a:pPr>
                      <a:r>
                        <a:rPr lang="en-US" sz="1400" kern="100" dirty="0">
                          <a:solidFill>
                            <a:schemeClr val="tx1"/>
                          </a:solidFill>
                          <a:effectLst/>
                          <a:latin typeface="Times New Roman" panose="02020603050405020304" pitchFamily="18" charset="0"/>
                          <a:cs typeface="Times New Roman" panose="02020603050405020304" pitchFamily="18" charset="0"/>
                        </a:rPr>
                        <a:t>taper</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515474840"/>
                  </a:ext>
                </a:extLst>
              </a:tr>
              <a:tr h="27079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饱和长度</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30 m</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altLang="zh-CN" sz="1400" kern="100" dirty="0">
                          <a:solidFill>
                            <a:schemeClr val="tx1"/>
                          </a:solidFill>
                          <a:effectLst/>
                          <a:latin typeface="Times New Roman" panose="02020603050405020304" pitchFamily="18" charset="0"/>
                          <a:cs typeface="Times New Roman" panose="02020603050405020304" pitchFamily="18" charset="0"/>
                        </a:rPr>
                        <a:t>100 m</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10 m</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altLang="zh-CN" sz="1400" kern="100" dirty="0">
                          <a:solidFill>
                            <a:schemeClr val="tx1"/>
                          </a:solidFill>
                          <a:effectLst/>
                          <a:latin typeface="Times New Roman" panose="02020603050405020304" pitchFamily="18" charset="0"/>
                          <a:cs typeface="Times New Roman" panose="02020603050405020304" pitchFamily="18" charset="0"/>
                        </a:rPr>
                        <a:t>100 m</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1223424842"/>
                  </a:ext>
                </a:extLst>
              </a:tr>
              <a:tr h="27079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脉冲能量</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92.8 </a:t>
                      </a:r>
                      <a:r>
                        <a:rPr lang="en-US" sz="1400" kern="100" dirty="0" err="1">
                          <a:solidFill>
                            <a:schemeClr val="tx1"/>
                          </a:solidFill>
                          <a:effectLst/>
                          <a:latin typeface="Times New Roman" panose="02020603050405020304" pitchFamily="18" charset="0"/>
                          <a:cs typeface="Times New Roman" panose="02020603050405020304" pitchFamily="18" charset="0"/>
                        </a:rPr>
                        <a:t>μJ</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291.0 </a:t>
                      </a:r>
                      <a:r>
                        <a:rPr lang="en-US" sz="1400" kern="100" dirty="0" err="1">
                          <a:solidFill>
                            <a:schemeClr val="tx1"/>
                          </a:solidFill>
                          <a:effectLst/>
                          <a:latin typeface="Times New Roman" panose="02020603050405020304" pitchFamily="18" charset="0"/>
                          <a:cs typeface="Times New Roman" panose="02020603050405020304" pitchFamily="18" charset="0"/>
                        </a:rPr>
                        <a:t>μJ</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359.9 </a:t>
                      </a:r>
                      <a:r>
                        <a:rPr lang="en-US" sz="1400" kern="100" dirty="0" err="1">
                          <a:solidFill>
                            <a:schemeClr val="tx1"/>
                          </a:solidFill>
                          <a:effectLst/>
                          <a:latin typeface="Times New Roman" panose="02020603050405020304" pitchFamily="18" charset="0"/>
                          <a:cs typeface="Times New Roman" panose="02020603050405020304" pitchFamily="18" charset="0"/>
                        </a:rPr>
                        <a:t>μJ</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1183.8 </a:t>
                      </a:r>
                      <a:r>
                        <a:rPr lang="en-US" sz="1400" kern="100" dirty="0" err="1">
                          <a:solidFill>
                            <a:schemeClr val="tx1"/>
                          </a:solidFill>
                          <a:effectLst/>
                          <a:latin typeface="Times New Roman" panose="02020603050405020304" pitchFamily="18" charset="0"/>
                          <a:cs typeface="Times New Roman" panose="02020603050405020304" pitchFamily="18" charset="0"/>
                        </a:rPr>
                        <a:t>μJ</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1188983038"/>
                  </a:ext>
                </a:extLst>
              </a:tr>
              <a:tr h="27079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脉冲长度</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46.8 fs</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49.5 fs</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59.8 fs</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85.7 fs</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3005463376"/>
                  </a:ext>
                </a:extLst>
              </a:tr>
              <a:tr h="27079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辐射光谱带宽</a:t>
                      </a:r>
                      <a:r>
                        <a:rPr lang="en-US" sz="1200" kern="100" dirty="0">
                          <a:solidFill>
                            <a:schemeClr val="tx1"/>
                          </a:solidFill>
                          <a:effectLst/>
                          <a:latin typeface="Times New Roman" panose="02020603050405020304" pitchFamily="18" charset="0"/>
                          <a:cs typeface="Times New Roman" panose="02020603050405020304" pitchFamily="18" charset="0"/>
                        </a:rPr>
                        <a:t>(FWHM)</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0.012%</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0.013%</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0.057%</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0.056%</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1449248607"/>
                  </a:ext>
                </a:extLst>
              </a:tr>
              <a:tr h="27079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横向光斑尺寸（</a:t>
                      </a:r>
                      <a:r>
                        <a:rPr lang="en-US" sz="1200" kern="100" dirty="0">
                          <a:solidFill>
                            <a:schemeClr val="tx1"/>
                          </a:solidFill>
                          <a:effectLst/>
                          <a:latin typeface="Times New Roman" panose="02020603050405020304" pitchFamily="18" charset="0"/>
                          <a:cs typeface="Times New Roman" panose="02020603050405020304" pitchFamily="18" charset="0"/>
                        </a:rPr>
                        <a:t>RMS</a:t>
                      </a:r>
                      <a:r>
                        <a:rPr lang="zh-CN" sz="1200" kern="100" dirty="0">
                          <a:solidFill>
                            <a:schemeClr val="tx1"/>
                          </a:solidFill>
                          <a:effectLst/>
                          <a:latin typeface="Times New Roman" panose="02020603050405020304" pitchFamily="18" charset="0"/>
                          <a:cs typeface="Times New Roman" panose="02020603050405020304" pitchFamily="18" charset="0"/>
                        </a:rPr>
                        <a:t>）</a:t>
                      </a:r>
                      <a:r>
                        <a:rPr lang="en-US" sz="1200" kern="100" baseline="30000" dirty="0">
                          <a:solidFill>
                            <a:schemeClr val="tx1"/>
                          </a:solidFill>
                          <a:effectLst/>
                          <a:latin typeface="Times New Roman" panose="02020603050405020304" pitchFamily="18" charset="0"/>
                          <a:cs typeface="Times New Roman" panose="02020603050405020304" pitchFamily="18" charset="0"/>
                        </a:rPr>
                        <a:t>*</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509.8 </a:t>
                      </a:r>
                      <a:r>
                        <a:rPr lang="en-US" sz="1400" kern="100" dirty="0" err="1">
                          <a:solidFill>
                            <a:schemeClr val="tx1"/>
                          </a:solidFill>
                          <a:effectLst/>
                          <a:latin typeface="Times New Roman" panose="02020603050405020304" pitchFamily="18" charset="0"/>
                          <a:cs typeface="Times New Roman" panose="02020603050405020304" pitchFamily="18" charset="0"/>
                        </a:rPr>
                        <a:t>μm</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297.7 </a:t>
                      </a:r>
                      <a:r>
                        <a:rPr lang="en-US" sz="1400" kern="100" dirty="0" err="1">
                          <a:solidFill>
                            <a:schemeClr val="tx1"/>
                          </a:solidFill>
                          <a:effectLst/>
                          <a:latin typeface="Times New Roman" panose="02020603050405020304" pitchFamily="18" charset="0"/>
                          <a:cs typeface="Times New Roman" panose="02020603050405020304" pitchFamily="18" charset="0"/>
                        </a:rPr>
                        <a:t>μm</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a:solidFill>
                            <a:schemeClr val="tx1"/>
                          </a:solidFill>
                          <a:effectLst/>
                          <a:latin typeface="Times New Roman" panose="02020603050405020304" pitchFamily="18" charset="0"/>
                          <a:cs typeface="Times New Roman" panose="02020603050405020304" pitchFamily="18" charset="0"/>
                        </a:rPr>
                        <a:t>1075.7 μm</a:t>
                      </a:r>
                      <a:endParaRPr lang="zh-CN" sz="1400" kern="10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899.3 </a:t>
                      </a:r>
                      <a:r>
                        <a:rPr lang="en-US" sz="1400" kern="100" dirty="0" err="1">
                          <a:solidFill>
                            <a:schemeClr val="tx1"/>
                          </a:solidFill>
                          <a:effectLst/>
                          <a:latin typeface="Times New Roman" panose="02020603050405020304" pitchFamily="18" charset="0"/>
                          <a:cs typeface="Times New Roman" panose="02020603050405020304" pitchFamily="18" charset="0"/>
                        </a:rPr>
                        <a:t>μm</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3350341258"/>
                  </a:ext>
                </a:extLst>
              </a:tr>
              <a:tr h="27079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横向散角（</a:t>
                      </a:r>
                      <a:r>
                        <a:rPr lang="en-US" sz="1200" kern="100" dirty="0">
                          <a:solidFill>
                            <a:schemeClr val="tx1"/>
                          </a:solidFill>
                          <a:effectLst/>
                          <a:latin typeface="Times New Roman" panose="02020603050405020304" pitchFamily="18" charset="0"/>
                          <a:cs typeface="Times New Roman" panose="02020603050405020304" pitchFamily="18" charset="0"/>
                        </a:rPr>
                        <a:t>RMS</a:t>
                      </a:r>
                      <a:r>
                        <a:rPr lang="zh-CN" sz="1200" kern="100" dirty="0">
                          <a:solidFill>
                            <a:schemeClr val="tx1"/>
                          </a:solidFill>
                          <a:effectLst/>
                          <a:latin typeface="Times New Roman" panose="02020603050405020304" pitchFamily="18" charset="0"/>
                          <a:cs typeface="Times New Roman" panose="02020603050405020304" pitchFamily="18" charset="0"/>
                        </a:rPr>
                        <a:t>）</a:t>
                      </a:r>
                      <a:r>
                        <a:rPr lang="en-US" sz="1200" kern="100" baseline="30000" dirty="0">
                          <a:solidFill>
                            <a:schemeClr val="tx1"/>
                          </a:solidFill>
                          <a:effectLst/>
                          <a:latin typeface="Times New Roman" panose="02020603050405020304" pitchFamily="18" charset="0"/>
                          <a:cs typeface="Times New Roman" panose="02020603050405020304" pitchFamily="18" charset="0"/>
                        </a:rPr>
                        <a:t>*</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6.7 </a:t>
                      </a:r>
                      <a:r>
                        <a:rPr lang="en-US" sz="1400" kern="100" dirty="0" err="1">
                          <a:solidFill>
                            <a:schemeClr val="tx1"/>
                          </a:solidFill>
                          <a:effectLst/>
                          <a:latin typeface="Times New Roman" panose="02020603050405020304" pitchFamily="18" charset="0"/>
                          <a:cs typeface="Times New Roman" panose="02020603050405020304" pitchFamily="18" charset="0"/>
                        </a:rPr>
                        <a:t>μrad</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4.6 </a:t>
                      </a:r>
                      <a:r>
                        <a:rPr lang="en-US" sz="1400" kern="100" dirty="0" err="1">
                          <a:solidFill>
                            <a:schemeClr val="tx1"/>
                          </a:solidFill>
                          <a:effectLst/>
                          <a:latin typeface="Times New Roman" panose="02020603050405020304" pitchFamily="18" charset="0"/>
                          <a:cs typeface="Times New Roman" panose="02020603050405020304" pitchFamily="18" charset="0"/>
                        </a:rPr>
                        <a:t>μrad</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45.4 </a:t>
                      </a:r>
                      <a:r>
                        <a:rPr lang="en-US" sz="1400" kern="100" dirty="0" err="1">
                          <a:solidFill>
                            <a:schemeClr val="tx1"/>
                          </a:solidFill>
                          <a:effectLst/>
                          <a:latin typeface="Times New Roman" panose="02020603050405020304" pitchFamily="18" charset="0"/>
                          <a:cs typeface="Times New Roman" panose="02020603050405020304" pitchFamily="18" charset="0"/>
                        </a:rPr>
                        <a:t>μrad</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37.9 </a:t>
                      </a:r>
                      <a:r>
                        <a:rPr lang="en-US" sz="1400" kern="100" dirty="0" err="1">
                          <a:solidFill>
                            <a:schemeClr val="tx1"/>
                          </a:solidFill>
                          <a:effectLst/>
                          <a:latin typeface="Times New Roman" panose="02020603050405020304" pitchFamily="18" charset="0"/>
                          <a:cs typeface="Times New Roman" panose="02020603050405020304" pitchFamily="18" charset="0"/>
                        </a:rPr>
                        <a:t>μrad</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2768183926"/>
                  </a:ext>
                </a:extLst>
              </a:tr>
              <a:tr h="27079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光子数</a:t>
                      </a:r>
                      <a:r>
                        <a:rPr lang="en-US" sz="1200" kern="100" dirty="0">
                          <a:solidFill>
                            <a:schemeClr val="tx1"/>
                          </a:solidFill>
                          <a:effectLst/>
                          <a:latin typeface="Times New Roman" panose="02020603050405020304" pitchFamily="18" charset="0"/>
                          <a:cs typeface="Times New Roman" panose="02020603050405020304" pitchFamily="18" charset="0"/>
                        </a:rPr>
                        <a:t>/</a:t>
                      </a:r>
                      <a:r>
                        <a:rPr lang="zh-CN" sz="1200" kern="100" dirty="0">
                          <a:solidFill>
                            <a:schemeClr val="tx1"/>
                          </a:solidFill>
                          <a:effectLst/>
                          <a:latin typeface="Times New Roman" panose="02020603050405020304" pitchFamily="18" charset="0"/>
                          <a:cs typeface="Times New Roman" panose="02020603050405020304" pitchFamily="18" charset="0"/>
                        </a:rPr>
                        <a:t>脉冲</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1.1e12</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3.4e12</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2.7e13</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8.94e13</a:t>
                      </a:r>
                      <a:endParaRPr lang="zh-CN" sz="2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2604886534"/>
                  </a:ext>
                </a:extLst>
              </a:tr>
            </a:tbl>
          </a:graphicData>
        </a:graphic>
      </p:graphicFrame>
      <p:pic>
        <p:nvPicPr>
          <p:cNvPr id="4" name="图片 3">
            <a:extLst>
              <a:ext uri="{FF2B5EF4-FFF2-40B4-BE49-F238E27FC236}">
                <a16:creationId xmlns:a16="http://schemas.microsoft.com/office/drawing/2014/main" id="{B28F014D-8772-AE74-60B4-41B6D3725791}"/>
              </a:ext>
            </a:extLst>
          </p:cNvPr>
          <p:cNvPicPr>
            <a:picLocks noChangeAspect="1"/>
          </p:cNvPicPr>
          <p:nvPr/>
        </p:nvPicPr>
        <p:blipFill>
          <a:blip r:embed="rId2"/>
          <a:stretch>
            <a:fillRect/>
          </a:stretch>
        </p:blipFill>
        <p:spPr>
          <a:xfrm>
            <a:off x="3259050" y="1238732"/>
            <a:ext cx="2984572" cy="2797200"/>
          </a:xfrm>
          <a:prstGeom prst="rect">
            <a:avLst/>
          </a:prstGeom>
        </p:spPr>
      </p:pic>
      <p:pic>
        <p:nvPicPr>
          <p:cNvPr id="5" name="图片 4">
            <a:extLst>
              <a:ext uri="{FF2B5EF4-FFF2-40B4-BE49-F238E27FC236}">
                <a16:creationId xmlns:a16="http://schemas.microsoft.com/office/drawing/2014/main" id="{05D25703-6A08-4964-1223-8B36B7256495}"/>
              </a:ext>
            </a:extLst>
          </p:cNvPr>
          <p:cNvPicPr>
            <a:picLocks noChangeAspect="1"/>
          </p:cNvPicPr>
          <p:nvPr/>
        </p:nvPicPr>
        <p:blipFill>
          <a:blip r:embed="rId3"/>
          <a:stretch>
            <a:fillRect/>
          </a:stretch>
        </p:blipFill>
        <p:spPr>
          <a:xfrm>
            <a:off x="362204" y="1238732"/>
            <a:ext cx="2978333" cy="2797625"/>
          </a:xfrm>
          <a:prstGeom prst="rect">
            <a:avLst/>
          </a:prstGeom>
        </p:spPr>
      </p:pic>
      <p:pic>
        <p:nvPicPr>
          <p:cNvPr id="6" name="图片 5">
            <a:extLst>
              <a:ext uri="{FF2B5EF4-FFF2-40B4-BE49-F238E27FC236}">
                <a16:creationId xmlns:a16="http://schemas.microsoft.com/office/drawing/2014/main" id="{B6E66C6A-131C-9DE7-A49A-230B43DAE27D}"/>
              </a:ext>
            </a:extLst>
          </p:cNvPr>
          <p:cNvPicPr>
            <a:picLocks noChangeAspect="1"/>
          </p:cNvPicPr>
          <p:nvPr/>
        </p:nvPicPr>
        <p:blipFill>
          <a:blip r:embed="rId4"/>
          <a:stretch>
            <a:fillRect/>
          </a:stretch>
        </p:blipFill>
        <p:spPr>
          <a:xfrm>
            <a:off x="6162135" y="1238732"/>
            <a:ext cx="2917653" cy="2797200"/>
          </a:xfrm>
          <a:prstGeom prst="rect">
            <a:avLst/>
          </a:prstGeom>
        </p:spPr>
      </p:pic>
      <p:pic>
        <p:nvPicPr>
          <p:cNvPr id="8" name="图片 7">
            <a:extLst>
              <a:ext uri="{FF2B5EF4-FFF2-40B4-BE49-F238E27FC236}">
                <a16:creationId xmlns:a16="http://schemas.microsoft.com/office/drawing/2014/main" id="{AB0DA0B0-5F48-C373-FCEB-8319A7880FD7}"/>
              </a:ext>
            </a:extLst>
          </p:cNvPr>
          <p:cNvPicPr>
            <a:picLocks noChangeAspect="1"/>
          </p:cNvPicPr>
          <p:nvPr/>
        </p:nvPicPr>
        <p:blipFill>
          <a:blip r:embed="rId5"/>
          <a:stretch>
            <a:fillRect/>
          </a:stretch>
        </p:blipFill>
        <p:spPr>
          <a:xfrm>
            <a:off x="8998301" y="1238732"/>
            <a:ext cx="2991264" cy="2797200"/>
          </a:xfrm>
          <a:prstGeom prst="rect">
            <a:avLst/>
          </a:prstGeom>
        </p:spPr>
      </p:pic>
      <p:sp>
        <p:nvSpPr>
          <p:cNvPr id="10" name="文本框 9">
            <a:extLst>
              <a:ext uri="{FF2B5EF4-FFF2-40B4-BE49-F238E27FC236}">
                <a16:creationId xmlns:a16="http://schemas.microsoft.com/office/drawing/2014/main" id="{B0BF3478-B1F3-33F3-9363-433F0929D9D6}"/>
              </a:ext>
            </a:extLst>
          </p:cNvPr>
          <p:cNvSpPr txBox="1"/>
          <p:nvPr/>
        </p:nvSpPr>
        <p:spPr>
          <a:xfrm>
            <a:off x="954329" y="832435"/>
            <a:ext cx="1794081" cy="380489"/>
          </a:xfrm>
          <a:prstGeom prst="rect">
            <a:avLst/>
          </a:prstGeom>
          <a:noFill/>
        </p:spPr>
        <p:txBody>
          <a:bodyPr wrap="none" rtlCol="0">
            <a:spAutoFit/>
          </a:bodyPr>
          <a:lstStyle/>
          <a:p>
            <a:pPr>
              <a:lnSpc>
                <a:spcPct val="130000"/>
              </a:lnSpc>
              <a:spcBef>
                <a:spcPts val="600"/>
              </a:spcBef>
            </a:pPr>
            <a:r>
              <a:rPr kumimoji="1" lang="en-US" altLang="zh-CN" sz="1600" b="1" kern="0" dirty="0">
                <a:latin typeface="Times New Roman" panose="02020603050405020304" pitchFamily="18" charset="0"/>
                <a:cs typeface="Times New Roman" panose="02020603050405020304" pitchFamily="18" charset="0"/>
                <a:sym typeface="+mn-lt"/>
              </a:rPr>
              <a:t>2.3 nm</a:t>
            </a:r>
            <a:r>
              <a:rPr kumimoji="1" lang="zh-CN" altLang="en-US" sz="1600" b="1" kern="0" dirty="0">
                <a:latin typeface="Times New Roman" panose="02020603050405020304" pitchFamily="18" charset="0"/>
                <a:cs typeface="Times New Roman" panose="02020603050405020304" pitchFamily="18" charset="0"/>
                <a:sym typeface="+mn-lt"/>
              </a:rPr>
              <a:t> </a:t>
            </a:r>
            <a:r>
              <a:rPr kumimoji="1" lang="en-US" altLang="zh-CN" sz="1600" b="1" kern="0" dirty="0">
                <a:latin typeface="Times New Roman" panose="02020603050405020304" pitchFamily="18" charset="0"/>
                <a:cs typeface="Times New Roman" panose="02020603050405020304" pitchFamily="18" charset="0"/>
                <a:sym typeface="+mn-lt"/>
              </a:rPr>
              <a:t>(w/o taper)</a:t>
            </a:r>
            <a:endParaRPr kumimoji="1" lang="zh-CN" altLang="en-US" sz="1600" b="1" kern="0" dirty="0">
              <a:latin typeface="Times New Roman" panose="02020603050405020304" pitchFamily="18" charset="0"/>
              <a:cs typeface="Times New Roman" panose="02020603050405020304" pitchFamily="18" charset="0"/>
              <a:sym typeface="+mn-lt"/>
            </a:endParaRPr>
          </a:p>
        </p:txBody>
      </p:sp>
      <p:sp>
        <p:nvSpPr>
          <p:cNvPr id="11" name="文本框 10">
            <a:extLst>
              <a:ext uri="{FF2B5EF4-FFF2-40B4-BE49-F238E27FC236}">
                <a16:creationId xmlns:a16="http://schemas.microsoft.com/office/drawing/2014/main" id="{E768A0AF-CCC8-F559-3AF1-7808DEA59BD2}"/>
              </a:ext>
            </a:extLst>
          </p:cNvPr>
          <p:cNvSpPr txBox="1"/>
          <p:nvPr/>
        </p:nvSpPr>
        <p:spPr>
          <a:xfrm>
            <a:off x="3953759" y="832435"/>
            <a:ext cx="1486304" cy="380489"/>
          </a:xfrm>
          <a:prstGeom prst="rect">
            <a:avLst/>
          </a:prstGeom>
          <a:noFill/>
        </p:spPr>
        <p:txBody>
          <a:bodyPr wrap="none" rtlCol="0">
            <a:spAutoFit/>
          </a:bodyPr>
          <a:lstStyle/>
          <a:p>
            <a:pPr>
              <a:lnSpc>
                <a:spcPct val="130000"/>
              </a:lnSpc>
              <a:spcBef>
                <a:spcPts val="600"/>
              </a:spcBef>
            </a:pPr>
            <a:r>
              <a:rPr kumimoji="1" lang="en-US" altLang="zh-CN" sz="1600" b="1" kern="0" dirty="0">
                <a:latin typeface="Times New Roman" panose="02020603050405020304" pitchFamily="18" charset="0"/>
                <a:cs typeface="Times New Roman" panose="02020603050405020304" pitchFamily="18" charset="0"/>
                <a:sym typeface="+mn-lt"/>
              </a:rPr>
              <a:t>2.3 nm</a:t>
            </a:r>
            <a:r>
              <a:rPr kumimoji="1" lang="zh-CN" altLang="en-US" sz="1600" b="1" kern="0" dirty="0">
                <a:latin typeface="Times New Roman" panose="02020603050405020304" pitchFamily="18" charset="0"/>
                <a:cs typeface="Times New Roman" panose="02020603050405020304" pitchFamily="18" charset="0"/>
                <a:sym typeface="+mn-lt"/>
              </a:rPr>
              <a:t> </a:t>
            </a:r>
            <a:r>
              <a:rPr kumimoji="1" lang="en-US" altLang="zh-CN" sz="1600" b="1" kern="0" dirty="0">
                <a:latin typeface="Times New Roman" panose="02020603050405020304" pitchFamily="18" charset="0"/>
                <a:cs typeface="Times New Roman" panose="02020603050405020304" pitchFamily="18" charset="0"/>
                <a:sym typeface="+mn-lt"/>
              </a:rPr>
              <a:t>(taper)</a:t>
            </a:r>
            <a:endParaRPr kumimoji="1" lang="zh-CN" altLang="en-US" sz="1600" b="1" kern="0" dirty="0">
              <a:latin typeface="Times New Roman" panose="02020603050405020304" pitchFamily="18" charset="0"/>
              <a:cs typeface="Times New Roman" panose="02020603050405020304" pitchFamily="18" charset="0"/>
              <a:sym typeface="+mn-lt"/>
            </a:endParaRPr>
          </a:p>
        </p:txBody>
      </p:sp>
      <p:sp>
        <p:nvSpPr>
          <p:cNvPr id="12" name="文本框 11">
            <a:extLst>
              <a:ext uri="{FF2B5EF4-FFF2-40B4-BE49-F238E27FC236}">
                <a16:creationId xmlns:a16="http://schemas.microsoft.com/office/drawing/2014/main" id="{77A2BF14-4BB7-9491-5108-99537B080F80}"/>
              </a:ext>
            </a:extLst>
          </p:cNvPr>
          <p:cNvSpPr txBox="1"/>
          <p:nvPr/>
        </p:nvSpPr>
        <p:spPr>
          <a:xfrm>
            <a:off x="6645412" y="832435"/>
            <a:ext cx="1742785" cy="380489"/>
          </a:xfrm>
          <a:prstGeom prst="rect">
            <a:avLst/>
          </a:prstGeom>
          <a:noFill/>
        </p:spPr>
        <p:txBody>
          <a:bodyPr wrap="none" rtlCol="0">
            <a:spAutoFit/>
          </a:bodyPr>
          <a:lstStyle/>
          <a:p>
            <a:pPr>
              <a:lnSpc>
                <a:spcPct val="130000"/>
              </a:lnSpc>
              <a:spcBef>
                <a:spcPts val="600"/>
              </a:spcBef>
            </a:pPr>
            <a:r>
              <a:rPr kumimoji="1" lang="en-US" altLang="zh-CN" sz="1600" b="1" kern="0" dirty="0">
                <a:latin typeface="Times New Roman" panose="02020603050405020304" pitchFamily="18" charset="0"/>
                <a:cs typeface="Times New Roman" panose="02020603050405020304" pitchFamily="18" charset="0"/>
                <a:sym typeface="+mn-lt"/>
              </a:rPr>
              <a:t>15 nm</a:t>
            </a:r>
            <a:r>
              <a:rPr kumimoji="1" lang="zh-CN" altLang="en-US" sz="1600" b="1" kern="0" dirty="0">
                <a:latin typeface="Times New Roman" panose="02020603050405020304" pitchFamily="18" charset="0"/>
                <a:cs typeface="Times New Roman" panose="02020603050405020304" pitchFamily="18" charset="0"/>
                <a:sym typeface="+mn-lt"/>
              </a:rPr>
              <a:t> </a:t>
            </a:r>
            <a:r>
              <a:rPr kumimoji="1" lang="en-US" altLang="zh-CN" sz="1600" b="1" kern="0" dirty="0">
                <a:latin typeface="Times New Roman" panose="02020603050405020304" pitchFamily="18" charset="0"/>
                <a:cs typeface="Times New Roman" panose="02020603050405020304" pitchFamily="18" charset="0"/>
                <a:sym typeface="+mn-lt"/>
              </a:rPr>
              <a:t>(w/o taper)</a:t>
            </a:r>
            <a:endParaRPr kumimoji="1" lang="zh-CN" altLang="en-US" sz="1600" b="1" kern="0" dirty="0">
              <a:latin typeface="Times New Roman" panose="02020603050405020304" pitchFamily="18" charset="0"/>
              <a:cs typeface="Times New Roman" panose="02020603050405020304" pitchFamily="18" charset="0"/>
              <a:sym typeface="+mn-lt"/>
            </a:endParaRPr>
          </a:p>
        </p:txBody>
      </p:sp>
      <p:sp>
        <p:nvSpPr>
          <p:cNvPr id="13" name="文本框 12">
            <a:extLst>
              <a:ext uri="{FF2B5EF4-FFF2-40B4-BE49-F238E27FC236}">
                <a16:creationId xmlns:a16="http://schemas.microsoft.com/office/drawing/2014/main" id="{52C4CEF3-2E27-7D4F-5F45-C6137E87664C}"/>
              </a:ext>
            </a:extLst>
          </p:cNvPr>
          <p:cNvSpPr txBox="1"/>
          <p:nvPr/>
        </p:nvSpPr>
        <p:spPr>
          <a:xfrm>
            <a:off x="9593546" y="832435"/>
            <a:ext cx="1383712" cy="380489"/>
          </a:xfrm>
          <a:prstGeom prst="rect">
            <a:avLst/>
          </a:prstGeom>
          <a:noFill/>
        </p:spPr>
        <p:txBody>
          <a:bodyPr wrap="none" rtlCol="0">
            <a:spAutoFit/>
          </a:bodyPr>
          <a:lstStyle/>
          <a:p>
            <a:pPr>
              <a:lnSpc>
                <a:spcPct val="130000"/>
              </a:lnSpc>
              <a:spcBef>
                <a:spcPts val="600"/>
              </a:spcBef>
            </a:pPr>
            <a:r>
              <a:rPr kumimoji="1" lang="en-US" altLang="zh-CN" sz="1600" b="1" kern="0" dirty="0">
                <a:latin typeface="Times New Roman" panose="02020603050405020304" pitchFamily="18" charset="0"/>
                <a:cs typeface="Times New Roman" panose="02020603050405020304" pitchFamily="18" charset="0"/>
                <a:sym typeface="+mn-lt"/>
              </a:rPr>
              <a:t>15 nm</a:t>
            </a:r>
            <a:r>
              <a:rPr kumimoji="1" lang="zh-CN" altLang="en-US" sz="1600" b="1" kern="0" dirty="0">
                <a:latin typeface="Times New Roman" panose="02020603050405020304" pitchFamily="18" charset="0"/>
                <a:cs typeface="Times New Roman" panose="02020603050405020304" pitchFamily="18" charset="0"/>
                <a:sym typeface="+mn-lt"/>
              </a:rPr>
              <a:t> </a:t>
            </a:r>
            <a:r>
              <a:rPr kumimoji="1" lang="en-US" altLang="zh-CN" sz="1600" b="1" kern="0" dirty="0">
                <a:latin typeface="Times New Roman" panose="02020603050405020304" pitchFamily="18" charset="0"/>
                <a:cs typeface="Times New Roman" panose="02020603050405020304" pitchFamily="18" charset="0"/>
                <a:sym typeface="+mn-lt"/>
              </a:rPr>
              <a:t>(taper)</a:t>
            </a:r>
            <a:endParaRPr kumimoji="1" lang="zh-CN" altLang="en-US" sz="1600" b="1" kern="0" dirty="0">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4230052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6AFFF-F027-8E89-4C37-C9AF6669D3BF}"/>
            </a:ext>
          </a:extLst>
        </p:cNvPr>
        <p:cNvGrpSpPr/>
        <p:nvPr/>
      </p:nvGrpSpPr>
      <p:grpSpPr>
        <a:xfrm>
          <a:off x="0" y="0"/>
          <a:ext cx="0" cy="0"/>
          <a:chOff x="0" y="0"/>
          <a:chExt cx="0" cy="0"/>
        </a:xfrm>
      </p:grpSpPr>
      <p:sp>
        <p:nvSpPr>
          <p:cNvPr id="2" name="文本框 2">
            <a:extLst>
              <a:ext uri="{FF2B5EF4-FFF2-40B4-BE49-F238E27FC236}">
                <a16:creationId xmlns:a16="http://schemas.microsoft.com/office/drawing/2014/main" id="{FDCFB028-DCFE-DF2A-EDE9-5CBA7253704D}"/>
              </a:ext>
            </a:extLst>
          </p:cNvPr>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 altLang="zh-CN" sz="3600" b="1" dirty="0">
                <a:solidFill>
                  <a:srgbClr val="FFFFFF"/>
                </a:solidFill>
                <a:latin typeface="Times New Roman" panose="02020603050405020304" pitchFamily="18" charset="0"/>
                <a:ea typeface="+mn-ea"/>
                <a:cs typeface="Times New Roman" panose="02020603050405020304" pitchFamily="18" charset="0"/>
                <a:sym typeface="+mn-lt"/>
              </a:rPr>
              <a:t>FEL4</a:t>
            </a:r>
            <a:r>
              <a:rPr lang="zh-CN" altLang="en-US" sz="3600" b="1" dirty="0">
                <a:solidFill>
                  <a:srgbClr val="FFFFFF"/>
                </a:solidFill>
                <a:latin typeface="Times New Roman" panose="02020603050405020304" pitchFamily="18" charset="0"/>
                <a:ea typeface="+mn-ea"/>
                <a:cs typeface="Times New Roman" panose="02020603050405020304" pitchFamily="18" charset="0"/>
                <a:sym typeface="+mn-lt"/>
              </a:rPr>
              <a:t>辐射性能 </a:t>
            </a:r>
            <a:r>
              <a:rPr lang="en-US" altLang="zh-CN" sz="3600" b="1" dirty="0">
                <a:solidFill>
                  <a:srgbClr val="FFFFFF"/>
                </a:solidFill>
                <a:latin typeface="Times New Roman" panose="02020603050405020304" pitchFamily="18" charset="0"/>
                <a:ea typeface="+mn-ea"/>
                <a:cs typeface="Times New Roman" panose="02020603050405020304" pitchFamily="18" charset="0"/>
                <a:sym typeface="+mn-lt"/>
              </a:rPr>
              <a:t>(5-30</a:t>
            </a:r>
            <a:r>
              <a:rPr lang="en" altLang="zh-CN" sz="3600" b="1" dirty="0">
                <a:solidFill>
                  <a:srgbClr val="FFFFFF"/>
                </a:solidFill>
                <a:latin typeface="Times New Roman" panose="02020603050405020304" pitchFamily="18" charset="0"/>
                <a:ea typeface="+mn-ea"/>
                <a:cs typeface="Times New Roman" panose="02020603050405020304" pitchFamily="18" charset="0"/>
                <a:sym typeface="+mn-lt"/>
              </a:rPr>
              <a:t>nm)</a:t>
            </a:r>
          </a:p>
        </p:txBody>
      </p:sp>
      <p:sp>
        <p:nvSpPr>
          <p:cNvPr id="9" name="矩形 8">
            <a:extLst>
              <a:ext uri="{FF2B5EF4-FFF2-40B4-BE49-F238E27FC236}">
                <a16:creationId xmlns:a16="http://schemas.microsoft.com/office/drawing/2014/main" id="{E217B623-230D-78F3-430E-BF2E7358C868}"/>
              </a:ext>
            </a:extLst>
          </p:cNvPr>
          <p:cNvSpPr/>
          <p:nvPr/>
        </p:nvSpPr>
        <p:spPr>
          <a:xfrm>
            <a:off x="8926357" y="6550223"/>
            <a:ext cx="2935419" cy="307777"/>
          </a:xfrm>
          <a:prstGeom prst="rect">
            <a:avLst/>
          </a:prstGeom>
        </p:spPr>
        <p:txBody>
          <a:bodyPr wrap="none">
            <a:spAutoFit/>
          </a:bodyPr>
          <a:lstStyle/>
          <a:p>
            <a:r>
              <a:rPr lang="zh-CN" altLang="en-US" sz="1400" dirty="0">
                <a:latin typeface="Times New Roman" panose="02020603050405020304" pitchFamily="18" charset="0"/>
                <a:cs typeface="Times New Roman" panose="02020603050405020304" pitchFamily="18" charset="0"/>
              </a:rPr>
              <a:t>*</a:t>
            </a:r>
            <a:r>
              <a:rPr lang="zh-CN" altLang="en-US" sz="1200" dirty="0">
                <a:latin typeface="Times New Roman" panose="02020603050405020304" pitchFamily="18" charset="0"/>
                <a:cs typeface="Times New Roman" panose="02020603050405020304" pitchFamily="18" charset="0"/>
              </a:rPr>
              <a:t>为波荡器出口处的横向光斑尺寸与散角 </a:t>
            </a:r>
            <a:endParaRPr lang="zh-CN" altLang="en-US" sz="1400" dirty="0">
              <a:latin typeface="Times New Roman" panose="02020603050405020304" pitchFamily="18" charset="0"/>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98B1BAA8-B6A4-D3CE-F8A2-29C8E0F5D909}"/>
              </a:ext>
            </a:extLst>
          </p:cNvPr>
          <p:cNvGraphicFramePr>
            <a:graphicFrameLocks noGrp="1"/>
          </p:cNvGraphicFramePr>
          <p:nvPr>
            <p:extLst/>
          </p:nvPr>
        </p:nvGraphicFramePr>
        <p:xfrm>
          <a:off x="476491" y="4113086"/>
          <a:ext cx="11239017" cy="2437856"/>
        </p:xfrm>
        <a:graphic>
          <a:graphicData uri="http://schemas.openxmlformats.org/drawingml/2006/table">
            <a:tbl>
              <a:tblPr firstRow="1" firstCol="1" bandRow="1">
                <a:tableStyleId>{5940675A-B579-460E-94D1-54222C63F5DA}</a:tableStyleId>
              </a:tblPr>
              <a:tblGrid>
                <a:gridCol w="3537376">
                  <a:extLst>
                    <a:ext uri="{9D8B030D-6E8A-4147-A177-3AD203B41FA5}">
                      <a16:colId xmlns:a16="http://schemas.microsoft.com/office/drawing/2014/main" val="4107195791"/>
                    </a:ext>
                  </a:extLst>
                </a:gridCol>
                <a:gridCol w="1964156">
                  <a:extLst>
                    <a:ext uri="{9D8B030D-6E8A-4147-A177-3AD203B41FA5}">
                      <a16:colId xmlns:a16="http://schemas.microsoft.com/office/drawing/2014/main" val="3263943021"/>
                    </a:ext>
                  </a:extLst>
                </a:gridCol>
                <a:gridCol w="1912495">
                  <a:extLst>
                    <a:ext uri="{9D8B030D-6E8A-4147-A177-3AD203B41FA5}">
                      <a16:colId xmlns:a16="http://schemas.microsoft.com/office/drawing/2014/main" val="1015875784"/>
                    </a:ext>
                  </a:extLst>
                </a:gridCol>
                <a:gridCol w="1912495">
                  <a:extLst>
                    <a:ext uri="{9D8B030D-6E8A-4147-A177-3AD203B41FA5}">
                      <a16:colId xmlns:a16="http://schemas.microsoft.com/office/drawing/2014/main" val="4124572642"/>
                    </a:ext>
                  </a:extLst>
                </a:gridCol>
                <a:gridCol w="1912495">
                  <a:extLst>
                    <a:ext uri="{9D8B030D-6E8A-4147-A177-3AD203B41FA5}">
                      <a16:colId xmlns:a16="http://schemas.microsoft.com/office/drawing/2014/main" val="2852860760"/>
                    </a:ext>
                  </a:extLst>
                </a:gridCol>
              </a:tblGrid>
              <a:tr h="23280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altLang="en-US" sz="1200" b="1" kern="100" dirty="0">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波长</a:t>
                      </a:r>
                    </a:p>
                  </a:txBody>
                  <a:tcPr marL="68580" marR="68580" marT="0" marB="0"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1" kern="100" dirty="0">
                          <a:solidFill>
                            <a:schemeClr val="tx1"/>
                          </a:solidFill>
                          <a:effectLst/>
                          <a:latin typeface="Times New Roman" panose="02020603050405020304" pitchFamily="18" charset="0"/>
                          <a:cs typeface="Times New Roman" panose="02020603050405020304" pitchFamily="18" charset="0"/>
                        </a:rPr>
                        <a:t>5 nm</a:t>
                      </a:r>
                      <a:r>
                        <a:rPr lang="zh-CN" altLang="en-US" sz="1400" b="1" kern="100" dirty="0">
                          <a:solidFill>
                            <a:schemeClr val="tx1"/>
                          </a:solidFill>
                          <a:effectLst/>
                          <a:latin typeface="Times New Roman" panose="02020603050405020304" pitchFamily="18" charset="0"/>
                          <a:cs typeface="Times New Roman" panose="02020603050405020304" pitchFamily="18" charset="0"/>
                        </a:rPr>
                        <a:t> </a:t>
                      </a:r>
                      <a:r>
                        <a:rPr lang="en-US" altLang="zh-CN" sz="1400" b="1" kern="100" dirty="0">
                          <a:solidFill>
                            <a:schemeClr val="tx1"/>
                          </a:solidFill>
                          <a:effectLst/>
                          <a:latin typeface="Times New Roman" panose="02020603050405020304" pitchFamily="18" charset="0"/>
                          <a:cs typeface="Times New Roman" panose="02020603050405020304" pitchFamily="18" charset="0"/>
                        </a:rPr>
                        <a:t>(248eV)</a:t>
                      </a:r>
                      <a:endParaRPr lang="zh-CN" altLang="en-US" sz="1400" b="1"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hMerge="1">
                  <a:txBody>
                    <a:bodyPr/>
                    <a:lstStyle/>
                    <a:p>
                      <a:pPr algn="ctr">
                        <a:spcAft>
                          <a:spcPts val="0"/>
                        </a:spcAft>
                      </a:pPr>
                      <a:endParaRPr lang="zh-CN" sz="1400" kern="100" dirty="0">
                        <a:effectLst/>
                        <a:latin typeface="+mn-ea"/>
                        <a:ea typeface="+mn-ea"/>
                        <a:cs typeface="Times New Roman" panose="02020603050405020304" pitchFamily="18" charset="0"/>
                      </a:endParaRPr>
                    </a:p>
                  </a:txBody>
                  <a:tcPr marL="68580" marR="68580" marT="0" marB="0"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1" dirty="0">
                          <a:solidFill>
                            <a:schemeClr val="tx1"/>
                          </a:solidFill>
                          <a:latin typeface="Times New Roman" panose="02020603050405020304" pitchFamily="18" charset="0"/>
                          <a:cs typeface="Times New Roman" panose="02020603050405020304" pitchFamily="18" charset="0"/>
                        </a:rPr>
                        <a:t>30 nm (41eV)</a:t>
                      </a:r>
                      <a:endParaRPr lang="zh-CN" altLang="en-US" sz="1400" b="1" dirty="0">
                        <a:solidFill>
                          <a:schemeClr val="tx1"/>
                        </a:solidFill>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hMerge="1">
                  <a:txBody>
                    <a:bodyPr/>
                    <a:lstStyle/>
                    <a:p>
                      <a:pPr algn="ctr">
                        <a:spcAft>
                          <a:spcPts val="0"/>
                        </a:spcAft>
                      </a:pPr>
                      <a:endParaRPr lang="zh-CN" altLang="en-US" sz="1400" b="1" kern="100" dirty="0">
                        <a:solidFill>
                          <a:schemeClr val="tx1"/>
                        </a:solidFill>
                        <a:effectLst/>
                        <a:latin typeface="SimSun" panose="02010600030101010101" pitchFamily="2" charset="-122"/>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643874887"/>
                  </a:ext>
                </a:extLst>
              </a:tr>
              <a:tr h="232803">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zh-CN" altLang="en-US" sz="1200" kern="100" dirty="0">
                          <a:solidFill>
                            <a:schemeClr val="tx1"/>
                          </a:solidFill>
                          <a:effectLst/>
                          <a:latin typeface="Times New Roman" panose="02020603050405020304" pitchFamily="18" charset="0"/>
                          <a:cs typeface="Times New Roman" panose="02020603050405020304" pitchFamily="18" charset="0"/>
                        </a:rPr>
                        <a:t>有无</a:t>
                      </a:r>
                      <a:r>
                        <a:rPr lang="en-US" altLang="zh-CN" sz="1200" kern="100" dirty="0">
                          <a:solidFill>
                            <a:schemeClr val="tx1"/>
                          </a:solidFill>
                          <a:effectLst/>
                          <a:latin typeface="Times New Roman" panose="02020603050405020304" pitchFamily="18" charset="0"/>
                          <a:cs typeface="Times New Roman" panose="02020603050405020304" pitchFamily="18" charset="0"/>
                        </a:rPr>
                        <a:t>taper</a:t>
                      </a:r>
                      <a:endParaRPr lang="zh-CN" alt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algn="ctr">
                        <a:spcAft>
                          <a:spcPts val="0"/>
                        </a:spcAft>
                      </a:pPr>
                      <a:r>
                        <a:rPr lang="en-US" sz="1400" kern="100" dirty="0">
                          <a:solidFill>
                            <a:schemeClr val="tx1"/>
                          </a:solidFill>
                          <a:effectLst/>
                          <a:latin typeface="Times New Roman" panose="02020603050405020304" pitchFamily="18" charset="0"/>
                          <a:cs typeface="Times New Roman" panose="02020603050405020304" pitchFamily="18" charset="0"/>
                        </a:rPr>
                        <a:t>w/o taper</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algn="ctr">
                        <a:spcAft>
                          <a:spcPts val="0"/>
                        </a:spcAft>
                      </a:pPr>
                      <a:r>
                        <a:rPr lang="en-US" sz="1400" kern="100" dirty="0">
                          <a:solidFill>
                            <a:schemeClr val="tx1"/>
                          </a:solidFill>
                          <a:effectLst/>
                          <a:latin typeface="Times New Roman" panose="02020603050405020304" pitchFamily="18" charset="0"/>
                          <a:cs typeface="Times New Roman" panose="02020603050405020304" pitchFamily="18" charset="0"/>
                        </a:rPr>
                        <a:t>taper</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algn="ctr">
                        <a:spcAft>
                          <a:spcPts val="0"/>
                        </a:spcAft>
                      </a:pPr>
                      <a:r>
                        <a:rPr lang="en-US" sz="1400" kern="100" dirty="0">
                          <a:solidFill>
                            <a:schemeClr val="tx1"/>
                          </a:solidFill>
                          <a:effectLst/>
                          <a:latin typeface="Times New Roman" panose="02020603050405020304" pitchFamily="18" charset="0"/>
                          <a:cs typeface="Times New Roman" panose="02020603050405020304" pitchFamily="18" charset="0"/>
                        </a:rPr>
                        <a:t>w/o taper</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algn="ctr">
                        <a:spcAft>
                          <a:spcPts val="0"/>
                        </a:spcAft>
                      </a:pPr>
                      <a:r>
                        <a:rPr lang="en-US" sz="1400" kern="100" dirty="0">
                          <a:solidFill>
                            <a:schemeClr val="tx1"/>
                          </a:solidFill>
                          <a:effectLst/>
                          <a:latin typeface="Times New Roman" panose="02020603050405020304" pitchFamily="18" charset="0"/>
                          <a:cs typeface="Times New Roman" panose="02020603050405020304" pitchFamily="18" charset="0"/>
                        </a:rPr>
                        <a:t>taper</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515474840"/>
                  </a:ext>
                </a:extLst>
              </a:tr>
              <a:tr h="266915">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饱和长度</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20 m</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altLang="zh-CN" sz="1400" kern="100" dirty="0">
                          <a:solidFill>
                            <a:schemeClr val="tx1"/>
                          </a:solidFill>
                          <a:effectLst/>
                          <a:latin typeface="Times New Roman" panose="02020603050405020304" pitchFamily="18" charset="0"/>
                          <a:cs typeface="Times New Roman" panose="02020603050405020304" pitchFamily="18" charset="0"/>
                        </a:rPr>
                        <a:t>85 m</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10 m</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altLang="zh-CN" sz="1400" kern="100" dirty="0">
                          <a:solidFill>
                            <a:schemeClr val="tx1"/>
                          </a:solidFill>
                          <a:effectLst/>
                          <a:latin typeface="Times New Roman" panose="02020603050405020304" pitchFamily="18" charset="0"/>
                          <a:cs typeface="Times New Roman" panose="02020603050405020304" pitchFamily="18" charset="0"/>
                        </a:rPr>
                        <a:t>85 m</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1223424842"/>
                  </a:ext>
                </a:extLst>
              </a:tr>
              <a:tr h="266915">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脉冲能量</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226.8 </a:t>
                      </a:r>
                      <a:r>
                        <a:rPr lang="en-US" sz="1400" kern="100" dirty="0" err="1">
                          <a:solidFill>
                            <a:schemeClr val="tx1"/>
                          </a:solidFill>
                          <a:effectLst/>
                          <a:latin typeface="Times New Roman" panose="02020603050405020304" pitchFamily="18" charset="0"/>
                          <a:cs typeface="Times New Roman" panose="02020603050405020304" pitchFamily="18" charset="0"/>
                        </a:rPr>
                        <a:t>μJ</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866.1 </a:t>
                      </a:r>
                      <a:r>
                        <a:rPr lang="en-US" sz="1400" kern="100" dirty="0" err="1">
                          <a:solidFill>
                            <a:schemeClr val="tx1"/>
                          </a:solidFill>
                          <a:effectLst/>
                          <a:latin typeface="Times New Roman" panose="02020603050405020304" pitchFamily="18" charset="0"/>
                          <a:cs typeface="Times New Roman" panose="02020603050405020304" pitchFamily="18" charset="0"/>
                        </a:rPr>
                        <a:t>μJ</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348.4 </a:t>
                      </a:r>
                      <a:r>
                        <a:rPr lang="en-US" sz="1400" kern="100" dirty="0" err="1">
                          <a:solidFill>
                            <a:schemeClr val="tx1"/>
                          </a:solidFill>
                          <a:effectLst/>
                          <a:latin typeface="Times New Roman" panose="02020603050405020304" pitchFamily="18" charset="0"/>
                          <a:cs typeface="Times New Roman" panose="02020603050405020304" pitchFamily="18" charset="0"/>
                        </a:rPr>
                        <a:t>μJ</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1402.4 </a:t>
                      </a:r>
                      <a:r>
                        <a:rPr lang="en-US" sz="1400" kern="100" dirty="0" err="1">
                          <a:solidFill>
                            <a:schemeClr val="tx1"/>
                          </a:solidFill>
                          <a:effectLst/>
                          <a:latin typeface="Times New Roman" panose="02020603050405020304" pitchFamily="18" charset="0"/>
                          <a:cs typeface="Times New Roman" panose="02020603050405020304" pitchFamily="18" charset="0"/>
                        </a:rPr>
                        <a:t>μJ</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1188983038"/>
                  </a:ext>
                </a:extLst>
              </a:tr>
              <a:tr h="266915">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脉冲长度</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54.8 fs</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57.1 fs</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56.7 fs</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117.7 fs</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3005463376"/>
                  </a:ext>
                </a:extLst>
              </a:tr>
              <a:tr h="266915">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辐射光谱带宽</a:t>
                      </a:r>
                      <a:r>
                        <a:rPr lang="en-US" sz="1200" kern="100" dirty="0">
                          <a:solidFill>
                            <a:schemeClr val="tx1"/>
                          </a:solidFill>
                          <a:effectLst/>
                          <a:latin typeface="Times New Roman" panose="02020603050405020304" pitchFamily="18" charset="0"/>
                          <a:cs typeface="Times New Roman" panose="02020603050405020304" pitchFamily="18" charset="0"/>
                        </a:rPr>
                        <a:t>(FWHM)</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0.023%</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0.028%</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a:solidFill>
                            <a:schemeClr val="tx1"/>
                          </a:solidFill>
                          <a:effectLst/>
                          <a:latin typeface="Times New Roman" panose="02020603050405020304" pitchFamily="18" charset="0"/>
                          <a:cs typeface="Times New Roman" panose="02020603050405020304" pitchFamily="18" charset="0"/>
                        </a:rPr>
                        <a:t>0.112%</a:t>
                      </a:r>
                      <a:endParaRPr lang="zh-CN" sz="1400" kern="10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0.128%</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1449248607"/>
                  </a:ext>
                </a:extLst>
              </a:tr>
              <a:tr h="266915">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横向光斑尺寸（</a:t>
                      </a:r>
                      <a:r>
                        <a:rPr lang="en-US" sz="1200" kern="100" dirty="0">
                          <a:solidFill>
                            <a:schemeClr val="tx1"/>
                          </a:solidFill>
                          <a:effectLst/>
                          <a:latin typeface="Times New Roman" panose="02020603050405020304" pitchFamily="18" charset="0"/>
                          <a:cs typeface="Times New Roman" panose="02020603050405020304" pitchFamily="18" charset="0"/>
                        </a:rPr>
                        <a:t>RMS</a:t>
                      </a:r>
                      <a:r>
                        <a:rPr lang="zh-CN" sz="1200" kern="100" dirty="0">
                          <a:solidFill>
                            <a:schemeClr val="tx1"/>
                          </a:solidFill>
                          <a:effectLst/>
                          <a:latin typeface="Times New Roman" panose="02020603050405020304" pitchFamily="18" charset="0"/>
                          <a:cs typeface="Times New Roman" panose="02020603050405020304" pitchFamily="18" charset="0"/>
                        </a:rPr>
                        <a:t>）</a:t>
                      </a:r>
                      <a:r>
                        <a:rPr lang="en-US" sz="1200" kern="100" baseline="30000" dirty="0">
                          <a:solidFill>
                            <a:schemeClr val="tx1"/>
                          </a:solidFill>
                          <a:effectLst/>
                          <a:latin typeface="Times New Roman" panose="02020603050405020304" pitchFamily="18" charset="0"/>
                          <a:cs typeface="Times New Roman" panose="02020603050405020304" pitchFamily="18" charset="0"/>
                        </a:rPr>
                        <a:t>*</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763.8 </a:t>
                      </a:r>
                      <a:r>
                        <a:rPr lang="en-US" sz="1400" kern="100" dirty="0" err="1">
                          <a:solidFill>
                            <a:schemeClr val="tx1"/>
                          </a:solidFill>
                          <a:effectLst/>
                          <a:latin typeface="Times New Roman" panose="02020603050405020304" pitchFamily="18" charset="0"/>
                          <a:cs typeface="Times New Roman" panose="02020603050405020304" pitchFamily="18" charset="0"/>
                        </a:rPr>
                        <a:t>μm</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448.3 </a:t>
                      </a:r>
                      <a:r>
                        <a:rPr lang="en-US" sz="1400" kern="100" dirty="0" err="1">
                          <a:solidFill>
                            <a:schemeClr val="tx1"/>
                          </a:solidFill>
                          <a:effectLst/>
                          <a:latin typeface="Times New Roman" panose="02020603050405020304" pitchFamily="18" charset="0"/>
                          <a:cs typeface="Times New Roman" panose="02020603050405020304" pitchFamily="18" charset="0"/>
                        </a:rPr>
                        <a:t>μm</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1265.7 </a:t>
                      </a:r>
                      <a:r>
                        <a:rPr lang="en-US" sz="1400" kern="100" dirty="0" err="1">
                          <a:solidFill>
                            <a:schemeClr val="tx1"/>
                          </a:solidFill>
                          <a:effectLst/>
                          <a:latin typeface="Times New Roman" panose="02020603050405020304" pitchFamily="18" charset="0"/>
                          <a:cs typeface="Times New Roman" panose="02020603050405020304" pitchFamily="18" charset="0"/>
                        </a:rPr>
                        <a:t>μm</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1151.0 </a:t>
                      </a:r>
                      <a:r>
                        <a:rPr lang="en-US" sz="1400" kern="100" dirty="0" err="1">
                          <a:solidFill>
                            <a:schemeClr val="tx1"/>
                          </a:solidFill>
                          <a:effectLst/>
                          <a:latin typeface="Times New Roman" panose="02020603050405020304" pitchFamily="18" charset="0"/>
                          <a:cs typeface="Times New Roman" panose="02020603050405020304" pitchFamily="18" charset="0"/>
                        </a:rPr>
                        <a:t>μm</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3350341258"/>
                  </a:ext>
                </a:extLst>
              </a:tr>
              <a:tr h="266915">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横向散角（</a:t>
                      </a:r>
                      <a:r>
                        <a:rPr lang="en-US" sz="1200" kern="100" dirty="0">
                          <a:solidFill>
                            <a:schemeClr val="tx1"/>
                          </a:solidFill>
                          <a:effectLst/>
                          <a:latin typeface="Times New Roman" panose="02020603050405020304" pitchFamily="18" charset="0"/>
                          <a:cs typeface="Times New Roman" panose="02020603050405020304" pitchFamily="18" charset="0"/>
                        </a:rPr>
                        <a:t>RMS</a:t>
                      </a:r>
                      <a:r>
                        <a:rPr lang="zh-CN" sz="1200" kern="100" dirty="0">
                          <a:solidFill>
                            <a:schemeClr val="tx1"/>
                          </a:solidFill>
                          <a:effectLst/>
                          <a:latin typeface="Times New Roman" panose="02020603050405020304" pitchFamily="18" charset="0"/>
                          <a:cs typeface="Times New Roman" panose="02020603050405020304" pitchFamily="18" charset="0"/>
                        </a:rPr>
                        <a:t>）</a:t>
                      </a:r>
                      <a:r>
                        <a:rPr lang="en-US" sz="1200" kern="100" baseline="30000" dirty="0">
                          <a:solidFill>
                            <a:schemeClr val="tx1"/>
                          </a:solidFill>
                          <a:effectLst/>
                          <a:latin typeface="Times New Roman" panose="02020603050405020304" pitchFamily="18" charset="0"/>
                          <a:cs typeface="Times New Roman" panose="02020603050405020304" pitchFamily="18" charset="0"/>
                        </a:rPr>
                        <a:t>*</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12.4 </a:t>
                      </a:r>
                      <a:r>
                        <a:rPr lang="en-US" sz="1400" kern="100" dirty="0" err="1">
                          <a:solidFill>
                            <a:schemeClr val="tx1"/>
                          </a:solidFill>
                          <a:effectLst/>
                          <a:latin typeface="Times New Roman" panose="02020603050405020304" pitchFamily="18" charset="0"/>
                          <a:cs typeface="Times New Roman" panose="02020603050405020304" pitchFamily="18" charset="0"/>
                        </a:rPr>
                        <a:t>μrad</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9.2 </a:t>
                      </a:r>
                      <a:r>
                        <a:rPr lang="en-US" sz="1400" kern="100" dirty="0" err="1">
                          <a:solidFill>
                            <a:schemeClr val="tx1"/>
                          </a:solidFill>
                          <a:effectLst/>
                          <a:latin typeface="Times New Roman" panose="02020603050405020304" pitchFamily="18" charset="0"/>
                          <a:cs typeface="Times New Roman" panose="02020603050405020304" pitchFamily="18" charset="0"/>
                        </a:rPr>
                        <a:t>μrad</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69.7 </a:t>
                      </a:r>
                      <a:r>
                        <a:rPr lang="en-US" sz="1400" kern="100" dirty="0" err="1">
                          <a:solidFill>
                            <a:schemeClr val="tx1"/>
                          </a:solidFill>
                          <a:effectLst/>
                          <a:latin typeface="Times New Roman" panose="02020603050405020304" pitchFamily="18" charset="0"/>
                          <a:cs typeface="Times New Roman" panose="02020603050405020304" pitchFamily="18" charset="0"/>
                        </a:rPr>
                        <a:t>μrad</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63.6 </a:t>
                      </a:r>
                      <a:r>
                        <a:rPr lang="en-US" sz="1400" kern="100" dirty="0" err="1">
                          <a:solidFill>
                            <a:schemeClr val="tx1"/>
                          </a:solidFill>
                          <a:effectLst/>
                          <a:latin typeface="Times New Roman" panose="02020603050405020304" pitchFamily="18" charset="0"/>
                          <a:cs typeface="Times New Roman" panose="02020603050405020304" pitchFamily="18" charset="0"/>
                        </a:rPr>
                        <a:t>μrad</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2768183926"/>
                  </a:ext>
                </a:extLst>
              </a:tr>
              <a:tr h="266915">
                <a:tc>
                  <a:txBody>
                    <a:bodyPr/>
                    <a:lstStyle>
                      <a:lvl1pPr marL="0" algn="l" defTabSz="914377" rtl="0" eaLnBrk="1" latinLnBrk="0" hangingPunct="1">
                        <a:defRPr sz="1800" b="1" kern="1200">
                          <a:solidFill>
                            <a:schemeClr val="lt1"/>
                          </a:solidFill>
                          <a:latin typeface="Arial"/>
                          <a:ea typeface="微软雅黑"/>
                        </a:defRPr>
                      </a:lvl1pPr>
                      <a:lvl2pPr marL="457189" algn="l" defTabSz="914377" rtl="0" eaLnBrk="1" latinLnBrk="0" hangingPunct="1">
                        <a:defRPr sz="1800" b="1" kern="1200">
                          <a:solidFill>
                            <a:schemeClr val="lt1"/>
                          </a:solidFill>
                          <a:latin typeface="Arial"/>
                          <a:ea typeface="微软雅黑"/>
                        </a:defRPr>
                      </a:lvl2pPr>
                      <a:lvl3pPr marL="914377" algn="l" defTabSz="914377" rtl="0" eaLnBrk="1" latinLnBrk="0" hangingPunct="1">
                        <a:defRPr sz="1800" b="1" kern="1200">
                          <a:solidFill>
                            <a:schemeClr val="lt1"/>
                          </a:solidFill>
                          <a:latin typeface="Arial"/>
                          <a:ea typeface="微软雅黑"/>
                        </a:defRPr>
                      </a:lvl3pPr>
                      <a:lvl4pPr marL="1371566" algn="l" defTabSz="914377" rtl="0" eaLnBrk="1" latinLnBrk="0" hangingPunct="1">
                        <a:defRPr sz="1800" b="1" kern="1200">
                          <a:solidFill>
                            <a:schemeClr val="lt1"/>
                          </a:solidFill>
                          <a:latin typeface="Arial"/>
                          <a:ea typeface="微软雅黑"/>
                        </a:defRPr>
                      </a:lvl4pPr>
                      <a:lvl5pPr marL="1828754" algn="l" defTabSz="914377" rtl="0" eaLnBrk="1" latinLnBrk="0" hangingPunct="1">
                        <a:defRPr sz="1800" b="1" kern="1200">
                          <a:solidFill>
                            <a:schemeClr val="lt1"/>
                          </a:solidFill>
                          <a:latin typeface="Arial"/>
                          <a:ea typeface="微软雅黑"/>
                        </a:defRPr>
                      </a:lvl5pPr>
                      <a:lvl6pPr marL="2285943" algn="l" defTabSz="914377" rtl="0" eaLnBrk="1" latinLnBrk="0" hangingPunct="1">
                        <a:defRPr sz="1800" b="1" kern="1200">
                          <a:solidFill>
                            <a:schemeClr val="lt1"/>
                          </a:solidFill>
                          <a:latin typeface="Arial"/>
                          <a:ea typeface="微软雅黑"/>
                        </a:defRPr>
                      </a:lvl6pPr>
                      <a:lvl7pPr marL="2743131" algn="l" defTabSz="914377" rtl="0" eaLnBrk="1" latinLnBrk="0" hangingPunct="1">
                        <a:defRPr sz="1800" b="1" kern="1200">
                          <a:solidFill>
                            <a:schemeClr val="lt1"/>
                          </a:solidFill>
                          <a:latin typeface="Arial"/>
                          <a:ea typeface="微软雅黑"/>
                        </a:defRPr>
                      </a:lvl7pPr>
                      <a:lvl8pPr marL="3200320" algn="l" defTabSz="914377" rtl="0" eaLnBrk="1" latinLnBrk="0" hangingPunct="1">
                        <a:defRPr sz="1800" b="1" kern="1200">
                          <a:solidFill>
                            <a:schemeClr val="lt1"/>
                          </a:solidFill>
                          <a:latin typeface="Arial"/>
                          <a:ea typeface="微软雅黑"/>
                        </a:defRPr>
                      </a:lvl8pPr>
                      <a:lvl9pPr marL="3657509" algn="l" defTabSz="914377" rtl="0" eaLnBrk="1" latinLnBrk="0" hangingPunct="1">
                        <a:defRPr sz="1800" b="1" kern="1200">
                          <a:solidFill>
                            <a:schemeClr val="lt1"/>
                          </a:solidFill>
                          <a:latin typeface="Arial"/>
                          <a:ea typeface="微软雅黑"/>
                        </a:defRPr>
                      </a:lvl9pPr>
                    </a:lstStyle>
                    <a:p>
                      <a:pPr algn="ctr">
                        <a:spcAft>
                          <a:spcPts val="0"/>
                        </a:spcAft>
                      </a:pPr>
                      <a:r>
                        <a:rPr lang="zh-CN" sz="1200" kern="100" dirty="0">
                          <a:solidFill>
                            <a:schemeClr val="tx1"/>
                          </a:solidFill>
                          <a:effectLst/>
                          <a:latin typeface="Times New Roman" panose="02020603050405020304" pitchFamily="18" charset="0"/>
                          <a:cs typeface="Times New Roman" panose="02020603050405020304" pitchFamily="18" charset="0"/>
                        </a:rPr>
                        <a:t>光子数</a:t>
                      </a:r>
                      <a:r>
                        <a:rPr lang="en-US" sz="1200" kern="100" dirty="0">
                          <a:solidFill>
                            <a:schemeClr val="tx1"/>
                          </a:solidFill>
                          <a:effectLst/>
                          <a:latin typeface="Times New Roman" panose="02020603050405020304" pitchFamily="18" charset="0"/>
                          <a:cs typeface="Times New Roman" panose="02020603050405020304" pitchFamily="18" charset="0"/>
                        </a:rPr>
                        <a:t>/</a:t>
                      </a:r>
                      <a:r>
                        <a:rPr lang="zh-CN" sz="1200" kern="100" dirty="0">
                          <a:solidFill>
                            <a:schemeClr val="tx1"/>
                          </a:solidFill>
                          <a:effectLst/>
                          <a:latin typeface="Times New Roman" panose="02020603050405020304" pitchFamily="18" charset="0"/>
                          <a:cs typeface="Times New Roman" panose="02020603050405020304" pitchFamily="18" charset="0"/>
                        </a:rPr>
                        <a:t>脉冲</a:t>
                      </a:r>
                      <a:endParaRPr lang="zh-CN" sz="1200" b="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5.71e12</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50000"/>
                        </a:lnSpc>
                      </a:pPr>
                      <a:r>
                        <a:rPr lang="en-US" sz="1400" kern="100" dirty="0">
                          <a:solidFill>
                            <a:schemeClr val="tx1"/>
                          </a:solidFill>
                          <a:effectLst/>
                          <a:latin typeface="Times New Roman" panose="02020603050405020304" pitchFamily="18" charset="0"/>
                          <a:cs typeface="Times New Roman" panose="02020603050405020304" pitchFamily="18" charset="0"/>
                        </a:rPr>
                        <a:t>2.18e13</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5.3e13</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tc>
                  <a:txBody>
                    <a:bodyPr/>
                    <a:lstStyle>
                      <a:lvl1pPr marL="0" algn="l" defTabSz="914377" rtl="0" eaLnBrk="1" latinLnBrk="0" hangingPunct="1">
                        <a:defRPr sz="1800" kern="1200">
                          <a:solidFill>
                            <a:schemeClr val="dk1"/>
                          </a:solidFill>
                          <a:latin typeface="Arial"/>
                          <a:ea typeface="微软雅黑"/>
                        </a:defRPr>
                      </a:lvl1pPr>
                      <a:lvl2pPr marL="457189" algn="l" defTabSz="914377" rtl="0" eaLnBrk="1" latinLnBrk="0" hangingPunct="1">
                        <a:defRPr sz="1800" kern="1200">
                          <a:solidFill>
                            <a:schemeClr val="dk1"/>
                          </a:solidFill>
                          <a:latin typeface="Arial"/>
                          <a:ea typeface="微软雅黑"/>
                        </a:defRPr>
                      </a:lvl2pPr>
                      <a:lvl3pPr marL="914377" algn="l" defTabSz="914377" rtl="0" eaLnBrk="1" latinLnBrk="0" hangingPunct="1">
                        <a:defRPr sz="1800" kern="1200">
                          <a:solidFill>
                            <a:schemeClr val="dk1"/>
                          </a:solidFill>
                          <a:latin typeface="Arial"/>
                          <a:ea typeface="微软雅黑"/>
                        </a:defRPr>
                      </a:lvl3pPr>
                      <a:lvl4pPr marL="1371566" algn="l" defTabSz="914377" rtl="0" eaLnBrk="1" latinLnBrk="0" hangingPunct="1">
                        <a:defRPr sz="1800" kern="1200">
                          <a:solidFill>
                            <a:schemeClr val="dk1"/>
                          </a:solidFill>
                          <a:latin typeface="Arial"/>
                          <a:ea typeface="微软雅黑"/>
                        </a:defRPr>
                      </a:lvl4pPr>
                      <a:lvl5pPr marL="1828754" algn="l" defTabSz="914377" rtl="0" eaLnBrk="1" latinLnBrk="0" hangingPunct="1">
                        <a:defRPr sz="1800" kern="1200">
                          <a:solidFill>
                            <a:schemeClr val="dk1"/>
                          </a:solidFill>
                          <a:latin typeface="Arial"/>
                          <a:ea typeface="微软雅黑"/>
                        </a:defRPr>
                      </a:lvl5pPr>
                      <a:lvl6pPr marL="2285943" algn="l" defTabSz="914377" rtl="0" eaLnBrk="1" latinLnBrk="0" hangingPunct="1">
                        <a:defRPr sz="1800" kern="1200">
                          <a:solidFill>
                            <a:schemeClr val="dk1"/>
                          </a:solidFill>
                          <a:latin typeface="Arial"/>
                          <a:ea typeface="微软雅黑"/>
                        </a:defRPr>
                      </a:lvl6pPr>
                      <a:lvl7pPr marL="2743131" algn="l" defTabSz="914377" rtl="0" eaLnBrk="1" latinLnBrk="0" hangingPunct="1">
                        <a:defRPr sz="1800" kern="1200">
                          <a:solidFill>
                            <a:schemeClr val="dk1"/>
                          </a:solidFill>
                          <a:latin typeface="Arial"/>
                          <a:ea typeface="微软雅黑"/>
                        </a:defRPr>
                      </a:lvl7pPr>
                      <a:lvl8pPr marL="3200320" algn="l" defTabSz="914377" rtl="0" eaLnBrk="1" latinLnBrk="0" hangingPunct="1">
                        <a:defRPr sz="1800" kern="1200">
                          <a:solidFill>
                            <a:schemeClr val="dk1"/>
                          </a:solidFill>
                          <a:latin typeface="Arial"/>
                          <a:ea typeface="微软雅黑"/>
                        </a:defRPr>
                      </a:lvl8pPr>
                      <a:lvl9pPr marL="3657509" algn="l" defTabSz="914377" rtl="0" eaLnBrk="1" latinLnBrk="0" hangingPunct="1">
                        <a:defRPr sz="1800" kern="1200">
                          <a:solidFill>
                            <a:schemeClr val="dk1"/>
                          </a:solidFill>
                          <a:latin typeface="Arial"/>
                          <a:ea typeface="微软雅黑"/>
                        </a:defRPr>
                      </a:lvl9pPr>
                    </a:lstStyle>
                    <a:p>
                      <a:pPr indent="127000" algn="ctr">
                        <a:lnSpc>
                          <a:spcPct val="100000"/>
                        </a:lnSpc>
                      </a:pPr>
                      <a:r>
                        <a:rPr lang="en-US" sz="1400" kern="100" dirty="0">
                          <a:solidFill>
                            <a:schemeClr val="tx1"/>
                          </a:solidFill>
                          <a:effectLst/>
                          <a:latin typeface="Times New Roman" panose="02020603050405020304" pitchFamily="18" charset="0"/>
                          <a:cs typeface="Times New Roman" panose="02020603050405020304" pitchFamily="18" charset="0"/>
                        </a:rPr>
                        <a:t>2.12e14</a:t>
                      </a:r>
                      <a:endParaRPr lang="zh-CN" sz="14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58291" marR="58291" marT="0" marB="0" anchor="ctr"/>
                </a:tc>
                <a:extLst>
                  <a:ext uri="{0D108BD9-81ED-4DB2-BD59-A6C34878D82A}">
                    <a16:rowId xmlns:a16="http://schemas.microsoft.com/office/drawing/2014/main" val="2604886534"/>
                  </a:ext>
                </a:extLst>
              </a:tr>
            </a:tbl>
          </a:graphicData>
        </a:graphic>
      </p:graphicFrame>
      <p:sp>
        <p:nvSpPr>
          <p:cNvPr id="10" name="文本框 9">
            <a:extLst>
              <a:ext uri="{FF2B5EF4-FFF2-40B4-BE49-F238E27FC236}">
                <a16:creationId xmlns:a16="http://schemas.microsoft.com/office/drawing/2014/main" id="{5CBD1504-2AE1-118D-18D3-60077BBB602D}"/>
              </a:ext>
            </a:extLst>
          </p:cNvPr>
          <p:cNvSpPr txBox="1"/>
          <p:nvPr/>
        </p:nvSpPr>
        <p:spPr>
          <a:xfrm>
            <a:off x="954329" y="832435"/>
            <a:ext cx="1640193" cy="380489"/>
          </a:xfrm>
          <a:prstGeom prst="rect">
            <a:avLst/>
          </a:prstGeom>
          <a:noFill/>
        </p:spPr>
        <p:txBody>
          <a:bodyPr wrap="none" rtlCol="0">
            <a:spAutoFit/>
          </a:bodyPr>
          <a:lstStyle/>
          <a:p>
            <a:pPr>
              <a:lnSpc>
                <a:spcPct val="130000"/>
              </a:lnSpc>
              <a:spcBef>
                <a:spcPts val="600"/>
              </a:spcBef>
            </a:pPr>
            <a:r>
              <a:rPr kumimoji="1" lang="en-US" altLang="zh-CN" sz="1600" b="1" kern="0" dirty="0">
                <a:latin typeface="Times New Roman" panose="02020603050405020304" pitchFamily="18" charset="0"/>
                <a:cs typeface="Times New Roman" panose="02020603050405020304" pitchFamily="18" charset="0"/>
                <a:sym typeface="+mn-lt"/>
              </a:rPr>
              <a:t>5 nm</a:t>
            </a:r>
            <a:r>
              <a:rPr kumimoji="1" lang="zh-CN" altLang="en-US" sz="1600" b="1" kern="0" dirty="0">
                <a:latin typeface="Times New Roman" panose="02020603050405020304" pitchFamily="18" charset="0"/>
                <a:cs typeface="Times New Roman" panose="02020603050405020304" pitchFamily="18" charset="0"/>
                <a:sym typeface="+mn-lt"/>
              </a:rPr>
              <a:t> </a:t>
            </a:r>
            <a:r>
              <a:rPr kumimoji="1" lang="en-US" altLang="zh-CN" sz="1600" b="1" kern="0" dirty="0">
                <a:latin typeface="Times New Roman" panose="02020603050405020304" pitchFamily="18" charset="0"/>
                <a:cs typeface="Times New Roman" panose="02020603050405020304" pitchFamily="18" charset="0"/>
                <a:sym typeface="+mn-lt"/>
              </a:rPr>
              <a:t>(w/o taper)</a:t>
            </a:r>
            <a:endParaRPr kumimoji="1" lang="zh-CN" altLang="en-US" sz="1600" b="1" kern="0" dirty="0">
              <a:latin typeface="Times New Roman" panose="02020603050405020304" pitchFamily="18" charset="0"/>
              <a:cs typeface="Times New Roman" panose="02020603050405020304" pitchFamily="18" charset="0"/>
              <a:sym typeface="+mn-lt"/>
            </a:endParaRPr>
          </a:p>
        </p:txBody>
      </p:sp>
      <p:sp>
        <p:nvSpPr>
          <p:cNvPr id="11" name="文本框 10">
            <a:extLst>
              <a:ext uri="{FF2B5EF4-FFF2-40B4-BE49-F238E27FC236}">
                <a16:creationId xmlns:a16="http://schemas.microsoft.com/office/drawing/2014/main" id="{A880E25F-030E-8DAA-4E8B-1A1206D2A714}"/>
              </a:ext>
            </a:extLst>
          </p:cNvPr>
          <p:cNvSpPr txBox="1"/>
          <p:nvPr/>
        </p:nvSpPr>
        <p:spPr>
          <a:xfrm>
            <a:off x="3953759" y="832435"/>
            <a:ext cx="1281120" cy="380489"/>
          </a:xfrm>
          <a:prstGeom prst="rect">
            <a:avLst/>
          </a:prstGeom>
          <a:noFill/>
        </p:spPr>
        <p:txBody>
          <a:bodyPr wrap="none" rtlCol="0">
            <a:spAutoFit/>
          </a:bodyPr>
          <a:lstStyle/>
          <a:p>
            <a:pPr>
              <a:lnSpc>
                <a:spcPct val="130000"/>
              </a:lnSpc>
              <a:spcBef>
                <a:spcPts val="600"/>
              </a:spcBef>
            </a:pPr>
            <a:r>
              <a:rPr kumimoji="1" lang="en-US" altLang="zh-CN" sz="1600" b="1" kern="0" dirty="0">
                <a:latin typeface="Times New Roman" panose="02020603050405020304" pitchFamily="18" charset="0"/>
                <a:cs typeface="Times New Roman" panose="02020603050405020304" pitchFamily="18" charset="0"/>
                <a:sym typeface="+mn-lt"/>
              </a:rPr>
              <a:t>5 nm</a:t>
            </a:r>
            <a:r>
              <a:rPr kumimoji="1" lang="zh-CN" altLang="en-US" sz="1600" b="1" kern="0" dirty="0">
                <a:latin typeface="Times New Roman" panose="02020603050405020304" pitchFamily="18" charset="0"/>
                <a:cs typeface="Times New Roman" panose="02020603050405020304" pitchFamily="18" charset="0"/>
                <a:sym typeface="+mn-lt"/>
              </a:rPr>
              <a:t> </a:t>
            </a:r>
            <a:r>
              <a:rPr kumimoji="1" lang="en-US" altLang="zh-CN" sz="1600" b="1" kern="0" dirty="0">
                <a:latin typeface="Times New Roman" panose="02020603050405020304" pitchFamily="18" charset="0"/>
                <a:cs typeface="Times New Roman" panose="02020603050405020304" pitchFamily="18" charset="0"/>
                <a:sym typeface="+mn-lt"/>
              </a:rPr>
              <a:t>(taper)</a:t>
            </a:r>
            <a:endParaRPr kumimoji="1" lang="zh-CN" altLang="en-US" sz="1600" b="1" kern="0" dirty="0">
              <a:latin typeface="Times New Roman" panose="02020603050405020304" pitchFamily="18" charset="0"/>
              <a:cs typeface="Times New Roman" panose="02020603050405020304" pitchFamily="18" charset="0"/>
              <a:sym typeface="+mn-lt"/>
            </a:endParaRPr>
          </a:p>
        </p:txBody>
      </p:sp>
      <p:sp>
        <p:nvSpPr>
          <p:cNvPr id="12" name="文本框 11">
            <a:extLst>
              <a:ext uri="{FF2B5EF4-FFF2-40B4-BE49-F238E27FC236}">
                <a16:creationId xmlns:a16="http://schemas.microsoft.com/office/drawing/2014/main" id="{DFE43756-8825-D847-B52B-955A40E4DEC3}"/>
              </a:ext>
            </a:extLst>
          </p:cNvPr>
          <p:cNvSpPr txBox="1"/>
          <p:nvPr/>
        </p:nvSpPr>
        <p:spPr>
          <a:xfrm>
            <a:off x="6645412" y="832435"/>
            <a:ext cx="1742785" cy="380489"/>
          </a:xfrm>
          <a:prstGeom prst="rect">
            <a:avLst/>
          </a:prstGeom>
          <a:noFill/>
        </p:spPr>
        <p:txBody>
          <a:bodyPr wrap="none" rtlCol="0">
            <a:spAutoFit/>
          </a:bodyPr>
          <a:lstStyle/>
          <a:p>
            <a:pPr>
              <a:lnSpc>
                <a:spcPct val="130000"/>
              </a:lnSpc>
              <a:spcBef>
                <a:spcPts val="600"/>
              </a:spcBef>
            </a:pPr>
            <a:r>
              <a:rPr kumimoji="1" lang="en-US" altLang="zh-CN" sz="1600" b="1" kern="0" dirty="0">
                <a:latin typeface="Times New Roman" panose="02020603050405020304" pitchFamily="18" charset="0"/>
                <a:cs typeface="Times New Roman" panose="02020603050405020304" pitchFamily="18" charset="0"/>
                <a:sym typeface="+mn-lt"/>
              </a:rPr>
              <a:t>30 nm</a:t>
            </a:r>
            <a:r>
              <a:rPr kumimoji="1" lang="zh-CN" altLang="en-US" sz="1600" b="1" kern="0" dirty="0">
                <a:latin typeface="Times New Roman" panose="02020603050405020304" pitchFamily="18" charset="0"/>
                <a:cs typeface="Times New Roman" panose="02020603050405020304" pitchFamily="18" charset="0"/>
                <a:sym typeface="+mn-lt"/>
              </a:rPr>
              <a:t> </a:t>
            </a:r>
            <a:r>
              <a:rPr kumimoji="1" lang="en-US" altLang="zh-CN" sz="1600" b="1" kern="0" dirty="0">
                <a:latin typeface="Times New Roman" panose="02020603050405020304" pitchFamily="18" charset="0"/>
                <a:cs typeface="Times New Roman" panose="02020603050405020304" pitchFamily="18" charset="0"/>
                <a:sym typeface="+mn-lt"/>
              </a:rPr>
              <a:t>(w/o taper)</a:t>
            </a:r>
            <a:endParaRPr kumimoji="1" lang="zh-CN" altLang="en-US" sz="1600" b="1" kern="0" dirty="0">
              <a:latin typeface="Times New Roman" panose="02020603050405020304" pitchFamily="18" charset="0"/>
              <a:cs typeface="Times New Roman" panose="02020603050405020304" pitchFamily="18" charset="0"/>
              <a:sym typeface="+mn-lt"/>
            </a:endParaRPr>
          </a:p>
        </p:txBody>
      </p:sp>
      <p:sp>
        <p:nvSpPr>
          <p:cNvPr id="13" name="文本框 12">
            <a:extLst>
              <a:ext uri="{FF2B5EF4-FFF2-40B4-BE49-F238E27FC236}">
                <a16:creationId xmlns:a16="http://schemas.microsoft.com/office/drawing/2014/main" id="{B4261BB2-08A0-E037-0072-8CD95EF9BBFF}"/>
              </a:ext>
            </a:extLst>
          </p:cNvPr>
          <p:cNvSpPr txBox="1"/>
          <p:nvPr/>
        </p:nvSpPr>
        <p:spPr>
          <a:xfrm>
            <a:off x="9593546" y="832435"/>
            <a:ext cx="1383712" cy="380489"/>
          </a:xfrm>
          <a:prstGeom prst="rect">
            <a:avLst/>
          </a:prstGeom>
          <a:noFill/>
        </p:spPr>
        <p:txBody>
          <a:bodyPr wrap="none" rtlCol="0">
            <a:spAutoFit/>
          </a:bodyPr>
          <a:lstStyle/>
          <a:p>
            <a:pPr>
              <a:lnSpc>
                <a:spcPct val="130000"/>
              </a:lnSpc>
              <a:spcBef>
                <a:spcPts val="600"/>
              </a:spcBef>
            </a:pPr>
            <a:r>
              <a:rPr kumimoji="1" lang="en-US" altLang="zh-CN" sz="1600" b="1" kern="0" dirty="0">
                <a:latin typeface="Times New Roman" panose="02020603050405020304" pitchFamily="18" charset="0"/>
                <a:cs typeface="Times New Roman" panose="02020603050405020304" pitchFamily="18" charset="0"/>
                <a:sym typeface="+mn-lt"/>
              </a:rPr>
              <a:t>30 nm</a:t>
            </a:r>
            <a:r>
              <a:rPr kumimoji="1" lang="zh-CN" altLang="en-US" sz="1600" b="1" kern="0" dirty="0">
                <a:latin typeface="Times New Roman" panose="02020603050405020304" pitchFamily="18" charset="0"/>
                <a:cs typeface="Times New Roman" panose="02020603050405020304" pitchFamily="18" charset="0"/>
                <a:sym typeface="+mn-lt"/>
              </a:rPr>
              <a:t> </a:t>
            </a:r>
            <a:r>
              <a:rPr kumimoji="1" lang="en-US" altLang="zh-CN" sz="1600" b="1" kern="0" dirty="0">
                <a:latin typeface="Times New Roman" panose="02020603050405020304" pitchFamily="18" charset="0"/>
                <a:cs typeface="Times New Roman" panose="02020603050405020304" pitchFamily="18" charset="0"/>
                <a:sym typeface="+mn-lt"/>
              </a:rPr>
              <a:t>(taper)</a:t>
            </a:r>
            <a:endParaRPr kumimoji="1" lang="zh-CN" altLang="en-US" sz="1600" b="1" kern="0" dirty="0">
              <a:latin typeface="Times New Roman" panose="02020603050405020304" pitchFamily="18" charset="0"/>
              <a:cs typeface="Times New Roman" panose="02020603050405020304" pitchFamily="18" charset="0"/>
              <a:sym typeface="+mn-lt"/>
            </a:endParaRPr>
          </a:p>
        </p:txBody>
      </p:sp>
      <p:pic>
        <p:nvPicPr>
          <p:cNvPr id="7" name="图片 6">
            <a:extLst>
              <a:ext uri="{FF2B5EF4-FFF2-40B4-BE49-F238E27FC236}">
                <a16:creationId xmlns:a16="http://schemas.microsoft.com/office/drawing/2014/main" id="{30C1F185-6581-2157-B829-D477FAD4BF98}"/>
              </a:ext>
            </a:extLst>
          </p:cNvPr>
          <p:cNvPicPr>
            <a:picLocks noChangeAspect="1"/>
          </p:cNvPicPr>
          <p:nvPr/>
        </p:nvPicPr>
        <p:blipFill>
          <a:blip r:embed="rId2"/>
          <a:stretch>
            <a:fillRect/>
          </a:stretch>
        </p:blipFill>
        <p:spPr>
          <a:xfrm>
            <a:off x="362204" y="1238732"/>
            <a:ext cx="2917654" cy="2797200"/>
          </a:xfrm>
          <a:prstGeom prst="rect">
            <a:avLst/>
          </a:prstGeom>
        </p:spPr>
      </p:pic>
      <p:pic>
        <p:nvPicPr>
          <p:cNvPr id="14" name="图片 13">
            <a:extLst>
              <a:ext uri="{FF2B5EF4-FFF2-40B4-BE49-F238E27FC236}">
                <a16:creationId xmlns:a16="http://schemas.microsoft.com/office/drawing/2014/main" id="{08198B75-6BAA-928E-258A-3C0A1764B3D4}"/>
              </a:ext>
            </a:extLst>
          </p:cNvPr>
          <p:cNvPicPr>
            <a:picLocks noChangeAspect="1"/>
          </p:cNvPicPr>
          <p:nvPr/>
        </p:nvPicPr>
        <p:blipFill>
          <a:blip r:embed="rId3"/>
          <a:stretch>
            <a:fillRect/>
          </a:stretch>
        </p:blipFill>
        <p:spPr>
          <a:xfrm>
            <a:off x="6146146" y="1238732"/>
            <a:ext cx="2917654" cy="2797200"/>
          </a:xfrm>
          <a:prstGeom prst="rect">
            <a:avLst/>
          </a:prstGeom>
        </p:spPr>
      </p:pic>
      <p:pic>
        <p:nvPicPr>
          <p:cNvPr id="15" name="图片 14">
            <a:extLst>
              <a:ext uri="{FF2B5EF4-FFF2-40B4-BE49-F238E27FC236}">
                <a16:creationId xmlns:a16="http://schemas.microsoft.com/office/drawing/2014/main" id="{EF7C5506-A90C-677A-E8AC-CDE088E6D44F}"/>
              </a:ext>
            </a:extLst>
          </p:cNvPr>
          <p:cNvPicPr>
            <a:picLocks noChangeAspect="1"/>
          </p:cNvPicPr>
          <p:nvPr/>
        </p:nvPicPr>
        <p:blipFill>
          <a:blip r:embed="rId4"/>
          <a:stretch>
            <a:fillRect/>
          </a:stretch>
        </p:blipFill>
        <p:spPr>
          <a:xfrm>
            <a:off x="8997965" y="1238732"/>
            <a:ext cx="2991600" cy="2797200"/>
          </a:xfrm>
          <a:prstGeom prst="rect">
            <a:avLst/>
          </a:prstGeom>
        </p:spPr>
      </p:pic>
      <p:pic>
        <p:nvPicPr>
          <p:cNvPr id="16" name="图片 15">
            <a:extLst>
              <a:ext uri="{FF2B5EF4-FFF2-40B4-BE49-F238E27FC236}">
                <a16:creationId xmlns:a16="http://schemas.microsoft.com/office/drawing/2014/main" id="{81816D84-7914-DD6C-F105-121BF2E2A5B5}"/>
              </a:ext>
            </a:extLst>
          </p:cNvPr>
          <p:cNvPicPr>
            <a:picLocks noChangeAspect="1"/>
          </p:cNvPicPr>
          <p:nvPr/>
        </p:nvPicPr>
        <p:blipFill>
          <a:blip r:embed="rId5"/>
          <a:stretch>
            <a:fillRect/>
          </a:stretch>
        </p:blipFill>
        <p:spPr>
          <a:xfrm>
            <a:off x="3214024" y="1238732"/>
            <a:ext cx="2997956" cy="2797200"/>
          </a:xfrm>
          <a:prstGeom prst="rect">
            <a:avLst/>
          </a:prstGeom>
        </p:spPr>
      </p:pic>
    </p:spTree>
    <p:extLst>
      <p:ext uri="{BB962C8B-B14F-4D97-AF65-F5344CB8AC3E}">
        <p14:creationId xmlns:p14="http://schemas.microsoft.com/office/powerpoint/2010/main" val="3727758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
          <p:cNvSpPr txBox="1">
            <a:spLocks noChangeArrowheads="1"/>
          </p:cNvSpPr>
          <p:nvPr/>
        </p:nvSpPr>
        <p:spPr bwMode="auto">
          <a:xfrm>
            <a:off x="1049107" y="84022"/>
            <a:ext cx="1186400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实验站布局规划</a:t>
            </a:r>
          </a:p>
        </p:txBody>
      </p:sp>
      <p:sp>
        <p:nvSpPr>
          <p:cNvPr id="40" name="矩形 3"/>
          <p:cNvSpPr/>
          <p:nvPr/>
        </p:nvSpPr>
        <p:spPr>
          <a:xfrm>
            <a:off x="363504" y="814829"/>
            <a:ext cx="11361771" cy="961289"/>
          </a:xfrm>
          <a:prstGeom prst="rect">
            <a:avLst/>
          </a:prstGeom>
        </p:spPr>
        <p:txBody>
          <a:bodyPr wrap="square">
            <a:spAutoFit/>
          </a:bodyPr>
          <a:lstStyle/>
          <a:p>
            <a:pPr marL="257175" indent="-257175" algn="just" eaLnBrk="1" fontAlgn="auto" hangingPunct="1">
              <a:lnSpc>
                <a:spcPct val="150000"/>
              </a:lnSpc>
              <a:spcBef>
                <a:spcPts val="0"/>
              </a:spcBef>
              <a:spcAft>
                <a:spcPts val="0"/>
              </a:spcAft>
              <a:buFont typeface="Wingdings" panose="05000000000000000000" pitchFamily="2" charset="2"/>
              <a:buChar char="Ø"/>
              <a:defRPr/>
            </a:pPr>
            <a:r>
              <a:rPr lang="zh-CN" altLang="en-US" sz="2000" b="1" dirty="0">
                <a:solidFill>
                  <a:srgbClr val="094160"/>
                </a:solidFill>
                <a:latin typeface="微软雅黑" panose="020B0503020204020204" pitchFamily="34" charset="-122"/>
                <a:ea typeface="微软雅黑" panose="020B0503020204020204" pitchFamily="34" charset="-122"/>
                <a:sym typeface="Calibri" panose="020F0502020204030204" pitchFamily="34" charset="0"/>
              </a:rPr>
              <a:t>一期聚焦国家需求、大湾区及深圳市优势产业，布局建设信息材料、量子材料、能源催化、生物医药、大气与星际科学、原子分子科学等</a:t>
            </a:r>
            <a:r>
              <a:rPr lang="en-US" altLang="zh-CN" sz="2000" b="1" dirty="0">
                <a:solidFill>
                  <a:srgbClr val="094160"/>
                </a:solidFill>
                <a:latin typeface="微软雅黑" panose="020B0503020204020204" pitchFamily="34" charset="-122"/>
                <a:ea typeface="微软雅黑" panose="020B0503020204020204" pitchFamily="34" charset="-122"/>
                <a:sym typeface="Calibri" panose="020F0502020204030204" pitchFamily="34" charset="0"/>
              </a:rPr>
              <a:t>6</a:t>
            </a:r>
            <a:r>
              <a:rPr lang="zh-CN" altLang="en-US" sz="2000" b="1" dirty="0">
                <a:solidFill>
                  <a:srgbClr val="094160"/>
                </a:solidFill>
                <a:latin typeface="微软雅黑" panose="020B0503020204020204" pitchFamily="34" charset="-122"/>
                <a:ea typeface="微软雅黑" panose="020B0503020204020204" pitchFamily="34" charset="-122"/>
                <a:sym typeface="Calibri" panose="020F0502020204030204" pitchFamily="34" charset="0"/>
              </a:rPr>
              <a:t>个方向实验站。</a:t>
            </a:r>
            <a:endParaRPr lang="en-US" altLang="zh-CN" sz="2000" b="1" dirty="0">
              <a:solidFill>
                <a:srgbClr val="094160"/>
              </a:solidFill>
              <a:latin typeface="微软雅黑" panose="020B0503020204020204" pitchFamily="34" charset="-122"/>
              <a:ea typeface="微软雅黑" panose="020B0503020204020204" pitchFamily="34" charset="-122"/>
              <a:sym typeface="Calibri" panose="020F0502020204030204" pitchFamily="34" charset="0"/>
            </a:endParaRPr>
          </a:p>
        </p:txBody>
      </p:sp>
      <p:graphicFrame>
        <p:nvGraphicFramePr>
          <p:cNvPr id="5" name="表格 4"/>
          <p:cNvGraphicFramePr>
            <a:graphicFrameLocks noGrp="1"/>
          </p:cNvGraphicFramePr>
          <p:nvPr>
            <p:custDataLst>
              <p:tags r:id="rId1"/>
            </p:custDataLst>
            <p:extLst>
              <p:ext uri="{D42A27DB-BD31-4B8C-83A1-F6EECF244321}">
                <p14:modId xmlns:p14="http://schemas.microsoft.com/office/powerpoint/2010/main" val="3995182345"/>
              </p:ext>
            </p:extLst>
          </p:nvPr>
        </p:nvGraphicFramePr>
        <p:xfrm>
          <a:off x="414533" y="2000630"/>
          <a:ext cx="4438015" cy="4278633"/>
        </p:xfrm>
        <a:graphic>
          <a:graphicData uri="http://schemas.openxmlformats.org/drawingml/2006/table">
            <a:tbl>
              <a:tblPr firstRow="1" bandRow="1">
                <a:tableStyleId>{5940675A-B579-460E-94D1-54222C63F5DA}</a:tableStyleId>
              </a:tblPr>
              <a:tblGrid>
                <a:gridCol w="1459865">
                  <a:extLst>
                    <a:ext uri="{9D8B030D-6E8A-4147-A177-3AD203B41FA5}">
                      <a16:colId xmlns:a16="http://schemas.microsoft.com/office/drawing/2014/main" val="20000"/>
                    </a:ext>
                  </a:extLst>
                </a:gridCol>
                <a:gridCol w="396875">
                  <a:extLst>
                    <a:ext uri="{9D8B030D-6E8A-4147-A177-3AD203B41FA5}">
                      <a16:colId xmlns:a16="http://schemas.microsoft.com/office/drawing/2014/main" val="20001"/>
                    </a:ext>
                  </a:extLst>
                </a:gridCol>
                <a:gridCol w="2581275">
                  <a:extLst>
                    <a:ext uri="{9D8B030D-6E8A-4147-A177-3AD203B41FA5}">
                      <a16:colId xmlns:a16="http://schemas.microsoft.com/office/drawing/2014/main" val="20002"/>
                    </a:ext>
                  </a:extLst>
                </a:gridCol>
              </a:tblGrid>
              <a:tr h="45339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sz="1400" b="1" kern="0" dirty="0">
                          <a:effectLst/>
                          <a:latin typeface="微软雅黑" panose="020B0503020204020204" pitchFamily="34" charset="-122"/>
                          <a:ea typeface="微软雅黑" panose="020B0503020204020204" pitchFamily="34" charset="-122"/>
                        </a:rPr>
                        <a:t>研究方向</a:t>
                      </a:r>
                      <a:endParaRPr lang="zh-CN" sz="1400" b="1" kern="1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5366" marR="75366" marT="37683" marB="37683" anchor="ctr"/>
                </a:tc>
                <a:tc gridSpan="2">
                  <a:txBody>
                    <a:bodyPr/>
                    <a:lstStyle/>
                    <a:p>
                      <a:pPr algn="ctr">
                        <a:lnSpc>
                          <a:spcPct val="125000"/>
                        </a:lnSpc>
                      </a:pPr>
                      <a:r>
                        <a:rPr lang="zh-CN" sz="1400" b="1" kern="1200" dirty="0">
                          <a:effectLst/>
                          <a:latin typeface="微软雅黑" panose="020B0503020204020204" pitchFamily="34" charset="-122"/>
                          <a:ea typeface="微软雅黑" panose="020B0503020204020204" pitchFamily="34" charset="-122"/>
                        </a:rPr>
                        <a:t>实验站</a:t>
                      </a:r>
                      <a:endParaRPr lang="zh-CN" sz="1400" b="1" kern="100" dirty="0">
                        <a:solidFill>
                          <a:schemeClr val="bg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0" marR="0" marT="0" marB="0" anchor="ctr"/>
                </a:tc>
                <a:tc hMerge="1">
                  <a:txBody>
                    <a:bodyPr/>
                    <a:lstStyle/>
                    <a:p>
                      <a:endParaRPr lang="zh-CN"/>
                    </a:p>
                  </a:txBody>
                  <a:tcPr marL="0" marR="0" marT="0" marB="0" anchor="ctr">
                    <a:solidFill>
                      <a:srgbClr val="0A4362"/>
                    </a:solidFill>
                  </a:tcPr>
                </a:tc>
                <a:extLst>
                  <a:ext uri="{0D108BD9-81ED-4DB2-BD59-A6C34878D82A}">
                    <a16:rowId xmlns:a16="http://schemas.microsoft.com/office/drawing/2014/main" val="10000"/>
                  </a:ext>
                </a:extLst>
              </a:tr>
              <a:tr h="42502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latinLnBrk="0" hangingPunct="1">
                        <a:lnSpc>
                          <a:spcPct val="125000"/>
                        </a:lnSpc>
                      </a:pPr>
                      <a:r>
                        <a:rPr lang="zh-CN" altLang="en-US" sz="1400" b="1" kern="1200" dirty="0">
                          <a:solidFill>
                            <a:schemeClr val="tx1"/>
                          </a:solidFill>
                          <a:effectLst/>
                          <a:latin typeface="微软雅黑" panose="020B0503020204020204" pitchFamily="34" charset="-122"/>
                          <a:ea typeface="微软雅黑" panose="020B0503020204020204" pitchFamily="34" charset="-122"/>
                          <a:cs typeface="+mn-cs"/>
                        </a:rPr>
                        <a:t>信息材料</a:t>
                      </a:r>
                    </a:p>
                  </a:txBody>
                  <a:tcPr marL="75366" marR="75366" marT="37683" marB="37683" anchor="ctr"/>
                </a:tc>
                <a:tc>
                  <a:txBody>
                    <a:bodyPr/>
                    <a:lstStyle/>
                    <a:p>
                      <a:pPr algn="ctr">
                        <a:lnSpc>
                          <a:spcPct val="125000"/>
                        </a:lnSpc>
                      </a:pPr>
                      <a:r>
                        <a:rPr lang="en-US" altLang="zh-CN" sz="1400" kern="0" dirty="0">
                          <a:effectLst/>
                          <a:latin typeface="微软雅黑" panose="020B0503020204020204" pitchFamily="34" charset="-122"/>
                          <a:ea typeface="微软雅黑" panose="020B0503020204020204" pitchFamily="34" charset="-122"/>
                        </a:rPr>
                        <a:t>1</a:t>
                      </a:r>
                      <a:endParaRPr lang="zh-CN" altLang="en-US" sz="1400" b="1" kern="10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0" marR="0"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altLang="en-US" sz="1400" kern="0" dirty="0">
                          <a:solidFill>
                            <a:schemeClr val="tx1"/>
                          </a:solidFill>
                          <a:effectLst/>
                          <a:latin typeface="微软雅黑" panose="020B0503020204020204" pitchFamily="34" charset="-122"/>
                          <a:ea typeface="微软雅黑" panose="020B0503020204020204" pitchFamily="34" charset="-122"/>
                          <a:cs typeface="+mn-cs"/>
                        </a:rPr>
                        <a:t>光刻胶实验站</a:t>
                      </a:r>
                    </a:p>
                  </a:txBody>
                  <a:tcPr marL="0" marR="0" marT="0" marB="0" anchor="ctr"/>
                </a:tc>
                <a:extLst>
                  <a:ext uri="{0D108BD9-81ED-4DB2-BD59-A6C34878D82A}">
                    <a16:rowId xmlns:a16="http://schemas.microsoft.com/office/drawing/2014/main" val="10001"/>
                  </a:ext>
                </a:extLst>
              </a:tr>
              <a:tr h="425027">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altLang="en-US" sz="1400" b="1" kern="1200" dirty="0">
                          <a:effectLst/>
                          <a:latin typeface="微软雅黑" panose="020B0503020204020204" pitchFamily="34" charset="-122"/>
                          <a:ea typeface="微软雅黑" panose="020B0503020204020204" pitchFamily="34" charset="-122"/>
                        </a:rPr>
                        <a:t>量子材料</a:t>
                      </a:r>
                      <a:endParaRPr lang="zh-CN" sz="1400" b="1" kern="10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5366" marR="75366" marT="37683" marB="37683" anchor="ctr"/>
                </a:tc>
                <a:tc>
                  <a:txBody>
                    <a:bodyPr/>
                    <a:lstStyle/>
                    <a:p>
                      <a:pPr marL="0" marR="0" lvl="0" indent="0" algn="ctr" defTabSz="914400" rtl="0" eaLnBrk="1" fontAlgn="auto" latinLnBrk="0" hangingPunct="1">
                        <a:lnSpc>
                          <a:spcPct val="125000"/>
                        </a:lnSpc>
                        <a:spcBef>
                          <a:spcPts val="0"/>
                        </a:spcBef>
                        <a:spcAft>
                          <a:spcPts val="0"/>
                        </a:spcAft>
                        <a:buClrTx/>
                        <a:buSzTx/>
                        <a:buFontTx/>
                        <a:buNone/>
                        <a:defRPr/>
                      </a:pPr>
                      <a:r>
                        <a:rPr lang="en-US" altLang="zh-CN" sz="1400" kern="100" dirty="0">
                          <a:effectLst/>
                          <a:latin typeface="微软雅黑" panose="020B0503020204020204" pitchFamily="34" charset="-122"/>
                          <a:ea typeface="微软雅黑" panose="020B0503020204020204" pitchFamily="34" charset="-122"/>
                        </a:rPr>
                        <a:t>2</a:t>
                      </a:r>
                    </a:p>
                  </a:txBody>
                  <a:tcPr marL="0" marR="0"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25000"/>
                        </a:lnSpc>
                        <a:spcBef>
                          <a:spcPts val="0"/>
                        </a:spcBef>
                        <a:spcAft>
                          <a:spcPts val="0"/>
                        </a:spcAft>
                        <a:buClrTx/>
                        <a:buSzTx/>
                        <a:buFontTx/>
                        <a:buNone/>
                        <a:defRPr/>
                      </a:pPr>
                      <a:r>
                        <a:rPr lang="zh-CN" altLang="en-US" sz="1400" kern="0" dirty="0">
                          <a:solidFill>
                            <a:schemeClr val="tx1"/>
                          </a:solidFill>
                          <a:effectLst/>
                          <a:latin typeface="微软雅黑" panose="020B0503020204020204" pitchFamily="34" charset="-122"/>
                          <a:ea typeface="微软雅黑" panose="020B0503020204020204" pitchFamily="34" charset="-122"/>
                          <a:cs typeface="+mn-cs"/>
                        </a:rPr>
                        <a:t>角分辨光电子能谱实验站</a:t>
                      </a:r>
                      <a:endParaRPr lang="en-US" altLang="zh-CN" sz="1400" kern="0" dirty="0">
                        <a:solidFill>
                          <a:schemeClr val="tx1"/>
                        </a:solidFill>
                        <a:effectLst/>
                        <a:latin typeface="微软雅黑" panose="020B0503020204020204" pitchFamily="34" charset="-122"/>
                        <a:ea typeface="微软雅黑" panose="020B0503020204020204" pitchFamily="34" charset="-122"/>
                        <a:cs typeface="+mn-cs"/>
                      </a:endParaRPr>
                    </a:p>
                  </a:txBody>
                  <a:tcPr marL="0" marR="0" marT="0" marB="0" anchor="ctr"/>
                </a:tc>
                <a:extLst>
                  <a:ext uri="{0D108BD9-81ED-4DB2-BD59-A6C34878D82A}">
                    <a16:rowId xmlns:a16="http://schemas.microsoft.com/office/drawing/2014/main" val="10002"/>
                  </a:ext>
                </a:extLst>
              </a:tr>
              <a:tr h="425027">
                <a:tc vMerge="1">
                  <a:txBody>
                    <a:bodyPr/>
                    <a:lstStyle/>
                    <a:p>
                      <a:endParaRPr lang="zh-CN"/>
                    </a:p>
                  </a:txBody>
                  <a:tcPr/>
                </a:tc>
                <a:tc>
                  <a:txBody>
                    <a:bodyPr/>
                    <a:lstStyle/>
                    <a:p>
                      <a:pPr marL="0" marR="0" lvl="0" indent="0" algn="ctr" defTabSz="914400" rtl="0" eaLnBrk="1" fontAlgn="auto" latinLnBrk="0" hangingPunct="1">
                        <a:lnSpc>
                          <a:spcPct val="125000"/>
                        </a:lnSpc>
                        <a:spcBef>
                          <a:spcPts val="0"/>
                        </a:spcBef>
                        <a:spcAft>
                          <a:spcPts val="0"/>
                        </a:spcAft>
                        <a:buClrTx/>
                        <a:buSzTx/>
                        <a:buFontTx/>
                        <a:buNone/>
                        <a:defRPr/>
                      </a:pPr>
                      <a:r>
                        <a:rPr lang="en-US" altLang="zh-CN" sz="1400" kern="100" dirty="0">
                          <a:effectLst/>
                          <a:latin typeface="微软雅黑" panose="020B0503020204020204" pitchFamily="34" charset="-122"/>
                          <a:ea typeface="微软雅黑" panose="020B0503020204020204" pitchFamily="34" charset="-122"/>
                        </a:rPr>
                        <a:t>3</a:t>
                      </a:r>
                    </a:p>
                  </a:txBody>
                  <a:tcPr marL="0" marR="0" marT="0" marB="0" anchor="ctr"/>
                </a:tc>
                <a:tc>
                  <a:txBody>
                    <a:bodyPr/>
                    <a:lstStyle/>
                    <a:p>
                      <a:pPr marL="0" marR="0" lvl="0" indent="0" algn="ctr" defTabSz="914400" rtl="0" eaLnBrk="1" fontAlgn="auto" latinLnBrk="0" hangingPunct="1">
                        <a:lnSpc>
                          <a:spcPct val="125000"/>
                        </a:lnSpc>
                        <a:spcBef>
                          <a:spcPts val="0"/>
                        </a:spcBef>
                        <a:spcAft>
                          <a:spcPts val="0"/>
                        </a:spcAft>
                        <a:buClrTx/>
                        <a:buSzTx/>
                        <a:buFontTx/>
                        <a:buNone/>
                        <a:defRPr/>
                      </a:pPr>
                      <a:r>
                        <a:rPr lang="zh-CN" altLang="en-US" sz="1400" kern="0" dirty="0">
                          <a:solidFill>
                            <a:schemeClr val="tx1"/>
                          </a:solidFill>
                          <a:effectLst/>
                          <a:latin typeface="微软雅黑" panose="020B0503020204020204" pitchFamily="34" charset="-122"/>
                          <a:ea typeface="微软雅黑" panose="020B0503020204020204" pitchFamily="34" charset="-122"/>
                          <a:cs typeface="+mn-cs"/>
                        </a:rPr>
                        <a:t>共振软</a:t>
                      </a:r>
                      <a:r>
                        <a:rPr lang="en-US" altLang="zh-CN" sz="1400" kern="0" dirty="0">
                          <a:solidFill>
                            <a:schemeClr val="tx1"/>
                          </a:solidFill>
                          <a:effectLst/>
                          <a:latin typeface="微软雅黑" panose="020B0503020204020204" pitchFamily="34" charset="-122"/>
                          <a:ea typeface="微软雅黑" panose="020B0503020204020204" pitchFamily="34" charset="-122"/>
                          <a:cs typeface="+mn-cs"/>
                        </a:rPr>
                        <a:t>X</a:t>
                      </a:r>
                      <a:r>
                        <a:rPr lang="zh-CN" altLang="en-US" sz="1400" kern="0" dirty="0">
                          <a:solidFill>
                            <a:schemeClr val="tx1"/>
                          </a:solidFill>
                          <a:effectLst/>
                          <a:latin typeface="微软雅黑" panose="020B0503020204020204" pitchFamily="34" charset="-122"/>
                          <a:ea typeface="微软雅黑" panose="020B0503020204020204" pitchFamily="34" charset="-122"/>
                          <a:cs typeface="+mn-cs"/>
                        </a:rPr>
                        <a:t>射线散射实验站</a:t>
                      </a:r>
                      <a:endParaRPr lang="en-US" altLang="zh-CN" sz="1400" kern="0" dirty="0">
                        <a:solidFill>
                          <a:schemeClr val="tx1"/>
                        </a:solidFill>
                        <a:effectLst/>
                        <a:latin typeface="微软雅黑" panose="020B0503020204020204" pitchFamily="34" charset="-122"/>
                        <a:ea typeface="微软雅黑" panose="020B0503020204020204" pitchFamily="34" charset="-122"/>
                        <a:cs typeface="+mn-cs"/>
                      </a:endParaRPr>
                    </a:p>
                  </a:txBody>
                  <a:tcPr marL="0" marR="0" marT="0" marB="0" anchor="ctr"/>
                </a:tc>
                <a:extLst>
                  <a:ext uri="{0D108BD9-81ED-4DB2-BD59-A6C34878D82A}">
                    <a16:rowId xmlns:a16="http://schemas.microsoft.com/office/drawing/2014/main" val="10003"/>
                  </a:ext>
                </a:extLst>
              </a:tr>
              <a:tr h="425027">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sz="1400" b="1" kern="1200" dirty="0">
                          <a:effectLst/>
                          <a:latin typeface="微软雅黑" panose="020B0503020204020204" pitchFamily="34" charset="-122"/>
                          <a:ea typeface="微软雅黑" panose="020B0503020204020204" pitchFamily="34" charset="-122"/>
                        </a:rPr>
                        <a:t>能源</a:t>
                      </a:r>
                      <a:r>
                        <a:rPr lang="zh-CN" altLang="en-US" sz="1400" b="1" kern="1200" dirty="0">
                          <a:effectLst/>
                          <a:latin typeface="微软雅黑" panose="020B0503020204020204" pitchFamily="34" charset="-122"/>
                          <a:ea typeface="微软雅黑" panose="020B0503020204020204" pitchFamily="34" charset="-122"/>
                        </a:rPr>
                        <a:t>催化</a:t>
                      </a:r>
                      <a:endParaRPr lang="zh-CN" sz="1400" b="1" kern="10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5366" marR="75366" marT="37683" marB="37683" anchor="ctr"/>
                </a:tc>
                <a:tc>
                  <a:txBody>
                    <a:bodyPr/>
                    <a:lstStyle/>
                    <a:p>
                      <a:pPr marL="0" marR="0" lvl="0" indent="0" algn="ctr" defTabSz="914400" rtl="0" eaLnBrk="1" fontAlgn="auto" latinLnBrk="0" hangingPunct="1">
                        <a:lnSpc>
                          <a:spcPct val="125000"/>
                        </a:lnSpc>
                        <a:spcBef>
                          <a:spcPts val="0"/>
                        </a:spcBef>
                        <a:spcAft>
                          <a:spcPts val="0"/>
                        </a:spcAft>
                        <a:buClrTx/>
                        <a:buSzTx/>
                        <a:buFontTx/>
                        <a:buNone/>
                        <a:defRPr/>
                      </a:pPr>
                      <a:r>
                        <a:rPr lang="en-US" altLang="zh-CN" sz="1400" kern="100" dirty="0">
                          <a:effectLst/>
                          <a:latin typeface="微软雅黑" panose="020B0503020204020204" pitchFamily="34" charset="-122"/>
                          <a:ea typeface="微软雅黑" panose="020B0503020204020204" pitchFamily="34" charset="-122"/>
                        </a:rPr>
                        <a:t>4</a:t>
                      </a:r>
                      <a:endParaRPr lang="zh-CN" altLang="en-US" sz="1400" b="1" kern="10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0" marR="0"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altLang="zh-CN" sz="1400" kern="0" dirty="0">
                          <a:solidFill>
                            <a:schemeClr val="tx1"/>
                          </a:solidFill>
                          <a:effectLst/>
                          <a:latin typeface="微软雅黑" panose="020B0503020204020204" pitchFamily="34" charset="-122"/>
                          <a:ea typeface="微软雅黑" panose="020B0503020204020204" pitchFamily="34" charset="-122"/>
                          <a:cs typeface="+mn-cs"/>
                        </a:rPr>
                        <a:t>表面超快动力学催化研究实验站</a:t>
                      </a:r>
                      <a:endParaRPr lang="zh-CN" altLang="en-US" sz="1400" kern="0" dirty="0">
                        <a:solidFill>
                          <a:schemeClr val="tx1"/>
                        </a:solidFill>
                        <a:effectLst/>
                        <a:latin typeface="微软雅黑" panose="020B0503020204020204" pitchFamily="34" charset="-122"/>
                        <a:ea typeface="微软雅黑" panose="020B0503020204020204" pitchFamily="34" charset="-122"/>
                        <a:cs typeface="+mn-cs"/>
                      </a:endParaRPr>
                    </a:p>
                  </a:txBody>
                  <a:tcPr marL="0" marR="0" marT="0" marB="0" anchor="ctr"/>
                </a:tc>
                <a:extLst>
                  <a:ext uri="{0D108BD9-81ED-4DB2-BD59-A6C34878D82A}">
                    <a16:rowId xmlns:a16="http://schemas.microsoft.com/office/drawing/2014/main" val="10004"/>
                  </a:ext>
                </a:extLst>
              </a:tr>
              <a:tr h="425027">
                <a:tc vMerge="1">
                  <a:txBody>
                    <a:bodyPr/>
                    <a:lstStyle/>
                    <a:p>
                      <a:endParaRPr lang="zh-CN"/>
                    </a:p>
                  </a:txBody>
                  <a:tcPr marL="75366" marR="75366" marT="37683" marB="3768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5000"/>
                        </a:lnSpc>
                      </a:pPr>
                      <a:r>
                        <a:rPr lang="en-US" altLang="zh-CN" sz="1400" kern="0" dirty="0">
                          <a:effectLst/>
                          <a:latin typeface="微软雅黑" panose="020B0503020204020204" pitchFamily="34" charset="-122"/>
                          <a:ea typeface="微软雅黑" panose="020B0503020204020204" pitchFamily="34" charset="-122"/>
                        </a:rPr>
                        <a:t>5</a:t>
                      </a:r>
                      <a:endParaRPr lang="zh-CN" altLang="en-US" sz="1400" b="1" kern="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tcPr>
                </a:tc>
                <a:tc>
                  <a:txBody>
                    <a:bodyPr/>
                    <a:lstStyle/>
                    <a:p>
                      <a:pPr algn="ctr">
                        <a:lnSpc>
                          <a:spcPct val="125000"/>
                        </a:lnSpc>
                      </a:pPr>
                      <a:r>
                        <a:rPr lang="zh-CN" altLang="zh-CN" sz="1400" kern="0" dirty="0">
                          <a:solidFill>
                            <a:schemeClr val="tx1"/>
                          </a:solidFill>
                          <a:effectLst/>
                          <a:latin typeface="微软雅黑" panose="020B0503020204020204" pitchFamily="34" charset="-122"/>
                          <a:ea typeface="微软雅黑" panose="020B0503020204020204" pitchFamily="34" charset="-122"/>
                          <a:cs typeface="+mn-cs"/>
                        </a:rPr>
                        <a:t>表面散射动力学实验站</a:t>
                      </a:r>
                      <a:endParaRPr lang="zh-CN" altLang="en-US" sz="1400" kern="0" dirty="0">
                        <a:solidFill>
                          <a:schemeClr val="tx1"/>
                        </a:solidFill>
                        <a:effectLst/>
                        <a:latin typeface="微软雅黑" panose="020B0503020204020204" pitchFamily="34" charset="-122"/>
                        <a:ea typeface="微软雅黑" panose="020B0503020204020204" pitchFamily="34" charset="-122"/>
                        <a:cs typeface="+mn-cs"/>
                      </a:endParaRPr>
                    </a:p>
                  </a:txBody>
                  <a:tcPr marL="0" marR="0" marT="0" marB="0" anchor="ctr"/>
                </a:tc>
                <a:extLst>
                  <a:ext uri="{0D108BD9-81ED-4DB2-BD59-A6C34878D82A}">
                    <a16:rowId xmlns:a16="http://schemas.microsoft.com/office/drawing/2014/main" val="10005"/>
                  </a:ext>
                </a:extLst>
              </a:tr>
              <a:tr h="425027">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sz="1400" b="1" kern="1200" dirty="0">
                          <a:effectLst/>
                          <a:latin typeface="微软雅黑" panose="020B0503020204020204" pitchFamily="34" charset="-122"/>
                          <a:ea typeface="微软雅黑" panose="020B0503020204020204" pitchFamily="34" charset="-122"/>
                        </a:rPr>
                        <a:t>生物</a:t>
                      </a:r>
                      <a:r>
                        <a:rPr lang="zh-CN" altLang="en-US" sz="1400" b="1" kern="1200" dirty="0">
                          <a:effectLst/>
                          <a:latin typeface="微软雅黑" panose="020B0503020204020204" pitchFamily="34" charset="-122"/>
                          <a:ea typeface="微软雅黑" panose="020B0503020204020204" pitchFamily="34" charset="-122"/>
                        </a:rPr>
                        <a:t>医药</a:t>
                      </a:r>
                      <a:endParaRPr lang="zh-CN" sz="1400" b="1" kern="10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5366" marR="75366" marT="37683" marB="37683" anchor="ctr"/>
                </a:tc>
                <a:tc>
                  <a:txBody>
                    <a:bodyPr/>
                    <a:lstStyle/>
                    <a:p>
                      <a:pPr algn="ctr">
                        <a:lnSpc>
                          <a:spcPct val="125000"/>
                        </a:lnSpc>
                      </a:pPr>
                      <a:r>
                        <a:rPr lang="en-US" altLang="zh-CN" sz="1400" kern="100" dirty="0">
                          <a:effectLst/>
                          <a:latin typeface="微软雅黑" panose="020B0503020204020204" pitchFamily="34" charset="-122"/>
                          <a:ea typeface="微软雅黑" panose="020B0503020204020204" pitchFamily="34" charset="-122"/>
                        </a:rPr>
                        <a:t>6</a:t>
                      </a:r>
                    </a:p>
                  </a:txBody>
                  <a:tcPr marL="0" marR="0"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altLang="en-US" sz="1400" kern="0" dirty="0">
                          <a:solidFill>
                            <a:schemeClr val="tx1"/>
                          </a:solidFill>
                          <a:effectLst/>
                          <a:latin typeface="微软雅黑" panose="020B0503020204020204" pitchFamily="34" charset="-122"/>
                          <a:ea typeface="微软雅黑" panose="020B0503020204020204" pitchFamily="34" charset="-122"/>
                          <a:cs typeface="+mn-cs"/>
                        </a:rPr>
                        <a:t>相干衍射谱学成像实验站</a:t>
                      </a:r>
                    </a:p>
                  </a:txBody>
                  <a:tcPr marL="0" marR="0" marT="0" marB="0" anchor="ctr"/>
                </a:tc>
                <a:extLst>
                  <a:ext uri="{0D108BD9-81ED-4DB2-BD59-A6C34878D82A}">
                    <a16:rowId xmlns:a16="http://schemas.microsoft.com/office/drawing/2014/main" val="10006"/>
                  </a:ext>
                </a:extLst>
              </a:tr>
              <a:tr h="425027">
                <a:tc vMerge="1">
                  <a:txBody>
                    <a:bodyPr/>
                    <a:lstStyle/>
                    <a:p>
                      <a:endParaRPr lang="zh-CN"/>
                    </a:p>
                  </a:txBody>
                  <a:tcPr/>
                </a:tc>
                <a:tc>
                  <a:txBody>
                    <a:bodyPr/>
                    <a:lstStyle/>
                    <a:p>
                      <a:pPr algn="ctr">
                        <a:lnSpc>
                          <a:spcPct val="125000"/>
                        </a:lnSpc>
                      </a:pPr>
                      <a:r>
                        <a:rPr lang="en-US" altLang="zh-CN" sz="1400" kern="100" dirty="0">
                          <a:effectLst/>
                          <a:latin typeface="微软雅黑" panose="020B0503020204020204" pitchFamily="34" charset="-122"/>
                          <a:ea typeface="微软雅黑" panose="020B0503020204020204" pitchFamily="34" charset="-122"/>
                        </a:rPr>
                        <a:t>7</a:t>
                      </a:r>
                      <a:endParaRPr lang="zh-CN" sz="1400" b="1" kern="10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0" marR="0"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altLang="en-US" sz="1400" kern="0" dirty="0">
                          <a:solidFill>
                            <a:schemeClr val="tx1"/>
                          </a:solidFill>
                          <a:effectLst/>
                          <a:latin typeface="微软雅黑" panose="020B0503020204020204" pitchFamily="34" charset="-122"/>
                          <a:ea typeface="微软雅黑" panose="020B0503020204020204" pitchFamily="34" charset="-122"/>
                          <a:cs typeface="+mn-cs"/>
                        </a:rPr>
                        <a:t>生物大分子质谱实验站</a:t>
                      </a:r>
                    </a:p>
                  </a:txBody>
                  <a:tcPr marL="0" marR="0" marT="0" marB="0" anchor="ctr"/>
                </a:tc>
                <a:extLst>
                  <a:ext uri="{0D108BD9-81ED-4DB2-BD59-A6C34878D82A}">
                    <a16:rowId xmlns:a16="http://schemas.microsoft.com/office/drawing/2014/main" val="10007"/>
                  </a:ext>
                </a:extLst>
              </a:tr>
              <a:tr h="42502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altLang="en-US" sz="1400" b="1" kern="1200" dirty="0">
                          <a:effectLst/>
                          <a:latin typeface="微软雅黑" panose="020B0503020204020204" pitchFamily="34" charset="-122"/>
                          <a:ea typeface="微软雅黑" panose="020B0503020204020204" pitchFamily="34" charset="-122"/>
                        </a:rPr>
                        <a:t>大气与星际科学</a:t>
                      </a:r>
                      <a:endParaRPr lang="zh-CN" altLang="en-US" sz="1400" b="1" kern="10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5366" marR="75366" marT="37683" marB="37683" anchor="ctr"/>
                </a:tc>
                <a:tc>
                  <a:txBody>
                    <a:bodyPr/>
                    <a:lstStyle/>
                    <a:p>
                      <a:pPr algn="ctr">
                        <a:lnSpc>
                          <a:spcPct val="125000"/>
                        </a:lnSpc>
                      </a:pPr>
                      <a:r>
                        <a:rPr lang="en-US" altLang="zh-CN" sz="1400" kern="100" dirty="0">
                          <a:effectLst/>
                          <a:latin typeface="微软雅黑" panose="020B0503020204020204" pitchFamily="34" charset="-122"/>
                          <a:ea typeface="微软雅黑" panose="020B0503020204020204" pitchFamily="34" charset="-122"/>
                        </a:rPr>
                        <a:t>8</a:t>
                      </a:r>
                      <a:endParaRPr lang="zh-CN" altLang="en-US" sz="1400" b="1" dirty="0">
                        <a:solidFill>
                          <a:srgbClr val="002060"/>
                        </a:solidFill>
                        <a:latin typeface="微软雅黑" panose="020B0503020204020204" pitchFamily="34" charset="-122"/>
                        <a:ea typeface="微软雅黑" panose="020B0503020204020204" pitchFamily="34" charset="-122"/>
                      </a:endParaRPr>
                    </a:p>
                  </a:txBody>
                  <a:tcPr marL="0" marR="0"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25000"/>
                        </a:lnSpc>
                        <a:spcBef>
                          <a:spcPts val="0"/>
                        </a:spcBef>
                        <a:spcAft>
                          <a:spcPts val="0"/>
                        </a:spcAft>
                        <a:buClrTx/>
                        <a:buSzTx/>
                        <a:buFontTx/>
                        <a:buNone/>
                        <a:defRPr/>
                      </a:pPr>
                      <a:r>
                        <a:rPr lang="zh-CN" altLang="en-US" sz="1400" kern="0" dirty="0">
                          <a:solidFill>
                            <a:schemeClr val="tx1"/>
                          </a:solidFill>
                          <a:effectLst/>
                          <a:latin typeface="微软雅黑" panose="020B0503020204020204" pitchFamily="34" charset="-122"/>
                          <a:ea typeface="微软雅黑" panose="020B0503020204020204" pitchFamily="34" charset="-122"/>
                          <a:cs typeface="+mn-cs"/>
                        </a:rPr>
                        <a:t>星际化学实验站</a:t>
                      </a:r>
                    </a:p>
                  </a:txBody>
                  <a:tcPr marL="0" marR="0" marT="0" marB="0" anchor="ctr"/>
                </a:tc>
                <a:extLst>
                  <a:ext uri="{0D108BD9-81ED-4DB2-BD59-A6C34878D82A}">
                    <a16:rowId xmlns:a16="http://schemas.microsoft.com/office/drawing/2014/main" val="10008"/>
                  </a:ext>
                </a:extLst>
              </a:tr>
              <a:tr h="42502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sz="1400" b="1" kern="1200" dirty="0">
                          <a:effectLst/>
                          <a:latin typeface="微软雅黑" panose="020B0503020204020204" pitchFamily="34" charset="-122"/>
                          <a:ea typeface="微软雅黑" panose="020B0503020204020204" pitchFamily="34" charset="-122"/>
                        </a:rPr>
                        <a:t>原子分子</a:t>
                      </a:r>
                      <a:r>
                        <a:rPr lang="zh-CN" altLang="en-US" sz="1400" b="1" kern="1200" dirty="0">
                          <a:effectLst/>
                          <a:latin typeface="微软雅黑" panose="020B0503020204020204" pitchFamily="34" charset="-122"/>
                          <a:ea typeface="微软雅黑" panose="020B0503020204020204" pitchFamily="34" charset="-122"/>
                        </a:rPr>
                        <a:t>科学</a:t>
                      </a:r>
                      <a:endParaRPr lang="zh-CN" sz="1400" b="1" kern="10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5366" marR="75366" marT="37683" marB="37683" anchor="ctr"/>
                </a:tc>
                <a:tc>
                  <a:txBody>
                    <a:bodyPr/>
                    <a:lstStyle/>
                    <a:p>
                      <a:pPr algn="ctr">
                        <a:lnSpc>
                          <a:spcPct val="125000"/>
                        </a:lnSpc>
                      </a:pPr>
                      <a:r>
                        <a:rPr lang="en-US" altLang="zh-CN" sz="1400" kern="100" dirty="0">
                          <a:effectLst/>
                          <a:latin typeface="微软雅黑" panose="020B0503020204020204" pitchFamily="34" charset="-122"/>
                          <a:ea typeface="微软雅黑" panose="020B0503020204020204" pitchFamily="34" charset="-122"/>
                        </a:rPr>
                        <a:t>9</a:t>
                      </a:r>
                      <a:endParaRPr lang="zh-CN" sz="1400" b="1" kern="10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0" marR="0"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25000"/>
                        </a:lnSpc>
                      </a:pPr>
                      <a:r>
                        <a:rPr lang="zh-CN" altLang="en-US" sz="1400" kern="0" dirty="0">
                          <a:solidFill>
                            <a:schemeClr val="tx1"/>
                          </a:solidFill>
                          <a:effectLst/>
                          <a:latin typeface="微软雅黑" panose="020B0503020204020204" pitchFamily="34" charset="-122"/>
                          <a:ea typeface="微软雅黑" panose="020B0503020204020204" pitchFamily="34" charset="-122"/>
                          <a:cs typeface="+mn-cs"/>
                        </a:rPr>
                        <a:t>原子分子精密谱实验站</a:t>
                      </a:r>
                    </a:p>
                  </a:txBody>
                  <a:tcPr marL="0" marR="0" marT="0" marB="0" anchor="ctr"/>
                </a:tc>
                <a:extLst>
                  <a:ext uri="{0D108BD9-81ED-4DB2-BD59-A6C34878D82A}">
                    <a16:rowId xmlns:a16="http://schemas.microsoft.com/office/drawing/2014/main" val="10009"/>
                  </a:ext>
                </a:extLst>
              </a:tr>
            </a:tbl>
          </a:graphicData>
        </a:graphic>
      </p:graphicFrame>
      <p:pic>
        <p:nvPicPr>
          <p:cNvPr id="18" name="图片 17"/>
          <p:cNvPicPr>
            <a:picLocks noChangeAspect="1"/>
          </p:cNvPicPr>
          <p:nvPr/>
        </p:nvPicPr>
        <p:blipFill>
          <a:blip r:embed="rId4"/>
          <a:stretch>
            <a:fillRect/>
          </a:stretch>
        </p:blipFill>
        <p:spPr>
          <a:xfrm>
            <a:off x="4930089" y="1863001"/>
            <a:ext cx="6342321" cy="470505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p:cNvSpPr txBox="1">
            <a:spLocks noChangeArrowheads="1"/>
          </p:cNvSpPr>
          <p:nvPr/>
        </p:nvSpPr>
        <p:spPr bwMode="auto">
          <a:xfrm>
            <a:off x="975477" y="104737"/>
            <a:ext cx="934496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实施计划 </a:t>
            </a:r>
            <a:r>
              <a:rPr kumimoji="0" lang="en-US" altLang="zh-CN"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—2032</a:t>
            </a: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年出光</a:t>
            </a:r>
          </a:p>
        </p:txBody>
      </p:sp>
      <p:sp>
        <p:nvSpPr>
          <p:cNvPr id="137" name="箭头: 右 136"/>
          <p:cNvSpPr/>
          <p:nvPr/>
        </p:nvSpPr>
        <p:spPr bwMode="auto">
          <a:xfrm>
            <a:off x="558857" y="1142688"/>
            <a:ext cx="11121663" cy="348653"/>
          </a:xfrm>
          <a:prstGeom prst="rightArrow">
            <a:avLst>
              <a:gd name="adj1" fmla="val 52862"/>
              <a:gd name="adj2" fmla="val 144930"/>
            </a:avLst>
          </a:prstGeom>
          <a:solidFill>
            <a:srgbClr val="1F497D">
              <a:lumMod val="60000"/>
              <a:lumOff val="40000"/>
            </a:srgb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12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8" name="文本框 137"/>
          <p:cNvSpPr txBox="1"/>
          <p:nvPr/>
        </p:nvSpPr>
        <p:spPr>
          <a:xfrm>
            <a:off x="888477" y="745473"/>
            <a:ext cx="915522" cy="45890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2024</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9" name="文本框 138"/>
          <p:cNvSpPr txBox="1"/>
          <p:nvPr/>
        </p:nvSpPr>
        <p:spPr>
          <a:xfrm>
            <a:off x="2080044" y="742055"/>
            <a:ext cx="915522" cy="45890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2025</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0" name="文本框 139"/>
          <p:cNvSpPr txBox="1"/>
          <p:nvPr/>
        </p:nvSpPr>
        <p:spPr>
          <a:xfrm>
            <a:off x="3296416" y="742055"/>
            <a:ext cx="915522" cy="45890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2026</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1" name="文本框 140"/>
          <p:cNvSpPr txBox="1"/>
          <p:nvPr/>
        </p:nvSpPr>
        <p:spPr>
          <a:xfrm>
            <a:off x="4529936" y="742055"/>
            <a:ext cx="915522" cy="45890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2027</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2" name="文本框 141"/>
          <p:cNvSpPr txBox="1"/>
          <p:nvPr/>
        </p:nvSpPr>
        <p:spPr>
          <a:xfrm>
            <a:off x="5763456" y="742695"/>
            <a:ext cx="915522" cy="45890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2028</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3" name="文本框 142"/>
          <p:cNvSpPr txBox="1"/>
          <p:nvPr/>
        </p:nvSpPr>
        <p:spPr>
          <a:xfrm>
            <a:off x="6983543" y="742055"/>
            <a:ext cx="915522" cy="45890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2029</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4" name="文本框 143"/>
          <p:cNvSpPr txBox="1"/>
          <p:nvPr/>
        </p:nvSpPr>
        <p:spPr>
          <a:xfrm>
            <a:off x="8211256" y="742055"/>
            <a:ext cx="915522" cy="45890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2030</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5" name="文本框 144"/>
          <p:cNvSpPr txBox="1"/>
          <p:nvPr/>
        </p:nvSpPr>
        <p:spPr>
          <a:xfrm>
            <a:off x="9404915" y="742055"/>
            <a:ext cx="915522" cy="45890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2031</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6" name="文本框 145"/>
          <p:cNvSpPr txBox="1"/>
          <p:nvPr/>
        </p:nvSpPr>
        <p:spPr>
          <a:xfrm>
            <a:off x="10638435" y="739848"/>
            <a:ext cx="915522" cy="45890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2032</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147" name="表格 146"/>
          <p:cNvGraphicFramePr>
            <a:graphicFrameLocks noGrp="1"/>
          </p:cNvGraphicFramePr>
          <p:nvPr>
            <p:custDataLst>
              <p:tags r:id="rId1"/>
            </p:custDataLst>
          </p:nvPr>
        </p:nvGraphicFramePr>
        <p:xfrm>
          <a:off x="569543" y="1237266"/>
          <a:ext cx="11110977" cy="5270006"/>
        </p:xfrm>
        <a:graphic>
          <a:graphicData uri="http://schemas.openxmlformats.org/drawingml/2006/table">
            <a:tbl>
              <a:tblPr firstRow="1" bandRow="1"/>
              <a:tblGrid>
                <a:gridCol w="1234553">
                  <a:extLst>
                    <a:ext uri="{9D8B030D-6E8A-4147-A177-3AD203B41FA5}">
                      <a16:colId xmlns:a16="http://schemas.microsoft.com/office/drawing/2014/main" val="20000"/>
                    </a:ext>
                  </a:extLst>
                </a:gridCol>
                <a:gridCol w="1234553">
                  <a:extLst>
                    <a:ext uri="{9D8B030D-6E8A-4147-A177-3AD203B41FA5}">
                      <a16:colId xmlns:a16="http://schemas.microsoft.com/office/drawing/2014/main" val="20001"/>
                    </a:ext>
                  </a:extLst>
                </a:gridCol>
                <a:gridCol w="1234553">
                  <a:extLst>
                    <a:ext uri="{9D8B030D-6E8A-4147-A177-3AD203B41FA5}">
                      <a16:colId xmlns:a16="http://schemas.microsoft.com/office/drawing/2014/main" val="20002"/>
                    </a:ext>
                  </a:extLst>
                </a:gridCol>
                <a:gridCol w="1234553">
                  <a:extLst>
                    <a:ext uri="{9D8B030D-6E8A-4147-A177-3AD203B41FA5}">
                      <a16:colId xmlns:a16="http://schemas.microsoft.com/office/drawing/2014/main" val="20003"/>
                    </a:ext>
                  </a:extLst>
                </a:gridCol>
                <a:gridCol w="1234553">
                  <a:extLst>
                    <a:ext uri="{9D8B030D-6E8A-4147-A177-3AD203B41FA5}">
                      <a16:colId xmlns:a16="http://schemas.microsoft.com/office/drawing/2014/main" val="20004"/>
                    </a:ext>
                  </a:extLst>
                </a:gridCol>
                <a:gridCol w="1234553">
                  <a:extLst>
                    <a:ext uri="{9D8B030D-6E8A-4147-A177-3AD203B41FA5}">
                      <a16:colId xmlns:a16="http://schemas.microsoft.com/office/drawing/2014/main" val="20005"/>
                    </a:ext>
                  </a:extLst>
                </a:gridCol>
                <a:gridCol w="1234553">
                  <a:extLst>
                    <a:ext uri="{9D8B030D-6E8A-4147-A177-3AD203B41FA5}">
                      <a16:colId xmlns:a16="http://schemas.microsoft.com/office/drawing/2014/main" val="20006"/>
                    </a:ext>
                  </a:extLst>
                </a:gridCol>
                <a:gridCol w="1234553">
                  <a:extLst>
                    <a:ext uri="{9D8B030D-6E8A-4147-A177-3AD203B41FA5}">
                      <a16:colId xmlns:a16="http://schemas.microsoft.com/office/drawing/2014/main" val="20007"/>
                    </a:ext>
                  </a:extLst>
                </a:gridCol>
                <a:gridCol w="1234553">
                  <a:extLst>
                    <a:ext uri="{9D8B030D-6E8A-4147-A177-3AD203B41FA5}">
                      <a16:colId xmlns:a16="http://schemas.microsoft.com/office/drawing/2014/main" val="20008"/>
                    </a:ext>
                  </a:extLst>
                </a:gridCol>
              </a:tblGrid>
              <a:tr h="2504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8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8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8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8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8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8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8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8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8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6275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10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1219200" rtl="0" eaLnBrk="1" fontAlgn="auto" latinLnBrk="0" hangingPunct="1">
                        <a:lnSpc>
                          <a:spcPct val="100000"/>
                        </a:lnSpc>
                        <a:spcBef>
                          <a:spcPts val="0"/>
                        </a:spcBef>
                        <a:spcAft>
                          <a:spcPts val="0"/>
                        </a:spcAft>
                        <a:buClrTx/>
                        <a:buSzTx/>
                        <a:buFontTx/>
                        <a:buNone/>
                        <a:defRPr/>
                      </a:pPr>
                      <a:endParaRPr lang="zh-CN" altLang="en-US" sz="400" dirty="0">
                        <a:ln w="3175">
                          <a:solidFill>
                            <a:sysClr val="windowText" lastClr="000000"/>
                          </a:solidFill>
                          <a:prstDash val="sysDash"/>
                        </a:ln>
                        <a:solidFill>
                          <a:srgbClr val="558ED5"/>
                        </a:solidFill>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solidFill>
                          <a:srgbClr val="558ED5"/>
                        </a:solidFill>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solidFill>
                          <a:srgbClr val="558ED5"/>
                        </a:solidFill>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33262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CN" altLang="en-US" sz="400" dirty="0">
                        <a:ln w="3175">
                          <a:solidFill>
                            <a:sysClr val="windowText" lastClr="000000"/>
                          </a:solidFill>
                          <a:prstDash val="sysDash"/>
                        </a:ln>
                        <a:solidFill>
                          <a:srgbClr val="558ED5"/>
                        </a:solidFill>
                        <a:highlight>
                          <a:srgbClr val="41719C"/>
                        </a:highlight>
                      </a:endParaRPr>
                    </a:p>
                  </a:txBody>
                  <a:tcPr>
                    <a:lnL w="6350" cap="flat" cmpd="sng" algn="ctr">
                      <a:solidFill>
                        <a:sysClr val="windowText" lastClr="000000"/>
                      </a:solidFill>
                      <a:prstDash val="dot"/>
                      <a:round/>
                      <a:headEnd type="none" w="med" len="med"/>
                      <a:tailEnd type="none" w="med" len="med"/>
                    </a:lnL>
                    <a:lnR w="6350" cap="flat" cmpd="sng" algn="ctr">
                      <a:solidFill>
                        <a:sysClr val="windowText" lastClr="000000"/>
                      </a:solidFill>
                      <a:prstDash val="dot"/>
                      <a:round/>
                      <a:headEnd type="none" w="med" len="med"/>
                      <a:tailEnd type="none" w="med" len="med"/>
                    </a:lnR>
                    <a:lnT w="6350" cap="flat" cmpd="sng" algn="ctr">
                      <a:solidFill>
                        <a:sysClr val="windowText" lastClr="000000"/>
                      </a:solidFill>
                      <a:prstDash val="dot"/>
                      <a:round/>
                      <a:headEnd type="none" w="med" len="med"/>
                      <a:tailEnd type="none" w="med" len="med"/>
                    </a:lnT>
                    <a:lnB w="6350" cap="flat" cmpd="sng" algn="ctr">
                      <a:solidFill>
                        <a:sysClr val="windowText" lastClr="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bl>
          </a:graphicData>
        </a:graphic>
      </p:graphicFrame>
      <p:sp>
        <p:nvSpPr>
          <p:cNvPr id="148" name="文本框 147"/>
          <p:cNvSpPr txBox="1"/>
          <p:nvPr/>
        </p:nvSpPr>
        <p:spPr>
          <a:xfrm>
            <a:off x="558858" y="3155908"/>
            <a:ext cx="1228463" cy="377411"/>
          </a:xfrm>
          <a:prstGeom prst="rect">
            <a:avLst/>
          </a:prstGeom>
          <a:noFill/>
          <a:ln>
            <a:solidFill>
              <a:sysClr val="windowText" lastClr="000000"/>
            </a:solid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各系统研制</a:t>
            </a:r>
          </a:p>
        </p:txBody>
      </p:sp>
      <p:sp>
        <p:nvSpPr>
          <p:cNvPr id="149" name="文本框 148"/>
          <p:cNvSpPr txBox="1"/>
          <p:nvPr/>
        </p:nvSpPr>
        <p:spPr>
          <a:xfrm>
            <a:off x="558857" y="5498284"/>
            <a:ext cx="1264737" cy="700576"/>
          </a:xfrm>
          <a:prstGeom prst="rect">
            <a:avLst/>
          </a:prstGeom>
          <a:noFill/>
          <a:ln>
            <a:solidFill>
              <a:sysClr val="windowText" lastClr="000000"/>
            </a:solid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主体设施联调及束流测试</a:t>
            </a:r>
          </a:p>
        </p:txBody>
      </p:sp>
      <p:sp>
        <p:nvSpPr>
          <p:cNvPr id="150" name="文本框 149"/>
          <p:cNvSpPr txBox="1"/>
          <p:nvPr/>
        </p:nvSpPr>
        <p:spPr>
          <a:xfrm>
            <a:off x="10468307" y="2202210"/>
            <a:ext cx="1493444"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、注入器系统</a:t>
            </a:r>
          </a:p>
        </p:txBody>
      </p:sp>
      <p:sp>
        <p:nvSpPr>
          <p:cNvPr id="151" name="文本框 150"/>
          <p:cNvSpPr txBox="1"/>
          <p:nvPr/>
        </p:nvSpPr>
        <p:spPr>
          <a:xfrm>
            <a:off x="10468307" y="2534774"/>
            <a:ext cx="1493444"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、超导加速模组系统</a:t>
            </a:r>
          </a:p>
        </p:txBody>
      </p:sp>
      <p:sp>
        <p:nvSpPr>
          <p:cNvPr id="152" name="文本框 151"/>
          <p:cNvSpPr txBox="1"/>
          <p:nvPr/>
        </p:nvSpPr>
        <p:spPr>
          <a:xfrm>
            <a:off x="10461486" y="2867338"/>
            <a:ext cx="1493444"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、低温系统</a:t>
            </a:r>
          </a:p>
        </p:txBody>
      </p:sp>
      <p:sp>
        <p:nvSpPr>
          <p:cNvPr id="153" name="文本框 152"/>
          <p:cNvSpPr txBox="1"/>
          <p:nvPr/>
        </p:nvSpPr>
        <p:spPr>
          <a:xfrm>
            <a:off x="10468307" y="3865030"/>
            <a:ext cx="1493444"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、光束线系统</a:t>
            </a:r>
          </a:p>
        </p:txBody>
      </p:sp>
      <p:sp>
        <p:nvSpPr>
          <p:cNvPr id="154" name="文本框 153"/>
          <p:cNvSpPr txBox="1"/>
          <p:nvPr/>
        </p:nvSpPr>
        <p:spPr>
          <a:xfrm>
            <a:off x="10468307" y="3199902"/>
            <a:ext cx="1493444"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4</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、真空系统</a:t>
            </a:r>
          </a:p>
        </p:txBody>
      </p:sp>
      <p:sp>
        <p:nvSpPr>
          <p:cNvPr id="155" name="文本框 154"/>
          <p:cNvSpPr txBox="1"/>
          <p:nvPr/>
        </p:nvSpPr>
        <p:spPr>
          <a:xfrm>
            <a:off x="10468307" y="3532466"/>
            <a:ext cx="1493444"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、波荡器系统</a:t>
            </a:r>
          </a:p>
        </p:txBody>
      </p:sp>
      <p:sp>
        <p:nvSpPr>
          <p:cNvPr id="156" name="文本框 155"/>
          <p:cNvSpPr txBox="1"/>
          <p:nvPr/>
        </p:nvSpPr>
        <p:spPr>
          <a:xfrm>
            <a:off x="10468307" y="4197594"/>
            <a:ext cx="1493444"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7</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、机械准直系统</a:t>
            </a:r>
          </a:p>
        </p:txBody>
      </p:sp>
      <p:sp>
        <p:nvSpPr>
          <p:cNvPr id="157" name="文本框 156"/>
          <p:cNvSpPr txBox="1"/>
          <p:nvPr/>
        </p:nvSpPr>
        <p:spPr>
          <a:xfrm>
            <a:off x="10468307" y="4530158"/>
            <a:ext cx="1493444"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8</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、工艺与辐射防护系统</a:t>
            </a:r>
          </a:p>
        </p:txBody>
      </p:sp>
      <p:sp>
        <p:nvSpPr>
          <p:cNvPr id="158" name="矩形 157"/>
          <p:cNvSpPr/>
          <p:nvPr/>
        </p:nvSpPr>
        <p:spPr>
          <a:xfrm>
            <a:off x="7955480" y="5574405"/>
            <a:ext cx="1920938" cy="230945"/>
          </a:xfrm>
          <a:prstGeom prst="rect">
            <a:avLst/>
          </a:prstGeom>
          <a:solidFill>
            <a:srgbClr val="1F497D">
              <a:lumMod val="40000"/>
              <a:lumOff val="60000"/>
            </a:srgbClr>
          </a:solidFill>
          <a:ln w="25400" cap="flat" cmpd="sng" algn="ctr">
            <a:solidFill>
              <a:srgbClr val="1F497D">
                <a:lumMod val="40000"/>
                <a:lumOff val="6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9" name="矩形 158"/>
          <p:cNvSpPr/>
          <p:nvPr/>
        </p:nvSpPr>
        <p:spPr>
          <a:xfrm>
            <a:off x="9942460" y="5886974"/>
            <a:ext cx="478544" cy="207429"/>
          </a:xfrm>
          <a:prstGeom prst="rect">
            <a:avLst/>
          </a:prstGeom>
          <a:solidFill>
            <a:srgbClr val="1F497D">
              <a:lumMod val="40000"/>
              <a:lumOff val="60000"/>
            </a:srgbClr>
          </a:solidFill>
          <a:ln w="25400" cap="flat" cmpd="sng" algn="ctr">
            <a:solidFill>
              <a:srgbClr val="1F497D">
                <a:lumMod val="40000"/>
                <a:lumOff val="6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60" name="矩形 159"/>
          <p:cNvSpPr/>
          <p:nvPr/>
        </p:nvSpPr>
        <p:spPr>
          <a:xfrm>
            <a:off x="10475648" y="6246617"/>
            <a:ext cx="1146809" cy="238235"/>
          </a:xfrm>
          <a:prstGeom prst="rect">
            <a:avLst/>
          </a:prstGeom>
          <a:solidFill>
            <a:srgbClr val="1F497D">
              <a:lumMod val="40000"/>
              <a:lumOff val="60000"/>
            </a:srgbClr>
          </a:solidFill>
          <a:ln w="25400" cap="flat" cmpd="sng" algn="ctr">
            <a:solidFill>
              <a:srgbClr val="1F497D">
                <a:lumMod val="40000"/>
                <a:lumOff val="6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61" name="文本框 160"/>
          <p:cNvSpPr txBox="1"/>
          <p:nvPr/>
        </p:nvSpPr>
        <p:spPr>
          <a:xfrm>
            <a:off x="6529734" y="5839717"/>
            <a:ext cx="3142289"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2030</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7</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日</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-2030</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12</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30</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日 主体设施系统联合调试</a:t>
            </a:r>
          </a:p>
        </p:txBody>
      </p:sp>
      <p:sp>
        <p:nvSpPr>
          <p:cNvPr id="162" name="文本框 161"/>
          <p:cNvSpPr txBox="1"/>
          <p:nvPr/>
        </p:nvSpPr>
        <p:spPr>
          <a:xfrm>
            <a:off x="6760890" y="6164991"/>
            <a:ext cx="3716102" cy="306174"/>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2031</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日</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-2032</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zh-CN" altLang="en-US" sz="105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主体设施束流调试及出光</a:t>
            </a:r>
            <a:endPar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63" name="文本框 162"/>
          <p:cNvSpPr txBox="1"/>
          <p:nvPr/>
        </p:nvSpPr>
        <p:spPr>
          <a:xfrm>
            <a:off x="4483117" y="5510536"/>
            <a:ext cx="4093234"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2029</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日</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-2030</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a:t>
            </a: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30</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日 各系统进入主装置隧道安装调试</a:t>
            </a:r>
          </a:p>
        </p:txBody>
      </p:sp>
      <p:cxnSp>
        <p:nvCxnSpPr>
          <p:cNvPr id="164" name="连接符: 肘形 163"/>
          <p:cNvCxnSpPr/>
          <p:nvPr/>
        </p:nvCxnSpPr>
        <p:spPr>
          <a:xfrm>
            <a:off x="9876418" y="5625718"/>
            <a:ext cx="75060" cy="364971"/>
          </a:xfrm>
          <a:prstGeom prst="bentConnector2">
            <a:avLst/>
          </a:prstGeom>
          <a:noFill/>
          <a:ln w="9525" cap="flat" cmpd="sng" algn="ctr">
            <a:solidFill>
              <a:srgbClr val="4F81BD">
                <a:shade val="95000"/>
                <a:satMod val="105000"/>
              </a:srgbClr>
            </a:solidFill>
            <a:prstDash val="solid"/>
            <a:tailEnd type="triangle"/>
          </a:ln>
          <a:effectLst/>
        </p:spPr>
      </p:cxnSp>
      <p:cxnSp>
        <p:nvCxnSpPr>
          <p:cNvPr id="165" name="连接符: 肘形 164"/>
          <p:cNvCxnSpPr/>
          <p:nvPr/>
        </p:nvCxnSpPr>
        <p:spPr>
          <a:xfrm>
            <a:off x="10393368" y="6016375"/>
            <a:ext cx="75060" cy="364971"/>
          </a:xfrm>
          <a:prstGeom prst="bentConnector2">
            <a:avLst/>
          </a:prstGeom>
          <a:noFill/>
          <a:ln w="9525" cap="flat" cmpd="sng" algn="ctr">
            <a:solidFill>
              <a:srgbClr val="4F81BD">
                <a:shade val="95000"/>
                <a:satMod val="105000"/>
              </a:srgbClr>
            </a:solidFill>
            <a:prstDash val="solid"/>
            <a:tailEnd type="triangle"/>
          </a:ln>
          <a:effectLst/>
        </p:spPr>
      </p:cxnSp>
      <p:sp>
        <p:nvSpPr>
          <p:cNvPr id="166" name="矩形 165"/>
          <p:cNvSpPr/>
          <p:nvPr/>
        </p:nvSpPr>
        <p:spPr>
          <a:xfrm>
            <a:off x="2289747" y="1514081"/>
            <a:ext cx="2666738" cy="257444"/>
          </a:xfrm>
          <a:prstGeom prst="rect">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主体建筑场平施工</a:t>
            </a:r>
          </a:p>
        </p:txBody>
      </p:sp>
      <p:sp>
        <p:nvSpPr>
          <p:cNvPr id="167" name="文本框 166"/>
          <p:cNvSpPr txBox="1"/>
          <p:nvPr/>
        </p:nvSpPr>
        <p:spPr>
          <a:xfrm>
            <a:off x="558859" y="1472266"/>
            <a:ext cx="1257016" cy="377411"/>
          </a:xfrm>
          <a:prstGeom prst="rect">
            <a:avLst/>
          </a:prstGeom>
          <a:noFill/>
          <a:ln>
            <a:solidFill>
              <a:sysClr val="windowText" lastClr="000000"/>
            </a:solid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主体建筑施工</a:t>
            </a:r>
          </a:p>
        </p:txBody>
      </p:sp>
      <p:sp>
        <p:nvSpPr>
          <p:cNvPr id="168" name="矩形 167"/>
          <p:cNvSpPr/>
          <p:nvPr/>
        </p:nvSpPr>
        <p:spPr>
          <a:xfrm>
            <a:off x="4978303" y="1514081"/>
            <a:ext cx="2998996" cy="257444"/>
          </a:xfrm>
          <a:prstGeom prst="rect">
            <a:avLst/>
          </a:prstGeom>
          <a:solidFill>
            <a:srgbClr val="F79646">
              <a:lumMod val="20000"/>
              <a:lumOff val="80000"/>
            </a:srgbClr>
          </a:solidFill>
          <a:ln w="25400" cap="flat" cmpd="sng" algn="ctr">
            <a:solidFill>
              <a:srgbClr val="F79646">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主体建筑施工</a:t>
            </a:r>
          </a:p>
        </p:txBody>
      </p:sp>
      <p:sp>
        <p:nvSpPr>
          <p:cNvPr id="169" name="文本框 168"/>
          <p:cNvSpPr txBox="1"/>
          <p:nvPr/>
        </p:nvSpPr>
        <p:spPr>
          <a:xfrm>
            <a:off x="10468307" y="4862721"/>
            <a:ext cx="1493444" cy="275588"/>
          </a:xfrm>
          <a:prstGeom prst="rect">
            <a:avLst/>
          </a:prstGeom>
          <a:noFill/>
          <a:ln>
            <a:noFill/>
          </a:ln>
        </p:spPr>
        <p:txBody>
          <a:bodyPr wrap="square" rtlCol="0">
            <a:spAutoFit/>
          </a:bodyPr>
          <a:lstStyle/>
          <a:p>
            <a:pPr marL="0" marR="0" lvl="0" indent="0" algn="just" defTabSz="914400" rtl="0" eaLnBrk="0" fontAlgn="auto" latinLnBrk="0" hangingPunct="0">
              <a:lnSpc>
                <a:spcPct val="150000"/>
              </a:lnSpc>
              <a:spcBef>
                <a:spcPct val="0"/>
              </a:spcBef>
              <a:spcAft>
                <a:spcPct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9</a:t>
            </a:r>
            <a:r>
              <a:rPr kumimoji="0" lang="zh-CN" altLang="en-US" sz="9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、控制系统</a:t>
            </a:r>
          </a:p>
        </p:txBody>
      </p:sp>
      <p:sp>
        <p:nvSpPr>
          <p:cNvPr id="170" name="矩形 169"/>
          <p:cNvSpPr/>
          <p:nvPr/>
        </p:nvSpPr>
        <p:spPr>
          <a:xfrm>
            <a:off x="1804000" y="2221563"/>
            <a:ext cx="2469550" cy="245676"/>
          </a:xfrm>
          <a:prstGeom prst="rect">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工程设计及设计评审</a:t>
            </a:r>
          </a:p>
        </p:txBody>
      </p:sp>
      <p:sp>
        <p:nvSpPr>
          <p:cNvPr id="171" name="矩形 170"/>
          <p:cNvSpPr/>
          <p:nvPr/>
        </p:nvSpPr>
        <p:spPr>
          <a:xfrm>
            <a:off x="4273548" y="2205979"/>
            <a:ext cx="3681931" cy="275588"/>
          </a:xfrm>
          <a:prstGeom prst="rect">
            <a:avLst/>
          </a:prstGeom>
          <a:solidFill>
            <a:srgbClr val="F79646">
              <a:lumMod val="20000"/>
              <a:lumOff val="80000"/>
            </a:srgbClr>
          </a:solidFill>
          <a:ln w="25400" cap="flat" cmpd="sng" algn="ctr">
            <a:solidFill>
              <a:srgbClr val="F79646">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加工与制造</a:t>
            </a:r>
          </a:p>
        </p:txBody>
      </p:sp>
      <p:sp>
        <p:nvSpPr>
          <p:cNvPr id="172" name="矩形 171"/>
          <p:cNvSpPr/>
          <p:nvPr/>
        </p:nvSpPr>
        <p:spPr>
          <a:xfrm>
            <a:off x="7931114" y="2205979"/>
            <a:ext cx="1948469" cy="275588"/>
          </a:xfrm>
          <a:prstGeom prst="rect">
            <a:avLst/>
          </a:prstGeom>
          <a:solidFill>
            <a:srgbClr val="9BBB59">
              <a:lumMod val="20000"/>
              <a:lumOff val="80000"/>
            </a:srgbClr>
          </a:solidFill>
          <a:ln w="25400" cap="flat" cmpd="sng" algn="ctr">
            <a:solidFill>
              <a:srgbClr val="9BBB59">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安装调试</a:t>
            </a:r>
          </a:p>
        </p:txBody>
      </p:sp>
      <p:sp>
        <p:nvSpPr>
          <p:cNvPr id="173" name="矩形 172"/>
          <p:cNvSpPr/>
          <p:nvPr/>
        </p:nvSpPr>
        <p:spPr>
          <a:xfrm>
            <a:off x="1803999" y="2583872"/>
            <a:ext cx="2469549" cy="275588"/>
          </a:xfrm>
          <a:prstGeom prst="rect">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原型样机设计及关键部件研发</a:t>
            </a:r>
          </a:p>
        </p:txBody>
      </p:sp>
      <p:sp>
        <p:nvSpPr>
          <p:cNvPr id="174" name="矩形 173"/>
          <p:cNvSpPr/>
          <p:nvPr/>
        </p:nvSpPr>
        <p:spPr>
          <a:xfrm>
            <a:off x="4284065" y="2586001"/>
            <a:ext cx="1223939" cy="261390"/>
          </a:xfrm>
          <a:prstGeom prst="rect">
            <a:avLst/>
          </a:prstGeom>
          <a:solidFill>
            <a:srgbClr val="F79646">
              <a:lumMod val="20000"/>
              <a:lumOff val="80000"/>
            </a:srgbClr>
          </a:solidFill>
          <a:ln w="25400" cap="flat" cmpd="sng" algn="ctr">
            <a:solidFill>
              <a:srgbClr val="F79646">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样机加工与制造</a:t>
            </a:r>
          </a:p>
        </p:txBody>
      </p:sp>
      <p:sp>
        <p:nvSpPr>
          <p:cNvPr id="175" name="矩形 174"/>
          <p:cNvSpPr/>
          <p:nvPr/>
        </p:nvSpPr>
        <p:spPr>
          <a:xfrm>
            <a:off x="5502543" y="2580751"/>
            <a:ext cx="1223939" cy="261390"/>
          </a:xfrm>
          <a:prstGeom prst="rect">
            <a:avLst/>
          </a:prstGeom>
          <a:solidFill>
            <a:srgbClr val="C0504D">
              <a:lumMod val="20000"/>
              <a:lumOff val="80000"/>
            </a:srgbClr>
          </a:solidFill>
          <a:ln w="25400" cap="flat" cmpd="sng" algn="ctr">
            <a:solidFill>
              <a:srgbClr val="C0504D">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样机测试</a:t>
            </a:r>
          </a:p>
        </p:txBody>
      </p:sp>
      <p:sp>
        <p:nvSpPr>
          <p:cNvPr id="176" name="矩形 175"/>
          <p:cNvSpPr/>
          <p:nvPr/>
        </p:nvSpPr>
        <p:spPr>
          <a:xfrm>
            <a:off x="6743243" y="2580751"/>
            <a:ext cx="2463305" cy="266639"/>
          </a:xfrm>
          <a:prstGeom prst="rect">
            <a:avLst/>
          </a:prstGeom>
          <a:solidFill>
            <a:srgbClr val="EEECE1">
              <a:lumMod val="90000"/>
            </a:srgbClr>
          </a:solidFill>
          <a:ln w="25400" cap="flat" cmpd="sng" algn="ctr">
            <a:solidFill>
              <a:srgbClr val="EEECE1">
                <a:lumMod val="9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批量加工、组装及测试</a:t>
            </a:r>
          </a:p>
        </p:txBody>
      </p:sp>
      <p:sp>
        <p:nvSpPr>
          <p:cNvPr id="177" name="矩形 176"/>
          <p:cNvSpPr/>
          <p:nvPr/>
        </p:nvSpPr>
        <p:spPr>
          <a:xfrm>
            <a:off x="9200323" y="2570989"/>
            <a:ext cx="679259" cy="275588"/>
          </a:xfrm>
          <a:prstGeom prst="rect">
            <a:avLst/>
          </a:prstGeom>
          <a:solidFill>
            <a:srgbClr val="9BBB59">
              <a:lumMod val="20000"/>
              <a:lumOff val="80000"/>
            </a:srgbClr>
          </a:solidFill>
          <a:ln w="25400" cap="flat" cmpd="sng" algn="ctr">
            <a:solidFill>
              <a:srgbClr val="9BBB59">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安装调试</a:t>
            </a:r>
          </a:p>
        </p:txBody>
      </p:sp>
      <p:sp>
        <p:nvSpPr>
          <p:cNvPr id="178" name="矩形 177"/>
          <p:cNvSpPr/>
          <p:nvPr/>
        </p:nvSpPr>
        <p:spPr>
          <a:xfrm>
            <a:off x="2461983" y="2908730"/>
            <a:ext cx="1811566" cy="260225"/>
          </a:xfrm>
          <a:prstGeom prst="rect">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低温系统设计及招标</a:t>
            </a:r>
          </a:p>
        </p:txBody>
      </p:sp>
      <p:sp>
        <p:nvSpPr>
          <p:cNvPr id="179" name="矩形 178"/>
          <p:cNvSpPr/>
          <p:nvPr/>
        </p:nvSpPr>
        <p:spPr>
          <a:xfrm>
            <a:off x="4273548" y="2904970"/>
            <a:ext cx="3681931" cy="273747"/>
          </a:xfrm>
          <a:prstGeom prst="rect">
            <a:avLst/>
          </a:prstGeom>
          <a:solidFill>
            <a:srgbClr val="F79646">
              <a:lumMod val="20000"/>
              <a:lumOff val="80000"/>
            </a:srgbClr>
          </a:solidFill>
          <a:ln w="25400" cap="flat" cmpd="sng" algn="ctr">
            <a:solidFill>
              <a:srgbClr val="F79646">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加工与制造</a:t>
            </a:r>
          </a:p>
        </p:txBody>
      </p:sp>
      <p:sp>
        <p:nvSpPr>
          <p:cNvPr id="180" name="矩形 179"/>
          <p:cNvSpPr/>
          <p:nvPr/>
        </p:nvSpPr>
        <p:spPr>
          <a:xfrm>
            <a:off x="7955479" y="2893367"/>
            <a:ext cx="1924103" cy="275588"/>
          </a:xfrm>
          <a:prstGeom prst="rect">
            <a:avLst/>
          </a:prstGeom>
          <a:solidFill>
            <a:srgbClr val="9BBB59">
              <a:lumMod val="20000"/>
              <a:lumOff val="80000"/>
            </a:srgbClr>
          </a:solidFill>
          <a:ln w="25400" cap="flat" cmpd="sng" algn="ctr">
            <a:solidFill>
              <a:srgbClr val="9BBB59">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安装调试</a:t>
            </a:r>
          </a:p>
        </p:txBody>
      </p:sp>
      <p:sp>
        <p:nvSpPr>
          <p:cNvPr id="181" name="矩形 180"/>
          <p:cNvSpPr/>
          <p:nvPr/>
        </p:nvSpPr>
        <p:spPr>
          <a:xfrm>
            <a:off x="1815874" y="3222828"/>
            <a:ext cx="3103783" cy="262521"/>
          </a:xfrm>
          <a:prstGeom prst="rect">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真空系统设计及工程样机研制</a:t>
            </a:r>
          </a:p>
        </p:txBody>
      </p:sp>
      <p:sp>
        <p:nvSpPr>
          <p:cNvPr id="182" name="矩形 181"/>
          <p:cNvSpPr/>
          <p:nvPr/>
        </p:nvSpPr>
        <p:spPr>
          <a:xfrm>
            <a:off x="4911512" y="3212625"/>
            <a:ext cx="3030117" cy="271091"/>
          </a:xfrm>
          <a:prstGeom prst="rect">
            <a:avLst/>
          </a:prstGeom>
          <a:solidFill>
            <a:srgbClr val="F79646">
              <a:lumMod val="20000"/>
              <a:lumOff val="80000"/>
            </a:srgbClr>
          </a:solidFill>
          <a:ln w="25400" cap="flat" cmpd="sng" algn="ctr">
            <a:solidFill>
              <a:srgbClr val="F79646">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加工与制造</a:t>
            </a:r>
          </a:p>
        </p:txBody>
      </p:sp>
      <p:sp>
        <p:nvSpPr>
          <p:cNvPr id="183" name="矩形 182"/>
          <p:cNvSpPr/>
          <p:nvPr/>
        </p:nvSpPr>
        <p:spPr>
          <a:xfrm>
            <a:off x="7952314" y="3217441"/>
            <a:ext cx="1924104" cy="275588"/>
          </a:xfrm>
          <a:prstGeom prst="rect">
            <a:avLst/>
          </a:prstGeom>
          <a:solidFill>
            <a:srgbClr val="9BBB59">
              <a:lumMod val="20000"/>
              <a:lumOff val="80000"/>
            </a:srgbClr>
          </a:solidFill>
          <a:ln w="25400" cap="flat" cmpd="sng" algn="ctr">
            <a:solidFill>
              <a:srgbClr val="9BBB59">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安装调试</a:t>
            </a:r>
          </a:p>
        </p:txBody>
      </p:sp>
      <p:sp>
        <p:nvSpPr>
          <p:cNvPr id="184" name="矩形 183"/>
          <p:cNvSpPr/>
          <p:nvPr/>
        </p:nvSpPr>
        <p:spPr>
          <a:xfrm>
            <a:off x="1807997" y="3539222"/>
            <a:ext cx="1225776" cy="262520"/>
          </a:xfrm>
          <a:prstGeom prst="rect">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工程设计及评审</a:t>
            </a:r>
          </a:p>
        </p:txBody>
      </p:sp>
      <p:sp>
        <p:nvSpPr>
          <p:cNvPr id="185" name="矩形 184"/>
          <p:cNvSpPr/>
          <p:nvPr/>
        </p:nvSpPr>
        <p:spPr>
          <a:xfrm>
            <a:off x="3065884" y="3534902"/>
            <a:ext cx="1840622" cy="266840"/>
          </a:xfrm>
          <a:prstGeom prst="rect">
            <a:avLst/>
          </a:prstGeom>
          <a:solidFill>
            <a:srgbClr val="F79646">
              <a:lumMod val="20000"/>
              <a:lumOff val="80000"/>
            </a:srgbClr>
          </a:solidFill>
          <a:ln w="25400" cap="flat" cmpd="sng" algn="ctr">
            <a:solidFill>
              <a:srgbClr val="F79646">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加工与制造</a:t>
            </a:r>
          </a:p>
        </p:txBody>
      </p:sp>
      <p:sp>
        <p:nvSpPr>
          <p:cNvPr id="186" name="矩形 185"/>
          <p:cNvSpPr/>
          <p:nvPr/>
        </p:nvSpPr>
        <p:spPr>
          <a:xfrm>
            <a:off x="4896034" y="3529289"/>
            <a:ext cx="640576" cy="282590"/>
          </a:xfrm>
          <a:prstGeom prst="rect">
            <a:avLst/>
          </a:prstGeom>
          <a:solidFill>
            <a:srgbClr val="EEECE1">
              <a:lumMod val="90000"/>
            </a:srgbClr>
          </a:solidFill>
          <a:ln w="25400" cap="flat" cmpd="sng" algn="ctr">
            <a:solidFill>
              <a:srgbClr val="EEECE1">
                <a:lumMod val="9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首台安装</a:t>
            </a:r>
          </a:p>
        </p:txBody>
      </p:sp>
      <p:sp>
        <p:nvSpPr>
          <p:cNvPr id="187" name="矩形 186"/>
          <p:cNvSpPr/>
          <p:nvPr/>
        </p:nvSpPr>
        <p:spPr>
          <a:xfrm>
            <a:off x="5547294" y="3536061"/>
            <a:ext cx="1195949" cy="273045"/>
          </a:xfrm>
          <a:prstGeom prst="rect">
            <a:avLst/>
          </a:prstGeom>
          <a:solidFill>
            <a:sysClr val="window" lastClr="FFFFFF">
              <a:lumMod val="85000"/>
            </a:sysClr>
          </a:solidFill>
          <a:ln w="25400" cap="flat" cmpd="sng" algn="ctr">
            <a:solidFill>
              <a:sysClr val="window" lastClr="FFFFFF">
                <a:lumMod val="8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剩余波荡器安装</a:t>
            </a:r>
          </a:p>
        </p:txBody>
      </p:sp>
      <p:sp>
        <p:nvSpPr>
          <p:cNvPr id="188" name="矩形 187"/>
          <p:cNvSpPr/>
          <p:nvPr/>
        </p:nvSpPr>
        <p:spPr>
          <a:xfrm>
            <a:off x="6760890" y="3536857"/>
            <a:ext cx="1226495" cy="284049"/>
          </a:xfrm>
          <a:prstGeom prst="rect">
            <a:avLst/>
          </a:prstGeom>
          <a:solidFill>
            <a:srgbClr val="C0504D">
              <a:lumMod val="20000"/>
              <a:lumOff val="80000"/>
            </a:srgbClr>
          </a:solidFill>
          <a:ln w="25400" cap="flat" cmpd="sng" algn="ctr">
            <a:solidFill>
              <a:srgbClr val="C0504D">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波荡器测量及垫补</a:t>
            </a:r>
          </a:p>
        </p:txBody>
      </p:sp>
      <p:sp>
        <p:nvSpPr>
          <p:cNvPr id="189" name="矩形 188"/>
          <p:cNvSpPr/>
          <p:nvPr/>
        </p:nvSpPr>
        <p:spPr>
          <a:xfrm>
            <a:off x="7980271" y="3538091"/>
            <a:ext cx="1896148" cy="270202"/>
          </a:xfrm>
          <a:prstGeom prst="rect">
            <a:avLst/>
          </a:prstGeom>
          <a:solidFill>
            <a:srgbClr val="9BBB59">
              <a:lumMod val="20000"/>
              <a:lumOff val="80000"/>
            </a:srgbClr>
          </a:solidFill>
          <a:ln w="25400" cap="flat" cmpd="sng" algn="ctr">
            <a:solidFill>
              <a:srgbClr val="9BBB59">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安装调试</a:t>
            </a:r>
          </a:p>
        </p:txBody>
      </p:sp>
      <p:sp>
        <p:nvSpPr>
          <p:cNvPr id="190" name="矩形 189"/>
          <p:cNvSpPr/>
          <p:nvPr/>
        </p:nvSpPr>
        <p:spPr>
          <a:xfrm>
            <a:off x="1829668" y="3888580"/>
            <a:ext cx="1840622" cy="249703"/>
          </a:xfrm>
          <a:prstGeom prst="rect">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光学设计</a:t>
            </a:r>
          </a:p>
        </p:txBody>
      </p:sp>
      <p:sp>
        <p:nvSpPr>
          <p:cNvPr id="191" name="矩形 190"/>
          <p:cNvSpPr/>
          <p:nvPr/>
        </p:nvSpPr>
        <p:spPr>
          <a:xfrm>
            <a:off x="3670289" y="3888580"/>
            <a:ext cx="4282023" cy="275588"/>
          </a:xfrm>
          <a:prstGeom prst="rect">
            <a:avLst/>
          </a:prstGeom>
          <a:solidFill>
            <a:srgbClr val="F79646">
              <a:lumMod val="20000"/>
              <a:lumOff val="80000"/>
            </a:srgbClr>
          </a:solidFill>
          <a:ln w="25400" cap="flat" cmpd="sng" algn="ctr">
            <a:solidFill>
              <a:srgbClr val="F79646">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光学元件、设备加工与制造</a:t>
            </a:r>
          </a:p>
        </p:txBody>
      </p:sp>
      <p:sp>
        <p:nvSpPr>
          <p:cNvPr id="192" name="矩形 191"/>
          <p:cNvSpPr/>
          <p:nvPr/>
        </p:nvSpPr>
        <p:spPr>
          <a:xfrm>
            <a:off x="7987385" y="3892836"/>
            <a:ext cx="1896149" cy="241732"/>
          </a:xfrm>
          <a:prstGeom prst="rect">
            <a:avLst/>
          </a:prstGeom>
          <a:solidFill>
            <a:srgbClr val="9BBB59">
              <a:lumMod val="20000"/>
              <a:lumOff val="80000"/>
            </a:srgbClr>
          </a:solidFill>
          <a:ln w="25400" cap="flat" cmpd="sng" algn="ctr">
            <a:solidFill>
              <a:srgbClr val="9BBB59">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离线安装调试</a:t>
            </a:r>
          </a:p>
        </p:txBody>
      </p:sp>
      <p:sp>
        <p:nvSpPr>
          <p:cNvPr id="193" name="矩形 192"/>
          <p:cNvSpPr/>
          <p:nvPr/>
        </p:nvSpPr>
        <p:spPr>
          <a:xfrm>
            <a:off x="1829668" y="4224245"/>
            <a:ext cx="2443880" cy="249703"/>
          </a:xfrm>
          <a:prstGeom prst="rect">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方案设计</a:t>
            </a:r>
          </a:p>
        </p:txBody>
      </p:sp>
      <p:sp>
        <p:nvSpPr>
          <p:cNvPr id="194" name="矩形 193"/>
          <p:cNvSpPr/>
          <p:nvPr/>
        </p:nvSpPr>
        <p:spPr>
          <a:xfrm>
            <a:off x="4295263" y="4211302"/>
            <a:ext cx="2950087" cy="262646"/>
          </a:xfrm>
          <a:prstGeom prst="rect">
            <a:avLst/>
          </a:prstGeom>
          <a:solidFill>
            <a:srgbClr val="F79646">
              <a:lumMod val="20000"/>
              <a:lumOff val="80000"/>
            </a:srgbClr>
          </a:solidFill>
          <a:ln w="25400" cap="flat" cmpd="sng" algn="ctr">
            <a:solidFill>
              <a:srgbClr val="F79646">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设备加工</a:t>
            </a:r>
          </a:p>
        </p:txBody>
      </p:sp>
      <p:sp>
        <p:nvSpPr>
          <p:cNvPr id="195" name="矩形 194"/>
          <p:cNvSpPr/>
          <p:nvPr/>
        </p:nvSpPr>
        <p:spPr>
          <a:xfrm>
            <a:off x="7239001" y="4235883"/>
            <a:ext cx="713312" cy="238065"/>
          </a:xfrm>
          <a:prstGeom prst="rect">
            <a:avLst/>
          </a:prstGeom>
          <a:solidFill>
            <a:srgbClr val="C0504D">
              <a:lumMod val="20000"/>
              <a:lumOff val="80000"/>
            </a:srgbClr>
          </a:solidFill>
          <a:ln w="25400" cap="flat" cmpd="sng" algn="ctr">
            <a:solidFill>
              <a:srgbClr val="C0504D">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离线标定</a:t>
            </a:r>
          </a:p>
        </p:txBody>
      </p:sp>
      <p:sp>
        <p:nvSpPr>
          <p:cNvPr id="196" name="矩形 195"/>
          <p:cNvSpPr/>
          <p:nvPr/>
        </p:nvSpPr>
        <p:spPr>
          <a:xfrm>
            <a:off x="7951741" y="4220713"/>
            <a:ext cx="1931793" cy="241732"/>
          </a:xfrm>
          <a:prstGeom prst="rect">
            <a:avLst/>
          </a:prstGeom>
          <a:solidFill>
            <a:srgbClr val="9BBB59">
              <a:lumMod val="20000"/>
              <a:lumOff val="80000"/>
            </a:srgbClr>
          </a:solidFill>
          <a:ln w="25400" cap="flat" cmpd="sng" algn="ctr">
            <a:solidFill>
              <a:srgbClr val="9BBB59">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安装调试</a:t>
            </a:r>
          </a:p>
        </p:txBody>
      </p:sp>
      <p:sp>
        <p:nvSpPr>
          <p:cNvPr id="197" name="矩形 196"/>
          <p:cNvSpPr/>
          <p:nvPr/>
        </p:nvSpPr>
        <p:spPr>
          <a:xfrm>
            <a:off x="1816833" y="4558514"/>
            <a:ext cx="3139652" cy="230291"/>
          </a:xfrm>
          <a:prstGeom prst="rect">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环评及辐射防护系统设计</a:t>
            </a:r>
          </a:p>
        </p:txBody>
      </p:sp>
      <p:sp>
        <p:nvSpPr>
          <p:cNvPr id="198" name="矩形 197"/>
          <p:cNvSpPr/>
          <p:nvPr/>
        </p:nvSpPr>
        <p:spPr>
          <a:xfrm>
            <a:off x="4967169" y="4550576"/>
            <a:ext cx="2950087" cy="230291"/>
          </a:xfrm>
          <a:prstGeom prst="rect">
            <a:avLst/>
          </a:prstGeom>
          <a:solidFill>
            <a:srgbClr val="F79646">
              <a:lumMod val="20000"/>
              <a:lumOff val="80000"/>
            </a:srgbClr>
          </a:solidFill>
          <a:ln w="25400" cap="flat" cmpd="sng" algn="ctr">
            <a:solidFill>
              <a:srgbClr val="F79646">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辐射防护系统加工制造</a:t>
            </a:r>
          </a:p>
        </p:txBody>
      </p:sp>
      <p:sp>
        <p:nvSpPr>
          <p:cNvPr id="199" name="矩形 198"/>
          <p:cNvSpPr/>
          <p:nvPr/>
        </p:nvSpPr>
        <p:spPr>
          <a:xfrm>
            <a:off x="7951740" y="4556827"/>
            <a:ext cx="1931793" cy="241732"/>
          </a:xfrm>
          <a:prstGeom prst="rect">
            <a:avLst/>
          </a:prstGeom>
          <a:solidFill>
            <a:srgbClr val="9BBB59">
              <a:lumMod val="20000"/>
              <a:lumOff val="80000"/>
            </a:srgbClr>
          </a:solidFill>
          <a:ln w="25400" cap="flat" cmpd="sng" algn="ctr">
            <a:solidFill>
              <a:srgbClr val="9BBB59">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安装调试</a:t>
            </a:r>
          </a:p>
        </p:txBody>
      </p:sp>
      <p:sp>
        <p:nvSpPr>
          <p:cNvPr id="200" name="矩形 199"/>
          <p:cNvSpPr/>
          <p:nvPr/>
        </p:nvSpPr>
        <p:spPr>
          <a:xfrm>
            <a:off x="1823595" y="4885607"/>
            <a:ext cx="2456025" cy="230291"/>
          </a:xfrm>
          <a:prstGeom prst="rect">
            <a:avLst/>
          </a:prstGeom>
          <a:solidFill>
            <a:srgbClr val="8064A2">
              <a:lumMod val="20000"/>
              <a:lumOff val="80000"/>
            </a:srgbClr>
          </a:solidFill>
          <a:ln w="25400" cap="flat" cmpd="sng" algn="ctr">
            <a:solidFill>
              <a:srgbClr val="8064A2">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系统设计</a:t>
            </a:r>
          </a:p>
        </p:txBody>
      </p:sp>
      <p:sp>
        <p:nvSpPr>
          <p:cNvPr id="201" name="矩形 200"/>
          <p:cNvSpPr/>
          <p:nvPr/>
        </p:nvSpPr>
        <p:spPr>
          <a:xfrm>
            <a:off x="4295262" y="4873371"/>
            <a:ext cx="1800737" cy="230291"/>
          </a:xfrm>
          <a:prstGeom prst="rect">
            <a:avLst/>
          </a:prstGeom>
          <a:solidFill>
            <a:srgbClr val="F79646">
              <a:lumMod val="20000"/>
              <a:lumOff val="80000"/>
            </a:srgbClr>
          </a:solidFill>
          <a:ln w="25400" cap="flat" cmpd="sng" algn="ctr">
            <a:solidFill>
              <a:srgbClr val="F79646">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IOC</a:t>
            </a: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设计</a:t>
            </a:r>
          </a:p>
        </p:txBody>
      </p:sp>
      <p:sp>
        <p:nvSpPr>
          <p:cNvPr id="202" name="矩形 201"/>
          <p:cNvSpPr/>
          <p:nvPr/>
        </p:nvSpPr>
        <p:spPr>
          <a:xfrm>
            <a:off x="7939809" y="4881217"/>
            <a:ext cx="1948470" cy="232239"/>
          </a:xfrm>
          <a:prstGeom prst="rect">
            <a:avLst/>
          </a:prstGeom>
          <a:solidFill>
            <a:srgbClr val="9BBB59">
              <a:lumMod val="20000"/>
              <a:lumOff val="80000"/>
            </a:srgbClr>
          </a:solidFill>
          <a:ln w="25400" cap="flat" cmpd="sng" algn="ctr">
            <a:solidFill>
              <a:srgbClr val="9BBB59">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整体调试</a:t>
            </a:r>
          </a:p>
        </p:txBody>
      </p:sp>
      <p:sp>
        <p:nvSpPr>
          <p:cNvPr id="203" name="矩形 202"/>
          <p:cNvSpPr/>
          <p:nvPr/>
        </p:nvSpPr>
        <p:spPr>
          <a:xfrm>
            <a:off x="6100039" y="4885171"/>
            <a:ext cx="1831074" cy="214954"/>
          </a:xfrm>
          <a:prstGeom prst="rect">
            <a:avLst/>
          </a:prstGeom>
          <a:solidFill>
            <a:srgbClr val="C0504D">
              <a:lumMod val="20000"/>
              <a:lumOff val="80000"/>
            </a:srgbClr>
          </a:solidFill>
          <a:ln w="25400" cap="flat" cmpd="sng" algn="ctr">
            <a:solidFill>
              <a:srgbClr val="C0504D">
                <a:lumMod val="20000"/>
                <a:lumOff val="8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安装布线</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3"/>
          <p:cNvSpPr txBox="1">
            <a:spLocks noChangeArrowheads="1"/>
          </p:cNvSpPr>
          <p:nvPr/>
        </p:nvSpPr>
        <p:spPr bwMode="auto">
          <a:xfrm>
            <a:off x="518344" y="937146"/>
            <a:ext cx="11251641" cy="1531690"/>
          </a:xfrm>
          <a:prstGeom prst="rect">
            <a:avLst/>
          </a:prstGeom>
          <a:noFill/>
          <a:ln w="9525">
            <a:noFill/>
            <a:miter lim="800000"/>
          </a:ln>
        </p:spPr>
        <p:txBody>
          <a:bodyPr vert="horz" wrap="square" lIns="91435" tIns="45718" rIns="91435" bIns="45718" numCol="1" anchor="t" anchorCtr="0" compatLnSpc="1"/>
          <a:lstStyle/>
          <a:p>
            <a:pPr marL="457200" marR="0" lvl="0" indent="-457200" algn="l" defTabSz="914400" rtl="0" eaLnBrk="0" fontAlgn="base" latinLnBrk="0" hangingPunct="0">
              <a:lnSpc>
                <a:spcPct val="100000"/>
              </a:lnSpc>
              <a:spcBef>
                <a:spcPct val="0"/>
              </a:spcBef>
              <a:spcAft>
                <a:spcPts val="1200"/>
              </a:spcAft>
              <a:buClrTx/>
              <a:buSzTx/>
              <a:buFont typeface="Wingdings" panose="05000000000000000000" pitchFamily="2" charset="2"/>
              <a:buChar char="Ø"/>
              <a:defRPr/>
            </a:pPr>
            <a:r>
              <a:rPr kumimoji="0" lang="zh-CN" altLang="en-US"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基于高亮度光源的高灵敏探测方法是推动现代物质科学以及材料科学研究最重要的原动力。   </a:t>
            </a:r>
            <a:r>
              <a:rPr kumimoji="0" lang="en-US" altLang="zh-CN"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                        </a:t>
            </a:r>
          </a:p>
          <a:p>
            <a:pPr marL="457200" marR="0" lvl="0" indent="-457200" algn="l" defTabSz="914400" rtl="0" eaLnBrk="0" fontAlgn="base" latinLnBrk="0" hangingPunct="0">
              <a:lnSpc>
                <a:spcPct val="100000"/>
              </a:lnSpc>
              <a:spcBef>
                <a:spcPct val="0"/>
              </a:spcBef>
              <a:spcAft>
                <a:spcPts val="1200"/>
              </a:spcAft>
              <a:buClrTx/>
              <a:buSzTx/>
              <a:buFont typeface="Wingdings" panose="05000000000000000000" pitchFamily="2" charset="2"/>
              <a:buChar char="Ø"/>
              <a:defRPr/>
            </a:pPr>
            <a:r>
              <a:rPr kumimoji="0" lang="zh-CN" altLang="en-US" sz="2400" b="1"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高亮度光源技术，</a:t>
            </a:r>
            <a:r>
              <a:rPr kumimoji="0" lang="zh-CN" altLang="en-US" sz="2400" b="1" i="0" u="sng"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尤其是激光技术</a:t>
            </a:r>
            <a:r>
              <a:rPr kumimoji="0" lang="zh-CN" altLang="en-US"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，是现代科学以及工业变革性技术发展的重要推手。</a:t>
            </a:r>
            <a:r>
              <a:rPr kumimoji="0" lang="en-US" altLang="zh-CN"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                                           </a:t>
            </a:r>
          </a:p>
        </p:txBody>
      </p:sp>
      <p:sp>
        <p:nvSpPr>
          <p:cNvPr id="47" name="文本框 28"/>
          <p:cNvSpPr txBox="1"/>
          <p:nvPr/>
        </p:nvSpPr>
        <p:spPr>
          <a:xfrm>
            <a:off x="3203711" y="2830941"/>
            <a:ext cx="5840061" cy="584775"/>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200" b="1" i="0" u="sng"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科学发现   技术革命   社会发展</a:t>
            </a:r>
            <a:endParaRPr kumimoji="0" lang="en-US" altLang="zh-CN" sz="3200" b="1" i="0" u="sng"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pic>
        <p:nvPicPr>
          <p:cNvPr id="48" name="Picture 12" descr="http://img1.guokr.com/gkimage/3e/2n/1p/3e2n1p.png"/>
          <p:cNvPicPr>
            <a:picLocks noChangeArrowheads="1"/>
          </p:cNvPicPr>
          <p:nvPr/>
        </p:nvPicPr>
        <p:blipFill>
          <a:blip r:embed="rId2" cstate="print"/>
          <a:srcRect/>
          <a:stretch>
            <a:fillRect/>
          </a:stretch>
        </p:blipFill>
        <p:spPr bwMode="auto">
          <a:xfrm>
            <a:off x="253697" y="3777821"/>
            <a:ext cx="2771111" cy="1751401"/>
          </a:xfrm>
          <a:prstGeom prst="rect">
            <a:avLst/>
          </a:prstGeom>
          <a:ln>
            <a:noFill/>
          </a:ln>
          <a:effectLst>
            <a:outerShdw blurRad="292100" dist="139700" dir="2700000" algn="tl" rotWithShape="0">
              <a:srgbClr val="333333">
                <a:alpha val="65000"/>
              </a:srgbClr>
            </a:outerShdw>
          </a:effectLst>
        </p:spPr>
      </p:pic>
      <p:pic>
        <p:nvPicPr>
          <p:cNvPr id="49" name="图片 4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3711" y="4653522"/>
            <a:ext cx="2790641" cy="1747928"/>
          </a:xfrm>
          <a:prstGeom prst="rect">
            <a:avLst/>
          </a:prstGeom>
          <a:ln>
            <a:noFill/>
          </a:ln>
          <a:effectLst>
            <a:outerShdw blurRad="292100" dist="139700" dir="2700000" algn="tl" rotWithShape="0">
              <a:srgbClr val="333333">
                <a:alpha val="65000"/>
              </a:srgbClr>
            </a:outerShdw>
          </a:effectLst>
        </p:spPr>
      </p:pic>
      <p:pic>
        <p:nvPicPr>
          <p:cNvPr id="50" name="图片 49"/>
          <p:cNvPicPr/>
          <p:nvPr/>
        </p:nvPicPr>
        <p:blipFill>
          <a:blip r:embed="rId4">
            <a:extLst>
              <a:ext uri="{28A0092B-C50C-407E-A947-70E740481C1C}">
                <a14:useLocalDpi xmlns:a14="http://schemas.microsoft.com/office/drawing/2010/main" val="0"/>
              </a:ext>
            </a:extLst>
          </a:blip>
          <a:stretch>
            <a:fillRect/>
          </a:stretch>
        </p:blipFill>
        <p:spPr>
          <a:xfrm>
            <a:off x="6135282" y="3978734"/>
            <a:ext cx="2771235" cy="1863588"/>
          </a:xfrm>
          <a:prstGeom prst="rect">
            <a:avLst/>
          </a:prstGeom>
          <a:ln>
            <a:noFill/>
          </a:ln>
          <a:effectLst>
            <a:outerShdw blurRad="292100" dist="139700" dir="2700000" algn="tl" rotWithShape="0">
              <a:srgbClr val="333333">
                <a:alpha val="65000"/>
              </a:srgbClr>
            </a:outerShdw>
          </a:effectLst>
        </p:spPr>
      </p:pic>
      <p:pic>
        <p:nvPicPr>
          <p:cNvPr id="51" name="图片 50"/>
          <p:cNvPicPr/>
          <p:nvPr/>
        </p:nvPicPr>
        <p:blipFill>
          <a:blip r:embed="rId5">
            <a:extLst>
              <a:ext uri="{28A0092B-C50C-407E-A947-70E740481C1C}">
                <a14:useLocalDpi xmlns:a14="http://schemas.microsoft.com/office/drawing/2010/main" val="0"/>
              </a:ext>
            </a:extLst>
          </a:blip>
          <a:stretch>
            <a:fillRect/>
          </a:stretch>
        </p:blipFill>
        <p:spPr>
          <a:xfrm>
            <a:off x="9043772" y="4566278"/>
            <a:ext cx="2840188" cy="1835172"/>
          </a:xfrm>
          <a:prstGeom prst="rect">
            <a:avLst/>
          </a:prstGeom>
          <a:ln>
            <a:noFill/>
          </a:ln>
          <a:effectLst>
            <a:outerShdw blurRad="292100" dist="139700" dir="2700000" algn="tl" rotWithShape="0">
              <a:srgbClr val="333333">
                <a:alpha val="65000"/>
              </a:srgbClr>
            </a:outerShdw>
          </a:effectLst>
        </p:spPr>
      </p:pic>
      <p:sp>
        <p:nvSpPr>
          <p:cNvPr id="2" name="灯片编号占位符 1"/>
          <p:cNvSpPr>
            <a:spLocks noGrp="1"/>
          </p:cNvSpPr>
          <p:nvPr>
            <p:ph type="sldNum" sz="quarter" idx="4294967295"/>
          </p:nvPr>
        </p:nvSpPr>
        <p:spPr>
          <a:xfrm>
            <a:off x="9347200" y="6356350"/>
            <a:ext cx="2844800" cy="365125"/>
          </a:xfrm>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A24E4344-0C31-4D7F-8C78-19815B1AC180}" type="slidenum">
              <a:rPr kumimoji="0" lang="zh-CN" altLang="en-US" sz="16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宋体" panose="02010600030101010101" pitchFamily="2" charset="-122"/>
                <a:cs typeface="+mn-cs"/>
              </a:rPr>
              <a:t>2</a:t>
            </a:fld>
            <a:endParaRPr kumimoji="0" lang="zh-CN" altLang="en-US" sz="1600" b="0" i="0" u="none" strike="noStrike" kern="1200" cap="none" spc="0" normalizeH="0" baseline="0" noProof="0">
              <a:ln>
                <a:noFill/>
              </a:ln>
              <a:solidFill>
                <a:prstClr val="black">
                  <a:tint val="75000"/>
                </a:prstClr>
              </a:solidFill>
              <a:effectLst/>
              <a:uLnTx/>
              <a:uFillTx/>
              <a:latin typeface="Calibri" panose="020F0502020204030204" pitchFamily="34" charset="0"/>
              <a:ea typeface="宋体" panose="02010600030101010101" pitchFamily="2" charset="-122"/>
              <a:cs typeface="+mn-cs"/>
            </a:endParaRPr>
          </a:p>
        </p:txBody>
      </p:sp>
      <p:sp>
        <p:nvSpPr>
          <p:cNvPr id="8" name="文本框 7"/>
          <p:cNvSpPr txBox="1">
            <a:spLocks noChangeArrowheads="1"/>
          </p:cNvSpPr>
          <p:nvPr/>
        </p:nvSpPr>
        <p:spPr bwMode="auto">
          <a:xfrm>
            <a:off x="1049020" y="83820"/>
            <a:ext cx="1045400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发展高亮度先进光源的重大意义</a:t>
            </a: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endParaRPr>
          </a:p>
        </p:txBody>
      </p:sp>
    </p:spTree>
    <p:extLst>
      <p:ext uri="{BB962C8B-B14F-4D97-AF65-F5344CB8AC3E}">
        <p14:creationId xmlns:p14="http://schemas.microsoft.com/office/powerpoint/2010/main" val="544599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p:cNvSpPr txBox="1">
            <a:spLocks noChangeArrowheads="1"/>
          </p:cNvSpPr>
          <p:nvPr/>
        </p:nvSpPr>
        <p:spPr bwMode="auto">
          <a:xfrm>
            <a:off x="1010202" y="97381"/>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基建进展</a:t>
            </a:r>
            <a:r>
              <a:rPr kumimoji="0" lang="en-US" altLang="zh-CN" sz="3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a:t>
            </a:r>
            <a:r>
              <a:rPr kumimoji="0" lang="zh-CN" altLang="en-US" sz="3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场平工程</a:t>
            </a:r>
          </a:p>
        </p:txBody>
      </p:sp>
      <p:sp>
        <p:nvSpPr>
          <p:cNvPr id="27" name="文本框 2"/>
          <p:cNvSpPr txBox="1">
            <a:spLocks noChangeArrowheads="1"/>
          </p:cNvSpPr>
          <p:nvPr/>
        </p:nvSpPr>
        <p:spPr bwMode="auto">
          <a:xfrm>
            <a:off x="251460" y="835025"/>
            <a:ext cx="1134872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lvl="0" indent="-457200" eaLnBrk="1" latinLnBrk="0" hangingPunct="1">
              <a:lnSpc>
                <a:spcPct val="150000"/>
              </a:lnSpc>
              <a:buFont typeface="Wingdings" panose="05000000000000000000" pitchFamily="2" charset="2"/>
              <a:buChar char="l"/>
              <a:defRPr/>
            </a:pPr>
            <a:r>
              <a:rPr lang="zh-CN" altLang="en-US" sz="2000" b="1" noProof="0" dirty="0">
                <a:ln>
                  <a:noFill/>
                </a:ln>
                <a:solidFill>
                  <a:srgbClr val="1F4E79"/>
                </a:solidFill>
                <a:effectLst/>
                <a:uLnTx/>
                <a:uFillTx/>
                <a:latin typeface="微软雅黑" panose="020B0503020204020204" pitchFamily="34" charset="-122"/>
                <a:ea typeface="微软雅黑" panose="020B0503020204020204" pitchFamily="34" charset="-122"/>
                <a:sym typeface="+mn-ea"/>
              </a:rPr>
              <a:t>高边坡7座、跨库重型桥涵2座、场平工程2个及其他工程等，形成标高25米，跨度达</a:t>
            </a:r>
            <a:r>
              <a:rPr lang="en-US" altLang="zh-CN" sz="2000" b="1" noProof="0" dirty="0">
                <a:ln>
                  <a:noFill/>
                </a:ln>
                <a:solidFill>
                  <a:srgbClr val="1F4E79"/>
                </a:solidFill>
                <a:effectLst/>
                <a:uLnTx/>
                <a:uFillTx/>
                <a:latin typeface="微软雅黑" panose="020B0503020204020204" pitchFamily="34" charset="-122"/>
                <a:ea typeface="微软雅黑" panose="020B0503020204020204" pitchFamily="34" charset="-122"/>
                <a:sym typeface="+mn-ea"/>
              </a:rPr>
              <a:t>1.8</a:t>
            </a:r>
            <a:r>
              <a:rPr lang="zh-CN" altLang="en-US" sz="2000" b="1" noProof="0" dirty="0">
                <a:ln>
                  <a:noFill/>
                </a:ln>
                <a:solidFill>
                  <a:srgbClr val="1F4E79"/>
                </a:solidFill>
                <a:effectLst/>
                <a:uLnTx/>
                <a:uFillTx/>
                <a:latin typeface="微软雅黑" panose="020B0503020204020204" pitchFamily="34" charset="-122"/>
                <a:ea typeface="微软雅黑" panose="020B0503020204020204" pitchFamily="34" charset="-122"/>
                <a:sym typeface="+mn-ea"/>
              </a:rPr>
              <a:t>千米，面积31.01万平方米的建设场地。</a:t>
            </a:r>
            <a:endParaRPr lang="en-US" altLang="zh-CN" sz="2000" b="1" dirty="0">
              <a:solidFill>
                <a:srgbClr val="094160"/>
              </a:solidFill>
              <a:latin typeface="微软雅黑" panose="020B0503020204020204" pitchFamily="34" charset="-122"/>
              <a:ea typeface="微软雅黑" panose="020B0503020204020204" pitchFamily="34" charset="-122"/>
              <a:sym typeface="+mn-lt"/>
            </a:endParaRPr>
          </a:p>
        </p:txBody>
      </p:sp>
      <p:sp>
        <p:nvSpPr>
          <p:cNvPr id="57" name="object 3"/>
          <p:cNvSpPr/>
          <p:nvPr/>
        </p:nvSpPr>
        <p:spPr>
          <a:xfrm>
            <a:off x="292634" y="1941068"/>
            <a:ext cx="11482070" cy="3880405"/>
          </a:xfrm>
          <a:prstGeom prst="rect">
            <a:avLst/>
          </a:prstGeom>
          <a:blipFill>
            <a:blip r:embed="rId4" cstate="print"/>
            <a:stretch>
              <a:fillRect t="-16088"/>
            </a:stretch>
          </a:blipFill>
        </p:spPr>
        <p:txBody>
          <a:bodyPr wrap="square" lIns="0" tIns="0" rIns="0" bIns="0" rtlCol="0"/>
          <a:lstStyle/>
          <a:p>
            <a:endParaRPr/>
          </a:p>
        </p:txBody>
      </p:sp>
      <p:sp>
        <p:nvSpPr>
          <p:cNvPr id="19" name="文本框 18">
            <a:extLst>
              <a:ext uri="{FF2B5EF4-FFF2-40B4-BE49-F238E27FC236}">
                <a16:creationId xmlns:a16="http://schemas.microsoft.com/office/drawing/2014/main" id="{A40DAAFF-CF06-4282-8D5C-9E7FE41BA0B2}"/>
              </a:ext>
            </a:extLst>
          </p:cNvPr>
          <p:cNvSpPr txBox="1"/>
          <p:nvPr/>
        </p:nvSpPr>
        <p:spPr>
          <a:xfrm>
            <a:off x="3663876" y="6080940"/>
            <a:ext cx="2235246" cy="646331"/>
          </a:xfrm>
          <a:prstGeom prst="rect">
            <a:avLst/>
          </a:prstGeom>
          <a:noFill/>
        </p:spPr>
        <p:txBody>
          <a:bodyPr wrap="square">
            <a:spAutoFit/>
          </a:bodyPr>
          <a:lstStyle/>
          <a:p>
            <a:pPr algn="ctr"/>
            <a:r>
              <a:rPr lang="en-US" altLang="zh-CN" dirty="0">
                <a:solidFill>
                  <a:srgbClr val="000000"/>
                </a:solidFill>
                <a:latin typeface="微软雅黑" panose="020B0503020204020204" pitchFamily="34" charset="-122"/>
                <a:ea typeface="微软雅黑" panose="020B0503020204020204" pitchFamily="34" charset="-122"/>
                <a:sym typeface="+mn-ea"/>
              </a:rPr>
              <a:t>1#</a:t>
            </a:r>
            <a:r>
              <a:rPr lang="zh-CN" altLang="en-US" dirty="0">
                <a:solidFill>
                  <a:srgbClr val="000000"/>
                </a:solidFill>
                <a:latin typeface="微软雅黑" panose="020B0503020204020204" pitchFamily="34" charset="-122"/>
                <a:ea typeface="微软雅黑" panose="020B0503020204020204" pitchFamily="34" charset="-122"/>
                <a:sym typeface="+mn-ea"/>
              </a:rPr>
              <a:t>场平</a:t>
            </a:r>
            <a:r>
              <a:rPr lang="en-US" altLang="zh-CN" dirty="0">
                <a:solidFill>
                  <a:srgbClr val="000000"/>
                </a:solidFill>
                <a:latin typeface="微软雅黑" panose="020B0503020204020204" pitchFamily="34" charset="-122"/>
                <a:ea typeface="微软雅黑" panose="020B0503020204020204" pitchFamily="34" charset="-122"/>
                <a:sym typeface="+mn-ea"/>
              </a:rPr>
              <a:t>I</a:t>
            </a:r>
            <a:r>
              <a:rPr lang="zh-CN" altLang="en-US" dirty="0">
                <a:solidFill>
                  <a:srgbClr val="000000"/>
                </a:solidFill>
                <a:latin typeface="微软雅黑" panose="020B0503020204020204" pitchFamily="34" charset="-122"/>
                <a:ea typeface="微软雅黑" panose="020B0503020204020204" pitchFamily="34" charset="-122"/>
                <a:sym typeface="+mn-ea"/>
              </a:rPr>
              <a:t>标</a:t>
            </a:r>
            <a:endParaRPr lang="en-US" altLang="zh-CN" dirty="0">
              <a:solidFill>
                <a:srgbClr val="000000"/>
              </a:solidFill>
              <a:latin typeface="微软雅黑" panose="020B0503020204020204" pitchFamily="34" charset="-122"/>
              <a:ea typeface="微软雅黑" panose="020B0503020204020204" pitchFamily="34" charset="-122"/>
              <a:sym typeface="+mn-ea"/>
            </a:endParaRPr>
          </a:p>
          <a:p>
            <a:pPr algn="ctr"/>
            <a:r>
              <a:rPr lang="zh-CN" altLang="en-US" dirty="0">
                <a:solidFill>
                  <a:srgbClr val="000000"/>
                </a:solidFill>
                <a:latin typeface="微软雅黑" panose="020B0503020204020204" pitchFamily="34" charset="-122"/>
                <a:ea typeface="微软雅黑" panose="020B0503020204020204" pitchFamily="34" charset="-122"/>
                <a:sym typeface="+mn-ea"/>
              </a:rPr>
              <a:t>回填场平已完工</a:t>
            </a:r>
            <a:endParaRPr lang="zh-CN" altLang="en-US" dirty="0"/>
          </a:p>
        </p:txBody>
      </p:sp>
      <p:sp>
        <p:nvSpPr>
          <p:cNvPr id="21" name="文本框 20">
            <a:extLst>
              <a:ext uri="{FF2B5EF4-FFF2-40B4-BE49-F238E27FC236}">
                <a16:creationId xmlns:a16="http://schemas.microsoft.com/office/drawing/2014/main" id="{F37CAAB7-3C73-4AE9-8B4D-B134CBE7BBB8}"/>
              </a:ext>
            </a:extLst>
          </p:cNvPr>
          <p:cNvSpPr txBox="1"/>
          <p:nvPr/>
        </p:nvSpPr>
        <p:spPr>
          <a:xfrm>
            <a:off x="6510117" y="6080940"/>
            <a:ext cx="2235246" cy="646331"/>
          </a:xfrm>
          <a:prstGeom prst="rect">
            <a:avLst/>
          </a:prstGeom>
          <a:noFill/>
        </p:spPr>
        <p:txBody>
          <a:bodyPr wrap="square">
            <a:spAutoFit/>
          </a:bodyPr>
          <a:lstStyle/>
          <a:p>
            <a:pPr algn="ctr"/>
            <a:r>
              <a:rPr lang="zh-CN" altLang="en-US" dirty="0">
                <a:solidFill>
                  <a:srgbClr val="000000"/>
                </a:solidFill>
                <a:latin typeface="微软雅黑" panose="020B0503020204020204" pitchFamily="34" charset="-122"/>
                <a:ea typeface="微软雅黑" panose="020B0503020204020204" pitchFamily="34" charset="-122"/>
                <a:sym typeface="+mn-ea"/>
              </a:rPr>
              <a:t>西区标段现状</a:t>
            </a:r>
            <a:endParaRPr lang="en-US" altLang="zh-CN" dirty="0">
              <a:solidFill>
                <a:srgbClr val="000000"/>
              </a:solidFill>
              <a:latin typeface="微软雅黑" panose="020B0503020204020204" pitchFamily="34" charset="-122"/>
              <a:ea typeface="微软雅黑" panose="020B0503020204020204" pitchFamily="34" charset="-122"/>
              <a:sym typeface="+mn-ea"/>
            </a:endParaRPr>
          </a:p>
          <a:p>
            <a:pPr algn="ctr"/>
            <a:r>
              <a:rPr lang="zh-CN" altLang="en-US" dirty="0">
                <a:latin typeface="微软雅黑" panose="020B0503020204020204" pitchFamily="34" charset="-122"/>
                <a:ea typeface="微软雅黑" panose="020B0503020204020204" pitchFamily="34" charset="-122"/>
              </a:rPr>
              <a:t>计划</a:t>
            </a:r>
            <a:r>
              <a:rPr lang="en-US" altLang="zh-CN" dirty="0">
                <a:latin typeface="微软雅黑" panose="020B0503020204020204" pitchFamily="34" charset="-122"/>
                <a:ea typeface="微软雅黑" panose="020B0503020204020204" pitchFamily="34" charset="-122"/>
              </a:rPr>
              <a:t>26</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月完工</a:t>
            </a:r>
          </a:p>
        </p:txBody>
      </p:sp>
      <p:pic>
        <p:nvPicPr>
          <p:cNvPr id="22" name="图片 21">
            <a:extLst>
              <a:ext uri="{FF2B5EF4-FFF2-40B4-BE49-F238E27FC236}">
                <a16:creationId xmlns:a16="http://schemas.microsoft.com/office/drawing/2014/main" id="{7E2A900F-0D6E-401C-8B91-E94F14F38A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92939" y="4108292"/>
            <a:ext cx="2643662" cy="1980000"/>
          </a:xfrm>
          <a:prstGeom prst="rect">
            <a:avLst/>
          </a:prstGeom>
          <a:ln>
            <a:noFill/>
          </a:ln>
          <a:effectLst>
            <a:outerShdw blurRad="292100" dist="139700" dir="2700000" algn="tl" rotWithShape="0">
              <a:srgbClr val="333333">
                <a:alpha val="65000"/>
              </a:srgbClr>
            </a:outerShdw>
          </a:effectLst>
        </p:spPr>
      </p:pic>
      <p:sp>
        <p:nvSpPr>
          <p:cNvPr id="23" name="文本框 22">
            <a:extLst>
              <a:ext uri="{FF2B5EF4-FFF2-40B4-BE49-F238E27FC236}">
                <a16:creationId xmlns:a16="http://schemas.microsoft.com/office/drawing/2014/main" id="{E278DB62-4863-4873-8B8A-3DFE062D0A60}"/>
              </a:ext>
            </a:extLst>
          </p:cNvPr>
          <p:cNvSpPr txBox="1"/>
          <p:nvPr/>
        </p:nvSpPr>
        <p:spPr>
          <a:xfrm>
            <a:off x="9356359" y="6080940"/>
            <a:ext cx="2235246" cy="646331"/>
          </a:xfrm>
          <a:prstGeom prst="rect">
            <a:avLst/>
          </a:prstGeom>
          <a:noFill/>
        </p:spPr>
        <p:txBody>
          <a:bodyPr wrap="square">
            <a:spAutoFit/>
          </a:bodyPr>
          <a:lstStyle/>
          <a:p>
            <a:pPr algn="ctr"/>
            <a:r>
              <a:rPr lang="zh-CN" altLang="en-US" dirty="0">
                <a:solidFill>
                  <a:srgbClr val="000000"/>
                </a:solidFill>
                <a:latin typeface="微软雅黑" panose="020B0503020204020204" pitchFamily="34" charset="-122"/>
                <a:ea typeface="微软雅黑" panose="020B0503020204020204" pitchFamily="34" charset="-122"/>
                <a:sym typeface="+mn-ea"/>
              </a:rPr>
              <a:t>东区标段现状</a:t>
            </a:r>
            <a:endParaRPr lang="en-US" altLang="zh-CN" dirty="0">
              <a:solidFill>
                <a:srgbClr val="000000"/>
              </a:solidFill>
              <a:latin typeface="微软雅黑" panose="020B0503020204020204" pitchFamily="34" charset="-122"/>
              <a:ea typeface="微软雅黑" panose="020B0503020204020204" pitchFamily="34" charset="-122"/>
              <a:sym typeface="+mn-ea"/>
            </a:endParaRPr>
          </a:p>
          <a:p>
            <a:pPr algn="ctr"/>
            <a:r>
              <a:rPr lang="zh-CN" altLang="en-US" dirty="0">
                <a:solidFill>
                  <a:srgbClr val="000000"/>
                </a:solidFill>
                <a:latin typeface="微软雅黑" panose="020B0503020204020204" pitchFamily="34" charset="-122"/>
                <a:ea typeface="微软雅黑" panose="020B0503020204020204" pitchFamily="34" charset="-122"/>
                <a:sym typeface="+mn-ea"/>
              </a:rPr>
              <a:t>计划</a:t>
            </a:r>
            <a:r>
              <a:rPr lang="en-US" altLang="zh-CN" dirty="0">
                <a:solidFill>
                  <a:srgbClr val="000000"/>
                </a:solidFill>
                <a:latin typeface="微软雅黑" panose="020B0503020204020204" pitchFamily="34" charset="-122"/>
                <a:ea typeface="微软雅黑" panose="020B0503020204020204" pitchFamily="34" charset="-122"/>
                <a:sym typeface="+mn-ea"/>
              </a:rPr>
              <a:t>27</a:t>
            </a:r>
            <a:r>
              <a:rPr lang="zh-CN" altLang="en-US" dirty="0">
                <a:solidFill>
                  <a:srgbClr val="000000"/>
                </a:solidFill>
                <a:latin typeface="微软雅黑" panose="020B0503020204020204" pitchFamily="34" charset="-122"/>
                <a:ea typeface="微软雅黑" panose="020B0503020204020204" pitchFamily="34" charset="-122"/>
                <a:sym typeface="+mn-ea"/>
              </a:rPr>
              <a:t>年</a:t>
            </a:r>
            <a:r>
              <a:rPr lang="en-US" altLang="zh-CN" dirty="0">
                <a:solidFill>
                  <a:srgbClr val="000000"/>
                </a:solidFill>
                <a:latin typeface="微软雅黑" panose="020B0503020204020204" pitchFamily="34" charset="-122"/>
                <a:ea typeface="微软雅黑" panose="020B0503020204020204" pitchFamily="34" charset="-122"/>
                <a:sym typeface="+mn-ea"/>
              </a:rPr>
              <a:t>6</a:t>
            </a:r>
            <a:r>
              <a:rPr lang="zh-CN" altLang="en-US" dirty="0">
                <a:solidFill>
                  <a:srgbClr val="000000"/>
                </a:solidFill>
                <a:latin typeface="微软雅黑" panose="020B0503020204020204" pitchFamily="34" charset="-122"/>
                <a:ea typeface="微软雅黑" panose="020B0503020204020204" pitchFamily="34" charset="-122"/>
                <a:sym typeface="+mn-ea"/>
              </a:rPr>
              <a:t>月完工</a:t>
            </a:r>
            <a:endParaRPr lang="zh-CN" altLang="en-US" dirty="0"/>
          </a:p>
        </p:txBody>
      </p:sp>
      <p:grpSp>
        <p:nvGrpSpPr>
          <p:cNvPr id="5" name="组合 4">
            <a:extLst>
              <a:ext uri="{FF2B5EF4-FFF2-40B4-BE49-F238E27FC236}">
                <a16:creationId xmlns:a16="http://schemas.microsoft.com/office/drawing/2014/main" id="{A6C60D92-0D03-4F59-94B7-73E2F2300899}"/>
              </a:ext>
            </a:extLst>
          </p:cNvPr>
          <p:cNvGrpSpPr/>
          <p:nvPr/>
        </p:nvGrpSpPr>
        <p:grpSpPr>
          <a:xfrm>
            <a:off x="316920" y="1637139"/>
            <a:ext cx="9715237" cy="3119785"/>
            <a:chOff x="316920" y="1637139"/>
            <a:chExt cx="9715237" cy="3119785"/>
          </a:xfrm>
        </p:grpSpPr>
        <p:sp>
          <p:nvSpPr>
            <p:cNvPr id="90" name="文本框 89">
              <a:extLst>
                <a:ext uri="{FF2B5EF4-FFF2-40B4-BE49-F238E27FC236}">
                  <a16:creationId xmlns:a16="http://schemas.microsoft.com/office/drawing/2014/main" id="{4EEFC81D-DFBA-42A5-9F51-77AE16AB658A}"/>
                </a:ext>
              </a:extLst>
            </p:cNvPr>
            <p:cNvSpPr txBox="1"/>
            <p:nvPr>
              <p:custDataLst>
                <p:tags r:id="rId1"/>
              </p:custDataLst>
            </p:nvPr>
          </p:nvSpPr>
          <p:spPr>
            <a:xfrm>
              <a:off x="1372785" y="4192373"/>
              <a:ext cx="1461733" cy="418348"/>
            </a:xfrm>
            <a:prstGeom prst="rect">
              <a:avLst/>
            </a:prstGeom>
            <a:noFill/>
          </p:spPr>
          <p:txBody>
            <a:bodyPr wrap="square" rtlCol="0" anchor="t">
              <a:noAutofit/>
            </a:bodyPr>
            <a:lstStyle/>
            <a:p>
              <a:pPr algn="ctr"/>
              <a:r>
                <a:rPr lang="en-US" altLang="zh-CN" sz="1775" b="1"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775" b="1"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场平</a:t>
              </a:r>
              <a:r>
                <a:rPr lang="en-US" altLang="zh-CN" sz="1775" b="1"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I</a:t>
              </a:r>
              <a:r>
                <a:rPr lang="zh-CN" altLang="en-US" sz="1775" b="1"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标</a:t>
              </a:r>
            </a:p>
          </p:txBody>
        </p:sp>
        <p:cxnSp>
          <p:nvCxnSpPr>
            <p:cNvPr id="91" name="直接连接符 90">
              <a:extLst>
                <a:ext uri="{FF2B5EF4-FFF2-40B4-BE49-F238E27FC236}">
                  <a16:creationId xmlns:a16="http://schemas.microsoft.com/office/drawing/2014/main" id="{AF9DAEAA-0C4E-472E-8E8A-E353DB6BB6D2}"/>
                </a:ext>
              </a:extLst>
            </p:cNvPr>
            <p:cNvCxnSpPr/>
            <p:nvPr/>
          </p:nvCxnSpPr>
          <p:spPr>
            <a:xfrm flipH="1">
              <a:off x="3713413" y="1793369"/>
              <a:ext cx="581181" cy="2704156"/>
            </a:xfrm>
            <a:prstGeom prst="line">
              <a:avLst/>
            </a:prstGeom>
            <a:ln w="63500">
              <a:solidFill>
                <a:srgbClr val="00B050"/>
              </a:solidFill>
              <a:prstDash val="sysDash"/>
            </a:ln>
          </p:spPr>
          <p:style>
            <a:lnRef idx="2">
              <a:schemeClr val="accent1"/>
            </a:lnRef>
            <a:fillRef idx="0">
              <a:srgbClr val="FFFFFF"/>
            </a:fillRef>
            <a:effectRef idx="0">
              <a:srgbClr val="FFFFFF"/>
            </a:effectRef>
            <a:fontRef idx="minor">
              <a:schemeClr val="tx1"/>
            </a:fontRef>
          </p:style>
        </p:cxnSp>
        <p:sp>
          <p:nvSpPr>
            <p:cNvPr id="92" name="文本框 91">
              <a:extLst>
                <a:ext uri="{FF2B5EF4-FFF2-40B4-BE49-F238E27FC236}">
                  <a16:creationId xmlns:a16="http://schemas.microsoft.com/office/drawing/2014/main" id="{C1E88C27-8517-4997-9417-F83072ABEFBE}"/>
                </a:ext>
              </a:extLst>
            </p:cNvPr>
            <p:cNvSpPr txBox="1"/>
            <p:nvPr/>
          </p:nvSpPr>
          <p:spPr>
            <a:xfrm>
              <a:off x="1961037" y="2001748"/>
              <a:ext cx="1251241" cy="360000"/>
            </a:xfrm>
            <a:prstGeom prst="rect">
              <a:avLst/>
            </a:prstGeom>
            <a:noFill/>
          </p:spPr>
          <p:txBody>
            <a:bodyPr wrap="square" rtlCol="0" anchor="t">
              <a:noAutofit/>
            </a:bodyPr>
            <a:lstStyle>
              <a:defPPr>
                <a:defRPr lang="zh-CN"/>
              </a:defPPr>
              <a:lvl1pPr algn="ctr">
                <a:defRPr sz="1775" b="1">
                  <a:solidFill>
                    <a:srgbClr val="FF00FF"/>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CN" altLang="en-US" dirty="0">
                  <a:solidFill>
                    <a:srgbClr val="00B050"/>
                  </a:solidFill>
                  <a:sym typeface="+mn-ea"/>
                </a:rPr>
                <a:t>西区标段</a:t>
              </a:r>
            </a:p>
          </p:txBody>
        </p:sp>
        <p:cxnSp>
          <p:nvCxnSpPr>
            <p:cNvPr id="94" name="直接连接符 93">
              <a:extLst>
                <a:ext uri="{FF2B5EF4-FFF2-40B4-BE49-F238E27FC236}">
                  <a16:creationId xmlns:a16="http://schemas.microsoft.com/office/drawing/2014/main" id="{DD349087-FE2B-4BBB-823F-61145426BBF9}"/>
                </a:ext>
              </a:extLst>
            </p:cNvPr>
            <p:cNvCxnSpPr/>
            <p:nvPr/>
          </p:nvCxnSpPr>
          <p:spPr>
            <a:xfrm flipV="1">
              <a:off x="7816877" y="3446067"/>
              <a:ext cx="0" cy="1310857"/>
            </a:xfrm>
            <a:prstGeom prst="line">
              <a:avLst/>
            </a:prstGeom>
            <a:ln w="63500">
              <a:solidFill>
                <a:srgbClr val="00B050"/>
              </a:solidFill>
              <a:prstDash val="sysDash"/>
            </a:ln>
          </p:spPr>
          <p:style>
            <a:lnRef idx="2">
              <a:schemeClr val="accent1"/>
            </a:lnRef>
            <a:fillRef idx="0">
              <a:srgbClr val="FFFFFF"/>
            </a:fillRef>
            <a:effectRef idx="0">
              <a:srgbClr val="FFFFFF"/>
            </a:effectRef>
            <a:fontRef idx="minor">
              <a:schemeClr val="tx1"/>
            </a:fontRef>
          </p:style>
        </p:cxnSp>
        <p:sp>
          <p:nvSpPr>
            <p:cNvPr id="95" name="文本框 94">
              <a:extLst>
                <a:ext uri="{FF2B5EF4-FFF2-40B4-BE49-F238E27FC236}">
                  <a16:creationId xmlns:a16="http://schemas.microsoft.com/office/drawing/2014/main" id="{2BD5485D-05C0-4CBD-B808-C52C2A211206}"/>
                </a:ext>
              </a:extLst>
            </p:cNvPr>
            <p:cNvSpPr txBox="1"/>
            <p:nvPr/>
          </p:nvSpPr>
          <p:spPr>
            <a:xfrm>
              <a:off x="8569220" y="2001749"/>
              <a:ext cx="1462937" cy="360000"/>
            </a:xfrm>
            <a:prstGeom prst="rect">
              <a:avLst/>
            </a:prstGeom>
            <a:noFill/>
          </p:spPr>
          <p:txBody>
            <a:bodyPr wrap="square" rtlCol="0" anchor="t">
              <a:noAutofit/>
            </a:bodyPr>
            <a:lstStyle>
              <a:defPPr>
                <a:defRPr lang="zh-CN"/>
              </a:defPPr>
              <a:lvl1pPr algn="ctr">
                <a:defRPr sz="1775" b="1">
                  <a:solidFill>
                    <a:srgbClr val="FF00FF"/>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CN" altLang="en-US" dirty="0">
                  <a:solidFill>
                    <a:srgbClr val="00B050"/>
                  </a:solidFill>
                  <a:sym typeface="+mn-ea"/>
                </a:rPr>
                <a:t>东区标段</a:t>
              </a:r>
            </a:p>
          </p:txBody>
        </p:sp>
        <p:sp>
          <p:nvSpPr>
            <p:cNvPr id="96" name="文本框 95">
              <a:extLst>
                <a:ext uri="{FF2B5EF4-FFF2-40B4-BE49-F238E27FC236}">
                  <a16:creationId xmlns:a16="http://schemas.microsoft.com/office/drawing/2014/main" id="{6E24DE6B-91A3-4EFA-8F31-0425696F276B}"/>
                </a:ext>
              </a:extLst>
            </p:cNvPr>
            <p:cNvSpPr txBox="1"/>
            <p:nvPr/>
          </p:nvSpPr>
          <p:spPr>
            <a:xfrm>
              <a:off x="5217329" y="2001749"/>
              <a:ext cx="2373687" cy="360000"/>
            </a:xfrm>
            <a:prstGeom prst="rect">
              <a:avLst/>
            </a:prstGeom>
            <a:noFill/>
          </p:spPr>
          <p:txBody>
            <a:bodyPr wrap="square" rtlCol="0" anchor="t">
              <a:noAutofit/>
            </a:bodyPr>
            <a:lstStyle>
              <a:defPPr>
                <a:defRPr lang="zh-CN"/>
              </a:defPPr>
              <a:lvl1pPr algn="ctr">
                <a:defRPr sz="1775" b="1">
                  <a:solidFill>
                    <a:srgbClr val="FF00FF"/>
                  </a:solidFill>
                  <a:latin typeface="微软雅黑" panose="020B0503020204020204" pitchFamily="34" charset="-122"/>
                  <a:ea typeface="微软雅黑" panose="020B0503020204020204" pitchFamily="34" charset="-122"/>
                  <a:cs typeface="微软雅黑" panose="020B0503020204020204" pitchFamily="34" charset="-122"/>
                </a:defRPr>
              </a:lvl1pPr>
            </a:lstStyle>
            <a:p>
              <a:r>
                <a:rPr lang="zh-CN" altLang="en-US" dirty="0">
                  <a:solidFill>
                    <a:srgbClr val="00B050"/>
                  </a:solidFill>
                  <a:sym typeface="+mn-ea"/>
                </a:rPr>
                <a:t>桥涵及附属工程标段</a:t>
              </a:r>
            </a:p>
          </p:txBody>
        </p:sp>
        <p:cxnSp>
          <p:nvCxnSpPr>
            <p:cNvPr id="97" name="直接连接符 96">
              <a:extLst>
                <a:ext uri="{FF2B5EF4-FFF2-40B4-BE49-F238E27FC236}">
                  <a16:creationId xmlns:a16="http://schemas.microsoft.com/office/drawing/2014/main" id="{8E7E5991-86E1-4187-8249-B0DFEC266CA6}"/>
                </a:ext>
              </a:extLst>
            </p:cNvPr>
            <p:cNvCxnSpPr/>
            <p:nvPr/>
          </p:nvCxnSpPr>
          <p:spPr>
            <a:xfrm flipH="1">
              <a:off x="7816877" y="3271968"/>
              <a:ext cx="174098" cy="174098"/>
            </a:xfrm>
            <a:prstGeom prst="line">
              <a:avLst/>
            </a:prstGeom>
            <a:ln w="63500">
              <a:solidFill>
                <a:srgbClr val="00B050"/>
              </a:solidFill>
              <a:prstDash val="sysDash"/>
            </a:ln>
          </p:spPr>
          <p:style>
            <a:lnRef idx="2">
              <a:schemeClr val="accent1"/>
            </a:lnRef>
            <a:fillRef idx="0">
              <a:srgbClr val="FFFFFF"/>
            </a:fillRef>
            <a:effectRef idx="0">
              <a:srgbClr val="FFFFFF"/>
            </a:effectRef>
            <a:fontRef idx="minor">
              <a:schemeClr val="tx1"/>
            </a:fontRef>
          </p:style>
        </p:cxnSp>
        <p:cxnSp>
          <p:nvCxnSpPr>
            <p:cNvPr id="98" name="直接连接符 97">
              <a:extLst>
                <a:ext uri="{FF2B5EF4-FFF2-40B4-BE49-F238E27FC236}">
                  <a16:creationId xmlns:a16="http://schemas.microsoft.com/office/drawing/2014/main" id="{A59CF1FB-1BA8-4AA9-8E1F-C1C04451F62C}"/>
                </a:ext>
              </a:extLst>
            </p:cNvPr>
            <p:cNvCxnSpPr>
              <a:cxnSpLocks/>
            </p:cNvCxnSpPr>
            <p:nvPr/>
          </p:nvCxnSpPr>
          <p:spPr>
            <a:xfrm flipV="1">
              <a:off x="8745363" y="1637139"/>
              <a:ext cx="892" cy="1576967"/>
            </a:xfrm>
            <a:prstGeom prst="line">
              <a:avLst/>
            </a:prstGeom>
            <a:ln w="63500">
              <a:solidFill>
                <a:srgbClr val="00B050"/>
              </a:solidFill>
              <a:prstDash val="sysDash"/>
            </a:ln>
          </p:spPr>
          <p:style>
            <a:lnRef idx="2">
              <a:schemeClr val="accent1"/>
            </a:lnRef>
            <a:fillRef idx="0">
              <a:srgbClr val="FFFFFF"/>
            </a:fillRef>
            <a:effectRef idx="0">
              <a:srgbClr val="FFFFFF"/>
            </a:effectRef>
            <a:fontRef idx="minor">
              <a:schemeClr val="tx1"/>
            </a:fontRef>
          </p:style>
        </p:cxnSp>
        <p:cxnSp>
          <p:nvCxnSpPr>
            <p:cNvPr id="99" name="直接连接符 98">
              <a:extLst>
                <a:ext uri="{FF2B5EF4-FFF2-40B4-BE49-F238E27FC236}">
                  <a16:creationId xmlns:a16="http://schemas.microsoft.com/office/drawing/2014/main" id="{7AFC51AB-B3A8-4127-95A2-824402A28A36}"/>
                </a:ext>
              </a:extLst>
            </p:cNvPr>
            <p:cNvCxnSpPr/>
            <p:nvPr/>
          </p:nvCxnSpPr>
          <p:spPr>
            <a:xfrm flipV="1">
              <a:off x="8281310" y="3271968"/>
              <a:ext cx="58374" cy="174098"/>
            </a:xfrm>
            <a:prstGeom prst="line">
              <a:avLst/>
            </a:prstGeom>
            <a:ln w="63500">
              <a:solidFill>
                <a:srgbClr val="00B050"/>
              </a:solidFill>
              <a:prstDash val="sysDash"/>
            </a:ln>
          </p:spPr>
          <p:style>
            <a:lnRef idx="2">
              <a:schemeClr val="accent1"/>
            </a:lnRef>
            <a:fillRef idx="0">
              <a:srgbClr val="FFFFFF"/>
            </a:fillRef>
            <a:effectRef idx="0">
              <a:srgbClr val="FFFFFF"/>
            </a:effectRef>
            <a:fontRef idx="minor">
              <a:schemeClr val="tx1"/>
            </a:fontRef>
          </p:style>
        </p:cxnSp>
        <p:cxnSp>
          <p:nvCxnSpPr>
            <p:cNvPr id="100" name="直接连接符 99">
              <a:extLst>
                <a:ext uri="{FF2B5EF4-FFF2-40B4-BE49-F238E27FC236}">
                  <a16:creationId xmlns:a16="http://schemas.microsoft.com/office/drawing/2014/main" id="{895EA058-2EE8-47A8-945E-074C9D35A470}"/>
                </a:ext>
              </a:extLst>
            </p:cNvPr>
            <p:cNvCxnSpPr/>
            <p:nvPr/>
          </p:nvCxnSpPr>
          <p:spPr>
            <a:xfrm flipH="1">
              <a:off x="8368872" y="3271968"/>
              <a:ext cx="144911" cy="0"/>
            </a:xfrm>
            <a:prstGeom prst="line">
              <a:avLst/>
            </a:prstGeom>
            <a:ln w="63500">
              <a:solidFill>
                <a:srgbClr val="00B050"/>
              </a:solidFill>
              <a:prstDash val="sysDash"/>
            </a:ln>
          </p:spPr>
          <p:style>
            <a:lnRef idx="2">
              <a:schemeClr val="accent1"/>
            </a:lnRef>
            <a:fillRef idx="0">
              <a:srgbClr val="FFFFFF"/>
            </a:fillRef>
            <a:effectRef idx="0">
              <a:srgbClr val="FFFFFF"/>
            </a:effectRef>
            <a:fontRef idx="minor">
              <a:schemeClr val="tx1"/>
            </a:fontRef>
          </p:style>
        </p:cxnSp>
        <p:cxnSp>
          <p:nvCxnSpPr>
            <p:cNvPr id="101" name="直接连接符 100">
              <a:extLst>
                <a:ext uri="{FF2B5EF4-FFF2-40B4-BE49-F238E27FC236}">
                  <a16:creationId xmlns:a16="http://schemas.microsoft.com/office/drawing/2014/main" id="{5B188356-B735-4245-9EDD-A941F54D1A33}"/>
                </a:ext>
              </a:extLst>
            </p:cNvPr>
            <p:cNvCxnSpPr/>
            <p:nvPr/>
          </p:nvCxnSpPr>
          <p:spPr>
            <a:xfrm flipH="1">
              <a:off x="8542970" y="3214106"/>
              <a:ext cx="203285" cy="32771"/>
            </a:xfrm>
            <a:prstGeom prst="line">
              <a:avLst/>
            </a:prstGeom>
            <a:ln w="63500">
              <a:solidFill>
                <a:srgbClr val="00B050"/>
              </a:solidFill>
              <a:prstDash val="sysDash"/>
            </a:ln>
          </p:spPr>
          <p:style>
            <a:lnRef idx="2">
              <a:schemeClr val="accent1"/>
            </a:lnRef>
            <a:fillRef idx="0">
              <a:srgbClr val="FFFFFF"/>
            </a:fillRef>
            <a:effectRef idx="0">
              <a:srgbClr val="FFFFFF"/>
            </a:effectRef>
            <a:fontRef idx="minor">
              <a:schemeClr val="tx1"/>
            </a:fontRef>
          </p:style>
        </p:cxnSp>
        <p:cxnSp>
          <p:nvCxnSpPr>
            <p:cNvPr id="102" name="直接连接符 101">
              <a:extLst>
                <a:ext uri="{FF2B5EF4-FFF2-40B4-BE49-F238E27FC236}">
                  <a16:creationId xmlns:a16="http://schemas.microsoft.com/office/drawing/2014/main" id="{39B6AEB3-862C-43FD-8276-08E2D7F8B268}"/>
                </a:ext>
              </a:extLst>
            </p:cNvPr>
            <p:cNvCxnSpPr/>
            <p:nvPr/>
          </p:nvCxnSpPr>
          <p:spPr>
            <a:xfrm flipH="1" flipV="1">
              <a:off x="8049350" y="3271968"/>
              <a:ext cx="231960" cy="174098"/>
            </a:xfrm>
            <a:prstGeom prst="line">
              <a:avLst/>
            </a:prstGeom>
            <a:ln w="63500">
              <a:solidFill>
                <a:srgbClr val="00B050"/>
              </a:solidFill>
              <a:prstDash val="sysDash"/>
            </a:ln>
          </p:spPr>
          <p:style>
            <a:lnRef idx="2">
              <a:schemeClr val="accent1"/>
            </a:lnRef>
            <a:fillRef idx="0">
              <a:srgbClr val="FFFFFF"/>
            </a:fillRef>
            <a:effectRef idx="0">
              <a:srgbClr val="FFFFFF"/>
            </a:effectRef>
            <a:fontRef idx="minor">
              <a:schemeClr val="tx1"/>
            </a:fontRef>
          </p:style>
        </p:cxnSp>
        <p:cxnSp>
          <p:nvCxnSpPr>
            <p:cNvPr id="103" name="直接连接符 102">
              <a:extLst>
                <a:ext uri="{FF2B5EF4-FFF2-40B4-BE49-F238E27FC236}">
                  <a16:creationId xmlns:a16="http://schemas.microsoft.com/office/drawing/2014/main" id="{712A1B70-FD46-4088-A1E8-5B463B6FF0AC}"/>
                </a:ext>
              </a:extLst>
            </p:cNvPr>
            <p:cNvCxnSpPr/>
            <p:nvPr/>
          </p:nvCxnSpPr>
          <p:spPr>
            <a:xfrm flipH="1" flipV="1">
              <a:off x="316920" y="3711985"/>
              <a:ext cx="3542131" cy="38215"/>
            </a:xfrm>
            <a:prstGeom prst="line">
              <a:avLst/>
            </a:prstGeom>
            <a:ln w="63500">
              <a:solidFill>
                <a:srgbClr val="00B050"/>
              </a:solidFill>
              <a:prstDash val="sysDash"/>
            </a:ln>
          </p:spPr>
          <p:style>
            <a:lnRef idx="2">
              <a:schemeClr val="accent1"/>
            </a:lnRef>
            <a:fillRef idx="0">
              <a:srgbClr val="FFFFFF"/>
            </a:fillRef>
            <a:effectRef idx="0">
              <a:srgbClr val="FFFFFF"/>
            </a:effectRef>
            <a:fontRef idx="minor">
              <a:schemeClr val="tx1"/>
            </a:fontRef>
          </p:style>
        </p:cxnSp>
      </p:grpSp>
      <p:pic>
        <p:nvPicPr>
          <p:cNvPr id="20" name="图片 19">
            <a:extLst>
              <a:ext uri="{FF2B5EF4-FFF2-40B4-BE49-F238E27FC236}">
                <a16:creationId xmlns:a16="http://schemas.microsoft.com/office/drawing/2014/main" id="{02AC2A91-661F-4BA5-A804-340A72067B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72638" y="4108292"/>
            <a:ext cx="2643663" cy="1980000"/>
          </a:xfrm>
          <a:prstGeom prst="rect">
            <a:avLst/>
          </a:prstGeom>
          <a:ln>
            <a:noFill/>
          </a:ln>
          <a:effectLst>
            <a:outerShdw blurRad="292100" dist="139700" dir="2700000" algn="tl" rotWithShape="0">
              <a:srgbClr val="333333">
                <a:alpha val="65000"/>
              </a:srgbClr>
            </a:outerShdw>
          </a:effectLst>
        </p:spPr>
      </p:pic>
      <p:pic>
        <p:nvPicPr>
          <p:cNvPr id="18" name="图片 17">
            <a:extLst>
              <a:ext uri="{FF2B5EF4-FFF2-40B4-BE49-F238E27FC236}">
                <a16:creationId xmlns:a16="http://schemas.microsoft.com/office/drawing/2014/main" id="{0EA54A5F-A708-41FB-840E-42180BF9A6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51822" y="4095517"/>
            <a:ext cx="2644178" cy="198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87861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rotWithShape="1">
          <a:blip r:embed="rId3" cstate="print">
            <a:extLst>
              <a:ext uri="{28A0092B-C50C-407E-A947-70E740481C1C}">
                <a14:useLocalDpi xmlns:a14="http://schemas.microsoft.com/office/drawing/2010/main" val="0"/>
              </a:ext>
            </a:extLst>
          </a:blip>
          <a:srcRect l="975" t="25700" r="1000" b="19430"/>
          <a:stretch>
            <a:fillRect/>
          </a:stretch>
        </p:blipFill>
        <p:spPr>
          <a:xfrm>
            <a:off x="83020" y="3337643"/>
            <a:ext cx="12057181" cy="1456877"/>
          </a:xfrm>
          <a:prstGeom prst="rect">
            <a:avLst/>
          </a:prstGeom>
        </p:spPr>
      </p:pic>
      <p:sp>
        <p:nvSpPr>
          <p:cNvPr id="2" name="文本框 1"/>
          <p:cNvSpPr txBox="1"/>
          <p:nvPr/>
        </p:nvSpPr>
        <p:spPr>
          <a:xfrm>
            <a:off x="106706" y="4795066"/>
            <a:ext cx="4129795" cy="345094"/>
          </a:xfrm>
          <a:prstGeom prst="rect">
            <a:avLst/>
          </a:prstGeom>
          <a:solidFill>
            <a:srgbClr val="BDD7EE"/>
          </a:solidFill>
          <a:ln w="28575">
            <a:solidFill>
              <a:schemeClr val="tx1"/>
            </a:solidFill>
          </a:ln>
        </p:spPr>
        <p:txBody>
          <a:bodyPr wrap="square" rtlCol="0">
            <a:spAutoFit/>
          </a:bodyPr>
          <a:lstStyle/>
          <a:p>
            <a:pPr algn="ctr">
              <a:lnSpc>
                <a:spcPct val="130000"/>
              </a:lnSpc>
              <a:spcBef>
                <a:spcPts val="450"/>
              </a:spcBef>
            </a:pP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常温微波结构与射频低电平关键技术</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3" name="矩形: 圆角 37"/>
          <p:cNvSpPr/>
          <p:nvPr/>
        </p:nvSpPr>
        <p:spPr>
          <a:xfrm>
            <a:off x="106705" y="3509598"/>
            <a:ext cx="1015441" cy="1075665"/>
          </a:xfrm>
          <a:prstGeom prst="round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4" name="矩形: 圆角 38"/>
          <p:cNvSpPr/>
          <p:nvPr/>
        </p:nvSpPr>
        <p:spPr>
          <a:xfrm>
            <a:off x="6716564" y="3509598"/>
            <a:ext cx="3331007" cy="1045706"/>
          </a:xfrm>
          <a:prstGeom prst="round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5" name="矩形: 圆角 40"/>
          <p:cNvSpPr/>
          <p:nvPr/>
        </p:nvSpPr>
        <p:spPr>
          <a:xfrm>
            <a:off x="10236017" y="3509598"/>
            <a:ext cx="885121" cy="1045706"/>
          </a:xfrm>
          <a:prstGeom prst="round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6" name="箭头: 上 43"/>
          <p:cNvSpPr/>
          <p:nvPr/>
        </p:nvSpPr>
        <p:spPr>
          <a:xfrm>
            <a:off x="2875167" y="3325368"/>
            <a:ext cx="410547" cy="181208"/>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7" name="矩形 6"/>
          <p:cNvSpPr/>
          <p:nvPr/>
        </p:nvSpPr>
        <p:spPr>
          <a:xfrm>
            <a:off x="106705" y="5139675"/>
            <a:ext cx="12025960" cy="296192"/>
          </a:xfrm>
          <a:prstGeom prst="rect">
            <a:avLst/>
          </a:prstGeom>
          <a:solidFill>
            <a:srgbClr val="BDD7EE"/>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kumimoji="1" lang="zh-CN" altLang="en-US" sz="1400" b="1" dirty="0">
                <a:solidFill>
                  <a:schemeClr val="tx1"/>
                </a:solidFill>
                <a:latin typeface="微软雅黑" panose="020B0503020204020204" pitchFamily="34" charset="-122"/>
                <a:ea typeface="微软雅黑" panose="020B0503020204020204" pitchFamily="34" charset="-122"/>
              </a:rPr>
              <a:t>通用支持系统关键技术</a:t>
            </a:r>
          </a:p>
        </p:txBody>
      </p:sp>
      <p:sp>
        <p:nvSpPr>
          <p:cNvPr id="8" name="文本框 7"/>
          <p:cNvSpPr txBox="1"/>
          <p:nvPr/>
        </p:nvSpPr>
        <p:spPr>
          <a:xfrm>
            <a:off x="4236501" y="4794824"/>
            <a:ext cx="4437123" cy="345094"/>
          </a:xfrm>
          <a:prstGeom prst="rect">
            <a:avLst/>
          </a:prstGeom>
          <a:solidFill>
            <a:srgbClr val="BDD7EE"/>
          </a:solidFill>
          <a:ln w="28575">
            <a:solidFill>
              <a:schemeClr val="tx1"/>
            </a:solidFill>
          </a:ln>
        </p:spPr>
        <p:txBody>
          <a:bodyPr wrap="square" rtlCol="0">
            <a:spAutoFit/>
          </a:bodyPr>
          <a:lstStyle/>
          <a:p>
            <a:pPr algn="ctr">
              <a:lnSpc>
                <a:spcPct val="130000"/>
              </a:lnSpc>
              <a:spcBef>
                <a:spcPts val="450"/>
              </a:spcBef>
            </a:pP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波荡器与电磁铁关键技术</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9" name="文本框 8"/>
          <p:cNvSpPr txBox="1"/>
          <p:nvPr/>
        </p:nvSpPr>
        <p:spPr>
          <a:xfrm>
            <a:off x="8673624" y="4794824"/>
            <a:ext cx="3459041" cy="345094"/>
          </a:xfrm>
          <a:prstGeom prst="rect">
            <a:avLst/>
          </a:prstGeom>
          <a:solidFill>
            <a:srgbClr val="BDD7EE"/>
          </a:solidFill>
          <a:ln w="28575">
            <a:solidFill>
              <a:schemeClr val="tx1"/>
            </a:solidFill>
          </a:ln>
        </p:spPr>
        <p:txBody>
          <a:bodyPr wrap="square" rtlCol="0">
            <a:spAutoFit/>
          </a:bodyPr>
          <a:lstStyle/>
          <a:p>
            <a:pPr algn="ctr">
              <a:lnSpc>
                <a:spcPct val="130000"/>
              </a:lnSpc>
              <a:spcBef>
                <a:spcPts val="450"/>
              </a:spcBef>
            </a:pP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光束线关键技术与平台建设</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nvGrpSpPr>
          <p:cNvPr id="10" name="组合 9"/>
          <p:cNvGrpSpPr/>
          <p:nvPr/>
        </p:nvGrpSpPr>
        <p:grpSpPr>
          <a:xfrm>
            <a:off x="106705" y="6143256"/>
            <a:ext cx="4686676" cy="597208"/>
            <a:chOff x="622299" y="1639825"/>
            <a:chExt cx="6853420" cy="1160624"/>
          </a:xfrm>
          <a:noFill/>
        </p:grpSpPr>
        <p:sp>
          <p:nvSpPr>
            <p:cNvPr id="11" name="矩形 10"/>
            <p:cNvSpPr/>
            <p:nvPr/>
          </p:nvSpPr>
          <p:spPr>
            <a:xfrm>
              <a:off x="622299" y="1639825"/>
              <a:ext cx="6853420" cy="11606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kumimoji="1" lang="zh-CN" altLang="en-US" sz="1200" dirty="0">
                <a:latin typeface="微软雅黑" panose="020B0503020204020204" pitchFamily="34" charset="-122"/>
                <a:ea typeface="微软雅黑" panose="020B0503020204020204" pitchFamily="34" charset="-122"/>
              </a:endParaRPr>
            </a:p>
          </p:txBody>
        </p:sp>
        <p:sp>
          <p:nvSpPr>
            <p:cNvPr id="12" name="文本框 11"/>
            <p:cNvSpPr txBox="1"/>
            <p:nvPr/>
          </p:nvSpPr>
          <p:spPr>
            <a:xfrm>
              <a:off x="830269" y="1732703"/>
              <a:ext cx="6645450" cy="881258"/>
            </a:xfrm>
            <a:prstGeom prst="rect">
              <a:avLst/>
            </a:prstGeom>
            <a:grpFill/>
          </p:spPr>
          <p:txBody>
            <a:bodyPr wrap="square" rtlCol="0">
              <a:spAutoFit/>
            </a:bodyPr>
            <a:lstStyle/>
            <a:p>
              <a:pPr marL="128905" indent="-128905">
                <a:lnSpc>
                  <a:spcPct val="130000"/>
                </a:lnSpc>
                <a:spcBef>
                  <a:spcPts val="450"/>
                </a:spcBef>
                <a:buFont typeface="Wingdings" panose="05000000000000000000" pitchFamily="2" charset="2"/>
                <a:buChar char="n"/>
              </a:pP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sym typeface="+mn-lt"/>
                </a:rPr>
                <a:t>研发与验证关键技术，降低技术风险</a:t>
              </a:r>
              <a:endParaRPr lang="en-US" altLang="zh-CN" sz="2000"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grpSp>
        <p:nvGrpSpPr>
          <p:cNvPr id="13" name="组合 12"/>
          <p:cNvGrpSpPr/>
          <p:nvPr/>
        </p:nvGrpSpPr>
        <p:grpSpPr>
          <a:xfrm>
            <a:off x="4935667" y="6143256"/>
            <a:ext cx="4072540" cy="597208"/>
            <a:chOff x="613129" y="3082181"/>
            <a:chExt cx="6853419" cy="1160624"/>
          </a:xfrm>
          <a:noFill/>
        </p:grpSpPr>
        <p:sp>
          <p:nvSpPr>
            <p:cNvPr id="14" name="矩形 13"/>
            <p:cNvSpPr/>
            <p:nvPr/>
          </p:nvSpPr>
          <p:spPr>
            <a:xfrm>
              <a:off x="613129" y="3082181"/>
              <a:ext cx="6853419" cy="11606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kumimoji="1" lang="zh-CN" altLang="en-US" sz="1200" dirty="0">
                <a:latin typeface="微软雅黑" panose="020B0503020204020204" pitchFamily="34" charset="-122"/>
                <a:ea typeface="微软雅黑" panose="020B0503020204020204" pitchFamily="34" charset="-122"/>
              </a:endParaRPr>
            </a:p>
          </p:txBody>
        </p:sp>
        <p:sp>
          <p:nvSpPr>
            <p:cNvPr id="15" name="文本框 14"/>
            <p:cNvSpPr txBox="1"/>
            <p:nvPr/>
          </p:nvSpPr>
          <p:spPr>
            <a:xfrm>
              <a:off x="830270" y="3200486"/>
              <a:ext cx="6536267" cy="881256"/>
            </a:xfrm>
            <a:prstGeom prst="rect">
              <a:avLst/>
            </a:prstGeom>
            <a:grpFill/>
          </p:spPr>
          <p:txBody>
            <a:bodyPr wrap="square" rtlCol="0">
              <a:spAutoFit/>
            </a:bodyPr>
            <a:lstStyle/>
            <a:p>
              <a:pPr marL="128905" indent="-128905">
                <a:lnSpc>
                  <a:spcPct val="130000"/>
                </a:lnSpc>
                <a:spcBef>
                  <a:spcPts val="450"/>
                </a:spcBef>
                <a:buFont typeface="Wingdings" panose="05000000000000000000" pitchFamily="2" charset="2"/>
                <a:buChar char="n"/>
              </a:pP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sym typeface="+mn-lt"/>
                </a:rPr>
                <a:t>建设必须的支撑平台和团队</a:t>
              </a:r>
              <a:endParaRPr lang="en-US" altLang="zh-CN" sz="2000"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grpSp>
        <p:nvGrpSpPr>
          <p:cNvPr id="16" name="组合 15"/>
          <p:cNvGrpSpPr/>
          <p:nvPr/>
        </p:nvGrpSpPr>
        <p:grpSpPr>
          <a:xfrm>
            <a:off x="8652069" y="6143257"/>
            <a:ext cx="3409783" cy="597207"/>
            <a:chOff x="622299" y="5124106"/>
            <a:chExt cx="6853420" cy="1160624"/>
          </a:xfrm>
          <a:noFill/>
        </p:grpSpPr>
        <p:sp>
          <p:nvSpPr>
            <p:cNvPr id="17" name="矩形 16"/>
            <p:cNvSpPr/>
            <p:nvPr/>
          </p:nvSpPr>
          <p:spPr>
            <a:xfrm>
              <a:off x="622299" y="5124106"/>
              <a:ext cx="6853420" cy="11606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kumimoji="1" lang="zh-CN" altLang="en-US" sz="1200" dirty="0">
                <a:latin typeface="微软雅黑" panose="020B0503020204020204" pitchFamily="34" charset="-122"/>
                <a:ea typeface="微软雅黑" panose="020B0503020204020204" pitchFamily="34" charset="-122"/>
              </a:endParaRPr>
            </a:p>
          </p:txBody>
        </p:sp>
        <p:sp>
          <p:nvSpPr>
            <p:cNvPr id="18" name="文本框 17"/>
            <p:cNvSpPr txBox="1"/>
            <p:nvPr/>
          </p:nvSpPr>
          <p:spPr>
            <a:xfrm>
              <a:off x="830270" y="5218648"/>
              <a:ext cx="6645449" cy="453394"/>
            </a:xfrm>
            <a:prstGeom prst="rect">
              <a:avLst/>
            </a:prstGeom>
            <a:grpFill/>
          </p:spPr>
          <p:txBody>
            <a:bodyPr wrap="square" rtlCol="0">
              <a:spAutoFit/>
            </a:bodyPr>
            <a:lstStyle/>
            <a:p>
              <a:pPr marL="128905" indent="-128905">
                <a:lnSpc>
                  <a:spcPct val="130000"/>
                </a:lnSpc>
                <a:spcBef>
                  <a:spcPts val="450"/>
                </a:spcBef>
                <a:buFont typeface="Wingdings" panose="05000000000000000000" pitchFamily="2" charset="2"/>
                <a:buChar char="n"/>
              </a:pP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sym typeface="+mn-lt"/>
                </a:rPr>
                <a:t>完善工程与运行管理流程</a:t>
              </a:r>
              <a:endParaRPr lang="en-US" altLang="zh-CN" sz="2800"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grpSp>
      <p:sp>
        <p:nvSpPr>
          <p:cNvPr id="19" name="箭头: 上 45"/>
          <p:cNvSpPr/>
          <p:nvPr/>
        </p:nvSpPr>
        <p:spPr>
          <a:xfrm rot="10800000">
            <a:off x="10557015" y="4577649"/>
            <a:ext cx="410547" cy="210886"/>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20" name="箭头: 上 45"/>
          <p:cNvSpPr/>
          <p:nvPr/>
        </p:nvSpPr>
        <p:spPr>
          <a:xfrm rot="10800000">
            <a:off x="7191484" y="4575976"/>
            <a:ext cx="410547" cy="218606"/>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21" name="箭头: 上 45"/>
          <p:cNvSpPr/>
          <p:nvPr/>
        </p:nvSpPr>
        <p:spPr>
          <a:xfrm rot="10800000">
            <a:off x="452502" y="4601868"/>
            <a:ext cx="410547" cy="193370"/>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22" name="矩形: 圆角 38"/>
          <p:cNvSpPr/>
          <p:nvPr/>
        </p:nvSpPr>
        <p:spPr>
          <a:xfrm>
            <a:off x="1208845" y="3509598"/>
            <a:ext cx="4656082" cy="1045706"/>
          </a:xfrm>
          <a:prstGeom prst="round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23" name="箭头: 上 45"/>
          <p:cNvSpPr/>
          <p:nvPr/>
        </p:nvSpPr>
        <p:spPr>
          <a:xfrm rot="10800000">
            <a:off x="5914410" y="5452472"/>
            <a:ext cx="644271" cy="340824"/>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24" name="矩形 23"/>
          <p:cNvSpPr/>
          <p:nvPr/>
        </p:nvSpPr>
        <p:spPr>
          <a:xfrm>
            <a:off x="4130315" y="5767576"/>
            <a:ext cx="4108817" cy="417358"/>
          </a:xfrm>
          <a:prstGeom prst="rect">
            <a:avLst/>
          </a:prstGeom>
        </p:spPr>
        <p:txBody>
          <a:bodyPr wrap="none">
            <a:spAutoFit/>
          </a:bodyPr>
          <a:lstStyle/>
          <a:p>
            <a:pPr algn="ctr">
              <a:lnSpc>
                <a:spcPct val="130000"/>
              </a:lnSpc>
            </a:pPr>
            <a:r>
              <a:rPr kumimoji="1" lang="zh-CN" altLang="en-US" b="1" dirty="0">
                <a:solidFill>
                  <a:srgbClr val="C00000"/>
                </a:solidFill>
                <a:latin typeface="微软雅黑" panose="020B0503020204020204" pitchFamily="34" charset="-122"/>
                <a:ea typeface="微软雅黑" panose="020B0503020204020204" pitchFamily="34" charset="-122"/>
              </a:rPr>
              <a:t>自由电子激光高重复频率关键技术研发</a:t>
            </a:r>
          </a:p>
        </p:txBody>
      </p:sp>
      <p:sp>
        <p:nvSpPr>
          <p:cNvPr id="25" name="文本框 24"/>
          <p:cNvSpPr txBox="1"/>
          <p:nvPr/>
        </p:nvSpPr>
        <p:spPr>
          <a:xfrm>
            <a:off x="106706" y="2690127"/>
            <a:ext cx="6078018" cy="689291"/>
          </a:xfrm>
          <a:prstGeom prst="rect">
            <a:avLst/>
          </a:prstGeom>
          <a:solidFill>
            <a:schemeClr val="accent3">
              <a:lumMod val="40000"/>
              <a:lumOff val="60000"/>
            </a:schemeClr>
          </a:solidFill>
          <a:ln w="28575">
            <a:solidFill>
              <a:schemeClr val="tx1"/>
            </a:solidFill>
          </a:ln>
        </p:spPr>
        <p:txBody>
          <a:bodyPr wrap="square" rtlCol="0">
            <a:spAutoFit/>
          </a:bodyPr>
          <a:lstStyle/>
          <a:p>
            <a:pPr algn="ctr">
              <a:lnSpc>
                <a:spcPct val="130000"/>
              </a:lnSpc>
              <a:spcBef>
                <a:spcPts val="450"/>
              </a:spcBef>
            </a:pP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超导加速腔关键技术、超导加速模组总装集成技术、</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mn-lt"/>
            </a:endParaRPr>
          </a:p>
          <a:p>
            <a:pPr algn="ctr">
              <a:lnSpc>
                <a:spcPct val="130000"/>
              </a:lnSpc>
              <a:spcBef>
                <a:spcPts val="450"/>
              </a:spcBef>
            </a:pP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超导加速模组综合性能测试技术</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26" name="箭头: 上 45"/>
          <p:cNvSpPr/>
          <p:nvPr/>
        </p:nvSpPr>
        <p:spPr>
          <a:xfrm>
            <a:off x="2436169" y="2339233"/>
            <a:ext cx="644271" cy="340824"/>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27" name="矩形 26"/>
          <p:cNvSpPr/>
          <p:nvPr/>
        </p:nvSpPr>
        <p:spPr>
          <a:xfrm>
            <a:off x="644746" y="1929529"/>
            <a:ext cx="4570482" cy="417358"/>
          </a:xfrm>
          <a:prstGeom prst="rect">
            <a:avLst/>
          </a:prstGeom>
        </p:spPr>
        <p:txBody>
          <a:bodyPr wrap="none">
            <a:spAutoFit/>
          </a:bodyPr>
          <a:lstStyle/>
          <a:p>
            <a:pPr algn="ctr">
              <a:lnSpc>
                <a:spcPct val="130000"/>
              </a:lnSpc>
            </a:pPr>
            <a:r>
              <a:rPr kumimoji="1" lang="zh-CN" altLang="en-US" b="1" dirty="0">
                <a:solidFill>
                  <a:srgbClr val="C00000"/>
                </a:solidFill>
                <a:latin typeface="微软雅黑" panose="020B0503020204020204" pitchFamily="34" charset="-122"/>
                <a:ea typeface="微软雅黑" panose="020B0503020204020204" pitchFamily="34" charset="-122"/>
              </a:rPr>
              <a:t>自由电子激光装置超导加速器关键技术研发</a:t>
            </a:r>
          </a:p>
        </p:txBody>
      </p:sp>
      <p:sp>
        <p:nvSpPr>
          <p:cNvPr id="28" name="文本框 27"/>
          <p:cNvSpPr txBox="1"/>
          <p:nvPr/>
        </p:nvSpPr>
        <p:spPr>
          <a:xfrm>
            <a:off x="6184724" y="2693908"/>
            <a:ext cx="5947941" cy="689291"/>
          </a:xfrm>
          <a:prstGeom prst="rect">
            <a:avLst/>
          </a:prstGeom>
          <a:solidFill>
            <a:srgbClr val="EFC6AA"/>
          </a:solidFill>
          <a:ln w="28575">
            <a:solidFill>
              <a:schemeClr val="tx1"/>
            </a:solidFill>
          </a:ln>
        </p:spPr>
        <p:txBody>
          <a:bodyPr wrap="square" rtlCol="0">
            <a:spAutoFit/>
          </a:bodyPr>
          <a:lstStyle/>
          <a:p>
            <a:pPr algn="ctr">
              <a:lnSpc>
                <a:spcPct val="130000"/>
              </a:lnSpc>
              <a:spcBef>
                <a:spcPts val="450"/>
              </a:spcBef>
            </a:pP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实验站关键技术、实验站辅助系统（高重频超快激光系统、</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mn-lt"/>
            </a:endParaRPr>
          </a:p>
          <a:p>
            <a:pPr algn="ctr">
              <a:lnSpc>
                <a:spcPct val="130000"/>
              </a:lnSpc>
              <a:spcBef>
                <a:spcPts val="450"/>
              </a:spcBef>
            </a:pP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sym typeface="+mn-lt"/>
              </a:rPr>
              <a:t>高精度激光同步系统）</a:t>
            </a:r>
            <a:endParaRPr lang="en-US" altLang="zh-CN" sz="1400" b="1" dirty="0">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29" name="箭头: 上 45"/>
          <p:cNvSpPr/>
          <p:nvPr/>
        </p:nvSpPr>
        <p:spPr>
          <a:xfrm>
            <a:off x="9047046" y="2346795"/>
            <a:ext cx="644271" cy="340824"/>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30" name="矩形 29"/>
          <p:cNvSpPr/>
          <p:nvPr/>
        </p:nvSpPr>
        <p:spPr>
          <a:xfrm>
            <a:off x="6968524" y="1908432"/>
            <a:ext cx="4801314" cy="417358"/>
          </a:xfrm>
          <a:prstGeom prst="rect">
            <a:avLst/>
          </a:prstGeom>
        </p:spPr>
        <p:txBody>
          <a:bodyPr wrap="none">
            <a:spAutoFit/>
          </a:bodyPr>
          <a:lstStyle/>
          <a:p>
            <a:pPr algn="ctr">
              <a:lnSpc>
                <a:spcPct val="130000"/>
              </a:lnSpc>
            </a:pPr>
            <a:r>
              <a:rPr kumimoji="1" lang="zh-CN" altLang="en-US" b="1" dirty="0">
                <a:solidFill>
                  <a:srgbClr val="C00000"/>
                </a:solidFill>
                <a:latin typeface="微软雅黑" panose="020B0503020204020204" pitchFamily="34" charset="-122"/>
                <a:ea typeface="微软雅黑" panose="020B0503020204020204" pitchFamily="34" charset="-122"/>
              </a:rPr>
              <a:t>自由电子激光实验站关键技术和关键样机研发</a:t>
            </a:r>
          </a:p>
        </p:txBody>
      </p:sp>
      <p:sp>
        <p:nvSpPr>
          <p:cNvPr id="31" name="箭头: 上 43"/>
          <p:cNvSpPr/>
          <p:nvPr/>
        </p:nvSpPr>
        <p:spPr>
          <a:xfrm>
            <a:off x="11421628" y="3331354"/>
            <a:ext cx="410547" cy="175222"/>
          </a:xfrm>
          <a:prstGeom prst="up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32" name="矩形: 圆角 40"/>
          <p:cNvSpPr/>
          <p:nvPr/>
        </p:nvSpPr>
        <p:spPr>
          <a:xfrm>
            <a:off x="11176731" y="3506576"/>
            <a:ext cx="885121" cy="1045706"/>
          </a:xfrm>
          <a:prstGeom prst="round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200" dirty="0">
              <a:latin typeface="微软雅黑" panose="020B0503020204020204" pitchFamily="34" charset="-122"/>
              <a:ea typeface="微软雅黑" panose="020B0503020204020204" pitchFamily="34" charset="-122"/>
            </a:endParaRPr>
          </a:p>
        </p:txBody>
      </p:sp>
      <p:sp>
        <p:nvSpPr>
          <p:cNvPr id="33" name="矩形 32"/>
          <p:cNvSpPr/>
          <p:nvPr/>
        </p:nvSpPr>
        <p:spPr>
          <a:xfrm>
            <a:off x="2006366" y="1149858"/>
            <a:ext cx="184731" cy="461665"/>
          </a:xfrm>
          <a:prstGeom prst="rect">
            <a:avLst/>
          </a:prstGeom>
        </p:spPr>
        <p:txBody>
          <a:bodyPr wrap="none">
            <a:spAutoFit/>
          </a:bodyPr>
          <a:lstStyle/>
          <a:p>
            <a:endParaRPr lang="zh-CN" altLang="en-US" sz="2400" dirty="0"/>
          </a:p>
        </p:txBody>
      </p:sp>
      <p:cxnSp>
        <p:nvCxnSpPr>
          <p:cNvPr id="36" name="直线连接符 7"/>
          <p:cNvCxnSpPr/>
          <p:nvPr/>
        </p:nvCxnSpPr>
        <p:spPr>
          <a:xfrm>
            <a:off x="378111" y="772733"/>
            <a:ext cx="11491263" cy="0"/>
          </a:xfrm>
          <a:prstGeom prst="line">
            <a:avLst/>
          </a:prstGeom>
          <a:ln w="3175" cmpd="sng">
            <a:solidFill>
              <a:srgbClr val="005A9E"/>
            </a:solidFill>
          </a:ln>
          <a:effectLst/>
        </p:spPr>
        <p:style>
          <a:lnRef idx="2">
            <a:schemeClr val="accent1"/>
          </a:lnRef>
          <a:fillRef idx="0">
            <a:schemeClr val="accent1"/>
          </a:fillRef>
          <a:effectRef idx="1">
            <a:schemeClr val="accent1"/>
          </a:effectRef>
          <a:fontRef idx="minor">
            <a:schemeClr val="tx1"/>
          </a:fontRef>
        </p:style>
      </p:cxnSp>
      <p:sp>
        <p:nvSpPr>
          <p:cNvPr id="37" name="文本框 36"/>
          <p:cNvSpPr txBox="1"/>
          <p:nvPr/>
        </p:nvSpPr>
        <p:spPr>
          <a:xfrm>
            <a:off x="1021774" y="76779"/>
            <a:ext cx="2031325" cy="646331"/>
          </a:xfrm>
          <a:prstGeom prst="rect">
            <a:avLst/>
          </a:prstGeom>
          <a:noFill/>
        </p:spPr>
        <p:txBody>
          <a:bodyPr wrap="none" rtlCol="0">
            <a:spAutoFit/>
          </a:bodyPr>
          <a:lstStyle/>
          <a:p>
            <a:pPr lvl="0" eaLnBrk="1" hangingPunct="1">
              <a:defRPr/>
            </a:pPr>
            <a:r>
              <a:rPr lang="zh-CN" altLang="en-US" sz="3600" b="1" dirty="0">
                <a:solidFill>
                  <a:srgbClr val="FFFFFF"/>
                </a:solidFill>
                <a:latin typeface="+mn-lt"/>
                <a:ea typeface="+mn-ea"/>
                <a:cs typeface="+mn-ea"/>
              </a:rPr>
              <a:t>预研项目</a:t>
            </a:r>
            <a:endParaRPr lang="zh-CN" altLang="en-US" sz="3200" b="1" dirty="0">
              <a:solidFill>
                <a:srgbClr val="FFFF00"/>
              </a:solidFill>
              <a:latin typeface="微软雅黑" panose="020B0503020204020204" pitchFamily="34" charset="-122"/>
              <a:ea typeface="微软雅黑" panose="020B0503020204020204" pitchFamily="34" charset="-122"/>
            </a:endParaRPr>
          </a:p>
        </p:txBody>
      </p:sp>
      <p:sp>
        <p:nvSpPr>
          <p:cNvPr id="38" name="矩形 37"/>
          <p:cNvSpPr/>
          <p:nvPr/>
        </p:nvSpPr>
        <p:spPr>
          <a:xfrm>
            <a:off x="340257" y="755580"/>
            <a:ext cx="11769635" cy="961289"/>
          </a:xfrm>
          <a:prstGeom prst="rect">
            <a:avLst/>
          </a:prstGeom>
        </p:spPr>
        <p:txBody>
          <a:bodyPr wrap="square">
            <a:spAutoFit/>
          </a:bodyPr>
          <a:lstStyle/>
          <a:p>
            <a:pPr marL="342900" marR="0" lvl="0" indent="-34290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en-US" altLang="zh-CN" sz="2000" b="1" i="0" u="none" strike="noStrike" kern="1200" cap="none" spc="0" normalizeH="0" baseline="0" noProof="0" dirty="0">
                <a:ln>
                  <a:noFill/>
                </a:ln>
                <a:solidFill>
                  <a:srgbClr val="0A4364"/>
                </a:solidFill>
                <a:effectLst/>
                <a:uLnTx/>
                <a:uFillTx/>
                <a:latin typeface="微软雅黑" panose="020B0503020204020204" pitchFamily="34" charset="-122"/>
                <a:ea typeface="微软雅黑" panose="020B0503020204020204" pitchFamily="34" charset="-122"/>
                <a:cs typeface="+mn-cs"/>
              </a:rPr>
              <a:t>2023</a:t>
            </a:r>
            <a:r>
              <a:rPr kumimoji="0" lang="zh-CN" altLang="en-US" sz="2000" b="1" i="0" u="none" strike="noStrike" kern="1200" cap="none" spc="0" normalizeH="0" baseline="0" noProof="0" dirty="0">
                <a:ln>
                  <a:noFill/>
                </a:ln>
                <a:solidFill>
                  <a:srgbClr val="0A4364"/>
                </a:solidFill>
                <a:effectLst/>
                <a:uLnTx/>
                <a:uFillTx/>
                <a:latin typeface="微软雅黑" panose="020B0503020204020204" pitchFamily="34" charset="-122"/>
                <a:ea typeface="微软雅黑" panose="020B0503020204020204" pitchFamily="34" charset="-122"/>
                <a:cs typeface="+mn-cs"/>
              </a:rPr>
              <a:t>年</a:t>
            </a:r>
            <a:r>
              <a:rPr kumimoji="0" lang="en-US" altLang="zh-CN" sz="2000" b="1" i="0" u="none" strike="noStrike" kern="1200" cap="none" spc="0" normalizeH="0" baseline="0" noProof="0" dirty="0">
                <a:ln>
                  <a:noFill/>
                </a:ln>
                <a:solidFill>
                  <a:srgbClr val="0A4364"/>
                </a:solidFill>
                <a:effectLst/>
                <a:uLnTx/>
                <a:uFillTx/>
                <a:latin typeface="微软雅黑" panose="020B0503020204020204" pitchFamily="34" charset="-122"/>
                <a:ea typeface="微软雅黑" panose="020B0503020204020204" pitchFamily="34" charset="-122"/>
                <a:cs typeface="+mn-cs"/>
              </a:rPr>
              <a:t>11</a:t>
            </a:r>
            <a:r>
              <a:rPr kumimoji="0" lang="zh-CN" altLang="en-US" sz="2000" b="1" i="0" u="none" strike="noStrike" kern="1200" cap="none" spc="0" normalizeH="0" baseline="0" noProof="0" dirty="0">
                <a:ln>
                  <a:noFill/>
                </a:ln>
                <a:solidFill>
                  <a:srgbClr val="0A4364"/>
                </a:solidFill>
                <a:effectLst/>
                <a:uLnTx/>
                <a:uFillTx/>
                <a:latin typeface="微软雅黑" panose="020B0503020204020204" pitchFamily="34" charset="-122"/>
                <a:ea typeface="微软雅黑" panose="020B0503020204020204" pitchFamily="34" charset="-122"/>
                <a:cs typeface="+mn-cs"/>
              </a:rPr>
              <a:t>月第一批预研结题，完成总体规划与物理设计，成功研制</a:t>
            </a: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全国首套</a:t>
            </a:r>
            <a:r>
              <a:rPr kumimoji="0" lang="en-US" altLang="zh-CN" sz="2000" b="1" i="0" u="none" strike="noStrike" kern="1200" cap="none" spc="0" normalizeH="0" baseline="0" noProof="0" dirty="0">
                <a:ln>
                  <a:noFill/>
                </a:ln>
                <a:solidFill>
                  <a:srgbClr val="0A4364"/>
                </a:solidFill>
                <a:effectLst/>
                <a:uLnTx/>
                <a:uFillTx/>
                <a:latin typeface="微软雅黑" panose="020B0503020204020204" pitchFamily="34" charset="-122"/>
                <a:ea typeface="微软雅黑" panose="020B0503020204020204" pitchFamily="34" charset="-122"/>
                <a:cs typeface="+mn-cs"/>
              </a:rPr>
              <a:t>1 MHz</a:t>
            </a:r>
            <a:r>
              <a:rPr kumimoji="0" lang="zh-CN" altLang="en-US" sz="2000" b="1" i="0" u="none" strike="noStrike" kern="1200" cap="none" spc="0" normalizeH="0" baseline="0" noProof="0" dirty="0">
                <a:ln>
                  <a:noFill/>
                </a:ln>
                <a:solidFill>
                  <a:srgbClr val="0A4364"/>
                </a:solidFill>
                <a:effectLst/>
                <a:uLnTx/>
                <a:uFillTx/>
                <a:latin typeface="微软雅黑" panose="020B0503020204020204" pitchFamily="34" charset="-122"/>
                <a:ea typeface="微软雅黑" panose="020B0503020204020204" pitchFamily="34" charset="-122"/>
                <a:cs typeface="+mn-cs"/>
              </a:rPr>
              <a:t>驱动激光系统</a:t>
            </a:r>
            <a:endParaRPr kumimoji="0" lang="en-US" altLang="zh-CN" sz="2000" b="1" i="0" u="none" strike="noStrike" kern="1200" cap="none" spc="0" normalizeH="0" baseline="0" noProof="0" dirty="0">
              <a:ln>
                <a:noFill/>
              </a:ln>
              <a:solidFill>
                <a:srgbClr val="0A4364"/>
              </a:solidFill>
              <a:effectLst/>
              <a:uLnTx/>
              <a:uFillTx/>
              <a:latin typeface="微软雅黑" panose="020B0503020204020204" pitchFamily="34" charset="-122"/>
              <a:ea typeface="微软雅黑" panose="020B0503020204020204" pitchFamily="34" charset="-122"/>
              <a:cs typeface="+mn-cs"/>
            </a:endParaRPr>
          </a:p>
          <a:p>
            <a:pPr marL="342900" marR="0" lvl="0" indent="-342900" algn="just" defTabSz="914400" rtl="0" eaLnBrk="0" fontAlgn="base" latinLnBrk="0" hangingPunct="0">
              <a:lnSpc>
                <a:spcPct val="150000"/>
              </a:lnSpc>
              <a:spcBef>
                <a:spcPct val="0"/>
              </a:spcBef>
              <a:spcAft>
                <a:spcPct val="0"/>
              </a:spcAft>
              <a:buClrTx/>
              <a:buSzTx/>
              <a:buFont typeface="Wingdings" panose="05000000000000000000" pitchFamily="2" charset="2"/>
              <a:buChar char="Ø"/>
              <a:defRPr/>
            </a:pPr>
            <a:r>
              <a:rPr kumimoji="0" lang="en-US" altLang="zh-CN" sz="2000" b="1" i="0" u="none" strike="noStrike" kern="1200" cap="none" spc="0" normalizeH="0" baseline="0" noProof="0" dirty="0">
                <a:ln>
                  <a:noFill/>
                </a:ln>
                <a:solidFill>
                  <a:srgbClr val="094160"/>
                </a:solidFill>
                <a:effectLst/>
                <a:uLnTx/>
                <a:uFillTx/>
                <a:latin typeface="微软雅黑" panose="020B0503020204020204" pitchFamily="34" charset="-122"/>
                <a:ea typeface="微软雅黑" panose="020B0503020204020204" pitchFamily="34" charset="-122"/>
                <a:cs typeface="Arial" panose="020B0604020202020204"/>
              </a:rPr>
              <a:t>2023</a:t>
            </a:r>
            <a:r>
              <a:rPr kumimoji="0" lang="zh-CN" altLang="en-US" sz="2000" b="1" i="0" u="none" strike="noStrike" kern="1200" cap="none" spc="0" normalizeH="0" baseline="0" noProof="0" dirty="0">
                <a:ln>
                  <a:noFill/>
                </a:ln>
                <a:solidFill>
                  <a:srgbClr val="094160"/>
                </a:solidFill>
                <a:effectLst/>
                <a:uLnTx/>
                <a:uFillTx/>
                <a:latin typeface="微软雅黑" panose="020B0503020204020204" pitchFamily="34" charset="-122"/>
                <a:ea typeface="微软雅黑" panose="020B0503020204020204" pitchFamily="34" charset="-122"/>
                <a:cs typeface="Arial" panose="020B0604020202020204"/>
              </a:rPr>
              <a:t>年</a:t>
            </a:r>
            <a:r>
              <a:rPr kumimoji="0" lang="en-US" altLang="zh-CN" sz="2000" b="1" i="0" u="none" strike="noStrike" kern="1200" cap="none" spc="0" normalizeH="0" baseline="0" noProof="0" dirty="0">
                <a:ln>
                  <a:noFill/>
                </a:ln>
                <a:solidFill>
                  <a:srgbClr val="094160"/>
                </a:solidFill>
                <a:effectLst/>
                <a:uLnTx/>
                <a:uFillTx/>
                <a:latin typeface="微软雅黑" panose="020B0503020204020204" pitchFamily="34" charset="-122"/>
                <a:ea typeface="微软雅黑" panose="020B0503020204020204" pitchFamily="34" charset="-122"/>
                <a:cs typeface="Arial" panose="020B0604020202020204"/>
              </a:rPr>
              <a:t>8</a:t>
            </a:r>
            <a:r>
              <a:rPr kumimoji="0" lang="zh-CN" altLang="en-US" sz="2000" b="1" i="0" u="none" strike="noStrike" kern="1200" cap="none" spc="0" normalizeH="0" baseline="0" noProof="0" dirty="0">
                <a:ln>
                  <a:noFill/>
                </a:ln>
                <a:solidFill>
                  <a:srgbClr val="094160"/>
                </a:solidFill>
                <a:effectLst/>
                <a:uLnTx/>
                <a:uFillTx/>
                <a:latin typeface="微软雅黑" panose="020B0503020204020204" pitchFamily="34" charset="-122"/>
                <a:ea typeface="微软雅黑" panose="020B0503020204020204" pitchFamily="34" charset="-122"/>
                <a:cs typeface="Arial" panose="020B0604020202020204"/>
              </a:rPr>
              <a:t>月第二批预研获批立项，稳步开展</a:t>
            </a: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关键设备</a:t>
            </a:r>
            <a:r>
              <a:rPr kumimoji="0" lang="en-US" altLang="zh-CN"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a:rPr>
              <a:t>样机方案设计、技术论证、购置以及研制</a:t>
            </a:r>
            <a:r>
              <a:rPr kumimoji="0" lang="zh-CN" altLang="en-US" sz="2000" b="1" i="0" u="none" strike="noStrike" kern="1200" cap="none" spc="0" normalizeH="0" baseline="0" noProof="0" dirty="0">
                <a:ln>
                  <a:noFill/>
                </a:ln>
                <a:solidFill>
                  <a:srgbClr val="094160"/>
                </a:solidFill>
                <a:effectLst/>
                <a:uLnTx/>
                <a:uFillTx/>
                <a:latin typeface="微软雅黑" panose="020B0503020204020204" pitchFamily="34" charset="-122"/>
                <a:ea typeface="微软雅黑" panose="020B0503020204020204" pitchFamily="34" charset="-122"/>
                <a:cs typeface="Arial" panose="020B0604020202020204"/>
              </a:rPr>
              <a:t>工作</a:t>
            </a:r>
            <a:endParaRPr kumimoji="0" lang="en-US" altLang="zh-CN" sz="2000" b="1" i="0" u="none" strike="noStrike" kern="1200" cap="none" spc="0" normalizeH="0" baseline="0" noProof="0" dirty="0">
              <a:ln>
                <a:noFill/>
              </a:ln>
              <a:solidFill>
                <a:srgbClr val="094160"/>
              </a:solidFill>
              <a:effectLst/>
              <a:uLnTx/>
              <a:uFillTx/>
              <a:latin typeface="微软雅黑" panose="020B0503020204020204" pitchFamily="34" charset="-122"/>
              <a:ea typeface="微软雅黑" panose="020B0503020204020204" pitchFamily="34" charset="-122"/>
              <a:cs typeface="Arial" panose="020B060402020202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2"/>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eaLnBrk="1" hangingPunct="1">
              <a:defRPr/>
            </a:pPr>
            <a:r>
              <a:rPr lang="zh-CN" altLang="en-US" sz="3600" b="1" dirty="0">
                <a:solidFill>
                  <a:srgbClr val="FFFFFF"/>
                </a:solidFill>
                <a:latin typeface="+mn-lt"/>
                <a:ea typeface="+mn-ea"/>
                <a:cs typeface="+mn-ea"/>
                <a:sym typeface="+mn-lt"/>
              </a:rPr>
              <a:t>研制进展</a:t>
            </a:r>
            <a:r>
              <a:rPr lang="en-US" altLang="zh-CN" sz="3600" b="1" dirty="0">
                <a:solidFill>
                  <a:srgbClr val="FFFFFF"/>
                </a:solidFill>
                <a:latin typeface="+mn-lt"/>
                <a:ea typeface="+mn-ea"/>
                <a:cs typeface="+mn-ea"/>
                <a:sym typeface="+mn-lt"/>
              </a:rPr>
              <a:t>—— </a:t>
            </a:r>
            <a:r>
              <a:rPr lang="zh-CN" altLang="en-US" sz="3600" b="1" dirty="0">
                <a:solidFill>
                  <a:srgbClr val="FFFFFF"/>
                </a:solidFill>
                <a:latin typeface="+mn-lt"/>
                <a:ea typeface="+mn-ea"/>
                <a:cs typeface="+mn-ea"/>
                <a:sym typeface="+mn-lt"/>
              </a:rPr>
              <a:t>高重频技术研发</a:t>
            </a:r>
          </a:p>
        </p:txBody>
      </p:sp>
      <p:sp>
        <p:nvSpPr>
          <p:cNvPr id="42" name="矩形 41"/>
          <p:cNvSpPr/>
          <p:nvPr/>
        </p:nvSpPr>
        <p:spPr>
          <a:xfrm>
            <a:off x="8035553" y="1296750"/>
            <a:ext cx="3780000" cy="5220000"/>
          </a:xfrm>
          <a:prstGeom prst="rect">
            <a:avLst/>
          </a:prstGeom>
          <a:solidFill>
            <a:schemeClr val="accent1">
              <a:lumMod val="20000"/>
              <a:lumOff val="80000"/>
              <a:alpha val="50000"/>
            </a:schemeClr>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pic>
        <p:nvPicPr>
          <p:cNvPr id="43" name="图片 4" descr="图表, 折线图&#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9679" y="3923991"/>
            <a:ext cx="1924584" cy="1548629"/>
          </a:xfrm>
          <a:prstGeom prst="rect">
            <a:avLst/>
          </a:prstGeom>
        </p:spPr>
      </p:pic>
      <p:sp>
        <p:nvSpPr>
          <p:cNvPr id="44" name="矩形 43"/>
          <p:cNvSpPr/>
          <p:nvPr/>
        </p:nvSpPr>
        <p:spPr>
          <a:xfrm>
            <a:off x="4155840" y="1296750"/>
            <a:ext cx="3780000" cy="5220000"/>
          </a:xfrm>
          <a:prstGeom prst="rect">
            <a:avLst/>
          </a:prstGeom>
          <a:solidFill>
            <a:schemeClr val="accent1">
              <a:lumMod val="20000"/>
              <a:lumOff val="80000"/>
              <a:alpha val="50000"/>
            </a:schemeClr>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pic>
        <p:nvPicPr>
          <p:cNvPr id="45" name="Picture 53"/>
          <p:cNvPicPr>
            <a:picLocks noChangeAspect="1"/>
          </p:cNvPicPr>
          <p:nvPr/>
        </p:nvPicPr>
        <p:blipFill>
          <a:blip r:embed="rId4"/>
          <a:stretch>
            <a:fillRect/>
          </a:stretch>
        </p:blipFill>
        <p:spPr>
          <a:xfrm>
            <a:off x="4286036" y="2369548"/>
            <a:ext cx="2737064" cy="2940941"/>
          </a:xfrm>
          <a:prstGeom prst="rect">
            <a:avLst/>
          </a:prstGeom>
        </p:spPr>
      </p:pic>
      <p:sp>
        <p:nvSpPr>
          <p:cNvPr id="48" name="矩形 47"/>
          <p:cNvSpPr/>
          <p:nvPr/>
        </p:nvSpPr>
        <p:spPr>
          <a:xfrm>
            <a:off x="276127" y="1296750"/>
            <a:ext cx="3780000" cy="5220000"/>
          </a:xfrm>
          <a:prstGeom prst="rect">
            <a:avLst/>
          </a:prstGeom>
          <a:solidFill>
            <a:schemeClr val="accent1">
              <a:lumMod val="20000"/>
              <a:lumOff val="80000"/>
              <a:alpha val="50000"/>
            </a:schemeClr>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pic>
        <p:nvPicPr>
          <p:cNvPr id="51" name="Picture 51"/>
          <p:cNvPicPr>
            <a:picLocks noChangeAspect="1"/>
          </p:cNvPicPr>
          <p:nvPr/>
        </p:nvPicPr>
        <p:blipFill>
          <a:blip r:embed="rId5"/>
          <a:stretch>
            <a:fillRect/>
          </a:stretch>
        </p:blipFill>
        <p:spPr>
          <a:xfrm>
            <a:off x="407606" y="2367084"/>
            <a:ext cx="2741957" cy="2943406"/>
          </a:xfrm>
          <a:prstGeom prst="rect">
            <a:avLst/>
          </a:prstGeom>
        </p:spPr>
      </p:pic>
      <p:pic>
        <p:nvPicPr>
          <p:cNvPr id="53" name="图片 52"/>
          <p:cNvPicPr>
            <a:picLocks noChangeAspect="1"/>
          </p:cNvPicPr>
          <p:nvPr/>
        </p:nvPicPr>
        <p:blipFill>
          <a:blip r:embed="rId6"/>
          <a:stretch>
            <a:fillRect/>
          </a:stretch>
        </p:blipFill>
        <p:spPr>
          <a:xfrm>
            <a:off x="8199679" y="2367084"/>
            <a:ext cx="2943688" cy="1355125"/>
          </a:xfrm>
          <a:prstGeom prst="rect">
            <a:avLst/>
          </a:prstGeom>
        </p:spPr>
      </p:pic>
      <p:sp>
        <p:nvSpPr>
          <p:cNvPr id="55" name="文本框 54"/>
          <p:cNvSpPr txBox="1"/>
          <p:nvPr/>
        </p:nvSpPr>
        <p:spPr>
          <a:xfrm>
            <a:off x="9252730" y="874224"/>
            <a:ext cx="1345646" cy="369332"/>
          </a:xfrm>
          <a:prstGeom prst="rect">
            <a:avLst/>
          </a:prstGeom>
          <a:noFill/>
        </p:spPr>
        <p:txBody>
          <a:bodyPr wrap="square">
            <a:spAutoFit/>
          </a:bodyPr>
          <a:lstStyle/>
          <a:p>
            <a:r>
              <a:rPr lang="zh-CN" altLang="en-US" b="1" u="sng"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光阴极材料</a:t>
            </a:r>
            <a:endParaRPr lang="en-US" altLang="zh-CN" b="1" u="sng"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2" name="文本框 61"/>
          <p:cNvSpPr txBox="1"/>
          <p:nvPr/>
        </p:nvSpPr>
        <p:spPr>
          <a:xfrm>
            <a:off x="1394914" y="874224"/>
            <a:ext cx="1416697" cy="369332"/>
          </a:xfrm>
          <a:prstGeom prst="rect">
            <a:avLst/>
          </a:prstGeom>
          <a:noFill/>
        </p:spPr>
        <p:txBody>
          <a:bodyPr wrap="square">
            <a:spAutoFit/>
          </a:bodyPr>
          <a:lstStyle/>
          <a:p>
            <a:r>
              <a:rPr lang="en-US" altLang="zh-CN" b="1" u="sng"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VHF</a:t>
            </a:r>
            <a:r>
              <a:rPr lang="zh-CN" altLang="en-US" b="1" u="sng"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电子枪</a:t>
            </a:r>
            <a:endParaRPr lang="en-US" altLang="zh-CN" b="1" u="sng"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5" name="文本框 64"/>
          <p:cNvSpPr txBox="1"/>
          <p:nvPr/>
        </p:nvSpPr>
        <p:spPr>
          <a:xfrm>
            <a:off x="300174" y="1302011"/>
            <a:ext cx="3882241" cy="953723"/>
          </a:xfrm>
          <a:prstGeom prst="rect">
            <a:avLst/>
          </a:prstGeom>
          <a:noFill/>
        </p:spPr>
        <p:txBody>
          <a:bodyPr wrap="square">
            <a:spAutoFit/>
          </a:bodyPr>
          <a:lstStyle/>
          <a:p>
            <a:pPr marL="285750" indent="-285750">
              <a:lnSpc>
                <a:spcPct val="120000"/>
              </a:lnSpc>
              <a:buClr>
                <a:srgbClr val="002060"/>
              </a:buClr>
              <a:buFont typeface="Wingdings" panose="05000000000000000000" pitchFamily="2" charset="2"/>
              <a:buChar char="ü"/>
            </a:pPr>
            <a:r>
              <a:rPr lang="zh-CN" altLang="en-US" sz="1600" b="1"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同类电子枪成功</a:t>
            </a:r>
            <a:r>
              <a:rPr lang="zh-CN" altLang="en-US" sz="16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完成连续波高功率测试</a:t>
            </a:r>
            <a:r>
              <a:rPr lang="zh-CN" altLang="en-US" sz="1600" b="1"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，产生高品质电子束（与清华大学合作）</a:t>
            </a:r>
            <a:endParaRPr lang="en-US" altLang="zh-CN" sz="1600" b="1"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8" name="文本框 67"/>
          <p:cNvSpPr txBox="1"/>
          <p:nvPr/>
        </p:nvSpPr>
        <p:spPr>
          <a:xfrm>
            <a:off x="5244903" y="874224"/>
            <a:ext cx="1601873" cy="369332"/>
          </a:xfrm>
          <a:prstGeom prst="rect">
            <a:avLst/>
          </a:prstGeom>
          <a:noFill/>
        </p:spPr>
        <p:txBody>
          <a:bodyPr wrap="square">
            <a:spAutoFit/>
          </a:bodyPr>
          <a:lstStyle/>
          <a:p>
            <a:r>
              <a:rPr lang="zh-CN" altLang="en-US" b="1" u="sng"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连续波聚束器</a:t>
            </a:r>
            <a:endParaRPr lang="en-US" altLang="zh-CN" b="1" u="sng"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9" name="文本框 68"/>
          <p:cNvSpPr txBox="1"/>
          <p:nvPr/>
        </p:nvSpPr>
        <p:spPr>
          <a:xfrm>
            <a:off x="4213021" y="1302011"/>
            <a:ext cx="3842446" cy="953723"/>
          </a:xfrm>
          <a:prstGeom prst="rect">
            <a:avLst/>
          </a:prstGeom>
          <a:noFill/>
        </p:spPr>
        <p:txBody>
          <a:bodyPr wrap="square">
            <a:spAutoFit/>
          </a:bodyPr>
          <a:lstStyle/>
          <a:p>
            <a:pPr marL="285750" indent="-285750">
              <a:lnSpc>
                <a:spcPct val="120000"/>
              </a:lnSpc>
              <a:buClr>
                <a:srgbClr val="002060"/>
              </a:buClr>
              <a:buFont typeface="Wingdings" panose="05000000000000000000" pitchFamily="2" charset="2"/>
              <a:buChar char="ü"/>
            </a:pPr>
            <a:r>
              <a:rPr lang="zh-CN" altLang="en-US" sz="1600" b="1"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同类聚束器成功</a:t>
            </a:r>
            <a:r>
              <a:rPr lang="zh-CN" altLang="en-US" sz="16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实现束团速度压缩</a:t>
            </a:r>
            <a:r>
              <a:rPr lang="zh-CN" altLang="en-US" sz="1600" b="1"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；改进版聚束器即将完成研制（与清华大学合作）</a:t>
            </a:r>
            <a:endParaRPr lang="en-US" altLang="zh-CN" sz="1600" b="1"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70" name="Group 58"/>
          <p:cNvGrpSpPr/>
          <p:nvPr/>
        </p:nvGrpSpPr>
        <p:grpSpPr>
          <a:xfrm>
            <a:off x="2209693" y="3585678"/>
            <a:ext cx="1775128" cy="2829585"/>
            <a:chOff x="2623922" y="3585678"/>
            <a:chExt cx="1775128" cy="2829585"/>
          </a:xfrm>
        </p:grpSpPr>
        <p:pic>
          <p:nvPicPr>
            <p:cNvPr id="71" name="Picture 40"/>
            <p:cNvPicPr>
              <a:picLocks noChangeAspect="1"/>
            </p:cNvPicPr>
            <p:nvPr/>
          </p:nvPicPr>
          <p:blipFill>
            <a:blip r:embed="rId7"/>
            <a:stretch>
              <a:fillRect/>
            </a:stretch>
          </p:blipFill>
          <p:spPr>
            <a:xfrm>
              <a:off x="2623922" y="3585678"/>
              <a:ext cx="1775128" cy="2829585"/>
            </a:xfrm>
            <a:prstGeom prst="rect">
              <a:avLst/>
            </a:prstGeom>
          </p:spPr>
        </p:pic>
        <p:sp>
          <p:nvSpPr>
            <p:cNvPr id="72" name="TextBox 45"/>
            <p:cNvSpPr txBox="1"/>
            <p:nvPr/>
          </p:nvSpPr>
          <p:spPr>
            <a:xfrm>
              <a:off x="3368136" y="3832665"/>
              <a:ext cx="452368" cy="246221"/>
            </a:xfrm>
            <a:prstGeom prst="rect">
              <a:avLst/>
            </a:prstGeom>
            <a:noFill/>
          </p:spPr>
          <p:txBody>
            <a:bodyPr wrap="none" rtlCol="0">
              <a:spAutoFit/>
            </a:bodyPr>
            <a:lstStyle/>
            <a:p>
              <a:r>
                <a:rPr lang="en-US" sz="1000" b="1" dirty="0"/>
                <a:t>10</a:t>
              </a:r>
              <a:r>
                <a:rPr lang="en-US" altLang="zh-CN" sz="1000" b="1" dirty="0"/>
                <a:t>pC</a:t>
              </a:r>
              <a:endParaRPr lang="en-US" sz="1000" b="1" dirty="0"/>
            </a:p>
          </p:txBody>
        </p:sp>
        <p:sp>
          <p:nvSpPr>
            <p:cNvPr id="73" name="TextBox 48"/>
            <p:cNvSpPr txBox="1"/>
            <p:nvPr/>
          </p:nvSpPr>
          <p:spPr>
            <a:xfrm>
              <a:off x="3362163" y="4775751"/>
              <a:ext cx="452368" cy="246221"/>
            </a:xfrm>
            <a:prstGeom prst="rect">
              <a:avLst/>
            </a:prstGeom>
            <a:noFill/>
          </p:spPr>
          <p:txBody>
            <a:bodyPr wrap="none" rtlCol="0">
              <a:spAutoFit/>
            </a:bodyPr>
            <a:lstStyle/>
            <a:p>
              <a:r>
                <a:rPr lang="en-US" sz="1000" b="1" dirty="0"/>
                <a:t>50</a:t>
              </a:r>
              <a:r>
                <a:rPr lang="en-US" altLang="zh-CN" sz="1000" b="1" dirty="0"/>
                <a:t>pC</a:t>
              </a:r>
              <a:endParaRPr lang="en-US" sz="1000" b="1" dirty="0"/>
            </a:p>
          </p:txBody>
        </p:sp>
        <p:sp>
          <p:nvSpPr>
            <p:cNvPr id="75" name="TextBox 49"/>
            <p:cNvSpPr txBox="1"/>
            <p:nvPr/>
          </p:nvSpPr>
          <p:spPr>
            <a:xfrm>
              <a:off x="3326896" y="5718837"/>
              <a:ext cx="518091" cy="246221"/>
            </a:xfrm>
            <a:prstGeom prst="rect">
              <a:avLst/>
            </a:prstGeom>
            <a:noFill/>
          </p:spPr>
          <p:txBody>
            <a:bodyPr wrap="none" rtlCol="0">
              <a:spAutoFit/>
            </a:bodyPr>
            <a:lstStyle/>
            <a:p>
              <a:r>
                <a:rPr lang="en-US" sz="1000" b="1" dirty="0"/>
                <a:t>100</a:t>
              </a:r>
              <a:r>
                <a:rPr lang="en-US" altLang="zh-CN" sz="1000" b="1" dirty="0"/>
                <a:t>pC</a:t>
              </a:r>
              <a:endParaRPr lang="en-US" sz="1000" b="1" dirty="0"/>
            </a:p>
          </p:txBody>
        </p:sp>
      </p:grpSp>
      <p:grpSp>
        <p:nvGrpSpPr>
          <p:cNvPr id="76" name="Group 59"/>
          <p:cNvGrpSpPr/>
          <p:nvPr/>
        </p:nvGrpSpPr>
        <p:grpSpPr>
          <a:xfrm>
            <a:off x="5707949" y="4729158"/>
            <a:ext cx="2222833" cy="1682416"/>
            <a:chOff x="6038055" y="4732847"/>
            <a:chExt cx="2222833" cy="1682416"/>
          </a:xfrm>
        </p:grpSpPr>
        <p:pic>
          <p:nvPicPr>
            <p:cNvPr id="77" name="Picture 55"/>
            <p:cNvPicPr>
              <a:picLocks noChangeAspect="1"/>
            </p:cNvPicPr>
            <p:nvPr/>
          </p:nvPicPr>
          <p:blipFill>
            <a:blip r:embed="rId8"/>
            <a:stretch>
              <a:fillRect/>
            </a:stretch>
          </p:blipFill>
          <p:spPr>
            <a:xfrm>
              <a:off x="6038055" y="4732847"/>
              <a:ext cx="2149754" cy="1682416"/>
            </a:xfrm>
            <a:prstGeom prst="rect">
              <a:avLst/>
            </a:prstGeom>
          </p:spPr>
        </p:pic>
        <p:sp>
          <p:nvSpPr>
            <p:cNvPr id="78" name="TextBox 56"/>
            <p:cNvSpPr txBox="1"/>
            <p:nvPr/>
          </p:nvSpPr>
          <p:spPr>
            <a:xfrm>
              <a:off x="6689186" y="5436128"/>
              <a:ext cx="569387" cy="246221"/>
            </a:xfrm>
            <a:prstGeom prst="rect">
              <a:avLst/>
            </a:prstGeom>
            <a:noFill/>
          </p:spPr>
          <p:txBody>
            <a:bodyPr wrap="none" rtlCol="0">
              <a:spAutoFit/>
            </a:bodyPr>
            <a:lstStyle/>
            <a:p>
              <a:r>
                <a:rPr lang="zh-CN" altLang="en-US" sz="1000" b="1" dirty="0"/>
                <a:t>压缩前</a:t>
              </a:r>
              <a:endParaRPr lang="en-US" sz="1000" b="1" dirty="0"/>
            </a:p>
          </p:txBody>
        </p:sp>
        <p:sp>
          <p:nvSpPr>
            <p:cNvPr id="79" name="TextBox 57"/>
            <p:cNvSpPr txBox="1"/>
            <p:nvPr/>
          </p:nvSpPr>
          <p:spPr>
            <a:xfrm>
              <a:off x="7691501" y="5431670"/>
              <a:ext cx="569387" cy="246221"/>
            </a:xfrm>
            <a:prstGeom prst="rect">
              <a:avLst/>
            </a:prstGeom>
            <a:noFill/>
          </p:spPr>
          <p:txBody>
            <a:bodyPr wrap="none" rtlCol="0">
              <a:spAutoFit/>
            </a:bodyPr>
            <a:lstStyle/>
            <a:p>
              <a:r>
                <a:rPr lang="zh-CN" altLang="en-US" sz="1000" b="1" dirty="0"/>
                <a:t>压缩后</a:t>
              </a:r>
              <a:endParaRPr lang="en-US" sz="1000" b="1" dirty="0"/>
            </a:p>
          </p:txBody>
        </p:sp>
      </p:grpSp>
      <p:pic>
        <p:nvPicPr>
          <p:cNvPr id="80" name="Picture 60" descr="A picture containing indoor&#10;&#10;Description automatically generated"/>
          <p:cNvPicPr>
            <a:picLocks noChangeAspect="1"/>
          </p:cNvPicPr>
          <p:nvPr/>
        </p:nvPicPr>
        <p:blipFill rotWithShape="1">
          <a:blip r:embed="rId9" cstate="print">
            <a:extLst>
              <a:ext uri="{28A0092B-C50C-407E-A947-70E740481C1C}">
                <a14:useLocalDpi xmlns:a14="http://schemas.microsoft.com/office/drawing/2010/main" val="0"/>
              </a:ext>
            </a:extLst>
          </a:blip>
          <a:srcRect l="7342" t="14277" r="1683" b="7819"/>
          <a:stretch>
            <a:fillRect/>
          </a:stretch>
        </p:blipFill>
        <p:spPr>
          <a:xfrm>
            <a:off x="407606" y="5437859"/>
            <a:ext cx="1516102" cy="973715"/>
          </a:xfrm>
          <a:prstGeom prst="rect">
            <a:avLst/>
          </a:prstGeom>
        </p:spPr>
      </p:pic>
      <p:pic>
        <p:nvPicPr>
          <p:cNvPr id="81" name="Picture 62" descr="A picture containing text, indoor, equipment, cluttered&#10;&#10;Description automatically generated"/>
          <p:cNvPicPr>
            <a:picLocks noChangeAspect="1"/>
          </p:cNvPicPr>
          <p:nvPr/>
        </p:nvPicPr>
        <p:blipFill rotWithShape="1">
          <a:blip r:embed="rId10" cstate="print">
            <a:extLst>
              <a:ext uri="{28A0092B-C50C-407E-A947-70E740481C1C}">
                <a14:useLocalDpi xmlns:a14="http://schemas.microsoft.com/office/drawing/2010/main" val="0"/>
              </a:ext>
            </a:extLst>
          </a:blip>
          <a:srcRect l="44886" t="52284" r="3197" b="18985"/>
          <a:stretch>
            <a:fillRect/>
          </a:stretch>
        </p:blipFill>
        <p:spPr>
          <a:xfrm>
            <a:off x="4282281" y="5441197"/>
            <a:ext cx="1320169" cy="973715"/>
          </a:xfrm>
          <a:prstGeom prst="rect">
            <a:avLst/>
          </a:prstGeom>
        </p:spPr>
      </p:pic>
      <p:sp>
        <p:nvSpPr>
          <p:cNvPr id="82" name="文本框 25"/>
          <p:cNvSpPr txBox="1"/>
          <p:nvPr/>
        </p:nvSpPr>
        <p:spPr>
          <a:xfrm>
            <a:off x="8086073" y="1302011"/>
            <a:ext cx="3842446" cy="978729"/>
          </a:xfrm>
          <a:prstGeom prst="rect">
            <a:avLst/>
          </a:prstGeom>
          <a:noFill/>
        </p:spPr>
        <p:txBody>
          <a:bodyPr wrap="square">
            <a:spAutoFit/>
          </a:bodyPr>
          <a:lstStyle/>
          <a:p>
            <a:pPr marL="285750" indent="-285750">
              <a:lnSpc>
                <a:spcPct val="120000"/>
              </a:lnSpc>
              <a:buClr>
                <a:srgbClr val="002060"/>
              </a:buClr>
              <a:buFont typeface="Wingdings" panose="05000000000000000000" pitchFamily="2" charset="2"/>
              <a:buChar char="ü"/>
            </a:pPr>
            <a:r>
              <a:rPr lang="zh-CN" altLang="en-US" sz="16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研制半导体光阴极制备系统</a:t>
            </a:r>
            <a:r>
              <a:rPr lang="zh-CN" altLang="en-US" sz="1600" b="1"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，制成的光阴极成功在直流电子枪和</a:t>
            </a:r>
            <a:r>
              <a:rPr lang="en-US" altLang="zh-CN" sz="1600" b="1"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VHF</a:t>
            </a:r>
            <a:r>
              <a:rPr lang="zh-CN" altLang="en-US" sz="1600" b="1"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电子枪中完成各项测试</a:t>
            </a:r>
            <a:endParaRPr lang="en-US" altLang="zh-CN" sz="1600" b="1" kern="1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83" name="Picture 73"/>
          <p:cNvPicPr>
            <a:picLocks noChangeAspect="1"/>
          </p:cNvPicPr>
          <p:nvPr/>
        </p:nvPicPr>
        <p:blipFill>
          <a:blip r:embed="rId11"/>
          <a:stretch>
            <a:fillRect/>
          </a:stretch>
        </p:blipFill>
        <p:spPr>
          <a:xfrm>
            <a:off x="9542923" y="3300348"/>
            <a:ext cx="2157357" cy="723929"/>
          </a:xfrm>
          <a:prstGeom prst="rect">
            <a:avLst/>
          </a:prstGeom>
        </p:spPr>
      </p:pic>
      <p:pic>
        <p:nvPicPr>
          <p:cNvPr id="84" name="Picture 130"/>
          <p:cNvPicPr>
            <a:picLocks noChangeAspect="1"/>
          </p:cNvPicPr>
          <p:nvPr/>
        </p:nvPicPr>
        <p:blipFill>
          <a:blip r:embed="rId12"/>
          <a:stretch>
            <a:fillRect/>
          </a:stretch>
        </p:blipFill>
        <p:spPr>
          <a:xfrm>
            <a:off x="9132607" y="4734812"/>
            <a:ext cx="2602921" cy="1674452"/>
          </a:xfrm>
          <a:prstGeom prst="rect">
            <a:avLst/>
          </a:prstGeom>
        </p:spPr>
      </p:pic>
      <p:sp>
        <p:nvSpPr>
          <p:cNvPr id="85" name="文本框 84"/>
          <p:cNvSpPr txBox="1"/>
          <p:nvPr/>
        </p:nvSpPr>
        <p:spPr>
          <a:xfrm>
            <a:off x="10689718" y="5472616"/>
            <a:ext cx="907297" cy="246221"/>
          </a:xfrm>
          <a:prstGeom prst="rect">
            <a:avLst/>
          </a:prstGeom>
          <a:noFill/>
        </p:spPr>
        <p:txBody>
          <a:bodyPr wrap="square" rtlCol="0">
            <a:spAutoFit/>
          </a:bodyPr>
          <a:lstStyle/>
          <a:p>
            <a:r>
              <a:rPr lang="zh-CN" altLang="en-US" sz="1000" b="1" dirty="0"/>
              <a:t>高压运行</a:t>
            </a:r>
          </a:p>
        </p:txBody>
      </p:sp>
      <p:sp>
        <p:nvSpPr>
          <p:cNvPr id="86" name="文本框 10"/>
          <p:cNvSpPr txBox="1"/>
          <p:nvPr/>
        </p:nvSpPr>
        <p:spPr>
          <a:xfrm>
            <a:off x="9041925" y="4263131"/>
            <a:ext cx="1138821" cy="246221"/>
          </a:xfrm>
          <a:prstGeom prst="rect">
            <a:avLst/>
          </a:prstGeom>
          <a:noFill/>
        </p:spPr>
        <p:txBody>
          <a:bodyPr wrap="square" rtlCol="0">
            <a:spAutoFit/>
          </a:bodyPr>
          <a:lstStyle/>
          <a:p>
            <a:r>
              <a:rPr lang="zh-CN" altLang="en-US" sz="1000" b="1" dirty="0"/>
              <a:t>制备后量子效率</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CA39D-355C-B7F2-D532-0B3968253F6E}"/>
            </a:ext>
          </a:extLst>
        </p:cNvPr>
        <p:cNvGrpSpPr/>
        <p:nvPr/>
      </p:nvGrpSpPr>
      <p:grpSpPr>
        <a:xfrm>
          <a:off x="0" y="0"/>
          <a:ext cx="0" cy="0"/>
          <a:chOff x="0" y="0"/>
          <a:chExt cx="0" cy="0"/>
        </a:xfrm>
      </p:grpSpPr>
      <p:sp>
        <p:nvSpPr>
          <p:cNvPr id="5" name="文本框 7">
            <a:extLst>
              <a:ext uri="{FF2B5EF4-FFF2-40B4-BE49-F238E27FC236}">
                <a16:creationId xmlns:a16="http://schemas.microsoft.com/office/drawing/2014/main" id="{AD96995E-0A89-51BE-2759-E75A856B5E65}"/>
              </a:ext>
            </a:extLst>
          </p:cNvPr>
          <p:cNvSpPr txBox="1"/>
          <p:nvPr/>
        </p:nvSpPr>
        <p:spPr>
          <a:xfrm>
            <a:off x="9435491" y="2909687"/>
            <a:ext cx="2756509" cy="1618456"/>
          </a:xfrm>
          <a:prstGeom prst="rect">
            <a:avLst/>
          </a:prstGeom>
          <a:noFill/>
        </p:spPr>
        <p:txBody>
          <a:bodyPr wrap="square">
            <a:spAutoFit/>
          </a:bodyPr>
          <a:lstStyle/>
          <a:p>
            <a:pPr marL="342900" marR="0" lvl="0"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u"/>
              <a:tabLst/>
              <a:defRPr/>
            </a:pPr>
            <a:r>
              <a:rPr kumimoji="0" lang="zh-CN" altLang="en-US" sz="20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核心参数</a:t>
            </a:r>
            <a:endParaRPr kumimoji="0" lang="en-US" altLang="zh-CN" sz="18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endParaRPr>
          </a:p>
          <a:p>
            <a:pPr marL="43200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zh-CN" altLang="en-US"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重复频率≥</a:t>
            </a:r>
            <a:r>
              <a:rPr kumimoji="0" lang="en-US" altLang="zh-CN"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1</a:t>
            </a:r>
            <a:r>
              <a:rPr kumimoji="0" lang="zh-CN" altLang="en-US"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 </a:t>
            </a:r>
            <a:r>
              <a:rPr kumimoji="0" lang="en" altLang="zh-CN"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MHz</a:t>
            </a:r>
          </a:p>
          <a:p>
            <a:pPr marL="43200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zh-CN" altLang="en-US"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工作电压≥</a:t>
            </a:r>
            <a:r>
              <a:rPr kumimoji="0" lang="en-US" altLang="zh-CN"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330</a:t>
            </a:r>
            <a:r>
              <a:rPr kumimoji="0" lang="zh-CN" altLang="en-US"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 </a:t>
            </a:r>
            <a:r>
              <a:rPr kumimoji="0" lang="en" altLang="zh-CN"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kV</a:t>
            </a:r>
          </a:p>
          <a:p>
            <a:pPr marL="43200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zh-CN" altLang="en-US"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单脉冲电荷量≥</a:t>
            </a:r>
            <a:r>
              <a:rPr kumimoji="0" lang="en-US" altLang="zh-CN"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100</a:t>
            </a:r>
            <a:r>
              <a:rPr kumimoji="0" lang="zh-CN" altLang="en-US"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 </a:t>
            </a:r>
            <a:r>
              <a:rPr kumimoji="0" lang="en" altLang="zh-CN" sz="1600" b="1" i="0" u="none" strike="noStrike" kern="1200" cap="none" spc="0" normalizeH="0" baseline="0" noProof="0" dirty="0" err="1">
                <a:ln>
                  <a:noFill/>
                </a:ln>
                <a:solidFill>
                  <a:prstClr val="black"/>
                </a:solidFill>
                <a:effectLst/>
                <a:uLnTx/>
                <a:uFillTx/>
                <a:latin typeface="微软雅黑" panose="02110004020202020204"/>
                <a:ea typeface="微软雅黑"/>
                <a:cs typeface="+mn-ea"/>
                <a:sym typeface="+mn-lt"/>
              </a:rPr>
              <a:t>pC</a:t>
            </a:r>
            <a:endParaRPr kumimoji="0" lang="en" altLang="zh-CN"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endParaRPr>
          </a:p>
          <a:p>
            <a:pPr marL="43200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kumimoji="0" lang="zh-CN" altLang="en-US"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平均流强≥</a:t>
            </a:r>
            <a:r>
              <a:rPr kumimoji="0" lang="en-US" altLang="zh-CN"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0.1</a:t>
            </a:r>
            <a:r>
              <a:rPr kumimoji="0" lang="zh-CN" altLang="en-US"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 </a:t>
            </a:r>
            <a:r>
              <a:rPr kumimoji="0" lang="en" altLang="zh-CN" sz="16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rPr>
              <a:t>mA</a:t>
            </a:r>
            <a:endParaRPr kumimoji="0" lang="en-US" altLang="zh-CN" sz="1800" b="1" i="0" u="none" strike="noStrike" kern="1200" cap="none" spc="0" normalizeH="0" baseline="0" noProof="0" dirty="0">
              <a:ln>
                <a:noFill/>
              </a:ln>
              <a:solidFill>
                <a:prstClr val="black"/>
              </a:solidFill>
              <a:effectLst/>
              <a:uLnTx/>
              <a:uFillTx/>
              <a:latin typeface="微软雅黑" panose="02110004020202020204"/>
              <a:ea typeface="微软雅黑"/>
              <a:cs typeface="+mn-ea"/>
              <a:sym typeface="+mn-lt"/>
            </a:endParaRPr>
          </a:p>
        </p:txBody>
      </p:sp>
      <p:sp>
        <p:nvSpPr>
          <p:cNvPr id="10" name="矩形 4">
            <a:extLst>
              <a:ext uri="{FF2B5EF4-FFF2-40B4-BE49-F238E27FC236}">
                <a16:creationId xmlns:a16="http://schemas.microsoft.com/office/drawing/2014/main" id="{2F2F52DF-03FE-D1F8-F8A5-A4C9AEF00953}"/>
              </a:ext>
            </a:extLst>
          </p:cNvPr>
          <p:cNvSpPr/>
          <p:nvPr/>
        </p:nvSpPr>
        <p:spPr>
          <a:xfrm>
            <a:off x="293806" y="139604"/>
            <a:ext cx="671044" cy="50904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300" normalizeH="0" baseline="0" noProof="0" dirty="0">
              <a:ln>
                <a:noFill/>
              </a:ln>
              <a:solidFill>
                <a:prstClr val="white"/>
              </a:solidFill>
              <a:effectLst/>
              <a:uLnTx/>
              <a:uFillTx/>
              <a:latin typeface="微软雅黑" panose="02110004020202020204"/>
              <a:ea typeface="微软雅黑"/>
              <a:cs typeface="+mn-ea"/>
              <a:sym typeface="+mn-lt"/>
            </a:endParaRPr>
          </a:p>
        </p:txBody>
      </p:sp>
      <p:sp>
        <p:nvSpPr>
          <p:cNvPr id="12" name="文本框 11">
            <a:extLst>
              <a:ext uri="{FF2B5EF4-FFF2-40B4-BE49-F238E27FC236}">
                <a16:creationId xmlns:a16="http://schemas.microsoft.com/office/drawing/2014/main" id="{571A0FCC-4344-0DC3-60AF-AA372A4D725F}"/>
              </a:ext>
            </a:extLst>
          </p:cNvPr>
          <p:cNvSpPr txBox="1"/>
          <p:nvPr/>
        </p:nvSpPr>
        <p:spPr>
          <a:xfrm>
            <a:off x="575662" y="1044075"/>
            <a:ext cx="11040675" cy="961289"/>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94162"/>
                </a:solidFill>
                <a:effectLst/>
                <a:uLnTx/>
                <a:uFillTx/>
                <a:latin typeface="微软雅黑" panose="02110004020202020204"/>
                <a:ea typeface="微软雅黑"/>
                <a:cs typeface="+mn-cs"/>
              </a:rPr>
              <a:t>直流高压电子枪是产生高重复频率电子束的源头装置，该装置结合自行研制的高品质光阴极和超快驱动激光系统，可以实现高重复频率、低发射度、高亮度电子束源的稳定输出。</a:t>
            </a:r>
            <a:endParaRPr kumimoji="0" lang="zh-CN" altLang="zh-CN" sz="2000" b="1" i="0" u="none" strike="noStrike" kern="1200" cap="none" spc="0" normalizeH="0" baseline="0" noProof="0" dirty="0">
              <a:ln>
                <a:noFill/>
              </a:ln>
              <a:solidFill>
                <a:srgbClr val="094162"/>
              </a:solidFill>
              <a:effectLst/>
              <a:uLnTx/>
              <a:uFillTx/>
              <a:latin typeface="微软雅黑" panose="02110004020202020204"/>
              <a:ea typeface="微软雅黑"/>
              <a:cs typeface="+mn-cs"/>
            </a:endParaRPr>
          </a:p>
        </p:txBody>
      </p:sp>
      <p:pic>
        <p:nvPicPr>
          <p:cNvPr id="13" name="图片 12" descr="图片包含 室内, 发动机, 大, 旧&#10;&#10;AI 生成的内容可能不正确。">
            <a:extLst>
              <a:ext uri="{FF2B5EF4-FFF2-40B4-BE49-F238E27FC236}">
                <a16:creationId xmlns:a16="http://schemas.microsoft.com/office/drawing/2014/main" id="{8EEBB32D-42D3-1011-4538-4283DBC2E9A4}"/>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839226" y="2237386"/>
            <a:ext cx="5280000" cy="3960000"/>
          </a:xfrm>
          <a:prstGeom prst="rect">
            <a:avLst/>
          </a:prstGeom>
        </p:spPr>
      </p:pic>
      <p:pic>
        <p:nvPicPr>
          <p:cNvPr id="15" name="图片 14" descr="图片包含 室内, 桌子, 房间, 厨房&#10;&#10;AI 生成的内容可能不正确。">
            <a:extLst>
              <a:ext uri="{FF2B5EF4-FFF2-40B4-BE49-F238E27FC236}">
                <a16:creationId xmlns:a16="http://schemas.microsoft.com/office/drawing/2014/main" id="{4F1388E5-379B-E7CD-9EA6-75FED224713B}"/>
              </a:ext>
            </a:extLst>
          </p:cNvPr>
          <p:cNvPicPr>
            <a:picLocks noChangeAspect="1"/>
          </p:cNvPicPr>
          <p:nvPr/>
        </p:nvPicPr>
        <p:blipFill>
          <a:blip r:embed="rId4"/>
          <a:stretch>
            <a:fillRect/>
          </a:stretch>
        </p:blipFill>
        <p:spPr>
          <a:xfrm>
            <a:off x="6465491" y="2237386"/>
            <a:ext cx="2970000" cy="3960000"/>
          </a:xfrm>
          <a:prstGeom prst="rect">
            <a:avLst/>
          </a:prstGeom>
        </p:spPr>
      </p:pic>
      <p:sp>
        <p:nvSpPr>
          <p:cNvPr id="11" name="文本框 2">
            <a:extLst>
              <a:ext uri="{FF2B5EF4-FFF2-40B4-BE49-F238E27FC236}">
                <a16:creationId xmlns:a16="http://schemas.microsoft.com/office/drawing/2014/main" id="{B430552C-1BE1-4E13-88FB-63DD5F40386C}"/>
              </a:ext>
            </a:extLst>
          </p:cNvPr>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eaLnBrk="1" hangingPunct="1">
              <a:defRPr/>
            </a:pPr>
            <a:r>
              <a:rPr lang="zh-CN" altLang="en-US" sz="3600" b="1" dirty="0">
                <a:solidFill>
                  <a:srgbClr val="FFFFFF"/>
                </a:solidFill>
                <a:latin typeface="+mn-lt"/>
                <a:ea typeface="+mn-ea"/>
                <a:cs typeface="+mn-ea"/>
                <a:sym typeface="+mn-lt"/>
              </a:rPr>
              <a:t>研制进展</a:t>
            </a:r>
            <a:r>
              <a:rPr lang="en-US" altLang="zh-CN" sz="3600" b="1" dirty="0">
                <a:solidFill>
                  <a:srgbClr val="FFFFFF"/>
                </a:solidFill>
                <a:latin typeface="+mn-lt"/>
                <a:ea typeface="+mn-ea"/>
                <a:cs typeface="+mn-ea"/>
                <a:sym typeface="+mn-lt"/>
              </a:rPr>
              <a:t>—— </a:t>
            </a:r>
            <a:r>
              <a:rPr lang="zh-CN" altLang="en-US" sz="3600" b="1" dirty="0">
                <a:solidFill>
                  <a:srgbClr val="FFFFFF"/>
                </a:solidFill>
                <a:latin typeface="+mn-lt"/>
                <a:ea typeface="+mn-ea"/>
                <a:cs typeface="+mn-ea"/>
                <a:sym typeface="+mn-lt"/>
              </a:rPr>
              <a:t>直流高压电子枪</a:t>
            </a:r>
          </a:p>
        </p:txBody>
      </p:sp>
    </p:spTree>
    <p:extLst>
      <p:ext uri="{BB962C8B-B14F-4D97-AF65-F5344CB8AC3E}">
        <p14:creationId xmlns:p14="http://schemas.microsoft.com/office/powerpoint/2010/main" val="3070800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90FDDBB-606A-4680-A28D-7CE9BE9F159D}"/>
              </a:ext>
            </a:extLst>
          </p:cNvPr>
          <p:cNvPicPr>
            <a:picLocks noChangeAspect="1"/>
          </p:cNvPicPr>
          <p:nvPr/>
        </p:nvPicPr>
        <p:blipFill rotWithShape="1">
          <a:blip r:embed="rId2"/>
          <a:srcRect r="57612"/>
          <a:stretch/>
        </p:blipFill>
        <p:spPr>
          <a:xfrm>
            <a:off x="1429290" y="978923"/>
            <a:ext cx="3836393" cy="5358192"/>
          </a:xfrm>
          <a:prstGeom prst="rect">
            <a:avLst/>
          </a:prstGeom>
        </p:spPr>
      </p:pic>
      <p:sp>
        <p:nvSpPr>
          <p:cNvPr id="3" name="文本框 2">
            <a:extLst>
              <a:ext uri="{FF2B5EF4-FFF2-40B4-BE49-F238E27FC236}">
                <a16:creationId xmlns:a16="http://schemas.microsoft.com/office/drawing/2014/main" id="{45CBA17F-CE96-4040-BBB0-2C45584BC6C7}"/>
              </a:ext>
            </a:extLst>
          </p:cNvPr>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研制进展</a:t>
            </a:r>
            <a:r>
              <a:rPr kumimoji="0" lang="en-US" altLang="zh-CN" sz="3600" b="1" i="0" u="none" strike="noStrike" kern="1200" cap="none" spc="0" normalizeH="0" baseline="0" noProof="0" dirty="0">
                <a:ln>
                  <a:noFill/>
                </a:ln>
                <a:solidFill>
                  <a:srgbClr val="FFFFFF"/>
                </a:solidFill>
                <a:effectLst/>
                <a:uLnTx/>
                <a:uFillTx/>
                <a:latin typeface="Arial"/>
                <a:ea typeface="微软雅黑"/>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超快激光系统</a:t>
            </a:r>
          </a:p>
        </p:txBody>
      </p:sp>
      <p:pic>
        <p:nvPicPr>
          <p:cNvPr id="5" name="图片 4">
            <a:extLst>
              <a:ext uri="{FF2B5EF4-FFF2-40B4-BE49-F238E27FC236}">
                <a16:creationId xmlns:a16="http://schemas.microsoft.com/office/drawing/2014/main" id="{3A286049-DC42-4C2B-A7EE-CDA06210B127}"/>
              </a:ext>
            </a:extLst>
          </p:cNvPr>
          <p:cNvPicPr>
            <a:picLocks noChangeAspect="1"/>
          </p:cNvPicPr>
          <p:nvPr/>
        </p:nvPicPr>
        <p:blipFill rotWithShape="1">
          <a:blip r:embed="rId2"/>
          <a:srcRect l="41473"/>
          <a:stretch/>
        </p:blipFill>
        <p:spPr>
          <a:xfrm>
            <a:off x="5944652" y="803815"/>
            <a:ext cx="5183650" cy="5573728"/>
          </a:xfrm>
          <a:prstGeom prst="rect">
            <a:avLst/>
          </a:prstGeom>
        </p:spPr>
      </p:pic>
    </p:spTree>
    <p:extLst>
      <p:ext uri="{BB962C8B-B14F-4D97-AF65-F5344CB8AC3E}">
        <p14:creationId xmlns:p14="http://schemas.microsoft.com/office/powerpoint/2010/main" val="4078892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2"/>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研制进展</a:t>
            </a:r>
            <a:r>
              <a:rPr kumimoji="0" lang="en-US" altLang="zh-CN" sz="3600" b="1" i="0" u="none" strike="noStrike" kern="1200" cap="none" spc="0" normalizeH="0" baseline="0" noProof="0" dirty="0">
                <a:ln>
                  <a:noFill/>
                </a:ln>
                <a:solidFill>
                  <a:srgbClr val="FFFFFF"/>
                </a:solidFill>
                <a:effectLst/>
                <a:uLnTx/>
                <a:uFillTx/>
                <a:latin typeface="Arial"/>
                <a:ea typeface="微软雅黑"/>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飞秒同步系统研发</a:t>
            </a:r>
          </a:p>
        </p:txBody>
      </p:sp>
      <p:sp>
        <p:nvSpPr>
          <p:cNvPr id="42" name="矩形 41"/>
          <p:cNvSpPr/>
          <p:nvPr/>
        </p:nvSpPr>
        <p:spPr>
          <a:xfrm>
            <a:off x="1847373" y="826933"/>
            <a:ext cx="8621844" cy="689676"/>
          </a:xfrm>
          <a:prstGeom prst="rect">
            <a:avLst/>
          </a:prstGeom>
        </p:spPr>
        <p:txBody>
          <a:bodyPr wrap="square">
            <a:spAutoFit/>
          </a:bodyPr>
          <a:lstStyle/>
          <a:p>
            <a:pPr marL="0" marR="0" lvl="0" indent="0" algn="l" defTabSz="914400" rtl="0" eaLnBrk="0" fontAlgn="base" latinLnBrk="0" hangingPunct="0">
              <a:lnSpc>
                <a:spcPct val="130000"/>
              </a:lnSpc>
              <a:spcBef>
                <a:spcPct val="0"/>
              </a:spcBef>
              <a:spcAft>
                <a:spcPct val="0"/>
              </a:spcAft>
              <a:buClrTx/>
              <a:buSzTx/>
              <a:buFontTx/>
              <a:buNone/>
              <a:tabLst/>
              <a:defRPr/>
            </a:pPr>
            <a:endParaRPr kumimoji="0" lang="en-US" altLang="zh-CN" sz="900" b="1" i="0" u="none" strike="noStrike" kern="1200" cap="none" spc="0" normalizeH="0" baseline="0" noProof="0" dirty="0">
              <a:ln>
                <a:noFill/>
              </a:ln>
              <a:solidFill>
                <a:srgbClr val="094060"/>
              </a:solidFill>
              <a:effectLst/>
              <a:uLnTx/>
              <a:uFillTx/>
              <a:latin typeface="黑体" panose="02010609060101010101" charset="-122"/>
              <a:ea typeface="黑体" panose="02010609060101010101" charset="-122"/>
              <a:cs typeface="+mn-cs"/>
            </a:endParaRPr>
          </a:p>
          <a:p>
            <a:pPr marL="0" marR="0" lvl="0" indent="0" algn="l" defTabSz="914400" rtl="0" eaLnBrk="0" fontAlgn="base" latinLnBrk="0" hangingPunct="0">
              <a:lnSpc>
                <a:spcPct val="130000"/>
              </a:lnSpc>
              <a:spcBef>
                <a:spcPct val="0"/>
              </a:spcBef>
              <a:spcAft>
                <a:spcPct val="0"/>
              </a:spcAft>
              <a:buClrTx/>
              <a:buSzTx/>
              <a:buFontTx/>
              <a:buNone/>
              <a:tabLst/>
              <a:defRPr/>
            </a:pPr>
            <a:endParaRPr kumimoji="0" lang="en-US" altLang="zh-CN" sz="2085" b="1" i="0" u="none" strike="noStrike" kern="1200" cap="none" spc="0" normalizeH="0" baseline="0" noProof="0" dirty="0">
              <a:ln>
                <a:noFill/>
              </a:ln>
              <a:solidFill>
                <a:srgbClr val="094060"/>
              </a:solidFill>
              <a:effectLst/>
              <a:uLnTx/>
              <a:uFillTx/>
              <a:latin typeface="黑体" panose="02010609060101010101" charset="-122"/>
              <a:ea typeface="黑体" panose="02010609060101010101" charset="-122"/>
              <a:cs typeface="+mn-cs"/>
            </a:endParaRPr>
          </a:p>
        </p:txBody>
      </p:sp>
      <p:sp>
        <p:nvSpPr>
          <p:cNvPr id="43" name="文本框 42"/>
          <p:cNvSpPr txBox="1"/>
          <p:nvPr/>
        </p:nvSpPr>
        <p:spPr>
          <a:xfrm>
            <a:off x="514951" y="994586"/>
            <a:ext cx="10838745" cy="799706"/>
          </a:xfrm>
          <a:prstGeom prst="rect">
            <a:avLst/>
          </a:prstGeom>
          <a:noFill/>
        </p:spPr>
        <p:txBody>
          <a:bodyPr wrap="square">
            <a:spAutoFit/>
          </a:bodyPr>
          <a:lstStyle/>
          <a:p>
            <a:pPr marL="285750" marR="0" lvl="0" indent="-285750" algn="just" defTabSz="914400" rtl="0" eaLnBrk="0" fontAlgn="base" latinLnBrk="0" hangingPunct="0">
              <a:lnSpc>
                <a:spcPct val="120000"/>
              </a:lnSpc>
              <a:spcBef>
                <a:spcPct val="0"/>
              </a:spcBef>
              <a:spcAft>
                <a:spcPct val="0"/>
              </a:spcAft>
              <a:buClrTx/>
              <a:buSzTx/>
              <a:buFont typeface="Wingdings" panose="05000000000000000000" pitchFamily="2" charset="2"/>
              <a:buChar char="Ø"/>
              <a:tabLst/>
              <a:defRPr/>
            </a:pPr>
            <a:r>
              <a:rPr kumimoji="0" lang="zh-CN" altLang="en-US"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项目团队研制了飞秒同步系统</a:t>
            </a:r>
            <a:r>
              <a:rPr kumimoji="0" lang="en-US" altLang="zh-CN"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Demo</a:t>
            </a:r>
            <a:r>
              <a:rPr kumimoji="0" lang="zh-CN" altLang="en-US"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样机，抖动指标</a:t>
            </a: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与进口商业产品相当</a:t>
            </a:r>
            <a:r>
              <a:rPr kumimoji="0" lang="zh-CN" altLang="en-US"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endParaRPr kumimoji="0" lang="en-US" altLang="zh-CN"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914400" rtl="0" eaLnBrk="0" fontAlgn="base" latinLnBrk="0" hangingPunct="0">
              <a:lnSpc>
                <a:spcPct val="120000"/>
              </a:lnSpc>
              <a:spcBef>
                <a:spcPct val="0"/>
              </a:spcBef>
              <a:spcAft>
                <a:spcPct val="0"/>
              </a:spcAft>
              <a:buClrTx/>
              <a:buSzTx/>
              <a:buFont typeface="Wingdings" panose="05000000000000000000" pitchFamily="2" charset="2"/>
              <a:buChar char="Ø"/>
              <a:tabLst/>
              <a:defRPr/>
            </a:pPr>
            <a:r>
              <a:rPr kumimoji="0" lang="zh-CN" altLang="en-US"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项目团队积累了丰富的时频系统建设、项目管理等经验，形成了高水平的同步团队。</a:t>
            </a:r>
            <a:endParaRPr kumimoji="0" lang="en-US" altLang="zh-CN"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45" name="表格 11"/>
          <p:cNvGraphicFramePr>
            <a:graphicFrameLocks noGrp="1"/>
          </p:cNvGraphicFramePr>
          <p:nvPr>
            <p:extLst/>
          </p:nvPr>
        </p:nvGraphicFramePr>
        <p:xfrm>
          <a:off x="6096001" y="2287204"/>
          <a:ext cx="5634787" cy="3493743"/>
        </p:xfrm>
        <a:graphic>
          <a:graphicData uri="http://schemas.openxmlformats.org/drawingml/2006/table">
            <a:tbl>
              <a:tblPr firstRow="1" bandRow="1">
                <a:tableStyleId>{5940675A-B579-460E-94D1-54222C63F5DA}</a:tableStyleId>
              </a:tblPr>
              <a:tblGrid>
                <a:gridCol w="1775942">
                  <a:extLst>
                    <a:ext uri="{9D8B030D-6E8A-4147-A177-3AD203B41FA5}">
                      <a16:colId xmlns:a16="http://schemas.microsoft.com/office/drawing/2014/main" val="20000"/>
                    </a:ext>
                  </a:extLst>
                </a:gridCol>
                <a:gridCol w="1803354">
                  <a:extLst>
                    <a:ext uri="{9D8B030D-6E8A-4147-A177-3AD203B41FA5}">
                      <a16:colId xmlns:a16="http://schemas.microsoft.com/office/drawing/2014/main" val="3984006492"/>
                    </a:ext>
                  </a:extLst>
                </a:gridCol>
                <a:gridCol w="1048720">
                  <a:extLst>
                    <a:ext uri="{9D8B030D-6E8A-4147-A177-3AD203B41FA5}">
                      <a16:colId xmlns:a16="http://schemas.microsoft.com/office/drawing/2014/main" val="20001"/>
                    </a:ext>
                  </a:extLst>
                </a:gridCol>
                <a:gridCol w="1006771">
                  <a:extLst>
                    <a:ext uri="{9D8B030D-6E8A-4147-A177-3AD203B41FA5}">
                      <a16:colId xmlns:a16="http://schemas.microsoft.com/office/drawing/2014/main" val="20002"/>
                    </a:ext>
                  </a:extLst>
                </a:gridCol>
              </a:tblGrid>
              <a:tr h="593128">
                <a:tc>
                  <a:txBody>
                    <a:bodyPr/>
                    <a:lstStyle/>
                    <a:p>
                      <a:pPr marL="0" marR="0" algn="ctr" defTabSz="914400" rtl="0" eaLnBrk="1" latinLnBrk="0" hangingPunct="1">
                        <a:spcBef>
                          <a:spcPts val="0"/>
                        </a:spcBef>
                        <a:spcAft>
                          <a:spcPts val="0"/>
                        </a:spcAft>
                        <a:buClrTx/>
                        <a:buSzTx/>
                        <a:buFontTx/>
                        <a:tabLst>
                          <a:tab pos="342900" algn="l"/>
                        </a:tabLst>
                      </a:pPr>
                      <a:r>
                        <a:rPr lang="zh-CN" altLang="en-US" sz="1400" b="1" kern="1200" dirty="0">
                          <a:latin typeface="微软雅黑" panose="020B0503020204020204" pitchFamily="34" charset="-122"/>
                          <a:ea typeface="微软雅黑" panose="020B0503020204020204" pitchFamily="34" charset="-122"/>
                        </a:rPr>
                        <a:t>飞秒同步系统</a:t>
                      </a:r>
                      <a:endParaRPr lang="en-US" sz="1400" b="1" kern="1200" dirty="0">
                        <a:solidFill>
                          <a:schemeClr val="lt1"/>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342900" algn="l"/>
                        </a:tabLst>
                        <a:defRPr/>
                      </a:pPr>
                      <a:r>
                        <a:rPr lang="zh-CN" altLang="en-US" sz="1400" b="1" kern="1200" dirty="0">
                          <a:solidFill>
                            <a:schemeClr val="tx1"/>
                          </a:solidFill>
                          <a:latin typeface="微软雅黑" panose="020B0503020204020204" pitchFamily="34" charset="-122"/>
                          <a:ea typeface="微软雅黑" panose="020B0503020204020204" pitchFamily="34" charset="-122"/>
                          <a:cs typeface="+mn-cs"/>
                        </a:rPr>
                        <a:t>参数</a:t>
                      </a:r>
                      <a:endParaRPr lang="en-US" altLang="zh-CN" sz="1400" b="1" kern="1200" dirty="0">
                        <a:solidFill>
                          <a:schemeClr val="tx1"/>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zh-CN" altLang="en-US" sz="1400" b="1" kern="1200" dirty="0">
                          <a:latin typeface="微软雅黑" panose="020B0503020204020204" pitchFamily="34" charset="-122"/>
                          <a:ea typeface="微软雅黑" panose="020B0503020204020204" pitchFamily="34" charset="-122"/>
                        </a:rPr>
                        <a:t>进口产品</a:t>
                      </a:r>
                      <a:endParaRPr lang="en-US" sz="1400" b="1" kern="1200" dirty="0">
                        <a:solidFill>
                          <a:schemeClr val="lt1"/>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kern="1200" dirty="0">
                          <a:latin typeface="微软雅黑" panose="020B0503020204020204" pitchFamily="34" charset="-122"/>
                          <a:ea typeface="微软雅黑" panose="020B0503020204020204" pitchFamily="34" charset="-122"/>
                        </a:rPr>
                        <a:t>S</a:t>
                      </a:r>
                      <a:r>
                        <a:rPr lang="en-US" altLang="zh-CN" sz="1400" b="1" kern="1200" baseline="30000" dirty="0">
                          <a:latin typeface="微软雅黑" panose="020B0503020204020204" pitchFamily="34" charset="-122"/>
                          <a:ea typeface="微软雅黑" panose="020B0503020204020204" pitchFamily="34" charset="-122"/>
                        </a:rPr>
                        <a:t>3</a:t>
                      </a:r>
                      <a:r>
                        <a:rPr lang="en-US" altLang="zh-CN" sz="1400" b="1" kern="1200" dirty="0">
                          <a:latin typeface="微软雅黑" panose="020B0503020204020204" pitchFamily="34" charset="-122"/>
                          <a:ea typeface="微软雅黑" panose="020B0503020204020204" pitchFamily="34" charset="-122"/>
                        </a:rPr>
                        <a:t>FEL</a:t>
                      </a:r>
                      <a:endParaRPr lang="en-US" sz="1400" b="1" kern="1200" dirty="0">
                        <a:solidFill>
                          <a:schemeClr val="lt1"/>
                        </a:solidFill>
                        <a:latin typeface="微软雅黑" panose="020B0503020204020204" pitchFamily="34" charset="-122"/>
                        <a:ea typeface="微软雅黑" panose="020B0503020204020204" pitchFamily="34" charset="-122"/>
                        <a:cs typeface="+mn-cs"/>
                      </a:endParaRPr>
                    </a:p>
                  </a:txBody>
                  <a:tcPr marL="190561" marR="114336" marT="114336" marB="114336" anchor="ctr"/>
                </a:tc>
                <a:extLst>
                  <a:ext uri="{0D108BD9-81ED-4DB2-BD59-A6C34878D82A}">
                    <a16:rowId xmlns:a16="http://schemas.microsoft.com/office/drawing/2014/main" val="10000"/>
                  </a:ext>
                </a:extLst>
              </a:tr>
              <a:tr h="673732">
                <a:tc>
                  <a:txBody>
                    <a:bodyPr/>
                    <a:lstStyle/>
                    <a:p>
                      <a:pPr marL="0" marR="0" algn="ctr" defTabSz="914400" rtl="0" eaLnBrk="1" latinLnBrk="0" hangingPunct="1">
                        <a:spcBef>
                          <a:spcPts val="0"/>
                        </a:spcBef>
                        <a:spcAft>
                          <a:spcPts val="0"/>
                        </a:spcAft>
                        <a:buClrTx/>
                        <a:buSzTx/>
                        <a:buFontTx/>
                        <a:tabLst>
                          <a:tab pos="342900" algn="l"/>
                        </a:tabLst>
                      </a:pPr>
                      <a:r>
                        <a:rPr lang="zh-CN" altLang="en-US" sz="1400" b="1" u="none" kern="1200" dirty="0">
                          <a:latin typeface="微软雅黑" panose="020B0503020204020204" pitchFamily="34" charset="-122"/>
                          <a:ea typeface="微软雅黑" panose="020B0503020204020204" pitchFamily="34" charset="-122"/>
                        </a:rPr>
                        <a:t>主时钟</a:t>
                      </a:r>
                      <a:endParaRPr lang="en-US" sz="1400" b="1" u="none" kern="1200" dirty="0">
                        <a:solidFill>
                          <a:srgbClr val="002060"/>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sz="1400" b="1" u="none" kern="1200" dirty="0" err="1">
                          <a:solidFill>
                            <a:schemeClr val="tx1"/>
                          </a:solidFill>
                          <a:latin typeface="微软雅黑" panose="020B0503020204020204" pitchFamily="34" charset="-122"/>
                          <a:ea typeface="微软雅黑" panose="020B0503020204020204" pitchFamily="34" charset="-122"/>
                          <a:cs typeface="+mn-cs"/>
                        </a:rPr>
                        <a:t>抖动</a:t>
                      </a:r>
                      <a:endParaRPr lang="en-US" sz="1400" b="1" u="none" kern="1200" dirty="0">
                        <a:solidFill>
                          <a:schemeClr val="tx1"/>
                        </a:solidFill>
                        <a:latin typeface="微软雅黑" panose="020B0503020204020204" pitchFamily="34" charset="-122"/>
                        <a:ea typeface="微软雅黑" panose="020B0503020204020204" pitchFamily="34" charset="-122"/>
                        <a:cs typeface="+mn-cs"/>
                      </a:endParaRPr>
                    </a:p>
                    <a:p>
                      <a:pPr marL="0" marR="0" algn="ctr" defTabSz="914400" rtl="0" eaLnBrk="1" latinLnBrk="0" hangingPunct="1">
                        <a:spcBef>
                          <a:spcPts val="0"/>
                        </a:spcBef>
                        <a:spcAft>
                          <a:spcPts val="0"/>
                        </a:spcAft>
                        <a:buClrTx/>
                        <a:buSzTx/>
                        <a:buFontTx/>
                        <a:tabLst>
                          <a:tab pos="342900" algn="l"/>
                        </a:tabLst>
                      </a:pPr>
                      <a:r>
                        <a:rPr lang="en-US" sz="1400" b="1" u="none" kern="1200" dirty="0">
                          <a:solidFill>
                            <a:schemeClr val="tx1"/>
                          </a:solidFill>
                          <a:latin typeface="微软雅黑" panose="020B0503020204020204" pitchFamily="34" charset="-122"/>
                          <a:ea typeface="微软雅黑" panose="020B0503020204020204" pitchFamily="34" charset="-122"/>
                          <a:cs typeface="+mn-cs"/>
                        </a:rPr>
                        <a:t> [10 Hz, 10 MHz]</a:t>
                      </a: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11.18</a:t>
                      </a:r>
                      <a:r>
                        <a:rPr lang="zh-CN" altLang="en-US" sz="1400" b="1" u="none" kern="1200" dirty="0">
                          <a:solidFill>
                            <a:schemeClr val="tx1"/>
                          </a:solidFill>
                          <a:latin typeface="微软雅黑" panose="020B0503020204020204" pitchFamily="34" charset="-122"/>
                          <a:ea typeface="微软雅黑" panose="020B0503020204020204" pitchFamily="34" charset="-122"/>
                          <a:cs typeface="+mn-cs"/>
                        </a:rPr>
                        <a:t> </a:t>
                      </a: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fs</a:t>
                      </a:r>
                      <a:endParaRPr lang="en-US" sz="1400" b="1" u="none" kern="1200" dirty="0">
                        <a:solidFill>
                          <a:schemeClr val="tx1"/>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9.25</a:t>
                      </a:r>
                      <a:r>
                        <a:rPr lang="zh-CN" altLang="en-US" sz="1400" b="1" u="none" kern="1200" dirty="0">
                          <a:solidFill>
                            <a:schemeClr val="tx1"/>
                          </a:solidFill>
                          <a:latin typeface="微软雅黑" panose="020B0503020204020204" pitchFamily="34" charset="-122"/>
                          <a:ea typeface="微软雅黑" panose="020B0503020204020204" pitchFamily="34" charset="-122"/>
                          <a:cs typeface="+mn-cs"/>
                        </a:rPr>
                        <a:t> </a:t>
                      </a: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fs</a:t>
                      </a:r>
                      <a:endParaRPr lang="en-US" sz="1400" b="1" u="none" kern="1200" dirty="0">
                        <a:solidFill>
                          <a:schemeClr val="tx1"/>
                        </a:solidFill>
                        <a:latin typeface="微软雅黑" panose="020B0503020204020204" pitchFamily="34" charset="-122"/>
                        <a:ea typeface="微软雅黑" panose="020B0503020204020204" pitchFamily="34" charset="-122"/>
                        <a:cs typeface="+mn-cs"/>
                      </a:endParaRPr>
                    </a:p>
                  </a:txBody>
                  <a:tcPr marL="190561" marR="114336" marT="114336" marB="114336" anchor="ctr"/>
                </a:tc>
                <a:extLst>
                  <a:ext uri="{0D108BD9-81ED-4DB2-BD59-A6C34878D82A}">
                    <a16:rowId xmlns:a16="http://schemas.microsoft.com/office/drawing/2014/main" val="10001"/>
                  </a:ext>
                </a:extLst>
              </a:tr>
              <a:tr h="673732">
                <a:tc>
                  <a:txBody>
                    <a:bodyPr/>
                    <a:lstStyle/>
                    <a:p>
                      <a:pPr marL="0" marR="0" algn="ctr" defTabSz="914400" rtl="0" eaLnBrk="1" latinLnBrk="0" hangingPunct="1">
                        <a:spcBef>
                          <a:spcPts val="0"/>
                        </a:spcBef>
                        <a:spcAft>
                          <a:spcPts val="0"/>
                        </a:spcAft>
                        <a:buClrTx/>
                        <a:buSzTx/>
                        <a:buFontTx/>
                        <a:tabLst>
                          <a:tab pos="342900" algn="l"/>
                        </a:tabLst>
                      </a:pPr>
                      <a:r>
                        <a:rPr lang="zh-CN" altLang="en-US" sz="1400" b="1" u="none" kern="1200" dirty="0">
                          <a:latin typeface="微软雅黑" panose="020B0503020204020204" pitchFamily="34" charset="-122"/>
                          <a:ea typeface="微软雅黑" panose="020B0503020204020204" pitchFamily="34" charset="-122"/>
                        </a:rPr>
                        <a:t>脉冲激光稳相链路</a:t>
                      </a:r>
                      <a:endParaRPr lang="en-US" sz="1400" b="1" u="none" kern="1200" dirty="0">
                        <a:solidFill>
                          <a:srgbClr val="002060"/>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err="1">
                          <a:solidFill>
                            <a:schemeClr val="tx1"/>
                          </a:solidFill>
                          <a:latin typeface="微软雅黑" panose="020B0503020204020204" pitchFamily="34" charset="-122"/>
                          <a:ea typeface="微软雅黑" panose="020B0503020204020204" pitchFamily="34" charset="-122"/>
                          <a:cs typeface="+mn-cs"/>
                        </a:rPr>
                        <a:t>抖动</a:t>
                      </a:r>
                      <a:endParaRPr lang="en-US" altLang="zh-CN" sz="1400" b="1" u="none" kern="1200" dirty="0">
                        <a:solidFill>
                          <a:schemeClr val="tx1"/>
                        </a:solidFill>
                        <a:latin typeface="微软雅黑" panose="020B0503020204020204" pitchFamily="34" charset="-122"/>
                        <a:ea typeface="微软雅黑" panose="020B0503020204020204" pitchFamily="34" charset="-122"/>
                        <a:cs typeface="+mn-cs"/>
                      </a:endParaRPr>
                    </a:p>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 [10 Hz, 10 MHz]</a:t>
                      </a: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0.37</a:t>
                      </a:r>
                      <a:r>
                        <a:rPr lang="zh-CN" altLang="en-US" sz="1400" b="1" u="none" kern="1200" dirty="0">
                          <a:solidFill>
                            <a:schemeClr val="tx1"/>
                          </a:solidFill>
                          <a:latin typeface="微软雅黑" panose="020B0503020204020204" pitchFamily="34" charset="-122"/>
                          <a:ea typeface="微软雅黑" panose="020B0503020204020204" pitchFamily="34" charset="-122"/>
                          <a:cs typeface="+mn-cs"/>
                        </a:rPr>
                        <a:t> </a:t>
                      </a: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fs</a:t>
                      </a:r>
                      <a:endParaRPr lang="en-US" sz="1400" b="1" u="none" kern="1200" dirty="0">
                        <a:solidFill>
                          <a:schemeClr val="tx1"/>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0.27</a:t>
                      </a:r>
                      <a:r>
                        <a:rPr lang="zh-CN" altLang="en-US" sz="1400" b="1" u="none" kern="1200" dirty="0">
                          <a:solidFill>
                            <a:schemeClr val="tx1"/>
                          </a:solidFill>
                          <a:latin typeface="微软雅黑" panose="020B0503020204020204" pitchFamily="34" charset="-122"/>
                          <a:ea typeface="微软雅黑" panose="020B0503020204020204" pitchFamily="34" charset="-122"/>
                          <a:cs typeface="+mn-cs"/>
                        </a:rPr>
                        <a:t> </a:t>
                      </a: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fs</a:t>
                      </a:r>
                      <a:endParaRPr lang="en-US" sz="1400" b="1" u="none" kern="1200" dirty="0">
                        <a:solidFill>
                          <a:schemeClr val="tx1"/>
                        </a:solidFill>
                        <a:latin typeface="微软雅黑" panose="020B0503020204020204" pitchFamily="34" charset="-122"/>
                        <a:ea typeface="微软雅黑" panose="020B0503020204020204" pitchFamily="34" charset="-122"/>
                        <a:cs typeface="+mn-cs"/>
                      </a:endParaRPr>
                    </a:p>
                  </a:txBody>
                  <a:tcPr marL="190561" marR="114336" marT="114336" marB="114336" anchor="ctr"/>
                </a:tc>
                <a:extLst>
                  <a:ext uri="{0D108BD9-81ED-4DB2-BD59-A6C34878D82A}">
                    <a16:rowId xmlns:a16="http://schemas.microsoft.com/office/drawing/2014/main" val="10002"/>
                  </a:ext>
                </a:extLst>
              </a:tr>
              <a:tr h="879419">
                <a:tc>
                  <a:txBody>
                    <a:bodyPr/>
                    <a:lstStyle/>
                    <a:p>
                      <a:pPr marL="0" marR="0" algn="ctr" defTabSz="914400" rtl="0" eaLnBrk="1" latinLnBrk="0" hangingPunct="1">
                        <a:spcBef>
                          <a:spcPts val="0"/>
                        </a:spcBef>
                        <a:spcAft>
                          <a:spcPts val="0"/>
                        </a:spcAft>
                        <a:buClrTx/>
                        <a:buSzTx/>
                        <a:buFontTx/>
                        <a:tabLst>
                          <a:tab pos="342900" algn="l"/>
                        </a:tabLst>
                      </a:pPr>
                      <a:r>
                        <a:rPr lang="zh-CN" altLang="en-US" sz="1400" b="1" u="none" kern="1200" dirty="0">
                          <a:latin typeface="微软雅黑" panose="020B0503020204020204" pitchFamily="34" charset="-122"/>
                          <a:ea typeface="微软雅黑" panose="020B0503020204020204" pitchFamily="34" charset="-122"/>
                        </a:rPr>
                        <a:t>激光锁相器</a:t>
                      </a:r>
                      <a:endParaRPr lang="en-US" sz="1400" b="1" u="none" kern="1200" dirty="0">
                        <a:solidFill>
                          <a:srgbClr val="002060"/>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err="1">
                          <a:solidFill>
                            <a:schemeClr val="tx1"/>
                          </a:solidFill>
                          <a:latin typeface="微软雅黑" panose="020B0503020204020204" pitchFamily="34" charset="-122"/>
                          <a:ea typeface="微软雅黑" panose="020B0503020204020204" pitchFamily="34" charset="-122"/>
                          <a:cs typeface="+mn-cs"/>
                        </a:rPr>
                        <a:t>抖动</a:t>
                      </a:r>
                      <a:endParaRPr lang="en-US" altLang="zh-CN" sz="1400" b="1" u="none" kern="1200" dirty="0">
                        <a:solidFill>
                          <a:schemeClr val="tx1"/>
                        </a:solidFill>
                        <a:latin typeface="微软雅黑" panose="020B0503020204020204" pitchFamily="34" charset="-122"/>
                        <a:ea typeface="微软雅黑" panose="020B0503020204020204" pitchFamily="34" charset="-122"/>
                        <a:cs typeface="+mn-cs"/>
                      </a:endParaRPr>
                    </a:p>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 [10 Hz, 10 MHz]</a:t>
                      </a: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8.07</a:t>
                      </a:r>
                      <a:r>
                        <a:rPr lang="zh-CN" altLang="en-US" sz="1400" b="1" u="none" kern="1200" dirty="0">
                          <a:solidFill>
                            <a:schemeClr val="tx1"/>
                          </a:solidFill>
                          <a:latin typeface="微软雅黑" panose="020B0503020204020204" pitchFamily="34" charset="-122"/>
                          <a:ea typeface="微软雅黑" panose="020B0503020204020204" pitchFamily="34" charset="-122"/>
                          <a:cs typeface="+mn-cs"/>
                        </a:rPr>
                        <a:t> </a:t>
                      </a: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fs</a:t>
                      </a:r>
                      <a:endParaRPr lang="en-US" sz="1400" b="1" u="none" kern="1200" dirty="0">
                        <a:solidFill>
                          <a:schemeClr val="tx1"/>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7.18</a:t>
                      </a:r>
                      <a:r>
                        <a:rPr lang="zh-CN" altLang="en-US" sz="1400" b="1" u="none" kern="1200" dirty="0">
                          <a:solidFill>
                            <a:schemeClr val="tx1"/>
                          </a:solidFill>
                          <a:latin typeface="微软雅黑" panose="020B0503020204020204" pitchFamily="34" charset="-122"/>
                          <a:ea typeface="微软雅黑" panose="020B0503020204020204" pitchFamily="34" charset="-122"/>
                          <a:cs typeface="+mn-cs"/>
                        </a:rPr>
                        <a:t> </a:t>
                      </a: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fs</a:t>
                      </a:r>
                      <a:endParaRPr lang="en-US" sz="1400" b="1" u="none" kern="1200" dirty="0">
                        <a:solidFill>
                          <a:schemeClr val="tx1"/>
                        </a:solidFill>
                        <a:latin typeface="微软雅黑" panose="020B0503020204020204" pitchFamily="34" charset="-122"/>
                        <a:ea typeface="微软雅黑" panose="020B0503020204020204" pitchFamily="34" charset="-122"/>
                        <a:cs typeface="+mn-cs"/>
                      </a:endParaRPr>
                    </a:p>
                  </a:txBody>
                  <a:tcPr marL="190561" marR="114336" marT="114336" marB="114336" anchor="ctr"/>
                </a:tc>
                <a:extLst>
                  <a:ext uri="{0D108BD9-81ED-4DB2-BD59-A6C34878D82A}">
                    <a16:rowId xmlns:a16="http://schemas.microsoft.com/office/drawing/2014/main" val="10003"/>
                  </a:ext>
                </a:extLst>
              </a:tr>
              <a:tr h="673732">
                <a:tc>
                  <a:txBody>
                    <a:bodyPr/>
                    <a:lstStyle/>
                    <a:p>
                      <a:pPr marL="0" marR="0" algn="ctr" defTabSz="914400" rtl="0" eaLnBrk="1" latinLnBrk="0" hangingPunct="1">
                        <a:spcBef>
                          <a:spcPts val="0"/>
                        </a:spcBef>
                        <a:spcAft>
                          <a:spcPts val="0"/>
                        </a:spcAft>
                        <a:buClrTx/>
                        <a:buSzTx/>
                        <a:buFontTx/>
                        <a:tabLst>
                          <a:tab pos="342900" algn="l"/>
                        </a:tabLst>
                      </a:pPr>
                      <a:r>
                        <a:rPr lang="zh-CN" altLang="en-US" sz="1400" b="1" u="none" kern="1200" dirty="0">
                          <a:latin typeface="微软雅黑" panose="020B0503020204020204" pitchFamily="34" charset="-122"/>
                          <a:ea typeface="微软雅黑" panose="020B0503020204020204" pitchFamily="34" charset="-122"/>
                        </a:rPr>
                        <a:t>射频锁相器</a:t>
                      </a:r>
                      <a:endParaRPr lang="en-US" sz="1400" b="1" u="none" kern="1200" dirty="0">
                        <a:solidFill>
                          <a:srgbClr val="002060"/>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err="1">
                          <a:solidFill>
                            <a:schemeClr val="tx1"/>
                          </a:solidFill>
                          <a:latin typeface="微软雅黑" panose="020B0503020204020204" pitchFamily="34" charset="-122"/>
                          <a:ea typeface="微软雅黑" panose="020B0503020204020204" pitchFamily="34" charset="-122"/>
                          <a:cs typeface="+mn-cs"/>
                        </a:rPr>
                        <a:t>抖动</a:t>
                      </a:r>
                      <a:endParaRPr lang="en-US" altLang="zh-CN" sz="1400" b="1" u="none" kern="1200" dirty="0">
                        <a:solidFill>
                          <a:schemeClr val="tx1"/>
                        </a:solidFill>
                        <a:latin typeface="微软雅黑" panose="020B0503020204020204" pitchFamily="34" charset="-122"/>
                        <a:ea typeface="微软雅黑" panose="020B0503020204020204" pitchFamily="34" charset="-122"/>
                        <a:cs typeface="+mn-cs"/>
                      </a:endParaRPr>
                    </a:p>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 [10 Hz, 10 MHz]</a:t>
                      </a: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12.09</a:t>
                      </a:r>
                      <a:r>
                        <a:rPr lang="zh-CN" altLang="en-US" sz="1400" b="1" u="none" kern="1200" dirty="0">
                          <a:solidFill>
                            <a:schemeClr val="tx1"/>
                          </a:solidFill>
                          <a:latin typeface="微软雅黑" panose="020B0503020204020204" pitchFamily="34" charset="-122"/>
                          <a:ea typeface="微软雅黑" panose="020B0503020204020204" pitchFamily="34" charset="-122"/>
                          <a:cs typeface="+mn-cs"/>
                        </a:rPr>
                        <a:t> </a:t>
                      </a: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fs</a:t>
                      </a:r>
                      <a:endParaRPr lang="en-US" sz="1400" b="1" u="none" kern="1200" dirty="0">
                        <a:solidFill>
                          <a:schemeClr val="tx1"/>
                        </a:solidFill>
                        <a:latin typeface="微软雅黑" panose="020B0503020204020204" pitchFamily="34" charset="-122"/>
                        <a:ea typeface="微软雅黑" panose="020B0503020204020204" pitchFamily="34" charset="-122"/>
                        <a:cs typeface="+mn-cs"/>
                      </a:endParaRPr>
                    </a:p>
                  </a:txBody>
                  <a:tcPr marL="190561" marR="114336" marT="114336" marB="114336" anchor="ctr"/>
                </a:tc>
                <a:tc>
                  <a:txBody>
                    <a:bodyPr/>
                    <a:lstStyle/>
                    <a:p>
                      <a:pPr marL="0" marR="0" algn="ctr" defTabSz="914400" rtl="0" eaLnBrk="1" latinLnBrk="0" hangingPunct="1">
                        <a:spcBef>
                          <a:spcPts val="0"/>
                        </a:spcBef>
                        <a:spcAft>
                          <a:spcPts val="0"/>
                        </a:spcAft>
                        <a:buClrTx/>
                        <a:buSzTx/>
                        <a:buFontTx/>
                        <a:tabLst>
                          <a:tab pos="342900" algn="l"/>
                        </a:tabLst>
                      </a:pP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10.29</a:t>
                      </a:r>
                      <a:r>
                        <a:rPr lang="zh-CN" altLang="en-US" sz="1400" b="1" u="none" kern="1200" dirty="0">
                          <a:solidFill>
                            <a:schemeClr val="tx1"/>
                          </a:solidFill>
                          <a:latin typeface="微软雅黑" panose="020B0503020204020204" pitchFamily="34" charset="-122"/>
                          <a:ea typeface="微软雅黑" panose="020B0503020204020204" pitchFamily="34" charset="-122"/>
                          <a:cs typeface="+mn-cs"/>
                        </a:rPr>
                        <a:t> </a:t>
                      </a:r>
                      <a:r>
                        <a:rPr lang="en-US" altLang="zh-CN" sz="1400" b="1" u="none" kern="1200" dirty="0">
                          <a:solidFill>
                            <a:schemeClr val="tx1"/>
                          </a:solidFill>
                          <a:latin typeface="微软雅黑" panose="020B0503020204020204" pitchFamily="34" charset="-122"/>
                          <a:ea typeface="微软雅黑" panose="020B0503020204020204" pitchFamily="34" charset="-122"/>
                          <a:cs typeface="+mn-cs"/>
                        </a:rPr>
                        <a:t>fs</a:t>
                      </a:r>
                      <a:endParaRPr lang="en-US" sz="1400" b="1" u="none" kern="1200" dirty="0">
                        <a:solidFill>
                          <a:schemeClr val="tx1"/>
                        </a:solidFill>
                        <a:latin typeface="微软雅黑" panose="020B0503020204020204" pitchFamily="34" charset="-122"/>
                        <a:ea typeface="微软雅黑" panose="020B0503020204020204" pitchFamily="34" charset="-122"/>
                        <a:cs typeface="+mn-cs"/>
                      </a:endParaRPr>
                    </a:p>
                  </a:txBody>
                  <a:tcPr marL="190561" marR="114336" marT="114336" marB="114336" anchor="ctr"/>
                </a:tc>
                <a:extLst>
                  <a:ext uri="{0D108BD9-81ED-4DB2-BD59-A6C34878D82A}">
                    <a16:rowId xmlns:a16="http://schemas.microsoft.com/office/drawing/2014/main" val="10004"/>
                  </a:ext>
                </a:extLst>
              </a:tr>
            </a:tbl>
          </a:graphicData>
        </a:graphic>
      </p:graphicFrame>
      <p:grpSp>
        <p:nvGrpSpPr>
          <p:cNvPr id="4" name="组合 3">
            <a:extLst>
              <a:ext uri="{FF2B5EF4-FFF2-40B4-BE49-F238E27FC236}">
                <a16:creationId xmlns:a16="http://schemas.microsoft.com/office/drawing/2014/main" id="{A447A2AB-81B1-F8B5-3FFD-AA5C15704FC5}"/>
              </a:ext>
            </a:extLst>
          </p:cNvPr>
          <p:cNvGrpSpPr/>
          <p:nvPr/>
        </p:nvGrpSpPr>
        <p:grpSpPr>
          <a:xfrm>
            <a:off x="585700" y="2071975"/>
            <a:ext cx="5233292" cy="3924203"/>
            <a:chOff x="1126660" y="2071975"/>
            <a:chExt cx="5233292" cy="3924203"/>
          </a:xfrm>
        </p:grpSpPr>
        <p:pic>
          <p:nvPicPr>
            <p:cNvPr id="3" name="图片 2" descr="桌子上放满了不同类型的机器&#10;&#10;AI 生成的内容可能不正确。">
              <a:extLst>
                <a:ext uri="{FF2B5EF4-FFF2-40B4-BE49-F238E27FC236}">
                  <a16:creationId xmlns:a16="http://schemas.microsoft.com/office/drawing/2014/main" id="{B1CEA5D1-4FDA-746B-5330-DDE6C520C4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6660" y="2071975"/>
              <a:ext cx="5233292" cy="3924203"/>
            </a:xfrm>
            <a:prstGeom prst="rect">
              <a:avLst/>
            </a:prstGeom>
          </p:spPr>
        </p:pic>
        <p:sp>
          <p:nvSpPr>
            <p:cNvPr id="68" name="TextBox 23"/>
            <p:cNvSpPr txBox="1"/>
            <p:nvPr/>
          </p:nvSpPr>
          <p:spPr>
            <a:xfrm>
              <a:off x="1126660" y="5657624"/>
              <a:ext cx="5233292" cy="338554"/>
            </a:xfrm>
            <a:prstGeom prst="rect">
              <a:avLst/>
            </a:prstGeom>
            <a:solidFill>
              <a:schemeClr val="bg1">
                <a:alpha val="7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S</a:t>
              </a:r>
              <a:r>
                <a:rPr kumimoji="0" lang="en-US" altLang="zh-CN" sz="1600" b="1"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3</a:t>
              </a:r>
              <a:r>
                <a:rPr kumimoji="0" lang="en-US" altLang="zh-CN"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FEL</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飞秒同步系统</a:t>
              </a:r>
              <a:endParaRPr kumimoji="0" lang="en-US" sz="1600" b="0" i="0" u="none" strike="noStrike" kern="12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a:extLst>
              <a:ext uri="{FF2B5EF4-FFF2-40B4-BE49-F238E27FC236}">
                <a16:creationId xmlns:a16="http://schemas.microsoft.com/office/drawing/2014/main" id="{E9F1E57D-3A8F-4A1A-B42C-149CDA8717A8}"/>
              </a:ext>
            </a:extLst>
          </p:cNvPr>
          <p:cNvSpPr txBox="1">
            <a:spLocks noChangeArrowheads="1"/>
          </p:cNvSpPr>
          <p:nvPr/>
        </p:nvSpPr>
        <p:spPr bwMode="auto">
          <a:xfrm>
            <a:off x="1049106" y="84022"/>
            <a:ext cx="104231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eaLnBrk="1" hangingPunct="1">
              <a:defRPr/>
            </a:pPr>
            <a:r>
              <a:rPr lang="zh-CN" altLang="en-US" sz="3600" b="1" dirty="0">
                <a:solidFill>
                  <a:srgbClr val="FFFFFF"/>
                </a:solidFill>
                <a:latin typeface="+mn-lt"/>
                <a:ea typeface="+mn-ea"/>
                <a:cs typeface="+mn-ea"/>
                <a:sym typeface="+mn-lt"/>
              </a:rPr>
              <a:t>研制进展</a:t>
            </a:r>
            <a:r>
              <a:rPr lang="en-US" altLang="zh-CN" sz="3600" b="1" dirty="0">
                <a:solidFill>
                  <a:srgbClr val="FFFFFF"/>
                </a:solidFill>
                <a:latin typeface="+mn-lt"/>
                <a:ea typeface="+mn-ea"/>
                <a:cs typeface="+mn-ea"/>
                <a:sym typeface="+mn-lt"/>
              </a:rPr>
              <a:t>——</a:t>
            </a:r>
            <a:r>
              <a:rPr lang="zh-CN" altLang="en-US" sz="3600" b="1" dirty="0">
                <a:solidFill>
                  <a:srgbClr val="FFFFFF"/>
                </a:solidFill>
                <a:latin typeface="+mn-lt"/>
                <a:ea typeface="+mn-ea"/>
                <a:cs typeface="+mn-ea"/>
                <a:sym typeface="+mn-lt"/>
              </a:rPr>
              <a:t>具备波荡器和电磁铁组装和测量能力</a:t>
            </a:r>
          </a:p>
        </p:txBody>
      </p:sp>
      <p:sp>
        <p:nvSpPr>
          <p:cNvPr id="3" name="文本框 2">
            <a:extLst>
              <a:ext uri="{FF2B5EF4-FFF2-40B4-BE49-F238E27FC236}">
                <a16:creationId xmlns:a16="http://schemas.microsoft.com/office/drawing/2014/main" id="{141D19CC-B199-4147-8721-D88B979B6733}"/>
              </a:ext>
            </a:extLst>
          </p:cNvPr>
          <p:cNvSpPr txBox="1"/>
          <p:nvPr/>
        </p:nvSpPr>
        <p:spPr>
          <a:xfrm>
            <a:off x="89418" y="847367"/>
            <a:ext cx="120131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94160"/>
                </a:solidFill>
                <a:effectLst/>
                <a:uLnTx/>
                <a:uFillTx/>
                <a:latin typeface="微软雅黑" panose="020B0503020204020204" charset="-122"/>
                <a:ea typeface="微软雅黑" panose="020B0503020204020204" charset="-122"/>
                <a:cs typeface="微软雅黑" panose="020B0503020204020204" charset="-122"/>
              </a:rPr>
              <a:t>已掌握波荡器（</a:t>
            </a:r>
            <a:r>
              <a:rPr kumimoji="0" lang="en-US" altLang="zh-CN" sz="1800" b="1" i="0" u="none" strike="noStrike" kern="1200" cap="none" spc="0" normalizeH="0" baseline="0" noProof="0" dirty="0">
                <a:ln>
                  <a:noFill/>
                </a:ln>
                <a:solidFill>
                  <a:srgbClr val="094160"/>
                </a:solidFill>
                <a:effectLst/>
                <a:uLnTx/>
                <a:uFillTx/>
                <a:latin typeface="微软雅黑" panose="020B0503020204020204" charset="-122"/>
                <a:ea typeface="微软雅黑" panose="020B0503020204020204" charset="-122"/>
                <a:cs typeface="微软雅黑" panose="020B0503020204020204" charset="-122"/>
              </a:rPr>
              <a:t>PMU</a:t>
            </a:r>
            <a:r>
              <a:rPr kumimoji="0" lang="zh-CN" altLang="en-US" sz="1800" b="1" i="0" u="none" strike="noStrike" kern="1200" cap="none" spc="0" normalizeH="0" baseline="0" noProof="0" dirty="0">
                <a:ln>
                  <a:noFill/>
                </a:ln>
                <a:solidFill>
                  <a:srgbClr val="094160"/>
                </a:solidFill>
                <a:effectLst/>
                <a:uLnTx/>
                <a:uFillTx/>
                <a:latin typeface="微软雅黑" panose="020B0503020204020204" charset="-122"/>
                <a:ea typeface="微软雅黑" panose="020B0503020204020204" charset="-122"/>
                <a:cs typeface="微软雅黑" panose="020B0503020204020204" charset="-122"/>
              </a:rPr>
              <a:t>和</a:t>
            </a:r>
            <a:r>
              <a:rPr kumimoji="0" lang="en-US" altLang="zh-CN" sz="1800" b="1" i="0" u="none" strike="noStrike" kern="1200" cap="none" spc="0" normalizeH="0" baseline="0" noProof="0" dirty="0">
                <a:ln>
                  <a:noFill/>
                </a:ln>
                <a:solidFill>
                  <a:srgbClr val="094160"/>
                </a:solidFill>
                <a:effectLst/>
                <a:uLnTx/>
                <a:uFillTx/>
                <a:latin typeface="微软雅黑" panose="020B0503020204020204" charset="-122"/>
                <a:ea typeface="微软雅黑" panose="020B0503020204020204" charset="-122"/>
                <a:cs typeface="微软雅黑" panose="020B0503020204020204" charset="-122"/>
              </a:rPr>
              <a:t>EPU</a:t>
            </a:r>
            <a:r>
              <a:rPr kumimoji="0" lang="zh-CN" altLang="en-US" sz="1800" b="1" i="0" u="none" strike="noStrike" kern="1200" cap="none" spc="0" normalizeH="0" baseline="0" noProof="0" dirty="0">
                <a:ln>
                  <a:noFill/>
                </a:ln>
                <a:solidFill>
                  <a:srgbClr val="094160"/>
                </a:solidFill>
                <a:effectLst/>
                <a:uLnTx/>
                <a:uFillTx/>
                <a:latin typeface="微软雅黑" panose="020B0503020204020204" charset="-122"/>
                <a:ea typeface="微软雅黑" panose="020B0503020204020204" charset="-122"/>
                <a:cs typeface="微软雅黑" panose="020B0503020204020204" charset="-122"/>
              </a:rPr>
              <a:t>）从设计、精密组装，磁测全过程工艺技术，已有三维点测量系统、积分场测量系统、旋转线圈测量系统等硬件平台。</a:t>
            </a:r>
            <a:endParaRPr kumimoji="0" lang="en-US" altLang="zh-CN" sz="1800" b="1" i="0" u="none" strike="noStrike" kern="1200" cap="none" spc="0" normalizeH="0" baseline="0" noProof="0" dirty="0">
              <a:ln>
                <a:noFill/>
              </a:ln>
              <a:solidFill>
                <a:srgbClr val="09416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33" name="矩形 32">
            <a:extLst>
              <a:ext uri="{FF2B5EF4-FFF2-40B4-BE49-F238E27FC236}">
                <a16:creationId xmlns:a16="http://schemas.microsoft.com/office/drawing/2014/main" id="{5A13B62C-7A8C-480F-87E9-49AA1F81C4D8}"/>
              </a:ext>
            </a:extLst>
          </p:cNvPr>
          <p:cNvSpPr/>
          <p:nvPr/>
        </p:nvSpPr>
        <p:spPr>
          <a:xfrm>
            <a:off x="1615861" y="6525667"/>
            <a:ext cx="1298753" cy="276999"/>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EPU50</a:t>
            </a:r>
            <a:r>
              <a:rPr kumimoji="0" lang="zh-CN" altLang="en-US"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工艺模型</a:t>
            </a:r>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endParaRPr>
          </a:p>
        </p:txBody>
      </p:sp>
      <p:pic>
        <p:nvPicPr>
          <p:cNvPr id="34" name="图片 33">
            <a:extLst>
              <a:ext uri="{FF2B5EF4-FFF2-40B4-BE49-F238E27FC236}">
                <a16:creationId xmlns:a16="http://schemas.microsoft.com/office/drawing/2014/main" id="{F9EC790C-4004-4CE0-A22D-C9BC8EA0DE83}"/>
              </a:ext>
            </a:extLst>
          </p:cNvPr>
          <p:cNvPicPr>
            <a:picLocks noChangeAspect="1"/>
          </p:cNvPicPr>
          <p:nvPr/>
        </p:nvPicPr>
        <p:blipFill>
          <a:blip r:embed="rId2"/>
          <a:stretch>
            <a:fillRect/>
          </a:stretch>
        </p:blipFill>
        <p:spPr>
          <a:xfrm>
            <a:off x="218009" y="4204602"/>
            <a:ext cx="4468255" cy="2370223"/>
          </a:xfrm>
          <a:prstGeom prst="rect">
            <a:avLst/>
          </a:prstGeom>
        </p:spPr>
      </p:pic>
      <p:pic>
        <p:nvPicPr>
          <p:cNvPr id="35" name="图片 34">
            <a:extLst>
              <a:ext uri="{FF2B5EF4-FFF2-40B4-BE49-F238E27FC236}">
                <a16:creationId xmlns:a16="http://schemas.microsoft.com/office/drawing/2014/main" id="{6DCACD45-594F-4D4B-90C6-18DF8CF2E281}"/>
              </a:ext>
            </a:extLst>
          </p:cNvPr>
          <p:cNvPicPr>
            <a:picLocks noChangeAspect="1"/>
          </p:cNvPicPr>
          <p:nvPr/>
        </p:nvPicPr>
        <p:blipFill rotWithShape="1">
          <a:blip r:embed="rId3"/>
          <a:srcRect l="10625" t="7593" r="5634"/>
          <a:stretch/>
        </p:blipFill>
        <p:spPr>
          <a:xfrm>
            <a:off x="217017" y="1524834"/>
            <a:ext cx="4470239" cy="2498748"/>
          </a:xfrm>
          <a:prstGeom prst="rect">
            <a:avLst/>
          </a:prstGeom>
        </p:spPr>
      </p:pic>
      <p:sp>
        <p:nvSpPr>
          <p:cNvPr id="36" name="矩形 35">
            <a:extLst>
              <a:ext uri="{FF2B5EF4-FFF2-40B4-BE49-F238E27FC236}">
                <a16:creationId xmlns:a16="http://schemas.microsoft.com/office/drawing/2014/main" id="{5BDCE787-40EF-4A0E-B14B-5CC2591DDB82}"/>
              </a:ext>
            </a:extLst>
          </p:cNvPr>
          <p:cNvSpPr/>
          <p:nvPr/>
        </p:nvSpPr>
        <p:spPr>
          <a:xfrm>
            <a:off x="2362307" y="3722004"/>
            <a:ext cx="1369286" cy="276999"/>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PMU43</a:t>
            </a:r>
            <a:r>
              <a:rPr kumimoji="0" lang="zh-CN" altLang="en-US"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机械模型</a:t>
            </a:r>
            <a:endParaRPr kumimoji="0" lang="zh-CN" altLang="en-US" sz="1200" b="0"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38" name="文本框 37">
            <a:extLst>
              <a:ext uri="{FF2B5EF4-FFF2-40B4-BE49-F238E27FC236}">
                <a16:creationId xmlns:a16="http://schemas.microsoft.com/office/drawing/2014/main" id="{8CA54601-A214-4440-A489-A22D70F09457}"/>
              </a:ext>
            </a:extLst>
          </p:cNvPr>
          <p:cNvSpPr txBox="1"/>
          <p:nvPr/>
        </p:nvSpPr>
        <p:spPr>
          <a:xfrm>
            <a:off x="5313475" y="3640479"/>
            <a:ext cx="2787787"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波荡器三维点测量系统测量现场</a:t>
            </a:r>
          </a:p>
        </p:txBody>
      </p:sp>
      <p:sp>
        <p:nvSpPr>
          <p:cNvPr id="39" name="文本框 38">
            <a:extLst>
              <a:ext uri="{FF2B5EF4-FFF2-40B4-BE49-F238E27FC236}">
                <a16:creationId xmlns:a16="http://schemas.microsoft.com/office/drawing/2014/main" id="{F7E41AC2-3272-4A97-BCFF-3352CC3A7F31}"/>
              </a:ext>
            </a:extLst>
          </p:cNvPr>
          <p:cNvSpPr txBox="1"/>
          <p:nvPr/>
        </p:nvSpPr>
        <p:spPr>
          <a:xfrm>
            <a:off x="8920495" y="3620084"/>
            <a:ext cx="3298241"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电磁铁多极场测量系统调试现场</a:t>
            </a:r>
          </a:p>
        </p:txBody>
      </p:sp>
      <p:sp>
        <p:nvSpPr>
          <p:cNvPr id="40" name="文本框 39">
            <a:extLst>
              <a:ext uri="{FF2B5EF4-FFF2-40B4-BE49-F238E27FC236}">
                <a16:creationId xmlns:a16="http://schemas.microsoft.com/office/drawing/2014/main" id="{81121836-81F2-4544-9707-D163EC4569BD}"/>
              </a:ext>
            </a:extLst>
          </p:cNvPr>
          <p:cNvSpPr txBox="1"/>
          <p:nvPr/>
        </p:nvSpPr>
        <p:spPr>
          <a:xfrm>
            <a:off x="9105082" y="6509059"/>
            <a:ext cx="2929065"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翻转线圈测量系统调试现场</a:t>
            </a:r>
          </a:p>
        </p:txBody>
      </p:sp>
      <p:sp>
        <p:nvSpPr>
          <p:cNvPr id="41" name="文本框 40">
            <a:extLst>
              <a:ext uri="{FF2B5EF4-FFF2-40B4-BE49-F238E27FC236}">
                <a16:creationId xmlns:a16="http://schemas.microsoft.com/office/drawing/2014/main" id="{18966FAC-E22E-4D3B-8C9F-B45AA4CC2BAB}"/>
              </a:ext>
            </a:extLst>
          </p:cNvPr>
          <p:cNvSpPr txBox="1"/>
          <p:nvPr/>
        </p:nvSpPr>
        <p:spPr>
          <a:xfrm>
            <a:off x="5707974" y="6509059"/>
            <a:ext cx="2509575" cy="3077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平移线圈测量测试现场</a:t>
            </a:r>
          </a:p>
        </p:txBody>
      </p:sp>
      <p:sp>
        <p:nvSpPr>
          <p:cNvPr id="42" name="矩形 41">
            <a:extLst>
              <a:ext uri="{FF2B5EF4-FFF2-40B4-BE49-F238E27FC236}">
                <a16:creationId xmlns:a16="http://schemas.microsoft.com/office/drawing/2014/main" id="{F0EF7EEB-9D97-4C34-B4EB-1F4D36BAD208}"/>
              </a:ext>
            </a:extLst>
          </p:cNvPr>
          <p:cNvSpPr/>
          <p:nvPr/>
        </p:nvSpPr>
        <p:spPr>
          <a:xfrm>
            <a:off x="4698919" y="1145225"/>
            <a:ext cx="7456750" cy="5895482"/>
          </a:xfrm>
          <a:prstGeom prst="rect">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43" name="图片 42">
            <a:extLst>
              <a:ext uri="{FF2B5EF4-FFF2-40B4-BE49-F238E27FC236}">
                <a16:creationId xmlns:a16="http://schemas.microsoft.com/office/drawing/2014/main" id="{3005EBDC-CA68-4C66-9834-B69A793FCE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2975" y="4109269"/>
            <a:ext cx="3438737" cy="2402893"/>
          </a:xfrm>
          <a:prstGeom prst="rect">
            <a:avLst/>
          </a:prstGeom>
        </p:spPr>
      </p:pic>
      <p:pic>
        <p:nvPicPr>
          <p:cNvPr id="44" name="图片 43">
            <a:extLst>
              <a:ext uri="{FF2B5EF4-FFF2-40B4-BE49-F238E27FC236}">
                <a16:creationId xmlns:a16="http://schemas.microsoft.com/office/drawing/2014/main" id="{0B74B425-9F03-423E-93D4-570AFE6977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7299" y="1242416"/>
            <a:ext cx="3388640" cy="2383816"/>
          </a:xfrm>
          <a:prstGeom prst="rect">
            <a:avLst/>
          </a:prstGeom>
        </p:spPr>
      </p:pic>
      <p:pic>
        <p:nvPicPr>
          <p:cNvPr id="45" name="图片 44">
            <a:extLst>
              <a:ext uri="{FF2B5EF4-FFF2-40B4-BE49-F238E27FC236}">
                <a16:creationId xmlns:a16="http://schemas.microsoft.com/office/drawing/2014/main" id="{6E3FB303-F3A3-437E-BD99-0ACF74CD23B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47909" y="4070712"/>
            <a:ext cx="3438737" cy="2454955"/>
          </a:xfrm>
          <a:prstGeom prst="rect">
            <a:avLst/>
          </a:prstGeom>
        </p:spPr>
      </p:pic>
      <p:pic>
        <p:nvPicPr>
          <p:cNvPr id="46" name="图片 45">
            <a:extLst>
              <a:ext uri="{FF2B5EF4-FFF2-40B4-BE49-F238E27FC236}">
                <a16:creationId xmlns:a16="http://schemas.microsoft.com/office/drawing/2014/main" id="{86955A97-46E4-4BB6-843F-E4A70C6F01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24319" y="1246957"/>
            <a:ext cx="3412697" cy="2373127"/>
          </a:xfrm>
          <a:prstGeom prst="rect">
            <a:avLst/>
          </a:prstGeom>
        </p:spPr>
      </p:pic>
    </p:spTree>
    <p:extLst>
      <p:ext uri="{BB962C8B-B14F-4D97-AF65-F5344CB8AC3E}">
        <p14:creationId xmlns:p14="http://schemas.microsoft.com/office/powerpoint/2010/main" val="2780168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2"/>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研制进展</a:t>
            </a:r>
            <a:r>
              <a:rPr kumimoji="0" lang="en-US" altLang="zh-CN" sz="3600" b="1" i="0" u="none" strike="noStrike" kern="1200" cap="none" spc="0" normalizeH="0" baseline="0" noProof="0" dirty="0">
                <a:ln>
                  <a:noFill/>
                </a:ln>
                <a:solidFill>
                  <a:srgbClr val="FFFFFF"/>
                </a:solidFill>
                <a:effectLst/>
                <a:uLnTx/>
                <a:uFillTx/>
                <a:latin typeface="Arial"/>
                <a:ea typeface="微软雅黑"/>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束测系统</a:t>
            </a:r>
          </a:p>
        </p:txBody>
      </p:sp>
      <p:sp>
        <p:nvSpPr>
          <p:cNvPr id="40" name="文本框 39"/>
          <p:cNvSpPr txBox="1"/>
          <p:nvPr/>
        </p:nvSpPr>
        <p:spPr>
          <a:xfrm>
            <a:off x="231281" y="1143179"/>
            <a:ext cx="6076384" cy="1000274"/>
          </a:xfrm>
          <a:prstGeom prst="rect">
            <a:avLst/>
          </a:prstGeom>
        </p:spPr>
        <p:txBody>
          <a:bodyPr wrap="square">
            <a:spAutoFit/>
          </a:bodyPr>
          <a:lstStyle>
            <a:defPPr>
              <a:defRPr lang="zh-CN"/>
            </a:defPPr>
            <a:lvl1pPr marL="285750" indent="-285750" algn="just" defTabSz="650240" eaLnBrk="1" fontAlgn="auto" hangingPunct="1">
              <a:spcBef>
                <a:spcPts val="0"/>
              </a:spcBef>
              <a:spcAft>
                <a:spcPts val="0"/>
              </a:spcAft>
              <a:buFont typeface="Arial" panose="020B0604020202020204" pitchFamily="34" charset="0"/>
              <a:buChar char="•"/>
              <a:defRPr sz="2000" b="1">
                <a:solidFill>
                  <a:srgbClr val="002060"/>
                </a:solidFill>
                <a:latin typeface="微软雅黑" panose="020B0503020204020204" pitchFamily="34" charset="-122"/>
                <a:ea typeface="微软雅黑" panose="020B0503020204020204" pitchFamily="34" charset="-122"/>
              </a:defRPr>
            </a:lvl1pPr>
          </a:lstStyle>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完成</a:t>
            </a: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SBPM</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探头、</a:t>
            </a: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CBPM</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探头、</a:t>
            </a: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Profile</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SBPM</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电子学、丝扫器的研制</a:t>
            </a:r>
            <a:endPar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完成射频直采</a:t>
            </a: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CBPM/BAM</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电子学原理验证</a:t>
            </a:r>
            <a:endPar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pic>
        <p:nvPicPr>
          <p:cNvPr id="2" name="图片 1">
            <a:extLst>
              <a:ext uri="{FF2B5EF4-FFF2-40B4-BE49-F238E27FC236}">
                <a16:creationId xmlns:a16="http://schemas.microsoft.com/office/drawing/2014/main" id="{35DAD909-8241-B77A-33BB-8C8D435E44F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910" t="2714" r="5066" b="3488"/>
          <a:stretch>
            <a:fillRect/>
          </a:stretch>
        </p:blipFill>
        <p:spPr bwMode="auto">
          <a:xfrm>
            <a:off x="6388361" y="1000503"/>
            <a:ext cx="3153747" cy="1561283"/>
          </a:xfrm>
          <a:prstGeom prst="rect">
            <a:avLst/>
          </a:prstGeom>
          <a:ln>
            <a:noFill/>
          </a:ln>
          <a:extLst>
            <a:ext uri="{53640926-AAD7-44D8-BBD7-CCE9431645EC}">
              <a14:shadowObscured xmlns:a14="http://schemas.microsoft.com/office/drawing/2010/main"/>
            </a:ext>
          </a:extLst>
        </p:spPr>
      </p:pic>
      <p:pic>
        <p:nvPicPr>
          <p:cNvPr id="4" name="图片 3">
            <a:extLst>
              <a:ext uri="{FF2B5EF4-FFF2-40B4-BE49-F238E27FC236}">
                <a16:creationId xmlns:a16="http://schemas.microsoft.com/office/drawing/2014/main" id="{B65467C6-CCC3-DD6C-FEA8-A12E03EE3FA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6996" y="2661597"/>
            <a:ext cx="2295331" cy="1721129"/>
          </a:xfrm>
          <a:prstGeom prst="rect">
            <a:avLst/>
          </a:prstGeom>
          <a:noFill/>
          <a:ln>
            <a:noFill/>
          </a:ln>
        </p:spPr>
      </p:pic>
      <p:pic>
        <p:nvPicPr>
          <p:cNvPr id="5" name="图片 4">
            <a:extLst>
              <a:ext uri="{FF2B5EF4-FFF2-40B4-BE49-F238E27FC236}">
                <a16:creationId xmlns:a16="http://schemas.microsoft.com/office/drawing/2014/main" id="{23F6E706-D059-4AFF-4282-C3F3E40E4C82}"/>
              </a:ext>
            </a:extLst>
          </p:cNvPr>
          <p:cNvPicPr>
            <a:picLocks noChangeAspect="1"/>
          </p:cNvPicPr>
          <p:nvPr/>
        </p:nvPicPr>
        <p:blipFill>
          <a:blip r:embed="rId4"/>
          <a:stretch>
            <a:fillRect/>
          </a:stretch>
        </p:blipFill>
        <p:spPr>
          <a:xfrm>
            <a:off x="9885161" y="1000503"/>
            <a:ext cx="2075558" cy="1561283"/>
          </a:xfrm>
          <a:prstGeom prst="rect">
            <a:avLst/>
          </a:prstGeom>
        </p:spPr>
      </p:pic>
      <p:pic>
        <p:nvPicPr>
          <p:cNvPr id="7" name="图片 6" descr="电脑显示屏&#10;&#10;AI 生成的内容可能不正确。">
            <a:extLst>
              <a:ext uri="{FF2B5EF4-FFF2-40B4-BE49-F238E27FC236}">
                <a16:creationId xmlns:a16="http://schemas.microsoft.com/office/drawing/2014/main" id="{7AE05DB7-D945-963D-A614-2145A1A2868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54279" y="2661597"/>
            <a:ext cx="3006440" cy="1708398"/>
          </a:xfrm>
          <a:prstGeom prst="rect">
            <a:avLst/>
          </a:prstGeom>
          <a:noFill/>
          <a:ln>
            <a:noFill/>
          </a:ln>
        </p:spPr>
      </p:pic>
      <p:pic>
        <p:nvPicPr>
          <p:cNvPr id="8" name="图片 7" descr="电子设备的屏幕&#10;&#10;中度可信度描述已自动生成">
            <a:extLst>
              <a:ext uri="{FF2B5EF4-FFF2-40B4-BE49-F238E27FC236}">
                <a16:creationId xmlns:a16="http://schemas.microsoft.com/office/drawing/2014/main" id="{237DE548-66ED-37C8-CC93-6AF94BE00A97}"/>
              </a:ext>
            </a:extLst>
          </p:cNvPr>
          <p:cNvPicPr>
            <a:picLocks noChangeAspect="1"/>
          </p:cNvPicPr>
          <p:nvPr/>
        </p:nvPicPr>
        <p:blipFill>
          <a:blip r:embed="rId6" cstate="print">
            <a:extLst>
              <a:ext uri="{28A0092B-C50C-407E-A947-70E740481C1C}">
                <a14:useLocalDpi xmlns:a14="http://schemas.microsoft.com/office/drawing/2010/main" val="0"/>
              </a:ext>
            </a:extLst>
          </a:blip>
          <a:srcRect l="10840" t="21661" r="8896" b="21228"/>
          <a:stretch/>
        </p:blipFill>
        <p:spPr>
          <a:xfrm>
            <a:off x="6388361" y="4536285"/>
            <a:ext cx="2701214" cy="1922026"/>
          </a:xfrm>
          <a:prstGeom prst="rect">
            <a:avLst/>
          </a:prstGeom>
        </p:spPr>
      </p:pic>
      <p:pic>
        <p:nvPicPr>
          <p:cNvPr id="10" name="图片 9">
            <a:extLst>
              <a:ext uri="{FF2B5EF4-FFF2-40B4-BE49-F238E27FC236}">
                <a16:creationId xmlns:a16="http://schemas.microsoft.com/office/drawing/2014/main" id="{225DBFB4-859D-0315-22AD-34AC15D3FA1B}"/>
              </a:ext>
            </a:extLst>
          </p:cNvPr>
          <p:cNvPicPr>
            <a:picLocks noChangeAspect="1"/>
          </p:cNvPicPr>
          <p:nvPr/>
        </p:nvPicPr>
        <p:blipFill>
          <a:blip r:embed="rId7"/>
          <a:stretch>
            <a:fillRect/>
          </a:stretch>
        </p:blipFill>
        <p:spPr>
          <a:xfrm>
            <a:off x="9372336" y="4469806"/>
            <a:ext cx="2588383" cy="1934899"/>
          </a:xfrm>
          <a:prstGeom prst="rect">
            <a:avLst/>
          </a:prstGeom>
        </p:spPr>
      </p:pic>
      <p:sp>
        <p:nvSpPr>
          <p:cNvPr id="11" name="文本框 10">
            <a:extLst>
              <a:ext uri="{FF2B5EF4-FFF2-40B4-BE49-F238E27FC236}">
                <a16:creationId xmlns:a16="http://schemas.microsoft.com/office/drawing/2014/main" id="{F28BF048-FDEC-C72E-6EC8-4B9F6EC009F8}"/>
              </a:ext>
            </a:extLst>
          </p:cNvPr>
          <p:cNvSpPr txBox="1"/>
          <p:nvPr/>
        </p:nvSpPr>
        <p:spPr>
          <a:xfrm>
            <a:off x="7484172" y="2231039"/>
            <a:ext cx="109036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微软雅黑"/>
                <a:ea typeface="微软雅黑"/>
                <a:cs typeface="+mn-cs"/>
              </a:rPr>
              <a:t>CBPM</a:t>
            </a:r>
            <a:r>
              <a:rPr kumimoji="0" lang="zh-CN" altLang="en-US" sz="1400" b="1" i="0" u="none" strike="noStrike" kern="1200" cap="none" spc="0" normalizeH="0" baseline="0" noProof="0" dirty="0">
                <a:ln>
                  <a:noFill/>
                </a:ln>
                <a:solidFill>
                  <a:srgbClr val="FF0000"/>
                </a:solidFill>
                <a:effectLst/>
                <a:uLnTx/>
                <a:uFillTx/>
                <a:latin typeface="微软雅黑"/>
                <a:ea typeface="微软雅黑"/>
                <a:cs typeface="+mn-cs"/>
              </a:rPr>
              <a:t>探头</a:t>
            </a:r>
          </a:p>
        </p:txBody>
      </p:sp>
      <p:sp>
        <p:nvSpPr>
          <p:cNvPr id="14" name="文本框 13">
            <a:extLst>
              <a:ext uri="{FF2B5EF4-FFF2-40B4-BE49-F238E27FC236}">
                <a16:creationId xmlns:a16="http://schemas.microsoft.com/office/drawing/2014/main" id="{F924BAC6-220F-C136-6188-5A091FD7DA66}"/>
              </a:ext>
            </a:extLst>
          </p:cNvPr>
          <p:cNvSpPr txBox="1"/>
          <p:nvPr/>
        </p:nvSpPr>
        <p:spPr>
          <a:xfrm>
            <a:off x="10440443" y="2227329"/>
            <a:ext cx="107753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微软雅黑"/>
                <a:ea typeface="微软雅黑"/>
                <a:cs typeface="+mn-cs"/>
              </a:rPr>
              <a:t>SBPM</a:t>
            </a:r>
            <a:r>
              <a:rPr kumimoji="0" lang="zh-CN" altLang="en-US" sz="1400" b="1" i="0" u="none" strike="noStrike" kern="1200" cap="none" spc="0" normalizeH="0" baseline="0" noProof="0" dirty="0">
                <a:ln>
                  <a:noFill/>
                </a:ln>
                <a:solidFill>
                  <a:srgbClr val="FF0000"/>
                </a:solidFill>
                <a:effectLst/>
                <a:uLnTx/>
                <a:uFillTx/>
                <a:latin typeface="微软雅黑"/>
                <a:ea typeface="微软雅黑"/>
                <a:cs typeface="+mn-cs"/>
              </a:rPr>
              <a:t>探头</a:t>
            </a:r>
          </a:p>
        </p:txBody>
      </p:sp>
      <p:sp>
        <p:nvSpPr>
          <p:cNvPr id="19" name="文本框 18">
            <a:extLst>
              <a:ext uri="{FF2B5EF4-FFF2-40B4-BE49-F238E27FC236}">
                <a16:creationId xmlns:a16="http://schemas.microsoft.com/office/drawing/2014/main" id="{549E1061-B0DA-17A5-9F44-A05B679A68DB}"/>
              </a:ext>
            </a:extLst>
          </p:cNvPr>
          <p:cNvSpPr txBox="1"/>
          <p:nvPr/>
        </p:nvSpPr>
        <p:spPr>
          <a:xfrm>
            <a:off x="7253820" y="4074949"/>
            <a:ext cx="77553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微软雅黑"/>
                <a:ea typeface="微软雅黑"/>
                <a:cs typeface="+mn-cs"/>
              </a:rPr>
              <a:t>Profile</a:t>
            </a:r>
            <a:endParaRPr kumimoji="0" lang="zh-CN" altLang="en-US" sz="1400" b="1" i="0" u="none" strike="noStrike" kern="1200" cap="none" spc="0" normalizeH="0" baseline="0" noProof="0" dirty="0">
              <a:ln>
                <a:noFill/>
              </a:ln>
              <a:solidFill>
                <a:srgbClr val="FF0000"/>
              </a:solidFill>
              <a:effectLst/>
              <a:uLnTx/>
              <a:uFillTx/>
              <a:latin typeface="微软雅黑"/>
              <a:ea typeface="微软雅黑"/>
              <a:cs typeface="+mn-cs"/>
            </a:endParaRPr>
          </a:p>
        </p:txBody>
      </p:sp>
      <p:sp>
        <p:nvSpPr>
          <p:cNvPr id="20" name="文本框 19">
            <a:extLst>
              <a:ext uri="{FF2B5EF4-FFF2-40B4-BE49-F238E27FC236}">
                <a16:creationId xmlns:a16="http://schemas.microsoft.com/office/drawing/2014/main" id="{C3397AD3-1215-8502-453C-A9125E458F85}"/>
              </a:ext>
            </a:extLst>
          </p:cNvPr>
          <p:cNvSpPr txBox="1"/>
          <p:nvPr/>
        </p:nvSpPr>
        <p:spPr>
          <a:xfrm>
            <a:off x="9885161" y="4062218"/>
            <a:ext cx="132921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微软雅黑"/>
                <a:ea typeface="微软雅黑"/>
                <a:cs typeface="+mn-cs"/>
              </a:rPr>
              <a:t>BPM</a:t>
            </a:r>
            <a:r>
              <a:rPr kumimoji="0" lang="zh-CN" altLang="en-US" sz="1400" b="1" i="0" u="none" strike="noStrike" kern="1200" cap="none" spc="0" normalizeH="0" baseline="0" noProof="0" dirty="0">
                <a:ln>
                  <a:noFill/>
                </a:ln>
                <a:solidFill>
                  <a:srgbClr val="FF0000"/>
                </a:solidFill>
                <a:effectLst/>
                <a:uLnTx/>
                <a:uFillTx/>
                <a:latin typeface="微软雅黑"/>
                <a:ea typeface="微软雅黑"/>
                <a:cs typeface="+mn-cs"/>
              </a:rPr>
              <a:t>标定平台</a:t>
            </a:r>
          </a:p>
        </p:txBody>
      </p:sp>
      <p:sp>
        <p:nvSpPr>
          <p:cNvPr id="22" name="文本框 21">
            <a:extLst>
              <a:ext uri="{FF2B5EF4-FFF2-40B4-BE49-F238E27FC236}">
                <a16:creationId xmlns:a16="http://schemas.microsoft.com/office/drawing/2014/main" id="{2141B078-06DA-9BDA-AF0E-F73638BCB1B4}"/>
              </a:ext>
            </a:extLst>
          </p:cNvPr>
          <p:cNvSpPr txBox="1"/>
          <p:nvPr/>
        </p:nvSpPr>
        <p:spPr>
          <a:xfrm>
            <a:off x="7253820" y="6357225"/>
            <a:ext cx="12570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微软雅黑"/>
                <a:ea typeface="微软雅黑"/>
                <a:cs typeface="+mn-cs"/>
              </a:rPr>
              <a:t>SBPM</a:t>
            </a:r>
            <a:r>
              <a:rPr kumimoji="0" lang="zh-CN" altLang="en-US" sz="1400" b="1" i="0" u="none" strike="noStrike" kern="1200" cap="none" spc="0" normalizeH="0" baseline="0" noProof="0" dirty="0">
                <a:ln>
                  <a:noFill/>
                </a:ln>
                <a:solidFill>
                  <a:srgbClr val="FF0000"/>
                </a:solidFill>
                <a:effectLst/>
                <a:uLnTx/>
                <a:uFillTx/>
                <a:latin typeface="微软雅黑"/>
                <a:ea typeface="微软雅黑"/>
                <a:cs typeface="+mn-cs"/>
              </a:rPr>
              <a:t>电子学</a:t>
            </a:r>
          </a:p>
        </p:txBody>
      </p:sp>
      <p:sp>
        <p:nvSpPr>
          <p:cNvPr id="23" name="文本框 22">
            <a:extLst>
              <a:ext uri="{FF2B5EF4-FFF2-40B4-BE49-F238E27FC236}">
                <a16:creationId xmlns:a16="http://schemas.microsoft.com/office/drawing/2014/main" id="{653709AA-3665-3F4C-C132-CA6D90848B66}"/>
              </a:ext>
            </a:extLst>
          </p:cNvPr>
          <p:cNvSpPr txBox="1"/>
          <p:nvPr/>
        </p:nvSpPr>
        <p:spPr>
          <a:xfrm>
            <a:off x="10362218" y="6398319"/>
            <a:ext cx="9028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FF0000"/>
                </a:solidFill>
                <a:effectLst/>
                <a:uLnTx/>
                <a:uFillTx/>
                <a:latin typeface="微软雅黑"/>
                <a:ea typeface="微软雅黑"/>
                <a:cs typeface="+mn-cs"/>
              </a:rPr>
              <a:t>丝扫描器</a:t>
            </a:r>
          </a:p>
        </p:txBody>
      </p:sp>
      <p:graphicFrame>
        <p:nvGraphicFramePr>
          <p:cNvPr id="24" name="表格 23">
            <a:extLst>
              <a:ext uri="{FF2B5EF4-FFF2-40B4-BE49-F238E27FC236}">
                <a16:creationId xmlns:a16="http://schemas.microsoft.com/office/drawing/2014/main" id="{B75D103F-4193-DF37-4BDB-3FE67AA2D80B}"/>
              </a:ext>
            </a:extLst>
          </p:cNvPr>
          <p:cNvGraphicFramePr>
            <a:graphicFrameLocks noGrp="1"/>
          </p:cNvGraphicFramePr>
          <p:nvPr>
            <p:extLst/>
          </p:nvPr>
        </p:nvGraphicFramePr>
        <p:xfrm>
          <a:off x="407252" y="2591976"/>
          <a:ext cx="5747019" cy="3040491"/>
        </p:xfrm>
        <a:graphic>
          <a:graphicData uri="http://schemas.openxmlformats.org/drawingml/2006/table">
            <a:tbl>
              <a:tblPr firstRow="1" bandRow="1">
                <a:tableStyleId>{5C22544A-7EE6-4342-B048-85BDC9FD1C3A}</a:tableStyleId>
              </a:tblPr>
              <a:tblGrid>
                <a:gridCol w="1682805">
                  <a:extLst>
                    <a:ext uri="{9D8B030D-6E8A-4147-A177-3AD203B41FA5}">
                      <a16:colId xmlns:a16="http://schemas.microsoft.com/office/drawing/2014/main" val="2782108648"/>
                    </a:ext>
                  </a:extLst>
                </a:gridCol>
                <a:gridCol w="2584580">
                  <a:extLst>
                    <a:ext uri="{9D8B030D-6E8A-4147-A177-3AD203B41FA5}">
                      <a16:colId xmlns:a16="http://schemas.microsoft.com/office/drawing/2014/main" val="639373473"/>
                    </a:ext>
                  </a:extLst>
                </a:gridCol>
                <a:gridCol w="1479634">
                  <a:extLst>
                    <a:ext uri="{9D8B030D-6E8A-4147-A177-3AD203B41FA5}">
                      <a16:colId xmlns:a16="http://schemas.microsoft.com/office/drawing/2014/main" val="1826347069"/>
                    </a:ext>
                  </a:extLst>
                </a:gridCol>
              </a:tblGrid>
              <a:tr h="370840">
                <a:tc>
                  <a:txBody>
                    <a:bodyPr/>
                    <a:lstStyle/>
                    <a:p>
                      <a:r>
                        <a:rPr lang="zh-CN" altLang="en-US" sz="1600" dirty="0"/>
                        <a:t>设备</a:t>
                      </a:r>
                    </a:p>
                  </a:txBody>
                  <a:tcPr/>
                </a:tc>
                <a:tc>
                  <a:txBody>
                    <a:bodyPr/>
                    <a:lstStyle/>
                    <a:p>
                      <a:r>
                        <a:rPr lang="zh-CN" altLang="en-US" sz="1600" dirty="0"/>
                        <a:t>核心指标</a:t>
                      </a:r>
                    </a:p>
                  </a:txBody>
                  <a:tcPr/>
                </a:tc>
                <a:tc>
                  <a:txBody>
                    <a:bodyPr/>
                    <a:lstStyle/>
                    <a:p>
                      <a:r>
                        <a:rPr lang="zh-CN" altLang="en-US" sz="1600" dirty="0"/>
                        <a:t>测试方法</a:t>
                      </a:r>
                    </a:p>
                  </a:txBody>
                  <a:tcPr/>
                </a:tc>
                <a:extLst>
                  <a:ext uri="{0D108BD9-81ED-4DB2-BD59-A6C34878D82A}">
                    <a16:rowId xmlns:a16="http://schemas.microsoft.com/office/drawing/2014/main" val="2331012505"/>
                  </a:ext>
                </a:extLst>
              </a:tr>
              <a:tr h="370840">
                <a:tc>
                  <a:txBody>
                    <a:bodyPr/>
                    <a:lstStyle/>
                    <a:p>
                      <a:r>
                        <a:rPr lang="en-US" altLang="zh-CN" sz="1400" dirty="0"/>
                        <a:t>SBPM</a:t>
                      </a:r>
                      <a:r>
                        <a:rPr lang="zh-CN" altLang="en-US" sz="1400" dirty="0"/>
                        <a:t>探头</a:t>
                      </a:r>
                    </a:p>
                  </a:txBody>
                  <a:tcPr/>
                </a:tc>
                <a:tc>
                  <a:txBody>
                    <a:bodyPr/>
                    <a:lstStyle/>
                    <a:p>
                      <a:r>
                        <a:rPr lang="zh-CN" altLang="en-US" sz="1400" dirty="0"/>
                        <a:t>分辨率好于</a:t>
                      </a:r>
                      <a:r>
                        <a:rPr lang="en-US" altLang="zh-CN" sz="1400" dirty="0"/>
                        <a:t>5um</a:t>
                      </a:r>
                      <a:endParaRPr lang="zh-CN" altLang="en-US" sz="1400" dirty="0"/>
                    </a:p>
                  </a:txBody>
                  <a:tcPr/>
                </a:tc>
                <a:tc>
                  <a:txBody>
                    <a:bodyPr/>
                    <a:lstStyle/>
                    <a:p>
                      <a:r>
                        <a:rPr lang="zh-CN" altLang="en-US" sz="1400" dirty="0"/>
                        <a:t>标定平台</a:t>
                      </a:r>
                    </a:p>
                  </a:txBody>
                  <a:tcPr/>
                </a:tc>
                <a:extLst>
                  <a:ext uri="{0D108BD9-81ED-4DB2-BD59-A6C34878D82A}">
                    <a16:rowId xmlns:a16="http://schemas.microsoft.com/office/drawing/2014/main" val="1294133250"/>
                  </a:ext>
                </a:extLst>
              </a:tr>
              <a:tr h="370840">
                <a:tc>
                  <a:txBody>
                    <a:bodyPr/>
                    <a:lstStyle/>
                    <a:p>
                      <a:r>
                        <a:rPr lang="en-US" altLang="zh-CN" sz="1400" dirty="0"/>
                        <a:t>CBPM</a:t>
                      </a:r>
                      <a:r>
                        <a:rPr lang="zh-CN" altLang="en-US" sz="1400" dirty="0"/>
                        <a:t>探头</a:t>
                      </a:r>
                    </a:p>
                  </a:txBody>
                  <a:tcPr/>
                </a:tc>
                <a:tc>
                  <a:txBody>
                    <a:bodyPr/>
                    <a:lstStyle/>
                    <a:p>
                      <a:r>
                        <a:rPr lang="zh-CN" altLang="en-US" sz="1400" dirty="0"/>
                        <a:t>频率偏差小于</a:t>
                      </a:r>
                      <a:r>
                        <a:rPr lang="en-US" altLang="zh-CN" sz="1400"/>
                        <a:t>1MHz</a:t>
                      </a:r>
                      <a:endParaRPr lang="en-US" altLang="zh-CN" sz="1400" dirty="0"/>
                    </a:p>
                    <a:p>
                      <a:r>
                        <a:rPr lang="zh-CN" altLang="en-US" sz="1400" dirty="0"/>
                        <a:t>带宽偏差小于</a:t>
                      </a:r>
                      <a:r>
                        <a:rPr lang="en-US" altLang="zh-CN" sz="1400" dirty="0"/>
                        <a:t>100kHz</a:t>
                      </a:r>
                      <a:endParaRPr lang="zh-CN" altLang="en-US" sz="1400" dirty="0"/>
                    </a:p>
                  </a:txBody>
                  <a:tcPr/>
                </a:tc>
                <a:tc>
                  <a:txBody>
                    <a:bodyPr/>
                    <a:lstStyle/>
                    <a:p>
                      <a:r>
                        <a:rPr lang="zh-CN" altLang="en-US" sz="1400" dirty="0"/>
                        <a:t>冷测</a:t>
                      </a:r>
                    </a:p>
                  </a:txBody>
                  <a:tcPr/>
                </a:tc>
                <a:extLst>
                  <a:ext uri="{0D108BD9-81ED-4DB2-BD59-A6C34878D82A}">
                    <a16:rowId xmlns:a16="http://schemas.microsoft.com/office/drawing/2014/main" val="2516912191"/>
                  </a:ext>
                </a:extLst>
              </a:tr>
              <a:tr h="370840">
                <a:tc>
                  <a:txBody>
                    <a:bodyPr/>
                    <a:lstStyle/>
                    <a:p>
                      <a:r>
                        <a:rPr lang="en-US" altLang="zh-CN" sz="1400" dirty="0"/>
                        <a:t>Profile</a:t>
                      </a:r>
                      <a:endParaRPr lang="zh-CN" altLang="en-US" sz="1400" dirty="0"/>
                    </a:p>
                  </a:txBody>
                  <a:tcPr/>
                </a:tc>
                <a:tc>
                  <a:txBody>
                    <a:bodyPr/>
                    <a:lstStyle/>
                    <a:p>
                      <a:r>
                        <a:rPr lang="zh-CN" altLang="en-US" sz="1400" dirty="0"/>
                        <a:t>常规型分辨率</a:t>
                      </a:r>
                      <a:r>
                        <a:rPr lang="en-US" altLang="zh-CN" sz="1400" dirty="0"/>
                        <a:t>22um</a:t>
                      </a:r>
                    </a:p>
                    <a:p>
                      <a:r>
                        <a:rPr lang="zh-CN" altLang="en-US" sz="1400" dirty="0"/>
                        <a:t>高分辨型分辨率</a:t>
                      </a:r>
                      <a:r>
                        <a:rPr lang="en-US" altLang="zh-CN" sz="1400" dirty="0"/>
                        <a:t>5um</a:t>
                      </a:r>
                      <a:endParaRPr lang="zh-CN" altLang="en-US" sz="1400" dirty="0"/>
                    </a:p>
                  </a:txBody>
                  <a:tcPr/>
                </a:tc>
                <a:tc>
                  <a:txBody>
                    <a:bodyPr/>
                    <a:lstStyle/>
                    <a:p>
                      <a:r>
                        <a:rPr lang="zh-CN" altLang="en-US" sz="1400" dirty="0"/>
                        <a:t>矫正靶图像</a:t>
                      </a:r>
                      <a:endParaRPr lang="en-US" altLang="zh-CN" sz="1400" dirty="0"/>
                    </a:p>
                    <a:p>
                      <a:r>
                        <a:rPr lang="en-US" altLang="zh-CN" sz="1400" dirty="0"/>
                        <a:t>USAF</a:t>
                      </a:r>
                      <a:r>
                        <a:rPr lang="zh-CN" altLang="en-US" sz="1400" dirty="0"/>
                        <a:t>标准图像</a:t>
                      </a:r>
                    </a:p>
                  </a:txBody>
                  <a:tcPr/>
                </a:tc>
                <a:extLst>
                  <a:ext uri="{0D108BD9-81ED-4DB2-BD59-A6C34878D82A}">
                    <a16:rowId xmlns:a16="http://schemas.microsoft.com/office/drawing/2014/main" val="1376165718"/>
                  </a:ext>
                </a:extLst>
              </a:tr>
              <a:tr h="373491">
                <a:tc>
                  <a:txBody>
                    <a:bodyPr/>
                    <a:lstStyle/>
                    <a:p>
                      <a:r>
                        <a:rPr lang="en-US" altLang="zh-CN" sz="1400" dirty="0"/>
                        <a:t>SBPM</a:t>
                      </a:r>
                      <a:r>
                        <a:rPr lang="zh-CN" altLang="en-US" sz="1400" dirty="0"/>
                        <a:t>电子学</a:t>
                      </a:r>
                    </a:p>
                  </a:txBody>
                  <a:tcPr/>
                </a:tc>
                <a:tc>
                  <a:txBody>
                    <a:bodyPr/>
                    <a:lstStyle/>
                    <a:p>
                      <a:r>
                        <a:rPr lang="zh-CN" altLang="en-US" sz="1400" dirty="0"/>
                        <a:t>分辨率</a:t>
                      </a:r>
                      <a:r>
                        <a:rPr lang="en-US" altLang="zh-CN" sz="1400" dirty="0"/>
                        <a:t>2um</a:t>
                      </a:r>
                      <a:endParaRPr lang="zh-CN" altLang="en-US" sz="1400" dirty="0"/>
                    </a:p>
                  </a:txBody>
                  <a:tcPr/>
                </a:tc>
                <a:tc>
                  <a:txBody>
                    <a:bodyPr/>
                    <a:lstStyle/>
                    <a:p>
                      <a:r>
                        <a:rPr lang="zh-CN" altLang="en-US" sz="1400" dirty="0"/>
                        <a:t>束流测试</a:t>
                      </a:r>
                    </a:p>
                  </a:txBody>
                  <a:tcPr/>
                </a:tc>
                <a:extLst>
                  <a:ext uri="{0D108BD9-81ED-4DB2-BD59-A6C34878D82A}">
                    <a16:rowId xmlns:a16="http://schemas.microsoft.com/office/drawing/2014/main" val="1730631248"/>
                  </a:ext>
                </a:extLst>
              </a:tr>
              <a:tr h="370840">
                <a:tc>
                  <a:txBody>
                    <a:bodyPr/>
                    <a:lstStyle/>
                    <a:p>
                      <a:r>
                        <a:rPr lang="zh-CN" altLang="en-US" sz="1400" dirty="0"/>
                        <a:t>丝扫器</a:t>
                      </a:r>
                    </a:p>
                  </a:txBody>
                  <a:tcPr/>
                </a:tc>
                <a:tc>
                  <a:txBody>
                    <a:bodyPr/>
                    <a:lstStyle/>
                    <a:p>
                      <a:r>
                        <a:rPr lang="zh-CN" altLang="en-US" sz="1400" dirty="0"/>
                        <a:t>分辨率</a:t>
                      </a:r>
                      <a:r>
                        <a:rPr lang="en-US" altLang="zh-CN" sz="1400" dirty="0"/>
                        <a:t>10um(</a:t>
                      </a:r>
                      <a:r>
                        <a:rPr lang="zh-CN" altLang="en-US" sz="1400" dirty="0"/>
                        <a:t>测试中</a:t>
                      </a:r>
                      <a:r>
                        <a:rPr lang="en-US" altLang="zh-CN" sz="1400" dirty="0"/>
                        <a:t>)</a:t>
                      </a:r>
                      <a:endParaRPr lang="zh-CN" altLang="en-US" sz="1400" dirty="0"/>
                    </a:p>
                  </a:txBody>
                  <a:tcPr/>
                </a:tc>
                <a:tc>
                  <a:txBody>
                    <a:bodyPr/>
                    <a:lstStyle/>
                    <a:p>
                      <a:r>
                        <a:rPr lang="zh-CN" altLang="en-US" sz="1400" dirty="0"/>
                        <a:t>束流测试</a:t>
                      </a:r>
                    </a:p>
                  </a:txBody>
                  <a:tcPr/>
                </a:tc>
                <a:extLst>
                  <a:ext uri="{0D108BD9-81ED-4DB2-BD59-A6C34878D82A}">
                    <a16:rowId xmlns:a16="http://schemas.microsoft.com/office/drawing/2014/main" val="2420839791"/>
                  </a:ext>
                </a:extLst>
              </a:tr>
              <a:tr h="262095">
                <a:tc>
                  <a:txBody>
                    <a:bodyPr/>
                    <a:lstStyle/>
                    <a:p>
                      <a:r>
                        <a:rPr lang="en-US" altLang="zh-CN" sz="1400" dirty="0"/>
                        <a:t>CBPM/BAM</a:t>
                      </a:r>
                      <a:r>
                        <a:rPr lang="zh-CN" altLang="en-US" sz="1400" dirty="0"/>
                        <a:t>电子学</a:t>
                      </a:r>
                    </a:p>
                  </a:txBody>
                  <a:tcPr/>
                </a:tc>
                <a:tc>
                  <a:txBody>
                    <a:bodyPr/>
                    <a:lstStyle/>
                    <a:p>
                      <a:r>
                        <a:rPr lang="zh-CN" altLang="en-US" sz="1400" dirty="0"/>
                        <a:t>空间分辨率</a:t>
                      </a:r>
                      <a:r>
                        <a:rPr lang="en-US" altLang="zh-CN" sz="1400" dirty="0"/>
                        <a:t>700nm</a:t>
                      </a:r>
                    </a:p>
                    <a:p>
                      <a:r>
                        <a:rPr lang="zh-CN" altLang="en-US" sz="1400" dirty="0"/>
                        <a:t>到达时间分辨率</a:t>
                      </a:r>
                      <a:r>
                        <a:rPr lang="en-US" altLang="zh-CN" sz="1400" dirty="0"/>
                        <a:t>23fs</a:t>
                      </a:r>
                      <a:endParaRPr lang="zh-CN"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束流测试</a:t>
                      </a:r>
                    </a:p>
                  </a:txBody>
                  <a:tcPr/>
                </a:tc>
                <a:extLst>
                  <a:ext uri="{0D108BD9-81ED-4DB2-BD59-A6C34878D82A}">
                    <a16:rowId xmlns:a16="http://schemas.microsoft.com/office/drawing/2014/main" val="2718682197"/>
                  </a:ext>
                </a:extLst>
              </a:tr>
            </a:tbl>
          </a:graphicData>
        </a:graphic>
      </p:graphicFrame>
      <p:sp>
        <p:nvSpPr>
          <p:cNvPr id="25" name="文本框 24">
            <a:extLst>
              <a:ext uri="{FF2B5EF4-FFF2-40B4-BE49-F238E27FC236}">
                <a16:creationId xmlns:a16="http://schemas.microsoft.com/office/drawing/2014/main" id="{BAFF44CE-C6A3-5611-3C07-DB1AA3FF0F74}"/>
              </a:ext>
            </a:extLst>
          </p:cNvPr>
          <p:cNvSpPr txBox="1"/>
          <p:nvPr/>
        </p:nvSpPr>
        <p:spPr>
          <a:xfrm>
            <a:off x="2111210" y="2284199"/>
            <a:ext cx="233910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000000"/>
                </a:solidFill>
                <a:effectLst/>
                <a:uLnTx/>
                <a:uFillTx/>
                <a:latin typeface="Arial"/>
                <a:ea typeface="微软雅黑"/>
                <a:cs typeface="+mn-cs"/>
              </a:rPr>
              <a:t>自研束测设备核心性能指标</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2"/>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研制进展</a:t>
            </a:r>
            <a:r>
              <a:rPr kumimoji="0" lang="en-US" altLang="zh-CN" sz="3600" b="1" i="0" u="none" strike="noStrike" kern="1200" cap="none" spc="0" normalizeH="0" baseline="0" noProof="0" dirty="0">
                <a:ln>
                  <a:noFill/>
                </a:ln>
                <a:solidFill>
                  <a:srgbClr val="FFFFFF"/>
                </a:solidFill>
                <a:effectLst/>
                <a:uLnTx/>
                <a:uFillTx/>
                <a:latin typeface="Arial"/>
                <a:ea typeface="微软雅黑"/>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快保护系统</a:t>
            </a:r>
          </a:p>
        </p:txBody>
      </p:sp>
      <p:sp>
        <p:nvSpPr>
          <p:cNvPr id="40" name="文本框 39"/>
          <p:cNvSpPr txBox="1"/>
          <p:nvPr/>
        </p:nvSpPr>
        <p:spPr>
          <a:xfrm>
            <a:off x="154206" y="906283"/>
            <a:ext cx="11751655" cy="815608"/>
          </a:xfrm>
          <a:prstGeom prst="rect">
            <a:avLst/>
          </a:prstGeom>
        </p:spPr>
        <p:txBody>
          <a:bodyPr wrap="square">
            <a:spAutoFit/>
          </a:bodyPr>
          <a:lstStyle>
            <a:defPPr>
              <a:defRPr lang="zh-CN"/>
            </a:defPPr>
            <a:lvl1pPr marL="285750" indent="-285750" algn="just" defTabSz="650240" eaLnBrk="1" fontAlgn="auto" hangingPunct="1">
              <a:spcBef>
                <a:spcPts val="0"/>
              </a:spcBef>
              <a:spcAft>
                <a:spcPts val="0"/>
              </a:spcAft>
              <a:buFont typeface="Arial" panose="020B0604020202020204" pitchFamily="34" charset="0"/>
              <a:buChar char="•"/>
              <a:defRPr sz="2000" b="1">
                <a:solidFill>
                  <a:srgbClr val="002060"/>
                </a:solidFill>
                <a:latin typeface="微软雅黑" panose="020B0503020204020204" pitchFamily="34" charset="-122"/>
                <a:ea typeface="微软雅黑" panose="020B0503020204020204" pitchFamily="34" charset="-122"/>
              </a:defRPr>
            </a:lvl1pPr>
          </a:lstStyle>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自研快保护系统在英歌石项目上线运行</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系统信号处理时间</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微秒</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，联锁逻辑处理时间</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800</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纳秒</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，束流关断时间</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5</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微秒</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，加上深圳最远信号传输时间</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(2000</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米</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10</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微秒</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，总响应时间可以保证在</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20</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微秒</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以内。</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2" name="表格 1">
            <a:extLst>
              <a:ext uri="{FF2B5EF4-FFF2-40B4-BE49-F238E27FC236}">
                <a16:creationId xmlns:a16="http://schemas.microsoft.com/office/drawing/2014/main" id="{5C5739DE-8B6A-9670-EFB4-988B5CD3B771}"/>
              </a:ext>
            </a:extLst>
          </p:cNvPr>
          <p:cNvGraphicFramePr>
            <a:graphicFrameLocks noGrp="1"/>
          </p:cNvGraphicFramePr>
          <p:nvPr>
            <p:extLst/>
          </p:nvPr>
        </p:nvGraphicFramePr>
        <p:xfrm>
          <a:off x="7280991" y="5151689"/>
          <a:ext cx="4486396" cy="1219200"/>
        </p:xfrm>
        <a:graphic>
          <a:graphicData uri="http://schemas.openxmlformats.org/drawingml/2006/table">
            <a:tbl>
              <a:tblPr firstRow="1" bandRow="1">
                <a:tableStyleId>{5C22544A-7EE6-4342-B048-85BDC9FD1C3A}</a:tableStyleId>
              </a:tblPr>
              <a:tblGrid>
                <a:gridCol w="1986064">
                  <a:extLst>
                    <a:ext uri="{9D8B030D-6E8A-4147-A177-3AD203B41FA5}">
                      <a16:colId xmlns:a16="http://schemas.microsoft.com/office/drawing/2014/main" val="4246562601"/>
                    </a:ext>
                  </a:extLst>
                </a:gridCol>
                <a:gridCol w="810889">
                  <a:extLst>
                    <a:ext uri="{9D8B030D-6E8A-4147-A177-3AD203B41FA5}">
                      <a16:colId xmlns:a16="http://schemas.microsoft.com/office/drawing/2014/main" val="2380513317"/>
                    </a:ext>
                  </a:extLst>
                </a:gridCol>
                <a:gridCol w="793013">
                  <a:extLst>
                    <a:ext uri="{9D8B030D-6E8A-4147-A177-3AD203B41FA5}">
                      <a16:colId xmlns:a16="http://schemas.microsoft.com/office/drawing/2014/main" val="2409052091"/>
                    </a:ext>
                  </a:extLst>
                </a:gridCol>
                <a:gridCol w="896430">
                  <a:extLst>
                    <a:ext uri="{9D8B030D-6E8A-4147-A177-3AD203B41FA5}">
                      <a16:colId xmlns:a16="http://schemas.microsoft.com/office/drawing/2014/main" val="1892076471"/>
                    </a:ext>
                  </a:extLst>
                </a:gridCol>
              </a:tblGrid>
              <a:tr h="285443">
                <a:tc>
                  <a:txBody>
                    <a:bodyPr/>
                    <a:lstStyle/>
                    <a:p>
                      <a:pPr algn="ctr"/>
                      <a:r>
                        <a:rPr lang="zh-CN" altLang="en-US" sz="1400" dirty="0"/>
                        <a:t>同类装置</a:t>
                      </a:r>
                      <a:endParaRPr lang="en-US" sz="1400" dirty="0"/>
                    </a:p>
                  </a:txBody>
                  <a:tcPr/>
                </a:tc>
                <a:tc>
                  <a:txBody>
                    <a:bodyPr/>
                    <a:lstStyle/>
                    <a:p>
                      <a:pPr algn="ctr"/>
                      <a:r>
                        <a:rPr lang="zh-CN" altLang="en-US" sz="1400" dirty="0"/>
                        <a:t>国家</a:t>
                      </a:r>
                      <a:endParaRPr lang="en-US" sz="1400" dirty="0"/>
                    </a:p>
                  </a:txBody>
                  <a:tcPr/>
                </a:tc>
                <a:tc>
                  <a:txBody>
                    <a:bodyPr/>
                    <a:lstStyle/>
                    <a:p>
                      <a:pPr algn="ctr"/>
                      <a:r>
                        <a:rPr lang="zh-CN" altLang="en-US" sz="1400" dirty="0"/>
                        <a:t>状态</a:t>
                      </a:r>
                      <a:endParaRPr lang="en-US" sz="1400" dirty="0"/>
                    </a:p>
                  </a:txBody>
                  <a:tcPr/>
                </a:tc>
                <a:tc>
                  <a:txBody>
                    <a:bodyPr/>
                    <a:lstStyle/>
                    <a:p>
                      <a:pPr algn="ctr"/>
                      <a:r>
                        <a:rPr lang="zh-CN" altLang="en-US" sz="1400" dirty="0"/>
                        <a:t>响应时间</a:t>
                      </a:r>
                      <a:endParaRPr lang="en-US" sz="1400" dirty="0"/>
                    </a:p>
                  </a:txBody>
                  <a:tcPr/>
                </a:tc>
                <a:extLst>
                  <a:ext uri="{0D108BD9-81ED-4DB2-BD59-A6C34878D82A}">
                    <a16:rowId xmlns:a16="http://schemas.microsoft.com/office/drawing/2014/main" val="4109620923"/>
                  </a:ext>
                </a:extLst>
              </a:tr>
              <a:tr h="285443">
                <a:tc>
                  <a:txBody>
                    <a:bodyPr/>
                    <a:lstStyle/>
                    <a:p>
                      <a:r>
                        <a:rPr lang="en-US" sz="1400" dirty="0"/>
                        <a:t>LCLS-II  </a:t>
                      </a:r>
                    </a:p>
                  </a:txBody>
                  <a:tcPr/>
                </a:tc>
                <a:tc>
                  <a:txBody>
                    <a:bodyPr/>
                    <a:lstStyle/>
                    <a:p>
                      <a:pPr algn="ctr"/>
                      <a:r>
                        <a:rPr lang="zh-CN" altLang="en-US" sz="1400" dirty="0"/>
                        <a:t>美国</a:t>
                      </a:r>
                      <a:endParaRPr lang="en-US" sz="1400" dirty="0"/>
                    </a:p>
                  </a:txBody>
                  <a:tcPr/>
                </a:tc>
                <a:tc>
                  <a:txBody>
                    <a:bodyPr/>
                    <a:lstStyle/>
                    <a:p>
                      <a:pPr algn="ctr"/>
                      <a:r>
                        <a:rPr lang="zh-CN" altLang="en-US" sz="1400" dirty="0"/>
                        <a:t>调试</a:t>
                      </a:r>
                      <a:endParaRPr lang="en-US" sz="1400" dirty="0"/>
                    </a:p>
                  </a:txBody>
                  <a:tcPr/>
                </a:tc>
                <a:tc>
                  <a:txBody>
                    <a:bodyPr/>
                    <a:lstStyle/>
                    <a:p>
                      <a:pPr algn="ctr"/>
                      <a:r>
                        <a:rPr lang="en-US" sz="1400" dirty="0"/>
                        <a:t>25</a:t>
                      </a:r>
                      <a:r>
                        <a:rPr lang="zh-CN" altLang="en-US" sz="1400" dirty="0"/>
                        <a:t>微秒</a:t>
                      </a:r>
                      <a:endParaRPr lang="en-US" sz="1400" dirty="0"/>
                    </a:p>
                  </a:txBody>
                  <a:tcPr/>
                </a:tc>
                <a:extLst>
                  <a:ext uri="{0D108BD9-81ED-4DB2-BD59-A6C34878D82A}">
                    <a16:rowId xmlns:a16="http://schemas.microsoft.com/office/drawing/2014/main" val="277052568"/>
                  </a:ext>
                </a:extLst>
              </a:tr>
              <a:tr h="285443">
                <a:tc>
                  <a:txBody>
                    <a:bodyPr/>
                    <a:lstStyle/>
                    <a:p>
                      <a:r>
                        <a:rPr lang="en-US" altLang="zh-CN" sz="1400" dirty="0"/>
                        <a:t>European-XFEL</a:t>
                      </a:r>
                      <a:endParaRPr lang="en-US" sz="1400" dirty="0"/>
                    </a:p>
                  </a:txBody>
                  <a:tcPr/>
                </a:tc>
                <a:tc>
                  <a:txBody>
                    <a:bodyPr/>
                    <a:lstStyle/>
                    <a:p>
                      <a:pPr algn="ctr"/>
                      <a:r>
                        <a:rPr lang="zh-CN" altLang="en-US" sz="1400" dirty="0"/>
                        <a:t>欧盟</a:t>
                      </a:r>
                      <a:endParaRPr lang="en-US" sz="1400" dirty="0"/>
                    </a:p>
                  </a:txBody>
                  <a:tcPr/>
                </a:tc>
                <a:tc>
                  <a:txBody>
                    <a:bodyPr/>
                    <a:lstStyle/>
                    <a:p>
                      <a:pPr algn="ctr"/>
                      <a:r>
                        <a:rPr lang="zh-CN" altLang="en-US" sz="1400" dirty="0"/>
                        <a:t>运行</a:t>
                      </a:r>
                      <a:endParaRPr lang="en-US" sz="1400" dirty="0"/>
                    </a:p>
                  </a:txBody>
                  <a:tcPr/>
                </a:tc>
                <a:tc>
                  <a:txBody>
                    <a:bodyPr/>
                    <a:lstStyle/>
                    <a:p>
                      <a:pPr algn="ctr"/>
                      <a:r>
                        <a:rPr lang="en-US" sz="1400" dirty="0"/>
                        <a:t>50</a:t>
                      </a:r>
                      <a:r>
                        <a:rPr lang="zh-CN" altLang="en-US" sz="1400" dirty="0"/>
                        <a:t>微秒</a:t>
                      </a:r>
                      <a:endParaRPr lang="en-US" sz="1400" dirty="0"/>
                    </a:p>
                  </a:txBody>
                  <a:tcPr/>
                </a:tc>
                <a:extLst>
                  <a:ext uri="{0D108BD9-81ED-4DB2-BD59-A6C34878D82A}">
                    <a16:rowId xmlns:a16="http://schemas.microsoft.com/office/drawing/2014/main" val="4242565599"/>
                  </a:ext>
                </a:extLst>
              </a:tr>
              <a:tr h="285443">
                <a:tc>
                  <a:txBody>
                    <a:bodyPr/>
                    <a:lstStyle/>
                    <a:p>
                      <a:r>
                        <a:rPr lang="en-US" altLang="zh-CN" sz="1400" dirty="0"/>
                        <a:t>SHINE</a:t>
                      </a:r>
                      <a:endParaRPr lang="en-US" sz="1400" dirty="0"/>
                    </a:p>
                  </a:txBody>
                  <a:tcPr/>
                </a:tc>
                <a:tc>
                  <a:txBody>
                    <a:bodyPr/>
                    <a:lstStyle/>
                    <a:p>
                      <a:pPr algn="ctr"/>
                      <a:r>
                        <a:rPr lang="zh-CN" altLang="en-US" sz="1400" dirty="0"/>
                        <a:t>中国</a:t>
                      </a:r>
                      <a:endParaRPr lang="en-US" sz="1400" dirty="0"/>
                    </a:p>
                  </a:txBody>
                  <a:tcPr/>
                </a:tc>
                <a:tc>
                  <a:txBody>
                    <a:bodyPr/>
                    <a:lstStyle/>
                    <a:p>
                      <a:pPr algn="ctr"/>
                      <a:r>
                        <a:rPr lang="zh-CN" altLang="en-US" sz="1400" dirty="0"/>
                        <a:t>建设</a:t>
                      </a:r>
                      <a:endParaRPr lang="en-US" sz="1400" dirty="0"/>
                    </a:p>
                  </a:txBody>
                  <a:tcPr/>
                </a:tc>
                <a:tc>
                  <a:txBody>
                    <a:bodyPr/>
                    <a:lstStyle/>
                    <a:p>
                      <a:pPr algn="ctr"/>
                      <a:r>
                        <a:rPr lang="en-US" sz="1400" dirty="0"/>
                        <a:t>25</a:t>
                      </a:r>
                      <a:r>
                        <a:rPr lang="zh-CN" altLang="en-US" sz="1400" dirty="0"/>
                        <a:t>微秒</a:t>
                      </a:r>
                      <a:endParaRPr lang="en-US" sz="1400" dirty="0"/>
                    </a:p>
                  </a:txBody>
                  <a:tcPr/>
                </a:tc>
                <a:extLst>
                  <a:ext uri="{0D108BD9-81ED-4DB2-BD59-A6C34878D82A}">
                    <a16:rowId xmlns:a16="http://schemas.microsoft.com/office/drawing/2014/main" val="1990888702"/>
                  </a:ext>
                </a:extLst>
              </a:tr>
            </a:tbl>
          </a:graphicData>
        </a:graphic>
      </p:graphicFrame>
      <p:pic>
        <p:nvPicPr>
          <p:cNvPr id="3" name="图片 2" descr="图形用户界面&#10;&#10;AI 生成的内容可能不正确。">
            <a:extLst>
              <a:ext uri="{FF2B5EF4-FFF2-40B4-BE49-F238E27FC236}">
                <a16:creationId xmlns:a16="http://schemas.microsoft.com/office/drawing/2014/main" id="{512CD058-B714-0D86-A1D6-5206E2AFF0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4023" y="4613247"/>
            <a:ext cx="2398948" cy="1799211"/>
          </a:xfrm>
          <a:prstGeom prst="rect">
            <a:avLst/>
          </a:prstGeom>
        </p:spPr>
      </p:pic>
      <p:pic>
        <p:nvPicPr>
          <p:cNvPr id="4" name="图片 3">
            <a:extLst>
              <a:ext uri="{FF2B5EF4-FFF2-40B4-BE49-F238E27FC236}">
                <a16:creationId xmlns:a16="http://schemas.microsoft.com/office/drawing/2014/main" id="{F49416BC-1CAF-70D7-13D0-658BC2EB3B9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68059" y="4633713"/>
            <a:ext cx="2776097" cy="1778745"/>
          </a:xfrm>
          <a:prstGeom prst="rect">
            <a:avLst/>
          </a:prstGeom>
        </p:spPr>
      </p:pic>
      <p:pic>
        <p:nvPicPr>
          <p:cNvPr id="5" name="图片 4">
            <a:extLst>
              <a:ext uri="{FF2B5EF4-FFF2-40B4-BE49-F238E27FC236}">
                <a16:creationId xmlns:a16="http://schemas.microsoft.com/office/drawing/2014/main" id="{8C1329D0-D52B-CD53-A9F4-AC4C407B3D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4110" y="1925814"/>
            <a:ext cx="1792254" cy="2394472"/>
          </a:xfrm>
          <a:prstGeom prst="rect">
            <a:avLst/>
          </a:prstGeom>
          <a:noFill/>
        </p:spPr>
      </p:pic>
      <p:sp>
        <p:nvSpPr>
          <p:cNvPr id="6" name="文本框 5">
            <a:extLst>
              <a:ext uri="{FF2B5EF4-FFF2-40B4-BE49-F238E27FC236}">
                <a16:creationId xmlns:a16="http://schemas.microsoft.com/office/drawing/2014/main" id="{CFDB8D0F-B7F4-198B-EE2F-73D4A2818D27}"/>
              </a:ext>
            </a:extLst>
          </p:cNvPr>
          <p:cNvSpPr txBox="1"/>
          <p:nvPr/>
        </p:nvSpPr>
        <p:spPr>
          <a:xfrm>
            <a:off x="986239" y="4301289"/>
            <a:ext cx="110799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切伦科夫光纤</a:t>
            </a:r>
            <a:endParaRPr kumimoji="0" 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pic>
        <p:nvPicPr>
          <p:cNvPr id="7" name="图片 6">
            <a:extLst>
              <a:ext uri="{FF2B5EF4-FFF2-40B4-BE49-F238E27FC236}">
                <a16:creationId xmlns:a16="http://schemas.microsoft.com/office/drawing/2014/main" id="{345D6F3B-D018-52B5-30C4-0774EE7BD21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55668" y="1961041"/>
            <a:ext cx="1768799" cy="2359245"/>
          </a:xfrm>
          <a:prstGeom prst="rect">
            <a:avLst/>
          </a:prstGeom>
          <a:noFill/>
          <a:ln>
            <a:noFill/>
          </a:ln>
        </p:spPr>
      </p:pic>
      <p:pic>
        <p:nvPicPr>
          <p:cNvPr id="8" name="图片 7">
            <a:extLst>
              <a:ext uri="{FF2B5EF4-FFF2-40B4-BE49-F238E27FC236}">
                <a16:creationId xmlns:a16="http://schemas.microsoft.com/office/drawing/2014/main" id="{D1E03FC8-709E-E247-CD1E-E8CA1910EA5A}"/>
              </a:ext>
            </a:extLst>
          </p:cNvPr>
          <p:cNvPicPr>
            <a:picLocks noChangeAspect="1"/>
          </p:cNvPicPr>
          <p:nvPr/>
        </p:nvPicPr>
        <p:blipFill>
          <a:blip r:embed="rId6"/>
          <a:stretch>
            <a:fillRect/>
          </a:stretch>
        </p:blipFill>
        <p:spPr>
          <a:xfrm>
            <a:off x="4542900" y="3466156"/>
            <a:ext cx="2187405" cy="854130"/>
          </a:xfrm>
          <a:prstGeom prst="rect">
            <a:avLst/>
          </a:prstGeom>
        </p:spPr>
      </p:pic>
      <p:sp>
        <p:nvSpPr>
          <p:cNvPr id="9" name="文本框 8">
            <a:extLst>
              <a:ext uri="{FF2B5EF4-FFF2-40B4-BE49-F238E27FC236}">
                <a16:creationId xmlns:a16="http://schemas.microsoft.com/office/drawing/2014/main" id="{05C1EAE4-7A98-BD90-DE2E-560FA29DDD3C}"/>
              </a:ext>
            </a:extLst>
          </p:cNvPr>
          <p:cNvSpPr txBox="1"/>
          <p:nvPr/>
        </p:nvSpPr>
        <p:spPr>
          <a:xfrm>
            <a:off x="4863075" y="4324326"/>
            <a:ext cx="203132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快联锁节点（逻辑处理器）</a:t>
            </a:r>
            <a:endParaRPr kumimoji="0" 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pic>
        <p:nvPicPr>
          <p:cNvPr id="10" name="图片 9" descr="桌子上放了不同类型的电子产品&#10;&#10;AI 生成的内容可能不正确。">
            <a:extLst>
              <a:ext uri="{FF2B5EF4-FFF2-40B4-BE49-F238E27FC236}">
                <a16:creationId xmlns:a16="http://schemas.microsoft.com/office/drawing/2014/main" id="{5C3B2708-EB7D-6CB7-5A11-E9DA3D7202DF}"/>
              </a:ext>
            </a:extLst>
          </p:cNvPr>
          <p:cNvPicPr>
            <a:picLocks noChangeAspect="1"/>
          </p:cNvPicPr>
          <p:nvPr/>
        </p:nvPicPr>
        <p:blipFill>
          <a:blip r:embed="rId7" cstate="print">
            <a:extLst>
              <a:ext uri="{28A0092B-C50C-407E-A947-70E740481C1C}">
                <a14:useLocalDpi xmlns:a14="http://schemas.microsoft.com/office/drawing/2010/main" val="0"/>
              </a:ext>
            </a:extLst>
          </a:blip>
          <a:srcRect l="52264" t="962" r="3934" b="-962"/>
          <a:stretch>
            <a:fillRect/>
          </a:stretch>
        </p:blipFill>
        <p:spPr>
          <a:xfrm rot="5400000">
            <a:off x="5008620" y="1500999"/>
            <a:ext cx="1291818" cy="2211903"/>
          </a:xfrm>
          <a:prstGeom prst="rect">
            <a:avLst/>
          </a:prstGeom>
        </p:spPr>
      </p:pic>
      <p:sp>
        <p:nvSpPr>
          <p:cNvPr id="11" name="文本框 10">
            <a:extLst>
              <a:ext uri="{FF2B5EF4-FFF2-40B4-BE49-F238E27FC236}">
                <a16:creationId xmlns:a16="http://schemas.microsoft.com/office/drawing/2014/main" id="{81CC691E-9014-6C97-5505-395A543EE13D}"/>
              </a:ext>
            </a:extLst>
          </p:cNvPr>
          <p:cNvSpPr txBox="1"/>
          <p:nvPr/>
        </p:nvSpPr>
        <p:spPr>
          <a:xfrm>
            <a:off x="4889737" y="3208152"/>
            <a:ext cx="184056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BPM(</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束流位置传感器）</a:t>
            </a:r>
            <a:endParaRPr kumimoji="0" 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a:extLst>
              <a:ext uri="{FF2B5EF4-FFF2-40B4-BE49-F238E27FC236}">
                <a16:creationId xmlns:a16="http://schemas.microsoft.com/office/drawing/2014/main" id="{93066EC2-9551-D86C-7EC6-499E7F6D81A7}"/>
              </a:ext>
            </a:extLst>
          </p:cNvPr>
          <p:cNvSpPr txBox="1"/>
          <p:nvPr/>
        </p:nvSpPr>
        <p:spPr>
          <a:xfrm>
            <a:off x="3009806" y="4301290"/>
            <a:ext cx="95410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固定闪烁体</a:t>
            </a:r>
            <a:endParaRPr kumimoji="0" 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a:extLst>
              <a:ext uri="{FF2B5EF4-FFF2-40B4-BE49-F238E27FC236}">
                <a16:creationId xmlns:a16="http://schemas.microsoft.com/office/drawing/2014/main" id="{D23C6175-6C6B-9000-AB89-E4DFA75EAF33}"/>
              </a:ext>
            </a:extLst>
          </p:cNvPr>
          <p:cNvSpPr txBox="1"/>
          <p:nvPr/>
        </p:nvSpPr>
        <p:spPr>
          <a:xfrm>
            <a:off x="1716254" y="6402226"/>
            <a:ext cx="80021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软件界面</a:t>
            </a:r>
            <a:endParaRPr kumimoji="0" 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a:extLst>
              <a:ext uri="{FF2B5EF4-FFF2-40B4-BE49-F238E27FC236}">
                <a16:creationId xmlns:a16="http://schemas.microsoft.com/office/drawing/2014/main" id="{88DF569F-3624-14E4-5614-AB6117EDB600}"/>
              </a:ext>
            </a:extLst>
          </p:cNvPr>
          <p:cNvSpPr txBox="1"/>
          <p:nvPr/>
        </p:nvSpPr>
        <p:spPr>
          <a:xfrm>
            <a:off x="4309077" y="6399656"/>
            <a:ext cx="110799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响应时间测试</a:t>
            </a:r>
            <a:endParaRPr kumimoji="0" 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15" name="表格 14">
            <a:extLst>
              <a:ext uri="{FF2B5EF4-FFF2-40B4-BE49-F238E27FC236}">
                <a16:creationId xmlns:a16="http://schemas.microsoft.com/office/drawing/2014/main" id="{5D214450-E85D-A4E9-B2D4-62A7C2D7959D}"/>
              </a:ext>
            </a:extLst>
          </p:cNvPr>
          <p:cNvGraphicFramePr>
            <a:graphicFrameLocks noGrp="1"/>
          </p:cNvGraphicFramePr>
          <p:nvPr>
            <p:extLst/>
          </p:nvPr>
        </p:nvGraphicFramePr>
        <p:xfrm>
          <a:off x="7280991" y="2351654"/>
          <a:ext cx="4523242" cy="2148840"/>
        </p:xfrm>
        <a:graphic>
          <a:graphicData uri="http://schemas.openxmlformats.org/drawingml/2006/table">
            <a:tbl>
              <a:tblPr firstRow="1" bandRow="1">
                <a:tableStyleId>{5C22544A-7EE6-4342-B048-85BDC9FD1C3A}</a:tableStyleId>
              </a:tblPr>
              <a:tblGrid>
                <a:gridCol w="1829029">
                  <a:extLst>
                    <a:ext uri="{9D8B030D-6E8A-4147-A177-3AD203B41FA5}">
                      <a16:colId xmlns:a16="http://schemas.microsoft.com/office/drawing/2014/main" val="1023640175"/>
                    </a:ext>
                  </a:extLst>
                </a:gridCol>
                <a:gridCol w="1322630">
                  <a:extLst>
                    <a:ext uri="{9D8B030D-6E8A-4147-A177-3AD203B41FA5}">
                      <a16:colId xmlns:a16="http://schemas.microsoft.com/office/drawing/2014/main" val="1278187884"/>
                    </a:ext>
                  </a:extLst>
                </a:gridCol>
                <a:gridCol w="1371583">
                  <a:extLst>
                    <a:ext uri="{9D8B030D-6E8A-4147-A177-3AD203B41FA5}">
                      <a16:colId xmlns:a16="http://schemas.microsoft.com/office/drawing/2014/main" val="950271519"/>
                    </a:ext>
                  </a:extLst>
                </a:gridCol>
              </a:tblGrid>
              <a:tr h="370840">
                <a:tc>
                  <a:txBody>
                    <a:bodyPr/>
                    <a:lstStyle/>
                    <a:p>
                      <a:r>
                        <a:rPr lang="zh-CN" altLang="en-US" sz="1600" dirty="0"/>
                        <a:t>输入信号</a:t>
                      </a:r>
                    </a:p>
                  </a:txBody>
                  <a:tcPr/>
                </a:tc>
                <a:tc>
                  <a:txBody>
                    <a:bodyPr/>
                    <a:lstStyle/>
                    <a:p>
                      <a:r>
                        <a:rPr lang="zh-CN" altLang="en-US" sz="1600" dirty="0"/>
                        <a:t>覆盖范围</a:t>
                      </a:r>
                    </a:p>
                  </a:txBody>
                  <a:tcPr/>
                </a:tc>
                <a:tc>
                  <a:txBody>
                    <a:bodyPr/>
                    <a:lstStyle/>
                    <a:p>
                      <a:r>
                        <a:rPr lang="zh-CN" altLang="en-US" sz="1600" dirty="0"/>
                        <a:t>保护动作</a:t>
                      </a:r>
                    </a:p>
                  </a:txBody>
                  <a:tcPr/>
                </a:tc>
                <a:extLst>
                  <a:ext uri="{0D108BD9-81ED-4DB2-BD59-A6C34878D82A}">
                    <a16:rowId xmlns:a16="http://schemas.microsoft.com/office/drawing/2014/main" val="2754885231"/>
                  </a:ext>
                </a:extLst>
              </a:tr>
              <a:tr h="370840">
                <a:tc>
                  <a:txBody>
                    <a:bodyPr/>
                    <a:lstStyle/>
                    <a:p>
                      <a:r>
                        <a:rPr lang="zh-CN" altLang="en-US" sz="1400" dirty="0"/>
                        <a:t>切伦科夫光纤</a:t>
                      </a:r>
                    </a:p>
                  </a:txBody>
                  <a:tcPr/>
                </a:tc>
                <a:tc>
                  <a:txBody>
                    <a:bodyPr/>
                    <a:lstStyle/>
                    <a:p>
                      <a:r>
                        <a:rPr lang="zh-CN" altLang="en-US" sz="1400" dirty="0"/>
                        <a:t>覆盖全线</a:t>
                      </a:r>
                    </a:p>
                  </a:txBody>
                  <a:tcPr/>
                </a:tc>
                <a:tc>
                  <a:txBody>
                    <a:bodyPr/>
                    <a:lstStyle/>
                    <a:p>
                      <a:r>
                        <a:rPr lang="zh-CN" altLang="en-US" sz="1400" dirty="0"/>
                        <a:t>切断驱动激光</a:t>
                      </a:r>
                    </a:p>
                  </a:txBody>
                  <a:tcPr/>
                </a:tc>
                <a:extLst>
                  <a:ext uri="{0D108BD9-81ED-4DB2-BD59-A6C34878D82A}">
                    <a16:rowId xmlns:a16="http://schemas.microsoft.com/office/drawing/2014/main" val="1160284130"/>
                  </a:ext>
                </a:extLst>
              </a:tr>
              <a:tr h="370840">
                <a:tc>
                  <a:txBody>
                    <a:bodyPr/>
                    <a:lstStyle/>
                    <a:p>
                      <a:r>
                        <a:rPr lang="zh-CN" altLang="en-US" sz="1400" dirty="0"/>
                        <a:t>固定束损</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分束段、刮束器等关键位置</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切断驱动激光</a:t>
                      </a:r>
                    </a:p>
                  </a:txBody>
                  <a:tcPr/>
                </a:tc>
                <a:extLst>
                  <a:ext uri="{0D108BD9-81ED-4DB2-BD59-A6C34878D82A}">
                    <a16:rowId xmlns:a16="http://schemas.microsoft.com/office/drawing/2014/main" val="1803896422"/>
                  </a:ext>
                </a:extLst>
              </a:tr>
              <a:tr h="370840">
                <a:tc>
                  <a:txBody>
                    <a:bodyPr/>
                    <a:lstStyle/>
                    <a:p>
                      <a:r>
                        <a:rPr lang="en-US" altLang="zh-CN" sz="1400" dirty="0"/>
                        <a:t>BPM</a:t>
                      </a:r>
                      <a:r>
                        <a:rPr lang="zh-CN" altLang="en-US" sz="1400" dirty="0"/>
                        <a:t>束流位置超阈值</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所有</a:t>
                      </a:r>
                      <a:r>
                        <a:rPr lang="en-US" altLang="zh-CN" sz="1400" dirty="0"/>
                        <a:t>SBPM</a:t>
                      </a:r>
                      <a:endParaRPr lang="zh-CN"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dirty="0"/>
                        <a:t>切断驱动激光</a:t>
                      </a:r>
                    </a:p>
                  </a:txBody>
                  <a:tcPr/>
                </a:tc>
                <a:extLst>
                  <a:ext uri="{0D108BD9-81ED-4DB2-BD59-A6C34878D82A}">
                    <a16:rowId xmlns:a16="http://schemas.microsoft.com/office/drawing/2014/main" val="2595527371"/>
                  </a:ext>
                </a:extLst>
              </a:tr>
              <a:tr h="370840">
                <a:tc>
                  <a:txBody>
                    <a:bodyPr/>
                    <a:lstStyle/>
                    <a:p>
                      <a:r>
                        <a:rPr lang="zh-CN" altLang="en-US" sz="1400" dirty="0"/>
                        <a:t>模组打火探测器</a:t>
                      </a:r>
                    </a:p>
                  </a:txBody>
                  <a:tcPr/>
                </a:tc>
                <a:tc>
                  <a:txBody>
                    <a:bodyPr/>
                    <a:lstStyle/>
                    <a:p>
                      <a:r>
                        <a:rPr lang="zh-CN" altLang="en-US" sz="1400" dirty="0"/>
                        <a:t>超导模组</a:t>
                      </a:r>
                    </a:p>
                  </a:txBody>
                  <a:tcPr/>
                </a:tc>
                <a:tc>
                  <a:txBody>
                    <a:bodyPr/>
                    <a:lstStyle/>
                    <a:p>
                      <a:r>
                        <a:rPr lang="zh-CN" altLang="en-US" sz="1400" dirty="0"/>
                        <a:t>切断功率源</a:t>
                      </a:r>
                      <a:endParaRPr lang="en-US" altLang="zh-CN" sz="1400" dirty="0"/>
                    </a:p>
                    <a:p>
                      <a:r>
                        <a:rPr lang="zh-CN" altLang="en-US" sz="1400" dirty="0"/>
                        <a:t>切断驱动激光</a:t>
                      </a:r>
                    </a:p>
                  </a:txBody>
                  <a:tcPr/>
                </a:tc>
                <a:extLst>
                  <a:ext uri="{0D108BD9-81ED-4DB2-BD59-A6C34878D82A}">
                    <a16:rowId xmlns:a16="http://schemas.microsoft.com/office/drawing/2014/main" val="519769140"/>
                  </a:ext>
                </a:extLst>
              </a:tr>
            </a:tbl>
          </a:graphicData>
        </a:graphic>
      </p:graphicFrame>
      <p:sp>
        <p:nvSpPr>
          <p:cNvPr id="16" name="文本框 15">
            <a:extLst>
              <a:ext uri="{FF2B5EF4-FFF2-40B4-BE49-F238E27FC236}">
                <a16:creationId xmlns:a16="http://schemas.microsoft.com/office/drawing/2014/main" id="{C5593D22-FDE6-286B-8D04-116AD3DAC0AA}"/>
              </a:ext>
            </a:extLst>
          </p:cNvPr>
          <p:cNvSpPr txBox="1"/>
          <p:nvPr/>
        </p:nvSpPr>
        <p:spPr>
          <a:xfrm>
            <a:off x="8513258" y="2029078"/>
            <a:ext cx="185178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000000"/>
                </a:solidFill>
                <a:effectLst/>
                <a:uLnTx/>
                <a:uFillTx/>
                <a:latin typeface="Arial"/>
                <a:ea typeface="微软雅黑"/>
                <a:cs typeface="+mn-cs"/>
              </a:rPr>
              <a:t>快保护系统连锁逻辑</a:t>
            </a:r>
          </a:p>
        </p:txBody>
      </p:sp>
      <p:sp>
        <p:nvSpPr>
          <p:cNvPr id="17" name="文本框 16">
            <a:extLst>
              <a:ext uri="{FF2B5EF4-FFF2-40B4-BE49-F238E27FC236}">
                <a16:creationId xmlns:a16="http://schemas.microsoft.com/office/drawing/2014/main" id="{884B7D54-A72B-868C-F8FB-7FA3BC4F7AA1}"/>
              </a:ext>
            </a:extLst>
          </p:cNvPr>
          <p:cNvSpPr txBox="1"/>
          <p:nvPr/>
        </p:nvSpPr>
        <p:spPr>
          <a:xfrm>
            <a:off x="8623942" y="4861752"/>
            <a:ext cx="180049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000000"/>
                </a:solidFill>
                <a:effectLst/>
                <a:uLnTx/>
                <a:uFillTx/>
                <a:latin typeface="Arial"/>
                <a:ea typeface="微软雅黑"/>
                <a:cs typeface="+mn-cs"/>
              </a:rPr>
              <a:t>与同类装置性能比较</a:t>
            </a:r>
          </a:p>
        </p:txBody>
      </p:sp>
    </p:spTree>
    <p:extLst>
      <p:ext uri="{BB962C8B-B14F-4D97-AF65-F5344CB8AC3E}">
        <p14:creationId xmlns:p14="http://schemas.microsoft.com/office/powerpoint/2010/main" val="3287428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C5197659-939C-414D-8F39-0D65C07EF7CC}"/>
              </a:ext>
            </a:extLst>
          </p:cNvPr>
          <p:cNvPicPr>
            <a:picLocks noChangeAspect="1"/>
          </p:cNvPicPr>
          <p:nvPr/>
        </p:nvPicPr>
        <p:blipFill>
          <a:blip r:embed="rId3"/>
          <a:stretch>
            <a:fillRect/>
          </a:stretch>
        </p:blipFill>
        <p:spPr>
          <a:xfrm>
            <a:off x="8336865" y="1732985"/>
            <a:ext cx="2895870" cy="2398117"/>
          </a:xfrm>
          <a:prstGeom prst="rect">
            <a:avLst/>
          </a:prstGeom>
        </p:spPr>
      </p:pic>
      <p:pic>
        <p:nvPicPr>
          <p:cNvPr id="10" name="图片 9">
            <a:extLst>
              <a:ext uri="{FF2B5EF4-FFF2-40B4-BE49-F238E27FC236}">
                <a16:creationId xmlns:a16="http://schemas.microsoft.com/office/drawing/2014/main" id="{DF3CF38F-76F3-4387-96BC-25BE0B8F3C11}"/>
              </a:ext>
            </a:extLst>
          </p:cNvPr>
          <p:cNvPicPr>
            <a:picLocks noChangeAspect="1"/>
          </p:cNvPicPr>
          <p:nvPr/>
        </p:nvPicPr>
        <p:blipFill>
          <a:blip r:embed="rId4"/>
          <a:stretch>
            <a:fillRect/>
          </a:stretch>
        </p:blipFill>
        <p:spPr>
          <a:xfrm>
            <a:off x="8354332" y="4322772"/>
            <a:ext cx="2878403" cy="1977582"/>
          </a:xfrm>
          <a:prstGeom prst="rect">
            <a:avLst/>
          </a:prstGeom>
        </p:spPr>
      </p:pic>
      <p:pic>
        <p:nvPicPr>
          <p:cNvPr id="18" name="图片 17">
            <a:extLst>
              <a:ext uri="{FF2B5EF4-FFF2-40B4-BE49-F238E27FC236}">
                <a16:creationId xmlns:a16="http://schemas.microsoft.com/office/drawing/2014/main" id="{722177DD-F06D-43DF-8D72-21BF38C6CD90}"/>
              </a:ext>
            </a:extLst>
          </p:cNvPr>
          <p:cNvPicPr/>
          <p:nvPr/>
        </p:nvPicPr>
        <p:blipFill rotWithShape="1">
          <a:blip r:embed="rId5">
            <a:extLst>
              <a:ext uri="{28A0092B-C50C-407E-A947-70E740481C1C}">
                <a14:useLocalDpi xmlns:a14="http://schemas.microsoft.com/office/drawing/2010/main" val="0"/>
              </a:ext>
            </a:extLst>
          </a:blip>
          <a:srcRect t="2716" r="6969"/>
          <a:stretch/>
        </p:blipFill>
        <p:spPr bwMode="auto">
          <a:xfrm>
            <a:off x="4718031" y="1732985"/>
            <a:ext cx="3088328" cy="2209337"/>
          </a:xfrm>
          <a:prstGeom prst="rect">
            <a:avLst/>
          </a:prstGeom>
          <a:noFill/>
          <a:ln>
            <a:noFill/>
          </a:ln>
        </p:spPr>
      </p:pic>
      <p:pic>
        <p:nvPicPr>
          <p:cNvPr id="3" name="图片 2">
            <a:extLst>
              <a:ext uri="{FF2B5EF4-FFF2-40B4-BE49-F238E27FC236}">
                <a16:creationId xmlns:a16="http://schemas.microsoft.com/office/drawing/2014/main" id="{8E0662C3-3742-4BFD-B489-4405DF083F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0269" y="1821450"/>
            <a:ext cx="3584520" cy="2279774"/>
          </a:xfrm>
          <a:prstGeom prst="rect">
            <a:avLst/>
          </a:prstGeom>
        </p:spPr>
      </p:pic>
      <p:sp>
        <p:nvSpPr>
          <p:cNvPr id="37" name="文本框 2"/>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研制进展</a:t>
            </a:r>
            <a:r>
              <a:rPr kumimoji="0" lang="en-US" altLang="zh-CN" sz="3600" b="1" i="0" u="none" strike="noStrike" kern="1200" cap="none" spc="0" normalizeH="0" baseline="0" noProof="0" dirty="0">
                <a:ln>
                  <a:noFill/>
                </a:ln>
                <a:solidFill>
                  <a:srgbClr val="FFFFFF"/>
                </a:solidFill>
                <a:effectLst/>
                <a:uLnTx/>
                <a:uFillTx/>
                <a:latin typeface="Arial"/>
                <a:ea typeface="微软雅黑"/>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低电平系统研发</a:t>
            </a:r>
          </a:p>
        </p:txBody>
      </p:sp>
      <p:sp>
        <p:nvSpPr>
          <p:cNvPr id="42" name="矩形 41"/>
          <p:cNvSpPr/>
          <p:nvPr/>
        </p:nvSpPr>
        <p:spPr>
          <a:xfrm>
            <a:off x="1847373" y="826933"/>
            <a:ext cx="8621844" cy="689676"/>
          </a:xfrm>
          <a:prstGeom prst="rect">
            <a:avLst/>
          </a:prstGeom>
        </p:spPr>
        <p:txBody>
          <a:bodyPr wrap="square">
            <a:spAutoFit/>
          </a:bodyPr>
          <a:lstStyle/>
          <a:p>
            <a:pPr marL="0" marR="0" lvl="0" indent="0" algn="l" defTabSz="914400" rtl="0" eaLnBrk="0" fontAlgn="base" latinLnBrk="0" hangingPunct="0">
              <a:lnSpc>
                <a:spcPct val="130000"/>
              </a:lnSpc>
              <a:spcBef>
                <a:spcPct val="0"/>
              </a:spcBef>
              <a:spcAft>
                <a:spcPct val="0"/>
              </a:spcAft>
              <a:buClrTx/>
              <a:buSzTx/>
              <a:buFontTx/>
              <a:buNone/>
              <a:tabLst/>
              <a:defRPr/>
            </a:pPr>
            <a:endParaRPr kumimoji="0" lang="en-US" altLang="zh-CN" sz="900" b="1" i="0" u="none" strike="noStrike" kern="1200" cap="none" spc="0" normalizeH="0" baseline="0" noProof="0" dirty="0">
              <a:ln>
                <a:noFill/>
              </a:ln>
              <a:solidFill>
                <a:srgbClr val="094060"/>
              </a:solidFill>
              <a:effectLst/>
              <a:uLnTx/>
              <a:uFillTx/>
              <a:latin typeface="黑体" panose="02010609060101010101" charset="-122"/>
              <a:ea typeface="黑体" panose="02010609060101010101" charset="-122"/>
              <a:cs typeface="+mn-cs"/>
            </a:endParaRPr>
          </a:p>
          <a:p>
            <a:pPr marL="0" marR="0" lvl="0" indent="0" algn="l" defTabSz="914400" rtl="0" eaLnBrk="0" fontAlgn="base" latinLnBrk="0" hangingPunct="0">
              <a:lnSpc>
                <a:spcPct val="130000"/>
              </a:lnSpc>
              <a:spcBef>
                <a:spcPct val="0"/>
              </a:spcBef>
              <a:spcAft>
                <a:spcPct val="0"/>
              </a:spcAft>
              <a:buClrTx/>
              <a:buSzTx/>
              <a:buFontTx/>
              <a:buNone/>
              <a:tabLst/>
              <a:defRPr/>
            </a:pPr>
            <a:endParaRPr kumimoji="0" lang="en-US" altLang="zh-CN" sz="2085" b="1" i="0" u="none" strike="noStrike" kern="1200" cap="none" spc="0" normalizeH="0" baseline="0" noProof="0" dirty="0">
              <a:ln>
                <a:noFill/>
              </a:ln>
              <a:solidFill>
                <a:srgbClr val="094060"/>
              </a:solidFill>
              <a:effectLst/>
              <a:uLnTx/>
              <a:uFillTx/>
              <a:latin typeface="黑体" panose="02010609060101010101" charset="-122"/>
              <a:ea typeface="黑体" panose="02010609060101010101" charset="-122"/>
              <a:cs typeface="+mn-cs"/>
            </a:endParaRPr>
          </a:p>
        </p:txBody>
      </p:sp>
      <p:sp>
        <p:nvSpPr>
          <p:cNvPr id="43" name="文本框 42"/>
          <p:cNvSpPr txBox="1"/>
          <p:nvPr/>
        </p:nvSpPr>
        <p:spPr>
          <a:xfrm>
            <a:off x="301053" y="953604"/>
            <a:ext cx="11553982" cy="658257"/>
          </a:xfrm>
          <a:prstGeom prst="rect">
            <a:avLst/>
          </a:prstGeom>
          <a:noFill/>
        </p:spPr>
        <p:txBody>
          <a:bodyPr wrap="square">
            <a:spAutoFit/>
          </a:bodyPr>
          <a:lstStyle/>
          <a:p>
            <a:pPr marL="285750" lvl="0" indent="-285750" algn="just" eaLnBrk="0" fontAlgn="base" hangingPunct="0">
              <a:lnSpc>
                <a:spcPct val="120000"/>
              </a:lnSpc>
              <a:spcBef>
                <a:spcPct val="0"/>
              </a:spcBef>
              <a:spcAft>
                <a:spcPct val="0"/>
              </a:spcAft>
              <a:buFont typeface="Wingdings" panose="05000000000000000000" pitchFamily="2" charset="2"/>
              <a:buChar char="Ø"/>
              <a:defRPr/>
            </a:pPr>
            <a:r>
              <a:rPr lang="zh-CN" altLang="en-US" sz="1600" b="1" dirty="0">
                <a:solidFill>
                  <a:srgbClr val="002060"/>
                </a:solidFill>
                <a:latin typeface="微软雅黑" panose="020B0503020204020204" pitchFamily="34" charset="-122"/>
                <a:ea typeface="微软雅黑" panose="020B0503020204020204" pitchFamily="34" charset="-122"/>
              </a:rPr>
              <a:t>完成</a:t>
            </a:r>
            <a:r>
              <a:rPr lang="en-US" altLang="zh-CN" sz="1600" b="1" dirty="0">
                <a:solidFill>
                  <a:srgbClr val="002060"/>
                </a:solidFill>
                <a:latin typeface="微软雅黑" panose="020B0503020204020204" pitchFamily="34" charset="-122"/>
                <a:ea typeface="微软雅黑" panose="020B0503020204020204" pitchFamily="34" charset="-122"/>
              </a:rPr>
              <a:t>15Hz</a:t>
            </a:r>
            <a:r>
              <a:rPr lang="zh-CN" altLang="en-US" sz="1600" b="1" dirty="0">
                <a:solidFill>
                  <a:srgbClr val="002060"/>
                </a:solidFill>
                <a:latin typeface="微软雅黑" panose="020B0503020204020204" pitchFamily="34" charset="-122"/>
                <a:ea typeface="微软雅黑" panose="020B0503020204020204" pitchFamily="34" charset="-122"/>
              </a:rPr>
              <a:t>极限控制挑战：在超窄带宽腔，达成</a:t>
            </a:r>
            <a:r>
              <a:rPr lang="en-US" altLang="zh-CN" sz="1600" b="1" dirty="0">
                <a:solidFill>
                  <a:srgbClr val="002060"/>
                </a:solidFill>
                <a:latin typeface="微软雅黑" panose="020B0503020204020204" pitchFamily="34" charset="-122"/>
                <a:ea typeface="微软雅黑" panose="020B0503020204020204" pitchFamily="34" charset="-122"/>
              </a:rPr>
              <a:t>0.0074%/0.0063°</a:t>
            </a:r>
            <a:r>
              <a:rPr lang="zh-CN" altLang="en-US" sz="1600" b="1" dirty="0">
                <a:solidFill>
                  <a:srgbClr val="002060"/>
                </a:solidFill>
                <a:latin typeface="微软雅黑" panose="020B0503020204020204" pitchFamily="34" charset="-122"/>
                <a:ea typeface="微软雅黑" panose="020B0503020204020204" pitchFamily="34" charset="-122"/>
              </a:rPr>
              <a:t>幅相稳定控制，支撑百</a:t>
            </a:r>
            <a:r>
              <a:rPr lang="en-US" altLang="zh-CN" sz="1600" b="1" dirty="0">
                <a:solidFill>
                  <a:srgbClr val="002060"/>
                </a:solidFill>
                <a:latin typeface="微软雅黑" panose="020B0503020204020204" pitchFamily="34" charset="-122"/>
                <a:ea typeface="微软雅黑" panose="020B0503020204020204" pitchFamily="34" charset="-122"/>
              </a:rPr>
              <a:t>MeV</a:t>
            </a:r>
            <a:r>
              <a:rPr lang="zh-CN" altLang="en-US" sz="1600" b="1" dirty="0">
                <a:solidFill>
                  <a:srgbClr val="002060"/>
                </a:solidFill>
                <a:latin typeface="微软雅黑" panose="020B0503020204020204" pitchFamily="34" charset="-122"/>
                <a:ea typeface="微软雅黑" panose="020B0503020204020204" pitchFamily="34" charset="-122"/>
              </a:rPr>
              <a:t>级稳定出束。</a:t>
            </a:r>
            <a:endParaRPr lang="en-US" altLang="zh-CN" sz="1600" b="1" dirty="0">
              <a:solidFill>
                <a:srgbClr val="002060"/>
              </a:solidFill>
              <a:latin typeface="微软雅黑" panose="020B0503020204020204" pitchFamily="34" charset="-122"/>
              <a:ea typeface="微软雅黑" panose="020B0503020204020204" pitchFamily="34" charset="-122"/>
            </a:endParaRPr>
          </a:p>
          <a:p>
            <a:pPr marL="285750" marR="0" lvl="0" indent="-285750" algn="just" defTabSz="914400" rtl="0" eaLnBrk="0" fontAlgn="base" latinLnBrk="0" hangingPunct="0">
              <a:lnSpc>
                <a:spcPct val="120000"/>
              </a:lnSpc>
              <a:spcBef>
                <a:spcPct val="0"/>
              </a:spcBef>
              <a:spcAft>
                <a:spcPct val="0"/>
              </a:spcAft>
              <a:buClrTx/>
              <a:buSzTx/>
              <a:buFont typeface="Wingdings" panose="05000000000000000000" pitchFamily="2" charset="2"/>
              <a:buChar char="Ø"/>
              <a:tabLst/>
              <a:defRPr/>
            </a:pPr>
            <a:r>
              <a:rPr lang="zh-CN" altLang="en-US" sz="1600" b="1" dirty="0">
                <a:solidFill>
                  <a:srgbClr val="002060"/>
                </a:solidFill>
                <a:latin typeface="微软雅黑" panose="020B0503020204020204" pitchFamily="34" charset="-122"/>
                <a:ea typeface="微软雅黑" panose="020B0503020204020204" pitchFamily="34" charset="-122"/>
              </a:rPr>
              <a:t>高</a:t>
            </a:r>
            <a:r>
              <a:rPr lang="en-US" altLang="zh-CN" sz="1600" b="1" dirty="0">
                <a:solidFill>
                  <a:srgbClr val="002060"/>
                </a:solidFill>
                <a:latin typeface="微软雅黑" panose="020B0503020204020204" pitchFamily="34" charset="-122"/>
                <a:ea typeface="微软雅黑" panose="020B0503020204020204" pitchFamily="34" charset="-122"/>
              </a:rPr>
              <a:t>Q</a:t>
            </a:r>
            <a:r>
              <a:rPr lang="zh-CN" altLang="en-US" sz="1600" b="1" dirty="0">
                <a:solidFill>
                  <a:srgbClr val="002060"/>
                </a:solidFill>
                <a:latin typeface="微软雅黑" panose="020B0503020204020204" pitchFamily="34" charset="-122"/>
                <a:ea typeface="微软雅黑" panose="020B0503020204020204" pitchFamily="34" charset="-122"/>
              </a:rPr>
              <a:t>下的稳定控制：在</a:t>
            </a:r>
            <a:r>
              <a:rPr lang="en-US" altLang="zh-CN" sz="1600" b="1" dirty="0">
                <a:solidFill>
                  <a:srgbClr val="002060"/>
                </a:solidFill>
                <a:latin typeface="微软雅黑" panose="020B0503020204020204" pitchFamily="34" charset="-122"/>
                <a:ea typeface="微软雅黑" panose="020B0503020204020204" pitchFamily="34" charset="-122"/>
              </a:rPr>
              <a:t>QL=4×10⁷</a:t>
            </a:r>
            <a:r>
              <a:rPr lang="zh-CN" altLang="en-US" sz="1600" b="1" dirty="0">
                <a:solidFill>
                  <a:srgbClr val="002060"/>
                </a:solidFill>
                <a:latin typeface="微软雅黑" panose="020B0503020204020204" pitchFamily="34" charset="-122"/>
                <a:ea typeface="微软雅黑" panose="020B0503020204020204" pitchFamily="34" charset="-122"/>
              </a:rPr>
              <a:t>、</a:t>
            </a:r>
            <a:r>
              <a:rPr lang="en-US" altLang="zh-CN" sz="1600" b="1" dirty="0">
                <a:solidFill>
                  <a:srgbClr val="002060"/>
                </a:solidFill>
                <a:latin typeface="微软雅黑" panose="020B0503020204020204" pitchFamily="34" charset="-122"/>
                <a:ea typeface="微软雅黑" panose="020B0503020204020204" pitchFamily="34" charset="-122"/>
              </a:rPr>
              <a:t>130 MV</a:t>
            </a:r>
            <a:r>
              <a:rPr lang="zh-CN" altLang="en-US" sz="1600" b="1" dirty="0">
                <a:solidFill>
                  <a:srgbClr val="002060"/>
                </a:solidFill>
                <a:latin typeface="微软雅黑" panose="020B0503020204020204" pitchFamily="34" charset="-122"/>
                <a:ea typeface="微软雅黑" panose="020B0503020204020204" pitchFamily="34" charset="-122"/>
              </a:rPr>
              <a:t>腔压条件下，完成</a:t>
            </a:r>
            <a:r>
              <a:rPr lang="en-US" altLang="zh-CN" sz="1600" b="1" dirty="0">
                <a:solidFill>
                  <a:srgbClr val="002060"/>
                </a:solidFill>
                <a:latin typeface="微软雅黑" panose="020B0503020204020204" pitchFamily="34" charset="-122"/>
                <a:ea typeface="微软雅黑" panose="020B0503020204020204" pitchFamily="34" charset="-122"/>
              </a:rPr>
              <a:t>8</a:t>
            </a:r>
            <a:r>
              <a:rPr lang="zh-CN" altLang="en-US" sz="1600" b="1" dirty="0">
                <a:solidFill>
                  <a:srgbClr val="002060"/>
                </a:solidFill>
                <a:latin typeface="微软雅黑" panose="020B0503020204020204" pitchFamily="34" charset="-122"/>
                <a:ea typeface="微软雅黑" panose="020B0503020204020204" pitchFamily="34" charset="-122"/>
              </a:rPr>
              <a:t>小时连续微波稳定运行，幅相稳定度优于</a:t>
            </a:r>
            <a:r>
              <a:rPr lang="en-US" altLang="zh-CN" sz="1600" b="1" dirty="0">
                <a:solidFill>
                  <a:srgbClr val="002060"/>
                </a:solidFill>
                <a:latin typeface="微软雅黑" panose="020B0503020204020204" pitchFamily="34" charset="-122"/>
                <a:ea typeface="微软雅黑" panose="020B0503020204020204" pitchFamily="34" charset="-122"/>
              </a:rPr>
              <a:t>0.02% / 0.02°</a:t>
            </a:r>
            <a:r>
              <a:rPr lang="zh-CN" altLang="en-US" sz="1600" b="1" dirty="0">
                <a:solidFill>
                  <a:srgbClr val="002060"/>
                </a:solidFill>
                <a:latin typeface="微软雅黑" panose="020B0503020204020204" pitchFamily="34" charset="-122"/>
                <a:ea typeface="微软雅黑" panose="020B0503020204020204" pitchFamily="34" charset="-122"/>
              </a:rPr>
              <a:t>。</a:t>
            </a:r>
            <a:endParaRPr kumimoji="0" lang="en-US" altLang="zh-CN" sz="16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51" name="TextBox 10"/>
          <p:cNvSpPr txBox="1"/>
          <p:nvPr/>
        </p:nvSpPr>
        <p:spPr>
          <a:xfrm>
            <a:off x="710270" y="3793372"/>
            <a:ext cx="3584520" cy="307777"/>
          </a:xfrm>
          <a:prstGeom prst="rect">
            <a:avLst/>
          </a:prstGeom>
          <a:solidFill>
            <a:schemeClr val="bg1">
              <a:alpha val="7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1" dirty="0">
                <a:latin typeface="微软雅黑" panose="020B0503020204020204" pitchFamily="34" charset="-122"/>
                <a:ea typeface="微软雅黑" panose="020B0503020204020204" pitchFamily="34" charset="-122"/>
              </a:rPr>
              <a:t>QL 2E7-100MV-1MHz</a:t>
            </a:r>
            <a:r>
              <a:rPr lang="zh-CN" altLang="en-US" sz="1400" b="1" dirty="0">
                <a:latin typeface="微软雅黑" panose="020B0503020204020204" pitchFamily="34" charset="-122"/>
                <a:ea typeface="微软雅黑" panose="020B0503020204020204" pitchFamily="34" charset="-122"/>
              </a:rPr>
              <a:t>束流贯通验收</a:t>
            </a:r>
            <a:endParaRPr kumimoji="0" 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4" name="文本框 13">
            <a:extLst>
              <a:ext uri="{FF2B5EF4-FFF2-40B4-BE49-F238E27FC236}">
                <a16:creationId xmlns:a16="http://schemas.microsoft.com/office/drawing/2014/main" id="{E0FFA9C3-1AD9-438F-B488-C09EA5353342}"/>
              </a:ext>
            </a:extLst>
          </p:cNvPr>
          <p:cNvSpPr txBox="1"/>
          <p:nvPr/>
        </p:nvSpPr>
        <p:spPr>
          <a:xfrm>
            <a:off x="299166" y="6435424"/>
            <a:ext cx="5724644" cy="338554"/>
          </a:xfrm>
          <a:prstGeom prst="rect">
            <a:avLst/>
          </a:prstGeom>
          <a:noFill/>
        </p:spPr>
        <p:txBody>
          <a:bodyPr wrap="none" rtlCol="0">
            <a:spAutoFit/>
          </a:bodyPr>
          <a:lstStyle/>
          <a:p>
            <a:r>
              <a:rPr lang="zh-CN" altLang="en-US" sz="1600" b="1" u="sng" dirty="0">
                <a:solidFill>
                  <a:srgbClr val="C00000"/>
                </a:solidFill>
                <a:latin typeface="微软雅黑" panose="020B0503020204020204" pitchFamily="34" charset="-122"/>
                <a:ea typeface="微软雅黑" panose="020B0503020204020204" pitchFamily="34" charset="-122"/>
              </a:rPr>
              <a:t>详见报告“深圳自由电子激光预研项目低电平研发，韩佳伟”</a:t>
            </a:r>
          </a:p>
        </p:txBody>
      </p:sp>
      <p:graphicFrame>
        <p:nvGraphicFramePr>
          <p:cNvPr id="15" name="表格 14">
            <a:extLst>
              <a:ext uri="{FF2B5EF4-FFF2-40B4-BE49-F238E27FC236}">
                <a16:creationId xmlns:a16="http://schemas.microsoft.com/office/drawing/2014/main" id="{85E29541-7C69-42B1-AAC0-0D8DFE3EB694}"/>
              </a:ext>
            </a:extLst>
          </p:cNvPr>
          <p:cNvGraphicFramePr>
            <a:graphicFrameLocks noGrp="1"/>
          </p:cNvGraphicFramePr>
          <p:nvPr>
            <p:extLst/>
          </p:nvPr>
        </p:nvGraphicFramePr>
        <p:xfrm>
          <a:off x="710269" y="4287353"/>
          <a:ext cx="3584520" cy="2013001"/>
        </p:xfrm>
        <a:graphic>
          <a:graphicData uri="http://schemas.openxmlformats.org/drawingml/2006/table">
            <a:tbl>
              <a:tblPr firstRow="1" firstCol="1" bandRow="1"/>
              <a:tblGrid>
                <a:gridCol w="529816">
                  <a:extLst>
                    <a:ext uri="{9D8B030D-6E8A-4147-A177-3AD203B41FA5}">
                      <a16:colId xmlns:a16="http://schemas.microsoft.com/office/drawing/2014/main" val="1886514807"/>
                    </a:ext>
                  </a:extLst>
                </a:gridCol>
                <a:gridCol w="515162">
                  <a:extLst>
                    <a:ext uri="{9D8B030D-6E8A-4147-A177-3AD203B41FA5}">
                      <a16:colId xmlns:a16="http://schemas.microsoft.com/office/drawing/2014/main" val="3634810492"/>
                    </a:ext>
                  </a:extLst>
                </a:gridCol>
                <a:gridCol w="743194">
                  <a:extLst>
                    <a:ext uri="{9D8B030D-6E8A-4147-A177-3AD203B41FA5}">
                      <a16:colId xmlns:a16="http://schemas.microsoft.com/office/drawing/2014/main" val="1161092719"/>
                    </a:ext>
                  </a:extLst>
                </a:gridCol>
                <a:gridCol w="873818">
                  <a:extLst>
                    <a:ext uri="{9D8B030D-6E8A-4147-A177-3AD203B41FA5}">
                      <a16:colId xmlns:a16="http://schemas.microsoft.com/office/drawing/2014/main" val="3790068874"/>
                    </a:ext>
                  </a:extLst>
                </a:gridCol>
                <a:gridCol w="922530">
                  <a:extLst>
                    <a:ext uri="{9D8B030D-6E8A-4147-A177-3AD203B41FA5}">
                      <a16:colId xmlns:a16="http://schemas.microsoft.com/office/drawing/2014/main" val="2569016132"/>
                    </a:ext>
                  </a:extLst>
                </a:gridCol>
              </a:tblGrid>
              <a:tr h="335501">
                <a:tc>
                  <a:txBody>
                    <a:bodyPr/>
                    <a:lstStyle/>
                    <a:p>
                      <a:pPr algn="ctr">
                        <a:spcAft>
                          <a:spcPts val="0"/>
                        </a:spcAft>
                      </a:pPr>
                      <a:r>
                        <a:rPr lang="zh-CN" sz="900" kern="0">
                          <a:effectLst/>
                          <a:latin typeface="Times New Roman" panose="02020603050405020304" pitchFamily="18" charset="0"/>
                          <a:ea typeface="宋体" panose="02010600030101010101" pitchFamily="2" charset="-122"/>
                          <a:cs typeface="Times New Roman" panose="02020603050405020304" pitchFamily="18" charset="0"/>
                        </a:rPr>
                        <a:t>模组</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Times New Roman" panose="02020603050405020304" pitchFamily="18" charset="0"/>
                          <a:ea typeface="宋体" panose="02010600030101010101" pitchFamily="2" charset="-122"/>
                          <a:cs typeface="Times New Roman" panose="02020603050405020304" pitchFamily="18" charset="0"/>
                        </a:rPr>
                        <a:t>腔编号</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err="1">
                          <a:effectLst/>
                          <a:latin typeface="Times New Roman" panose="02020603050405020304" pitchFamily="18" charset="0"/>
                          <a:ea typeface="宋体" panose="02010600030101010101" pitchFamily="2" charset="-122"/>
                          <a:cs typeface="Times New Roman" panose="02020603050405020304" pitchFamily="18" charset="0"/>
                        </a:rPr>
                        <a:t>Eacc</a:t>
                      </a: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 MV/m</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Times New Roman" panose="02020603050405020304" pitchFamily="18" charset="0"/>
                          <a:ea typeface="宋体" panose="02010600030101010101" pitchFamily="2" charset="-122"/>
                          <a:cs typeface="Times New Roman" panose="02020603050405020304" pitchFamily="18" charset="0"/>
                        </a:rPr>
                        <a:t>幅度稳定度</a:t>
                      </a:r>
                      <a:r>
                        <a:rPr lang="zh-CN" sz="900" kern="0">
                          <a:effectLst/>
                          <a:latin typeface="等线" panose="02010600030101010101" pitchFamily="2" charset="-122"/>
                          <a:ea typeface="Times New Roman" panose="02020603050405020304" pitchFamily="18" charset="0"/>
                          <a:cs typeface="Times New Roman" panose="02020603050405020304" pitchFamily="18" charset="0"/>
                        </a:rPr>
                        <a:t> </a:t>
                      </a:r>
                      <a:r>
                        <a:rPr lang="en-US" sz="900" kern="0">
                          <a:effectLst/>
                          <a:latin typeface="等线" panose="02010600030101010101" pitchFamily="2" charset="-122"/>
                          <a:ea typeface="Times New Roman" panose="02020603050405020304" pitchFamily="18" charset="0"/>
                          <a:cs typeface="Times New Roman" panose="02020603050405020304" pitchFamily="18" charset="0"/>
                        </a:rPr>
                        <a:t>%</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900" kern="0">
                          <a:effectLst/>
                          <a:latin typeface="Times New Roman" panose="02020603050405020304" pitchFamily="18" charset="0"/>
                          <a:ea typeface="宋体" panose="02010600030101010101" pitchFamily="2" charset="-122"/>
                          <a:cs typeface="Times New Roman" panose="02020603050405020304" pitchFamily="18" charset="0"/>
                        </a:rPr>
                        <a:t>相位稳定度</a:t>
                      </a:r>
                      <a:r>
                        <a:rPr lang="zh-CN" sz="900" kern="0">
                          <a:effectLst/>
                          <a:latin typeface="等线" panose="02010600030101010101" pitchFamily="2" charset="-122"/>
                          <a:ea typeface="Times New Roman" panose="02020603050405020304" pitchFamily="18" charset="0"/>
                          <a:cs typeface="Times New Roman" panose="02020603050405020304" pitchFamily="18" charset="0"/>
                        </a:rPr>
                        <a:t> </a:t>
                      </a:r>
                      <a:r>
                        <a:rPr lang="zh-CN" sz="900" kern="0">
                          <a:effectLst/>
                          <a:latin typeface="Times New Roman" panose="02020603050405020304" pitchFamily="18" charset="0"/>
                          <a:ea typeface="宋体" panose="02010600030101010101" pitchFamily="2" charset="-122"/>
                          <a:cs typeface="Times New Roman" panose="02020603050405020304" pitchFamily="18" charset="0"/>
                        </a:rPr>
                        <a:t>°</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8302519"/>
                  </a:ext>
                </a:extLst>
              </a:tr>
              <a:tr h="167750">
                <a:tc rowSpan="2">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CM00</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1</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13.00</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0.0134</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0.0093</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2824266"/>
                  </a:ext>
                </a:extLst>
              </a:tr>
              <a:tr h="167750">
                <a:tc vMerge="1">
                  <a:txBody>
                    <a:bodyPr/>
                    <a:lstStyle/>
                    <a:p>
                      <a:endParaRPr lang="zh-CN" altLang="en-US"/>
                    </a:p>
                  </a:txBody>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2</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14.00</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0.0109</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0.0083</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125428"/>
                  </a:ext>
                </a:extLst>
              </a:tr>
              <a:tr h="167750">
                <a:tc rowSpan="8">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CM01</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1</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11.10</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0.0084</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0.0060</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2491012"/>
                  </a:ext>
                </a:extLst>
              </a:tr>
              <a:tr h="167750">
                <a:tc vMerge="1">
                  <a:txBody>
                    <a:bodyPr/>
                    <a:lstStyle/>
                    <a:p>
                      <a:endParaRPr lang="zh-CN" altLang="en-US"/>
                    </a:p>
                  </a:txBody>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2</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16.00</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0.0074</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0.0063</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8755250"/>
                  </a:ext>
                </a:extLst>
              </a:tr>
              <a:tr h="167750">
                <a:tc vMerge="1">
                  <a:txBody>
                    <a:bodyPr/>
                    <a:lstStyle/>
                    <a:p>
                      <a:endParaRPr lang="zh-CN" altLang="en-US"/>
                    </a:p>
                  </a:txBody>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3</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13.06</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0.0115</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0.0088</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788198"/>
                  </a:ext>
                </a:extLst>
              </a:tr>
              <a:tr h="167750">
                <a:tc vMerge="1">
                  <a:txBody>
                    <a:bodyPr/>
                    <a:lstStyle/>
                    <a:p>
                      <a:endParaRPr lang="zh-CN" altLang="en-US"/>
                    </a:p>
                  </a:txBody>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4</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16.07</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0.0087</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0.0074</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3933925"/>
                  </a:ext>
                </a:extLst>
              </a:tr>
              <a:tr h="167750">
                <a:tc vMerge="1">
                  <a:txBody>
                    <a:bodyPr/>
                    <a:lstStyle/>
                    <a:p>
                      <a:endParaRPr lang="zh-CN" altLang="en-US"/>
                    </a:p>
                  </a:txBody>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5</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14.09</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0.0103</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0.0093</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3608815"/>
                  </a:ext>
                </a:extLst>
              </a:tr>
              <a:tr h="167750">
                <a:tc vMerge="1">
                  <a:txBody>
                    <a:bodyPr/>
                    <a:lstStyle/>
                    <a:p>
                      <a:endParaRPr lang="zh-CN" altLang="en-US"/>
                    </a:p>
                  </a:txBody>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6</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12.82</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0.0079</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0.0068</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2763444"/>
                  </a:ext>
                </a:extLst>
              </a:tr>
              <a:tr h="167750">
                <a:tc vMerge="1">
                  <a:txBody>
                    <a:bodyPr/>
                    <a:lstStyle/>
                    <a:p>
                      <a:endParaRPr lang="zh-CN" altLang="en-US"/>
                    </a:p>
                  </a:txBody>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7</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15.03</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0.0067</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0.0054</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359396"/>
                  </a:ext>
                </a:extLst>
              </a:tr>
              <a:tr h="167750">
                <a:tc vMerge="1">
                  <a:txBody>
                    <a:bodyPr/>
                    <a:lstStyle/>
                    <a:p>
                      <a:endParaRPr lang="zh-CN" altLang="en-US"/>
                    </a:p>
                  </a:txBody>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8</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15.13</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a:effectLst/>
                          <a:latin typeface="Times New Roman" panose="02020603050405020304" pitchFamily="18" charset="0"/>
                          <a:ea typeface="宋体" panose="02010600030101010101" pitchFamily="2" charset="-122"/>
                          <a:cs typeface="Times New Roman" panose="02020603050405020304" pitchFamily="18" charset="0"/>
                        </a:rPr>
                        <a:t>0.0076</a:t>
                      </a:r>
                      <a:endParaRPr lang="zh-CN" sz="9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900" kern="0" dirty="0">
                          <a:effectLst/>
                          <a:latin typeface="Times New Roman" panose="02020603050405020304" pitchFamily="18" charset="0"/>
                          <a:ea typeface="宋体" panose="02010600030101010101" pitchFamily="2" charset="-122"/>
                          <a:cs typeface="Times New Roman" panose="02020603050405020304" pitchFamily="18" charset="0"/>
                        </a:rPr>
                        <a:t>0.0054</a:t>
                      </a:r>
                      <a:endParaRPr lang="zh-CN" sz="9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5715859"/>
                  </a:ext>
                </a:extLst>
              </a:tr>
            </a:tbl>
          </a:graphicData>
        </a:graphic>
      </p:graphicFrame>
      <p:sp>
        <p:nvSpPr>
          <p:cNvPr id="20" name="TextBox 10">
            <a:extLst>
              <a:ext uri="{FF2B5EF4-FFF2-40B4-BE49-F238E27FC236}">
                <a16:creationId xmlns:a16="http://schemas.microsoft.com/office/drawing/2014/main" id="{C71986B2-31F4-4B3A-BBBC-4549348F994F}"/>
              </a:ext>
            </a:extLst>
          </p:cNvPr>
          <p:cNvSpPr txBox="1"/>
          <p:nvPr/>
        </p:nvSpPr>
        <p:spPr>
          <a:xfrm>
            <a:off x="4953174" y="3827884"/>
            <a:ext cx="2714857" cy="307777"/>
          </a:xfrm>
          <a:prstGeom prst="rect">
            <a:avLst/>
          </a:prstGeom>
          <a:solidFill>
            <a:schemeClr val="bg1">
              <a:alpha val="7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b="1" dirty="0">
                <a:latin typeface="微软雅黑" panose="020B0503020204020204" pitchFamily="34" charset="-122"/>
                <a:ea typeface="微软雅黑" panose="020B0503020204020204" pitchFamily="34" charset="-122"/>
              </a:rPr>
              <a:t>15Hz</a:t>
            </a:r>
            <a:r>
              <a:rPr lang="zh-CN" altLang="en-US" sz="1400" b="1" dirty="0">
                <a:latin typeface="微软雅黑" panose="020B0503020204020204" pitchFamily="34" charset="-122"/>
                <a:ea typeface="微软雅黑" panose="020B0503020204020204" pitchFamily="34" charset="-122"/>
              </a:rPr>
              <a:t>带宽</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幅相稳定度结果</a:t>
            </a:r>
            <a:endPar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22" name="文本框 21">
            <a:extLst>
              <a:ext uri="{FF2B5EF4-FFF2-40B4-BE49-F238E27FC236}">
                <a16:creationId xmlns:a16="http://schemas.microsoft.com/office/drawing/2014/main" id="{8A3E1CAA-9835-4BF7-8658-9B76773B36B5}"/>
              </a:ext>
            </a:extLst>
          </p:cNvPr>
          <p:cNvSpPr txBox="1"/>
          <p:nvPr/>
        </p:nvSpPr>
        <p:spPr>
          <a:xfrm>
            <a:off x="6830414" y="1838404"/>
            <a:ext cx="895781" cy="276999"/>
          </a:xfrm>
          <a:prstGeom prst="rect">
            <a:avLst/>
          </a:prstGeom>
          <a:noFill/>
        </p:spPr>
        <p:txBody>
          <a:bodyPr wrap="square">
            <a:spAutoFit/>
          </a:bodyPr>
          <a:lstStyle/>
          <a:p>
            <a:r>
              <a:rPr lang="en-US" altLang="zh-CN" sz="1200" b="1" dirty="0">
                <a:solidFill>
                  <a:srgbClr val="FF0000"/>
                </a:solidFill>
                <a:latin typeface="微软雅黑" panose="020B0503020204020204" pitchFamily="34" charset="-122"/>
                <a:ea typeface="微软雅黑" panose="020B0503020204020204" pitchFamily="34" charset="-122"/>
              </a:rPr>
              <a:t>0.0074%</a:t>
            </a:r>
            <a:endParaRPr lang="zh-CN" altLang="en-US" sz="1200" dirty="0">
              <a:solidFill>
                <a:srgbClr val="FF0000"/>
              </a:solidFill>
            </a:endParaRPr>
          </a:p>
        </p:txBody>
      </p:sp>
      <p:sp>
        <p:nvSpPr>
          <p:cNvPr id="23" name="文本框 22">
            <a:extLst>
              <a:ext uri="{FF2B5EF4-FFF2-40B4-BE49-F238E27FC236}">
                <a16:creationId xmlns:a16="http://schemas.microsoft.com/office/drawing/2014/main" id="{E5CCFF36-5775-4191-BBAD-A67489E46EF5}"/>
              </a:ext>
            </a:extLst>
          </p:cNvPr>
          <p:cNvSpPr txBox="1"/>
          <p:nvPr/>
        </p:nvSpPr>
        <p:spPr>
          <a:xfrm>
            <a:off x="6830414" y="2894784"/>
            <a:ext cx="895781" cy="276999"/>
          </a:xfrm>
          <a:prstGeom prst="rect">
            <a:avLst/>
          </a:prstGeom>
          <a:noFill/>
        </p:spPr>
        <p:txBody>
          <a:bodyPr wrap="square">
            <a:spAutoFit/>
          </a:bodyPr>
          <a:lstStyle/>
          <a:p>
            <a:r>
              <a:rPr lang="en-US" altLang="zh-CN" sz="1200" b="1" dirty="0">
                <a:solidFill>
                  <a:srgbClr val="FF0000"/>
                </a:solidFill>
                <a:latin typeface="微软雅黑" panose="020B0503020204020204" pitchFamily="34" charset="-122"/>
                <a:ea typeface="微软雅黑" panose="020B0503020204020204" pitchFamily="34" charset="-122"/>
              </a:rPr>
              <a:t>0.0063°</a:t>
            </a:r>
            <a:endParaRPr lang="zh-CN" altLang="en-US" sz="1200" dirty="0">
              <a:solidFill>
                <a:srgbClr val="FF0000"/>
              </a:solidFill>
            </a:endParaRPr>
          </a:p>
        </p:txBody>
      </p:sp>
      <p:sp>
        <p:nvSpPr>
          <p:cNvPr id="25" name="TextBox 10">
            <a:extLst>
              <a:ext uri="{FF2B5EF4-FFF2-40B4-BE49-F238E27FC236}">
                <a16:creationId xmlns:a16="http://schemas.microsoft.com/office/drawing/2014/main" id="{83DD2F36-5058-4B72-AA6C-8A18B43FD8BD}"/>
              </a:ext>
            </a:extLst>
          </p:cNvPr>
          <p:cNvSpPr txBox="1"/>
          <p:nvPr/>
        </p:nvSpPr>
        <p:spPr>
          <a:xfrm>
            <a:off x="8336865" y="3819353"/>
            <a:ext cx="2895870" cy="307777"/>
          </a:xfrm>
          <a:prstGeom prst="rect">
            <a:avLst/>
          </a:prstGeom>
          <a:solidFill>
            <a:schemeClr val="bg1">
              <a:alpha val="7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系统架构</a:t>
            </a:r>
            <a:endParaRPr kumimoji="0" 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28" name="TextBox 10">
            <a:extLst>
              <a:ext uri="{FF2B5EF4-FFF2-40B4-BE49-F238E27FC236}">
                <a16:creationId xmlns:a16="http://schemas.microsoft.com/office/drawing/2014/main" id="{E364E233-A4E4-4387-A428-5121000F8045}"/>
              </a:ext>
            </a:extLst>
          </p:cNvPr>
          <p:cNvSpPr txBox="1"/>
          <p:nvPr/>
        </p:nvSpPr>
        <p:spPr>
          <a:xfrm>
            <a:off x="8354332" y="6040154"/>
            <a:ext cx="2841552" cy="307777"/>
          </a:xfrm>
          <a:prstGeom prst="rect">
            <a:avLst/>
          </a:prstGeom>
          <a:solidFill>
            <a:schemeClr val="bg1">
              <a:alpha val="7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软件模块</a:t>
            </a:r>
            <a:endParaRPr kumimoji="0" 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pic>
        <p:nvPicPr>
          <p:cNvPr id="39" name="图片 38">
            <a:extLst>
              <a:ext uri="{FF2B5EF4-FFF2-40B4-BE49-F238E27FC236}">
                <a16:creationId xmlns:a16="http://schemas.microsoft.com/office/drawing/2014/main" id="{4C0806EE-E3C3-4E8F-8628-FF277D1EF1DE}"/>
              </a:ext>
            </a:extLst>
          </p:cNvPr>
          <p:cNvPicPr>
            <a:picLocks noChangeAspect="1"/>
          </p:cNvPicPr>
          <p:nvPr/>
        </p:nvPicPr>
        <p:blipFill>
          <a:blip r:embed="rId7"/>
          <a:stretch>
            <a:fillRect/>
          </a:stretch>
        </p:blipFill>
        <p:spPr>
          <a:xfrm>
            <a:off x="4770283" y="4287353"/>
            <a:ext cx="3103446" cy="1871325"/>
          </a:xfrm>
          <a:prstGeom prst="rect">
            <a:avLst/>
          </a:prstGeom>
        </p:spPr>
      </p:pic>
      <p:sp>
        <p:nvSpPr>
          <p:cNvPr id="40" name="TextBox 10">
            <a:extLst>
              <a:ext uri="{FF2B5EF4-FFF2-40B4-BE49-F238E27FC236}">
                <a16:creationId xmlns:a16="http://schemas.microsoft.com/office/drawing/2014/main" id="{A63CB1B1-E7E9-45EF-9AEB-C276406E53C4}"/>
              </a:ext>
            </a:extLst>
          </p:cNvPr>
          <p:cNvSpPr txBox="1"/>
          <p:nvPr/>
        </p:nvSpPr>
        <p:spPr>
          <a:xfrm>
            <a:off x="4770283" y="6076671"/>
            <a:ext cx="3103446" cy="307777"/>
          </a:xfrm>
          <a:prstGeom prst="rect">
            <a:avLst/>
          </a:prstGeom>
          <a:solidFill>
            <a:schemeClr val="bg1">
              <a:alpha val="7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130MeV</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运行实验</a:t>
            </a:r>
            <a:endParaRPr kumimoji="0" 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2" descr="data:image/jpeg;base64,/9j/4AAQSkZJRgABAQAAAQABAAD/2wCEAAkGBw8NDQ0NDBANDQ0MDQwNDQ0ODw8NDQ0MFBEWFhQRFBQYHCkhGBolGxQVITQhJSkrMC4uFx8zRDMsNygtLisBCgoKDg0OFBAQFywcHBwsLCwsLCwsLCwsLCwsLCwsLCwsLCwsLCwsLSwsLCwsLCwsLCwsLCwsLCwsLCwsLCwsK//AABEIALEBHAMBIgACEQEDEQH/xAAcAAABBQEBAQAAAAAAAAAAAAAFAAECAwQGBwj/xAA9EAABAwIDBQYEBAQFBQAAAAABAAIDBBESEyEFBjFRYQcUIkGBkVJxobEyksHhIyQzohdCYoKyFkRy0fD/xAAZAQEBAQEBAQAAAAAAAAAAAAAAAQIDBAX/xAApEQEAAgIBBAEEAAcAAAAAAAAAARECEgMTFDFRIQQyQVIiYYGRseHw/9oADAMBAAIRAxEAPwDi8CWBacCWBfbp8+2fAlgWnApx05cbC1zz0CUMeBLAiFVQyQkNlaWki7b8HDoVRgSPkZ8CbAtWBNlq0WzYEsC04EsCUWzYE2BacCWBKLZcCbAtWBNgUpbZcCbAtRYo4EotmwqOFaixRLFC2YsUS1aSxMWItsxaolq0liiWKDMWpi1aCxRLVKW2ctUS1aC1WUlFJO8Rwsc97tA1o1/+6qFsJamLV1g3Wywc1wfIPxNabRsPIu4k/KyE1lO1hwgsvro0efK6zcT8KDlqiWrS5qrLUmFUFqiQry1RLVKVSQokK4tUS1ZoUkKJariFGyzSu1y0+WtmUllL2vOzCHS/Mp2RG6KUDY7lk92tdazwL4D1HIroKbd6AsbI6pp2ji4iRmFv+m97+9lzz5Ix8t442pNJ3jZNS6UjFSiOSE2wlviAI+RBI9lx2Wu13g2rC2m7hRHHG54fPNawfY3DBzFwDfoOOq5fKU4Ympv8yckxfwxZaWWtuUllLswxZaWWtuUmykGLLTGNbcpNloMRjUctbstRy0GIxpjGtpjUTGorEY1ExraY1ExpQxFiiWLaY1ExqUMRYoli2GNRMalDEWKJYthjUCxSltnjgL3Na0EucQABqSTwAXrW7278ez4cDh/MPDTPJ53OuW08h9TrytzPZlsoT7QEjhdtMx03THcBv1N/RdjvjJPEQ+E+Kzh5jj9DwHNeblnbLSHSIrHZyu9tU/WOExwRa8PxyHW5JA04cOi8/mHiOt9Trrqje0XSHEHvLrklwueJ1Ql7F0ww1hJytkLVAtWksUCxapLZy1Qc1aSxM5mnyUpWQtUS1aC1QLVKVQWqNlcWqOFZmFekZKfJW/JTiFei3nD8lPkohkpZKtgfkpZKI5KWSlgdkp8lEMlLJS0DslNkojkpZKtgaYUxhRLJUTClgbkpjEiWSomFLA0xKJiRIwqJhS1DTEomJETComFLA0xKJiREwqBhUtQ4xKBiRExKDokA4xqsxoiYlW6JB2/ZDGA6tPnhg9ru/ZG98BpdtweYNnAgLmuzOrENcYnGwqI3MHLMBDm/Yj1Xe7b2UJmOLS1pYCbHgOnyXz+X+HmuXox+eOoeMbTxFxu4uHDXQ2680IkiXWbTpDd5fa4NiALkfO3BBJoddAvbDiDujUcq6JOpzyVL6YjXmgHlljzUywFrrC2nDktbaNzuHklPTlkd3aF5sB58z+nusyoSWKBatZYqyxFtlLVAtWosUMCzSvXhAnECIiBPkLeznQbkJ8hEshPkJslBmQnyESyEshNig3ITZCKZCWQmxQXkJjAimQmyFdigswJjAimQmMCbFBRgUTAipgTGBNigkwKJgRYwKBgSygowKBgRYwKBgS0oJMKgYUWMCrMCtlBLoVW6FFjAq3QJYEuhVboUWdAq3QKWobCXRvbIwlrmODmkcQ4G4K9b2NtVlfTiQWEgDWzx8ncx0P7LzF0Cu2dVy0sglgcWuGh5OHmCPMLjzccZx/N0489ZdvWbvscXubqX3OrbWB49D+65Kt3akDvC22vIkX6Lr9nb3QzACa0EnA3uYnHmD5evuizHxyjwNjkB+BzXA+y88cueHxlDrpjl4ecy7rzZTiG3cASCy/i0/Dbmg0dJLE8RYS177jCWXLg6wtY+Wi9eZR5eJwOAEEWOItA/Rc5t2poIzikeHyttbKdjkuDwuNB6lWPqJy+KtJ46crT7v5cmdLYMjLy8nwxtAtqD58T7LldsTiaVxYLRgkMHna/E9Sj28G3JKs4QMuEHSMG5PVx8ygDol348Z85eWMpjxAe5ircxb3Rqp0a6MMDmKBYtjo1DAor1bZW3oaypZFTua+OSkNQ0lr2SudmYbAEcAPuOaKbPqI6iMSx3DbNuHCxaS0Osflit6FfL0VQ9jg5j3scBYFrnNIbe9rjyXRbG31qqOlqKaI6zsYxkpPiiaAR53vobdLei8cc/t3ni9PoaLA8NLHNcHguaWkEOA4ke6mWAFoNruvhHOwuV4xR9oklJTbKa1rZHMp9oPmAdh8ckkzIgSeBBa1xHK1uNgch7Su9V2yQIxC2WR7JGh2ZYSTMYL6aaNd7jW11rrQz0pem5KWQg2z97KZ8m1i99odmytxScWluHDZvPxMJ/3I3s/aMFS+SOJ3jiyy9hFiA6KOQH8szPdbjlhnQ2QlkLc1oJcAQSwgOA4tJANj6EH1UslXeE1DshLIRHJSyU3NQ3IUTAieSmyVd01DDAomBEzCmMKu5qFmBRMCKGFRMKbmoUYFAwIsYVAwpuahJgUDAixhUHQJuahDoFW6BF3QKt0CbpqEOgVToEXdAqnQpuahDoFS6BGHQql0Ku5qEOgVZYRwJCKuhVL4VNzUMlxHiSfmVlfEi74lnkjTcoKfCqXxIlI0C9+C5ra29NLAS1hM7xoWxWLQer+HtdJ5Ijy1GMy2viVD41ytTvjO7+nHFGOuKQ/p9lk/6oqucZ+bP3XOefFvpS698aqLFxU+2amS+KVwv5NswfRZHVDzqXvPzc4rM/UR6XpKUkkl43oOpNkcC1wJBbbCfMW4WUElUaIauRkckTHubHLgzGg6Owm7b+qPbpb4VOy5jLE4vBEpe15LhIXNbob9Y2ajXTpZcynulj0LZvajXRzzOuwR1EoeWOucIFPktaHcQAA13lq3qV7BBvbFNT0k7XxtdURh5jLvEzMqY42Aj5F/svl660xV0jXtkDjjY3C1xsS0eXtdW5SofYMMscmLLex+B2F+FwdhdYGxtwNiD6qzAvnbsu3oqKKSvnMgfDHTtnnikcRmPHgY4WGp8QHXTUL2jdTexu0cbTHlPjjY53ivjcTqWj4bFpB1/FY2trjLlnFqOO3Q4E2BSzAlmBY7mPa9GUMCbLVmMJsQV7mE6MqzGomNW4gmLgr3MHRlSY1Axq8vCgXhO5g6EqDGoGNXl4UHPCvcwdCVDo1U6NXPmAWWerY0FziABxJIAHqncwdCSdGqXMCB7W312fSg5tTDf4GOzpPysuVy1V2tUYJEcNVIPitGxp+V3X+i1HLM+GZ46egPYFQ9gXnLu1uG+lLNbnmR39v3Sm7VqbCSyCpLvJrsprSf8AyDjb2Wupl6Tpw797Qs8ll5VW9qFW8nJhp4mkEeLHM8Hne7R9Fyu0tvVdVfvFRNIDxYXYY/yNs36K7ymkPYNpbyUUBIlqIQ5vFjXZjx0wtubrmdqb/wBM1p7s2Sd/kC0xM+ZJ1+i8zxJrpvK6QKbW27U1hOfIcB4RMu2If7fP1uht1FOs20e6ZJJAkkkksMkmTrKkkkkgSSSSISe6ZJA90Y2HvRXbPfjo6iSMluEtNpYy297YHgj21Qay0UtHLMcMMckh5Ma532UmImPlYmb+Hoez+2TaDABURU1Rb/MA+F5+diR9EZpO2sHSeie0aaxTh/8Aa5o+64TZ+4e0pwHNp3NafOTweuqNUfZVtB39QxRj5ly8meP0/wCf8vVj1/xD0Cg7W9my2D3T05Nh/FiJA9WFyNQb97OkF21tL8nzMjd+VxBXCUHZJYgzzYhpcNba6O0/ZrRMbZzBIficASvNn0Y+2Zerjw5J+6IdDNvlQtBc6rpQBxOfH/7QmbtP2Y3/ALkO6Njnd9mLHP2cUTmkCJrSfMNAIQSfsqj1wSPHLgph0p85ZN545x9sY/3n/Q5/ivs+39R9/ICKfh+RQ/xY2fe2OS3PKl9/wrmP8K3a/wAQ3v04Kp3ZbJf+oLX+i7a8H7S43zfrH/f1dRJ2sUAGhnd0ETv1shVX2wRWOTTTvPlmPZGD87YrIQ/sumHCVvqEOq+zisbfDgf6lbxx4PbGeXP+sQt2l2q10oIgZBT3v4gDK8crF2n0XH7T21U1ZvVTzT63wyPcWA9GcB6Baq/disgBMkL7C+oGIfRCHxEaEEfMWXrwxwj7Yh5M8s5+5DEmxJy1NZbYK6V0rJWQK6SSSBk6SSgdJJJUPdJMkiEkkkoGTpJIpJJJIEkkpxROeSGgkgXIHK4H6hBFOArIIHSODGglznBoHNxIAHuQvR6Ps9j/AJKR7nfzDKN0semFolwtcBpxu4+wVpLcfu9sltVHWHUy08TJIowL4/F4yfkB9V7N2YbHMAmDozG0Mjw4m2L8RJxewWjcvdCDZWcQc2SU2D3AXEWEeH3uusE4HDRc8+Lb4lrDl1+YahGE+ELJ3hN3hc+1h07mfbXYKJAWXvCiahXtoTuJ9tRaFEtCympUDUp20HcT7aXNCgWhZzUqs1KvbR6TuJ9tJaFU9gKodVKt1UnbQdxKctO06EAoFtTdWjqQRJEy/wATQAUVdUqp1SrH09eEnnvy4baXZpTOH8B7o3dfEFzFX2c1TD4HMe3nwPsvWn1AVL5gukYZQxOUS8dfuLWg2DWkc72U37h1YF7xk/CL3Xq75QqXyha1yTaHi9Tu9VxXxQv01uBiH0QxzCNCCDyOi9zke08bITW7LpprmSJjifMgXV1lNoeQWSsu+q90IHEljnM6DgEFrN05GAmN4fbgOBKayu0ObSVs0Lo3FrwWkeRVazSmSSsmRTpJJIEpmJwaH2OEkgHyJFr/AHC7XZm68ZjqC8YnipEcR4Wja9ocfuuhk2LE+iZS2AIDCXeYN24v+K6xwzLlPJDzms2NIyZ0UbXvwxQS8PKRrD93W9Fu2Pu2+evZSShzA6IyPPAtGWSP7rBelxRMbIZLC5ihi9GEkfdOxrRUvqLDE6KKMHzGEvv/AMh7Lp0Geq4vZG5hmonvc207axoF/wDNTgDEPqfZdfututFSZ5e0EvfKyMnUiISyYT+XCt8dQGizdBqfUqffOq3HFEMznMrtm7Gp4MREbMRmmkabC7WukDgP7WotmN8Og8ADQOQBBH1AQPvnVLvnVXRnZ0PfEu+Lnu+dU3fOquhs6HvnVRNYufNb1UTWJobOhNZ1UTWdVzxreqia3qmhs6E1nVQNZ1XPmt6qBrU0NnQGs6qBrVz5rFA1nVNDYfdWqt1YgJrOqrNYmhY86t6qp1b1QN1Wq3VaaFjbqxVOrEEdVqt1UmkLYy6sVTqpBzUrZTuAGJ2pU1gbA5zuifBzPsscldZZn7Q6qUtiTo2Hzd9Flmg+E3WN9ePJU9/5lTVbU19Mx4LZGgrnq3YY1MTrf6Suine1/A2KHzOLeKk4xJEzDmJaCRvFpPyVOS74T7LpnSqouHILnPHDe8ucLCOIIUV0D8J4gKkxM5BZ6a7u+FTZS70gveE/eF73nGe9pd7QbvCXeEBnvaXe0F7wl3hAa72l3tBe8Ju8IDXe03e0G7wm7wgMmrTGrQY1CbvCAwatRNWg5qExqFLBc1aiapCDUKJqEtRc1SgapCjUKJnUsoVNUoGpQszqJnSyhM1KrNShpnUTMpa0ImoUDUIeZlEzKbFCkUlytElZYWug0dRYKElRdZtaEH1aodULAZVEypsU3moUe8LAZFHMU2WhEVColkJ1usuYmdIpMlLTIoGRUF6iXLNrS8vUcapxJsSlrQ9nJ85YMxLMXbZim7OU7u42KHiaym2qI802KajMlnKiSbE2/mFnzU2Kbs5LOWHNTZibFN2cmzlizE2YpsU2mZNnLHmJsxNimzOTZqx5iWYpstNeamzVkzE2YmxTWZVHNWUvTY1NimoyqJlWbGmL1NlppMiiZFnxpi9TYpoMiiZFRjTYkspozFAyKnEmxKWtLi9RxqrEmxKWUtxJsSqxJsSlrS3EkXqq6a6WUsLk2JV3Supa0niTXULpXUsoSCSSS7sEmTpIiwfhKqSSUUimSSQJMkkiEmKSSikUyZJQIpJJIpkydJAyZJJFMmSSUDJJklAkySSgYpinSRTFJJJQMmSSQIpkklFMkkkg/9k="/>
          <p:cNvSpPr>
            <a:spLocks noChangeAspect="1" noChangeArrowheads="1"/>
          </p:cNvSpPr>
          <p:nvPr/>
        </p:nvSpPr>
        <p:spPr bwMode="auto">
          <a:xfrm>
            <a:off x="2667000" y="740569"/>
            <a:ext cx="228600" cy="228600"/>
          </a:xfrm>
          <a:prstGeom prst="rect">
            <a:avLst/>
          </a:prstGeom>
          <a:noFill/>
        </p:spPr>
        <p:txBody>
          <a:bodyPr vert="horz" wrap="square" lIns="68580" tIns="34290" rIns="68580" bIns="3429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650" b="0" i="0" u="none" strike="noStrike" kern="1200" cap="none" spc="0" normalizeH="0" baseline="0" noProof="0">
              <a:ln>
                <a:noFill/>
              </a:ln>
              <a:solidFill>
                <a:srgbClr val="808080"/>
              </a:solidFill>
              <a:effectLst/>
              <a:uLnTx/>
              <a:uFillTx/>
              <a:latin typeface="Verdana" panose="020B0604030504040204" pitchFamily="34" charset="0"/>
              <a:ea typeface="微软雅黑" panose="020B0503020204020204" pitchFamily="34" charset="-122"/>
              <a:cs typeface="+mn-cs"/>
            </a:endParaRPr>
          </a:p>
        </p:txBody>
      </p:sp>
      <p:sp>
        <p:nvSpPr>
          <p:cNvPr id="12" name="AutoShape 4" descr="data:image/jpeg;base64,/9j/4AAQSkZJRgABAQAAAQABAAD/2wCEAAkGBw8NDQ0NDBANDQ0MDQwNDQ0ODw8NDQ0MFBEWFhQRFBQYHCkhGBolGxQVITQhJSkrMC4uFx8zRDMsNygtLisBCgoKDg0OFBAQFywcHBwsLCwsLCwsLCwsLCwsLCwsLCwsLCwsLCwsLSwsLCwsLCwsLCwsLCwsLCwsLCwsLCwsK//AABEIALEBHAMBIgACEQEDEQH/xAAcAAABBQEBAQAAAAAAAAAAAAAFAAECAwQGBwj/xAA9EAABAwIDBQYEBAQFBQAAAAABAAIDBBESEyEFBjFRYQcUIkGBkVJxobEyksHhIyQzohdCYoKyFkRy0fD/xAAZAQEBAQEBAQAAAAAAAAAAAAAAAQIDBAX/xAApEQEAAgIBBAEEAAcAAAAAAAAAARECEgMTFDFRIQQyQVIiYYGRseHw/9oADAMBAAIRAxEAPwDi8CWBacCWBfbp8+2fAlgWnApx05cbC1zz0CUMeBLAiFVQyQkNlaWki7b8HDoVRgSPkZ8CbAtWBNlq0WzYEsC04EsCUWzYE2BacCWBKLZcCbAtWBNgUpbZcCbAtRYo4EotmwqOFaixRLFC2YsUS1aSxMWItsxaolq0liiWKDMWpi1aCxRLVKW2ctUS1aC1WUlFJO8Rwsc97tA1o1/+6qFsJamLV1g3Wywc1wfIPxNabRsPIu4k/KyE1lO1hwgsvro0efK6zcT8KDlqiWrS5qrLUmFUFqiQry1RLVKVSQokK4tUS1ZoUkKJariFGyzSu1y0+WtmUllL2vOzCHS/Mp2RG6KUDY7lk92tdazwL4D1HIroKbd6AsbI6pp2ji4iRmFv+m97+9lzz5Ix8t442pNJ3jZNS6UjFSiOSE2wlviAI+RBI9lx2Wu13g2rC2m7hRHHG54fPNawfY3DBzFwDfoOOq5fKU4Ympv8yckxfwxZaWWtuUllLswxZaWWtuUmykGLLTGNbcpNloMRjUctbstRy0GIxpjGtpjUTGorEY1ExraY1ExpQxFiiWLaY1ExqUMRYoli2GNRMalDEWKJYthjUCxSltnjgL3Na0EucQABqSTwAXrW7278ez4cDh/MPDTPJ53OuW08h9TrytzPZlsoT7QEjhdtMx03THcBv1N/RdjvjJPEQ+E+Kzh5jj9DwHNeblnbLSHSIrHZyu9tU/WOExwRa8PxyHW5JA04cOi8/mHiOt9Trrqje0XSHEHvLrklwueJ1Ql7F0ww1hJytkLVAtWksUCxapLZy1Qc1aSxM5mnyUpWQtUS1aC1QLVKVQWqNlcWqOFZmFekZKfJW/JTiFei3nD8lPkohkpZKtgfkpZKI5KWSlgdkp8lEMlLJS0DslNkojkpZKtgaYUxhRLJUTClgbkpjEiWSomFLA0xKJiRIwqJhS1DTEomJETComFLA0xKJiREwqBhUtQ4xKBiRExKDokA4xqsxoiYlW6JB2/ZDGA6tPnhg9ru/ZG98BpdtweYNnAgLmuzOrENcYnGwqI3MHLMBDm/Yj1Xe7b2UJmOLS1pYCbHgOnyXz+X+HmuXox+eOoeMbTxFxu4uHDXQ2680IkiXWbTpDd5fa4NiALkfO3BBJoddAvbDiDujUcq6JOpzyVL6YjXmgHlljzUywFrrC2nDktbaNzuHklPTlkd3aF5sB58z+nusyoSWKBatZYqyxFtlLVAtWosUMCzSvXhAnECIiBPkLeznQbkJ8hEshPkJslBmQnyESyEshNig3ITZCKZCWQmxQXkJjAimQmyFdigswJjAimQmMCbFBRgUTAipgTGBNigkwKJgRYwKBgSygowKBgRYwKBgS0oJMKgYUWMCrMCtlBLoVW6FFjAq3QJYEuhVboUWdAq3QKWobCXRvbIwlrmODmkcQ4G4K9b2NtVlfTiQWEgDWzx8ncx0P7LzF0Cu2dVy0sglgcWuGh5OHmCPMLjzccZx/N0489ZdvWbvscXubqX3OrbWB49D+65Kt3akDvC22vIkX6Lr9nb3QzACa0EnA3uYnHmD5evuizHxyjwNjkB+BzXA+y88cueHxlDrpjl4ecy7rzZTiG3cASCy/i0/Dbmg0dJLE8RYS177jCWXLg6wtY+Wi9eZR5eJwOAEEWOItA/Rc5t2poIzikeHyttbKdjkuDwuNB6lWPqJy+KtJ46crT7v5cmdLYMjLy8nwxtAtqD58T7LldsTiaVxYLRgkMHna/E9Sj28G3JKs4QMuEHSMG5PVx8ygDol348Z85eWMpjxAe5ircxb3Rqp0a6MMDmKBYtjo1DAor1bZW3oaypZFTua+OSkNQ0lr2SudmYbAEcAPuOaKbPqI6iMSx3DbNuHCxaS0Osflit6FfL0VQ9jg5j3scBYFrnNIbe9rjyXRbG31qqOlqKaI6zsYxkpPiiaAR53vobdLei8cc/t3ni9PoaLA8NLHNcHguaWkEOA4ke6mWAFoNruvhHOwuV4xR9oklJTbKa1rZHMp9oPmAdh8ckkzIgSeBBa1xHK1uNgch7Su9V2yQIxC2WR7JGh2ZYSTMYL6aaNd7jW11rrQz0pem5KWQg2z97KZ8m1i99odmytxScWluHDZvPxMJ/3I3s/aMFS+SOJ3jiyy9hFiA6KOQH8szPdbjlhnQ2QlkLc1oJcAQSwgOA4tJANj6EH1UslXeE1DshLIRHJSyU3NQ3IUTAieSmyVd01DDAomBEzCmMKu5qFmBRMCKGFRMKbmoUYFAwIsYVAwpuahJgUDAixhUHQJuahDoFW6BF3QKt0CbpqEOgVToEXdAqnQpuahDoFS6BGHQql0Ku5qEOgVZYRwJCKuhVL4VNzUMlxHiSfmVlfEi74lnkjTcoKfCqXxIlI0C9+C5ra29NLAS1hM7xoWxWLQer+HtdJ5Ijy1GMy2viVD41ytTvjO7+nHFGOuKQ/p9lk/6oqucZ+bP3XOefFvpS698aqLFxU+2amS+KVwv5NswfRZHVDzqXvPzc4rM/UR6XpKUkkl43oOpNkcC1wJBbbCfMW4WUElUaIauRkckTHubHLgzGg6Owm7b+qPbpb4VOy5jLE4vBEpe15LhIXNbob9Y2ajXTpZcynulj0LZvajXRzzOuwR1EoeWOucIFPktaHcQAA13lq3qV7BBvbFNT0k7XxtdURh5jLvEzMqY42Aj5F/svl660xV0jXtkDjjY3C1xsS0eXtdW5SofYMMscmLLex+B2F+FwdhdYGxtwNiD6qzAvnbsu3oqKKSvnMgfDHTtnnikcRmPHgY4WGp8QHXTUL2jdTexu0cbTHlPjjY53ivjcTqWj4bFpB1/FY2trjLlnFqOO3Q4E2BSzAlmBY7mPa9GUMCbLVmMJsQV7mE6MqzGomNW4gmLgr3MHRlSY1Axq8vCgXhO5g6EqDGoGNXl4UHPCvcwdCVDo1U6NXPmAWWerY0FziABxJIAHqncwdCSdGqXMCB7W312fSg5tTDf4GOzpPysuVy1V2tUYJEcNVIPitGxp+V3X+i1HLM+GZ46egPYFQ9gXnLu1uG+lLNbnmR39v3Sm7VqbCSyCpLvJrsprSf8AyDjb2Wupl6Tpw797Qs8ll5VW9qFW8nJhp4mkEeLHM8Hne7R9Fyu0tvVdVfvFRNIDxYXYY/yNs36K7ymkPYNpbyUUBIlqIQ5vFjXZjx0wtubrmdqb/wBM1p7s2Sd/kC0xM+ZJ1+i8zxJrpvK6QKbW27U1hOfIcB4RMu2If7fP1uht1FOs20e6ZJJAkkkksMkmTrKkkkkgSSSSISe6ZJA90Y2HvRXbPfjo6iSMluEtNpYy297YHgj21Qay0UtHLMcMMckh5Ma532UmImPlYmb+Hoez+2TaDABURU1Rb/MA+F5+diR9EZpO2sHSeie0aaxTh/8Aa5o+64TZ+4e0pwHNp3NafOTweuqNUfZVtB39QxRj5ly8meP0/wCf8vVj1/xD0Cg7W9my2D3T05Nh/FiJA9WFyNQb97OkF21tL8nzMjd+VxBXCUHZJYgzzYhpcNba6O0/ZrRMbZzBIficASvNn0Y+2Zerjw5J+6IdDNvlQtBc6rpQBxOfH/7QmbtP2Y3/ALkO6Njnd9mLHP2cUTmkCJrSfMNAIQSfsqj1wSPHLgph0p85ZN545x9sY/3n/Q5/ivs+39R9/ICKfh+RQ/xY2fe2OS3PKl9/wrmP8K3a/wAQ3v04Kp3ZbJf+oLX+i7a8H7S43zfrH/f1dRJ2sUAGhnd0ETv1shVX2wRWOTTTvPlmPZGD87YrIQ/sumHCVvqEOq+zisbfDgf6lbxx4PbGeXP+sQt2l2q10oIgZBT3v4gDK8crF2n0XH7T21U1ZvVTzT63wyPcWA9GcB6Baq/disgBMkL7C+oGIfRCHxEaEEfMWXrwxwj7Yh5M8s5+5DEmxJy1NZbYK6V0rJWQK6SSSBk6SSgdJJJUPdJMkiEkkkoGTpJIpJJJIEkkpxROeSGgkgXIHK4H6hBFOArIIHSODGglznBoHNxIAHuQvR6Ps9j/AJKR7nfzDKN0semFolwtcBpxu4+wVpLcfu9sltVHWHUy08TJIowL4/F4yfkB9V7N2YbHMAmDozG0Mjw4m2L8RJxewWjcvdCDZWcQc2SU2D3AXEWEeH3uusE4HDRc8+Lb4lrDl1+YahGE+ELJ3hN3hc+1h07mfbXYKJAWXvCiahXtoTuJ9tRaFEtCympUDUp20HcT7aXNCgWhZzUqs1KvbR6TuJ9tJaFU9gKodVKt1UnbQdxKctO06EAoFtTdWjqQRJEy/wATQAUVdUqp1SrH09eEnnvy4baXZpTOH8B7o3dfEFzFX2c1TD4HMe3nwPsvWn1AVL5gukYZQxOUS8dfuLWg2DWkc72U37h1YF7xk/CL3Xq75QqXyha1yTaHi9Tu9VxXxQv01uBiH0QxzCNCCDyOi9zke08bITW7LpprmSJjifMgXV1lNoeQWSsu+q90IHEljnM6DgEFrN05GAmN4fbgOBKayu0ObSVs0Lo3FrwWkeRVazSmSSsmRTpJJIEpmJwaH2OEkgHyJFr/AHC7XZm68ZjqC8YnipEcR4Wja9ocfuuhk2LE+iZS2AIDCXeYN24v+K6xwzLlPJDzms2NIyZ0UbXvwxQS8PKRrD93W9Fu2Pu2+evZSShzA6IyPPAtGWSP7rBelxRMbIZLC5ihi9GEkfdOxrRUvqLDE6KKMHzGEvv/AMh7Lp0Geq4vZG5hmonvc207axoF/wDNTgDEPqfZdfututFSZ5e0EvfKyMnUiISyYT+XCt8dQGizdBqfUqffOq3HFEMznMrtm7Gp4MREbMRmmkabC7WukDgP7WotmN8Og8ADQOQBBH1AQPvnVLvnVXRnZ0PfEu+Lnu+dU3fOquhs6HvnVRNYufNb1UTWJobOhNZ1UTWdVzxreqia3qmhs6E1nVQNZ1XPmt6qBrU0NnQGs6qBrVz5rFA1nVNDYfdWqt1YgJrOqrNYmhY86t6qp1b1QN1Wq3VaaFjbqxVOrEEdVqt1UmkLYy6sVTqpBzUrZTuAGJ2pU1gbA5zuifBzPsscldZZn7Q6qUtiTo2Hzd9Flmg+E3WN9ePJU9/5lTVbU19Mx4LZGgrnq3YY1MTrf6Suine1/A2KHzOLeKk4xJEzDmJaCRvFpPyVOS74T7LpnSqouHILnPHDe8ucLCOIIUV0D8J4gKkxM5BZ6a7u+FTZS70gveE/eF73nGe9pd7QbvCXeEBnvaXe0F7wl3hAa72l3tBe8Ju8IDXe03e0G7wm7wgMmrTGrQY1CbvCAwatRNWg5qExqFLBc1aiapCDUKJqEtRc1SgapCjUKJnUsoVNUoGpQszqJnSyhM1KrNShpnUTMpa0ImoUDUIeZlEzKbFCkUlytElZYWug0dRYKElRdZtaEH1aodULAZVEypsU3moUe8LAZFHMU2WhEVColkJ1usuYmdIpMlLTIoGRUF6iXLNrS8vUcapxJsSlrQ9nJ85YMxLMXbZim7OU7u42KHiaym2qI802KajMlnKiSbE2/mFnzU2Kbs5LOWHNTZibFN2cmzlizE2YpsU2mZNnLHmJsxNimzOTZqx5iWYpstNeamzVkzE2YmxTWZVHNWUvTY1NimoyqJlWbGmL1NlppMiiZFnxpi9TYpoMiiZFRjTYkspozFAyKnEmxKWtLi9RxqrEmxKWUtxJsSqxJsSlrS3EkXqq6a6WUsLk2JV3Supa0niTXULpXUsoSCSSS7sEmTpIiwfhKqSSUUimSSQJMkkiEmKSSikUyZJQIpJJIpkydJAyZJJFMmSSUDJJklAkySSgYpinSRTFJJJQMmSSQIpkklFMkkkg/9k="/>
          <p:cNvSpPr>
            <a:spLocks noChangeAspect="1" noChangeArrowheads="1"/>
          </p:cNvSpPr>
          <p:nvPr/>
        </p:nvSpPr>
        <p:spPr bwMode="auto">
          <a:xfrm>
            <a:off x="2667000" y="740569"/>
            <a:ext cx="228600" cy="228600"/>
          </a:xfrm>
          <a:prstGeom prst="rect">
            <a:avLst/>
          </a:prstGeom>
          <a:noFill/>
        </p:spPr>
        <p:txBody>
          <a:bodyPr vert="horz" wrap="square" lIns="68580" tIns="34290" rIns="68580" bIns="3429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650" b="0" i="0" u="none" strike="noStrike" kern="1200" cap="none" spc="0" normalizeH="0" baseline="0" noProof="0">
              <a:ln>
                <a:noFill/>
              </a:ln>
              <a:solidFill>
                <a:srgbClr val="808080"/>
              </a:solidFill>
              <a:effectLst/>
              <a:uLnTx/>
              <a:uFillTx/>
              <a:latin typeface="Verdana" panose="020B0604030504040204" pitchFamily="34" charset="0"/>
              <a:ea typeface="微软雅黑" panose="020B0503020204020204" pitchFamily="34" charset="-122"/>
              <a:cs typeface="+mn-cs"/>
            </a:endParaRPr>
          </a:p>
        </p:txBody>
      </p:sp>
      <p:sp>
        <p:nvSpPr>
          <p:cNvPr id="13" name="AutoShape 10" descr="data:image/jpeg;base64,/9j/4AAQSkZJRgABAQAAAQABAAD/2wCEAAkGBhQSERUUExMWFBUVFhgXGBgYGRgYGhoXGhcYGhgaFxoaGyYeGBojGhgXHy8gJCcpLCwsFx4xNTAqNSYrLCkBCQoKDgwOGg8PGikkHxwpKSkpKSwpKSkpKSkpKSkpKSwpLCkpLCkpKSkpLCkpKSkpKSkpLCwpKSkpLCwsKSksKf/AABEIAMIBAwMBIgACEQEDEQH/xAAbAAABBQEBAAAAAAAAAAAAAAADAAECBAUGB//EADgQAAECBAMGBQQCAgIBBQAAAAEAEQIDITFBUfAEBRJhcYGRobHB0RMi4fEGMhRCFVJiFnKCkrL/xAAaAQADAQEBAQAAAAAAAAAAAAACAwQBAAUG/8QAIxEAAgICAgIDAQEBAAAAAAAAAAECEQMhEjFBUQQTImEyFP/aAAwDAQACEQMRAD8A8gji+Epc3vim4fPTphzXtObQAaA5nojAkVH5xsyrwnC+vJF4sK26p+ORlE4o60HP8+KQhJOZ9+fymlXqNdOiR4jZz8X90x+zQURNz1r59U0UxOQVKGULP35pDs1Ig9qefTmpB25eN/d/VOYffz7XTwC2Pl5pTtDFEQNGFix59NFDIrY+lFOE56PNTBANQzdag4Fm9sVqdnOIEDwTPrXRThhyDpuEDWtBNi2geIZxVuTWPIulFC4FD154tmgs/LXJEhnUbn1ZWRy+GA4kY4KlRmHXP2VpwS4FGbWajOD/AOoo+ODI5tShQNFX6mdlOXjXyt5pGIvUu/xR/JTtRRQjylfo1hQCMq40ZrWs4zUDGPCmNvwm4/NOS2gVbSrQA3G96Ny1VSipSr48vNDOd+TjDungjbzqL/pDt6Zw5GJe6ckF3653vdQM13yOGgoRTKe/b1U80kETMxtZ5ocMfYsoRxUoowxZ+KllLdBEhF1OfLNSMQKrRRKUJP5SlK3RxZjjGF+zembpr0dna9/LuhCLt4pyT2wy6+aZZwUTmsB3H5SQikus4MDWlR6oXDzViOFy13PjXFCMlyWTJx2YmRhKJr9KUEvBte6PLlHLun4oAgoIXb9eHJFlSweXXV1ISOSPDKprn4qhIYogvoZDBMZCuCEjHDHDMMniLuwpbDstcU0MSM+GU5bzZIyS49uXauC05ewPqnZG/wCNJABfWh5KScEPjBsxIpHJs0QbKXHQntfzZbEG7sx0bPIoc3YScM2DmjZ9qJcUgnjZk/RFTZL/AByQzrRGyULjoa6qoR7Ozc+3irI40KcSgdlLcq68k8GxEklnbk/i3L0WgIc2thq/woRw5UOQ90944g0VBs7XdvDooxgkYMBrXwrJFDTL0QZoDFkmaS6M4leAAYPXmk+eunmiRQG1KUo2iEzU8vYpK0wXEaIeb61mkYW4gD6VqnAbNBm1Kdy4qxfEHGmMxPMhzw5eqGzGzhTPI70dxCS5lST2ZQMT3NFIgYKMUKC2zaIRCylEQBR+/trJRIbskZlOn4S6S2CSiP21x65muRQVJyaZKX0/JCotqzrHAfDwUhDi1LCijwqYJYO6YoJ6OJiXzCSQI567JLuJlmlJ2NzZ3dvV/wAK/I3LRwKvQYZAAkVPJbG6920rCSBkATV+bA4VLU8egkbuEIENSWELGEgCgLnnQCjhzhjS5xXQNHIytyXtQE1YCnM0/StbLuWGNxCCRhFwkjHKl6OHXUQSZcPCG+mwA4gR93CG+4tW5wt4o0MyAxEh4eKhZxS+DY416rPtdaRqpbZycW4+GhYFnYs9ubURT/H+lasWFOT65rsNnlQkl4AScTCK/A7LQg2Ugf1NKipo/ol/Y0c/kRXk4GH+PxH7RW3d7Nn1Uf8A09EC3DXKr82XfRSSC/DU3x9UAQQj/bhJu1jl3uj+1sLH8iLZzGyblqKNXVVsbL/H3wutWTNhq5cktVm8/haWxRgEWGudgkZZyo9KGRGRH/DyQKOyoxfxQuvQZW3UYEFUNpBJoKqOOSSYX2N9nHz/AOBRcHELeS5PeW5fpnClPg5L0batpmMQ56fhcrvWSYiSA/Rel8fI32Ko4mOUITmQfTmmjgL56PutSdsBESrTdlbrfVV6OqO4lOCW4L8h+NZqlOhqcK68lqCQW8OiqzZL1bkk5I2ZxKIknxSMrDX4Voy3LdkoJb5YtnooIwsGSKcXtrXNBmS2odBXpkpnfLv1QZkIwyroIMiA4lMyjrxTGH9a7q1FLCCYaqajGgDKEUJsVYMqqNLkP2flzK2MX4FSKkMk5frRTnZiztSy6jdG5hMIegs/5XV7Z/AIYJXHxQkNm58B2TeMdJieR5SJbJ2W7vPdggJArdZPCHNLZ6yqiWOtWdyBwyfRNENfCJGCDXWSeOIxGlWrYBsTSyZUTbB/RJ/YHukmihqks4Iw9LkRwQyyYgTDCQSC8Qs1hoOiztuI4sDFEYg2AYDHFmfuFX3dBxACpxOD4s+nV7/i4o+G7Clr05auplHyLczMmbbZ8eeqq3s+0ObDkKe60ov4hF9PjEULDo/gsSOVwRXHicwHKammtGuPI6rd00EubUXX7vmS2+4LznZNpqwOXmukkbSWhFi1K+pemKmywsSsLTtI6LbpMB/qKclg7ZsvLp+mdXIdriMPewpbM+fsowbZCQXhoGrYkj0CXC49DoYqdsxDJL0BObOfbTosuCMWhiWn/nA0hhFMcmQJm0n/ALGLu2gqE2+0WxyeEiA2mLKLHVkaDb4hcdiCyHBPPI9SCR8qUO2xGhY9YfjBA4L0NuT7RKZthIIt5/B80GfIgiqRgQWcd6d6qxHKMVhDa2vhTg2eLohSS6MMqfuSXF/WLhJFiKMM2BwWftP8XJDwRCIcvfJdMdlIenJ/TzUI4jUEludR25802OWS6Z1tHCztwxQ3hPfk+dlkT92s/l+16eIzw1INrh6Vv/sFQ2ndUEY/rw+JGIvg/Mpyz3/oNTfk8xOyFNHIowwt+PVd7tH8VNwx6EEjq2CxNr3LFCbN25ftUY5xZtpnLRSauRrJBiW7N2drhZm0ScQGQTjYVGdHKs5evOiiJXg41iVZikeOrq5s+xE6+UniT5JKKszpOx36UojStjZsSui2XcxiwWvJ/jhIFOqzrs8vL8mjlZEUcAxFacvb9K5M3zM4Gc+L+zsujj/jfJs1l7fudn1rBc5+iX/oOS22fESVR4fTH8Le2vZBDz6uNFZk+WxNa6+HSlJ2U48llGaDr9KJ69T1SnRG2qjFNH84emSdGZUKKCH/ALN4/CSF9KLI+BSR80YepbgngACICnj6rutj3hJ4KwObA/heWbjnORXK/Zd3u2SYoRRT5EmiXlTAb32prWNVyU6ImJ8sV1+893kBc1tMln66rhdHDrQ7HMPueY0wYg07t5YeC6PZJx4SSK3NMnsDa2nXHbPtHAQ3rlryXR7NtYjqBdsSKj2ILMtyQtWWI1NsmxwRRQ1DEVrjfhe4AYPmVOdMNIcCQAA1Cwd+eHirMW1CZCAWcUtWGKl+RI1RUJ8k05iIDlEX92U8P6LntpFebAYiwiaEebYt1zzRYZ0IAELxmtSCW55AIbtExBYip6AcXqfJaEJDgB6Bzldh4AeSe2V6jEJIl8QBMLO2mwV+TsoZ215oEyOpAoz+Frd0aVtDwsOKCpLsMMHxNFPJuhe2TIawt09wpwwOOfh7qUuA2ZziaCnNlakyScR0v7pLlQSVFcSjiOnXq6KJL8+oB/Ksy9mJwVmDZTlrolPIczDmbKCGZr2JI8Cqh2MvSuHubroNo2GhyeypnZTkfJNhk/pqRlAEXBHkm2iERByAQcxfWa0Y4CBWoVCZsjj7fBNi0YYG37hgiJ/1LGj07Fc5t24Iobi9R+Dku5ilnLsfnxUIQKggB6EEZZYP5qmORr+mcn4PNv8AjS9adVpbJsC66buKGP8AqS4wYt2y9Fnx7vMBZmbMJinGXRLnfJaDbs2MUXX7BIlt9zLkZEwwq5/mxN0HNIy4nPR5dOMrqze3n9NqMuK3rNFWGaJte9YmL4UXN7fvFzXpTz9/FbDC46FuEpyujP3hGDTHDwqsCfEr22T3F8VlzJpqunBotxYqATYiz0vyvfsgwzGYsC2DOOh+FOZEf9q4oHFgl9MrQ7jEHxASSiifmkj5nUdjuuaAe+WnXpH8X2kEgFeU7DtLH2XX7l3iYCKtVVZsdrRFNU7PR9/7KOFxlXQXn29JYdta+V0kzfvHCzrlt8bUDipfjpx0zVK3aMmcAHqLoux7x4DdxbWCz5s+t0GGeM+dlfPcaL8e0d9u3evERFxZgviDnkXsT+VuiW8NSHNQQcaP0zbNeZbFtZBcRe2GP5XSbq3/AMJD17a+VFPE+0HONm1FDECa5g/BOmVnZpsLFgcOLEit/QlEE6CbUHhyNCOh79QgRbOxeEscx767pSlemFF8lT7DRxR1FiCxyIwPgy0N3xCoNyG6dPVUZG0G0QvfMdvb0ViVKY8UNYfMdvYrpdUzk/DL0qMA8bmtCz3GN/ZaMMbh6M1OSzGBqD+eqNs8yERUu1R7jAqacb2MNmUba/K0ZUtYuz7UHs/P8YLSk7YFFki0BJB52zOFTm7EtCCY4dDmslxk0CmzD2iS1HVWZKDODUYYrV2sgYZ+iy2Dm7at3VkG2NqytOaIMb5rO2jZ/Cwy6F7FX4wHvQv4jFD+nxAhuV8VXF8RclRmieYfnWOGmTTp7mrEYckTbYXw+5n5UFX7DyVQYAeGGYL4ptJ7RzhzQ4kwvyz+ctMrw3hIEtjC5zFlSkzXOA9Gy6eYKz94SA/2u1jWx/6xZFrHHzWqpOmTqFmfvfaIHLXXHbde7rd3hJoSHIzfssmZAHqNPrxVqpBrElsxp1TY29sdZKpNid60qRcPbXZbO0bK5IzOPoDcY4rN2iRWjLZKzHooxirc9VZQMNainJWOGhduuVssUEj8pMsYFlbhGfl+UkegxP8A9QUlJ9TOsvSpoD4EPemitPYdvIqCwDV9Ncligter417tbzyU4dptfkf0HZmVP3clsGcLOw2fe1LoG17YCDXouclbedVRIt4OEEdiljphdpnFCk7RWtX+GVadtbjVeXJCkR1Toy3RbBUjdgnU6m/qNe6tyZ9tVWJBH0VqRHR3BZ6O2ZsKqpRGJnV7v3zFAxBw50+AF0myfyaGMAEM1O3wvOINqqKiuXKityN4sLtXrXpq6myYUwnFM9PHDH/Wp6+hUZW0RQEns473GON1xOxb/ihpUtzZdBsP8hhjDRV54jwwU7xNL2geLR0EvbBEbt0tzp+1Yl7QRzHL2WfKhhjH2no2qftGh2eKGx1oeaS1E6zTlbTqyuQ7QKXzosQbUaCIA3ORv+sFYkbTDF/WJi9ovQEX80mUArOg2fbQzA/tTO0uFkcTEBnGdP2mG0AYtfMeqn+pPoxJF+ZFzVWY2q+SBFNbEV5IEU0X4h4H2TVCgrJzoSMiG+33J+eqFLfhvrHXNShn5cXaE+pChP2iE3iAHZymq+gXb0UNrjYRG8UQLBsIogB8t/4qhHOqGAFKDICzdgtGYRxEg0OGLc8/ZlWj2L6hfAentZPi0uw1UY7ByIvvdjwl3Fg2PRDny/ujeoMNDmf9SRmA4/8AjzVyGAVxvkBjbnWn4U9jkPKMZLMCBnV/KpPYZoZSrZPHcrOa26SCOKEULiIHOzhzah0Vz23SGLG48/ldrPljhADF27417B+65PeMPCW5d8U+MrQwxTG165aHVB2iQIhTKnY1VieKvihQxEE61guWWtMTNGROkcr015KrOh4WyyPucey6DaNmBFHBt5Z6usba9nbw17pymhJV4INOfdJQ4B/2bsUku0aTmi73fsgxg06YemvZFil0e9bIUbjBnHdeXKTGiET4orkQ3LE26YhBELHDMa1ZGihoMdeHLsr8EvzsFkIqKUM3QTxQtdwcmsD+0jyDefimU7sNSLMJIrgSQ/MfseKMJzmg10s3wFSBLu99HmjyYu9K6wT4ZW3QaZaE2mGsM1ITdfIQDGMqvTV7jzUYJlEUpIJSNGVtRCu7NtrG9H06x5c6jX1mjQzKXr5IVIamegbh/lEMv+0Ii6rZmfy6CJ+H7fH27XXlsG0a+dYo0O2FdLBCTtmcEz1GTviCIFzVsgR1uFZEMMQpFepowzBy815dJ3iXutTZt/RAf2JFKObuPzYpEsNdML6/R6JKmRwijs3lhn7Io2w0cPg3p6Lkti/koF6AjCufOq2JW/5ZFxRixcPgzWFOaRLG/QDi0a422E4N2f0UDO/8mCoydulxh2AwLGmLFj7JTQD/AFiL+B7XdDx8GWWpw4v937+xQzsRu49VnzJ0UPPuomfGBUEZXZGovwdb8M0TIhqXJOTFs8qJSxEQQ8IhtifAWWVFtDXB9fLFOd7EUBLcoW96WW/WwHC+2aolgFjUPhUnkfhVtr2ggkA8IxZ/C9K1clZM3epepJrqiqT9vc/JHozIlh8sJKixM3kOIszC2PnlRc/ts7iJPqeitzZvFgs+dJOtZo5RoBySM6cLoEEBJV7/ABbA2OHzzCtbPu8nC1cbZ5KZxESnfRX2XY+KhNq+DfpUt5bEGJqOusl12z7BDBAOIcRirDZiB/YBiXzWFviJofuawoKYP5ZpkfQBx0cABs/VMiTCHKSPZpX+mcjrun4RS4a9BnoVUpsurMKc9VUZsByaineLYywcqU5bNrD2x6IsMBLC721goMzPfrzTiLQVOGKj2CwsUJybIZMyj9NrVvbpmlDPaxLhiOw8cEYxRREmsTGpGVanWCqajWjBnhahq1Qw9X+En5U0/VCmgtcgVbvWvihCdgkSyKLDQSOZajeacTChcbh/nm/XBPxe/wCVJLIMRYEzmpQTVSeiIHOvFbHKxiZcE9v2if5BNzrJZ/GpQxp0cz6GJmpKmG/p7qzBMYBn59Rl5eay4CKVVqXPtQDX6TOYakaUvaSGY+CtytvYAG+PZYpmU7AOlBNI1WqdCR1nRSd7GH+pZXZf8nj4b0F1ykU2gzURPqmzhFoy0dvL/ksLfd7norOzb+giv9rkCgDDnmRiuBh2llOHbSHBN9VU7ggWkz0gbxgNDHfL1upbSYB/u+NQz3qvOpO8YrBzy5q5K35FCG4iMal8Uvh/QHBHZ/QhvRnvz8vNDi2OARMYoa1HMLkf+fidxUvfH5ZKHfLs9camI1zqWXU3qxco0dfN3bLgP3RCENYkY2qbdSQjRbjg4ocOLmCGZ3ocQuc2HfIBoeHNm1iuo3Vt8EZ+6JgblBkjNLsnbRCbuyVADEKigH2lycOEEjH0QdpjghEUJ4Yi44RehD/1cQ0e7i/Ja++YJAgeCPiv55rh96bxZ2iwxzB1VLxLkgW6Le8t+CGAByCKODDWvLnS/dcdvPeUUyI4uwFy9/V0HeG1uWHkb+CzI9os2Hsc+qYklKjghheriuZD+ZSQvqjLzA9ikquMTtho4iAa5Ub+3XAh/ZAmE9rqxHKd35+NzbkPNUpp52+UGd8DVsbjJIuVHifrl8IZOCjYrznmYdB4Q1/lWOJqhwaePhy9MlVgiJt37vbJGlk28NFMhkdnUTjdjTLPWCCYgzeKsQsPxVqHI89WVeKCmOj+12To0cxvha5xPfKiRioHsPU99MhmQbsok1oGUbvyamG438u2rJuJQBaykLYrYsKxwVMFD7pCLF01SoJSLkEefZFhm05tS2rqlB8c9XKsSqHLyxZUxTktBciyY79Oed/NEIqa+beD1KrQmpqHGePL0oiG7tjbyT8euzeQYRUems0xmIccwYe6hFHrmq3NJHcgwnObpoZngq8Mxzl4KQqaa11Ucslm8g5ntkl/keCpmdmhGdrXIKSeajrLsU3mR8H3Sh2vM3dUxNN8AMXwy8U0ua5OPl3TY5F47EyZoQbYQb60Fbk79ihF+je6zJUrvSlWbt7dVZg2F7Bmyx7mqsim1ZNKSL0f8hjb+2nWftO8jEKxW98vDzRId1RgihD9sUGZsJcm5HLtkgkmApRKMUwk08eaHCB+K+SPFAQ980IBmoc9clG012PRCJs0keGWGuPL5SRmloCEObF6UfGt7kZKjMxx1yVmKYalgX52NK9fygTIiQ2A/Cs+TKLVARKkai/ZFMNddkiK0w1kvHlDyMH2YgOCL0+FYiq3pZV4aRc0cSzkm414OEYKFj8n8fOKu7rjgB+8Y49/iyqwS7Wrz9s6pSxmTkLWxVXHyC9nYbz3xsUUoCCU0QBck0ORbAritqih4i1sLa/SfaYMQNYqvAM37ZeymySrVHJDku5t85ealCza8FCAXUweSSkEKKqiAjNQ+WNeaQg7dn5+yNR2cQhLAZI0E81q1ad6eKFRFgDYGowbRVsE0jOQeXCYjSp/CmSOEWci9X6ehcZhV4aMX6dvhSMZbXonRRvIKY2fHTUQopvNCjizywURM7JDnTo2wkMdPnVSo/UKHxuVIEdskFckdZAxV5IdM0XGlFOHZ3o2fXX5UzwtvR3IHBNYUxxfTVt7omzwNFngjf8AGRXamueXVP8ARIJ+1hrNVQwS7YtyNbdmzg44a+O67Lcm54Ymdtei4TZNrYtZtFdBse/zAaGgx5Zqtxbj+SLImeiTv4ZAIOJwfDw5Ljd9bnghsn/9ZRMRxLI2/ffF8+qRjhNP9MBK3pGJvOS2FLDH84rNilml7eSvT5/HiW7Zih9VXMAfAtyp5/CPJDWi6GkD42/adQmit2thySS6YwiZl3ypXmhsXwbsnhB79Ui2SXNuWzkR4OtFE+fmpRki+aYgYHEuMgLVxf2UkqNJSIal74dVY4bM41Ty9kERk9KHlr5UhOwuQnY5JdnE4jlqvlgoRzB8N76wSpl0/HfBNOiH+rgvl4aZNcvJlDcdKC2q6xCA7W80UGorlXz71TRD1phnh4JUv0aRwy1h1onBep9dck7jEaw6JxHUG7C1bDBLao4cHrkyQizTRDGoyz1zShg9M9VrZam0ziUHpyRQ1WcmrXdmxq3NBgONMeWGaeCNhWvtlh6KjHkSewWgj0oOfsVCOPnrTJoplLNeufLtVNFATRPWTl0ZRGOY+ChFQqUSHFE+CRNqPfZqJy2ep/CkDXNDfopwVBrQctckEckegg8iPArZ3ZJgcOsCCNlag2pgC9csvgqnFOIuSZ6rurYNiMo8cTRC1PVctv6RKhP2s1qD3xK5yXvOKlS3JA2jbSX+56OKvcetU5NRd3YNDT5jRUIwrhTFDhnEG9LPrBAM6rglxj7DWKHGa5qWfyKeg+JfO1MWw7jHFL6/Px9PRUIDXNWjQZUxu/QW7o45OScmZRYAo/J+2tUTcNjaot7VuoSnNABr0/aL9Mw4jtVg2qKqP6WjiEe0RvQ+Z7+aSaOKvwaeiZbxOMz6hzPinMRzwSSXz026Gk44zwmpuPdAMZe5SSSGcFEw5mylLjPAanD3SSTE2aNDMNanTp+M3dMkjtmEeM1qpRTSRc44pJLLZwoIzmU02M8RqcfUp0ljbNGMw5nQTmYczfNJJc26OHlxmtTYqBmHMp0lybowXGXucPRLjLXySSWxb5HDcRzUTEkktk3ZwuI5p5cRY1w90kku2cLiOab6pe58Uklybs4f60QtERhc2TiM5nQSSTuTrs4hFErEs/Z4+oSSS23ZwWSaH/2Q/wD7QYoywqblJJMUnxOHhjOZU/ql7nx5FOknY5P2cTMw5mw9Ekkkzk/Zh//Z"/>
          <p:cNvSpPr>
            <a:spLocks noChangeAspect="1" noChangeArrowheads="1"/>
          </p:cNvSpPr>
          <p:nvPr/>
        </p:nvSpPr>
        <p:spPr bwMode="auto">
          <a:xfrm>
            <a:off x="2667000" y="740569"/>
            <a:ext cx="228600" cy="228600"/>
          </a:xfrm>
          <a:prstGeom prst="rect">
            <a:avLst/>
          </a:prstGeom>
          <a:noFill/>
        </p:spPr>
        <p:txBody>
          <a:bodyPr vert="horz" wrap="square" lIns="68580" tIns="34290" rIns="68580" bIns="3429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650" b="0" i="0" u="none" strike="noStrike" kern="1200" cap="none" spc="0" normalizeH="0" baseline="0" noProof="0">
              <a:ln>
                <a:noFill/>
              </a:ln>
              <a:solidFill>
                <a:srgbClr val="808080"/>
              </a:solidFill>
              <a:effectLst/>
              <a:uLnTx/>
              <a:uFillTx/>
              <a:latin typeface="Verdana" panose="020B0604030504040204" pitchFamily="34" charset="0"/>
              <a:ea typeface="微软雅黑" panose="020B0503020204020204" pitchFamily="34" charset="-122"/>
              <a:cs typeface="+mn-cs"/>
            </a:endParaRPr>
          </a:p>
        </p:txBody>
      </p:sp>
      <p:sp>
        <p:nvSpPr>
          <p:cNvPr id="14" name="AutoShape 8" descr="data:image/jpeg;base64,/9j/4AAQSkZJRgABAQAAAQABAAD/2wCEAAkGBwgHBgkIBwgKCgkLDRYPDQwMDRsUFRAWIB0iIiAdHx8kKDQsJCYxJx8fLT0tMTU3Ojo6Iys/RD84QzQ5OjcBCgoKDQwNGg8PGjclHyU3Nzc3Nzc3Nzc3Nzc3Nzc3Nzc3Nzc3Nzc3Nzc3Nzc3Nzc3Nzc3Nzc3Nzc3Nzc3Nzc3N//AABEIAJ8AowMBIgACEQEDEQH/xAAbAAACAwEBAQAAAAAAAAAAAAAAAwECBAUGB//EAD0QAAIBAwEFBQYEBAQHAAAAAAECAAMEESEFEjFBUQYiMmFxExSBkaGxUnLB8EJikuEjgtHxBxYkJTNDU//EABkBAAIDAQAAAAAAAAAAAAAAAAADAQIEBf/EACYRAAICAgICAQQDAQAAAAAAAAABAgMEERIhMUETIlFhcSMykQX/2gAMAwEAAhEDEQA/APs8IQklQhCEACEPWKqVgug4wIbSGxTXFNTod4j8IzMdesxwu9gscSAVAwBgdICnZ9jV72pOADnodIe8NyAmYa49ZjvNprbOQ+7ujiTp9Yuy2Na3IvXCdv8AXydT3hui/KR70RxUfCYLLaFrfA+7VlcjivMTSRLQnGa5Re0LmpwepGhbpT4gRHLUR/CwM55lc45485fRRWyXk6kJz6d4y6aus2Uq6VfDofwnjI0PjYpDIQhAuEIQgAQkwgBEIQgASCQBkyGYKCTM1SoWPlAo5aLVKpbTgPKIYycyrQFPsQxzWweS/f8A2lgdYKubhvyD7mNC4gV0VGfOcXtPYtVtPb0QSUOaigeJevwndxDHURV9Mb63CQ2m2VM1NHjhtG2/6Ndnpu3W8AN3+LXhPZ6GYqez7KlVatQtKFOsf/YtMAg+sfTq+1GAcY0JHXoInEx5Up8mOysiNzWl4LscndXU/aUKfi1jRwwAJDCbDHIVI1x3ThhwI5GWMrAV2mbbW6FUKKmASOU085x6OlJfTM321fPcbjyPWGjRXbv6WaYQhINAQhCABIJxJMRcPuoccT9IFZPSE3FXLbo5RYlFBlwJJn3ssBLY6wEsBAuKC/45P8g+hP8ArG7ohjFZfNT+kviQW0UKyjCOMRUy53F4jxHygQ0Z8+0YhfAOJ/QQJFJgwA3eBHTpHbuBhdBwld0HQjMChYGQWzK08rlCdV0HpygxklWQTKud1GYcQNJMo+pCjnr8v7wFsso3VC9BJzr5wkGCKM6NrV9ohB8Q4x05dGoabhvnOoDnXrBo2U2c0TCRCQOKkzFcNvPgcBNr6KT0nPzlj6wE2P0SolwJjvdoU7IKpSpVqMMhKY1x18hOZQ7TC4rNSW2NJxyds5+Uz2ZdNcuMn2NrxbZraR6DEYJkt6r3FNWXRjpjGk0hH51W/wAoA/1j4y5LaKShxemFXTcf8LDPx0/WXZ0XxOqjzOIupQVqbDdycaZJOsuophA6qACM6CSSUeug0R1LHhjX4wUqFx3j17p1jaak5d/E30HSRXq0remaleoiINMscQS2D0kLJH4X/pMqSOjf0mXt7q3uVZretTcL4t1uHr0jNCMjUeUlrXTK6TW0Y6zohVycDg2RjSVLITgOp9CJqdcggjQzNgMpDgMVO6cjp/bWQUkkIuqq21B61XRFGfXymHZm0zeVzTKrwzpOH2ovHr3nuVlR3lo61CNMt8Okf2Qpl6lxWO8u6AmDrqZyLMqyzMjXW+kdGGNCvElZPyz1ECJHfHQiTvDgRu+s7JxWiJvs6m9SweKzCRHWbbtUjkwkvwTVLjM6EJEJQ6Au4/8AG0xEhTqDk8us2XbBaRY8MzGowSW8R4+UBM/Jydp0doUbwXllR9sHp7jU1wSvHX68pi2N2euql8b2/T2CHw08gs3r0nqUjhMcsGudnOT/ADo1wy5xr4RK06SUkC01CgS0mRNiWl0Z32SImj3mKcqbEHz5j5AiMclV0HeOiyKS+zqgA+JePUj9/SQWRk2ztajsmjTZqbVq1ZtylRXQufXkPOeYuO0i1NqINsWq2vslwKTVN4EnnwE29vLC6rLYX1g6ivQqldxjjfDYzjzGJ5CltG2FfaA7QKXvsle8fCeX0xJjZKp8muh6ohdDin2ab2/2dc9oClw7U7NqYJVTgPqePXhLdkdqpa9sDs+0uP8At9wr9x3wqkDKkZ58vjPM2tlW2jYXt0tMNZ21XCMTggkagY+Hzmu2sLL/AJZe5t7NzcO5Hti+SMHw+UpLlfPlX/nseoV0VfHZ16363+T7E5mVtKvQOD8x/b7Tldjbm6uey2z6t8zNWan4nPeZckKT54xOhduVpllGWByo6mXXg5c1qTRyamz7m32rXurQUqlOr4lqHwsRr+/Ob9mWQsqBQlTUdizsBjJ6faaqeFUYOfPr5yYmvHhCXNeSbcmc48H4AcZOMjUAjoZEsOE0IyNi2BXwH4GTbuPaoRnRtQeMloo92shHEnH6/pLeim/qOzCEIs6Yi9XeoEfvMyq28AeH6TdX1pt6TnMDnK6N94CbPJoQ6xoMyJVAOHG568PnHhpIIcDOdt68ex2TcXFEgVAAEJGcEkD9ZuzPO9sqhNnRoLnvVCzfAf3mbMt+KiUl5NONBTtjFnItKF/ZPb7SW7q1GdwCr1C2/k6gie8qaJvKDlDvDr+8ZnjOyljUubr29YuaFv4VPAty+U9oG1zMn/MUnU5Pen9zVnNK3XtHG7TLcILa9tqbVlok76qMnBxrj4Twm07rZ22dq1LjaNmH9mAhOqnrrjWfUqfdG5nVeHpynlu1fZA7Yu/frC790uigSpvLvJUA0HPQzsq9KCi4bOfCr+Ry58T5qffaZfZuz6tJrYklcvujHn5/edbZteq2yqOwrCma9fLMwUfxHifIT0Ft/wANLL3NhfX9y967Z9vRwqqOgU5yPWdvs52YsOziVDatVq16ulStVILEdAAMASmPZGm1zjD9bfgflyVtKg59/ha2b7Cg1ns61tnbfalSVC3UgYld72j744LkDzPM/vzl7hye4pwW5jkOcWAFACgADkJEnyeznvpaCg2F3fwHHw5fTEaDErpVI6rn5afrGrmQLZcQqVKdJN6q6oo5scCUqt7KmW5zzVxdqu1lbaOXoBe6GOgmXJzI0aRsxcGd/b6R6WncUK6M9GqlRV4lWziCqWqKWzx06zzWxGW47QVq1oG93WmQ3TOdB956qguaqL5x2Nd81fJrQjKx1TaoJ7OniRJhLmshhkEeU5zjDEHlOnMN2hVt4c4CrF1sUGxLIi8V7v5TiKjEMkUmOw/Jlb8wx9ph2hae+6Mh7mmVIIm8HAyYICB68YudcbFxl4H1zcHyQi1p0rWitGmrKo/lOvnNAqoTq4B/m0hJAllFRWl4BycntlGqoGVg6nPdOG+UuXXkwx6yrqHUqwyDxiQFIIZQWXRtJJDZd6q/iHzmWtdUkUk1Ex+YZl3VfwJ8ogD2jh8AKPDj7yRUmUSomrFgXPHd1x5aS4IPBXPoMfeNCy27AWZnD7yMExhsZJ6/sRoVubY/KJNUYpMeY1HwlvThJRRk4BXdI3h5xL2ls/joU3/MuY4QkfHB+UT89mtJlFRKahaaqijgFGBNNiu9VLcgMTMTrOhZ0/Z0QebamWektFaY87NsfCTCUOkEXWp76Ec+RjIQIa2tHKYYMsk0XdLX2ijQ6GZ16wMjXFjTqAOpjYgH/EXyBz9I4HSA1MmEiGZIbAxFXusG5cG9OsaTpEVD7TKg4XHeP6QIbKOPaHd/h4MevlJKyKZ3e5+Hh5iMGsBbACQdJbSUJgVbKnXI6ylI5pJ+US3OVpeAen6yyEtl8yMyDIUFjgamXFN+kNtqftaoHIcTOmOHCLtqQpJjnzPWNipPZ0qK+Ef2EIQkDwhCEAIIGDpp0mOvRKHeGqmbZGBz4c4FJx5I5oOKn+UfeMDQubYowqUtV/iHMRIOmRwkmaW4+R+9IZ+hiPaDOBqeghq2rf0iTojkXZi40OF69fSQMDhIhiRohyBsnGNGB0MyXu2LGxZVvK4puf4N0sfkBNc8xe2ltS23cV9pbwp1gDTfiOHD4TNlXTphyijRiVQunxkz0tGvSuKK1aDh0YZVhwMkmeU7PXXu9zXp0yWtmbIHQ9RPUZyBjmMy2JkxyIcvYvNxpY8tevROcStM4QQc7qscZxyk0qbMFRe8QJs0YO30RnJAxqZ0LW3CDebxH6Sbe2FLBOr9ek0ykpfY20Y/H6pBCEJQ2BCEIAEIQgAQhCAARM9a0o1SWZBvdcTRCBVxTXZz3tnpjugFfIRWD0nVlWRX8QEnYmVH2OcBpDE2m2Q8CRKNajk/0k7FumSMZMTWRKyFKqK6HiGGZuazP/0+kj3Ec3Pwg9NaYv4rU+jjLs2ij5ojcGeHETYAw7iIzY4bozOilpRX+En1MeqquijHpFQqrre4LRqbutjwsezBRsqjkNWJRfw8z6zfTpqgwol4RjeyYVRh4CEISBoQhCABCTCAH//Z"/>
          <p:cNvSpPr>
            <a:spLocks noChangeAspect="1" noChangeArrowheads="1"/>
          </p:cNvSpPr>
          <p:nvPr/>
        </p:nvSpPr>
        <p:spPr bwMode="auto">
          <a:xfrm>
            <a:off x="2667000" y="740569"/>
            <a:ext cx="228600" cy="228600"/>
          </a:xfrm>
          <a:prstGeom prst="rect">
            <a:avLst/>
          </a:prstGeom>
          <a:noFill/>
        </p:spPr>
        <p:txBody>
          <a:bodyPr vert="horz" wrap="square" lIns="68580" tIns="34290" rIns="68580" bIns="3429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650" b="0" i="0" u="none" strike="noStrike" kern="1200" cap="none" spc="0" normalizeH="0" baseline="0" noProof="0">
              <a:ln>
                <a:noFill/>
              </a:ln>
              <a:solidFill>
                <a:srgbClr val="808080"/>
              </a:solidFill>
              <a:effectLst/>
              <a:uLnTx/>
              <a:uFillTx/>
              <a:latin typeface="Verdana" panose="020B0604030504040204" pitchFamily="34" charset="0"/>
              <a:ea typeface="微软雅黑" panose="020B0503020204020204" pitchFamily="34" charset="-122"/>
              <a:cs typeface="+mn-cs"/>
            </a:endParaRPr>
          </a:p>
        </p:txBody>
      </p:sp>
      <p:graphicFrame>
        <p:nvGraphicFramePr>
          <p:cNvPr id="227" name="表格 226"/>
          <p:cNvGraphicFramePr>
            <a:graphicFrameLocks noGrp="1"/>
          </p:cNvGraphicFramePr>
          <p:nvPr>
            <p:extLst>
              <p:ext uri="{D42A27DB-BD31-4B8C-83A1-F6EECF244321}">
                <p14:modId xmlns:p14="http://schemas.microsoft.com/office/powerpoint/2010/main" val="2166074629"/>
              </p:ext>
            </p:extLst>
          </p:nvPr>
        </p:nvGraphicFramePr>
        <p:xfrm>
          <a:off x="645188" y="2848708"/>
          <a:ext cx="10671349" cy="3473167"/>
        </p:xfrm>
        <a:graphic>
          <a:graphicData uri="http://schemas.openxmlformats.org/drawingml/2006/table">
            <a:tbl>
              <a:tblPr firstRow="1" bandRow="1">
                <a:tableStyleId>{5C22544A-7EE6-4342-B048-85BDC9FD1C3A}</a:tableStyleId>
              </a:tblPr>
              <a:tblGrid>
                <a:gridCol w="2467530">
                  <a:extLst>
                    <a:ext uri="{9D8B030D-6E8A-4147-A177-3AD203B41FA5}">
                      <a16:colId xmlns:a16="http://schemas.microsoft.com/office/drawing/2014/main" val="20000"/>
                    </a:ext>
                  </a:extLst>
                </a:gridCol>
                <a:gridCol w="2319857">
                  <a:extLst>
                    <a:ext uri="{9D8B030D-6E8A-4147-A177-3AD203B41FA5}">
                      <a16:colId xmlns:a16="http://schemas.microsoft.com/office/drawing/2014/main" val="20001"/>
                    </a:ext>
                  </a:extLst>
                </a:gridCol>
                <a:gridCol w="2877353">
                  <a:extLst>
                    <a:ext uri="{9D8B030D-6E8A-4147-A177-3AD203B41FA5}">
                      <a16:colId xmlns:a16="http://schemas.microsoft.com/office/drawing/2014/main" val="20002"/>
                    </a:ext>
                  </a:extLst>
                </a:gridCol>
                <a:gridCol w="3006609">
                  <a:extLst>
                    <a:ext uri="{9D8B030D-6E8A-4147-A177-3AD203B41FA5}">
                      <a16:colId xmlns:a16="http://schemas.microsoft.com/office/drawing/2014/main" val="20003"/>
                    </a:ext>
                  </a:extLst>
                </a:gridCol>
              </a:tblGrid>
              <a:tr h="380119">
                <a:tc>
                  <a:txBody>
                    <a:bodyPr/>
                    <a:lstStyle/>
                    <a:p>
                      <a:pPr algn="ctr"/>
                      <a:r>
                        <a:rPr lang="zh-CN" altLang="en-US" sz="2000" b="1" dirty="0">
                          <a:solidFill>
                            <a:srgbClr val="FFFF00"/>
                          </a:solidFill>
                          <a:effectLst/>
                          <a:latin typeface="微软雅黑" panose="020B0503020204020204" pitchFamily="34" charset="-122"/>
                          <a:ea typeface="微软雅黑" panose="020B0503020204020204" pitchFamily="34" charset="-122"/>
                        </a:rPr>
                        <a:t>特性 </a:t>
                      </a:r>
                    </a:p>
                  </a:txBody>
                  <a:tcPr marL="86699" marR="86699" marT="43349" marB="43349" anchor="ctr">
                    <a:solidFill>
                      <a:srgbClr val="0070C0"/>
                    </a:solidFill>
                  </a:tcPr>
                </a:tc>
                <a:tc>
                  <a:txBody>
                    <a:bodyPr/>
                    <a:lstStyle/>
                    <a:p>
                      <a:pPr algn="ctr"/>
                      <a:r>
                        <a:rPr lang="zh-CN" altLang="en-US" sz="2000" b="1" dirty="0">
                          <a:solidFill>
                            <a:srgbClr val="FFFF00"/>
                          </a:solidFill>
                          <a:effectLst/>
                          <a:latin typeface="微软雅黑" panose="020B0503020204020204" pitchFamily="34" charset="-122"/>
                          <a:ea typeface="微软雅黑" panose="020B0503020204020204" pitchFamily="34" charset="-122"/>
                        </a:rPr>
                        <a:t>同步辐射光源</a:t>
                      </a:r>
                    </a:p>
                  </a:txBody>
                  <a:tcPr marL="86699" marR="86699" marT="43349" marB="43349" anchor="ctr">
                    <a:solidFill>
                      <a:srgbClr val="0070C0"/>
                    </a:solidFill>
                  </a:tcPr>
                </a:tc>
                <a:tc>
                  <a:txBody>
                    <a:bodyPr/>
                    <a:lstStyle/>
                    <a:p>
                      <a:pPr algn="ctr"/>
                      <a:r>
                        <a:rPr lang="zh-CN" altLang="en-US" sz="2000" b="1" dirty="0">
                          <a:solidFill>
                            <a:srgbClr val="FFFF00"/>
                          </a:solidFill>
                          <a:effectLst/>
                          <a:latin typeface="微软雅黑" panose="020B0503020204020204" pitchFamily="34" charset="-122"/>
                          <a:ea typeface="微软雅黑" panose="020B0503020204020204" pitchFamily="34" charset="-122"/>
                        </a:rPr>
                        <a:t>低重频自由电子激光</a:t>
                      </a:r>
                    </a:p>
                  </a:txBody>
                  <a:tcPr marL="86699" marR="86699" marT="43349" marB="43349" anchor="ctr">
                    <a:solidFill>
                      <a:srgbClr val="0070C0"/>
                    </a:solidFill>
                  </a:tcPr>
                </a:tc>
                <a:tc>
                  <a:txBody>
                    <a:bodyPr/>
                    <a:lstStyle/>
                    <a:p>
                      <a:pPr algn="ctr"/>
                      <a:r>
                        <a:rPr lang="zh-CN" altLang="en-US" sz="2000" b="1" dirty="0">
                          <a:solidFill>
                            <a:srgbClr val="FFFF00"/>
                          </a:solidFill>
                          <a:effectLst/>
                          <a:latin typeface="微软雅黑" panose="020B0503020204020204" pitchFamily="34" charset="-122"/>
                          <a:ea typeface="微软雅黑" panose="020B0503020204020204" pitchFamily="34" charset="-122"/>
                        </a:rPr>
                        <a:t>高重频自由电子激光</a:t>
                      </a:r>
                    </a:p>
                  </a:txBody>
                  <a:tcPr marL="86699" marR="86699" marT="43349" marB="43349" anchor="ctr">
                    <a:solidFill>
                      <a:srgbClr val="0070C0"/>
                    </a:solidFill>
                  </a:tcPr>
                </a:tc>
                <a:extLst>
                  <a:ext uri="{0D108BD9-81ED-4DB2-BD59-A6C34878D82A}">
                    <a16:rowId xmlns:a16="http://schemas.microsoft.com/office/drawing/2014/main" val="10000"/>
                  </a:ext>
                </a:extLst>
              </a:tr>
              <a:tr h="479250">
                <a:tc>
                  <a:txBody>
                    <a:bodyPr/>
                    <a:lstStyle/>
                    <a:p>
                      <a:pPr algn="ctr"/>
                      <a:r>
                        <a:rPr lang="zh-CN" altLang="en-US" sz="18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重复频率</a:t>
                      </a:r>
                      <a:endParaRPr lang="en-US" altLang="zh-CN" sz="18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algn="ctr"/>
                      <a:r>
                        <a:rPr lang="en-US" altLang="zh-CN"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500 MHz</a:t>
                      </a:r>
                      <a:endParaRPr lang="zh-CN" altLang="en-US"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100 Hz</a:t>
                      </a:r>
                      <a:endParaRPr lang="zh-CN" altLang="en-US"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1,000,</a:t>
                      </a:r>
                      <a:r>
                        <a:rPr lang="en-US" altLang="zh-CN" sz="1800" b="0" baseline="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 </a:t>
                      </a:r>
                      <a:r>
                        <a:rPr lang="en-US" altLang="zh-CN" sz="1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000 Hz</a:t>
                      </a:r>
                      <a:endParaRPr lang="zh-CN" altLang="en-US" sz="1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extLst>
                  <a:ext uri="{0D108BD9-81ED-4DB2-BD59-A6C34878D82A}">
                    <a16:rowId xmlns:a16="http://schemas.microsoft.com/office/drawing/2014/main" val="10001"/>
                  </a:ext>
                </a:extLst>
              </a:tr>
              <a:tr h="403527">
                <a:tc>
                  <a:txBody>
                    <a:bodyPr/>
                    <a:lstStyle/>
                    <a:p>
                      <a:pPr algn="ctr"/>
                      <a:r>
                        <a:rPr lang="zh-CN" altLang="en-US" sz="18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单脉冲光子数</a:t>
                      </a:r>
                      <a:endParaRPr lang="zh-CN" altLang="en-US" sz="16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10</a:t>
                      </a:r>
                      <a:r>
                        <a:rPr lang="en-US" altLang="zh-CN" sz="1800" b="0" baseline="3000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6</a:t>
                      </a:r>
                      <a:endParaRPr lang="zh-CN" altLang="en-US" sz="1800" b="0" baseline="3000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10</a:t>
                      </a:r>
                      <a:r>
                        <a:rPr lang="en-US" altLang="zh-CN" sz="1800" b="0" baseline="3000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14</a:t>
                      </a:r>
                      <a:endParaRPr lang="zh-CN" altLang="en-US" sz="1800" b="0" baseline="3000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10</a:t>
                      </a:r>
                      <a:r>
                        <a:rPr lang="en-US" altLang="zh-CN" sz="1800" b="0" baseline="300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13</a:t>
                      </a:r>
                      <a:endParaRPr lang="zh-CN" altLang="en-US" sz="1800" b="0" baseline="3000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extLst>
                  <a:ext uri="{0D108BD9-81ED-4DB2-BD59-A6C34878D82A}">
                    <a16:rowId xmlns:a16="http://schemas.microsoft.com/office/drawing/2014/main" val="10002"/>
                  </a:ext>
                </a:extLst>
              </a:tr>
              <a:tr h="496914">
                <a:tc>
                  <a:txBody>
                    <a:bodyPr/>
                    <a:lstStyle/>
                    <a:p>
                      <a:pPr algn="ctr"/>
                      <a:r>
                        <a:rPr lang="zh-CN" altLang="en-US" sz="18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光子通量</a:t>
                      </a:r>
                      <a:r>
                        <a:rPr lang="en-US" altLang="zh-CN" sz="16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6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光子数</a:t>
                      </a:r>
                      <a:r>
                        <a:rPr lang="en-US" altLang="zh-CN" sz="16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6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秒）</a:t>
                      </a:r>
                    </a:p>
                  </a:txBody>
                  <a:tcPr marL="86699" marR="86699" marT="43349" marB="4334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10</a:t>
                      </a:r>
                      <a:r>
                        <a:rPr lang="en-US" altLang="zh-CN" sz="1800" b="0" baseline="3000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16</a:t>
                      </a:r>
                      <a:endParaRPr lang="zh-CN" altLang="en-US" sz="1800" b="0" baseline="3000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10</a:t>
                      </a:r>
                      <a:r>
                        <a:rPr lang="en-US" altLang="zh-CN" sz="1800" b="0" baseline="3000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16</a:t>
                      </a:r>
                      <a:endParaRPr lang="zh-CN" altLang="en-US" sz="1800" b="0" baseline="3000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10</a:t>
                      </a:r>
                      <a:r>
                        <a:rPr lang="en-US" altLang="zh-CN" sz="1800" b="0" baseline="3000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19</a:t>
                      </a:r>
                      <a:endParaRPr lang="zh-CN" altLang="en-US" sz="1800" b="0" baseline="3000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extLst>
                  <a:ext uri="{0D108BD9-81ED-4DB2-BD59-A6C34878D82A}">
                    <a16:rowId xmlns:a16="http://schemas.microsoft.com/office/drawing/2014/main" val="10003"/>
                  </a:ext>
                </a:extLst>
              </a:tr>
              <a:tr h="452431">
                <a:tc>
                  <a:txBody>
                    <a:bodyPr/>
                    <a:lstStyle/>
                    <a:p>
                      <a:pPr algn="ctr"/>
                      <a:r>
                        <a:rPr lang="zh-CN" altLang="en-US" sz="18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时间分辨率</a:t>
                      </a:r>
                    </a:p>
                  </a:txBody>
                  <a:tcPr marL="86699" marR="86699" marT="43349" marB="43349" anchor="ctr"/>
                </a:tc>
                <a:tc>
                  <a:txBody>
                    <a:bodyPr/>
                    <a:lstStyle/>
                    <a:p>
                      <a:pPr algn="ctr"/>
                      <a:r>
                        <a:rPr lang="en-US" altLang="zh-CN"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10 - 100 </a:t>
                      </a:r>
                      <a:r>
                        <a:rPr lang="en-US" altLang="zh-CN" sz="1800" b="0" dirty="0" err="1">
                          <a:solidFill>
                            <a:srgbClr val="002060"/>
                          </a:solidFill>
                          <a:latin typeface="微软雅黑" panose="020B0503020204020204" pitchFamily="34" charset="-122"/>
                          <a:ea typeface="微软雅黑" panose="020B0503020204020204" pitchFamily="34" charset="-122"/>
                          <a:cs typeface="Arial" panose="020B0604020202020204" pitchFamily="34" charset="0"/>
                        </a:rPr>
                        <a:t>ps</a:t>
                      </a:r>
                      <a:endParaRPr lang="zh-CN" altLang="en-US"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algn="ctr"/>
                      <a:r>
                        <a:rPr lang="en-US" altLang="zh-CN"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 fs - 1 </a:t>
                      </a:r>
                      <a:r>
                        <a:rPr lang="en-US" altLang="zh-CN" sz="1800" b="0" dirty="0" err="1">
                          <a:solidFill>
                            <a:srgbClr val="002060"/>
                          </a:solidFill>
                          <a:latin typeface="微软雅黑" panose="020B0503020204020204" pitchFamily="34" charset="-122"/>
                          <a:ea typeface="微软雅黑" panose="020B0503020204020204" pitchFamily="34" charset="-122"/>
                          <a:cs typeface="Arial" panose="020B0604020202020204" pitchFamily="34" charset="0"/>
                        </a:rPr>
                        <a:t>ps</a:t>
                      </a:r>
                      <a:endParaRPr lang="zh-CN" altLang="en-US"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algn="ctr"/>
                      <a:r>
                        <a:rPr lang="en-US" altLang="zh-CN" sz="1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1 fs – 100 fs</a:t>
                      </a:r>
                      <a:endParaRPr lang="zh-CN" altLang="en-US" sz="1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extLst>
                  <a:ext uri="{0D108BD9-81ED-4DB2-BD59-A6C34878D82A}">
                    <a16:rowId xmlns:a16="http://schemas.microsoft.com/office/drawing/2014/main" val="10004"/>
                  </a:ext>
                </a:extLst>
              </a:tr>
              <a:tr h="475619">
                <a:tc>
                  <a:txBody>
                    <a:bodyPr/>
                    <a:lstStyle/>
                    <a:p>
                      <a:pPr algn="ctr"/>
                      <a:r>
                        <a:rPr lang="zh-CN" altLang="en-US" sz="18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用户数量</a:t>
                      </a:r>
                    </a:p>
                  </a:txBody>
                  <a:tcPr marL="86699" marR="86699" marT="43349" marB="43349" anchor="ctr"/>
                </a:tc>
                <a:tc>
                  <a:txBody>
                    <a:bodyPr/>
                    <a:lstStyle/>
                    <a:p>
                      <a:pPr algn="ctr"/>
                      <a:r>
                        <a:rPr lang="zh-CN" altLang="en-US"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多用户</a:t>
                      </a:r>
                      <a:endParaRPr lang="en-US" altLang="zh-CN"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algn="ctr"/>
                      <a:r>
                        <a:rPr lang="zh-CN" altLang="en-US" sz="1800" b="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单一用户</a:t>
                      </a:r>
                    </a:p>
                  </a:txBody>
                  <a:tcPr marL="86699" marR="86699" marT="43349" marB="43349" anchor="ctr"/>
                </a:tc>
                <a:tc>
                  <a:txBody>
                    <a:bodyPr/>
                    <a:lstStyle/>
                    <a:p>
                      <a:pPr algn="ctr"/>
                      <a:r>
                        <a:rPr lang="zh-CN" altLang="en-US" sz="1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多用户</a:t>
                      </a:r>
                      <a:endParaRPr lang="en-US" altLang="zh-CN" sz="1800" b="0"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extLst>
                  <a:ext uri="{0D108BD9-81ED-4DB2-BD59-A6C34878D82A}">
                    <a16:rowId xmlns:a16="http://schemas.microsoft.com/office/drawing/2014/main" val="10005"/>
                  </a:ext>
                </a:extLst>
              </a:tr>
              <a:tr h="773928">
                <a:tc>
                  <a:txBody>
                    <a:bodyPr/>
                    <a:lstStyle/>
                    <a:p>
                      <a:pPr algn="ctr"/>
                      <a:r>
                        <a:rPr lang="zh-CN" altLang="en-US" sz="1800" b="1"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rPr>
                        <a:t>平均功率</a:t>
                      </a:r>
                    </a:p>
                  </a:txBody>
                  <a:tcPr marL="86699" marR="86699" marT="43349" marB="43349" anchor="ctr"/>
                </a:tc>
                <a:tc>
                  <a:txBody>
                    <a:bodyPr/>
                    <a:lstStyle/>
                    <a:p>
                      <a:pPr algn="ctr"/>
                      <a:r>
                        <a:rPr lang="en-US" altLang="zh-CN" sz="1800" b="1"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rPr>
                        <a:t>10-100</a:t>
                      </a:r>
                      <a:r>
                        <a:rPr lang="en-US" altLang="zh-CN" sz="1800" b="1" baseline="0"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rPr>
                        <a:t> </a:t>
                      </a:r>
                      <a:r>
                        <a:rPr lang="en-US" altLang="zh-CN" sz="1800" b="1" baseline="0" dirty="0" err="1">
                          <a:solidFill>
                            <a:srgbClr val="002060"/>
                          </a:solidFill>
                          <a:effectLst/>
                          <a:latin typeface="微软雅黑" panose="020B0503020204020204" pitchFamily="34" charset="-122"/>
                          <a:ea typeface="微软雅黑" panose="020B0503020204020204" pitchFamily="34" charset="-122"/>
                          <a:cs typeface="Arial" panose="020B0604020202020204" pitchFamily="34" charset="0"/>
                        </a:rPr>
                        <a:t>mW</a:t>
                      </a:r>
                      <a:endParaRPr lang="zh-CN" altLang="en-US" sz="1800" b="1"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algn="ctr"/>
                      <a:r>
                        <a:rPr lang="en-US" altLang="zh-CN" sz="1800" b="1"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rPr>
                        <a:t>10-100 </a:t>
                      </a:r>
                      <a:r>
                        <a:rPr lang="en-US" altLang="zh-CN" sz="1800" b="1" dirty="0" err="1">
                          <a:solidFill>
                            <a:srgbClr val="002060"/>
                          </a:solidFill>
                          <a:effectLst/>
                          <a:latin typeface="微软雅黑" panose="020B0503020204020204" pitchFamily="34" charset="-122"/>
                          <a:ea typeface="微软雅黑" panose="020B0503020204020204" pitchFamily="34" charset="-122"/>
                          <a:cs typeface="Arial" panose="020B0604020202020204" pitchFamily="34" charset="0"/>
                        </a:rPr>
                        <a:t>mW</a:t>
                      </a:r>
                      <a:endParaRPr lang="zh-CN" altLang="en-US" sz="1800" b="1" dirty="0">
                        <a:solidFill>
                          <a:srgbClr val="002060"/>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tc>
                  <a:txBody>
                    <a:bodyPr/>
                    <a:lstStyle/>
                    <a:p>
                      <a:pPr algn="ctr"/>
                      <a:r>
                        <a:rPr lang="en-US" altLang="zh-CN" sz="20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Arial" panose="020B0604020202020204" pitchFamily="34" charset="0"/>
                        </a:rPr>
                        <a:t>100-1000 W</a:t>
                      </a:r>
                      <a:endParaRPr lang="zh-CN" altLang="en-US" sz="20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Arial" panose="020B0604020202020204" pitchFamily="34" charset="0"/>
                      </a:endParaRPr>
                    </a:p>
                  </a:txBody>
                  <a:tcPr marL="86699" marR="86699" marT="43349" marB="43349" anchor="ctr"/>
                </a:tc>
                <a:extLst>
                  <a:ext uri="{0D108BD9-81ED-4DB2-BD59-A6C34878D82A}">
                    <a16:rowId xmlns:a16="http://schemas.microsoft.com/office/drawing/2014/main" val="10006"/>
                  </a:ext>
                </a:extLst>
              </a:tr>
            </a:tbl>
          </a:graphicData>
        </a:graphic>
      </p:graphicFrame>
      <p:sp>
        <p:nvSpPr>
          <p:cNvPr id="229" name="矩形 228"/>
          <p:cNvSpPr/>
          <p:nvPr/>
        </p:nvSpPr>
        <p:spPr>
          <a:xfrm>
            <a:off x="2324199" y="897947"/>
            <a:ext cx="8534050" cy="1754326"/>
          </a:xfrm>
          <a:prstGeom prst="rect">
            <a:avLst/>
          </a:prstGeom>
          <a:noFill/>
          <a:ln w="12700">
            <a:noFill/>
          </a:ln>
        </p:spPr>
        <p:style>
          <a:lnRef idx="2">
            <a:schemeClr val="accent2"/>
          </a:lnRef>
          <a:fillRef idx="1">
            <a:schemeClr val="lt1"/>
          </a:fillRef>
          <a:effectRef idx="0">
            <a:schemeClr val="accent2"/>
          </a:effectRef>
          <a:fontRef idx="minor">
            <a:schemeClr val="dk1"/>
          </a:fontRef>
        </p:style>
        <p:txBody>
          <a:bodyPr wrap="square">
            <a:spAutoFit/>
          </a:bodyPr>
          <a:lstStyle/>
          <a:p>
            <a:pPr marL="342900" marR="0" lvl="0" indent="-342900" algn="l" defTabSz="866775" rtl="0" eaLnBrk="0" fontAlgn="base" latinLnBrk="0" hangingPunct="0">
              <a:lnSpc>
                <a:spcPct val="135000"/>
              </a:lnSpc>
              <a:spcBef>
                <a:spcPct val="0"/>
              </a:spcBef>
              <a:spcAft>
                <a:spcPct val="0"/>
              </a:spcAft>
              <a:buClrTx/>
              <a:buSzTx/>
              <a:buFont typeface="Wingdings" panose="05000000000000000000" pitchFamily="2" charset="2"/>
              <a:buChar char="Ø"/>
              <a:defRPr/>
            </a:pP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超高亮度：</a:t>
            </a:r>
            <a:r>
              <a:rPr kumimoji="0" lang="zh-CN" altLang="en-US"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高灵敏度的测量能力和激光光刻能力；</a:t>
            </a:r>
            <a:endParaRPr kumimoji="0" lang="en-US" altLang="zh-CN"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866775" rtl="0" eaLnBrk="0" fontAlgn="base" latinLnBrk="0" hangingPunct="0">
              <a:lnSpc>
                <a:spcPct val="135000"/>
              </a:lnSpc>
              <a:spcBef>
                <a:spcPct val="0"/>
              </a:spcBef>
              <a:spcAft>
                <a:spcPct val="0"/>
              </a:spcAft>
              <a:buClrTx/>
              <a:buSzTx/>
              <a:buFont typeface="Wingdings" panose="05000000000000000000" pitchFamily="2" charset="2"/>
              <a:buChar char="Ø"/>
              <a:defRPr/>
            </a:pP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超短脉冲：</a:t>
            </a:r>
            <a:r>
              <a:rPr kumimoji="0" lang="zh-CN" altLang="en-US"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实现飞秒分辨的超快过程测量；</a:t>
            </a:r>
            <a:endParaRPr kumimoji="0" lang="en-US" altLang="zh-CN"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0" hangingPunct="0">
              <a:lnSpc>
                <a:spcPct val="135000"/>
              </a:lnSpc>
              <a:spcBef>
                <a:spcPct val="0"/>
              </a:spcBef>
              <a:spcAft>
                <a:spcPct val="0"/>
              </a:spcAft>
              <a:buClrTx/>
              <a:buSzTx/>
              <a:buFont typeface="Wingdings" panose="05000000000000000000" pitchFamily="2" charset="2"/>
              <a:buChar char="Ø"/>
              <a:defRPr/>
            </a:pP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高重复频率：</a:t>
            </a:r>
            <a:r>
              <a:rPr kumimoji="0" lang="zh-CN" altLang="en-US"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可同时开展时间、空间、能量、动量多维测量；</a:t>
            </a:r>
            <a:endParaRPr kumimoji="0" lang="en-US" altLang="zh-CN"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866775" rtl="0" eaLnBrk="0" fontAlgn="base" latinLnBrk="0" hangingPunct="0">
              <a:lnSpc>
                <a:spcPct val="135000"/>
              </a:lnSpc>
              <a:spcBef>
                <a:spcPct val="0"/>
              </a:spcBef>
              <a:spcAft>
                <a:spcPct val="0"/>
              </a:spcAft>
              <a:buClrTx/>
              <a:buSzTx/>
              <a:buFont typeface="Wingdings" panose="05000000000000000000" pitchFamily="2" charset="2"/>
              <a:buChar char="Ø"/>
              <a:defRPr/>
            </a:pP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多条光束线：</a:t>
            </a:r>
            <a:r>
              <a:rPr kumimoji="0" lang="zh-CN" altLang="en-US" sz="20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可实现多用户同时在线使用。</a:t>
            </a:r>
          </a:p>
        </p:txBody>
      </p:sp>
      <p:sp>
        <p:nvSpPr>
          <p:cNvPr id="3" name="椭圆 2"/>
          <p:cNvSpPr/>
          <p:nvPr/>
        </p:nvSpPr>
        <p:spPr>
          <a:xfrm>
            <a:off x="8548058" y="5551543"/>
            <a:ext cx="2477499" cy="758952"/>
          </a:xfrm>
          <a:prstGeom prst="ellipse">
            <a:avLst/>
          </a:prstGeom>
          <a:solidFill>
            <a:schemeClr val="accent1">
              <a:lumMod val="20000"/>
              <a:lumOff val="80000"/>
              <a:alpha val="16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2" name="灯片编号占位符 1"/>
          <p:cNvSpPr>
            <a:spLocks noGrp="1"/>
          </p:cNvSpPr>
          <p:nvPr>
            <p:ph type="sldNum" sz="quarter" idx="4294967295"/>
          </p:nvPr>
        </p:nvSpPr>
        <p:spPr>
          <a:xfrm>
            <a:off x="9347200" y="6356350"/>
            <a:ext cx="2844800" cy="365125"/>
          </a:xfrm>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A24E4344-0C31-4D7F-8C78-19815B1AC180}" type="slidenum">
              <a:rPr kumimoji="0" lang="zh-CN" altLang="en-US" sz="1600" b="0" i="0" u="none" strike="noStrike" kern="1200" cap="none" spc="0" normalizeH="0" baseline="0" noProof="0" smtClean="0">
                <a:ln>
                  <a:noFill/>
                </a:ln>
                <a:solidFill>
                  <a:prstClr val="black">
                    <a:tint val="75000"/>
                  </a:prstClr>
                </a:solidFill>
                <a:effectLst/>
                <a:uLnTx/>
                <a:uFillTx/>
                <a:latin typeface="Calibri" panose="020F0502020204030204" pitchFamily="34" charset="0"/>
                <a:ea typeface="宋体" panose="02010600030101010101" pitchFamily="2" charset="-122"/>
                <a:cs typeface="+mn-cs"/>
              </a:rPr>
              <a:t>3</a:t>
            </a:fld>
            <a:endParaRPr kumimoji="0" lang="zh-CN" altLang="en-US" sz="1600" b="0" i="0" u="none" strike="noStrike" kern="1200" cap="none" spc="0" normalizeH="0" baseline="0" noProof="0">
              <a:ln>
                <a:noFill/>
              </a:ln>
              <a:solidFill>
                <a:prstClr val="black">
                  <a:tint val="75000"/>
                </a:prstClr>
              </a:solidFill>
              <a:effectLst/>
              <a:uLnTx/>
              <a:uFillTx/>
              <a:latin typeface="Calibri" panose="020F0502020204030204" pitchFamily="34" charset="0"/>
              <a:ea typeface="宋体" panose="02010600030101010101" pitchFamily="2" charset="-122"/>
              <a:cs typeface="+mn-cs"/>
            </a:endParaRPr>
          </a:p>
        </p:txBody>
      </p:sp>
      <p:sp>
        <p:nvSpPr>
          <p:cNvPr id="4" name="文本框 3"/>
          <p:cNvSpPr txBox="1">
            <a:spLocks noChangeArrowheads="1"/>
          </p:cNvSpPr>
          <p:nvPr/>
        </p:nvSpPr>
        <p:spPr bwMode="auto">
          <a:xfrm>
            <a:off x="1049020" y="83820"/>
            <a:ext cx="1045400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基于超导加速器技术高重频自由电子激光的优势</a:t>
            </a: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endParaRPr>
          </a:p>
        </p:txBody>
      </p:sp>
    </p:spTree>
    <p:extLst>
      <p:ext uri="{BB962C8B-B14F-4D97-AF65-F5344CB8AC3E}">
        <p14:creationId xmlns:p14="http://schemas.microsoft.com/office/powerpoint/2010/main" val="26479487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2"/>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研制进展</a:t>
            </a:r>
            <a:r>
              <a:rPr kumimoji="0" lang="en-US" altLang="zh-CN" sz="3600" b="1" i="0" u="none" strike="noStrike" kern="1200" cap="none" spc="0" normalizeH="0" baseline="0" noProof="0" dirty="0">
                <a:ln>
                  <a:noFill/>
                </a:ln>
                <a:solidFill>
                  <a:srgbClr val="FFFFFF"/>
                </a:solidFill>
                <a:effectLst/>
                <a:uLnTx/>
                <a:uFillTx/>
                <a:latin typeface="Arial"/>
                <a:ea typeface="微软雅黑"/>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超导加速器关键技术</a:t>
            </a:r>
          </a:p>
        </p:txBody>
      </p:sp>
      <p:sp>
        <p:nvSpPr>
          <p:cNvPr id="40" name="文本框 39"/>
          <p:cNvSpPr txBox="1"/>
          <p:nvPr/>
        </p:nvSpPr>
        <p:spPr>
          <a:xfrm>
            <a:off x="177219" y="956885"/>
            <a:ext cx="6787214" cy="1477328"/>
          </a:xfrm>
          <a:prstGeom prst="rect">
            <a:avLst/>
          </a:prstGeom>
        </p:spPr>
        <p:txBody>
          <a:bodyPr wrap="square">
            <a:spAutoFit/>
          </a:bodyPr>
          <a:lstStyle>
            <a:defPPr>
              <a:defRPr lang="zh-CN"/>
            </a:defPPr>
            <a:lvl1pPr marL="285750" indent="-285750" algn="just" defTabSz="650240" eaLnBrk="1" fontAlgn="auto" hangingPunct="1">
              <a:spcBef>
                <a:spcPts val="0"/>
              </a:spcBef>
              <a:spcAft>
                <a:spcPts val="0"/>
              </a:spcAft>
              <a:buFont typeface="Arial" panose="020B0604020202020204" pitchFamily="34" charset="0"/>
              <a:buChar char="•"/>
              <a:defRPr sz="2000" b="1">
                <a:solidFill>
                  <a:srgbClr val="002060"/>
                </a:solidFill>
                <a:latin typeface="微软雅黑" panose="020B0503020204020204" pitchFamily="34" charset="-122"/>
                <a:ea typeface="微软雅黑" panose="020B0503020204020204" pitchFamily="34" charset="-122"/>
              </a:defRPr>
            </a:lvl1pPr>
          </a:lstStyle>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与高能所合作</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1.3GHz</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标准模组</a:t>
            </a:r>
          </a:p>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与上海高研院</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/SHINE</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合作完成</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ABBA</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注入器模组组装</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与大连化物所合作建设超导低温测试平台（</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2024</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年投入使用）</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已完成首台自研模组的超导腔串的洁净装配</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已掌握模组组装工艺</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48" name="表格 47"/>
          <p:cNvGraphicFramePr>
            <a:graphicFrameLocks noGrp="1"/>
          </p:cNvGraphicFramePr>
          <p:nvPr>
            <p:extLst/>
          </p:nvPr>
        </p:nvGraphicFramePr>
        <p:xfrm>
          <a:off x="295830" y="2485622"/>
          <a:ext cx="6409623" cy="4180152"/>
        </p:xfrm>
        <a:graphic>
          <a:graphicData uri="http://schemas.openxmlformats.org/drawingml/2006/table">
            <a:tbl>
              <a:tblPr firstRow="1" bandRow="1">
                <a:tableStyleId>{5940675A-B579-460E-94D1-54222C63F5DA}</a:tableStyleId>
              </a:tblPr>
              <a:tblGrid>
                <a:gridCol w="1474415">
                  <a:extLst>
                    <a:ext uri="{9D8B030D-6E8A-4147-A177-3AD203B41FA5}">
                      <a16:colId xmlns:a16="http://schemas.microsoft.com/office/drawing/2014/main" val="20000"/>
                    </a:ext>
                  </a:extLst>
                </a:gridCol>
                <a:gridCol w="446262">
                  <a:extLst>
                    <a:ext uri="{9D8B030D-6E8A-4147-A177-3AD203B41FA5}">
                      <a16:colId xmlns:a16="http://schemas.microsoft.com/office/drawing/2014/main" val="20001"/>
                    </a:ext>
                  </a:extLst>
                </a:gridCol>
                <a:gridCol w="1185657">
                  <a:extLst>
                    <a:ext uri="{9D8B030D-6E8A-4147-A177-3AD203B41FA5}">
                      <a16:colId xmlns:a16="http://schemas.microsoft.com/office/drawing/2014/main" val="20002"/>
                    </a:ext>
                  </a:extLst>
                </a:gridCol>
                <a:gridCol w="3303289">
                  <a:extLst>
                    <a:ext uri="{9D8B030D-6E8A-4147-A177-3AD203B41FA5}">
                      <a16:colId xmlns:a16="http://schemas.microsoft.com/office/drawing/2014/main" val="20003"/>
                    </a:ext>
                  </a:extLst>
                </a:gridCol>
              </a:tblGrid>
              <a:tr h="348346">
                <a:tc>
                  <a:txBody>
                    <a:bodyPr/>
                    <a:lstStyle/>
                    <a:p>
                      <a:pPr algn="ctr"/>
                      <a:r>
                        <a:rPr lang="zh-CN" altLang="en-US" sz="1000" b="1" dirty="0">
                          <a:latin typeface="微软雅黑" panose="020B0503020204020204" pitchFamily="34" charset="-122"/>
                          <a:ea typeface="微软雅黑" panose="020B0503020204020204" pitchFamily="34" charset="-122"/>
                        </a:rPr>
                        <a:t>项目</a:t>
                      </a: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数量</a:t>
                      </a: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合作方</a:t>
                      </a:r>
                      <a:r>
                        <a:rPr lang="en-US" altLang="zh-CN" sz="1000" b="1" dirty="0">
                          <a:latin typeface="微软雅黑" panose="020B0503020204020204" pitchFamily="34" charset="-122"/>
                          <a:ea typeface="微软雅黑" panose="020B0503020204020204" pitchFamily="34" charset="-122"/>
                        </a:rPr>
                        <a:t>/</a:t>
                      </a:r>
                      <a:r>
                        <a:rPr lang="zh-CN" altLang="en-US" sz="1000" b="1" dirty="0">
                          <a:latin typeface="微软雅黑" panose="020B0503020204020204" pitchFamily="34" charset="-122"/>
                          <a:ea typeface="微软雅黑" panose="020B0503020204020204" pitchFamily="34" charset="-122"/>
                        </a:rPr>
                        <a:t>供应商</a:t>
                      </a: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进展状态</a:t>
                      </a:r>
                    </a:p>
                  </a:txBody>
                  <a:tcPr marL="68367" marR="68367" marT="34184" marB="34184" anchor="ctr"/>
                </a:tc>
                <a:extLst>
                  <a:ext uri="{0D108BD9-81ED-4DB2-BD59-A6C34878D82A}">
                    <a16:rowId xmlns:a16="http://schemas.microsoft.com/office/drawing/2014/main" val="10000"/>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1.3GHz</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9-Cell</a:t>
                      </a:r>
                      <a:r>
                        <a:rPr lang="zh-CN" altLang="en-US" sz="1000" b="1" dirty="0">
                          <a:latin typeface="微软雅黑" panose="020B0503020204020204" pitchFamily="34" charset="-122"/>
                          <a:ea typeface="微软雅黑" panose="020B0503020204020204" pitchFamily="34" charset="-122"/>
                        </a:rPr>
                        <a:t> 超导腔</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8</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高能所</a:t>
                      </a:r>
                      <a:r>
                        <a:rPr lang="en-US" altLang="zh-CN" sz="1000" b="1" dirty="0">
                          <a:latin typeface="微软雅黑" panose="020B0503020204020204" pitchFamily="34" charset="-122"/>
                          <a:ea typeface="微软雅黑" panose="020B0503020204020204" pitchFamily="34" charset="-122"/>
                        </a:rPr>
                        <a:t>/</a:t>
                      </a:r>
                      <a:r>
                        <a:rPr lang="zh-CN" altLang="en-US" sz="1000" b="1" dirty="0">
                          <a:latin typeface="微软雅黑" panose="020B0503020204020204" pitchFamily="34" charset="-122"/>
                          <a:ea typeface="微软雅黑" panose="020B0503020204020204" pitchFamily="34" charset="-122"/>
                        </a:rPr>
                        <a:t>大化所</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a:t>
                      </a:r>
                      <a:r>
                        <a:rPr lang="en-US" altLang="zh-CN" sz="1000" b="1" baseline="0" dirty="0">
                          <a:latin typeface="微软雅黑" panose="020B0503020204020204" pitchFamily="34" charset="-122"/>
                          <a:ea typeface="微软雅黑" panose="020B0503020204020204" pitchFamily="34" charset="-122"/>
                        </a:rPr>
                        <a:t>Q</a:t>
                      </a:r>
                      <a:r>
                        <a:rPr lang="en-US" altLang="zh-CN" sz="1000" b="1" baseline="-25000" dirty="0">
                          <a:latin typeface="微软雅黑" panose="020B0503020204020204" pitchFamily="34" charset="-122"/>
                          <a:ea typeface="微软雅黑" panose="020B0503020204020204" pitchFamily="34" charset="-122"/>
                        </a:rPr>
                        <a:t>0</a:t>
                      </a:r>
                      <a:r>
                        <a:rPr lang="en-US" altLang="zh-CN" sz="1000" b="1" baseline="0" dirty="0">
                          <a:latin typeface="微软雅黑" panose="020B0503020204020204" pitchFamily="34" charset="-122"/>
                          <a:ea typeface="微软雅黑" panose="020B0503020204020204" pitchFamily="34" charset="-122"/>
                        </a:rPr>
                        <a:t>&gt;3.8x10</a:t>
                      </a:r>
                      <a:r>
                        <a:rPr lang="en-US" altLang="zh-CN" sz="1000" b="1" baseline="30000" dirty="0">
                          <a:latin typeface="微软雅黑" panose="020B0503020204020204" pitchFamily="34" charset="-122"/>
                          <a:ea typeface="微软雅黑" panose="020B0503020204020204" pitchFamily="34" charset="-122"/>
                        </a:rPr>
                        <a:t>10</a:t>
                      </a:r>
                      <a:r>
                        <a:rPr lang="en-US" altLang="zh-CN" sz="1000" b="1" baseline="0" dirty="0">
                          <a:latin typeface="微软雅黑" panose="020B0503020204020204" pitchFamily="34" charset="-122"/>
                          <a:ea typeface="微软雅黑" panose="020B0503020204020204" pitchFamily="34" charset="-122"/>
                        </a:rPr>
                        <a:t>@16MV/m</a:t>
                      </a:r>
                      <a:r>
                        <a:rPr lang="zh-CN" altLang="en-US" sz="1000" b="1" baseline="0" dirty="0">
                          <a:latin typeface="微软雅黑" panose="020B0503020204020204" pitchFamily="34" charset="-122"/>
                          <a:ea typeface="微软雅黑" panose="020B0503020204020204" pitchFamily="34" charset="-122"/>
                        </a:rPr>
                        <a:t>）</a:t>
                      </a:r>
                    </a:p>
                  </a:txBody>
                  <a:tcPr marL="68367" marR="68367" marT="34184" marB="34184" anchor="ctr"/>
                </a:tc>
                <a:extLst>
                  <a:ext uri="{0D108BD9-81ED-4DB2-BD59-A6C34878D82A}">
                    <a16:rowId xmlns:a16="http://schemas.microsoft.com/office/drawing/2014/main" val="10001"/>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1.3GHz</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9-Cell</a:t>
                      </a:r>
                      <a:r>
                        <a:rPr lang="zh-CN" altLang="en-US" sz="1000" b="1" dirty="0">
                          <a:latin typeface="微软雅黑" panose="020B0503020204020204" pitchFamily="34" charset="-122"/>
                          <a:ea typeface="微软雅黑" panose="020B0503020204020204" pitchFamily="34" charset="-122"/>
                        </a:rPr>
                        <a:t> 超导腔</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12</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ZANON/</a:t>
                      </a:r>
                      <a:r>
                        <a:rPr lang="zh-CN" altLang="en-US" sz="1000" b="1" dirty="0">
                          <a:latin typeface="微软雅黑" panose="020B0503020204020204" pitchFamily="34" charset="-122"/>
                          <a:ea typeface="微软雅黑" panose="020B0503020204020204" pitchFamily="34" charset="-122"/>
                        </a:rPr>
                        <a:t>大化所</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a:t>
                      </a:r>
                    </a:p>
                  </a:txBody>
                  <a:tcPr marL="68367" marR="68367" marT="34184" marB="34184" anchor="ctr"/>
                </a:tc>
                <a:extLst>
                  <a:ext uri="{0D108BD9-81ED-4DB2-BD59-A6C34878D82A}">
                    <a16:rowId xmlns:a16="http://schemas.microsoft.com/office/drawing/2014/main" val="10002"/>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1.3GHz</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9-Cell</a:t>
                      </a:r>
                      <a:r>
                        <a:rPr lang="zh-CN" altLang="en-US" sz="1000" b="1" dirty="0">
                          <a:latin typeface="微软雅黑" panose="020B0503020204020204" pitchFamily="34" charset="-122"/>
                          <a:ea typeface="微软雅黑" panose="020B0503020204020204" pitchFamily="34" charset="-122"/>
                        </a:rPr>
                        <a:t> 超导腔</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8</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RI/</a:t>
                      </a:r>
                      <a:r>
                        <a:rPr lang="zh-CN" altLang="en-US" sz="1000" b="1" dirty="0">
                          <a:latin typeface="微软雅黑" panose="020B0503020204020204" pitchFamily="34" charset="-122"/>
                          <a:ea typeface="微软雅黑" panose="020B0503020204020204" pitchFamily="34" charset="-122"/>
                        </a:rPr>
                        <a:t>大化所</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a:t>
                      </a:r>
                      <a:r>
                        <a:rPr sz="1000" b="1" dirty="0">
                          <a:latin typeface="微软雅黑" panose="020B0503020204020204" pitchFamily="34" charset="-122"/>
                          <a:ea typeface="微软雅黑" panose="020B0503020204020204" pitchFamily="34" charset="-122"/>
                          <a:sym typeface="+mn-ea"/>
                        </a:rPr>
                        <a:t>Q</a:t>
                      </a:r>
                      <a:r>
                        <a:rPr sz="1000" b="1" baseline="-25000" dirty="0">
                          <a:latin typeface="微软雅黑" panose="020B0503020204020204" pitchFamily="34" charset="-122"/>
                          <a:ea typeface="微软雅黑" panose="020B0503020204020204" pitchFamily="34" charset="-122"/>
                          <a:sym typeface="+mn-ea"/>
                        </a:rPr>
                        <a:t>0</a:t>
                      </a:r>
                      <a:r>
                        <a:rPr sz="1000" b="1" dirty="0">
                          <a:latin typeface="微软雅黑" panose="020B0503020204020204" pitchFamily="34" charset="-122"/>
                          <a:ea typeface="微软雅黑" panose="020B0503020204020204" pitchFamily="34" charset="-122"/>
                          <a:sym typeface="+mn-ea"/>
                        </a:rPr>
                        <a:t>&gt;3.0x10</a:t>
                      </a:r>
                      <a:r>
                        <a:rPr sz="1000" b="1" baseline="30000" dirty="0">
                          <a:latin typeface="微软雅黑" panose="020B0503020204020204" pitchFamily="34" charset="-122"/>
                          <a:ea typeface="微软雅黑" panose="020B0503020204020204" pitchFamily="34" charset="-122"/>
                          <a:sym typeface="+mn-ea"/>
                        </a:rPr>
                        <a:t>10</a:t>
                      </a:r>
                      <a:r>
                        <a:rPr sz="1000" b="1" dirty="0">
                          <a:latin typeface="微软雅黑" panose="020B0503020204020204" pitchFamily="34" charset="-122"/>
                          <a:ea typeface="微软雅黑" panose="020B0503020204020204" pitchFamily="34" charset="-122"/>
                          <a:sym typeface="+mn-ea"/>
                        </a:rPr>
                        <a:t>@16MV/m</a:t>
                      </a:r>
                      <a:r>
                        <a:rPr lang="zh-CN" altLang="en-US" sz="1000" b="1" dirty="0">
                          <a:latin typeface="微软雅黑" panose="020B0503020204020204" pitchFamily="34" charset="-122"/>
                          <a:ea typeface="微软雅黑" panose="020B0503020204020204" pitchFamily="34" charset="-122"/>
                          <a:sym typeface="+mn-ea"/>
                        </a:rPr>
                        <a:t>）</a:t>
                      </a:r>
                      <a:endParaRPr lang="zh-CN" sz="1000" b="1" dirty="0">
                        <a:latin typeface="微软雅黑" panose="020B0503020204020204" pitchFamily="34" charset="-122"/>
                        <a:ea typeface="微软雅黑" panose="020B0503020204020204" pitchFamily="34" charset="-122"/>
                      </a:endParaRPr>
                    </a:p>
                  </a:txBody>
                  <a:tcPr marL="68367" marR="68367" marT="34184" marB="34184" anchor="ctr"/>
                </a:tc>
                <a:extLst>
                  <a:ext uri="{0D108BD9-81ED-4DB2-BD59-A6C34878D82A}">
                    <a16:rowId xmlns:a16="http://schemas.microsoft.com/office/drawing/2014/main" val="10003"/>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1.3GHz</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9-Cell</a:t>
                      </a:r>
                      <a:r>
                        <a:rPr lang="zh-CN" altLang="en-US" sz="1000" b="1" dirty="0">
                          <a:latin typeface="微软雅黑" panose="020B0503020204020204" pitchFamily="34" charset="-122"/>
                          <a:ea typeface="微软雅黑" panose="020B0503020204020204" pitchFamily="34" charset="-122"/>
                        </a:rPr>
                        <a:t> 超导腔</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4</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和超高装</a:t>
                      </a:r>
                      <a:r>
                        <a:rPr lang="en-US" altLang="zh-CN" sz="1000" b="1" dirty="0">
                          <a:latin typeface="微软雅黑" panose="020B0503020204020204" pitchFamily="34" charset="-122"/>
                          <a:ea typeface="微软雅黑" panose="020B0503020204020204" pitchFamily="34" charset="-122"/>
                        </a:rPr>
                        <a:t>/</a:t>
                      </a:r>
                      <a:r>
                        <a:rPr lang="zh-CN" altLang="en-US" sz="1000" b="1" dirty="0">
                          <a:latin typeface="微软雅黑" panose="020B0503020204020204" pitchFamily="34" charset="-122"/>
                          <a:ea typeface="微软雅黑" panose="020B0503020204020204" pitchFamily="34" charset="-122"/>
                        </a:rPr>
                        <a:t>大化所</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完成研制</a:t>
                      </a:r>
                    </a:p>
                  </a:txBody>
                  <a:tcPr marL="68367" marR="68367" marT="34184" marB="34184" anchor="ctr"/>
                </a:tc>
                <a:extLst>
                  <a:ext uri="{0D108BD9-81ED-4DB2-BD59-A6C34878D82A}">
                    <a16:rowId xmlns:a16="http://schemas.microsoft.com/office/drawing/2014/main" val="10004"/>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1.3GHz</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2-Cell</a:t>
                      </a:r>
                      <a:r>
                        <a:rPr lang="zh-CN" altLang="en-US" sz="1000" b="1" dirty="0">
                          <a:latin typeface="微软雅黑" panose="020B0503020204020204" pitchFamily="34" charset="-122"/>
                          <a:ea typeface="微软雅黑" panose="020B0503020204020204" pitchFamily="34" charset="-122"/>
                        </a:rPr>
                        <a:t> 超导腔</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3</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北大</a:t>
                      </a:r>
                      <a:r>
                        <a:rPr lang="en-US" altLang="zh-CN" sz="1000" b="1" dirty="0">
                          <a:latin typeface="微软雅黑" panose="020B0503020204020204" pitchFamily="34" charset="-122"/>
                          <a:ea typeface="微软雅黑" panose="020B0503020204020204" pitchFamily="34" charset="-122"/>
                        </a:rPr>
                        <a:t>/</a:t>
                      </a:r>
                      <a:r>
                        <a:rPr lang="zh-CN" altLang="en-US" sz="1000" b="1" dirty="0">
                          <a:latin typeface="微软雅黑" panose="020B0503020204020204" pitchFamily="34" charset="-122"/>
                          <a:ea typeface="微软雅黑" panose="020B0503020204020204" pitchFamily="34" charset="-122"/>
                        </a:rPr>
                        <a:t>大化所</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完成测试验收（Q</a:t>
                      </a:r>
                      <a:r>
                        <a:rPr lang="zh-CN" altLang="en-US" sz="1000" b="1" baseline="-25000" dirty="0">
                          <a:latin typeface="微软雅黑" panose="020B0503020204020204" pitchFamily="34" charset="-122"/>
                          <a:ea typeface="微软雅黑" panose="020B0503020204020204" pitchFamily="34" charset="-122"/>
                        </a:rPr>
                        <a:t>0</a:t>
                      </a:r>
                      <a:r>
                        <a:rPr lang="zh-CN" altLang="en-US" sz="1000" b="1" baseline="0" dirty="0">
                          <a:latin typeface="微软雅黑" panose="020B0503020204020204" pitchFamily="34" charset="-122"/>
                          <a:ea typeface="微软雅黑" panose="020B0503020204020204" pitchFamily="34" charset="-122"/>
                        </a:rPr>
                        <a:t>＞2</a:t>
                      </a:r>
                      <a:r>
                        <a:rPr sz="1000" b="1" dirty="0">
                          <a:latin typeface="微软雅黑" panose="020B0503020204020204" pitchFamily="34" charset="-122"/>
                          <a:ea typeface="微软雅黑" panose="020B0503020204020204" pitchFamily="34" charset="-122"/>
                          <a:sym typeface="+mn-ea"/>
                        </a:rPr>
                        <a:t>x10</a:t>
                      </a:r>
                      <a:r>
                        <a:rPr sz="1000" b="1" baseline="30000" dirty="0">
                          <a:latin typeface="微软雅黑" panose="020B0503020204020204" pitchFamily="34" charset="-122"/>
                          <a:ea typeface="微软雅黑" panose="020B0503020204020204" pitchFamily="34" charset="-122"/>
                          <a:sym typeface="+mn-ea"/>
                        </a:rPr>
                        <a:t>10</a:t>
                      </a:r>
                      <a:r>
                        <a:rPr sz="1000" b="1" dirty="0">
                          <a:latin typeface="微软雅黑" panose="020B0503020204020204" pitchFamily="34" charset="-122"/>
                          <a:ea typeface="微软雅黑" panose="020B0503020204020204" pitchFamily="34" charset="-122"/>
                          <a:sym typeface="+mn-ea"/>
                        </a:rPr>
                        <a:t>@</a:t>
                      </a:r>
                      <a:r>
                        <a:rPr lang="zh-CN" altLang="en-US" sz="1000" b="1" dirty="0">
                          <a:latin typeface="微软雅黑" panose="020B0503020204020204" pitchFamily="34" charset="-122"/>
                          <a:ea typeface="微软雅黑" panose="020B0503020204020204" pitchFamily="34" charset="-122"/>
                          <a:sym typeface="+mn-ea"/>
                        </a:rPr>
                        <a:t>9</a:t>
                      </a:r>
                      <a:r>
                        <a:rPr sz="1000" b="1" dirty="0">
                          <a:latin typeface="微软雅黑" panose="020B0503020204020204" pitchFamily="34" charset="-122"/>
                          <a:ea typeface="微软雅黑" panose="020B0503020204020204" pitchFamily="34" charset="-122"/>
                          <a:sym typeface="+mn-ea"/>
                        </a:rPr>
                        <a:t>MV/m</a:t>
                      </a:r>
                      <a:r>
                        <a:rPr lang="en-US" altLang="zh-CN" sz="1000" b="1" dirty="0">
                          <a:latin typeface="微软雅黑" panose="020B0503020204020204" pitchFamily="34" charset="-122"/>
                          <a:ea typeface="微软雅黑" panose="020B0503020204020204" pitchFamily="34" charset="-122"/>
                          <a:sym typeface="+mn-ea"/>
                        </a:rPr>
                        <a:t> </a:t>
                      </a:r>
                      <a:r>
                        <a:rPr lang="zh-CN" altLang="en-US" sz="1000" b="1" dirty="0">
                          <a:latin typeface="微软雅黑" panose="020B0503020204020204" pitchFamily="34" charset="-122"/>
                          <a:ea typeface="微软雅黑" panose="020B0503020204020204" pitchFamily="34" charset="-122"/>
                          <a:sym typeface="+mn-ea"/>
                        </a:rPr>
                        <a:t>）</a:t>
                      </a:r>
                      <a:endParaRPr lang="zh-CN" altLang="en-US" sz="1000" b="1" baseline="0" dirty="0">
                        <a:latin typeface="微软雅黑" panose="020B0503020204020204" pitchFamily="34" charset="-122"/>
                        <a:ea typeface="微软雅黑" panose="020B0503020204020204" pitchFamily="34" charset="-122"/>
                      </a:endParaRPr>
                    </a:p>
                  </a:txBody>
                  <a:tcPr marL="68367" marR="68367" marT="34184" marB="34184" anchor="ctr"/>
                </a:tc>
                <a:extLst>
                  <a:ext uri="{0D108BD9-81ED-4DB2-BD59-A6C34878D82A}">
                    <a16:rowId xmlns:a16="http://schemas.microsoft.com/office/drawing/2014/main" val="10005"/>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3.9GHz</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9-Cell</a:t>
                      </a:r>
                      <a:r>
                        <a:rPr lang="zh-CN" altLang="en-US" sz="1000" b="1" dirty="0">
                          <a:latin typeface="微软雅黑" panose="020B0503020204020204" pitchFamily="34" charset="-122"/>
                          <a:ea typeface="微软雅黑" panose="020B0503020204020204" pitchFamily="34" charset="-122"/>
                        </a:rPr>
                        <a:t> 超导腔</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2</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近物所</a:t>
                      </a:r>
                      <a:r>
                        <a:rPr lang="en-US" altLang="zh-CN" sz="1000" b="1" dirty="0">
                          <a:latin typeface="微软雅黑" panose="020B0503020204020204" pitchFamily="34" charset="-122"/>
                          <a:ea typeface="微软雅黑" panose="020B0503020204020204" pitchFamily="34" charset="-122"/>
                        </a:rPr>
                        <a:t>/</a:t>
                      </a:r>
                      <a:r>
                        <a:rPr lang="zh-CN" altLang="en-US" sz="1000" b="1" dirty="0">
                          <a:latin typeface="微软雅黑" panose="020B0503020204020204" pitchFamily="34" charset="-122"/>
                          <a:ea typeface="微软雅黑" panose="020B0503020204020204" pitchFamily="34" charset="-122"/>
                        </a:rPr>
                        <a:t>大化所</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完成研制</a:t>
                      </a:r>
                    </a:p>
                  </a:txBody>
                  <a:tcPr marL="68367" marR="68367" marT="34184" marB="34184" anchor="ctr"/>
                </a:tc>
                <a:extLst>
                  <a:ext uri="{0D108BD9-81ED-4DB2-BD59-A6C34878D82A}">
                    <a16:rowId xmlns:a16="http://schemas.microsoft.com/office/drawing/2014/main" val="10006"/>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1.3GHz</a:t>
                      </a:r>
                      <a:r>
                        <a:rPr lang="zh-CN" altLang="en-US" sz="1000" b="1" dirty="0">
                          <a:latin typeface="微软雅黑" panose="020B0503020204020204" pitchFamily="34" charset="-122"/>
                          <a:ea typeface="微软雅黑" panose="020B0503020204020204" pitchFamily="34" charset="-122"/>
                        </a:rPr>
                        <a:t> 高功率耦合器</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10</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华东光电</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完成测试验收（行波</a:t>
                      </a:r>
                      <a:r>
                        <a:rPr lang="en-US" altLang="zh-CN" sz="1000" b="1" baseline="0" dirty="0">
                          <a:latin typeface="微软雅黑" panose="020B0503020204020204" pitchFamily="34" charset="-122"/>
                          <a:ea typeface="微软雅黑" panose="020B0503020204020204" pitchFamily="34" charset="-122"/>
                        </a:rPr>
                        <a:t>14kW</a:t>
                      </a:r>
                      <a:r>
                        <a:rPr lang="zh-CN" altLang="en-US" sz="1000" b="1" baseline="0" dirty="0">
                          <a:latin typeface="微软雅黑" panose="020B0503020204020204" pitchFamily="34" charset="-122"/>
                          <a:ea typeface="微软雅黑" panose="020B0503020204020204" pitchFamily="34" charset="-122"/>
                        </a:rPr>
                        <a:t>，驻波</a:t>
                      </a:r>
                      <a:r>
                        <a:rPr lang="en-US" altLang="zh-CN" sz="1000" b="1" dirty="0">
                          <a:latin typeface="微软雅黑" panose="020B0503020204020204" pitchFamily="34" charset="-122"/>
                          <a:ea typeface="微软雅黑" panose="020B0503020204020204" pitchFamily="34" charset="-122"/>
                          <a:sym typeface="+mn-ea"/>
                        </a:rPr>
                        <a:t>7kW</a:t>
                      </a:r>
                      <a:r>
                        <a:rPr lang="zh-CN" altLang="en-US" sz="1000" b="1" dirty="0">
                          <a:latin typeface="微软雅黑" panose="020B0503020204020204" pitchFamily="34" charset="-122"/>
                          <a:ea typeface="微软雅黑" panose="020B0503020204020204" pitchFamily="34" charset="-122"/>
                          <a:sym typeface="+mn-ea"/>
                        </a:rPr>
                        <a:t>高功率测试）</a:t>
                      </a:r>
                      <a:endParaRPr lang="zh-CN" altLang="en-US" sz="1000" b="1" baseline="0" dirty="0">
                        <a:latin typeface="微软雅黑" panose="020B0503020204020204" pitchFamily="34" charset="-122"/>
                        <a:ea typeface="微软雅黑" panose="020B0503020204020204" pitchFamily="34" charset="-122"/>
                        <a:sym typeface="+mn-ea"/>
                      </a:endParaRPr>
                    </a:p>
                  </a:txBody>
                  <a:tcPr marL="68367" marR="68367" marT="34184" marB="34184" anchor="ctr"/>
                </a:tc>
                <a:extLst>
                  <a:ext uri="{0D108BD9-81ED-4DB2-BD59-A6C34878D82A}">
                    <a16:rowId xmlns:a16="http://schemas.microsoft.com/office/drawing/2014/main" val="10007"/>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1.3GHz</a:t>
                      </a:r>
                      <a:r>
                        <a:rPr lang="zh-CN" altLang="en-US" sz="1000" b="1" dirty="0">
                          <a:latin typeface="微软雅黑" panose="020B0503020204020204" pitchFamily="34" charset="-122"/>
                          <a:ea typeface="微软雅黑" panose="020B0503020204020204" pitchFamily="34" charset="-122"/>
                        </a:rPr>
                        <a:t> 高功率耦合器</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15</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空天院</a:t>
                      </a:r>
                    </a:p>
                  </a:txBody>
                  <a:tcPr marL="68367" marR="68367" marT="34184" marB="34184" anchor="ctr"/>
                </a:tc>
                <a:tc>
                  <a:txBody>
                    <a:bodyPr/>
                    <a:lstStyle/>
                    <a:p>
                      <a:pPr algn="l"/>
                      <a:r>
                        <a:rPr lang="zh-CN" altLang="en-US" sz="1000" b="1" dirty="0">
                          <a:latin typeface="微软雅黑" panose="020B0503020204020204" pitchFamily="34" charset="-122"/>
                          <a:ea typeface="微软雅黑" panose="020B0503020204020204" pitchFamily="34" charset="-122"/>
                          <a:sym typeface="+mn-ea"/>
                        </a:rPr>
                        <a:t>已完测试验收（行波</a:t>
                      </a:r>
                      <a:r>
                        <a:rPr lang="en-US" altLang="zh-CN" sz="1000" b="1" dirty="0">
                          <a:latin typeface="微软雅黑" panose="020B0503020204020204" pitchFamily="34" charset="-122"/>
                          <a:ea typeface="微软雅黑" panose="020B0503020204020204" pitchFamily="34" charset="-122"/>
                          <a:sym typeface="+mn-ea"/>
                        </a:rPr>
                        <a:t>14kW</a:t>
                      </a:r>
                      <a:r>
                        <a:rPr lang="zh-CN" altLang="en-US" sz="1000" b="1" dirty="0">
                          <a:latin typeface="微软雅黑" panose="020B0503020204020204" pitchFamily="34" charset="-122"/>
                          <a:ea typeface="微软雅黑" panose="020B0503020204020204" pitchFamily="34" charset="-122"/>
                          <a:sym typeface="+mn-ea"/>
                        </a:rPr>
                        <a:t>，驻波</a:t>
                      </a:r>
                      <a:r>
                        <a:rPr lang="en-US" altLang="zh-CN" sz="1000" b="1" dirty="0">
                          <a:latin typeface="微软雅黑" panose="020B0503020204020204" pitchFamily="34" charset="-122"/>
                          <a:ea typeface="微软雅黑" panose="020B0503020204020204" pitchFamily="34" charset="-122"/>
                          <a:sym typeface="+mn-ea"/>
                        </a:rPr>
                        <a:t>7kW</a:t>
                      </a:r>
                      <a:r>
                        <a:rPr lang="zh-CN" altLang="en-US" sz="1000" b="1" dirty="0">
                          <a:latin typeface="微软雅黑" panose="020B0503020204020204" pitchFamily="34" charset="-122"/>
                          <a:ea typeface="微软雅黑" panose="020B0503020204020204" pitchFamily="34" charset="-122"/>
                          <a:sym typeface="+mn-ea"/>
                        </a:rPr>
                        <a:t>高功率测试）</a:t>
                      </a:r>
                      <a:endParaRPr lang="zh-CN" altLang="en-US" sz="1000" b="1" baseline="0" dirty="0">
                        <a:latin typeface="微软雅黑" panose="020B0503020204020204" pitchFamily="34" charset="-122"/>
                        <a:ea typeface="微软雅黑" panose="020B0503020204020204" pitchFamily="34" charset="-122"/>
                        <a:sym typeface="+mn-ea"/>
                      </a:endParaRPr>
                    </a:p>
                  </a:txBody>
                  <a:tcPr marL="68367" marR="68367" marT="34184" marB="34184" anchor="ctr"/>
                </a:tc>
                <a:extLst>
                  <a:ext uri="{0D108BD9-81ED-4DB2-BD59-A6C34878D82A}">
                    <a16:rowId xmlns:a16="http://schemas.microsoft.com/office/drawing/2014/main" val="10008"/>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3.9GHz</a:t>
                      </a:r>
                      <a:r>
                        <a:rPr lang="zh-CN" altLang="en-US" sz="1000" b="1" dirty="0">
                          <a:latin typeface="微软雅黑" panose="020B0503020204020204" pitchFamily="34" charset="-122"/>
                          <a:ea typeface="微软雅黑" panose="020B0503020204020204" pitchFamily="34" charset="-122"/>
                        </a:rPr>
                        <a:t> 高功率耦合器</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2</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昆山国力</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a:t>
                      </a:r>
                    </a:p>
                  </a:txBody>
                  <a:tcPr marL="68367" marR="68367" marT="34184" marB="34184" anchor="ctr"/>
                </a:tc>
                <a:extLst>
                  <a:ext uri="{0D108BD9-81ED-4DB2-BD59-A6C34878D82A}">
                    <a16:rowId xmlns:a16="http://schemas.microsoft.com/office/drawing/2014/main" val="10009"/>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1.3GHz</a:t>
                      </a:r>
                      <a:r>
                        <a:rPr lang="zh-CN" altLang="en-US" sz="1000" b="1" dirty="0">
                          <a:latin typeface="微软雅黑" panose="020B0503020204020204" pitchFamily="34" charset="-122"/>
                          <a:ea typeface="微软雅黑" panose="020B0503020204020204" pitchFamily="34" charset="-122"/>
                        </a:rPr>
                        <a:t> 调谐器</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10</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华东光电</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a:t>
                      </a:r>
                    </a:p>
                  </a:txBody>
                  <a:tcPr marL="68367" marR="68367" marT="34184" marB="34184" anchor="ctr"/>
                </a:tc>
                <a:extLst>
                  <a:ext uri="{0D108BD9-81ED-4DB2-BD59-A6C34878D82A}">
                    <a16:rowId xmlns:a16="http://schemas.microsoft.com/office/drawing/2014/main" val="10010"/>
                  </a:ext>
                </a:extLst>
              </a:tr>
              <a:tr h="348346">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3.9GHz</a:t>
                      </a:r>
                      <a:r>
                        <a:rPr lang="zh-CN" altLang="en-US" sz="1000" b="1" dirty="0">
                          <a:latin typeface="微软雅黑" panose="020B0503020204020204" pitchFamily="34" charset="-122"/>
                          <a:ea typeface="微软雅黑" panose="020B0503020204020204" pitchFamily="34" charset="-122"/>
                        </a:rPr>
                        <a:t> 调谐器</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西安联纵</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a:t>
                      </a:r>
                    </a:p>
                  </a:txBody>
                  <a:tcPr marL="68367" marR="68367" marT="34184" marB="34184" anchor="ctr"/>
                </a:tc>
                <a:extLst>
                  <a:ext uri="{0D108BD9-81ED-4DB2-BD59-A6C34878D82A}">
                    <a16:rowId xmlns:a16="http://schemas.microsoft.com/office/drawing/2014/main" val="10011"/>
                  </a:ext>
                </a:extLst>
              </a:tr>
            </a:tbl>
          </a:graphicData>
        </a:graphic>
      </p:graphicFrame>
      <p:pic>
        <p:nvPicPr>
          <p:cNvPr id="12" name="图片 11" descr="表格&#10;&#10;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l="-1" t="19104" r="-55"/>
          <a:stretch>
            <a:fillRect/>
          </a:stretch>
        </p:blipFill>
        <p:spPr>
          <a:xfrm>
            <a:off x="6761518" y="1481247"/>
            <a:ext cx="4838741" cy="1817656"/>
          </a:xfrm>
          <a:prstGeom prst="rect">
            <a:avLst/>
          </a:prstGeom>
        </p:spPr>
      </p:pic>
      <p:pic>
        <p:nvPicPr>
          <p:cNvPr id="13" name="图片 12" descr="一群人站在火车旁&#10;&#10;中度可信度描述已自动生成"/>
          <p:cNvPicPr>
            <a:picLocks noChangeAspect="1"/>
          </p:cNvPicPr>
          <p:nvPr/>
        </p:nvPicPr>
        <p:blipFill rotWithShape="1">
          <a:blip r:embed="rId3" cstate="print">
            <a:extLst>
              <a:ext uri="{28A0092B-C50C-407E-A947-70E740481C1C}">
                <a14:useLocalDpi xmlns:a14="http://schemas.microsoft.com/office/drawing/2010/main" val="0"/>
              </a:ext>
            </a:extLst>
          </a:blip>
          <a:srcRect t="27370" b="7146"/>
          <a:stretch>
            <a:fillRect/>
          </a:stretch>
        </p:blipFill>
        <p:spPr>
          <a:xfrm>
            <a:off x="6797521" y="3321281"/>
            <a:ext cx="4787938" cy="1763266"/>
          </a:xfrm>
          <a:prstGeom prst="rect">
            <a:avLst/>
          </a:prstGeom>
        </p:spPr>
      </p:pic>
      <p:sp>
        <p:nvSpPr>
          <p:cNvPr id="15" name="文本框 14"/>
          <p:cNvSpPr txBox="1"/>
          <p:nvPr/>
        </p:nvSpPr>
        <p:spPr>
          <a:xfrm>
            <a:off x="6802444" y="1151092"/>
            <a:ext cx="4783015" cy="307777"/>
          </a:xfrm>
          <a:prstGeom prst="rect">
            <a:avLst/>
          </a:prstGeom>
        </p:spPr>
        <p:txBody>
          <a:bodyPr wrap="square">
            <a:spAutoFit/>
          </a:bodyPr>
          <a:lstStyle>
            <a:defPPr>
              <a:defRPr lang="zh-CN"/>
            </a:defPPr>
            <a:lvl1pPr marL="285750" indent="-285750" algn="just" defTabSz="650240" eaLnBrk="1" fontAlgn="auto" hangingPunct="1">
              <a:spcBef>
                <a:spcPts val="0"/>
              </a:spcBef>
              <a:spcAft>
                <a:spcPts val="0"/>
              </a:spcAft>
              <a:buFont typeface="Arial" panose="020B0604020202020204" pitchFamily="34" charset="0"/>
              <a:buChar char="•"/>
              <a:defRPr sz="2000" b="1">
                <a:solidFill>
                  <a:srgbClr val="002060"/>
                </a:solidFill>
                <a:latin typeface="微软雅黑" panose="020B0503020204020204" pitchFamily="34" charset="-122"/>
                <a:ea typeface="微软雅黑" panose="020B0503020204020204" pitchFamily="34" charset="-122"/>
              </a:defRPr>
            </a:lvl1pPr>
          </a:lstStyle>
          <a:p>
            <a:pPr marL="0" marR="0" lvl="0" indent="0" algn="just" defTabSz="65024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中温退火超导腔，世界上品质因数最高模组</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@23.1MV/m</a:t>
            </a:r>
          </a:p>
        </p:txBody>
      </p:sp>
      <p:pic>
        <p:nvPicPr>
          <p:cNvPr id="16" name="图片 15" descr="图片包含 室内, 建筑, 大, 火车&#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820306" y="5374110"/>
            <a:ext cx="1554951" cy="1166214"/>
          </a:xfrm>
          <a:prstGeom prst="rect">
            <a:avLst/>
          </a:prstGeom>
        </p:spPr>
      </p:pic>
      <p:pic>
        <p:nvPicPr>
          <p:cNvPr id="17" name="图片 16" descr="飞机停在室内&#10;&#10;低可信度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1426" y="5179740"/>
            <a:ext cx="2303273" cy="1554952"/>
          </a:xfrm>
          <a:prstGeom prst="rect">
            <a:avLst/>
          </a:prstGeom>
        </p:spPr>
      </p:pic>
      <p:pic>
        <p:nvPicPr>
          <p:cNvPr id="18" name="图片 17"/>
          <p:cNvPicPr>
            <a:picLocks noChangeAspect="1"/>
          </p:cNvPicPr>
          <p:nvPr/>
        </p:nvPicPr>
        <p:blipFill>
          <a:blip r:embed="rId6"/>
          <a:stretch>
            <a:fillRect/>
          </a:stretch>
        </p:blipFill>
        <p:spPr>
          <a:xfrm>
            <a:off x="6797521" y="5179742"/>
            <a:ext cx="1105023" cy="155495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a:extLst>
              <a:ext uri="{FF2B5EF4-FFF2-40B4-BE49-F238E27FC236}">
                <a16:creationId xmlns:a16="http://schemas.microsoft.com/office/drawing/2014/main" id="{E9F1E57D-3A8F-4A1A-B42C-149CDA8717A8}"/>
              </a:ext>
            </a:extLst>
          </p:cNvPr>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eaLnBrk="1" hangingPunct="1">
              <a:defRPr/>
            </a:pPr>
            <a:r>
              <a:rPr lang="zh-CN" altLang="en-US" sz="3600" b="1" dirty="0">
                <a:solidFill>
                  <a:srgbClr val="FFFFFF"/>
                </a:solidFill>
                <a:latin typeface="+mn-lt"/>
                <a:ea typeface="+mn-ea"/>
                <a:cs typeface="+mn-ea"/>
                <a:sym typeface="+mn-lt"/>
              </a:rPr>
              <a:t>研制进展</a:t>
            </a:r>
            <a:r>
              <a:rPr lang="en-US" altLang="zh-CN" sz="3600" b="1" dirty="0">
                <a:solidFill>
                  <a:srgbClr val="FFFFFF"/>
                </a:solidFill>
                <a:latin typeface="+mn-lt"/>
                <a:ea typeface="+mn-ea"/>
                <a:cs typeface="+mn-ea"/>
                <a:sym typeface="+mn-lt"/>
              </a:rPr>
              <a:t>——</a:t>
            </a:r>
            <a:r>
              <a:rPr lang="zh-CN" altLang="en-US" sz="3600" b="1" dirty="0">
                <a:solidFill>
                  <a:srgbClr val="FFFFFF"/>
                </a:solidFill>
                <a:latin typeface="+mn-lt"/>
                <a:ea typeface="+mn-ea"/>
                <a:cs typeface="+mn-ea"/>
                <a:sym typeface="+mn-lt"/>
              </a:rPr>
              <a:t>具备超导加速模组研制生产能力</a:t>
            </a:r>
          </a:p>
        </p:txBody>
      </p:sp>
      <p:sp>
        <p:nvSpPr>
          <p:cNvPr id="3" name="文本框 2">
            <a:extLst>
              <a:ext uri="{FF2B5EF4-FFF2-40B4-BE49-F238E27FC236}">
                <a16:creationId xmlns:a16="http://schemas.microsoft.com/office/drawing/2014/main" id="{141D19CC-B199-4147-8721-D88B979B6733}"/>
              </a:ext>
            </a:extLst>
          </p:cNvPr>
          <p:cNvSpPr txBox="1"/>
          <p:nvPr/>
        </p:nvSpPr>
        <p:spPr>
          <a:xfrm>
            <a:off x="89418" y="847367"/>
            <a:ext cx="120131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94160"/>
                </a:solidFill>
                <a:effectLst/>
                <a:uLnTx/>
                <a:uFillTx/>
                <a:latin typeface="微软雅黑" panose="020B0503020204020204" charset="-122"/>
                <a:ea typeface="微软雅黑" panose="020B0503020204020204" charset="-122"/>
                <a:cs typeface="微软雅黑" panose="020B0503020204020204" charset="-122"/>
              </a:rPr>
              <a:t>已掌握超导加速模组从设计、部件研制、总装集成、水平测试到长途运输、现场安装全过程工艺技术，并培养锻炼了一批具有丰富经验的超导加速模组研制生产人员，具备承接相关项目的能力。</a:t>
            </a:r>
            <a:endParaRPr kumimoji="0" lang="en-US" altLang="zh-CN" sz="1800" b="1" i="0" u="none" strike="noStrike" kern="1200" cap="none" spc="0" normalizeH="0" baseline="0" noProof="0" dirty="0">
              <a:ln>
                <a:noFill/>
              </a:ln>
              <a:solidFill>
                <a:srgbClr val="094160"/>
              </a:solidFill>
              <a:effectLst/>
              <a:uLnTx/>
              <a:uFillTx/>
              <a:latin typeface="微软雅黑" panose="020B0503020204020204" charset="-122"/>
              <a:ea typeface="微软雅黑" panose="020B0503020204020204" charset="-122"/>
              <a:cs typeface="微软雅黑" panose="020B0503020204020204" charset="-122"/>
            </a:endParaRPr>
          </a:p>
        </p:txBody>
      </p:sp>
      <p:pic>
        <p:nvPicPr>
          <p:cNvPr id="4" name="图片 3">
            <a:extLst>
              <a:ext uri="{FF2B5EF4-FFF2-40B4-BE49-F238E27FC236}">
                <a16:creationId xmlns:a16="http://schemas.microsoft.com/office/drawing/2014/main" id="{11020B05-66FE-4CDE-8A01-25FBC13D7E71}"/>
              </a:ext>
            </a:extLst>
          </p:cNvPr>
          <p:cNvPicPr>
            <a:picLocks noChangeAspect="1"/>
          </p:cNvPicPr>
          <p:nvPr/>
        </p:nvPicPr>
        <p:blipFill>
          <a:blip r:embed="rId3"/>
          <a:stretch>
            <a:fillRect/>
          </a:stretch>
        </p:blipFill>
        <p:spPr>
          <a:xfrm>
            <a:off x="45967" y="1698390"/>
            <a:ext cx="3481606" cy="2489181"/>
          </a:xfrm>
          <a:prstGeom prst="rect">
            <a:avLst/>
          </a:prstGeom>
          <a:ln>
            <a:solidFill>
              <a:schemeClr val="tx1"/>
            </a:solidFill>
            <a:prstDash val="solid"/>
          </a:ln>
        </p:spPr>
      </p:pic>
      <p:pic>
        <p:nvPicPr>
          <p:cNvPr id="5" name="图片 4">
            <a:extLst>
              <a:ext uri="{FF2B5EF4-FFF2-40B4-BE49-F238E27FC236}">
                <a16:creationId xmlns:a16="http://schemas.microsoft.com/office/drawing/2014/main" id="{323E565F-A8FE-4F36-BFDC-FE14DC1733F1}"/>
              </a:ext>
            </a:extLst>
          </p:cNvPr>
          <p:cNvPicPr>
            <a:picLocks noChangeAspect="1"/>
          </p:cNvPicPr>
          <p:nvPr>
            <p:custDataLst>
              <p:tags r:id="rId1"/>
            </p:custDataLst>
          </p:nvPr>
        </p:nvPicPr>
        <p:blipFill>
          <a:blip r:embed="rId4"/>
          <a:stretch>
            <a:fillRect/>
          </a:stretch>
        </p:blipFill>
        <p:spPr>
          <a:xfrm>
            <a:off x="134043" y="4593585"/>
            <a:ext cx="3481606" cy="1927430"/>
          </a:xfrm>
          <a:prstGeom prst="rect">
            <a:avLst/>
          </a:prstGeom>
          <a:ln>
            <a:solidFill>
              <a:schemeClr val="tx1"/>
            </a:solidFill>
            <a:prstDash val="solid"/>
          </a:ln>
        </p:spPr>
      </p:pic>
      <p:sp>
        <p:nvSpPr>
          <p:cNvPr id="6" name="文本框 5">
            <a:extLst>
              <a:ext uri="{FF2B5EF4-FFF2-40B4-BE49-F238E27FC236}">
                <a16:creationId xmlns:a16="http://schemas.microsoft.com/office/drawing/2014/main" id="{8B645955-5D40-46B6-BE16-4C62EA979592}"/>
              </a:ext>
            </a:extLst>
          </p:cNvPr>
          <p:cNvSpPr txBox="1"/>
          <p:nvPr/>
        </p:nvSpPr>
        <p:spPr>
          <a:xfrm>
            <a:off x="1098690" y="4218321"/>
            <a:ext cx="172354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超导加速模组总体设计</a:t>
            </a:r>
          </a:p>
        </p:txBody>
      </p:sp>
      <p:sp>
        <p:nvSpPr>
          <p:cNvPr id="7" name="文本框 6">
            <a:extLst>
              <a:ext uri="{FF2B5EF4-FFF2-40B4-BE49-F238E27FC236}">
                <a16:creationId xmlns:a16="http://schemas.microsoft.com/office/drawing/2014/main" id="{EF7F4B18-C7D6-4A57-85CD-E51D73DF902C}"/>
              </a:ext>
            </a:extLst>
          </p:cNvPr>
          <p:cNvSpPr txBox="1"/>
          <p:nvPr/>
        </p:nvSpPr>
        <p:spPr>
          <a:xfrm>
            <a:off x="1032879" y="6613072"/>
            <a:ext cx="203132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超导加速模组关键部件研制</a:t>
            </a:r>
          </a:p>
        </p:txBody>
      </p:sp>
      <p:pic>
        <p:nvPicPr>
          <p:cNvPr id="8" name="图片 7">
            <a:extLst>
              <a:ext uri="{FF2B5EF4-FFF2-40B4-BE49-F238E27FC236}">
                <a16:creationId xmlns:a16="http://schemas.microsoft.com/office/drawing/2014/main" id="{F11BCCA0-72E5-49B2-B03A-9F919BBE46A8}"/>
              </a:ext>
            </a:extLst>
          </p:cNvPr>
          <p:cNvPicPr>
            <a:picLocks noChangeAspect="1"/>
          </p:cNvPicPr>
          <p:nvPr/>
        </p:nvPicPr>
        <p:blipFill>
          <a:blip r:embed="rId5"/>
          <a:stretch>
            <a:fillRect/>
          </a:stretch>
        </p:blipFill>
        <p:spPr>
          <a:xfrm>
            <a:off x="3619796" y="1698390"/>
            <a:ext cx="4058726" cy="2496761"/>
          </a:xfrm>
          <a:prstGeom prst="rect">
            <a:avLst/>
          </a:prstGeom>
          <a:ln>
            <a:solidFill>
              <a:schemeClr val="tx1"/>
            </a:solidFill>
            <a:prstDash val="solid"/>
          </a:ln>
        </p:spPr>
      </p:pic>
      <p:sp>
        <p:nvSpPr>
          <p:cNvPr id="9" name="文本框 8">
            <a:extLst>
              <a:ext uri="{FF2B5EF4-FFF2-40B4-BE49-F238E27FC236}">
                <a16:creationId xmlns:a16="http://schemas.microsoft.com/office/drawing/2014/main" id="{56420ADF-0B98-4253-B774-FFE713BCD00D}"/>
              </a:ext>
            </a:extLst>
          </p:cNvPr>
          <p:cNvSpPr txBox="1"/>
          <p:nvPr/>
        </p:nvSpPr>
        <p:spPr>
          <a:xfrm>
            <a:off x="3870650" y="4232921"/>
            <a:ext cx="844654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超导加速模组总装集成，配套基础平台及人员齐备，可实现</a:t>
            </a:r>
            <a:r>
              <a:rPr kumimoji="0" lang="en-US" altLang="zh-CN"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62</a:t>
            </a: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天组装</a:t>
            </a:r>
            <a:r>
              <a:rPr kumimoji="0" lang="en-US" altLang="zh-CN"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a:t>
            </a: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套模组（工位形成流水线时，</a:t>
            </a:r>
            <a:r>
              <a:rPr kumimoji="0" lang="en-US" altLang="zh-CN"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30</a:t>
            </a: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天可组装</a:t>
            </a:r>
            <a:r>
              <a:rPr kumimoji="0" lang="en-US" altLang="zh-CN"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a:t>
            </a:r>
            <a:r>
              <a:rPr kumimoji="0" lang="zh-CN" altLang="en-US" sz="1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套模组）</a:t>
            </a:r>
          </a:p>
        </p:txBody>
      </p:sp>
      <p:pic>
        <p:nvPicPr>
          <p:cNvPr id="10" name="图片 9">
            <a:extLst>
              <a:ext uri="{FF2B5EF4-FFF2-40B4-BE49-F238E27FC236}">
                <a16:creationId xmlns:a16="http://schemas.microsoft.com/office/drawing/2014/main" id="{2B9134A1-BBD0-4B4C-8F76-0BE1DA23C0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83563" y="4593585"/>
            <a:ext cx="2554645" cy="1915234"/>
          </a:xfrm>
          <a:prstGeom prst="rect">
            <a:avLst/>
          </a:prstGeom>
          <a:ln>
            <a:solidFill>
              <a:schemeClr val="tx1"/>
            </a:solidFill>
            <a:prstDash val="solid"/>
          </a:ln>
        </p:spPr>
      </p:pic>
      <p:sp>
        <p:nvSpPr>
          <p:cNvPr id="11" name="文本框 10">
            <a:extLst>
              <a:ext uri="{FF2B5EF4-FFF2-40B4-BE49-F238E27FC236}">
                <a16:creationId xmlns:a16="http://schemas.microsoft.com/office/drawing/2014/main" id="{A2C6C618-DA2A-4F82-92CE-792B49BA350A}"/>
              </a:ext>
            </a:extLst>
          </p:cNvPr>
          <p:cNvSpPr txBox="1"/>
          <p:nvPr/>
        </p:nvSpPr>
        <p:spPr>
          <a:xfrm>
            <a:off x="3783563" y="6563993"/>
            <a:ext cx="264687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大连模组水平测试平台具体测试条件</a:t>
            </a:r>
          </a:p>
        </p:txBody>
      </p:sp>
      <p:pic>
        <p:nvPicPr>
          <p:cNvPr id="12" name="图片 11">
            <a:extLst>
              <a:ext uri="{FF2B5EF4-FFF2-40B4-BE49-F238E27FC236}">
                <a16:creationId xmlns:a16="http://schemas.microsoft.com/office/drawing/2014/main" id="{5AD437BA-0E80-431B-9536-FE1A92343C80}"/>
              </a:ext>
            </a:extLst>
          </p:cNvPr>
          <p:cNvPicPr>
            <a:picLocks noChangeAspect="1"/>
          </p:cNvPicPr>
          <p:nvPr/>
        </p:nvPicPr>
        <p:blipFill>
          <a:blip r:embed="rId7"/>
          <a:stretch>
            <a:fillRect/>
          </a:stretch>
        </p:blipFill>
        <p:spPr>
          <a:xfrm>
            <a:off x="6422444" y="4587486"/>
            <a:ext cx="2978970" cy="1927430"/>
          </a:xfrm>
          <a:prstGeom prst="rect">
            <a:avLst/>
          </a:prstGeom>
          <a:ln>
            <a:solidFill>
              <a:schemeClr val="tx1"/>
            </a:solidFill>
            <a:prstDash val="solid"/>
          </a:ln>
        </p:spPr>
      </p:pic>
      <p:sp>
        <p:nvSpPr>
          <p:cNvPr id="13" name="文本框 12">
            <a:extLst>
              <a:ext uri="{FF2B5EF4-FFF2-40B4-BE49-F238E27FC236}">
                <a16:creationId xmlns:a16="http://schemas.microsoft.com/office/drawing/2014/main" id="{1DF2C08A-8378-4187-8014-3E514AA245F4}"/>
              </a:ext>
            </a:extLst>
          </p:cNvPr>
          <p:cNvSpPr txBox="1"/>
          <p:nvPr/>
        </p:nvSpPr>
        <p:spPr>
          <a:xfrm>
            <a:off x="6774438" y="6552686"/>
            <a:ext cx="227498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连续成功实现</a:t>
            </a:r>
            <a:r>
              <a:rPr kumimoji="0" lang="en-US" altLang="zh-CN"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a:t>
            </a:r>
            <a:r>
              <a:rPr kumimoji="0" lang="zh-CN" altLang="en-US"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套模组长途运输</a:t>
            </a:r>
          </a:p>
        </p:txBody>
      </p:sp>
      <p:pic>
        <p:nvPicPr>
          <p:cNvPr id="14" name="图片 13">
            <a:extLst>
              <a:ext uri="{FF2B5EF4-FFF2-40B4-BE49-F238E27FC236}">
                <a16:creationId xmlns:a16="http://schemas.microsoft.com/office/drawing/2014/main" id="{C7E94C03-2918-438B-9AD8-49A667BBD5E7}"/>
              </a:ext>
            </a:extLst>
          </p:cNvPr>
          <p:cNvPicPr>
            <a:picLocks noChangeAspect="1"/>
          </p:cNvPicPr>
          <p:nvPr/>
        </p:nvPicPr>
        <p:blipFill>
          <a:blip r:embed="rId8"/>
          <a:stretch>
            <a:fillRect/>
          </a:stretch>
        </p:blipFill>
        <p:spPr>
          <a:xfrm>
            <a:off x="9485649" y="4593585"/>
            <a:ext cx="2553645" cy="1915234"/>
          </a:xfrm>
          <a:prstGeom prst="rect">
            <a:avLst/>
          </a:prstGeom>
          <a:ln>
            <a:solidFill>
              <a:schemeClr val="tx1"/>
            </a:solidFill>
            <a:prstDash val="solid"/>
          </a:ln>
        </p:spPr>
      </p:pic>
      <p:sp>
        <p:nvSpPr>
          <p:cNvPr id="15" name="文本框 14">
            <a:extLst>
              <a:ext uri="{FF2B5EF4-FFF2-40B4-BE49-F238E27FC236}">
                <a16:creationId xmlns:a16="http://schemas.microsoft.com/office/drawing/2014/main" id="{E6D73A05-6890-401A-BA3E-A2864CEE68CA}"/>
              </a:ext>
            </a:extLst>
          </p:cNvPr>
          <p:cNvSpPr txBox="1"/>
          <p:nvPr/>
        </p:nvSpPr>
        <p:spPr>
          <a:xfrm>
            <a:off x="9285077" y="6563993"/>
            <a:ext cx="295465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模组现场就位、束线、低温管线对接安装</a:t>
            </a:r>
          </a:p>
        </p:txBody>
      </p:sp>
      <p:pic>
        <p:nvPicPr>
          <p:cNvPr id="16" name="图片 15">
            <a:extLst>
              <a:ext uri="{FF2B5EF4-FFF2-40B4-BE49-F238E27FC236}">
                <a16:creationId xmlns:a16="http://schemas.microsoft.com/office/drawing/2014/main" id="{5CF1F4C9-5A90-4A5F-AA16-031D82093B6A}"/>
              </a:ext>
            </a:extLst>
          </p:cNvPr>
          <p:cNvPicPr>
            <a:picLocks noChangeAspect="1"/>
          </p:cNvPicPr>
          <p:nvPr/>
        </p:nvPicPr>
        <p:blipFill>
          <a:blip r:embed="rId9"/>
          <a:stretch>
            <a:fillRect/>
          </a:stretch>
        </p:blipFill>
        <p:spPr>
          <a:xfrm>
            <a:off x="7755476" y="1688123"/>
            <a:ext cx="4421255" cy="2507028"/>
          </a:xfrm>
          <a:prstGeom prst="rect">
            <a:avLst/>
          </a:prstGeom>
          <a:ln>
            <a:solidFill>
              <a:schemeClr val="tx1"/>
            </a:solidFill>
            <a:prstDash val="solid"/>
          </a:ln>
        </p:spPr>
      </p:pic>
    </p:spTree>
    <p:extLst>
      <p:ext uri="{BB962C8B-B14F-4D97-AF65-F5344CB8AC3E}">
        <p14:creationId xmlns:p14="http://schemas.microsoft.com/office/powerpoint/2010/main" val="1606441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B3CFB-CB24-CC46-7577-D16D069EE907}"/>
            </a:ext>
          </a:extLst>
        </p:cNvPr>
        <p:cNvGrpSpPr/>
        <p:nvPr/>
      </p:nvGrpSpPr>
      <p:grpSpPr>
        <a:xfrm>
          <a:off x="0" y="0"/>
          <a:ext cx="0" cy="0"/>
          <a:chOff x="0" y="0"/>
          <a:chExt cx="0" cy="0"/>
        </a:xfrm>
      </p:grpSpPr>
      <p:sp>
        <p:nvSpPr>
          <p:cNvPr id="37" name="文本框 2">
            <a:extLst>
              <a:ext uri="{FF2B5EF4-FFF2-40B4-BE49-F238E27FC236}">
                <a16:creationId xmlns:a16="http://schemas.microsoft.com/office/drawing/2014/main" id="{20A69FB2-6DD3-92AC-E938-B57A8C95549C}"/>
              </a:ext>
            </a:extLst>
          </p:cNvPr>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研制进展</a:t>
            </a:r>
            <a:r>
              <a:rPr kumimoji="0" lang="en-US" altLang="zh-CN" sz="3600" b="1" i="0" u="none" strike="noStrike" kern="1200" cap="none" spc="0" normalizeH="0" baseline="0" noProof="0" dirty="0">
                <a:ln>
                  <a:noFill/>
                </a:ln>
                <a:solidFill>
                  <a:srgbClr val="FFFFFF"/>
                </a:solidFill>
                <a:effectLst/>
                <a:uLnTx/>
                <a:uFillTx/>
                <a:latin typeface="Arial"/>
                <a:ea typeface="微软雅黑"/>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超导加速器关键技术</a:t>
            </a:r>
          </a:p>
        </p:txBody>
      </p:sp>
      <p:sp>
        <p:nvSpPr>
          <p:cNvPr id="40" name="文本框 39">
            <a:extLst>
              <a:ext uri="{FF2B5EF4-FFF2-40B4-BE49-F238E27FC236}">
                <a16:creationId xmlns:a16="http://schemas.microsoft.com/office/drawing/2014/main" id="{9A107D78-6E90-136E-7427-60CCC4746FCF}"/>
              </a:ext>
            </a:extLst>
          </p:cNvPr>
          <p:cNvSpPr txBox="1"/>
          <p:nvPr/>
        </p:nvSpPr>
        <p:spPr>
          <a:xfrm>
            <a:off x="177219" y="956885"/>
            <a:ext cx="5621697" cy="1184940"/>
          </a:xfrm>
          <a:prstGeom prst="rect">
            <a:avLst/>
          </a:prstGeom>
        </p:spPr>
        <p:txBody>
          <a:bodyPr wrap="square">
            <a:spAutoFit/>
          </a:bodyPr>
          <a:lstStyle>
            <a:defPPr>
              <a:defRPr lang="zh-CN"/>
            </a:defPPr>
            <a:lvl1pPr marL="285750" indent="-285750" algn="just" defTabSz="650240" eaLnBrk="1" fontAlgn="auto" hangingPunct="1">
              <a:spcBef>
                <a:spcPts val="0"/>
              </a:spcBef>
              <a:spcAft>
                <a:spcPts val="0"/>
              </a:spcAft>
              <a:buFont typeface="Arial" panose="020B0604020202020204" pitchFamily="34" charset="0"/>
              <a:buChar char="•"/>
              <a:defRPr sz="2000" b="1">
                <a:solidFill>
                  <a:srgbClr val="002060"/>
                </a:solidFill>
                <a:latin typeface="微软雅黑" panose="020B0503020204020204" pitchFamily="34" charset="-122"/>
                <a:ea typeface="微软雅黑" panose="020B0503020204020204" pitchFamily="34" charset="-122"/>
              </a:defRPr>
            </a:lvl1pPr>
          </a:lstStyle>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lang="zh-CN" altLang="en-US" sz="1400" dirty="0">
                <a:solidFill>
                  <a:srgbClr val="000000"/>
                </a:solidFill>
              </a:rPr>
              <a:t>联合研制</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1.3GHz</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标准模组顺利通过测试验收（历时一年）</a:t>
            </a:r>
          </a:p>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模组可用总腔压</a:t>
            </a:r>
            <a:r>
              <a:rPr kumimoji="0" lang="en-US" altLang="zh-CN" sz="1400" b="1" i="0" u="none" strike="noStrike" kern="1200" cap="none" spc="0" normalizeH="0" baseline="0" noProof="0" dirty="0">
                <a:ln>
                  <a:noFill/>
                </a:ln>
                <a:solidFill>
                  <a:srgbClr val="0432FF"/>
                </a:solidFill>
                <a:effectLst/>
                <a:uLnTx/>
                <a:uFillTx/>
                <a:latin typeface="微软雅黑" panose="020B0503020204020204" pitchFamily="34" charset="-122"/>
                <a:ea typeface="微软雅黑" panose="020B0503020204020204" pitchFamily="34" charset="-122"/>
                <a:cs typeface="+mn-cs"/>
              </a:rPr>
              <a:t>160MV</a:t>
            </a:r>
            <a:r>
              <a:rPr kumimoji="0" lang="zh-CN" altLang="en-US" sz="1400" b="1" i="0" u="none" strike="noStrike" kern="1200" cap="none" spc="0" normalizeH="0" baseline="0" noProof="0" dirty="0">
                <a:ln>
                  <a:noFill/>
                </a:ln>
                <a:solidFill>
                  <a:srgbClr val="0432FF"/>
                </a:solidFill>
                <a:effectLst/>
                <a:uLnTx/>
                <a:uFillTx/>
                <a:latin typeface="微软雅黑" panose="020B0503020204020204" pitchFamily="34" charset="-122"/>
                <a:ea typeface="微软雅黑" panose="020B0503020204020204" pitchFamily="34" charset="-122"/>
                <a:cs typeface="+mn-cs"/>
              </a:rPr>
              <a:t> </a:t>
            </a:r>
            <a:r>
              <a:rPr lang="en-US" altLang="zh-CN" sz="1400" dirty="0">
                <a:solidFill>
                  <a:srgbClr val="0432FF"/>
                </a:solidFill>
              </a:rPr>
              <a:t>(19.3MV/m),</a:t>
            </a:r>
            <a:r>
              <a:rPr lang="zh-CN" altLang="en-US" sz="1400" dirty="0">
                <a:solidFill>
                  <a:srgbClr val="0432FF"/>
                </a:solidFill>
              </a:rPr>
              <a:t> </a:t>
            </a:r>
            <a:r>
              <a:rPr lang="en-US" altLang="zh-CN" sz="1400" dirty="0">
                <a:solidFill>
                  <a:srgbClr val="0432FF"/>
                </a:solidFill>
              </a:rPr>
              <a:t>Q</a:t>
            </a:r>
            <a:r>
              <a:rPr lang="en-US" altLang="zh-CN" sz="1400" baseline="-25000" dirty="0">
                <a:solidFill>
                  <a:srgbClr val="0432FF"/>
                </a:solidFill>
              </a:rPr>
              <a:t>0</a:t>
            </a:r>
            <a:r>
              <a:rPr lang="en-US" altLang="zh-CN" sz="1400" dirty="0">
                <a:solidFill>
                  <a:srgbClr val="0432FF"/>
                </a:solidFill>
              </a:rPr>
              <a:t>=3.67E10</a:t>
            </a:r>
          </a:p>
          <a:p>
            <a:pPr>
              <a:spcBef>
                <a:spcPts val="600"/>
              </a:spcBef>
              <a:buFont typeface="Wingdings" panose="05000000000000000000" pitchFamily="2" charset="2"/>
              <a:buChar char="Ø"/>
              <a:defRPr/>
            </a:pPr>
            <a:r>
              <a:rPr lang="zh-CN" altLang="en-US" sz="1400" dirty="0">
                <a:solidFill>
                  <a:srgbClr val="000000"/>
                </a:solidFill>
              </a:rPr>
              <a:t>模组可用总腔压稳定性测试</a:t>
            </a:r>
            <a:r>
              <a:rPr lang="en-US" altLang="zh-CN" sz="1400" dirty="0">
                <a:solidFill>
                  <a:srgbClr val="000000"/>
                </a:solidFill>
              </a:rPr>
              <a:t>&gt;10</a:t>
            </a:r>
            <a:r>
              <a:rPr lang="zh-CN" altLang="en-US" sz="1400" dirty="0">
                <a:solidFill>
                  <a:srgbClr val="000000"/>
                </a:solidFill>
              </a:rPr>
              <a:t>小时</a:t>
            </a:r>
            <a:endParaRPr lang="en-US" altLang="zh-CN" sz="1400" dirty="0">
              <a:solidFill>
                <a:srgbClr val="000000"/>
              </a:solidFill>
            </a:endParaRPr>
          </a:p>
          <a:p>
            <a:pPr marL="0" indent="0">
              <a:spcBef>
                <a:spcPts val="600"/>
              </a:spcBef>
              <a:buNone/>
              <a:defRPr/>
            </a:pPr>
            <a:r>
              <a:rPr lang="zh-CN" altLang="en-US" sz="1400" dirty="0">
                <a:solidFill>
                  <a:srgbClr val="000000"/>
                </a:solidFill>
              </a:rPr>
              <a:t> </a:t>
            </a:r>
            <a:r>
              <a:rPr lang="zh-CN" altLang="en-US" sz="1200" dirty="0">
                <a:solidFill>
                  <a:srgbClr val="000000"/>
                </a:solidFill>
              </a:rPr>
              <a:t>（辐射计量满足要求，比失超梯度低</a:t>
            </a:r>
            <a:r>
              <a:rPr lang="en-US" altLang="zh-CN" sz="1200" dirty="0">
                <a:solidFill>
                  <a:srgbClr val="000000"/>
                </a:solidFill>
              </a:rPr>
              <a:t>0.5MV/</a:t>
            </a:r>
            <a:r>
              <a:rPr lang="en-US" altLang="zh-CN" sz="1200" dirty="0">
                <a:solidFill>
                  <a:schemeClr val="tx1"/>
                </a:solidFill>
              </a:rPr>
              <a:t>m</a:t>
            </a:r>
            <a:r>
              <a:rPr lang="zh-CN" altLang="en-US" sz="1200" dirty="0">
                <a:solidFill>
                  <a:schemeClr val="tx1"/>
                </a:solidFill>
              </a:rPr>
              <a:t>，关键点温度稳定）</a:t>
            </a:r>
            <a:endParaRPr lang="en-US" altLang="zh-CN" sz="1400" dirty="0">
              <a:solidFill>
                <a:schemeClr val="tx1"/>
              </a:solidFill>
            </a:endParaRPr>
          </a:p>
        </p:txBody>
      </p:sp>
      <p:pic>
        <p:nvPicPr>
          <p:cNvPr id="2" name="图片 1">
            <a:extLst>
              <a:ext uri="{FF2B5EF4-FFF2-40B4-BE49-F238E27FC236}">
                <a16:creationId xmlns:a16="http://schemas.microsoft.com/office/drawing/2014/main" id="{137596CE-22F7-7E47-B052-4354E0B4F254}"/>
              </a:ext>
            </a:extLst>
          </p:cNvPr>
          <p:cNvPicPr>
            <a:picLocks noChangeAspect="1"/>
          </p:cNvPicPr>
          <p:nvPr/>
        </p:nvPicPr>
        <p:blipFill>
          <a:blip r:embed="rId2"/>
          <a:srcRect/>
          <a:stretch>
            <a:fillRect/>
          </a:stretch>
        </p:blipFill>
        <p:spPr>
          <a:xfrm>
            <a:off x="348086" y="2258567"/>
            <a:ext cx="4284944" cy="2230593"/>
          </a:xfrm>
          <a:prstGeom prst="rect">
            <a:avLst/>
          </a:prstGeom>
          <a:solidFill>
            <a:schemeClr val="bg1"/>
          </a:solidFill>
        </p:spPr>
      </p:pic>
      <p:pic>
        <p:nvPicPr>
          <p:cNvPr id="3" name="图片 2">
            <a:extLst>
              <a:ext uri="{FF2B5EF4-FFF2-40B4-BE49-F238E27FC236}">
                <a16:creationId xmlns:a16="http://schemas.microsoft.com/office/drawing/2014/main" id="{EF6EC877-1B90-1075-6889-6633252D0838}"/>
              </a:ext>
            </a:extLst>
          </p:cNvPr>
          <p:cNvPicPr>
            <a:picLocks noChangeAspect="1"/>
          </p:cNvPicPr>
          <p:nvPr/>
        </p:nvPicPr>
        <p:blipFill>
          <a:blip r:embed="rId3"/>
          <a:srcRect l="1773" t="4707" r="-29" b="14607"/>
          <a:stretch>
            <a:fillRect/>
          </a:stretch>
        </p:blipFill>
        <p:spPr>
          <a:xfrm>
            <a:off x="348086" y="4605902"/>
            <a:ext cx="4284944" cy="1893470"/>
          </a:xfrm>
          <a:prstGeom prst="rect">
            <a:avLst/>
          </a:prstGeom>
        </p:spPr>
      </p:pic>
      <p:pic>
        <p:nvPicPr>
          <p:cNvPr id="4" name="图片 3">
            <a:extLst>
              <a:ext uri="{FF2B5EF4-FFF2-40B4-BE49-F238E27FC236}">
                <a16:creationId xmlns:a16="http://schemas.microsoft.com/office/drawing/2014/main" id="{5B62C2AD-F653-D621-CAAD-9C027C86A63C}"/>
              </a:ext>
            </a:extLst>
          </p:cNvPr>
          <p:cNvPicPr>
            <a:picLocks noChangeAspect="1"/>
          </p:cNvPicPr>
          <p:nvPr/>
        </p:nvPicPr>
        <p:blipFill>
          <a:blip r:embed="rId4"/>
          <a:srcRect l="1838" t="5119" r="50724" b="19410"/>
          <a:stretch>
            <a:fillRect/>
          </a:stretch>
        </p:blipFill>
        <p:spPr>
          <a:xfrm>
            <a:off x="4936963" y="4171443"/>
            <a:ext cx="3068508" cy="2341325"/>
          </a:xfrm>
          <a:prstGeom prst="rect">
            <a:avLst/>
          </a:prstGeom>
        </p:spPr>
      </p:pic>
      <p:pic>
        <p:nvPicPr>
          <p:cNvPr id="7" name="图片 6">
            <a:extLst>
              <a:ext uri="{FF2B5EF4-FFF2-40B4-BE49-F238E27FC236}">
                <a16:creationId xmlns:a16="http://schemas.microsoft.com/office/drawing/2014/main" id="{A801D484-CD00-EFB0-11DC-9FFE29DE3209}"/>
              </a:ext>
            </a:extLst>
          </p:cNvPr>
          <p:cNvPicPr>
            <a:picLocks noChangeAspect="1"/>
          </p:cNvPicPr>
          <p:nvPr/>
        </p:nvPicPr>
        <p:blipFill>
          <a:blip r:embed="rId5"/>
          <a:stretch>
            <a:fillRect/>
          </a:stretch>
        </p:blipFill>
        <p:spPr>
          <a:xfrm>
            <a:off x="8309405" y="4171443"/>
            <a:ext cx="3068508" cy="2314531"/>
          </a:xfrm>
          <a:prstGeom prst="rect">
            <a:avLst/>
          </a:prstGeom>
        </p:spPr>
      </p:pic>
      <p:pic>
        <p:nvPicPr>
          <p:cNvPr id="11" name="图片 10">
            <a:extLst>
              <a:ext uri="{FF2B5EF4-FFF2-40B4-BE49-F238E27FC236}">
                <a16:creationId xmlns:a16="http://schemas.microsoft.com/office/drawing/2014/main" id="{8915E068-7C1E-B982-4D9C-7E29A1DBAD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26576" y="956885"/>
            <a:ext cx="5451337" cy="3066377"/>
          </a:xfrm>
          <a:prstGeom prst="rect">
            <a:avLst/>
          </a:prstGeom>
        </p:spPr>
      </p:pic>
    </p:spTree>
    <p:extLst>
      <p:ext uri="{BB962C8B-B14F-4D97-AF65-F5344CB8AC3E}">
        <p14:creationId xmlns:p14="http://schemas.microsoft.com/office/powerpoint/2010/main" val="48000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37AB452-FEDA-1DE5-7CB7-E94E03AB2CE7}"/>
              </a:ext>
            </a:extLst>
          </p:cNvPr>
          <p:cNvPicPr>
            <a:picLocks noChangeAspect="1"/>
          </p:cNvPicPr>
          <p:nvPr/>
        </p:nvPicPr>
        <p:blipFill>
          <a:blip r:embed="rId2"/>
          <a:stretch>
            <a:fillRect/>
          </a:stretch>
        </p:blipFill>
        <p:spPr>
          <a:xfrm>
            <a:off x="3004242" y="1951177"/>
            <a:ext cx="3795347" cy="2042373"/>
          </a:xfrm>
          <a:prstGeom prst="rect">
            <a:avLst/>
          </a:prstGeom>
        </p:spPr>
      </p:pic>
      <p:pic>
        <p:nvPicPr>
          <p:cNvPr id="3" name="图片 2">
            <a:extLst>
              <a:ext uri="{FF2B5EF4-FFF2-40B4-BE49-F238E27FC236}">
                <a16:creationId xmlns:a16="http://schemas.microsoft.com/office/drawing/2014/main" id="{9F6096F0-B66D-A05E-FEE2-22AF03A70486}"/>
              </a:ext>
            </a:extLst>
          </p:cNvPr>
          <p:cNvPicPr>
            <a:picLocks noChangeAspect="1"/>
          </p:cNvPicPr>
          <p:nvPr/>
        </p:nvPicPr>
        <p:blipFill rotWithShape="1">
          <a:blip r:embed="rId3">
            <a:extLst>
              <a:ext uri="{28A0092B-C50C-407E-A947-70E740481C1C}">
                <a14:useLocalDpi xmlns:a14="http://schemas.microsoft.com/office/drawing/2010/main" val="0"/>
              </a:ext>
            </a:extLst>
          </a:blip>
          <a:srcRect l="464" t="438" b="4212"/>
          <a:stretch/>
        </p:blipFill>
        <p:spPr>
          <a:xfrm>
            <a:off x="570527" y="905337"/>
            <a:ext cx="10608297" cy="5698020"/>
          </a:xfrm>
          <a:prstGeom prst="rect">
            <a:avLst/>
          </a:prstGeom>
        </p:spPr>
      </p:pic>
      <p:sp>
        <p:nvSpPr>
          <p:cNvPr id="4" name="文本框 2">
            <a:extLst>
              <a:ext uri="{FF2B5EF4-FFF2-40B4-BE49-F238E27FC236}">
                <a16:creationId xmlns:a16="http://schemas.microsoft.com/office/drawing/2014/main" id="{982229A5-E686-442D-8A7B-ECEE52935A90}"/>
              </a:ext>
            </a:extLst>
          </p:cNvPr>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研制进展</a:t>
            </a:r>
            <a:r>
              <a:rPr kumimoji="0" lang="en-US" altLang="zh-CN" sz="3600" b="1" i="0" u="none" strike="noStrike" kern="1200" cap="none" spc="0" normalizeH="0" baseline="0" noProof="0" dirty="0">
                <a:ln>
                  <a:noFill/>
                </a:ln>
                <a:solidFill>
                  <a:srgbClr val="FFFFFF"/>
                </a:solidFill>
                <a:effectLst/>
                <a:uLnTx/>
                <a:uFillTx/>
                <a:latin typeface="Arial"/>
                <a:ea typeface="微软雅黑"/>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超导加速器关键技术</a:t>
            </a:r>
          </a:p>
        </p:txBody>
      </p:sp>
    </p:spTree>
    <p:extLst>
      <p:ext uri="{BB962C8B-B14F-4D97-AF65-F5344CB8AC3E}">
        <p14:creationId xmlns:p14="http://schemas.microsoft.com/office/powerpoint/2010/main" val="2999827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图形用户界面, 应用程序&#10;&#10;AI 生成的内容可能不正确。">
            <a:extLst>
              <a:ext uri="{FF2B5EF4-FFF2-40B4-BE49-F238E27FC236}">
                <a16:creationId xmlns:a16="http://schemas.microsoft.com/office/drawing/2014/main" id="{097DC830-9DB1-4E28-AF3C-A93C0762309F}"/>
              </a:ext>
            </a:extLst>
          </p:cNvPr>
          <p:cNvPicPr>
            <a:picLocks noChangeAspect="1"/>
          </p:cNvPicPr>
          <p:nvPr/>
        </p:nvPicPr>
        <p:blipFill>
          <a:blip r:embed="rId3"/>
          <a:srcRect l="2292" t="65741" r="47603" b="5370"/>
          <a:stretch>
            <a:fillRect/>
          </a:stretch>
        </p:blipFill>
        <p:spPr>
          <a:xfrm>
            <a:off x="3066417" y="3006923"/>
            <a:ext cx="4926821" cy="3705304"/>
          </a:xfrm>
          <a:prstGeom prst="rect">
            <a:avLst/>
          </a:prstGeom>
        </p:spPr>
      </p:pic>
      <p:sp>
        <p:nvSpPr>
          <p:cNvPr id="37" name="文本框 2"/>
          <p:cNvSpPr txBox="1">
            <a:spLocks noChangeArrowheads="1"/>
          </p:cNvSpPr>
          <p:nvPr/>
        </p:nvSpPr>
        <p:spPr bwMode="auto">
          <a:xfrm>
            <a:off x="1049107" y="84022"/>
            <a:ext cx="934496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eaLnBrk="1" hangingPunct="1">
              <a:defRPr/>
            </a:pPr>
            <a:r>
              <a:rPr lang="zh-CN" altLang="en-US" sz="3600" b="1" dirty="0">
                <a:solidFill>
                  <a:srgbClr val="FFFFFF"/>
                </a:solidFill>
                <a:latin typeface="+mn-lt"/>
                <a:ea typeface="+mn-ea"/>
                <a:cs typeface="+mn-ea"/>
                <a:sym typeface="+mn-lt"/>
              </a:rPr>
              <a:t>研制进展</a:t>
            </a:r>
            <a:r>
              <a:rPr lang="en-US" altLang="zh-CN" sz="3600" b="1" dirty="0">
                <a:solidFill>
                  <a:srgbClr val="FFFFFF"/>
                </a:solidFill>
                <a:latin typeface="+mn-lt"/>
                <a:ea typeface="+mn-ea"/>
                <a:cs typeface="+mn-ea"/>
                <a:sym typeface="+mn-lt"/>
              </a:rPr>
              <a:t>——</a:t>
            </a:r>
            <a:r>
              <a:rPr lang="zh-CN" altLang="en-US" sz="3600" b="1" dirty="0">
                <a:solidFill>
                  <a:srgbClr val="FFFFFF"/>
                </a:solidFill>
                <a:latin typeface="+mn-lt"/>
                <a:ea typeface="+mn-ea"/>
                <a:cs typeface="+mn-ea"/>
                <a:sym typeface="+mn-lt"/>
              </a:rPr>
              <a:t>实现注入器高重频电子束流贯通</a:t>
            </a:r>
          </a:p>
        </p:txBody>
      </p:sp>
      <p:sp>
        <p:nvSpPr>
          <p:cNvPr id="40" name="文本框 39"/>
          <p:cNvSpPr txBox="1"/>
          <p:nvPr/>
        </p:nvSpPr>
        <p:spPr>
          <a:xfrm>
            <a:off x="367683" y="876629"/>
            <a:ext cx="11637451" cy="799706"/>
          </a:xfrm>
          <a:prstGeom prst="rect">
            <a:avLst/>
          </a:prstGeom>
        </p:spPr>
        <p:txBody>
          <a:bodyPr wrap="square">
            <a:spAutoFit/>
          </a:bodyPr>
          <a:lstStyle>
            <a:defPPr>
              <a:defRPr lang="zh-CN"/>
            </a:defPPr>
            <a:lvl1pPr marL="285750" indent="-285750" algn="just" defTabSz="650240" eaLnBrk="1" fontAlgn="auto" hangingPunct="1">
              <a:spcBef>
                <a:spcPts val="0"/>
              </a:spcBef>
              <a:spcAft>
                <a:spcPts val="0"/>
              </a:spcAft>
              <a:buFont typeface="Arial" panose="020B0604020202020204" pitchFamily="34" charset="0"/>
              <a:buChar char="•"/>
              <a:defRPr sz="2000" b="1">
                <a:solidFill>
                  <a:srgbClr val="002060"/>
                </a:solidFill>
                <a:latin typeface="微软雅黑" panose="020B0503020204020204" pitchFamily="34" charset="-122"/>
                <a:ea typeface="微软雅黑" panose="020B0503020204020204" pitchFamily="34" charset="-122"/>
              </a:defRPr>
            </a:lvl1pPr>
          </a:lstStyle>
          <a:p>
            <a:pPr>
              <a:lnSpc>
                <a:spcPct val="120000"/>
              </a:lnSpc>
              <a:spcBef>
                <a:spcPts val="600"/>
              </a:spcBef>
              <a:buFont typeface="Wingdings" panose="05000000000000000000" pitchFamily="2" charset="2"/>
              <a:buChar char="ü"/>
            </a:pPr>
            <a:r>
              <a:rPr lang="en-US" altLang="zh-CN" dirty="0"/>
              <a:t>2025</a:t>
            </a:r>
            <a:r>
              <a:rPr lang="zh-CN" altLang="en-US" dirty="0"/>
              <a:t>年</a:t>
            </a:r>
            <a:r>
              <a:rPr lang="en-US" altLang="zh-CN" dirty="0"/>
              <a:t>7</a:t>
            </a:r>
            <a:r>
              <a:rPr lang="zh-CN" altLang="en-US" dirty="0"/>
              <a:t>月</a:t>
            </a:r>
            <a:r>
              <a:rPr lang="en-US" altLang="zh-CN" dirty="0"/>
              <a:t>30</a:t>
            </a:r>
            <a:r>
              <a:rPr lang="zh-CN" altLang="en-US" dirty="0"/>
              <a:t>日，国内首次成功实现了</a:t>
            </a:r>
            <a:r>
              <a:rPr lang="en-US" altLang="zh-CN" dirty="0"/>
              <a:t>100MeV/100pC/1MHz</a:t>
            </a:r>
            <a:r>
              <a:rPr lang="zh-CN" altLang="en-US" dirty="0"/>
              <a:t>电子束流的稳定贯通实验</a:t>
            </a:r>
            <a:r>
              <a:rPr lang="en-US" altLang="zh-CN" dirty="0"/>
              <a:t>,</a:t>
            </a:r>
            <a:r>
              <a:rPr lang="zh-CN" altLang="en-US" dirty="0"/>
              <a:t>超过美国</a:t>
            </a:r>
            <a:r>
              <a:rPr lang="en-US" altLang="zh-CN" dirty="0"/>
              <a:t>LCLS-II</a:t>
            </a:r>
            <a:r>
              <a:rPr lang="zh-CN" altLang="en-US" dirty="0"/>
              <a:t>注入器运行指标（据公开文献报道）。</a:t>
            </a:r>
            <a:r>
              <a:rPr lang="en-US" altLang="zh-CN" dirty="0"/>
              <a:t>X/Y</a:t>
            </a:r>
            <a:r>
              <a:rPr lang="zh-CN" altLang="en-US" dirty="0"/>
              <a:t>方向归一化投影发射度为</a:t>
            </a:r>
            <a:r>
              <a:rPr lang="en-US" altLang="zh-CN" dirty="0"/>
              <a:t>0.55/0.55 mm-</a:t>
            </a:r>
            <a:r>
              <a:rPr lang="en-US" altLang="zh-CN" dirty="0" err="1"/>
              <a:t>mrad</a:t>
            </a:r>
            <a:r>
              <a:rPr lang="zh-CN" altLang="en-US" dirty="0"/>
              <a:t>。</a:t>
            </a:r>
          </a:p>
        </p:txBody>
      </p:sp>
      <p:pic>
        <p:nvPicPr>
          <p:cNvPr id="2" name="图片 1"/>
          <p:cNvPicPr/>
          <p:nvPr/>
        </p:nvPicPr>
        <p:blipFill>
          <a:blip r:embed="rId4"/>
          <a:stretch>
            <a:fillRect/>
          </a:stretch>
        </p:blipFill>
        <p:spPr>
          <a:xfrm>
            <a:off x="6965982" y="1676334"/>
            <a:ext cx="5039152" cy="1424721"/>
          </a:xfrm>
          <a:prstGeom prst="rect">
            <a:avLst/>
          </a:prstGeom>
          <a:ln>
            <a:solidFill>
              <a:schemeClr val="bg1">
                <a:lumMod val="65000"/>
              </a:schemeClr>
            </a:solidFill>
          </a:ln>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462" y="1807143"/>
            <a:ext cx="4644490" cy="3609198"/>
          </a:xfrm>
          <a:prstGeom prst="rect">
            <a:avLst/>
          </a:prstGeom>
        </p:spPr>
      </p:pic>
      <p:sp>
        <p:nvSpPr>
          <p:cNvPr id="16" name="文本框 15">
            <a:extLst>
              <a:ext uri="{FF2B5EF4-FFF2-40B4-BE49-F238E27FC236}">
                <a16:creationId xmlns:a16="http://schemas.microsoft.com/office/drawing/2014/main" id="{98991335-6BE3-44B6-9C45-F3604387BD9A}"/>
              </a:ext>
            </a:extLst>
          </p:cNvPr>
          <p:cNvSpPr txBox="1"/>
          <p:nvPr/>
        </p:nvSpPr>
        <p:spPr>
          <a:xfrm>
            <a:off x="8932753" y="3006923"/>
            <a:ext cx="2474190" cy="307777"/>
          </a:xfrm>
          <a:prstGeom prst="rect">
            <a:avLst/>
          </a:prstGeom>
          <a:noFill/>
        </p:spPr>
        <p:txBody>
          <a:bodyPr wrap="square" rtlCol="0">
            <a:spAutoFit/>
          </a:bodyPr>
          <a:lstStyle/>
          <a:p>
            <a:pPr marL="0" marR="0" lvl="0" indent="0" algn="ctr" defTabSz="914400" latinLnBrk="0">
              <a:lnSpc>
                <a:spcPct val="100000"/>
              </a:lnSpc>
              <a:buClrTx/>
              <a:buSzTx/>
              <a:buFontTx/>
              <a:buNone/>
              <a:tabLst/>
              <a:defRPr/>
            </a:pPr>
            <a:r>
              <a:rPr lang="zh-CN" altLang="en-US" sz="1400" b="1" u="sng" dirty="0">
                <a:latin typeface="微软雅黑" panose="020B0503020204020204" pitchFamily="34" charset="-122"/>
                <a:ea typeface="微软雅黑" panose="020B0503020204020204" pitchFamily="34" charset="-122"/>
              </a:rPr>
              <a:t>英歌石注入器束流参数</a:t>
            </a:r>
          </a:p>
        </p:txBody>
      </p:sp>
      <p:graphicFrame>
        <p:nvGraphicFramePr>
          <p:cNvPr id="17" name="表格 16">
            <a:extLst>
              <a:ext uri="{FF2B5EF4-FFF2-40B4-BE49-F238E27FC236}">
                <a16:creationId xmlns:a16="http://schemas.microsoft.com/office/drawing/2014/main" id="{4774FB5D-4D8D-4494-89FD-0CA25274ED2A}"/>
              </a:ext>
            </a:extLst>
          </p:cNvPr>
          <p:cNvGraphicFramePr>
            <a:graphicFrameLocks noGrp="1"/>
          </p:cNvGraphicFramePr>
          <p:nvPr>
            <p:extLst>
              <p:ext uri="{D42A27DB-BD31-4B8C-83A1-F6EECF244321}">
                <p14:modId xmlns:p14="http://schemas.microsoft.com/office/powerpoint/2010/main" val="530143686"/>
              </p:ext>
            </p:extLst>
          </p:nvPr>
        </p:nvGraphicFramePr>
        <p:xfrm>
          <a:off x="8109284" y="3302588"/>
          <a:ext cx="3946357" cy="3474720"/>
        </p:xfrm>
        <a:graphic>
          <a:graphicData uri="http://schemas.openxmlformats.org/drawingml/2006/table">
            <a:tbl>
              <a:tblPr firstRow="1" bandRow="1">
                <a:tableStyleId>{5940675A-B579-460E-94D1-54222C63F5DA}</a:tableStyleId>
              </a:tblPr>
              <a:tblGrid>
                <a:gridCol w="1404980">
                  <a:extLst>
                    <a:ext uri="{9D8B030D-6E8A-4147-A177-3AD203B41FA5}">
                      <a16:colId xmlns:a16="http://schemas.microsoft.com/office/drawing/2014/main" val="2991453844"/>
                    </a:ext>
                  </a:extLst>
                </a:gridCol>
                <a:gridCol w="736166">
                  <a:extLst>
                    <a:ext uri="{9D8B030D-6E8A-4147-A177-3AD203B41FA5}">
                      <a16:colId xmlns:a16="http://schemas.microsoft.com/office/drawing/2014/main" val="425200026"/>
                    </a:ext>
                  </a:extLst>
                </a:gridCol>
                <a:gridCol w="896205">
                  <a:extLst>
                    <a:ext uri="{9D8B030D-6E8A-4147-A177-3AD203B41FA5}">
                      <a16:colId xmlns:a16="http://schemas.microsoft.com/office/drawing/2014/main" val="2281618621"/>
                    </a:ext>
                  </a:extLst>
                </a:gridCol>
                <a:gridCol w="909006">
                  <a:extLst>
                    <a:ext uri="{9D8B030D-6E8A-4147-A177-3AD203B41FA5}">
                      <a16:colId xmlns:a16="http://schemas.microsoft.com/office/drawing/2014/main" val="899097579"/>
                    </a:ext>
                  </a:extLst>
                </a:gridCol>
              </a:tblGrid>
              <a:tr h="272982">
                <a:tc>
                  <a:txBody>
                    <a:bodyPr/>
                    <a:lstStyle/>
                    <a:p>
                      <a:pPr algn="ctr"/>
                      <a:r>
                        <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参数名</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设计值</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en-US"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rPr>
                        <a:t>实测值</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单位</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668557"/>
                  </a:ext>
                </a:extLst>
              </a:tr>
              <a:tr h="304800">
                <a:tc>
                  <a:txBody>
                    <a:bodyPr/>
                    <a:lstStyle/>
                    <a:p>
                      <a:pPr algn="ctr"/>
                      <a:r>
                        <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能量</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100</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rPr>
                        <a:t>108.1</a:t>
                      </a:r>
                      <a:endParaRPr lang="zh-CN" altLang="en-US"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MeV</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361399"/>
                  </a:ext>
                </a:extLst>
              </a:tr>
              <a:tr h="304800">
                <a:tc>
                  <a:txBody>
                    <a:bodyPr/>
                    <a:lstStyle/>
                    <a:p>
                      <a:pPr algn="ctr"/>
                      <a:r>
                        <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重复频率</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1</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rPr>
                        <a:t>1</a:t>
                      </a:r>
                      <a:endParaRPr lang="zh-CN" altLang="en-US"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MHz</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8562462"/>
                  </a:ext>
                </a:extLst>
              </a:tr>
              <a:tr h="304800">
                <a:tc>
                  <a:txBody>
                    <a:bodyPr/>
                    <a:lstStyle/>
                    <a:p>
                      <a:pPr algn="ctr"/>
                      <a:r>
                        <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电荷量</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100</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rPr>
                        <a:t>130.8</a:t>
                      </a:r>
                      <a:endParaRPr lang="zh-CN" altLang="en-US"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err="1">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pC</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6638909"/>
                  </a:ext>
                </a:extLst>
              </a:tr>
              <a:tr h="304800">
                <a:tc>
                  <a:txBody>
                    <a:bodyPr/>
                    <a:lstStyle/>
                    <a:p>
                      <a:pPr algn="ctr"/>
                      <a:r>
                        <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平均流强</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0.1</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rPr>
                        <a:t>0.13</a:t>
                      </a:r>
                      <a:endParaRPr lang="zh-CN" altLang="en-US"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mA</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1766431"/>
                  </a:ext>
                </a:extLst>
              </a:tr>
              <a:tr h="304800">
                <a:tc>
                  <a:txBody>
                    <a:bodyPr/>
                    <a:lstStyle/>
                    <a:p>
                      <a:pPr algn="ctr"/>
                      <a:r>
                        <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平均功率</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10</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rPr>
                        <a:t>14.1</a:t>
                      </a:r>
                      <a:endParaRPr lang="zh-CN" altLang="en-US"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kW</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2358761"/>
                  </a:ext>
                </a:extLst>
              </a:tr>
              <a:tr h="464070">
                <a:tc>
                  <a:txBody>
                    <a:bodyPr/>
                    <a:lstStyle/>
                    <a:p>
                      <a:pPr algn="ctr"/>
                      <a:r>
                        <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归一化</a:t>
                      </a:r>
                      <a:endPar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p>
                      <a:pPr algn="ctr"/>
                      <a:r>
                        <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投影发射度</a:t>
                      </a:r>
                      <a:r>
                        <a:rPr lang="en-US" altLang="zh-CN" sz="1400" b="1" baseline="30000"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1.0</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rPr>
                        <a:t>0.55</a:t>
                      </a:r>
                      <a:endParaRPr lang="zh-CN" altLang="en-US"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mm-</a:t>
                      </a:r>
                      <a:r>
                        <a:rPr lang="en-US" altLang="zh-CN" sz="1400" b="1" dirty="0" err="1">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mrad</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0708917"/>
                  </a:ext>
                </a:extLst>
              </a:tr>
              <a:tr h="4640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panose="02020603050405020304" pitchFamily="18" charset="0"/>
                        </a:rPr>
                        <a:t>归一化</a:t>
                      </a:r>
                      <a:endParaRPr kumimoji="0" lang="en-US" altLang="zh-CN" sz="1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panose="02020603050405020304" pitchFamily="18" charset="0"/>
                        </a:rPr>
                        <a:t>切片发射度</a:t>
                      </a:r>
                      <a:r>
                        <a:rPr kumimoji="0" lang="en-US" altLang="zh-CN" sz="1400" b="1"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Times" panose="02020603050405020304" pitchFamily="18" charset="0"/>
                        </a:rPr>
                        <a:t>*</a:t>
                      </a:r>
                      <a:endParaRPr kumimoji="0" lang="zh-CN" altLang="en-US" sz="1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rPr>
                        <a:t>0.44</a:t>
                      </a:r>
                      <a:endParaRPr lang="zh-CN" altLang="en-US"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mm-</a:t>
                      </a:r>
                      <a:r>
                        <a:rPr lang="en-US" altLang="zh-CN" sz="1400" b="1" dirty="0" err="1">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mrad</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5466569"/>
                  </a:ext>
                </a:extLst>
              </a:tr>
              <a:tr h="288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panose="02020603050405020304" pitchFamily="18" charset="0"/>
                        </a:rPr>
                        <a:t>峰值流强</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10</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rPr>
                        <a:t>12</a:t>
                      </a:r>
                      <a:endParaRPr lang="zh-CN" altLang="en-US"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A</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1058748"/>
                  </a:ext>
                </a:extLst>
              </a:tr>
              <a:tr h="288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panose="02020603050405020304" pitchFamily="18" charset="0"/>
                        </a:rPr>
                        <a:t>RMS</a:t>
                      </a:r>
                      <a:r>
                        <a:rPr kumimoji="0" lang="zh-CN" altLang="en-US" sz="1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Times" panose="02020603050405020304" pitchFamily="18" charset="0"/>
                        </a:rPr>
                        <a:t>束团长度</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1</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rPr>
                        <a:t>1.1</a:t>
                      </a:r>
                      <a:endParaRPr lang="zh-CN" altLang="en-US" sz="1400" b="1" dirty="0">
                        <a:solidFill>
                          <a:srgbClr val="FF000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rPr>
                        <a:t>mm</a:t>
                      </a:r>
                      <a:endParaRPr lang="zh-CN" altLang="en-US" sz="1400" b="1" dirty="0">
                        <a:solidFill>
                          <a:srgbClr val="002060"/>
                        </a:solidFill>
                        <a:effectLst/>
                        <a:latin typeface="微软雅黑" panose="020B0503020204020204" pitchFamily="34" charset="-122"/>
                        <a:ea typeface="微软雅黑" panose="020B0503020204020204" pitchFamily="34" charset="-122"/>
                        <a:cs typeface="Times"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911937"/>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a:extLst>
              <a:ext uri="{FF2B5EF4-FFF2-40B4-BE49-F238E27FC236}">
                <a16:creationId xmlns:a16="http://schemas.microsoft.com/office/drawing/2014/main" id="{A69325F8-EAEF-A965-B92C-4FC726D10509}"/>
              </a:ext>
            </a:extLst>
          </p:cNvPr>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研制进展</a:t>
            </a:r>
            <a:r>
              <a:rPr kumimoji="0" lang="en-US" altLang="zh-CN" sz="3600" b="1" i="0" u="none" strike="noStrike" kern="1200" cap="none" spc="0" normalizeH="0" baseline="0" noProof="0" dirty="0">
                <a:ln>
                  <a:noFill/>
                </a:ln>
                <a:solidFill>
                  <a:srgbClr val="FFFFFF"/>
                </a:solidFill>
                <a:effectLst/>
                <a:uLnTx/>
                <a:uFillTx/>
                <a:latin typeface="Arial"/>
                <a:ea typeface="微软雅黑"/>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a:ea typeface="微软雅黑"/>
                <a:cs typeface="+mn-ea"/>
                <a:sym typeface="+mn-lt"/>
              </a:rPr>
              <a:t>实验站关键样机</a:t>
            </a:r>
          </a:p>
        </p:txBody>
      </p:sp>
      <p:graphicFrame>
        <p:nvGraphicFramePr>
          <p:cNvPr id="3" name="表格 2">
            <a:extLst>
              <a:ext uri="{FF2B5EF4-FFF2-40B4-BE49-F238E27FC236}">
                <a16:creationId xmlns:a16="http://schemas.microsoft.com/office/drawing/2014/main" id="{6DC3DC60-9928-BAAF-C968-6336F5926B7E}"/>
              </a:ext>
            </a:extLst>
          </p:cNvPr>
          <p:cNvGraphicFramePr>
            <a:graphicFrameLocks noGrp="1"/>
          </p:cNvGraphicFramePr>
          <p:nvPr>
            <p:extLst/>
          </p:nvPr>
        </p:nvGraphicFramePr>
        <p:xfrm>
          <a:off x="136539" y="1644406"/>
          <a:ext cx="4178849" cy="4856962"/>
        </p:xfrm>
        <a:graphic>
          <a:graphicData uri="http://schemas.openxmlformats.org/drawingml/2006/table">
            <a:tbl>
              <a:tblPr firstRow="1" bandRow="1">
                <a:tableStyleId>{5940675A-B579-460E-94D1-54222C63F5DA}</a:tableStyleId>
              </a:tblPr>
              <a:tblGrid>
                <a:gridCol w="2044556">
                  <a:extLst>
                    <a:ext uri="{9D8B030D-6E8A-4147-A177-3AD203B41FA5}">
                      <a16:colId xmlns:a16="http://schemas.microsoft.com/office/drawing/2014/main" val="20000"/>
                    </a:ext>
                  </a:extLst>
                </a:gridCol>
                <a:gridCol w="426378">
                  <a:extLst>
                    <a:ext uri="{9D8B030D-6E8A-4147-A177-3AD203B41FA5}">
                      <a16:colId xmlns:a16="http://schemas.microsoft.com/office/drawing/2014/main" val="20001"/>
                    </a:ext>
                  </a:extLst>
                </a:gridCol>
                <a:gridCol w="681703">
                  <a:extLst>
                    <a:ext uri="{9D8B030D-6E8A-4147-A177-3AD203B41FA5}">
                      <a16:colId xmlns:a16="http://schemas.microsoft.com/office/drawing/2014/main" val="20002"/>
                    </a:ext>
                  </a:extLst>
                </a:gridCol>
                <a:gridCol w="1026212">
                  <a:extLst>
                    <a:ext uri="{9D8B030D-6E8A-4147-A177-3AD203B41FA5}">
                      <a16:colId xmlns:a16="http://schemas.microsoft.com/office/drawing/2014/main" val="20003"/>
                    </a:ext>
                  </a:extLst>
                </a:gridCol>
              </a:tblGrid>
              <a:tr h="407362">
                <a:tc>
                  <a:txBody>
                    <a:bodyPr/>
                    <a:lstStyle/>
                    <a:p>
                      <a:pPr algn="ctr"/>
                      <a:r>
                        <a:rPr lang="zh-CN" altLang="en-US" sz="1000" b="1" dirty="0">
                          <a:latin typeface="微软雅黑" panose="020B0503020204020204" pitchFamily="34" charset="-122"/>
                          <a:ea typeface="微软雅黑" panose="020B0503020204020204" pitchFamily="34" charset="-122"/>
                        </a:rPr>
                        <a:t>样机</a:t>
                      </a: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数量</a:t>
                      </a: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合作方</a:t>
                      </a: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进展状态</a:t>
                      </a:r>
                    </a:p>
                  </a:txBody>
                  <a:tcPr marL="68367" marR="68367" marT="34184" marB="34184" anchor="ctr"/>
                </a:tc>
                <a:extLst>
                  <a:ext uri="{0D108BD9-81ED-4DB2-BD59-A6C34878D82A}">
                    <a16:rowId xmlns:a16="http://schemas.microsoft.com/office/drawing/2014/main" val="10000"/>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软</a:t>
                      </a:r>
                      <a:r>
                        <a:rPr lang="en-US" altLang="zh-CN" sz="1000" b="1" dirty="0">
                          <a:latin typeface="微软雅黑" panose="020B0503020204020204" pitchFamily="34" charset="-122"/>
                          <a:ea typeface="微软雅黑" panose="020B0503020204020204" pitchFamily="34" charset="-122"/>
                        </a:rPr>
                        <a:t>x</a:t>
                      </a:r>
                      <a:r>
                        <a:rPr lang="zh-CN" altLang="en-US" sz="1000" b="1" dirty="0">
                          <a:latin typeface="微软雅黑" panose="020B0503020204020204" pitchFamily="34" charset="-122"/>
                          <a:ea typeface="微软雅黑" panose="020B0503020204020204" pitchFamily="34" charset="-122"/>
                        </a:rPr>
                        <a:t>射线材料表征验证系统</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微电子所</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完成搭建</a:t>
                      </a:r>
                    </a:p>
                  </a:txBody>
                  <a:tcPr marL="68367" marR="68367" marT="34184" marB="34184" anchor="ctr"/>
                </a:tc>
                <a:extLst>
                  <a:ext uri="{0D108BD9-81ED-4DB2-BD59-A6C34878D82A}">
                    <a16:rowId xmlns:a16="http://schemas.microsoft.com/office/drawing/2014/main" val="10001"/>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en-US" altLang="zh-CN" sz="1000" b="1" dirty="0">
                          <a:latin typeface="微软雅黑" panose="020B0503020204020204" pitchFamily="34" charset="-122"/>
                          <a:ea typeface="微软雅黑" panose="020B0503020204020204" pitchFamily="34" charset="-122"/>
                        </a:rPr>
                        <a:t>TOF</a:t>
                      </a:r>
                      <a:r>
                        <a:rPr lang="zh-CN" altLang="en-US" sz="1000" b="1" dirty="0">
                          <a:latin typeface="微软雅黑" panose="020B0503020204020204" pitchFamily="34" charset="-122"/>
                          <a:ea typeface="微软雅黑" panose="020B0503020204020204" pitchFamily="34" charset="-122"/>
                        </a:rPr>
                        <a:t>多通道自旋分辨光电子能谱仪</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南科大</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完成搭建</a:t>
                      </a:r>
                    </a:p>
                  </a:txBody>
                  <a:tcPr marL="68367" marR="68367" marT="34184" marB="34184" anchor="ctr"/>
                </a:tc>
                <a:extLst>
                  <a:ext uri="{0D108BD9-81ED-4DB2-BD59-A6C34878D82A}">
                    <a16:rowId xmlns:a16="http://schemas.microsoft.com/office/drawing/2014/main" val="10002"/>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时间分辨</a:t>
                      </a:r>
                      <a:r>
                        <a:rPr lang="en-US" altLang="zh-CN" sz="1000" b="1" dirty="0">
                          <a:latin typeface="微软雅黑" panose="020B0503020204020204" pitchFamily="34" charset="-122"/>
                          <a:ea typeface="微软雅黑" panose="020B0503020204020204" pitchFamily="34" charset="-122"/>
                        </a:rPr>
                        <a:t>SASE</a:t>
                      </a:r>
                      <a:r>
                        <a:rPr lang="zh-CN" altLang="en-US" sz="1000" b="1" dirty="0">
                          <a:latin typeface="微软雅黑" panose="020B0503020204020204" pitchFamily="34" charset="-122"/>
                          <a:ea typeface="微软雅黑" panose="020B0503020204020204" pitchFamily="34" charset="-122"/>
                        </a:rPr>
                        <a:t>谱仪</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a:t>
                      </a:r>
                    </a:p>
                  </a:txBody>
                  <a:tcPr marL="68367" marR="68367" marT="34184" marB="34184" anchor="ctr"/>
                </a:tc>
                <a:extLst>
                  <a:ext uri="{0D108BD9-81ED-4DB2-BD59-A6C34878D82A}">
                    <a16:rowId xmlns:a16="http://schemas.microsoft.com/office/drawing/2014/main" val="4121629604"/>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原位</a:t>
                      </a:r>
                      <a:r>
                        <a:rPr lang="en-US" altLang="zh-CN" sz="1000" b="1" dirty="0">
                          <a:latin typeface="微软雅黑" panose="020B0503020204020204" pitchFamily="34" charset="-122"/>
                          <a:ea typeface="微软雅黑" panose="020B0503020204020204" pitchFamily="34" charset="-122"/>
                        </a:rPr>
                        <a:t>AP-XPS</a:t>
                      </a:r>
                      <a:r>
                        <a:rPr lang="zh-CN" altLang="en-US" sz="1000" b="1" dirty="0">
                          <a:latin typeface="微软雅黑" panose="020B0503020204020204" pitchFamily="34" charset="-122"/>
                          <a:ea typeface="微软雅黑" panose="020B0503020204020204" pitchFamily="34" charset="-122"/>
                        </a:rPr>
                        <a:t>和质谱表面催化装置</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南科大</a:t>
                      </a:r>
                    </a:p>
                  </a:txBody>
                  <a:tcPr marL="68367" marR="68367" marT="34184" marB="34184" anchor="ctr"/>
                </a:tc>
                <a:tc>
                  <a:txBody>
                    <a:bodyPr/>
                    <a:lstStyle/>
                    <a:p>
                      <a:pPr algn="l"/>
                      <a:r>
                        <a:rPr lang="zh-CN" altLang="en-US" sz="1000" b="1" dirty="0">
                          <a:latin typeface="微软雅黑" panose="020B0503020204020204" pitchFamily="34" charset="-122"/>
                          <a:ea typeface="微软雅黑" panose="020B0503020204020204" pitchFamily="34" charset="-122"/>
                        </a:rPr>
                        <a:t>完成搭建</a:t>
                      </a:r>
                      <a:endParaRPr lang="zh-CN" sz="1000" b="1" dirty="0">
                        <a:latin typeface="微软雅黑" panose="020B0503020204020204" pitchFamily="34" charset="-122"/>
                        <a:ea typeface="微软雅黑" panose="020B0503020204020204" pitchFamily="34" charset="-122"/>
                      </a:endParaRPr>
                    </a:p>
                  </a:txBody>
                  <a:tcPr marL="68367" marR="68367" marT="34184" marB="34184" anchor="ctr"/>
                </a:tc>
                <a:extLst>
                  <a:ext uri="{0D108BD9-81ED-4DB2-BD59-A6C34878D82A}">
                    <a16:rowId xmlns:a16="http://schemas.microsoft.com/office/drawing/2014/main" val="10003"/>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紫外激光二次电离</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大化所</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a:t>
                      </a:r>
                    </a:p>
                  </a:txBody>
                  <a:tcPr marL="68367" marR="68367" marT="34184" marB="34184" anchor="ctr"/>
                </a:tc>
                <a:extLst>
                  <a:ext uri="{0D108BD9-81ED-4DB2-BD59-A6C34878D82A}">
                    <a16:rowId xmlns:a16="http://schemas.microsoft.com/office/drawing/2014/main" val="10004"/>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相干衍射成像样机</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南科大</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完成研制</a:t>
                      </a:r>
                    </a:p>
                  </a:txBody>
                  <a:tcPr marL="68367" marR="68367" marT="34184" marB="34184" anchor="ctr"/>
                </a:tc>
                <a:extLst>
                  <a:ext uri="{0D108BD9-81ED-4DB2-BD59-A6C34878D82A}">
                    <a16:rowId xmlns:a16="http://schemas.microsoft.com/office/drawing/2014/main" val="10005"/>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纳米气溶胶质谱样机</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大化所</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完成研制</a:t>
                      </a:r>
                    </a:p>
                  </a:txBody>
                  <a:tcPr marL="68367" marR="68367" marT="34184" marB="34184" anchor="ctr"/>
                </a:tc>
                <a:extLst>
                  <a:ext uri="{0D108BD9-81ED-4DB2-BD59-A6C34878D82A}">
                    <a16:rowId xmlns:a16="http://schemas.microsoft.com/office/drawing/2014/main" val="10006"/>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高灵敏光电离质谱探测系统</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大化所</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sym typeface="+mn-ea"/>
                        </a:rPr>
                        <a:t>完成搭建</a:t>
                      </a:r>
                    </a:p>
                  </a:txBody>
                  <a:tcPr marL="68367" marR="68367" marT="34184" marB="34184" anchor="ctr"/>
                </a:tc>
                <a:extLst>
                  <a:ext uri="{0D108BD9-81ED-4DB2-BD59-A6C34878D82A}">
                    <a16:rowId xmlns:a16="http://schemas.microsoft.com/office/drawing/2014/main" val="10007"/>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高密度原子束流制备装置</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中科大</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sym typeface="+mn-ea"/>
                        </a:rPr>
                        <a:t>完成研制</a:t>
                      </a:r>
                    </a:p>
                  </a:txBody>
                  <a:tcPr marL="68367" marR="68367" marT="34184" marB="34184" anchor="ctr"/>
                </a:tc>
                <a:extLst>
                  <a:ext uri="{0D108BD9-81ED-4DB2-BD59-A6C34878D82A}">
                    <a16:rowId xmlns:a16="http://schemas.microsoft.com/office/drawing/2014/main" val="10008"/>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高密度分子束装置</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中科大</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完成研制</a:t>
                      </a:r>
                    </a:p>
                  </a:txBody>
                  <a:tcPr marL="68367" marR="68367" marT="34184" marB="34184" anchor="ctr"/>
                </a:tc>
                <a:extLst>
                  <a:ext uri="{0D108BD9-81ED-4DB2-BD59-A6C34878D82A}">
                    <a16:rowId xmlns:a16="http://schemas.microsoft.com/office/drawing/2014/main" val="10009"/>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离子阱样机</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南科大</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完成研制</a:t>
                      </a:r>
                    </a:p>
                  </a:txBody>
                  <a:tcPr marL="68367" marR="68367" marT="34184" marB="34184" anchor="ctr"/>
                </a:tc>
                <a:extLst>
                  <a:ext uri="{0D108BD9-81ED-4DB2-BD59-A6C34878D82A}">
                    <a16:rowId xmlns:a16="http://schemas.microsoft.com/office/drawing/2014/main" val="10010"/>
                  </a:ext>
                </a:extLst>
              </a:tr>
              <a:tr h="370800">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000" b="1" dirty="0">
                          <a:latin typeface="微软雅黑" panose="020B0503020204020204" pitchFamily="34" charset="-122"/>
                          <a:ea typeface="微软雅黑" panose="020B0503020204020204" pitchFamily="34" charset="-122"/>
                        </a:rPr>
                        <a:t>氪原子光激发产生装置</a:t>
                      </a:r>
                    </a:p>
                  </a:txBody>
                  <a:tcPr marL="68367" marR="68367" marT="34184" marB="34184" anchor="ctr"/>
                </a:tc>
                <a:tc>
                  <a:txBody>
                    <a:bodyPr/>
                    <a:lstStyle/>
                    <a:p>
                      <a:pPr algn="ctr"/>
                      <a:r>
                        <a:rPr lang="en-US" altLang="zh-CN" sz="1000" b="1" dirty="0">
                          <a:latin typeface="微软雅黑" panose="020B0503020204020204" pitchFamily="34" charset="-122"/>
                          <a:ea typeface="微软雅黑" panose="020B0503020204020204" pitchFamily="34" charset="-122"/>
                        </a:rPr>
                        <a:t>1</a:t>
                      </a:r>
                      <a:endParaRPr lang="zh-CN" altLang="en-US" sz="1000" b="1" dirty="0">
                        <a:latin typeface="微软雅黑" panose="020B0503020204020204" pitchFamily="34" charset="-122"/>
                        <a:ea typeface="微软雅黑" panose="020B0503020204020204" pitchFamily="34" charset="-122"/>
                      </a:endParaRPr>
                    </a:p>
                  </a:txBody>
                  <a:tcPr marL="68367" marR="68367" marT="34184" marB="34184" anchor="ctr"/>
                </a:tc>
                <a:tc>
                  <a:txBody>
                    <a:bodyPr/>
                    <a:lstStyle/>
                    <a:p>
                      <a:pPr algn="ctr"/>
                      <a:r>
                        <a:rPr lang="zh-CN" altLang="en-US" sz="1000" b="1" dirty="0">
                          <a:latin typeface="微软雅黑" panose="020B0503020204020204" pitchFamily="34" charset="-122"/>
                          <a:ea typeface="微软雅黑" panose="020B0503020204020204" pitchFamily="34" charset="-122"/>
                        </a:rPr>
                        <a:t>中科大</a:t>
                      </a:r>
                    </a:p>
                  </a:txBody>
                  <a:tcPr marL="68367" marR="68367" marT="34184" marB="34184" anchor="ctr"/>
                </a:tc>
                <a:tc>
                  <a:txBody>
                    <a:bodyPr/>
                    <a:lstStyle/>
                    <a:p>
                      <a:pPr algn="l"/>
                      <a:r>
                        <a:rPr lang="zh-CN" altLang="en-US" sz="1000" b="1" baseline="0" dirty="0">
                          <a:latin typeface="微软雅黑" panose="020B0503020204020204" pitchFamily="34" charset="-122"/>
                          <a:ea typeface="微软雅黑" panose="020B0503020204020204" pitchFamily="34" charset="-122"/>
                        </a:rPr>
                        <a:t>完成测试验收</a:t>
                      </a:r>
                    </a:p>
                  </a:txBody>
                  <a:tcPr marL="68367" marR="68367" marT="34184" marB="34184" anchor="ctr"/>
                </a:tc>
                <a:extLst>
                  <a:ext uri="{0D108BD9-81ED-4DB2-BD59-A6C34878D82A}">
                    <a16:rowId xmlns:a16="http://schemas.microsoft.com/office/drawing/2014/main" val="10011"/>
                  </a:ext>
                </a:extLst>
              </a:tr>
            </a:tbl>
          </a:graphicData>
        </a:graphic>
      </p:graphicFrame>
      <p:pic>
        <p:nvPicPr>
          <p:cNvPr id="4" name="图片 3">
            <a:extLst>
              <a:ext uri="{FF2B5EF4-FFF2-40B4-BE49-F238E27FC236}">
                <a16:creationId xmlns:a16="http://schemas.microsoft.com/office/drawing/2014/main" id="{3A6FE744-69F8-09F1-16BA-4907A11FB7BF}"/>
              </a:ext>
            </a:extLst>
          </p:cNvPr>
          <p:cNvPicPr>
            <a:picLocks noChangeAspect="1"/>
          </p:cNvPicPr>
          <p:nvPr/>
        </p:nvPicPr>
        <p:blipFill>
          <a:blip r:embed="rId2"/>
          <a:srcRect l="-1" r="328" b="30059"/>
          <a:stretch>
            <a:fillRect/>
          </a:stretch>
        </p:blipFill>
        <p:spPr>
          <a:xfrm>
            <a:off x="4410739" y="4135077"/>
            <a:ext cx="2543975" cy="2381108"/>
          </a:xfrm>
          <a:prstGeom prst="rect">
            <a:avLst/>
          </a:prstGeom>
        </p:spPr>
      </p:pic>
      <p:pic>
        <p:nvPicPr>
          <p:cNvPr id="5" name="图片 4">
            <a:extLst>
              <a:ext uri="{FF2B5EF4-FFF2-40B4-BE49-F238E27FC236}">
                <a16:creationId xmlns:a16="http://schemas.microsoft.com/office/drawing/2014/main" id="{747EED17-3B3A-3F69-38BD-78AD12A25D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1061" y="4096614"/>
            <a:ext cx="3012469" cy="970838"/>
          </a:xfrm>
          <a:prstGeom prst="rect">
            <a:avLst/>
          </a:prstGeom>
        </p:spPr>
      </p:pic>
      <p:sp>
        <p:nvSpPr>
          <p:cNvPr id="7" name="文本框 6">
            <a:extLst>
              <a:ext uri="{FF2B5EF4-FFF2-40B4-BE49-F238E27FC236}">
                <a16:creationId xmlns:a16="http://schemas.microsoft.com/office/drawing/2014/main" id="{097F2AEC-1949-80E3-1E28-FD223A79A0B7}"/>
              </a:ext>
            </a:extLst>
          </p:cNvPr>
          <p:cNvSpPr txBox="1"/>
          <p:nvPr/>
        </p:nvSpPr>
        <p:spPr>
          <a:xfrm>
            <a:off x="3356761" y="6466201"/>
            <a:ext cx="457491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300" normalizeH="0" baseline="0" noProof="0" dirty="0">
                <a:ln>
                  <a:noFill/>
                </a:ln>
                <a:solidFill>
                  <a:srgbClr val="000000"/>
                </a:solidFill>
                <a:effectLst/>
                <a:uLnTx/>
                <a:uFillTx/>
                <a:latin typeface="微软雅黑"/>
                <a:ea typeface="微软雅黑"/>
                <a:cs typeface="+mn-cs"/>
              </a:rPr>
              <a:t>纳米气溶胶质谱仪</a:t>
            </a:r>
          </a:p>
        </p:txBody>
      </p:sp>
      <p:sp>
        <p:nvSpPr>
          <p:cNvPr id="8" name="文本框 7">
            <a:extLst>
              <a:ext uri="{FF2B5EF4-FFF2-40B4-BE49-F238E27FC236}">
                <a16:creationId xmlns:a16="http://schemas.microsoft.com/office/drawing/2014/main" id="{00582DC3-EA18-6705-ED18-8DF91E4ACAD1}"/>
              </a:ext>
            </a:extLst>
          </p:cNvPr>
          <p:cNvSpPr txBox="1"/>
          <p:nvPr/>
        </p:nvSpPr>
        <p:spPr>
          <a:xfrm>
            <a:off x="7050065" y="4072887"/>
            <a:ext cx="245117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300" normalizeH="0" baseline="0" noProof="0" dirty="0">
                <a:ln>
                  <a:noFill/>
                </a:ln>
                <a:solidFill>
                  <a:srgbClr val="000000"/>
                </a:solidFill>
                <a:effectLst/>
                <a:uLnTx/>
                <a:uFillTx/>
                <a:latin typeface="微软雅黑"/>
                <a:ea typeface="微软雅黑"/>
                <a:cs typeface="+mn-cs"/>
              </a:rPr>
              <a:t>紫外激光二次电离系统</a:t>
            </a:r>
          </a:p>
        </p:txBody>
      </p:sp>
      <p:pic>
        <p:nvPicPr>
          <p:cNvPr id="10" name="图片 9">
            <a:extLst>
              <a:ext uri="{FF2B5EF4-FFF2-40B4-BE49-F238E27FC236}">
                <a16:creationId xmlns:a16="http://schemas.microsoft.com/office/drawing/2014/main" id="{C73A3826-5CD7-8276-3CA9-56A88B53E7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268" t="22527" r="38947" b="26069"/>
          <a:stretch/>
        </p:blipFill>
        <p:spPr>
          <a:xfrm rot="5400000">
            <a:off x="4659649" y="2680080"/>
            <a:ext cx="1108007" cy="14801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图片 10">
            <a:extLst>
              <a:ext uri="{FF2B5EF4-FFF2-40B4-BE49-F238E27FC236}">
                <a16:creationId xmlns:a16="http://schemas.microsoft.com/office/drawing/2014/main" id="{E451BFE4-D53D-52F5-17CE-A1A6EB25DE61}"/>
              </a:ext>
            </a:extLst>
          </p:cNvPr>
          <p:cNvPicPr>
            <a:picLocks/>
          </p:cNvPicPr>
          <p:nvPr/>
        </p:nvPicPr>
        <p:blipFill>
          <a:blip r:embed="rId5"/>
          <a:srcRect l="3022" t="27786" r="4908" b="25675"/>
          <a:stretch>
            <a:fillRect/>
          </a:stretch>
        </p:blipFill>
        <p:spPr>
          <a:xfrm>
            <a:off x="6080589" y="2876587"/>
            <a:ext cx="2278400" cy="10975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图片 11">
            <a:extLst>
              <a:ext uri="{FF2B5EF4-FFF2-40B4-BE49-F238E27FC236}">
                <a16:creationId xmlns:a16="http://schemas.microsoft.com/office/drawing/2014/main" id="{CFB9E52E-DBD1-7D17-D7B4-EC20BAD628D0}"/>
              </a:ext>
            </a:extLst>
          </p:cNvPr>
          <p:cNvPicPr>
            <a:picLocks noChangeAspect="1"/>
          </p:cNvPicPr>
          <p:nvPr/>
        </p:nvPicPr>
        <p:blipFill>
          <a:blip r:embed="rId6"/>
          <a:srcRect b="50000"/>
          <a:stretch>
            <a:fillRect/>
          </a:stretch>
        </p:blipFill>
        <p:spPr>
          <a:xfrm>
            <a:off x="4418850" y="1644406"/>
            <a:ext cx="3986211" cy="1160264"/>
          </a:xfrm>
          <a:prstGeom prst="rect">
            <a:avLst/>
          </a:prstGeom>
        </p:spPr>
      </p:pic>
      <p:sp>
        <p:nvSpPr>
          <p:cNvPr id="9" name="文本框 8">
            <a:extLst>
              <a:ext uri="{FF2B5EF4-FFF2-40B4-BE49-F238E27FC236}">
                <a16:creationId xmlns:a16="http://schemas.microsoft.com/office/drawing/2014/main" id="{3A558F17-FB10-FD27-A41D-AA6C1F496042}"/>
              </a:ext>
            </a:extLst>
          </p:cNvPr>
          <p:cNvSpPr txBox="1"/>
          <p:nvPr/>
        </p:nvSpPr>
        <p:spPr>
          <a:xfrm>
            <a:off x="6142727" y="1719131"/>
            <a:ext cx="23657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300" normalizeH="0" baseline="0" noProof="0" dirty="0">
                <a:ln>
                  <a:noFill/>
                </a:ln>
                <a:solidFill>
                  <a:srgbClr val="000000"/>
                </a:solidFill>
                <a:effectLst/>
                <a:uLnTx/>
                <a:uFillTx/>
                <a:latin typeface="微软雅黑"/>
                <a:ea typeface="微软雅黑"/>
                <a:cs typeface="+mn-cs"/>
              </a:rPr>
              <a:t>高密度原子束流制备仪</a:t>
            </a:r>
          </a:p>
        </p:txBody>
      </p:sp>
      <p:pic>
        <p:nvPicPr>
          <p:cNvPr id="16" name="图片 15">
            <a:extLst>
              <a:ext uri="{FF2B5EF4-FFF2-40B4-BE49-F238E27FC236}">
                <a16:creationId xmlns:a16="http://schemas.microsoft.com/office/drawing/2014/main" id="{F43ACE38-EAF5-E615-9AF8-87C7BD255373}"/>
              </a:ext>
            </a:extLst>
          </p:cNvPr>
          <p:cNvPicPr>
            <a:picLocks noChangeAspect="1"/>
          </p:cNvPicPr>
          <p:nvPr/>
        </p:nvPicPr>
        <p:blipFill>
          <a:blip r:embed="rId7"/>
          <a:stretch>
            <a:fillRect/>
          </a:stretch>
        </p:blipFill>
        <p:spPr>
          <a:xfrm>
            <a:off x="8670679" y="1664463"/>
            <a:ext cx="3252579" cy="2328958"/>
          </a:xfrm>
          <a:prstGeom prst="rect">
            <a:avLst/>
          </a:prstGeom>
        </p:spPr>
      </p:pic>
      <p:sp>
        <p:nvSpPr>
          <p:cNvPr id="13" name="文本框 12">
            <a:extLst>
              <a:ext uri="{FF2B5EF4-FFF2-40B4-BE49-F238E27FC236}">
                <a16:creationId xmlns:a16="http://schemas.microsoft.com/office/drawing/2014/main" id="{65E62E7B-37FF-C2CB-BE11-9EED4D59D3F4}"/>
              </a:ext>
            </a:extLst>
          </p:cNvPr>
          <p:cNvSpPr txBox="1"/>
          <p:nvPr/>
        </p:nvSpPr>
        <p:spPr>
          <a:xfrm>
            <a:off x="8005283" y="3593594"/>
            <a:ext cx="345050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300" normalizeH="0" baseline="0" noProof="0" dirty="0">
                <a:ln>
                  <a:noFill/>
                </a:ln>
                <a:solidFill>
                  <a:srgbClr val="FFFFFF"/>
                </a:solidFill>
                <a:effectLst/>
                <a:uLnTx/>
                <a:uFillTx/>
                <a:latin typeface="微软雅黑"/>
                <a:ea typeface="微软雅黑"/>
                <a:cs typeface="+mn-cs"/>
              </a:rPr>
              <a:t>时间分辨</a:t>
            </a:r>
            <a:r>
              <a:rPr kumimoji="0" lang="en-US" altLang="zh-CN" sz="1400" b="1" i="0" u="none" strike="noStrike" kern="1200" cap="none" spc="300" normalizeH="0" baseline="0" noProof="0" dirty="0">
                <a:ln>
                  <a:noFill/>
                </a:ln>
                <a:solidFill>
                  <a:srgbClr val="FFFFFF"/>
                </a:solidFill>
                <a:effectLst/>
                <a:uLnTx/>
                <a:uFillTx/>
                <a:latin typeface="微软雅黑"/>
                <a:ea typeface="微软雅黑"/>
                <a:cs typeface="+mn-cs"/>
              </a:rPr>
              <a:t>SASE</a:t>
            </a:r>
            <a:r>
              <a:rPr kumimoji="0" lang="zh-CN" altLang="en-US" sz="1400" b="1" i="0" u="none" strike="noStrike" kern="1200" cap="none" spc="300" normalizeH="0" baseline="0" noProof="0" dirty="0">
                <a:ln>
                  <a:noFill/>
                </a:ln>
                <a:solidFill>
                  <a:srgbClr val="FFFFFF"/>
                </a:solidFill>
                <a:effectLst/>
                <a:uLnTx/>
                <a:uFillTx/>
                <a:latin typeface="微软雅黑"/>
                <a:ea typeface="微软雅黑"/>
                <a:cs typeface="+mn-cs"/>
              </a:rPr>
              <a:t>谱仪</a:t>
            </a:r>
          </a:p>
        </p:txBody>
      </p:sp>
      <p:sp>
        <p:nvSpPr>
          <p:cNvPr id="17" name="文本框 16">
            <a:extLst>
              <a:ext uri="{FF2B5EF4-FFF2-40B4-BE49-F238E27FC236}">
                <a16:creationId xmlns:a16="http://schemas.microsoft.com/office/drawing/2014/main" id="{FCDB3890-0EB9-8C92-47EE-380406B8FF7E}"/>
              </a:ext>
            </a:extLst>
          </p:cNvPr>
          <p:cNvSpPr txBox="1"/>
          <p:nvPr/>
        </p:nvSpPr>
        <p:spPr>
          <a:xfrm>
            <a:off x="80698" y="1004490"/>
            <a:ext cx="11746039" cy="523220"/>
          </a:xfrm>
          <a:prstGeom prst="rect">
            <a:avLst/>
          </a:prstGeom>
        </p:spPr>
        <p:txBody>
          <a:bodyPr wrap="square">
            <a:spAutoFit/>
          </a:bodyPr>
          <a:lstStyle>
            <a:defPPr>
              <a:defRPr lang="zh-CN"/>
            </a:defPPr>
            <a:lvl1pPr marL="285750" indent="-285750" algn="just" defTabSz="650240" eaLnBrk="1" fontAlgn="auto" hangingPunct="1">
              <a:spcBef>
                <a:spcPts val="0"/>
              </a:spcBef>
              <a:spcAft>
                <a:spcPts val="0"/>
              </a:spcAft>
              <a:buFont typeface="Arial" panose="020B0604020202020204" pitchFamily="34" charset="0"/>
              <a:buChar char="•"/>
              <a:defRPr sz="2000" b="1">
                <a:solidFill>
                  <a:srgbClr val="002060"/>
                </a:solidFill>
                <a:latin typeface="微软雅黑" panose="020B0503020204020204" pitchFamily="34" charset="-122"/>
                <a:ea typeface="微软雅黑" panose="020B0503020204020204" pitchFamily="34" charset="-122"/>
              </a:defRPr>
            </a:lvl1pPr>
          </a:lstStyle>
          <a:p>
            <a:pPr marL="285750" marR="0" lvl="0" indent="-285750" algn="just" defTabSz="65024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0" lang="zh-CN"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针对</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S</a:t>
            </a:r>
            <a:r>
              <a:rPr kumimoji="0" lang="en-US" altLang="zh-CN" sz="1400" b="1"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3</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FEL</a:t>
            </a:r>
            <a:r>
              <a:rPr kumimoji="0" lang="zh-CN"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装置在</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半导体技术</a:t>
            </a:r>
            <a:r>
              <a:rPr kumimoji="0" lang="zh-CN"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、量子材料、能源催化、生物医药、星际科学、原子分子科学等</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六大</a:t>
            </a:r>
            <a:r>
              <a:rPr kumimoji="0" lang="zh-CN"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前沿科学领域的重要应用，</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与南科大、大化所、中科大、微电子所等合作</a:t>
            </a:r>
            <a:r>
              <a:rPr kumimoji="0" lang="zh-CN"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开展</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实验站</a:t>
            </a:r>
            <a:r>
              <a:rPr kumimoji="0" lang="zh-CN"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关键技术难题的集中攻关，</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已基本</a:t>
            </a:r>
            <a:r>
              <a:rPr kumimoji="0" lang="zh-CN"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完成核心元部件和原理性样机的研制</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pic>
        <p:nvPicPr>
          <p:cNvPr id="19" name="图片 18">
            <a:extLst>
              <a:ext uri="{FF2B5EF4-FFF2-40B4-BE49-F238E27FC236}">
                <a16:creationId xmlns:a16="http://schemas.microsoft.com/office/drawing/2014/main" id="{7F4F72BA-9185-7510-5881-6AA54FC30B9E}"/>
              </a:ext>
            </a:extLst>
          </p:cNvPr>
          <p:cNvPicPr>
            <a:picLocks noChangeAspect="1"/>
          </p:cNvPicPr>
          <p:nvPr/>
        </p:nvPicPr>
        <p:blipFill>
          <a:blip r:embed="rId8"/>
          <a:stretch>
            <a:fillRect/>
          </a:stretch>
        </p:blipFill>
        <p:spPr>
          <a:xfrm>
            <a:off x="7071061" y="5170645"/>
            <a:ext cx="3012469" cy="1357033"/>
          </a:xfrm>
          <a:prstGeom prst="rect">
            <a:avLst/>
          </a:prstGeom>
        </p:spPr>
      </p:pic>
      <p:sp>
        <p:nvSpPr>
          <p:cNvPr id="20" name="文本框 19">
            <a:extLst>
              <a:ext uri="{FF2B5EF4-FFF2-40B4-BE49-F238E27FC236}">
                <a16:creationId xmlns:a16="http://schemas.microsoft.com/office/drawing/2014/main" id="{153940EE-80A3-ECB4-80F3-B0074DEB41B8}"/>
              </a:ext>
            </a:extLst>
          </p:cNvPr>
          <p:cNvSpPr txBox="1"/>
          <p:nvPr/>
        </p:nvSpPr>
        <p:spPr>
          <a:xfrm>
            <a:off x="6904235" y="6466201"/>
            <a:ext cx="345050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300" normalizeH="0" baseline="0" noProof="0" dirty="0">
                <a:ln>
                  <a:noFill/>
                </a:ln>
                <a:solidFill>
                  <a:srgbClr val="000000"/>
                </a:solidFill>
                <a:effectLst/>
                <a:uLnTx/>
                <a:uFillTx/>
                <a:latin typeface="微软雅黑"/>
                <a:ea typeface="微软雅黑"/>
                <a:cs typeface="+mn-cs"/>
              </a:rPr>
              <a:t>相干衍射成像样机</a:t>
            </a:r>
          </a:p>
        </p:txBody>
      </p:sp>
      <p:pic>
        <p:nvPicPr>
          <p:cNvPr id="22" name="图片 21">
            <a:extLst>
              <a:ext uri="{FF2B5EF4-FFF2-40B4-BE49-F238E27FC236}">
                <a16:creationId xmlns:a16="http://schemas.microsoft.com/office/drawing/2014/main" id="{F3A13CDB-6564-FBB8-B8D8-992F7C016915}"/>
              </a:ext>
            </a:extLst>
          </p:cNvPr>
          <p:cNvPicPr>
            <a:picLocks noChangeAspect="1"/>
          </p:cNvPicPr>
          <p:nvPr/>
        </p:nvPicPr>
        <p:blipFill>
          <a:blip r:embed="rId9"/>
          <a:srcRect l="11608" r="9516"/>
          <a:stretch>
            <a:fillRect/>
          </a:stretch>
        </p:blipFill>
        <p:spPr>
          <a:xfrm>
            <a:off x="10199877" y="4074736"/>
            <a:ext cx="1713994" cy="2428481"/>
          </a:xfrm>
          <a:prstGeom prst="rect">
            <a:avLst/>
          </a:prstGeom>
        </p:spPr>
      </p:pic>
      <p:sp>
        <p:nvSpPr>
          <p:cNvPr id="23" name="文本框 22">
            <a:extLst>
              <a:ext uri="{FF2B5EF4-FFF2-40B4-BE49-F238E27FC236}">
                <a16:creationId xmlns:a16="http://schemas.microsoft.com/office/drawing/2014/main" id="{595361FC-E3E9-3655-1E2C-B657C1917430}"/>
              </a:ext>
            </a:extLst>
          </p:cNvPr>
          <p:cNvSpPr txBox="1"/>
          <p:nvPr/>
        </p:nvSpPr>
        <p:spPr>
          <a:xfrm>
            <a:off x="9331623" y="6466201"/>
            <a:ext cx="345050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300" normalizeH="0" baseline="0" noProof="0" dirty="0">
                <a:ln>
                  <a:noFill/>
                </a:ln>
                <a:solidFill>
                  <a:srgbClr val="000000"/>
                </a:solidFill>
                <a:effectLst/>
                <a:uLnTx/>
                <a:uFillTx/>
                <a:latin typeface="微软雅黑"/>
                <a:ea typeface="微软雅黑"/>
                <a:cs typeface="+mn-cs"/>
              </a:rPr>
              <a:t>高密度分子束装置</a:t>
            </a:r>
          </a:p>
        </p:txBody>
      </p:sp>
    </p:spTree>
    <p:extLst>
      <p:ext uri="{BB962C8B-B14F-4D97-AF65-F5344CB8AC3E}">
        <p14:creationId xmlns:p14="http://schemas.microsoft.com/office/powerpoint/2010/main" val="17918908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p:cNvSpPr txBox="1">
            <a:spLocks noChangeArrowheads="1"/>
          </p:cNvSpPr>
          <p:nvPr/>
        </p:nvSpPr>
        <p:spPr bwMode="auto">
          <a:xfrm>
            <a:off x="103894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结  语</a:t>
            </a: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45854" y="2206890"/>
            <a:ext cx="6151617" cy="3690973"/>
          </a:xfrm>
          <a:prstGeom prst="rect">
            <a:avLst/>
          </a:prstGeom>
          <a:ln>
            <a:noFill/>
          </a:ln>
          <a:effectLst>
            <a:outerShdw blurRad="190500" algn="tl" rotWithShape="0">
              <a:srgbClr val="000000">
                <a:alpha val="48000"/>
              </a:srgbClr>
            </a:outerShdw>
          </a:effectLst>
        </p:spPr>
      </p:pic>
      <p:sp>
        <p:nvSpPr>
          <p:cNvPr id="4" name="文本框 3"/>
          <p:cNvSpPr txBox="1"/>
          <p:nvPr/>
        </p:nvSpPr>
        <p:spPr>
          <a:xfrm>
            <a:off x="508174" y="730353"/>
            <a:ext cx="5129573" cy="6122714"/>
          </a:xfrm>
          <a:prstGeom prst="rect">
            <a:avLst/>
          </a:prstGeom>
        </p:spPr>
        <p:txBody>
          <a:bodyPr anchor="ctr">
            <a:scene3d>
              <a:camera prst="legacyObliqueTopLeft">
                <a:rot lat="0" lon="0" rev="0"/>
              </a:camera>
              <a:lightRig rig="legacyFlat1" dir="tl"/>
            </a:scene3d>
          </a:bodyPr>
          <a:lstStyle/>
          <a:p>
            <a:pPr algn="just" eaLnBrk="1" hangingPunct="1">
              <a:lnSpc>
                <a:spcPct val="150000"/>
              </a:lnSpc>
            </a:pPr>
            <a:r>
              <a:rPr lang="zh-CN" altLang="en-US" sz="4400" kern="300" spc="6" dirty="0">
                <a:solidFill>
                  <a:srgbClr val="094162"/>
                </a:solidFill>
                <a:effectLst>
                  <a:outerShdw blurRad="38100" dist="38100" dir="2700000" algn="tl">
                    <a:srgbClr val="000000">
                      <a:alpha val="43137"/>
                    </a:srgbClr>
                  </a:outerShdw>
                </a:effectLst>
                <a:latin typeface="+mn-ea"/>
                <a:ea typeface="+mn-ea"/>
              </a:rPr>
              <a:t>经</a:t>
            </a:r>
            <a:r>
              <a:rPr lang="zh-CN" altLang="en-US" sz="2200" kern="300" spc="6" dirty="0">
                <a:solidFill>
                  <a:srgbClr val="094162"/>
                </a:solidFill>
                <a:latin typeface="+mn-ea"/>
                <a:ea typeface="+mn-ea"/>
              </a:rPr>
              <a:t>过五年多的规划和设计，深圳先进光源研究院已经拥有了一支高水平的工程技术和科研团队，并制定详细建设计划。我们有信心和能力</a:t>
            </a:r>
            <a:r>
              <a:rPr lang="zh-CN" altLang="zh-CN" sz="2200" kern="300" spc="6" dirty="0">
                <a:solidFill>
                  <a:srgbClr val="094162"/>
                </a:solidFill>
                <a:latin typeface="+mn-ea"/>
                <a:ea typeface="+mn-ea"/>
              </a:rPr>
              <a:t>建设</a:t>
            </a:r>
            <a:r>
              <a:rPr lang="zh-CN" altLang="en-US" sz="2200" kern="300" spc="6" dirty="0">
                <a:solidFill>
                  <a:srgbClr val="094162"/>
                </a:solidFill>
                <a:latin typeface="+mn-ea"/>
                <a:ea typeface="+mn-ea"/>
              </a:rPr>
              <a:t>一个具有国际领先水平的中能高重复频率</a:t>
            </a:r>
            <a:r>
              <a:rPr lang="en-US" altLang="zh-CN" sz="2200" kern="300" spc="6" dirty="0">
                <a:solidFill>
                  <a:srgbClr val="094162"/>
                </a:solidFill>
                <a:latin typeface="+mn-ea"/>
                <a:ea typeface="+mn-ea"/>
              </a:rPr>
              <a:t>X</a:t>
            </a:r>
            <a:r>
              <a:rPr lang="zh-CN" altLang="en-US" sz="2200" kern="300" spc="6" dirty="0">
                <a:solidFill>
                  <a:srgbClr val="094162"/>
                </a:solidFill>
                <a:latin typeface="+mn-ea"/>
                <a:ea typeface="+mn-ea"/>
              </a:rPr>
              <a:t>射线自由电子激光装置，并且能利用这一光源设施大力推动能源环境、量子材料、生命科学等重要科技领域的发展，为解决我国重大的关键技术难题、推动大湾区高技术产业发展做出重要贡献。</a:t>
            </a:r>
            <a:endParaRPr lang="en-GB" altLang="zh-CN" sz="2200" kern="300" spc="6" dirty="0">
              <a:solidFill>
                <a:srgbClr val="094162"/>
              </a:solidFill>
              <a:latin typeface="+mn-ea"/>
              <a:ea typeface="+mn-ea"/>
              <a:sym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543119" y="1021080"/>
            <a:ext cx="4425315" cy="5400000"/>
          </a:xfrm>
          <a:prstGeom prst="rect">
            <a:avLst/>
          </a:prstGeom>
        </p:spPr>
        <p:txBody>
          <a:bodyPr anchor="ctr">
            <a:scene3d>
              <a:camera prst="legacyObliqueTopLeft">
                <a:rot lat="0" lon="0" rev="0"/>
              </a:camera>
              <a:lightRig rig="legacyFlat1" dir="tl"/>
            </a:scene3d>
          </a:bodyPr>
          <a:lstStyle>
            <a:defPPr>
              <a:defRPr lang="zh-CN"/>
            </a:defPPr>
            <a:lvl1pPr>
              <a:lnSpc>
                <a:spcPct val="158000"/>
              </a:lnSpc>
              <a:defRPr sz="925" kern="286" spc="3">
                <a:solidFill>
                  <a:srgbClr val="3D3D3D">
                    <a:alpha val="100000"/>
                  </a:srgbClr>
                </a:solidFill>
                <a:latin typeface="Noto Sans S Chinese Medium" panose="02010800040101010101" pitchFamily="1" charset="-122"/>
                <a:ea typeface="Noto Sans S Chinese Medium" panose="02010800040101010101" pitchFamily="1" charset="-122"/>
              </a:defRPr>
            </a:lvl1pPr>
          </a:lstStyle>
          <a:p>
            <a:r>
              <a:rPr lang="zh-CN" altLang="en-US" sz="2400" b="1" dirty="0">
                <a:solidFill>
                  <a:srgbClr val="094162"/>
                </a:solidFill>
                <a:latin typeface="+mj-ea"/>
                <a:ea typeface="+mj-ea"/>
              </a:rPr>
              <a:t>国家发展改革委</a:t>
            </a:r>
            <a:endParaRPr lang="en-US" altLang="zh-CN" sz="2400" b="1" dirty="0">
              <a:solidFill>
                <a:srgbClr val="094162"/>
              </a:solidFill>
              <a:latin typeface="+mj-ea"/>
              <a:ea typeface="+mj-ea"/>
            </a:endParaRPr>
          </a:p>
          <a:p>
            <a:r>
              <a:rPr lang="zh-CN" altLang="en-US" sz="2400" b="1" dirty="0">
                <a:solidFill>
                  <a:srgbClr val="094162"/>
                </a:solidFill>
                <a:latin typeface="+mj-ea"/>
                <a:ea typeface="+mj-ea"/>
              </a:rPr>
              <a:t>广东省人民政府</a:t>
            </a:r>
            <a:endParaRPr lang="en-US" altLang="zh-CN" sz="2400" b="1" dirty="0">
              <a:solidFill>
                <a:srgbClr val="094162"/>
              </a:solidFill>
              <a:latin typeface="+mj-ea"/>
              <a:ea typeface="+mj-ea"/>
            </a:endParaRPr>
          </a:p>
          <a:p>
            <a:r>
              <a:rPr lang="zh-CN" altLang="en-US" sz="2400" b="1" dirty="0">
                <a:solidFill>
                  <a:srgbClr val="094162"/>
                </a:solidFill>
                <a:latin typeface="+mj-ea"/>
                <a:ea typeface="+mj-ea"/>
              </a:rPr>
              <a:t>广东省发展改革委</a:t>
            </a:r>
            <a:endParaRPr lang="en-US" altLang="zh-CN" sz="2400" b="1" dirty="0">
              <a:solidFill>
                <a:srgbClr val="094162"/>
              </a:solidFill>
              <a:latin typeface="+mj-ea"/>
              <a:ea typeface="+mj-ea"/>
            </a:endParaRPr>
          </a:p>
          <a:p>
            <a:r>
              <a:rPr lang="zh-CN" altLang="en-US" sz="2400" b="1" dirty="0">
                <a:solidFill>
                  <a:srgbClr val="094162"/>
                </a:solidFill>
                <a:latin typeface="+mj-ea"/>
                <a:ea typeface="+mj-ea"/>
              </a:rPr>
              <a:t>深圳市人民政府</a:t>
            </a:r>
            <a:endParaRPr lang="en-US" altLang="zh-CN" sz="2400" b="1" dirty="0">
              <a:solidFill>
                <a:srgbClr val="094162"/>
              </a:solidFill>
              <a:latin typeface="+mj-ea"/>
              <a:ea typeface="+mj-ea"/>
            </a:endParaRPr>
          </a:p>
          <a:p>
            <a:r>
              <a:rPr lang="zh-CN" altLang="en-US" sz="2400" b="1" dirty="0">
                <a:solidFill>
                  <a:srgbClr val="094162"/>
                </a:solidFill>
                <a:latin typeface="+mj-ea"/>
                <a:ea typeface="+mj-ea"/>
              </a:rPr>
              <a:t>深圳市发展改革委</a:t>
            </a:r>
          </a:p>
          <a:p>
            <a:r>
              <a:rPr lang="zh-CN" altLang="en-US" sz="2400" b="1" dirty="0">
                <a:solidFill>
                  <a:srgbClr val="094162"/>
                </a:solidFill>
                <a:latin typeface="+mj-ea"/>
                <a:ea typeface="+mj-ea"/>
              </a:rPr>
              <a:t>深圳市科技创新局</a:t>
            </a:r>
            <a:endParaRPr lang="en-US" altLang="zh-CN" sz="2400" b="1" dirty="0">
              <a:solidFill>
                <a:srgbClr val="094162"/>
              </a:solidFill>
              <a:latin typeface="+mj-ea"/>
              <a:ea typeface="+mj-ea"/>
            </a:endParaRPr>
          </a:p>
          <a:p>
            <a:r>
              <a:rPr lang="zh-CN" altLang="en-US" sz="2400" b="1" dirty="0">
                <a:solidFill>
                  <a:srgbClr val="094162"/>
                </a:solidFill>
                <a:latin typeface="+mj-ea"/>
                <a:ea typeface="+mj-ea"/>
              </a:rPr>
              <a:t>光明区人民政府</a:t>
            </a:r>
            <a:endParaRPr lang="en-US" altLang="zh-CN" sz="2400" b="1" dirty="0">
              <a:solidFill>
                <a:srgbClr val="094162"/>
              </a:solidFill>
              <a:latin typeface="+mj-ea"/>
              <a:ea typeface="+mj-ea"/>
            </a:endParaRPr>
          </a:p>
          <a:p>
            <a:r>
              <a:rPr lang="zh-CN" altLang="en-US" sz="2400" b="1" dirty="0">
                <a:solidFill>
                  <a:srgbClr val="094162"/>
                </a:solidFill>
                <a:latin typeface="+mj-ea"/>
                <a:ea typeface="+mj-ea"/>
              </a:rPr>
              <a:t>深圳国家高技术产业创新中心</a:t>
            </a:r>
            <a:endParaRPr lang="en-US" altLang="zh-CN" sz="2400" b="1" dirty="0">
              <a:solidFill>
                <a:srgbClr val="094162"/>
              </a:solidFill>
              <a:latin typeface="+mj-ea"/>
              <a:ea typeface="+mj-ea"/>
            </a:endParaRPr>
          </a:p>
          <a:p>
            <a:r>
              <a:rPr lang="zh-CN" altLang="en-US" sz="2400" b="1" dirty="0">
                <a:solidFill>
                  <a:srgbClr val="094162"/>
                </a:solidFill>
                <a:latin typeface="+mj-ea"/>
                <a:ea typeface="+mj-ea"/>
              </a:rPr>
              <a:t>上海建筑设计院</a:t>
            </a:r>
          </a:p>
        </p:txBody>
      </p:sp>
      <p:sp>
        <p:nvSpPr>
          <p:cNvPr id="8" name="矩形 7"/>
          <p:cNvSpPr/>
          <p:nvPr/>
        </p:nvSpPr>
        <p:spPr>
          <a:xfrm>
            <a:off x="6471688" y="1021080"/>
            <a:ext cx="5200650" cy="5400000"/>
          </a:xfrm>
          <a:prstGeom prst="rect">
            <a:avLst/>
          </a:prstGeom>
        </p:spPr>
        <p:txBody>
          <a:bodyPr anchor="ctr">
            <a:scene3d>
              <a:camera prst="legacyObliqueTopLeft">
                <a:rot lat="0" lon="0" rev="0"/>
              </a:camera>
              <a:lightRig rig="legacyFlat1" dir="tl"/>
            </a:scene3d>
          </a:bodyPr>
          <a:lstStyle/>
          <a:p>
            <a:pPr>
              <a:lnSpc>
                <a:spcPct val="158000"/>
              </a:lnSpc>
            </a:pPr>
            <a:r>
              <a:rPr lang="zh-CN" altLang="zh-CN" sz="2400" b="1" kern="286" spc="3" dirty="0">
                <a:solidFill>
                  <a:srgbClr val="094162"/>
                </a:solidFill>
                <a:latin typeface="+mj-ea"/>
                <a:ea typeface="+mj-ea"/>
                <a:sym typeface="+mn-ea"/>
              </a:rPr>
              <a:t>中国科学院</a:t>
            </a:r>
            <a:r>
              <a:rPr lang="zh-CN" altLang="en-US" sz="2400" b="1" kern="286" spc="3" dirty="0">
                <a:solidFill>
                  <a:srgbClr val="094162"/>
                </a:solidFill>
                <a:latin typeface="+mj-ea"/>
                <a:ea typeface="+mj-ea"/>
                <a:sym typeface="+mn-ea"/>
              </a:rPr>
              <a:t>高能物理研究所</a:t>
            </a:r>
            <a:endParaRPr lang="en-US" altLang="zh-CN" sz="2400" b="1" kern="286" spc="3" dirty="0">
              <a:solidFill>
                <a:srgbClr val="094162"/>
              </a:solidFill>
              <a:latin typeface="+mj-ea"/>
              <a:ea typeface="+mj-ea"/>
            </a:endParaRPr>
          </a:p>
          <a:p>
            <a:pPr>
              <a:lnSpc>
                <a:spcPct val="158000"/>
              </a:lnSpc>
            </a:pPr>
            <a:r>
              <a:rPr lang="zh-CN" altLang="zh-CN" sz="2400" b="1" kern="286" spc="3" dirty="0">
                <a:solidFill>
                  <a:srgbClr val="094162"/>
                </a:solidFill>
                <a:latin typeface="+mj-ea"/>
                <a:ea typeface="+mj-ea"/>
                <a:sym typeface="+mn-ea"/>
              </a:rPr>
              <a:t>中国科学院</a:t>
            </a:r>
            <a:r>
              <a:rPr lang="zh-CN" altLang="en-US" sz="2400" b="1" kern="286" spc="3" dirty="0">
                <a:solidFill>
                  <a:srgbClr val="094162"/>
                </a:solidFill>
                <a:latin typeface="+mj-ea"/>
                <a:ea typeface="+mj-ea"/>
                <a:sym typeface="+mn-ea"/>
              </a:rPr>
              <a:t>上海高等研究院</a:t>
            </a:r>
            <a:endParaRPr lang="en-US" altLang="zh-CN" sz="2400" b="1" kern="286" spc="3" dirty="0">
              <a:solidFill>
                <a:srgbClr val="094162"/>
              </a:solidFill>
              <a:latin typeface="+mj-ea"/>
              <a:ea typeface="+mj-ea"/>
            </a:endParaRPr>
          </a:p>
          <a:p>
            <a:pPr>
              <a:lnSpc>
                <a:spcPct val="158000"/>
              </a:lnSpc>
            </a:pPr>
            <a:r>
              <a:rPr lang="zh-CN" altLang="zh-CN" sz="2400" b="1" kern="286" spc="3" dirty="0">
                <a:solidFill>
                  <a:srgbClr val="094162"/>
                </a:solidFill>
                <a:latin typeface="+mj-ea"/>
                <a:ea typeface="+mj-ea"/>
                <a:sym typeface="+mn-ea"/>
              </a:rPr>
              <a:t>中国科学院</a:t>
            </a:r>
            <a:r>
              <a:rPr lang="zh-CN" altLang="en-US" sz="2400" b="1" kern="286" spc="3" dirty="0">
                <a:solidFill>
                  <a:srgbClr val="094162"/>
                </a:solidFill>
                <a:latin typeface="+mj-ea"/>
                <a:ea typeface="+mj-ea"/>
                <a:sym typeface="+mn-ea"/>
              </a:rPr>
              <a:t>兰州近代物理研究所</a:t>
            </a:r>
            <a:endParaRPr lang="en-US" altLang="zh-CN" sz="2400" b="1" kern="286" spc="3" dirty="0">
              <a:solidFill>
                <a:srgbClr val="094162"/>
              </a:solidFill>
              <a:latin typeface="+mj-ea"/>
              <a:ea typeface="+mj-ea"/>
            </a:endParaRPr>
          </a:p>
          <a:p>
            <a:pPr>
              <a:lnSpc>
                <a:spcPct val="158000"/>
              </a:lnSpc>
            </a:pPr>
            <a:r>
              <a:rPr lang="zh-CN" altLang="en-US" sz="2400" b="1" kern="286" spc="3" dirty="0">
                <a:solidFill>
                  <a:srgbClr val="094162"/>
                </a:solidFill>
                <a:latin typeface="+mj-ea"/>
                <a:ea typeface="+mj-ea"/>
              </a:rPr>
              <a:t>清华大学</a:t>
            </a:r>
            <a:endParaRPr lang="en-US" altLang="zh-CN" sz="2400" b="1" kern="286" spc="3" dirty="0">
              <a:solidFill>
                <a:srgbClr val="094162"/>
              </a:solidFill>
              <a:latin typeface="+mj-ea"/>
              <a:ea typeface="+mj-ea"/>
            </a:endParaRPr>
          </a:p>
          <a:p>
            <a:pPr>
              <a:lnSpc>
                <a:spcPct val="158000"/>
              </a:lnSpc>
            </a:pPr>
            <a:r>
              <a:rPr lang="zh-CN" altLang="en-US" sz="2400" b="1" kern="286" spc="3" dirty="0">
                <a:solidFill>
                  <a:srgbClr val="094162"/>
                </a:solidFill>
                <a:latin typeface="+mj-ea"/>
                <a:ea typeface="+mj-ea"/>
              </a:rPr>
              <a:t>北京大学</a:t>
            </a:r>
            <a:endParaRPr lang="en-US" altLang="zh-CN" sz="2400" b="1" kern="286" spc="3" dirty="0">
              <a:solidFill>
                <a:srgbClr val="094162"/>
              </a:solidFill>
              <a:latin typeface="+mj-ea"/>
              <a:ea typeface="+mj-ea"/>
            </a:endParaRPr>
          </a:p>
          <a:p>
            <a:pPr>
              <a:lnSpc>
                <a:spcPct val="158000"/>
              </a:lnSpc>
            </a:pPr>
            <a:r>
              <a:rPr lang="zh-CN" altLang="en-US" sz="2400" b="1" kern="286" spc="3" dirty="0">
                <a:solidFill>
                  <a:srgbClr val="094162"/>
                </a:solidFill>
                <a:latin typeface="+mj-ea"/>
                <a:ea typeface="+mj-ea"/>
              </a:rPr>
              <a:t>中国科学技术大学</a:t>
            </a:r>
          </a:p>
          <a:p>
            <a:pPr>
              <a:lnSpc>
                <a:spcPct val="158000"/>
              </a:lnSpc>
            </a:pPr>
            <a:r>
              <a:rPr lang="zh-CN" altLang="en-US" sz="2400" b="1" kern="286" spc="3" dirty="0">
                <a:solidFill>
                  <a:srgbClr val="094162"/>
                </a:solidFill>
                <a:latin typeface="+mj-ea"/>
                <a:ea typeface="+mj-ea"/>
                <a:sym typeface="+mn-ea"/>
              </a:rPr>
              <a:t>南方科技大学</a:t>
            </a:r>
            <a:endParaRPr lang="zh-CN" altLang="en-US" sz="2400" b="1" kern="286" spc="3" dirty="0">
              <a:solidFill>
                <a:srgbClr val="094162"/>
              </a:solidFill>
              <a:latin typeface="+mj-ea"/>
              <a:ea typeface="+mj-ea"/>
            </a:endParaRPr>
          </a:p>
          <a:p>
            <a:pPr>
              <a:lnSpc>
                <a:spcPct val="158000"/>
              </a:lnSpc>
            </a:pPr>
            <a:r>
              <a:rPr lang="zh-CN" altLang="en-US" sz="2400" b="1" kern="286" spc="3" dirty="0">
                <a:solidFill>
                  <a:srgbClr val="094162"/>
                </a:solidFill>
                <a:latin typeface="+mj-ea"/>
                <a:ea typeface="+mj-ea"/>
              </a:rPr>
              <a:t>上海科技大学</a:t>
            </a:r>
          </a:p>
          <a:p>
            <a:pPr>
              <a:lnSpc>
                <a:spcPct val="158000"/>
              </a:lnSpc>
            </a:pPr>
            <a:r>
              <a:rPr lang="en-US" altLang="zh-CN" sz="2400" b="1" kern="286" spc="3" dirty="0">
                <a:solidFill>
                  <a:srgbClr val="094162"/>
                </a:solidFill>
                <a:latin typeface="+mj-ea"/>
                <a:ea typeface="+mj-ea"/>
              </a:rPr>
              <a:t>……………</a:t>
            </a:r>
            <a:endParaRPr lang="zh-CN" altLang="en-US" sz="2400" b="1" kern="286" spc="3" dirty="0">
              <a:solidFill>
                <a:srgbClr val="094162"/>
              </a:solidFill>
              <a:latin typeface="+mj-ea"/>
              <a:ea typeface="+mj-ea"/>
            </a:endParaRPr>
          </a:p>
        </p:txBody>
      </p:sp>
      <p:sp>
        <p:nvSpPr>
          <p:cNvPr id="10" name="文本框 2"/>
          <p:cNvSpPr txBox="1">
            <a:spLocks noChangeArrowheads="1"/>
          </p:cNvSpPr>
          <p:nvPr/>
        </p:nvSpPr>
        <p:spPr bwMode="auto">
          <a:xfrm>
            <a:off x="1049107" y="84022"/>
            <a:ext cx="93449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致 谢</a:t>
            </a:r>
          </a:p>
        </p:txBody>
      </p:sp>
      <p:pic>
        <p:nvPicPr>
          <p:cNvPr id="11" name="图片 10"/>
          <p:cNvPicPr>
            <a:picLocks noChangeAspect="1"/>
          </p:cNvPicPr>
          <p:nvPr/>
        </p:nvPicPr>
        <p:blipFill>
          <a:blip r:embed="rId2"/>
          <a:stretch>
            <a:fillRect/>
          </a:stretch>
        </p:blipFill>
        <p:spPr>
          <a:xfrm rot="20788558">
            <a:off x="-116324" y="5064862"/>
            <a:ext cx="1313171" cy="166264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028" y="1760220"/>
            <a:ext cx="12168974" cy="3394186"/>
            <a:chOff x="1083801" y="1783080"/>
            <a:chExt cx="8984757" cy="2747674"/>
          </a:xfrm>
        </p:grpSpPr>
        <p:sp>
          <p:nvSpPr>
            <p:cNvPr id="3" name="文本框 2"/>
            <p:cNvSpPr txBox="1"/>
            <p:nvPr/>
          </p:nvSpPr>
          <p:spPr>
            <a:xfrm>
              <a:off x="1104899" y="1783080"/>
              <a:ext cx="8963659" cy="946779"/>
            </a:xfrm>
            <a:prstGeom prst="rect">
              <a:avLst/>
            </a:prstGeom>
            <a:noFill/>
          </p:spPr>
          <p:txBody>
            <a:bodyPr wrap="square" rtlCol="0">
              <a:spAutoFit/>
            </a:bodyPr>
            <a:lstStyle/>
            <a:p>
              <a:pPr algn="ctr"/>
              <a:r>
                <a:rPr lang="zh-CN" altLang="en-US" sz="7000" b="1" dirty="0">
                  <a:solidFill>
                    <a:schemeClr val="bg1"/>
                  </a:solidFill>
                  <a:latin typeface="微软雅黑" panose="020B0503020204020204" pitchFamily="34" charset="-122"/>
                  <a:ea typeface="微软雅黑" panose="020B0503020204020204" pitchFamily="34" charset="-122"/>
                </a:rPr>
                <a:t>谢谢大家</a:t>
              </a:r>
            </a:p>
          </p:txBody>
        </p:sp>
        <p:sp>
          <p:nvSpPr>
            <p:cNvPr id="4" name="矩形 3"/>
            <p:cNvSpPr/>
            <p:nvPr/>
          </p:nvSpPr>
          <p:spPr>
            <a:xfrm>
              <a:off x="1083801" y="3987165"/>
              <a:ext cx="8963643" cy="978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p>
          </p:txBody>
        </p:sp>
        <p:cxnSp>
          <p:nvCxnSpPr>
            <p:cNvPr id="6" name="直接连接符 5"/>
            <p:cNvCxnSpPr/>
            <p:nvPr/>
          </p:nvCxnSpPr>
          <p:spPr>
            <a:xfrm>
              <a:off x="4016561" y="4239924"/>
              <a:ext cx="0" cy="290830"/>
            </a:xfrm>
            <a:prstGeom prst="line">
              <a:avLst/>
            </a:prstGeom>
            <a:ln w="1016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4031412" y="4266946"/>
              <a:ext cx="2099760" cy="211780"/>
            </a:xfrm>
            <a:prstGeom prst="rect">
              <a:avLst/>
            </a:prstGeom>
            <a:noFill/>
          </p:spPr>
          <p:txBody>
            <a:bodyPr wrap="square" rtlCol="0">
              <a:spAutoFit/>
            </a:bodyPr>
            <a:lstStyle/>
            <a:p>
              <a:r>
                <a:rPr lang="zh-CN" altLang="en-US" sz="1100" b="1" dirty="0">
                  <a:solidFill>
                    <a:schemeClr val="bg1"/>
                  </a:solidFill>
                  <a:latin typeface="+mn-ea"/>
                  <a:ea typeface="+mn-ea"/>
                </a:rPr>
                <a:t>深圳光明区新湖街道荔湖西路</a:t>
              </a:r>
              <a:r>
                <a:rPr lang="en-US" altLang="zh-CN" sz="1100" b="1" dirty="0">
                  <a:solidFill>
                    <a:schemeClr val="bg1"/>
                  </a:solidFill>
                  <a:latin typeface="+mn-ea"/>
                  <a:ea typeface="+mn-ea"/>
                </a:rPr>
                <a:t>618</a:t>
              </a:r>
              <a:r>
                <a:rPr lang="zh-CN" altLang="en-US" sz="1100" b="1" dirty="0">
                  <a:solidFill>
                    <a:schemeClr val="bg1"/>
                  </a:solidFill>
                  <a:latin typeface="+mn-ea"/>
                  <a:ea typeface="+mn-ea"/>
                </a:rPr>
                <a:t>号</a:t>
              </a:r>
            </a:p>
          </p:txBody>
        </p:sp>
        <p:sp>
          <p:nvSpPr>
            <p:cNvPr id="8" name="文本框 7"/>
            <p:cNvSpPr txBox="1"/>
            <p:nvPr/>
          </p:nvSpPr>
          <p:spPr>
            <a:xfrm>
              <a:off x="6177178" y="4266945"/>
              <a:ext cx="3758773" cy="211780"/>
            </a:xfrm>
            <a:prstGeom prst="rect">
              <a:avLst/>
            </a:prstGeom>
            <a:noFill/>
          </p:spPr>
          <p:txBody>
            <a:bodyPr wrap="square" rtlCol="0">
              <a:spAutoFit/>
            </a:bodyPr>
            <a:lstStyle/>
            <a:p>
              <a:r>
                <a:rPr lang="en-US" altLang="zh-CN" sz="1100" b="1" dirty="0">
                  <a:solidFill>
                    <a:schemeClr val="bg1"/>
                  </a:solidFill>
                  <a:latin typeface="Times New Roman" panose="02020603050405020304" pitchFamily="18" charset="0"/>
                  <a:cs typeface="Times New Roman" panose="02020603050405020304" pitchFamily="18" charset="0"/>
                </a:rPr>
                <a:t>No. 618, </a:t>
              </a:r>
              <a:r>
                <a:rPr lang="en-US" altLang="zh-CN" sz="1100" b="1" dirty="0" err="1">
                  <a:solidFill>
                    <a:schemeClr val="bg1"/>
                  </a:solidFill>
                  <a:latin typeface="Times New Roman" panose="02020603050405020304" pitchFamily="18" charset="0"/>
                  <a:cs typeface="Times New Roman" panose="02020603050405020304" pitchFamily="18" charset="0"/>
                </a:rPr>
                <a:t>Lihuxi</a:t>
              </a:r>
              <a:r>
                <a:rPr lang="en-US" altLang="zh-CN" sz="1100" b="1" dirty="0">
                  <a:solidFill>
                    <a:schemeClr val="bg1"/>
                  </a:solidFill>
                  <a:latin typeface="Times New Roman" panose="02020603050405020304" pitchFamily="18" charset="0"/>
                  <a:cs typeface="Times New Roman" panose="02020603050405020304" pitchFamily="18" charset="0"/>
                </a:rPr>
                <a:t> Road, </a:t>
              </a:r>
              <a:r>
                <a:rPr lang="en-US" altLang="zh-CN" sz="1100" b="1" dirty="0" err="1">
                  <a:solidFill>
                    <a:schemeClr val="bg1"/>
                  </a:solidFill>
                  <a:latin typeface="Times New Roman" panose="02020603050405020304" pitchFamily="18" charset="0"/>
                  <a:cs typeface="Times New Roman" panose="02020603050405020304" pitchFamily="18" charset="0"/>
                </a:rPr>
                <a:t>Xinhu</a:t>
              </a:r>
              <a:r>
                <a:rPr lang="en-US" altLang="zh-CN" sz="1100" b="1" dirty="0">
                  <a:solidFill>
                    <a:schemeClr val="bg1"/>
                  </a:solidFill>
                  <a:latin typeface="Times New Roman" panose="02020603050405020304" pitchFamily="18" charset="0"/>
                  <a:cs typeface="Times New Roman" panose="02020603050405020304" pitchFamily="18" charset="0"/>
                </a:rPr>
                <a:t> Street, </a:t>
              </a:r>
              <a:r>
                <a:rPr lang="en-US" altLang="zh-CN" sz="1100" b="1" dirty="0" err="1">
                  <a:solidFill>
                    <a:schemeClr val="bg1"/>
                  </a:solidFill>
                  <a:latin typeface="Times New Roman" panose="02020603050405020304" pitchFamily="18" charset="0"/>
                  <a:cs typeface="Times New Roman" panose="02020603050405020304" pitchFamily="18" charset="0"/>
                </a:rPr>
                <a:t>Guangming</a:t>
              </a:r>
              <a:r>
                <a:rPr lang="en-US" altLang="zh-CN" sz="1100" b="1" dirty="0">
                  <a:solidFill>
                    <a:schemeClr val="bg1"/>
                  </a:solidFill>
                  <a:latin typeface="Times New Roman" panose="02020603050405020304" pitchFamily="18" charset="0"/>
                  <a:cs typeface="Times New Roman" panose="02020603050405020304" pitchFamily="18" charset="0"/>
                </a:rPr>
                <a:t> District, Shenzhen</a:t>
              </a:r>
              <a:endParaRPr lang="zh-CN" altLang="en-US" sz="1100" b="1" dirty="0">
                <a:solidFill>
                  <a:schemeClr val="bg1"/>
                </a:solidFill>
                <a:latin typeface="Times New Roman" panose="02020603050405020304" pitchFamily="18" charset="0"/>
                <a:cs typeface="Times New Roman" panose="02020603050405020304" pitchFamily="18" charset="0"/>
              </a:endParaRPr>
            </a:p>
          </p:txBody>
        </p:sp>
        <p:cxnSp>
          <p:nvCxnSpPr>
            <p:cNvPr id="10" name="直接连接符 9"/>
            <p:cNvCxnSpPr/>
            <p:nvPr/>
          </p:nvCxnSpPr>
          <p:spPr>
            <a:xfrm>
              <a:off x="6131171" y="4239924"/>
              <a:ext cx="0" cy="290830"/>
            </a:xfrm>
            <a:prstGeom prst="line">
              <a:avLst/>
            </a:prstGeom>
            <a:ln w="1016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7545" y="4587240"/>
            <a:ext cx="3028950" cy="74358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descr="e7d195523061f1c03a90ee8e42cb24248e56383cd534985688F9F494128731F165EE95AB4B0C0A38076AAEA07667B1565C446FC45FF01DFB0E885BCDBDF3A284F3DB14DA61DD97F0BAB2E6C668FB4931F30000D59F9E4790D2106D7EE133E5D4028C520F1477EC0ECA6614764E8D8AA520E093591EC0681EC088B86F7B23971E8EA281BB506A9DE3">
            <a:extLst>
              <a:ext uri="{FF2B5EF4-FFF2-40B4-BE49-F238E27FC236}">
                <a16:creationId xmlns:a16="http://schemas.microsoft.com/office/drawing/2014/main" id="{271DF916-576E-4E9B-BDB1-2E018CBA72B2}"/>
              </a:ext>
            </a:extLst>
          </p:cNvPr>
          <p:cNvSpPr/>
          <p:nvPr/>
        </p:nvSpPr>
        <p:spPr>
          <a:xfrm>
            <a:off x="0" y="0"/>
            <a:ext cx="6173748" cy="6858000"/>
          </a:xfrm>
          <a:prstGeom prst="rect">
            <a:avLst/>
          </a:prstGeom>
          <a:gradFill>
            <a:gsLst>
              <a:gs pos="100000">
                <a:schemeClr val="tx1">
                  <a:lumMod val="95000"/>
                  <a:lumOff val="5000"/>
                </a:schemeClr>
              </a:gs>
              <a:gs pos="100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12">
            <a:extLst>
              <a:ext uri="{FF2B5EF4-FFF2-40B4-BE49-F238E27FC236}">
                <a16:creationId xmlns:a16="http://schemas.microsoft.com/office/drawing/2014/main" id="{285632E1-5170-44E6-907E-76003F0D1D7B}"/>
              </a:ext>
            </a:extLst>
          </p:cNvPr>
          <p:cNvSpPr/>
          <p:nvPr/>
        </p:nvSpPr>
        <p:spPr>
          <a:xfrm>
            <a:off x="6517256" y="274653"/>
            <a:ext cx="505975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w="0"/>
                <a:solidFill>
                  <a:prstClr val="black"/>
                </a:solidFill>
                <a:effectLst/>
                <a:uLnTx/>
                <a:uFillTx/>
                <a:latin typeface="微软雅黑" panose="020B0503020204020204" pitchFamily="34" charset="-122"/>
                <a:ea typeface="微软雅黑" panose="020B0503020204020204" pitchFamily="34" charset="-122"/>
                <a:cs typeface="Open Sans" panose="020B0606030504020204" pitchFamily="34" charset="0"/>
              </a:rPr>
              <a:t>  </a:t>
            </a:r>
            <a:r>
              <a:rPr kumimoji="0" lang="zh-CN" altLang="en-US" sz="1800" b="1" i="0" u="none" strike="noStrike" kern="1200" cap="none" spc="0" normalizeH="0" baseline="0" noProof="0" dirty="0">
                <a:ln>
                  <a:noFill/>
                </a:ln>
                <a:gradFill>
                  <a:gsLst>
                    <a:gs pos="0">
                      <a:srgbClr val="44546A">
                        <a:lumMod val="75000"/>
                      </a:srgbClr>
                    </a:gs>
                    <a:gs pos="100000">
                      <a:srgbClr val="083388"/>
                    </a:gs>
                  </a:gsLst>
                  <a:lin ang="2628860" scaled="0"/>
                </a:gradFill>
                <a:effectLst/>
                <a:uLnTx/>
                <a:uFillTx/>
                <a:latin typeface="微软雅黑" panose="020B0503020204020204" pitchFamily="34" charset="-122"/>
                <a:ea typeface="微软雅黑" panose="020B0503020204020204" pitchFamily="34" charset="-122"/>
                <a:cs typeface="+mn-cs"/>
              </a:rPr>
              <a:t>招聘岗位</a:t>
            </a:r>
            <a:endParaRPr kumimoji="0" lang="en-US" sz="1800" b="1" i="0" u="none" strike="noStrike" kern="1200" cap="none" spc="0" normalizeH="0" baseline="0" noProof="0" dirty="0">
              <a:ln>
                <a:noFill/>
              </a:ln>
              <a:gradFill>
                <a:gsLst>
                  <a:gs pos="0">
                    <a:srgbClr val="44546A">
                      <a:lumMod val="75000"/>
                    </a:srgbClr>
                  </a:gs>
                  <a:gs pos="100000">
                    <a:srgbClr val="083388"/>
                  </a:gs>
                </a:gsLst>
                <a:lin ang="2628860" scaled="0"/>
              </a:gradFill>
              <a:effectLst/>
              <a:uLnTx/>
              <a:uFillTx/>
              <a:latin typeface="微软雅黑" panose="020B0503020204020204" pitchFamily="34" charset="-122"/>
              <a:ea typeface="微软雅黑" panose="020B0503020204020204" pitchFamily="34" charset="-122"/>
              <a:cs typeface="+mn-cs"/>
            </a:endParaRPr>
          </a:p>
        </p:txBody>
      </p:sp>
      <p:pic>
        <p:nvPicPr>
          <p:cNvPr id="19" name="图片 18">
            <a:extLst>
              <a:ext uri="{FF2B5EF4-FFF2-40B4-BE49-F238E27FC236}">
                <a16:creationId xmlns:a16="http://schemas.microsoft.com/office/drawing/2014/main" id="{71BE951D-E45A-4BA2-9FF0-475E6D3E0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828" y="1297116"/>
            <a:ext cx="2820862" cy="15566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文本框 19">
            <a:extLst>
              <a:ext uri="{FF2B5EF4-FFF2-40B4-BE49-F238E27FC236}">
                <a16:creationId xmlns:a16="http://schemas.microsoft.com/office/drawing/2014/main" id="{9FA53045-2721-4A82-9F41-F277F3AB9995}"/>
              </a:ext>
            </a:extLst>
          </p:cNvPr>
          <p:cNvSpPr txBox="1"/>
          <p:nvPr/>
        </p:nvSpPr>
        <p:spPr>
          <a:xfrm>
            <a:off x="3200759" y="1614441"/>
            <a:ext cx="2227795" cy="725455"/>
          </a:xfrm>
          <a:prstGeom prst="rect">
            <a:avLst/>
          </a:prstGeom>
          <a:noFill/>
        </p:spPr>
        <p:txBody>
          <a:bodyPr wrap="square" rtlCol="0">
            <a:spAutoFit/>
          </a:bodyPr>
          <a:lstStyle/>
          <a:p>
            <a:pPr marL="0" marR="0" lvl="0" indent="0" algn="l" defTabSz="914400" rtl="0" eaLnBrk="1" fontAlgn="auto" latinLnBrk="0" hangingPunct="1">
              <a:lnSpc>
                <a:spcPts val="17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深圳中能高重复频率</a:t>
            </a:r>
            <a:r>
              <a:rPr kumimoji="0" lang="en-US" altLang="zh-CN"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X</a:t>
            </a:r>
            <a:r>
              <a:rPr kumimoji="0" lang="zh-CN" altLang="en-US"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射线自由电子激光装置</a:t>
            </a:r>
            <a:endParaRPr kumimoji="0" lang="en-US" altLang="zh-CN"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ts val="17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工程概算</a:t>
            </a:r>
            <a:r>
              <a:rPr kumimoji="0" lang="en-US" altLang="zh-CN"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2025</a:t>
            </a:r>
            <a:r>
              <a:rPr kumimoji="0" lang="zh-CN" altLang="en-US"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年</a:t>
            </a:r>
            <a:r>
              <a:rPr kumimoji="0" lang="en-US" altLang="zh-CN"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12</a:t>
            </a:r>
            <a:r>
              <a:rPr kumimoji="0" lang="zh-CN" altLang="en-US"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月获批复</a:t>
            </a:r>
          </a:p>
        </p:txBody>
      </p:sp>
      <p:pic>
        <p:nvPicPr>
          <p:cNvPr id="14" name="图片 13">
            <a:extLst>
              <a:ext uri="{FF2B5EF4-FFF2-40B4-BE49-F238E27FC236}">
                <a16:creationId xmlns:a16="http://schemas.microsoft.com/office/drawing/2014/main" id="{2FF401FD-FBD4-4E13-9454-1E7E93D08C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3126" y="-478839"/>
            <a:ext cx="3668839" cy="2568187"/>
          </a:xfrm>
          <a:prstGeom prst="rect">
            <a:avLst/>
          </a:prstGeom>
        </p:spPr>
      </p:pic>
      <p:pic>
        <p:nvPicPr>
          <p:cNvPr id="21" name="图片 20">
            <a:extLst>
              <a:ext uri="{FF2B5EF4-FFF2-40B4-BE49-F238E27FC236}">
                <a16:creationId xmlns:a16="http://schemas.microsoft.com/office/drawing/2014/main" id="{11A6E0A5-4E1E-4A10-BC29-0D9383471D5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41" r="784" b="3542"/>
          <a:stretch/>
        </p:blipFill>
        <p:spPr>
          <a:xfrm>
            <a:off x="3142210" y="2720139"/>
            <a:ext cx="2711870" cy="14999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2" name="文本框 21">
            <a:extLst>
              <a:ext uri="{FF2B5EF4-FFF2-40B4-BE49-F238E27FC236}">
                <a16:creationId xmlns:a16="http://schemas.microsoft.com/office/drawing/2014/main" id="{F38D70AB-6CF9-4933-A6F8-FA5431084D91}"/>
              </a:ext>
            </a:extLst>
          </p:cNvPr>
          <p:cNvSpPr txBox="1"/>
          <p:nvPr/>
        </p:nvSpPr>
        <p:spPr>
          <a:xfrm>
            <a:off x="2886318" y="4244814"/>
            <a:ext cx="3057282" cy="725455"/>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全国高校区域技术转移转化中心</a:t>
            </a:r>
            <a:endParaRPr kumimoji="0" lang="en-US" altLang="zh-CN"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ts val="17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（粤港澳大湾区）高端科学仪器深圳分中心</a:t>
            </a:r>
            <a:endParaRPr kumimoji="0" lang="en-US" altLang="zh-CN"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ts val="17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2025</a:t>
            </a:r>
            <a:r>
              <a:rPr kumimoji="0" lang="zh-CN" altLang="en-US"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年</a:t>
            </a:r>
            <a:r>
              <a:rPr kumimoji="0" lang="en-US" altLang="zh-CN"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12</a:t>
            </a:r>
            <a:r>
              <a:rPr kumimoji="0" lang="zh-CN" altLang="en-US"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月获批加挂牌子</a:t>
            </a:r>
          </a:p>
        </p:txBody>
      </p:sp>
      <p:pic>
        <p:nvPicPr>
          <p:cNvPr id="23" name="图片 22">
            <a:extLst>
              <a:ext uri="{FF2B5EF4-FFF2-40B4-BE49-F238E27FC236}">
                <a16:creationId xmlns:a16="http://schemas.microsoft.com/office/drawing/2014/main" id="{EB65B275-3FA7-46D2-AF95-0F87F677AF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223" y="3364741"/>
            <a:ext cx="2469354" cy="17796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4" name="文本框 23">
            <a:extLst>
              <a:ext uri="{FF2B5EF4-FFF2-40B4-BE49-F238E27FC236}">
                <a16:creationId xmlns:a16="http://schemas.microsoft.com/office/drawing/2014/main" id="{D2E20655-655F-4F35-BD31-A974AC053C7F}"/>
              </a:ext>
            </a:extLst>
          </p:cNvPr>
          <p:cNvSpPr txBox="1"/>
          <p:nvPr/>
        </p:nvSpPr>
        <p:spPr>
          <a:xfrm>
            <a:off x="5509" y="5189112"/>
            <a:ext cx="3057282" cy="507447"/>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10000</a:t>
            </a:r>
            <a:r>
              <a:rPr kumimoji="0" lang="zh-CN" altLang="en-US"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平方米预研场地（实验室）</a:t>
            </a:r>
            <a:endParaRPr kumimoji="0" lang="en-US" altLang="zh-CN"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ts val="17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已分批次入驻</a:t>
            </a:r>
          </a:p>
        </p:txBody>
      </p:sp>
      <p:pic>
        <p:nvPicPr>
          <p:cNvPr id="25" name="图片 24">
            <a:extLst>
              <a:ext uri="{FF2B5EF4-FFF2-40B4-BE49-F238E27FC236}">
                <a16:creationId xmlns:a16="http://schemas.microsoft.com/office/drawing/2014/main" id="{BFAE9FC5-CFB6-433B-BDFA-DB57A9972A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8473" b="1"/>
          <a:stretch>
            <a:fillRect/>
          </a:stretch>
        </p:blipFill>
        <p:spPr>
          <a:xfrm>
            <a:off x="3001284" y="5124134"/>
            <a:ext cx="2626743" cy="16061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6" name="文本框 25">
            <a:extLst>
              <a:ext uri="{FF2B5EF4-FFF2-40B4-BE49-F238E27FC236}">
                <a16:creationId xmlns:a16="http://schemas.microsoft.com/office/drawing/2014/main" id="{4869D0B3-62D4-4A28-8069-9B31B6DDCECC}"/>
              </a:ext>
            </a:extLst>
          </p:cNvPr>
          <p:cNvSpPr txBox="1"/>
          <p:nvPr/>
        </p:nvSpPr>
        <p:spPr>
          <a:xfrm>
            <a:off x="-85482" y="5845250"/>
            <a:ext cx="3057282" cy="507447"/>
          </a:xfrm>
          <a:prstGeom prst="rect">
            <a:avLst/>
          </a:prstGeom>
          <a:noFill/>
        </p:spPr>
        <p:txBody>
          <a:bodyPr wrap="square" rtlCol="0">
            <a:spAutoFit/>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30000</a:t>
            </a:r>
            <a:r>
              <a:rPr kumimoji="0" lang="zh-CN" altLang="en-US"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平方米</a:t>
            </a:r>
            <a:r>
              <a:rPr kumimoji="0" lang="zh-CN" altLang="en-US" sz="11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综合办公楼</a:t>
            </a:r>
            <a:endParaRPr kumimoji="0" lang="en-US" altLang="zh-CN" sz="11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r" defTabSz="914400" rtl="0" eaLnBrk="1" fontAlgn="auto" latinLnBrk="0" hangingPunct="1">
              <a:lnSpc>
                <a:spcPts val="17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2025</a:t>
            </a:r>
            <a:r>
              <a:rPr kumimoji="0" lang="zh-CN" altLang="en-US"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年</a:t>
            </a:r>
            <a:r>
              <a:rPr kumimoji="0" lang="en-US" altLang="zh-CN"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10</a:t>
            </a:r>
            <a:r>
              <a:rPr kumimoji="0" lang="zh-CN" altLang="en-US" sz="1100" b="1" i="0" u="none" strike="noStrike" kern="1200" cap="none" spc="0" normalizeH="0" baseline="0" noProof="0" dirty="0">
                <a:ln>
                  <a:noFill/>
                </a:ln>
                <a:solidFill>
                  <a:srgbClr val="EE822F">
                    <a:lumMod val="75000"/>
                  </a:srgbClr>
                </a:solidFill>
                <a:effectLst/>
                <a:uLnTx/>
                <a:uFillTx/>
                <a:latin typeface="微软雅黑" panose="020B0503020204020204" pitchFamily="34" charset="-122"/>
                <a:ea typeface="微软雅黑" panose="020B0503020204020204" pitchFamily="34" charset="-122"/>
                <a:cs typeface="+mn-cs"/>
              </a:rPr>
              <a:t>月入驻</a:t>
            </a:r>
          </a:p>
        </p:txBody>
      </p:sp>
      <p:sp>
        <p:nvSpPr>
          <p:cNvPr id="2" name="等腰三角形 1">
            <a:extLst>
              <a:ext uri="{FF2B5EF4-FFF2-40B4-BE49-F238E27FC236}">
                <a16:creationId xmlns:a16="http://schemas.microsoft.com/office/drawing/2014/main" id="{8B4C3EB8-A4B1-4F52-B4D4-D5ACD762D19D}"/>
              </a:ext>
            </a:extLst>
          </p:cNvPr>
          <p:cNvSpPr/>
          <p:nvPr/>
        </p:nvSpPr>
        <p:spPr>
          <a:xfrm rot="5400000">
            <a:off x="6511437" y="592416"/>
            <a:ext cx="164038" cy="152400"/>
          </a:xfrm>
          <a:prstGeom prst="triangle">
            <a:avLst/>
          </a:prstGeom>
          <a:solidFill>
            <a:srgbClr val="273B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13" name="矩形: 圆角 12">
            <a:extLst>
              <a:ext uri="{FF2B5EF4-FFF2-40B4-BE49-F238E27FC236}">
                <a16:creationId xmlns:a16="http://schemas.microsoft.com/office/drawing/2014/main" id="{2197FFC8-3C62-4F42-9660-22C9C84DB156}"/>
              </a:ext>
            </a:extLst>
          </p:cNvPr>
          <p:cNvSpPr/>
          <p:nvPr/>
        </p:nvSpPr>
        <p:spPr>
          <a:xfrm>
            <a:off x="6446553" y="1005021"/>
            <a:ext cx="5250865" cy="967406"/>
          </a:xfrm>
          <a:prstGeom prst="roundRect">
            <a:avLst/>
          </a:prstGeom>
          <a:noFill/>
          <a:ln w="12700">
            <a:solidFill>
              <a:srgbClr val="202F4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28" name="文本框 27">
            <a:extLst>
              <a:ext uri="{FF2B5EF4-FFF2-40B4-BE49-F238E27FC236}">
                <a16:creationId xmlns:a16="http://schemas.microsoft.com/office/drawing/2014/main" id="{1F88A49B-9A1F-4FA8-B70C-078F402CA3C5}"/>
              </a:ext>
            </a:extLst>
          </p:cNvPr>
          <p:cNvSpPr txBox="1"/>
          <p:nvPr/>
        </p:nvSpPr>
        <p:spPr>
          <a:xfrm>
            <a:off x="6711353" y="1200330"/>
            <a:ext cx="145786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273B62"/>
                </a:solidFill>
                <a:effectLst/>
                <a:uLnTx/>
                <a:uFillTx/>
                <a:latin typeface="Calibri"/>
                <a:ea typeface="微软雅黑" panose="020B0503020204020204" pitchFamily="34" charset="-122"/>
                <a:cs typeface="+mn-cs"/>
              </a:rPr>
              <a:t>技术中心负责人</a:t>
            </a:r>
          </a:p>
        </p:txBody>
      </p:sp>
      <p:sp>
        <p:nvSpPr>
          <p:cNvPr id="29" name="文本框 28">
            <a:extLst>
              <a:ext uri="{FF2B5EF4-FFF2-40B4-BE49-F238E27FC236}">
                <a16:creationId xmlns:a16="http://schemas.microsoft.com/office/drawing/2014/main" id="{1ED4F996-347A-4EC5-A88F-97D5A8D3FCF2}"/>
              </a:ext>
            </a:extLst>
          </p:cNvPr>
          <p:cNvSpPr txBox="1"/>
          <p:nvPr/>
        </p:nvSpPr>
        <p:spPr>
          <a:xfrm>
            <a:off x="8013937" y="1195637"/>
            <a:ext cx="145786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273B62"/>
                </a:solidFill>
                <a:effectLst/>
                <a:uLnTx/>
                <a:uFillTx/>
                <a:latin typeface="Calibri"/>
                <a:ea typeface="微软雅黑" panose="020B0503020204020204" pitchFamily="34" charset="-122"/>
                <a:cs typeface="+mn-cs"/>
              </a:rPr>
              <a:t>专业组负责人</a:t>
            </a:r>
          </a:p>
        </p:txBody>
      </p:sp>
      <p:sp>
        <p:nvSpPr>
          <p:cNvPr id="30" name="文本框 29">
            <a:extLst>
              <a:ext uri="{FF2B5EF4-FFF2-40B4-BE49-F238E27FC236}">
                <a16:creationId xmlns:a16="http://schemas.microsoft.com/office/drawing/2014/main" id="{6B7FA5AD-7AB5-48F3-AEF9-799EF278EC0D}"/>
              </a:ext>
            </a:extLst>
          </p:cNvPr>
          <p:cNvSpPr txBox="1"/>
          <p:nvPr/>
        </p:nvSpPr>
        <p:spPr>
          <a:xfrm>
            <a:off x="9167934" y="1193595"/>
            <a:ext cx="95947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273B62"/>
                </a:solidFill>
                <a:effectLst/>
                <a:uLnTx/>
                <a:uFillTx/>
                <a:latin typeface="Calibri"/>
                <a:ea typeface="微软雅黑" panose="020B0503020204020204" pitchFamily="34" charset="-122"/>
                <a:cs typeface="+mn-cs"/>
              </a:rPr>
              <a:t>海外优青</a:t>
            </a:r>
          </a:p>
        </p:txBody>
      </p:sp>
      <p:sp>
        <p:nvSpPr>
          <p:cNvPr id="31" name="文本框 30">
            <a:extLst>
              <a:ext uri="{FF2B5EF4-FFF2-40B4-BE49-F238E27FC236}">
                <a16:creationId xmlns:a16="http://schemas.microsoft.com/office/drawing/2014/main" id="{DB7D79FB-8819-4DA7-A297-9EE4CCFC891D}"/>
              </a:ext>
            </a:extLst>
          </p:cNvPr>
          <p:cNvSpPr txBox="1"/>
          <p:nvPr/>
        </p:nvSpPr>
        <p:spPr>
          <a:xfrm>
            <a:off x="10165680" y="1200132"/>
            <a:ext cx="95947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273B62"/>
                </a:solidFill>
                <a:effectLst/>
                <a:uLnTx/>
                <a:uFillTx/>
                <a:latin typeface="Calibri"/>
                <a:ea typeface="微软雅黑" panose="020B0503020204020204" pitchFamily="34" charset="-122"/>
                <a:cs typeface="+mn-cs"/>
              </a:rPr>
              <a:t>优秀博士后</a:t>
            </a:r>
          </a:p>
        </p:txBody>
      </p:sp>
      <p:sp>
        <p:nvSpPr>
          <p:cNvPr id="34" name="文本框 33">
            <a:extLst>
              <a:ext uri="{FF2B5EF4-FFF2-40B4-BE49-F238E27FC236}">
                <a16:creationId xmlns:a16="http://schemas.microsoft.com/office/drawing/2014/main" id="{6EA8FC67-4357-48FC-AE1C-246894E974AF}"/>
              </a:ext>
            </a:extLst>
          </p:cNvPr>
          <p:cNvSpPr txBox="1"/>
          <p:nvPr/>
        </p:nvSpPr>
        <p:spPr>
          <a:xfrm>
            <a:off x="6737230" y="1556673"/>
            <a:ext cx="177704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273B62"/>
                </a:solidFill>
                <a:effectLst/>
                <a:uLnTx/>
                <a:uFillTx/>
                <a:latin typeface="Calibri"/>
                <a:ea typeface="微软雅黑" panose="020B0503020204020204" pitchFamily="34" charset="-122"/>
                <a:cs typeface="+mn-cs"/>
              </a:rPr>
              <a:t>深圳分中心部门负责人</a:t>
            </a:r>
          </a:p>
        </p:txBody>
      </p:sp>
      <p:sp>
        <p:nvSpPr>
          <p:cNvPr id="35" name="文本框 34">
            <a:extLst>
              <a:ext uri="{FF2B5EF4-FFF2-40B4-BE49-F238E27FC236}">
                <a16:creationId xmlns:a16="http://schemas.microsoft.com/office/drawing/2014/main" id="{78C3B95C-4EF4-4CAB-94DA-23BD5C8AF262}"/>
              </a:ext>
            </a:extLst>
          </p:cNvPr>
          <p:cNvSpPr txBox="1"/>
          <p:nvPr/>
        </p:nvSpPr>
        <p:spPr>
          <a:xfrm>
            <a:off x="8566028" y="1559607"/>
            <a:ext cx="11041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273B62"/>
                </a:solidFill>
                <a:effectLst/>
                <a:uLnTx/>
                <a:uFillTx/>
                <a:latin typeface="Calibri"/>
                <a:ea typeface="微软雅黑" panose="020B0503020204020204" pitchFamily="34" charset="-122"/>
                <a:cs typeface="+mn-cs"/>
              </a:rPr>
              <a:t>技术经理人</a:t>
            </a:r>
          </a:p>
        </p:txBody>
      </p:sp>
      <p:sp>
        <p:nvSpPr>
          <p:cNvPr id="36" name="文本框 35">
            <a:extLst>
              <a:ext uri="{FF2B5EF4-FFF2-40B4-BE49-F238E27FC236}">
                <a16:creationId xmlns:a16="http://schemas.microsoft.com/office/drawing/2014/main" id="{30879A8F-6E56-469E-8559-5F24E4A23952}"/>
              </a:ext>
            </a:extLst>
          </p:cNvPr>
          <p:cNvSpPr txBox="1"/>
          <p:nvPr/>
        </p:nvSpPr>
        <p:spPr>
          <a:xfrm>
            <a:off x="9721965" y="1556673"/>
            <a:ext cx="11041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273B62"/>
                </a:solidFill>
                <a:effectLst/>
                <a:uLnTx/>
                <a:uFillTx/>
                <a:latin typeface="Calibri"/>
                <a:ea typeface="微软雅黑" panose="020B0503020204020204" pitchFamily="34" charset="-122"/>
                <a:cs typeface="+mn-cs"/>
              </a:rPr>
              <a:t>项目管理</a:t>
            </a:r>
          </a:p>
        </p:txBody>
      </p:sp>
      <p:sp>
        <p:nvSpPr>
          <p:cNvPr id="37" name="Rectangle 12">
            <a:extLst>
              <a:ext uri="{FF2B5EF4-FFF2-40B4-BE49-F238E27FC236}">
                <a16:creationId xmlns:a16="http://schemas.microsoft.com/office/drawing/2014/main" id="{CCC0EB0B-9481-4208-AFC1-1AC8C0ECB5D7}"/>
              </a:ext>
            </a:extLst>
          </p:cNvPr>
          <p:cNvSpPr/>
          <p:nvPr/>
        </p:nvSpPr>
        <p:spPr>
          <a:xfrm>
            <a:off x="6517256" y="2105404"/>
            <a:ext cx="505975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w="0"/>
                <a:solidFill>
                  <a:prstClr val="black"/>
                </a:solidFill>
                <a:effectLst/>
                <a:uLnTx/>
                <a:uFillTx/>
                <a:latin typeface="微软雅黑" panose="020B0503020204020204" pitchFamily="34" charset="-122"/>
                <a:ea typeface="微软雅黑" panose="020B0503020204020204" pitchFamily="34" charset="-122"/>
                <a:cs typeface="Open Sans" panose="020B0606030504020204" pitchFamily="34" charset="0"/>
              </a:rPr>
              <a:t>  </a:t>
            </a:r>
            <a:r>
              <a:rPr kumimoji="0" lang="zh-CN" altLang="en-US" sz="1800" b="1" i="0" u="none" strike="noStrike" kern="1200" cap="none" spc="0" normalizeH="0" baseline="0" noProof="0" dirty="0">
                <a:ln>
                  <a:noFill/>
                </a:ln>
                <a:gradFill>
                  <a:gsLst>
                    <a:gs pos="0">
                      <a:srgbClr val="44546A">
                        <a:lumMod val="75000"/>
                      </a:srgbClr>
                    </a:gs>
                    <a:gs pos="100000">
                      <a:srgbClr val="083388"/>
                    </a:gs>
                  </a:gsLst>
                  <a:lin ang="2628860" scaled="0"/>
                </a:gradFill>
                <a:effectLst/>
                <a:uLnTx/>
                <a:uFillTx/>
                <a:latin typeface="微软雅黑" panose="020B0503020204020204" pitchFamily="34" charset="-122"/>
                <a:ea typeface="微软雅黑" panose="020B0503020204020204" pitchFamily="34" charset="-122"/>
                <a:cs typeface="+mn-cs"/>
              </a:rPr>
              <a:t>研究方向</a:t>
            </a:r>
            <a:endParaRPr kumimoji="0" lang="en-US" sz="1800" b="1" i="0" u="none" strike="noStrike" kern="1200" cap="none" spc="0" normalizeH="0" baseline="0" noProof="0" dirty="0">
              <a:ln>
                <a:noFill/>
              </a:ln>
              <a:gradFill>
                <a:gsLst>
                  <a:gs pos="0">
                    <a:srgbClr val="44546A">
                      <a:lumMod val="75000"/>
                    </a:srgbClr>
                  </a:gs>
                  <a:gs pos="100000">
                    <a:srgbClr val="083388"/>
                  </a:gs>
                </a:gsLst>
                <a:lin ang="2628860" scaled="0"/>
              </a:gradFill>
              <a:effectLst/>
              <a:uLnTx/>
              <a:uFillTx/>
              <a:latin typeface="微软雅黑" panose="020B0503020204020204" pitchFamily="34" charset="-122"/>
              <a:ea typeface="微软雅黑" panose="020B0503020204020204" pitchFamily="34" charset="-122"/>
              <a:cs typeface="+mn-cs"/>
            </a:endParaRPr>
          </a:p>
        </p:txBody>
      </p:sp>
      <p:sp>
        <p:nvSpPr>
          <p:cNvPr id="38" name="等腰三角形 37">
            <a:extLst>
              <a:ext uri="{FF2B5EF4-FFF2-40B4-BE49-F238E27FC236}">
                <a16:creationId xmlns:a16="http://schemas.microsoft.com/office/drawing/2014/main" id="{822B8CFC-77A2-4D45-A58C-27B2BA2C88A9}"/>
              </a:ext>
            </a:extLst>
          </p:cNvPr>
          <p:cNvSpPr/>
          <p:nvPr/>
        </p:nvSpPr>
        <p:spPr>
          <a:xfrm rot="5400000">
            <a:off x="6511437" y="2423167"/>
            <a:ext cx="164038" cy="152400"/>
          </a:xfrm>
          <a:prstGeom prst="triangle">
            <a:avLst/>
          </a:prstGeom>
          <a:solidFill>
            <a:srgbClr val="202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12" name="Parallelogram 22" descr="e7d195523061f1c03a90ee8e42cb24248e56383cd534985688F9F494128731F165EE95AB4B0C0A38076AAEA07667B1565C446FC45FF01DFB0E885BCDBDF3A284F3DB14DA61DD97F0BAB2E6C668FB4931F30000D59F9E4790D2106D7EE133E5D4028C520F1477EC0ECA6614764E8D8AA520E093591EC0681EC088B86F7B23971E8EA281BB506A9DE3">
            <a:extLst>
              <a:ext uri="{FF2B5EF4-FFF2-40B4-BE49-F238E27FC236}">
                <a16:creationId xmlns:a16="http://schemas.microsoft.com/office/drawing/2014/main" id="{C2A6E7A4-8FAD-45F3-8C08-FDF619112722}"/>
              </a:ext>
            </a:extLst>
          </p:cNvPr>
          <p:cNvSpPr/>
          <p:nvPr/>
        </p:nvSpPr>
        <p:spPr>
          <a:xfrm>
            <a:off x="10126904" y="0"/>
            <a:ext cx="2065096" cy="1200330"/>
          </a:xfrm>
          <a:prstGeom prst="parallelogram">
            <a:avLst>
              <a:gd name="adj" fmla="val 101679"/>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TextBox 9" descr="e7d195523061f1c03a90ee8e42cb24248e56383cd534985688F9F494128731F165EE95AB4B0C0A38076AAEA07667B1565C446FC45FF01DFB0E885BCDBDF3A284F3DB14DA61DD97F0BAB2E6C668FB4931F30000D59F9E4790D2106D7EE133E5D4028C520F1477EC0ECA6614764E8D8AA520E093591EC0681EC088B86F7B23971E8EA281BB506A9DE3">
            <a:extLst>
              <a:ext uri="{FF2B5EF4-FFF2-40B4-BE49-F238E27FC236}">
                <a16:creationId xmlns:a16="http://schemas.microsoft.com/office/drawing/2014/main" id="{5C2A38C6-5776-4286-BAA0-B3F3FB262855}"/>
              </a:ext>
            </a:extLst>
          </p:cNvPr>
          <p:cNvSpPr txBox="1"/>
          <p:nvPr/>
        </p:nvSpPr>
        <p:spPr>
          <a:xfrm>
            <a:off x="2223951" y="228093"/>
            <a:ext cx="38720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600" b="1" i="1" u="none" strike="noStrike" kern="1200" cap="none" spc="0" normalizeH="0" baseline="0" noProof="0" dirty="0">
                <a:ln>
                  <a:noFill/>
                </a:ln>
                <a:gradFill>
                  <a:gsLst>
                    <a:gs pos="100000">
                      <a:prstClr val="white">
                        <a:lumMod val="95000"/>
                      </a:prstClr>
                    </a:gs>
                    <a:gs pos="1000">
                      <a:srgbClr val="4874CB"/>
                    </a:gs>
                  </a:gsLst>
                  <a:lin ang="2700000" scaled="0"/>
                </a:gradFill>
                <a:effectLst/>
                <a:uLnTx/>
                <a:uFillTx/>
                <a:latin typeface="微软雅黑" panose="020B0503020204020204" pitchFamily="34" charset="-122"/>
                <a:ea typeface="微软雅黑" panose="020B0503020204020204" pitchFamily="34" charset="-122"/>
                <a:cs typeface="Lato" panose="020F0502020204030203" pitchFamily="34" charset="0"/>
              </a:rPr>
              <a:t>广阔的发展平台</a:t>
            </a:r>
            <a:endParaRPr kumimoji="0" lang="id-ID" sz="3600" b="1" i="1" u="none" strike="noStrike" kern="1200" cap="none" spc="0" normalizeH="0" baseline="0" noProof="0" dirty="0">
              <a:ln>
                <a:noFill/>
              </a:ln>
              <a:gradFill>
                <a:gsLst>
                  <a:gs pos="100000">
                    <a:prstClr val="white">
                      <a:lumMod val="95000"/>
                    </a:prstClr>
                  </a:gs>
                  <a:gs pos="1000">
                    <a:srgbClr val="4874CB"/>
                  </a:gs>
                </a:gsLst>
                <a:lin ang="2700000" scaled="0"/>
              </a:gradFill>
              <a:effectLst/>
              <a:uLnTx/>
              <a:uFillTx/>
              <a:latin typeface="微软雅黑" panose="020B0503020204020204" pitchFamily="34" charset="-122"/>
              <a:ea typeface="微软雅黑" panose="020B0503020204020204" pitchFamily="34" charset="-122"/>
              <a:cs typeface="Lato" panose="020F0502020204030203" pitchFamily="34" charset="0"/>
            </a:endParaRPr>
          </a:p>
        </p:txBody>
      </p:sp>
      <p:sp>
        <p:nvSpPr>
          <p:cNvPr id="39" name="文本框 38">
            <a:extLst>
              <a:ext uri="{FF2B5EF4-FFF2-40B4-BE49-F238E27FC236}">
                <a16:creationId xmlns:a16="http://schemas.microsoft.com/office/drawing/2014/main" id="{E15C65F2-A667-428A-9C59-280EC84BBEE0}"/>
              </a:ext>
            </a:extLst>
          </p:cNvPr>
          <p:cNvSpPr txBox="1"/>
          <p:nvPr/>
        </p:nvSpPr>
        <p:spPr>
          <a:xfrm>
            <a:off x="6669656" y="2703205"/>
            <a:ext cx="5250865" cy="725455"/>
          </a:xfrm>
          <a:prstGeom prst="rect">
            <a:avLst/>
          </a:prstGeom>
          <a:noFill/>
        </p:spPr>
        <p:txBody>
          <a:bodyPr wrap="square" rtlCol="0">
            <a:spAutoFit/>
          </a:bodyPr>
          <a:lstStyle/>
          <a:p>
            <a:pPr marL="0" marR="0" lvl="0" indent="0" algn="l" defTabSz="914400" rtl="0" eaLnBrk="1" fontAlgn="auto" latinLnBrk="0" hangingPunct="1">
              <a:lnSpc>
                <a:spcPts val="17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加速器物理与技术、超快激光物理、</a:t>
            </a:r>
            <a:r>
              <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X</a:t>
            </a:r>
            <a:r>
              <a:rPr kumimoji="0" lang="zh-CN" altLang="en-US"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射线光学应用、先进科学仪器制造、光学工程、精密机械、系统控制、束流测量、电子学、材料科学、生物医药、能源催化、原子分子物理、极紫外光化学等。</a:t>
            </a:r>
          </a:p>
        </p:txBody>
      </p:sp>
      <p:sp>
        <p:nvSpPr>
          <p:cNvPr id="44" name="Rectangle 12">
            <a:extLst>
              <a:ext uri="{FF2B5EF4-FFF2-40B4-BE49-F238E27FC236}">
                <a16:creationId xmlns:a16="http://schemas.microsoft.com/office/drawing/2014/main" id="{20619C3E-BC3B-4CF9-9F59-8A1227243D70}"/>
              </a:ext>
            </a:extLst>
          </p:cNvPr>
          <p:cNvSpPr/>
          <p:nvPr/>
        </p:nvSpPr>
        <p:spPr>
          <a:xfrm>
            <a:off x="6505822" y="3363931"/>
            <a:ext cx="505975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w="0"/>
                <a:solidFill>
                  <a:prstClr val="black"/>
                </a:solidFill>
                <a:effectLst/>
                <a:uLnTx/>
                <a:uFillTx/>
                <a:latin typeface="微软雅黑" panose="020B0503020204020204" pitchFamily="34" charset="-122"/>
                <a:ea typeface="微软雅黑" panose="020B0503020204020204" pitchFamily="34" charset="-122"/>
                <a:cs typeface="Open Sans" panose="020B0606030504020204" pitchFamily="34" charset="0"/>
              </a:rPr>
              <a:t>  </a:t>
            </a:r>
            <a:r>
              <a:rPr kumimoji="0" lang="zh-CN" altLang="en-US" sz="1800" b="1" i="0" u="none" strike="noStrike" kern="1200" cap="none" spc="0" normalizeH="0" baseline="0" noProof="0" dirty="0">
                <a:ln>
                  <a:noFill/>
                </a:ln>
                <a:gradFill>
                  <a:gsLst>
                    <a:gs pos="0">
                      <a:srgbClr val="44546A">
                        <a:lumMod val="75000"/>
                      </a:srgbClr>
                    </a:gs>
                    <a:gs pos="100000">
                      <a:srgbClr val="083388"/>
                    </a:gs>
                  </a:gsLst>
                  <a:lin ang="2628860" scaled="0"/>
                </a:gradFill>
                <a:effectLst/>
                <a:uLnTx/>
                <a:uFillTx/>
                <a:latin typeface="微软雅黑" panose="020B0503020204020204" pitchFamily="34" charset="-122"/>
                <a:ea typeface="微软雅黑" panose="020B0503020204020204" pitchFamily="34" charset="-122"/>
                <a:cs typeface="+mn-cs"/>
              </a:rPr>
              <a:t>薪酬福利</a:t>
            </a:r>
            <a:endParaRPr kumimoji="0" lang="en-US" sz="1800" b="1" i="0" u="none" strike="noStrike" kern="1200" cap="none" spc="0" normalizeH="0" baseline="0" noProof="0" dirty="0">
              <a:ln>
                <a:noFill/>
              </a:ln>
              <a:gradFill>
                <a:gsLst>
                  <a:gs pos="0">
                    <a:srgbClr val="44546A">
                      <a:lumMod val="75000"/>
                    </a:srgbClr>
                  </a:gs>
                  <a:gs pos="100000">
                    <a:srgbClr val="083388"/>
                  </a:gs>
                </a:gsLst>
                <a:lin ang="2628860" scaled="0"/>
              </a:gradFill>
              <a:effectLst/>
              <a:uLnTx/>
              <a:uFillTx/>
              <a:latin typeface="微软雅黑" panose="020B0503020204020204" pitchFamily="34" charset="-122"/>
              <a:ea typeface="微软雅黑" panose="020B0503020204020204" pitchFamily="34" charset="-122"/>
              <a:cs typeface="+mn-cs"/>
            </a:endParaRPr>
          </a:p>
        </p:txBody>
      </p:sp>
      <p:sp>
        <p:nvSpPr>
          <p:cNvPr id="45" name="等腰三角形 44">
            <a:extLst>
              <a:ext uri="{FF2B5EF4-FFF2-40B4-BE49-F238E27FC236}">
                <a16:creationId xmlns:a16="http://schemas.microsoft.com/office/drawing/2014/main" id="{4325E128-FCCF-4600-B5E0-6A33C3738935}"/>
              </a:ext>
            </a:extLst>
          </p:cNvPr>
          <p:cNvSpPr/>
          <p:nvPr/>
        </p:nvSpPr>
        <p:spPr>
          <a:xfrm rot="5400000">
            <a:off x="6542338" y="3681694"/>
            <a:ext cx="164038" cy="152400"/>
          </a:xfrm>
          <a:prstGeom prst="triangle">
            <a:avLst/>
          </a:prstGeom>
          <a:solidFill>
            <a:srgbClr val="202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46" name="文本框 45">
            <a:extLst>
              <a:ext uri="{FF2B5EF4-FFF2-40B4-BE49-F238E27FC236}">
                <a16:creationId xmlns:a16="http://schemas.microsoft.com/office/drawing/2014/main" id="{2C19D3E2-A6E5-4F6E-ACA4-04B478F12CC8}"/>
              </a:ext>
            </a:extLst>
          </p:cNvPr>
          <p:cNvSpPr txBox="1"/>
          <p:nvPr/>
        </p:nvSpPr>
        <p:spPr>
          <a:xfrm>
            <a:off x="6598953" y="3961732"/>
            <a:ext cx="5250865" cy="1597489"/>
          </a:xfrm>
          <a:prstGeom prst="rect">
            <a:avLst/>
          </a:prstGeom>
          <a:noFill/>
        </p:spPr>
        <p:txBody>
          <a:bodyPr wrap="square" rtlCol="0">
            <a:spAutoFit/>
          </a:bodyPr>
          <a:lstStyle/>
          <a:p>
            <a:pPr marL="0" marR="0" lvl="0" indent="0" algn="l" defTabSz="914400" rtl="0" eaLnBrk="1" fontAlgn="auto" latinLnBrk="0" hangingPunct="1">
              <a:lnSpc>
                <a:spcPts val="17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01 </a:t>
            </a:r>
            <a:r>
              <a:rPr kumimoji="0" lang="zh-CN" altLang="en-US"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具有国际竞争力的薪酬待遇，可申报深圳市特聘岗位、特支计划；</a:t>
            </a:r>
            <a:endPar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ts val="17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02 </a:t>
            </a:r>
            <a:r>
              <a:rPr kumimoji="0" lang="zh-CN" altLang="en-US"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先进的技术支撑平台，科研场地和办公空间；</a:t>
            </a:r>
            <a:endPar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ts val="17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03 </a:t>
            </a:r>
            <a:r>
              <a:rPr kumimoji="0" lang="zh-CN" altLang="en-US"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支持自主组建专职技术团队，招收博士后、访问学者、访问学生等；</a:t>
            </a:r>
            <a:endPar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ts val="17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04 </a:t>
            </a:r>
            <a:r>
              <a:rPr kumimoji="0" lang="zh-CN" altLang="en-US"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专业团队全力协助申请国家、省、市、区各类人才及科技项目；</a:t>
            </a:r>
            <a:endPar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ts val="17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05 </a:t>
            </a:r>
            <a:r>
              <a:rPr kumimoji="0" lang="zh-CN" altLang="en-US"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优先申请租住光明区人才住房，协助解决人才子女入学，申请个税优惠等；</a:t>
            </a:r>
            <a:endPar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ts val="17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06 </a:t>
            </a:r>
            <a:r>
              <a:rPr kumimoji="0" lang="zh-CN" altLang="en-US"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高标准缴纳五险一金，享受带薪年假和年度健康体检等。</a:t>
            </a:r>
            <a:endParaRPr kumimoji="0" lang="en-US" altLang="zh-CN"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ts val="1700"/>
              </a:lnSpc>
              <a:spcBef>
                <a:spcPts val="0"/>
              </a:spcBef>
              <a:spcAft>
                <a:spcPts val="0"/>
              </a:spcAft>
              <a:buClrTx/>
              <a:buSzTx/>
              <a:buFontTx/>
              <a:buNone/>
              <a:tabLst/>
              <a:defRPr/>
            </a:pPr>
            <a:endParaRPr kumimoji="0" lang="zh-CN" altLang="en-US" sz="1100" b="0"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endParaRPr>
          </a:p>
        </p:txBody>
      </p:sp>
      <p:pic>
        <p:nvPicPr>
          <p:cNvPr id="48" name="图片 47">
            <a:extLst>
              <a:ext uri="{FF2B5EF4-FFF2-40B4-BE49-F238E27FC236}">
                <a16:creationId xmlns:a16="http://schemas.microsoft.com/office/drawing/2014/main" id="{896E6801-B796-4066-9DE7-EAD5EA3AE0E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07673" y="5442835"/>
            <a:ext cx="1076416" cy="1076416"/>
          </a:xfrm>
          <a:prstGeom prst="rect">
            <a:avLst/>
          </a:prstGeom>
        </p:spPr>
      </p:pic>
      <p:sp>
        <p:nvSpPr>
          <p:cNvPr id="50" name="文本框 49">
            <a:extLst>
              <a:ext uri="{FF2B5EF4-FFF2-40B4-BE49-F238E27FC236}">
                <a16:creationId xmlns:a16="http://schemas.microsoft.com/office/drawing/2014/main" id="{AE0344C4-15BB-4BBB-8E0E-402DF531A564}"/>
              </a:ext>
            </a:extLst>
          </p:cNvPr>
          <p:cNvSpPr txBox="1"/>
          <p:nvPr/>
        </p:nvSpPr>
        <p:spPr>
          <a:xfrm>
            <a:off x="6994468" y="5592364"/>
            <a:ext cx="2960426" cy="926920"/>
          </a:xfrm>
          <a:prstGeom prst="rect">
            <a:avLst/>
          </a:prstGeom>
          <a:noFill/>
        </p:spPr>
        <p:txBody>
          <a:bodyPr wrap="square" rtlCol="0">
            <a:spAutoFit/>
          </a:bodyPr>
          <a:lstStyle/>
          <a:p>
            <a:pPr marL="0" marR="0" lvl="0" indent="0" algn="ctr" defTabSz="914400" rtl="0" eaLnBrk="1" fontAlgn="auto" latinLnBrk="0" hangingPunct="1">
              <a:lnSpc>
                <a:spcPts val="23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欢迎咨询！</a:t>
            </a:r>
            <a:endParaRPr kumimoji="0" lang="en-US" altLang="zh-CN" sz="1400" b="1"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ts val="23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人力资源部</a:t>
            </a:r>
            <a:r>
              <a:rPr kumimoji="0" lang="en-US" altLang="zh-CN" sz="1400" b="1"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 0755-21096023</a:t>
            </a:r>
          </a:p>
          <a:p>
            <a:pPr marL="0" marR="0" lvl="0" indent="0" algn="ctr" defTabSz="914400" rtl="0" eaLnBrk="1" fontAlgn="auto" latinLnBrk="0" hangingPunct="1">
              <a:lnSpc>
                <a:spcPts val="21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rPr>
              <a:t>    talents@mail.iasf.ac.cn</a:t>
            </a:r>
            <a:endParaRPr kumimoji="0" lang="zh-CN" altLang="en-US" sz="1400" b="1" i="0" u="none" strike="noStrike" kern="1200" cap="none" spc="0" normalizeH="0" baseline="0" noProof="0" dirty="0">
              <a:ln>
                <a:noFill/>
              </a:ln>
              <a:solidFill>
                <a:srgbClr val="273B62"/>
              </a:solidFill>
              <a:effectLst/>
              <a:uLnTx/>
              <a:uFillTx/>
              <a:latin typeface="微软雅黑" panose="020B0503020204020204" pitchFamily="34" charset="-122"/>
              <a:ea typeface="微软雅黑" panose="020B0503020204020204" pitchFamily="34" charset="-122"/>
              <a:cs typeface="+mn-cs"/>
            </a:endParaRPr>
          </a:p>
        </p:txBody>
      </p:sp>
      <p:sp>
        <p:nvSpPr>
          <p:cNvPr id="54" name="文本框 53">
            <a:extLst>
              <a:ext uri="{FF2B5EF4-FFF2-40B4-BE49-F238E27FC236}">
                <a16:creationId xmlns:a16="http://schemas.microsoft.com/office/drawing/2014/main" id="{2D03B1B4-31D7-40D4-8688-8A9FA6FED878}"/>
              </a:ext>
            </a:extLst>
          </p:cNvPr>
          <p:cNvSpPr txBox="1"/>
          <p:nvPr/>
        </p:nvSpPr>
        <p:spPr>
          <a:xfrm>
            <a:off x="10037464" y="6478125"/>
            <a:ext cx="129940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273B62"/>
                </a:solidFill>
                <a:effectLst/>
                <a:uLnTx/>
                <a:uFillTx/>
                <a:latin typeface="Calibri"/>
                <a:ea typeface="微软雅黑" panose="020B0503020204020204" pitchFamily="34" charset="-122"/>
                <a:cs typeface="+mn-cs"/>
              </a:rPr>
              <a:t>人才招聘公众号</a:t>
            </a:r>
          </a:p>
        </p:txBody>
      </p:sp>
    </p:spTree>
    <p:extLst>
      <p:ext uri="{BB962C8B-B14F-4D97-AF65-F5344CB8AC3E}">
        <p14:creationId xmlns:p14="http://schemas.microsoft.com/office/powerpoint/2010/main" val="3685525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834615776"/>
              </p:ext>
            </p:extLst>
          </p:nvPr>
        </p:nvGraphicFramePr>
        <p:xfrm>
          <a:off x="224612" y="2678184"/>
          <a:ext cx="11798259" cy="3752300"/>
        </p:xfrm>
        <a:graphic>
          <a:graphicData uri="http://schemas.openxmlformats.org/drawingml/2006/table">
            <a:tbl>
              <a:tblPr firstRow="1" firstCol="1" bandRow="1">
                <a:tableStyleId>{5C22544A-7EE6-4342-B048-85BDC9FD1C3A}</a:tableStyleId>
              </a:tblPr>
              <a:tblGrid>
                <a:gridCol w="1426864">
                  <a:extLst>
                    <a:ext uri="{9D8B030D-6E8A-4147-A177-3AD203B41FA5}">
                      <a16:colId xmlns:a16="http://schemas.microsoft.com/office/drawing/2014/main" val="20000"/>
                    </a:ext>
                  </a:extLst>
                </a:gridCol>
                <a:gridCol w="1469787">
                  <a:extLst>
                    <a:ext uri="{9D8B030D-6E8A-4147-A177-3AD203B41FA5}">
                      <a16:colId xmlns:a16="http://schemas.microsoft.com/office/drawing/2014/main" val="20001"/>
                    </a:ext>
                  </a:extLst>
                </a:gridCol>
                <a:gridCol w="1351821">
                  <a:extLst>
                    <a:ext uri="{9D8B030D-6E8A-4147-A177-3AD203B41FA5}">
                      <a16:colId xmlns:a16="http://schemas.microsoft.com/office/drawing/2014/main" val="20002"/>
                    </a:ext>
                  </a:extLst>
                </a:gridCol>
                <a:gridCol w="1248797">
                  <a:extLst>
                    <a:ext uri="{9D8B030D-6E8A-4147-A177-3AD203B41FA5}">
                      <a16:colId xmlns:a16="http://schemas.microsoft.com/office/drawing/2014/main" val="20003"/>
                    </a:ext>
                  </a:extLst>
                </a:gridCol>
                <a:gridCol w="1682115">
                  <a:extLst>
                    <a:ext uri="{9D8B030D-6E8A-4147-A177-3AD203B41FA5}">
                      <a16:colId xmlns:a16="http://schemas.microsoft.com/office/drawing/2014/main" val="20004"/>
                    </a:ext>
                  </a:extLst>
                </a:gridCol>
                <a:gridCol w="1697065">
                  <a:extLst>
                    <a:ext uri="{9D8B030D-6E8A-4147-A177-3AD203B41FA5}">
                      <a16:colId xmlns:a16="http://schemas.microsoft.com/office/drawing/2014/main" val="20005"/>
                    </a:ext>
                  </a:extLst>
                </a:gridCol>
                <a:gridCol w="1420695">
                  <a:extLst>
                    <a:ext uri="{9D8B030D-6E8A-4147-A177-3AD203B41FA5}">
                      <a16:colId xmlns:a16="http://schemas.microsoft.com/office/drawing/2014/main" val="20006"/>
                    </a:ext>
                  </a:extLst>
                </a:gridCol>
                <a:gridCol w="1501115">
                  <a:extLst>
                    <a:ext uri="{9D8B030D-6E8A-4147-A177-3AD203B41FA5}">
                      <a16:colId xmlns:a16="http://schemas.microsoft.com/office/drawing/2014/main" val="20007"/>
                    </a:ext>
                  </a:extLst>
                </a:gridCol>
              </a:tblGrid>
              <a:tr h="85766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rPr>
                        <a:t>装置名称</a:t>
                      </a:r>
                      <a:endParaRPr lang="en-US" alt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1431" marR="91431" marT="0" marB="0" anchor="c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rPr>
                        <a:t>优势波段</a:t>
                      </a:r>
                      <a:endParaRPr lang="en-US" alt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1431" marR="91431" marT="0" marB="0" anchor="c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rPr>
                        <a:t>所属国家</a:t>
                      </a:r>
                      <a:endParaRPr lang="en-US" alt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1431" marR="91431" marT="0" marB="0" anchor="c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rPr>
                        <a:t>加速器</a:t>
                      </a:r>
                      <a:endParaRPr lang="en-US" alt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spcAft>
                          <a:spcPts val="0"/>
                        </a:spcAft>
                      </a:pPr>
                      <a:r>
                        <a:rPr 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rPr>
                        <a:t>类型</a:t>
                      </a:r>
                      <a:endParaRPr lang="en-US" alt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1431" marR="91431" marT="0" marB="0" anchor="c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rPr>
                        <a:t>电子束</a:t>
                      </a:r>
                      <a:r>
                        <a:rPr lang="zh-CN" altLang="en-US" sz="2000" b="1" kern="0" dirty="0">
                          <a:effectLst/>
                          <a:latin typeface="Times New Roman" panose="02020603050405020304" pitchFamily="18" charset="0"/>
                          <a:ea typeface="微软雅黑" panose="020B0503020204020204" pitchFamily="34" charset="-122"/>
                          <a:cs typeface="Times New Roman" panose="02020603050405020304" pitchFamily="18" charset="0"/>
                        </a:rPr>
                        <a:t>能量</a:t>
                      </a:r>
                      <a:r>
                        <a:rPr lang="en-US" sz="2000" b="1" kern="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b="1" kern="0" dirty="0">
                          <a:effectLst/>
                          <a:latin typeface="微软雅黑" panose="020B0503020204020204" pitchFamily="34" charset="-122"/>
                          <a:ea typeface="微软雅黑" panose="020B0503020204020204" pitchFamily="34" charset="-122"/>
                          <a:cs typeface="Times New Roman" panose="02020603050405020304" pitchFamily="18" charset="0"/>
                        </a:rPr>
                        <a:t>GeV</a:t>
                      </a:r>
                    </a:p>
                  </a:txBody>
                  <a:tcPr marL="91431" marR="91431" marT="0" marB="0" anchor="c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rPr>
                        <a:t>光子能量</a:t>
                      </a:r>
                      <a:endParaRPr lang="en-US" alt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1431" marR="91431" marT="0" marB="0" anchor="c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rPr>
                        <a:t>重复频率</a:t>
                      </a:r>
                      <a:r>
                        <a:rPr lang="en-US" sz="2000" b="1" kern="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b="1" kern="0" dirty="0">
                          <a:effectLst/>
                          <a:latin typeface="微软雅黑" panose="020B0503020204020204" pitchFamily="34" charset="-122"/>
                          <a:ea typeface="微软雅黑" panose="020B0503020204020204" pitchFamily="34" charset="-122"/>
                          <a:cs typeface="Times New Roman" panose="02020603050405020304" pitchFamily="18" charset="0"/>
                        </a:rPr>
                        <a:t>Hz</a:t>
                      </a:r>
                    </a:p>
                  </a:txBody>
                  <a:tcPr marL="91431" marR="91431" marT="0" marB="0" anchor="c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zh-CN" altLang="en-US" sz="2000" b="1" kern="0" dirty="0">
                          <a:effectLst/>
                          <a:latin typeface="Times New Roman" panose="02020603050405020304" pitchFamily="18" charset="0"/>
                          <a:ea typeface="微软雅黑" panose="020B0503020204020204" pitchFamily="34" charset="-122"/>
                          <a:cs typeface="Times New Roman" panose="02020603050405020304" pitchFamily="18" charset="0"/>
                        </a:rPr>
                        <a:t>状态</a:t>
                      </a:r>
                      <a:endParaRPr lang="en-US" altLang="zh-CN" sz="2000" b="1" kern="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1431" marR="91431" marT="0" marB="0" anchor="ctr">
                    <a:solidFill>
                      <a:srgbClr val="0070C0"/>
                    </a:solidFill>
                  </a:tcPr>
                </a:tc>
                <a:extLst>
                  <a:ext uri="{0D108BD9-81ED-4DB2-BD59-A6C34878D82A}">
                    <a16:rowId xmlns:a16="http://schemas.microsoft.com/office/drawing/2014/main" val="10000"/>
                  </a:ext>
                </a:extLst>
              </a:tr>
              <a:tr h="57177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en-US" sz="1800" b="1" kern="0" dirty="0">
                          <a:effectLst/>
                          <a:latin typeface="微软雅黑" panose="020B0503020204020204" pitchFamily="34" charset="-122"/>
                          <a:ea typeface="微软雅黑" panose="020B0503020204020204" pitchFamily="34" charset="-122"/>
                          <a:cs typeface="Times New Roman" panose="02020603050405020304" pitchFamily="18" charset="0"/>
                        </a:rPr>
                        <a:t>European XFEL</a:t>
                      </a:r>
                      <a:endParaRPr lang="zh-CN" sz="18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硬</a:t>
                      </a:r>
                      <a:r>
                        <a:rPr lang="en-US"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X</a:t>
                      </a:r>
                      <a:r>
                        <a:rPr 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射线</a:t>
                      </a:r>
                      <a:endParaRPr lang="en-US" alt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欧盟</a:t>
                      </a:r>
                      <a:endParaRPr lang="zh-CN" sz="1800" b="1" kern="10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超导</a:t>
                      </a:r>
                      <a:r>
                        <a:rPr lang="en-US" alt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 SRF</a:t>
                      </a:r>
                      <a:endParaRPr lang="zh-CN" sz="1800" b="1" kern="10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17.5</a:t>
                      </a:r>
                      <a:endParaRPr lang="zh-CN" sz="1800" b="1" kern="10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8.4-30 </a:t>
                      </a:r>
                      <a:r>
                        <a:rPr lang="en-US" sz="1800" b="1" kern="0" dirty="0" err="1">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keV</a:t>
                      </a:r>
                      <a:endParaRPr lang="zh-CN" sz="1800" b="1" kern="10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27,000</a:t>
                      </a:r>
                      <a:endParaRPr lang="zh-CN" sz="1800" b="1" kern="10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altLang="en-US"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运行</a:t>
                      </a:r>
                      <a:r>
                        <a:rPr lang="en-US" alt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 </a:t>
                      </a:r>
                    </a:p>
                  </a:txBody>
                  <a:tcPr marL="91431" marR="91431" marT="0" marB="0" anchor="ctr"/>
                </a:tc>
                <a:extLst>
                  <a:ext uri="{0D108BD9-81ED-4DB2-BD59-A6C34878D82A}">
                    <a16:rowId xmlns:a16="http://schemas.microsoft.com/office/drawing/2014/main" val="10001"/>
                  </a:ext>
                </a:extLst>
              </a:tr>
              <a:tr h="57177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en-US" sz="1800" b="1" kern="0" dirty="0">
                          <a:effectLst/>
                          <a:latin typeface="微软雅黑" panose="020B0503020204020204" pitchFamily="34" charset="-122"/>
                          <a:ea typeface="微软雅黑" panose="020B0503020204020204" pitchFamily="34" charset="-122"/>
                          <a:cs typeface="Times New Roman" panose="02020603050405020304" pitchFamily="18" charset="0"/>
                        </a:rPr>
                        <a:t>FLASH</a:t>
                      </a:r>
                      <a:endParaRPr lang="zh-CN" sz="18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软</a:t>
                      </a:r>
                      <a:r>
                        <a:rPr lang="en-US"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X</a:t>
                      </a:r>
                      <a:r>
                        <a:rPr 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射线</a:t>
                      </a:r>
                      <a:endParaRPr lang="en-US" alt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德国</a:t>
                      </a:r>
                      <a:endParaRPr lang="zh-CN" sz="1800" b="1" kern="10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超导</a:t>
                      </a:r>
                      <a:r>
                        <a:rPr lang="en-US" alt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 SRF</a:t>
                      </a:r>
                      <a:endParaRPr lang="zh-CN" sz="1800" b="1" kern="10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1.25</a:t>
                      </a:r>
                      <a:endParaRPr lang="zh-CN" sz="1800" b="1" kern="10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14-300 </a:t>
                      </a:r>
                      <a:r>
                        <a:rPr lang="en-US" sz="1800" b="1" kern="0" baseline="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eV</a:t>
                      </a:r>
                      <a:endParaRPr lang="zh-CN" sz="1800" b="1" kern="10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5,000</a:t>
                      </a:r>
                      <a:endParaRPr lang="zh-CN" sz="1800" b="1" kern="10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altLang="en-US"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运行</a:t>
                      </a:r>
                      <a:r>
                        <a:rPr lang="en-US" altLang="zh-CN" sz="1800" b="1" kern="0" dirty="0">
                          <a:solidFill>
                            <a:srgbClr val="002060"/>
                          </a:solidFill>
                          <a:effectLst/>
                          <a:latin typeface="微软雅黑" panose="020B0503020204020204" pitchFamily="34" charset="-122"/>
                          <a:ea typeface="微软雅黑" panose="020B0503020204020204" pitchFamily="34" charset="-122"/>
                          <a:cs typeface="Times New Roman" panose="02020603050405020304" pitchFamily="18" charset="0"/>
                        </a:rPr>
                        <a:t> </a:t>
                      </a:r>
                    </a:p>
                  </a:txBody>
                  <a:tcPr marL="91431" marR="91431" marT="0" marB="0" anchor="ctr"/>
                </a:tc>
                <a:extLst>
                  <a:ext uri="{0D108BD9-81ED-4DB2-BD59-A6C34878D82A}">
                    <a16:rowId xmlns:a16="http://schemas.microsoft.com/office/drawing/2014/main" val="10002"/>
                  </a:ext>
                </a:extLst>
              </a:tr>
              <a:tr h="57177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LCLS-II</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硬</a:t>
                      </a: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X</a:t>
                      </a:r>
                      <a:r>
                        <a:rPr 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射线</a:t>
                      </a:r>
                      <a:endParaRPr lang="en-US" alt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美国</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超导</a:t>
                      </a:r>
                      <a:r>
                        <a:rPr lang="en-US" alt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 SRF</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4 (</a:t>
                      </a:r>
                      <a:r>
                        <a:rPr lang="zh-CN" alt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升至 </a:t>
                      </a: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8)</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0.2-5 </a:t>
                      </a:r>
                      <a:r>
                        <a:rPr lang="en-US" sz="1800" b="1" kern="0" dirty="0" err="1">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keV</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1,000,000</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alt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运行</a:t>
                      </a:r>
                    </a:p>
                  </a:txBody>
                  <a:tcPr marL="91431" marR="91431" marT="0" marB="0" anchor="ctr"/>
                </a:tc>
                <a:extLst>
                  <a:ext uri="{0D108BD9-81ED-4DB2-BD59-A6C34878D82A}">
                    <a16:rowId xmlns:a16="http://schemas.microsoft.com/office/drawing/2014/main" val="10003"/>
                  </a:ext>
                </a:extLst>
              </a:tr>
              <a:tr h="57177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SHINE</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硬</a:t>
                      </a: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X</a:t>
                      </a:r>
                      <a:r>
                        <a:rPr 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射线</a:t>
                      </a:r>
                      <a:endParaRPr lang="en-US" alt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中国</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超导</a:t>
                      </a:r>
                      <a:r>
                        <a:rPr lang="en-US" alt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 S</a:t>
                      </a:r>
                      <a:r>
                        <a:rPr lang="en-US" alt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RF</a:t>
                      </a:r>
                      <a:endParaRPr lang="en-US" alt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8</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0.4-25 </a:t>
                      </a:r>
                      <a:r>
                        <a:rPr lang="en-US" sz="1800" b="1" kern="0" dirty="0" err="1">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keV</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1,000,000</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alt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在建</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extLst>
                  <a:ext uri="{0D108BD9-81ED-4DB2-BD59-A6C34878D82A}">
                    <a16:rowId xmlns:a16="http://schemas.microsoft.com/office/drawing/2014/main" val="10004"/>
                  </a:ext>
                </a:extLst>
              </a:tr>
              <a:tr h="60751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spcAft>
                          <a:spcPts val="0"/>
                        </a:spcAft>
                      </a:pPr>
                      <a:r>
                        <a:rPr lang="zh-CN" altLang="en-US" sz="1800" b="1" kern="0" dirty="0">
                          <a:solidFill>
                            <a:srgbClr val="FFC000"/>
                          </a:solidFill>
                          <a:effectLst/>
                          <a:latin typeface="微软雅黑" panose="020B0503020204020204" pitchFamily="34" charset="-122"/>
                          <a:ea typeface="微软雅黑" panose="020B0503020204020204" pitchFamily="34" charset="-122"/>
                          <a:cs typeface="Times New Roman" panose="02020603050405020304" pitchFamily="18" charset="0"/>
                        </a:rPr>
                        <a:t>本项目</a:t>
                      </a:r>
                      <a:endParaRPr lang="en-US" altLang="zh-CN" sz="1800" b="1" kern="0" dirty="0">
                        <a:solidFill>
                          <a:srgbClr val="FFC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algn="ctr">
                        <a:spcAft>
                          <a:spcPts val="0"/>
                        </a:spcAft>
                      </a:pPr>
                      <a:r>
                        <a:rPr lang="en-US" altLang="zh-CN" sz="1800" b="1" kern="0" dirty="0">
                          <a:solidFill>
                            <a:srgbClr val="FFC000"/>
                          </a:solidFill>
                          <a:effectLst/>
                          <a:latin typeface="微软雅黑" panose="020B0503020204020204" pitchFamily="34" charset="-122"/>
                          <a:ea typeface="微软雅黑" panose="020B0503020204020204" pitchFamily="34" charset="-122"/>
                          <a:cs typeface="Times New Roman" panose="02020603050405020304" pitchFamily="18" charset="0"/>
                        </a:rPr>
                        <a:t>S</a:t>
                      </a:r>
                      <a:r>
                        <a:rPr lang="en-US" altLang="zh-CN" sz="1800" b="1" kern="0" baseline="30000" dirty="0">
                          <a:solidFill>
                            <a:srgbClr val="FFC000"/>
                          </a:solidFill>
                          <a:effectLst/>
                          <a:latin typeface="微软雅黑" panose="020B0503020204020204" pitchFamily="34" charset="-122"/>
                          <a:ea typeface="微软雅黑" panose="020B0503020204020204" pitchFamily="34" charset="-122"/>
                          <a:cs typeface="Times New Roman" panose="02020603050405020304" pitchFamily="18" charset="0"/>
                        </a:rPr>
                        <a:t>3</a:t>
                      </a:r>
                      <a:r>
                        <a:rPr lang="en-US" altLang="zh-CN" sz="1800" b="1" kern="0" dirty="0">
                          <a:solidFill>
                            <a:srgbClr val="FFC000"/>
                          </a:solidFill>
                          <a:effectLst/>
                          <a:latin typeface="微软雅黑" panose="020B0503020204020204" pitchFamily="34" charset="-122"/>
                          <a:ea typeface="微软雅黑" panose="020B0503020204020204" pitchFamily="34" charset="-122"/>
                          <a:cs typeface="Times New Roman" panose="02020603050405020304" pitchFamily="18" charset="0"/>
                        </a:rPr>
                        <a:t>FEL</a:t>
                      </a:r>
                      <a:endParaRPr lang="zh-CN" sz="1800" b="1" kern="100" dirty="0">
                        <a:solidFill>
                          <a:srgbClr val="FFC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alt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软</a:t>
                      </a:r>
                      <a:r>
                        <a:rPr lang="en-US" alt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X</a:t>
                      </a:r>
                      <a:r>
                        <a:rPr lang="zh-CN" alt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射线</a:t>
                      </a:r>
                      <a:endParaRPr lang="en-US" alt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alt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中国</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超导</a:t>
                      </a:r>
                      <a:r>
                        <a:rPr lang="en-US" alt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 SRF</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2.5</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0.04-1.2</a:t>
                      </a:r>
                      <a:r>
                        <a:rPr lang="en-US" altLang="zh-CN"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keV</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spcAft>
                          <a:spcPts val="0"/>
                        </a:spcAft>
                      </a:pPr>
                      <a:r>
                        <a:rPr lang="en-US" sz="1800" b="1" kern="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1,000,000</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tc>
                  <a:txBody>
                    <a:bodyPr/>
                    <a:lstStyle/>
                    <a:p>
                      <a:pPr algn="ctr">
                        <a:spcAft>
                          <a:spcPts val="0"/>
                        </a:spcAft>
                      </a:pPr>
                      <a:r>
                        <a:rPr lang="zh-CN" altLang="en-US" sz="1800" b="1" kern="10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rPr>
                        <a:t>在建</a:t>
                      </a:r>
                      <a:endParaRPr lang="zh-CN" sz="1800" b="1" kern="100" dirty="0">
                        <a:solidFill>
                          <a:srgbClr val="C0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1431" marR="91431" marT="0" marB="0" anchor="ctr"/>
                </a:tc>
                <a:extLst>
                  <a:ext uri="{0D108BD9-81ED-4DB2-BD59-A6C34878D82A}">
                    <a16:rowId xmlns:a16="http://schemas.microsoft.com/office/drawing/2014/main" val="10005"/>
                  </a:ext>
                </a:extLst>
              </a:tr>
            </a:tbl>
          </a:graphicData>
        </a:graphic>
      </p:graphicFrame>
      <p:sp>
        <p:nvSpPr>
          <p:cNvPr id="6" name="矩形 5"/>
          <p:cNvSpPr/>
          <p:nvPr/>
        </p:nvSpPr>
        <p:spPr>
          <a:xfrm>
            <a:off x="432181" y="937146"/>
            <a:ext cx="11383120" cy="1337945"/>
          </a:xfrm>
          <a:prstGeom prst="rect">
            <a:avLst/>
          </a:prstGeom>
          <a:noFill/>
          <a:ln w="12700">
            <a:no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866775" rtl="0" eaLnBrk="0" fontAlgn="base" latinLnBrk="0" hangingPunct="0">
              <a:lnSpc>
                <a:spcPct val="15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基于超导自由电子激光装置的优越特性以及在重要科技发展中的潜在应用前景，</a:t>
            </a:r>
            <a:r>
              <a:rPr kumimoji="0" lang="en-US" altLang="zh-CN" sz="18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2020</a:t>
            </a:r>
            <a:r>
              <a:rPr kumimoji="0" lang="zh-CN" altLang="en-US" sz="18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年提出了在深圳建设一台能量为</a:t>
            </a:r>
            <a:r>
              <a:rPr kumimoji="0" lang="en-US" altLang="zh-CN" sz="1800" b="1" i="0" u="sng"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2.5 GeV</a:t>
            </a:r>
            <a:r>
              <a:rPr kumimoji="0" lang="zh-CN" altLang="en-US" sz="18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的超导自由电子激光计划，这是国际上首个重复频率达百万赫兹的超导软</a:t>
            </a:r>
            <a:r>
              <a:rPr kumimoji="0" lang="en-US" altLang="zh-CN" sz="18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X</a:t>
            </a:r>
            <a:r>
              <a:rPr kumimoji="0" lang="zh-CN" altLang="en-US" sz="18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射线自由电子激光装置，与上海在建的</a:t>
            </a:r>
            <a:r>
              <a:rPr kumimoji="0" lang="en-US" altLang="zh-CN" sz="18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SHINE</a:t>
            </a:r>
            <a:r>
              <a:rPr kumimoji="0" lang="zh-CN" altLang="en-US" sz="18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形成互补。</a:t>
            </a:r>
            <a:endParaRPr kumimoji="0" lang="en-US" altLang="zh-CN" sz="18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a:spLocks noChangeArrowheads="1"/>
          </p:cNvSpPr>
          <p:nvPr/>
        </p:nvSpPr>
        <p:spPr bwMode="auto">
          <a:xfrm>
            <a:off x="1049020" y="83820"/>
            <a:ext cx="933069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深圳中能高重复频率</a:t>
            </a:r>
            <a:r>
              <a:rPr kumimoji="0" lang="en-US" altLang="zh-CN"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X</a:t>
            </a: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射线自由电子激光装置</a:t>
            </a:r>
          </a:p>
        </p:txBody>
      </p:sp>
    </p:spTree>
    <p:extLst>
      <p:ext uri="{BB962C8B-B14F-4D97-AF65-F5344CB8AC3E}">
        <p14:creationId xmlns:p14="http://schemas.microsoft.com/office/powerpoint/2010/main" val="1842958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199338" y="1382687"/>
            <a:ext cx="4754577" cy="43088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2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国际上最先进的自由电子激光设施</a:t>
            </a:r>
          </a:p>
        </p:txBody>
      </p:sp>
      <p:sp>
        <p:nvSpPr>
          <p:cNvPr id="24" name="文本框 23"/>
          <p:cNvSpPr txBox="1"/>
          <p:nvPr/>
        </p:nvSpPr>
        <p:spPr>
          <a:xfrm>
            <a:off x="5901111" y="2573039"/>
            <a:ext cx="5745632" cy="515526"/>
          </a:xfrm>
          <a:prstGeom prst="rect">
            <a:avLst/>
          </a:prstGeom>
          <a:noFill/>
        </p:spPr>
        <p:txBody>
          <a:bodyPr wrap="square" rtlCol="0">
            <a:spAutoFit/>
          </a:bodyPr>
          <a:lstStyle/>
          <a:p>
            <a:pPr marL="0" marR="0" lvl="0" indent="0" algn="ctr" defTabSz="914400" rtl="0" eaLnBrk="0" fontAlgn="base" latinLnBrk="0" hangingPunct="0">
              <a:lnSpc>
                <a:spcPct val="125000"/>
              </a:lnSpc>
              <a:spcBef>
                <a:spcPct val="0"/>
              </a:spcBef>
              <a:spcAft>
                <a:spcPct val="0"/>
              </a:spcAft>
              <a:buClrTx/>
              <a:buSzTx/>
              <a:buFontTx/>
              <a:buNone/>
              <a:defRPr/>
            </a:pPr>
            <a:r>
              <a:rPr kumimoji="0" lang="zh-CN" altLang="en-US" sz="22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超高时间分辨、空间分辨、能量分辨的特性</a:t>
            </a:r>
          </a:p>
        </p:txBody>
      </p:sp>
      <p:sp>
        <p:nvSpPr>
          <p:cNvPr id="25" name="文本框 24"/>
          <p:cNvSpPr txBox="1"/>
          <p:nvPr/>
        </p:nvSpPr>
        <p:spPr>
          <a:xfrm>
            <a:off x="6064797" y="3909159"/>
            <a:ext cx="5388239" cy="1040285"/>
          </a:xfrm>
          <a:prstGeom prst="rect">
            <a:avLst/>
          </a:prstGeom>
          <a:noFill/>
        </p:spPr>
        <p:txBody>
          <a:bodyPr wrap="square" rtlCol="0">
            <a:spAutoFit/>
          </a:bodyPr>
          <a:lstStyle/>
          <a:p>
            <a:pPr marL="0" marR="0" lvl="0" indent="0" algn="ctr" defTabSz="914400" rtl="0" eaLnBrk="0" fontAlgn="base" latinLnBrk="0" hangingPunct="0">
              <a:lnSpc>
                <a:spcPct val="140000"/>
              </a:lnSpc>
              <a:spcBef>
                <a:spcPct val="0"/>
              </a:spcBef>
              <a:spcAft>
                <a:spcPct val="0"/>
              </a:spcAft>
              <a:buClrTx/>
              <a:buSzTx/>
              <a:buFontTx/>
              <a:buNone/>
              <a:defRPr/>
            </a:pPr>
            <a:r>
              <a:rPr kumimoji="0" lang="zh-CN" altLang="en-US" sz="22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在相关前沿科学技术领域具有不可替代的作用，推动变革性突破和跨越式发展</a:t>
            </a:r>
          </a:p>
        </p:txBody>
      </p:sp>
      <p:sp>
        <p:nvSpPr>
          <p:cNvPr id="26" name="文本框 25"/>
          <p:cNvSpPr txBox="1"/>
          <p:nvPr/>
        </p:nvSpPr>
        <p:spPr>
          <a:xfrm>
            <a:off x="5523345" y="5823165"/>
            <a:ext cx="6346029" cy="515526"/>
          </a:xfrm>
          <a:prstGeom prst="rect">
            <a:avLst/>
          </a:prstGeom>
          <a:noFill/>
        </p:spPr>
        <p:txBody>
          <a:bodyPr wrap="square" rtlCol="0">
            <a:spAutoFit/>
          </a:bodyPr>
          <a:lstStyle/>
          <a:p>
            <a:pPr marL="0" marR="0" lvl="0" indent="0" algn="ctr" defTabSz="914400" rtl="0" eaLnBrk="0" fontAlgn="base" latinLnBrk="0" hangingPunct="0">
              <a:lnSpc>
                <a:spcPct val="125000"/>
              </a:lnSpc>
              <a:spcBef>
                <a:spcPct val="0"/>
              </a:spcBef>
              <a:spcAft>
                <a:spcPct val="0"/>
              </a:spcAft>
              <a:buClrTx/>
              <a:buSzTx/>
              <a:buFontTx/>
              <a:buNone/>
              <a:defRPr/>
            </a:pPr>
            <a:r>
              <a:rPr kumimoji="0" lang="zh-CN" altLang="en-US" sz="2200" b="1" i="0" u="sng"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在重要的科学领域满足国家和区域发展重大需求</a:t>
            </a:r>
          </a:p>
        </p:txBody>
      </p:sp>
      <p:sp>
        <p:nvSpPr>
          <p:cNvPr id="15" name="文本框 2"/>
          <p:cNvSpPr txBox="1">
            <a:spLocks noChangeArrowheads="1"/>
          </p:cNvSpPr>
          <p:nvPr/>
        </p:nvSpPr>
        <p:spPr bwMode="auto">
          <a:xfrm>
            <a:off x="1049107" y="84022"/>
            <a:ext cx="1186400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重大科学意义</a:t>
            </a: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endParaRPr>
          </a:p>
        </p:txBody>
      </p:sp>
      <p:sp>
        <p:nvSpPr>
          <p:cNvPr id="36" name="椭圆 35">
            <a:extLst>
              <a:ext uri="{FF2B5EF4-FFF2-40B4-BE49-F238E27FC236}">
                <a16:creationId xmlns:a16="http://schemas.microsoft.com/office/drawing/2014/main" id="{1E00EBA1-F734-47F7-B1C6-90F611BC971F}"/>
              </a:ext>
            </a:extLst>
          </p:cNvPr>
          <p:cNvSpPr/>
          <p:nvPr/>
        </p:nvSpPr>
        <p:spPr bwMode="auto">
          <a:xfrm>
            <a:off x="1514403" y="1072749"/>
            <a:ext cx="3564467" cy="948267"/>
          </a:xfrm>
          <a:prstGeom prst="ellipse">
            <a:avLst/>
          </a:prstGeom>
          <a:solidFill>
            <a:srgbClr val="1F497D">
              <a:lumMod val="60000"/>
              <a:lumOff val="4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中能高重频</a:t>
            </a:r>
            <a:r>
              <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X</a:t>
            </a: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射线</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自由电子激光</a:t>
            </a:r>
          </a:p>
        </p:txBody>
      </p:sp>
      <p:sp>
        <p:nvSpPr>
          <p:cNvPr id="37" name="下箭头 2">
            <a:extLst>
              <a:ext uri="{FF2B5EF4-FFF2-40B4-BE49-F238E27FC236}">
                <a16:creationId xmlns:a16="http://schemas.microsoft.com/office/drawing/2014/main" id="{B596EBB2-6B16-4D1F-92F1-C01493FF9160}"/>
              </a:ext>
            </a:extLst>
          </p:cNvPr>
          <p:cNvSpPr/>
          <p:nvPr/>
        </p:nvSpPr>
        <p:spPr bwMode="auto">
          <a:xfrm>
            <a:off x="2695507" y="2048200"/>
            <a:ext cx="1202267" cy="391681"/>
          </a:xfrm>
          <a:prstGeom prst="downArrow">
            <a:avLst/>
          </a:prstGeom>
          <a:gradFill flip="none" rotWithShape="1">
            <a:gsLst>
              <a:gs pos="0">
                <a:srgbClr val="1F497D">
                  <a:lumMod val="40000"/>
                  <a:lumOff val="60000"/>
                  <a:tint val="66000"/>
                  <a:satMod val="160000"/>
                </a:srgbClr>
              </a:gs>
              <a:gs pos="71000">
                <a:srgbClr val="1F497D">
                  <a:lumMod val="40000"/>
                  <a:lumOff val="60000"/>
                  <a:tint val="44500"/>
                  <a:satMod val="160000"/>
                </a:srgbClr>
              </a:gs>
              <a:gs pos="100000">
                <a:srgbClr val="1F497D">
                  <a:lumMod val="40000"/>
                  <a:lumOff val="60000"/>
                  <a:tint val="23500"/>
                  <a:satMod val="16000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ndParaRPr>
          </a:p>
        </p:txBody>
      </p:sp>
      <p:sp>
        <p:nvSpPr>
          <p:cNvPr id="38" name="椭圆 37">
            <a:extLst>
              <a:ext uri="{FF2B5EF4-FFF2-40B4-BE49-F238E27FC236}">
                <a16:creationId xmlns:a16="http://schemas.microsoft.com/office/drawing/2014/main" id="{18BFB87C-4512-441E-BB1B-68D9A9000929}"/>
              </a:ext>
            </a:extLst>
          </p:cNvPr>
          <p:cNvSpPr/>
          <p:nvPr/>
        </p:nvSpPr>
        <p:spPr bwMode="auto">
          <a:xfrm>
            <a:off x="983456" y="2434793"/>
            <a:ext cx="4750106" cy="795866"/>
          </a:xfrm>
          <a:prstGeom prst="ellipse">
            <a:avLst/>
          </a:prstGeom>
          <a:solidFill>
            <a:srgbClr val="1F497D">
              <a:lumMod val="60000"/>
              <a:lumOff val="4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超高亮度、超快脉冲</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强相干性</a:t>
            </a:r>
          </a:p>
        </p:txBody>
      </p:sp>
      <p:grpSp>
        <p:nvGrpSpPr>
          <p:cNvPr id="39" name="组合 38">
            <a:extLst>
              <a:ext uri="{FF2B5EF4-FFF2-40B4-BE49-F238E27FC236}">
                <a16:creationId xmlns:a16="http://schemas.microsoft.com/office/drawing/2014/main" id="{1EC7405C-8FA4-4609-AA07-F1FC6549A4AF}"/>
              </a:ext>
            </a:extLst>
          </p:cNvPr>
          <p:cNvGrpSpPr/>
          <p:nvPr/>
        </p:nvGrpSpPr>
        <p:grpSpPr>
          <a:xfrm>
            <a:off x="1247553" y="3739769"/>
            <a:ext cx="4275792" cy="1363133"/>
            <a:chOff x="720991" y="3733477"/>
            <a:chExt cx="4098171" cy="1363133"/>
          </a:xfrm>
          <a:solidFill>
            <a:srgbClr val="1F497D">
              <a:lumMod val="60000"/>
              <a:lumOff val="40000"/>
            </a:srgbClr>
          </a:solidFill>
        </p:grpSpPr>
        <p:sp>
          <p:nvSpPr>
            <p:cNvPr id="40" name="圆角矩形 4">
              <a:extLst>
                <a:ext uri="{FF2B5EF4-FFF2-40B4-BE49-F238E27FC236}">
                  <a16:creationId xmlns:a16="http://schemas.microsoft.com/office/drawing/2014/main" id="{9E38DDAD-8614-443A-8AC5-0EE599D500F2}"/>
                </a:ext>
              </a:extLst>
            </p:cNvPr>
            <p:cNvSpPr/>
            <p:nvPr/>
          </p:nvSpPr>
          <p:spPr bwMode="auto">
            <a:xfrm>
              <a:off x="720991" y="3733477"/>
              <a:ext cx="4098171" cy="1363133"/>
            </a:xfrm>
            <a:prstGeom prst="round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1" name="文本框 40">
              <a:extLst>
                <a:ext uri="{FF2B5EF4-FFF2-40B4-BE49-F238E27FC236}">
                  <a16:creationId xmlns:a16="http://schemas.microsoft.com/office/drawing/2014/main" id="{9AB1C6E4-A3F8-4E4E-8D49-CC7F8C13DFC0}"/>
                </a:ext>
              </a:extLst>
            </p:cNvPr>
            <p:cNvSpPr txBox="1"/>
            <p:nvPr/>
          </p:nvSpPr>
          <p:spPr>
            <a:xfrm>
              <a:off x="1121461" y="3907986"/>
              <a:ext cx="1974669" cy="923330"/>
            </a:xfrm>
            <a:prstGeom prst="rect">
              <a:avLst/>
            </a:prstGeom>
            <a:grpFill/>
            <a:ln>
              <a:noFill/>
            </a:ln>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信息技术</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342900"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量子材料</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342900"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能源科技</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2" name="文本框 41">
              <a:extLst>
                <a:ext uri="{FF2B5EF4-FFF2-40B4-BE49-F238E27FC236}">
                  <a16:creationId xmlns:a16="http://schemas.microsoft.com/office/drawing/2014/main" id="{F83D4494-766E-4332-8373-7000DBE73E87}"/>
                </a:ext>
              </a:extLst>
            </p:cNvPr>
            <p:cNvSpPr txBox="1"/>
            <p:nvPr/>
          </p:nvSpPr>
          <p:spPr>
            <a:xfrm>
              <a:off x="2770077" y="3915937"/>
              <a:ext cx="1836720" cy="923330"/>
            </a:xfrm>
            <a:prstGeom prst="rect">
              <a:avLst/>
            </a:prstGeom>
            <a:grpFill/>
            <a:ln>
              <a:noFill/>
            </a:ln>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生物医药</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342900"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大气星际科学</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342900"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原子分子科学</a:t>
              </a:r>
            </a:p>
          </p:txBody>
        </p:sp>
      </p:grpSp>
      <p:sp>
        <p:nvSpPr>
          <p:cNvPr id="43" name="椭圆 42">
            <a:extLst>
              <a:ext uri="{FF2B5EF4-FFF2-40B4-BE49-F238E27FC236}">
                <a16:creationId xmlns:a16="http://schemas.microsoft.com/office/drawing/2014/main" id="{3533271A-3567-4340-AB83-7B684C20B151}"/>
              </a:ext>
            </a:extLst>
          </p:cNvPr>
          <p:cNvSpPr/>
          <p:nvPr/>
        </p:nvSpPr>
        <p:spPr bwMode="auto">
          <a:xfrm>
            <a:off x="1556980" y="5612010"/>
            <a:ext cx="3496733" cy="872067"/>
          </a:xfrm>
          <a:prstGeom prst="ellipse">
            <a:avLst/>
          </a:prstGeom>
          <a:solidFill>
            <a:srgbClr val="1F497D">
              <a:lumMod val="60000"/>
              <a:lumOff val="4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能源、环境、健康</a:t>
            </a:r>
            <a:endPar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新材料</a:t>
            </a:r>
          </a:p>
        </p:txBody>
      </p:sp>
      <p:sp>
        <p:nvSpPr>
          <p:cNvPr id="44" name="下箭头 2">
            <a:extLst>
              <a:ext uri="{FF2B5EF4-FFF2-40B4-BE49-F238E27FC236}">
                <a16:creationId xmlns:a16="http://schemas.microsoft.com/office/drawing/2014/main" id="{048BF7CB-1096-4A4F-BEDA-910E3900287E}"/>
              </a:ext>
            </a:extLst>
          </p:cNvPr>
          <p:cNvSpPr/>
          <p:nvPr/>
        </p:nvSpPr>
        <p:spPr bwMode="auto">
          <a:xfrm>
            <a:off x="2695507" y="3264098"/>
            <a:ext cx="1202267" cy="469269"/>
          </a:xfrm>
          <a:prstGeom prst="downArrow">
            <a:avLst/>
          </a:prstGeom>
          <a:gradFill flip="none" rotWithShape="1">
            <a:gsLst>
              <a:gs pos="0">
                <a:srgbClr val="1F497D">
                  <a:lumMod val="40000"/>
                  <a:lumOff val="60000"/>
                  <a:tint val="66000"/>
                  <a:satMod val="160000"/>
                </a:srgbClr>
              </a:gs>
              <a:gs pos="71000">
                <a:srgbClr val="1F497D">
                  <a:lumMod val="40000"/>
                  <a:lumOff val="60000"/>
                  <a:tint val="44500"/>
                  <a:satMod val="160000"/>
                </a:srgbClr>
              </a:gs>
              <a:gs pos="100000">
                <a:srgbClr val="1F497D">
                  <a:lumMod val="40000"/>
                  <a:lumOff val="60000"/>
                  <a:tint val="23500"/>
                  <a:satMod val="16000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ndParaRPr>
          </a:p>
        </p:txBody>
      </p:sp>
      <p:sp>
        <p:nvSpPr>
          <p:cNvPr id="45" name="下箭头 2">
            <a:extLst>
              <a:ext uri="{FF2B5EF4-FFF2-40B4-BE49-F238E27FC236}">
                <a16:creationId xmlns:a16="http://schemas.microsoft.com/office/drawing/2014/main" id="{DFDA9B36-D19A-42E2-8242-AFE4F0D30853}"/>
              </a:ext>
            </a:extLst>
          </p:cNvPr>
          <p:cNvSpPr/>
          <p:nvPr/>
        </p:nvSpPr>
        <p:spPr bwMode="auto">
          <a:xfrm>
            <a:off x="2667000" y="5142741"/>
            <a:ext cx="1202267" cy="469269"/>
          </a:xfrm>
          <a:prstGeom prst="downArrow">
            <a:avLst/>
          </a:prstGeom>
          <a:gradFill flip="none" rotWithShape="1">
            <a:gsLst>
              <a:gs pos="0">
                <a:srgbClr val="1F497D">
                  <a:lumMod val="40000"/>
                  <a:lumOff val="60000"/>
                  <a:tint val="66000"/>
                  <a:satMod val="160000"/>
                </a:srgbClr>
              </a:gs>
              <a:gs pos="71000">
                <a:srgbClr val="1F497D">
                  <a:lumMod val="40000"/>
                  <a:lumOff val="60000"/>
                  <a:tint val="44500"/>
                  <a:satMod val="160000"/>
                </a:srgbClr>
              </a:gs>
              <a:gs pos="100000">
                <a:srgbClr val="1F497D">
                  <a:lumMod val="40000"/>
                  <a:lumOff val="60000"/>
                  <a:tint val="23500"/>
                  <a:satMod val="16000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190102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46"/>
          <p:cNvSpPr/>
          <p:nvPr/>
        </p:nvSpPr>
        <p:spPr>
          <a:xfrm>
            <a:off x="976420" y="81953"/>
            <a:ext cx="11829993" cy="646331"/>
          </a:xfrm>
          <a:prstGeom prst="rect">
            <a:avLst/>
          </a:prstGeom>
        </p:spPr>
        <p:txBody>
          <a:bodyPr wrap="square">
            <a:spAutoFit/>
          </a:bodyPr>
          <a:lstStyle/>
          <a:p>
            <a:pPr indent="0"/>
            <a:r>
              <a:rPr lang="zh-CN" altLang="en-US" sz="3600" b="1" dirty="0">
                <a:solidFill>
                  <a:schemeClr val="bg1"/>
                </a:solidFill>
                <a:latin typeface="微软雅黑" panose="020B0503020204020204" pitchFamily="34" charset="-122"/>
                <a:ea typeface="微软雅黑" panose="020B0503020204020204" pitchFamily="34" charset="-122"/>
              </a:rPr>
              <a:t>对粤港澳大湾区科技发展有重要支撑作用</a:t>
            </a:r>
          </a:p>
        </p:txBody>
      </p:sp>
      <p:sp>
        <p:nvSpPr>
          <p:cNvPr id="3" name="TextBox 19"/>
          <p:cNvSpPr txBox="1"/>
          <p:nvPr/>
        </p:nvSpPr>
        <p:spPr>
          <a:xfrm>
            <a:off x="345228" y="781630"/>
            <a:ext cx="11423058" cy="941155"/>
          </a:xfrm>
          <a:prstGeom prst="rect">
            <a:avLst/>
          </a:prstGeom>
          <a:noFill/>
          <a:ln>
            <a:noFill/>
          </a:ln>
        </p:spPr>
        <p:txBody>
          <a:bodyPr wrap="square" rtlCol="0">
            <a:spAutoFit/>
          </a:bodyPr>
          <a:lstStyle/>
          <a:p>
            <a:pPr marL="342900" indent="-342900">
              <a:lnSpc>
                <a:spcPct val="120000"/>
              </a:lnSpc>
              <a:buFont typeface="Wingdings" panose="05000000000000000000" pitchFamily="2" charset="2"/>
              <a:buChar char="Ø"/>
              <a:defRPr/>
            </a:pPr>
            <a:r>
              <a:rPr lang="zh-CN" altLang="en-US" sz="2400" b="1" dirty="0">
                <a:solidFill>
                  <a:srgbClr val="093F5D"/>
                </a:solidFill>
                <a:latin typeface="微软雅黑" panose="020B0503020204020204" pitchFamily="34" charset="-122"/>
                <a:ea typeface="微软雅黑" panose="020B0503020204020204" pitchFamily="34" charset="-122"/>
              </a:rPr>
              <a:t>深圳自由电子激光装置有力支撑大湾区高校科研机构原始创新突破，满足高新技术企业的产业升级需求，促进大湾区形成高新技术产业集群。</a:t>
            </a:r>
          </a:p>
        </p:txBody>
      </p:sp>
      <p:sp>
        <p:nvSpPr>
          <p:cNvPr id="4" name="TextBox 19"/>
          <p:cNvSpPr txBox="1"/>
          <p:nvPr/>
        </p:nvSpPr>
        <p:spPr>
          <a:xfrm>
            <a:off x="631044" y="6252297"/>
            <a:ext cx="11215347" cy="553357"/>
          </a:xfrm>
          <a:prstGeom prst="rect">
            <a:avLst/>
          </a:prstGeom>
          <a:noFill/>
          <a:ln>
            <a:noFill/>
          </a:ln>
        </p:spPr>
        <p:txBody>
          <a:bodyPr wrap="square" rtlCol="0">
            <a:spAutoFit/>
          </a:bodyPr>
          <a:lstStyle/>
          <a:p>
            <a:pPr algn="ctr">
              <a:lnSpc>
                <a:spcPct val="140000"/>
              </a:lnSpc>
              <a:defRPr/>
            </a:pPr>
            <a:r>
              <a:rPr lang="zh-CN" altLang="en-US" sz="2400" b="1" dirty="0">
                <a:solidFill>
                  <a:srgbClr val="C00000"/>
                </a:solidFill>
                <a:latin typeface="微软雅黑" panose="020B0503020204020204" pitchFamily="34" charset="-122"/>
                <a:ea typeface="微软雅黑" panose="020B0503020204020204" pitchFamily="34" charset="-122"/>
              </a:rPr>
              <a:t>深圳自由电子激光装置建成后将成为粤港澳大湾区第一个正式运行的先进光源</a:t>
            </a:r>
            <a:endParaRPr lang="zh-CN" altLang="en-US" sz="2400" b="1" dirty="0">
              <a:solidFill>
                <a:srgbClr val="00206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2"/>
          <a:stretch>
            <a:fillRect/>
          </a:stretch>
        </p:blipFill>
        <p:spPr>
          <a:xfrm>
            <a:off x="3523999" y="1821799"/>
            <a:ext cx="4537647" cy="4424770"/>
          </a:xfrm>
          <a:prstGeom prst="rect">
            <a:avLst/>
          </a:prstGeom>
        </p:spPr>
      </p:pic>
      <p:sp>
        <p:nvSpPr>
          <p:cNvPr id="6" name="TextBox 14"/>
          <p:cNvSpPr txBox="1"/>
          <p:nvPr/>
        </p:nvSpPr>
        <p:spPr>
          <a:xfrm>
            <a:off x="10230397" y="1985629"/>
            <a:ext cx="1479007" cy="1600438"/>
          </a:xfrm>
          <a:prstGeom prst="rect">
            <a:avLst/>
          </a:prstGeom>
          <a:solidFill>
            <a:srgbClr val="FFC000"/>
          </a:solidFill>
        </p:spPr>
        <p:txBody>
          <a:bodyPr wrap="square" rtlCol="0">
            <a:spAutoFit/>
          </a:bodyPr>
          <a:lstStyle/>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南方科技大学</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深圳大学</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中山大学</a:t>
            </a:r>
            <a:r>
              <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a:t>
            </a: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深圳</a:t>
            </a:r>
            <a:r>
              <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a:t>
            </a: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深圳理工大学</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中科院先进院</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鹏城实验室</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深圳湾实验室</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p:txBody>
      </p:sp>
      <p:sp>
        <p:nvSpPr>
          <p:cNvPr id="7" name="TextBox 14"/>
          <p:cNvSpPr txBox="1"/>
          <p:nvPr/>
        </p:nvSpPr>
        <p:spPr>
          <a:xfrm>
            <a:off x="8353637" y="1829476"/>
            <a:ext cx="1674119" cy="523220"/>
          </a:xfrm>
          <a:prstGeom prst="rect">
            <a:avLst/>
          </a:prstGeom>
          <a:solidFill>
            <a:srgbClr val="FFC000"/>
          </a:solidFill>
        </p:spPr>
        <p:txBody>
          <a:bodyPr wrap="square" rtlCol="0">
            <a:spAutoFit/>
          </a:bodyPr>
          <a:lstStyle/>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散裂中子源</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松山湖材料实验室</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p:txBody>
      </p:sp>
      <p:sp>
        <p:nvSpPr>
          <p:cNvPr id="8" name="TextBox 14"/>
          <p:cNvSpPr txBox="1"/>
          <p:nvPr/>
        </p:nvSpPr>
        <p:spPr>
          <a:xfrm>
            <a:off x="10230397" y="3586067"/>
            <a:ext cx="1479007" cy="1077218"/>
          </a:xfrm>
          <a:prstGeom prst="rect">
            <a:avLst/>
          </a:prstGeom>
          <a:solidFill>
            <a:schemeClr val="tx2">
              <a:lumMod val="20000"/>
              <a:lumOff val="80000"/>
            </a:schemeClr>
          </a:solidFill>
        </p:spPr>
        <p:txBody>
          <a:bodyPr wrap="square" rtlCol="0">
            <a:spAutoFit/>
          </a:bodyPr>
          <a:lstStyle/>
          <a:p>
            <a:pPr algn="ctr">
              <a:defRPr/>
            </a:pPr>
            <a:r>
              <a:rPr lang="zh-CN" altLang="en-US" sz="1600" b="1" dirty="0">
                <a:solidFill>
                  <a:srgbClr val="C00000"/>
                </a:solidFill>
                <a:latin typeface="微软雅黑" panose="020B0503020204020204" pitchFamily="34" charset="-122"/>
                <a:ea typeface="微软雅黑" panose="020B0503020204020204" pitchFamily="34" charset="-122"/>
                <a:cs typeface="Arial Unicode MS" panose="020B0604020202020204" pitchFamily="34" charset="-128"/>
              </a:rPr>
              <a:t>华 为</a:t>
            </a:r>
            <a:endParaRPr lang="en-US" altLang="zh-CN" sz="1600" b="1" dirty="0">
              <a:solidFill>
                <a:srgbClr val="C00000"/>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600" b="1" dirty="0">
                <a:solidFill>
                  <a:srgbClr val="C00000"/>
                </a:solidFill>
                <a:latin typeface="微软雅黑" panose="020B0503020204020204" pitchFamily="34" charset="-122"/>
                <a:ea typeface="微软雅黑" panose="020B0503020204020204" pitchFamily="34" charset="-122"/>
                <a:cs typeface="Arial Unicode MS" panose="020B0604020202020204" pitchFamily="34" charset="-128"/>
              </a:rPr>
              <a:t>比亚迪</a:t>
            </a:r>
            <a:endParaRPr lang="en-US" altLang="zh-CN" sz="1600" b="1" dirty="0">
              <a:solidFill>
                <a:srgbClr val="C00000"/>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600" b="1" dirty="0">
                <a:solidFill>
                  <a:srgbClr val="C00000"/>
                </a:solidFill>
                <a:latin typeface="微软雅黑" panose="020B0503020204020204" pitchFamily="34" charset="-122"/>
                <a:ea typeface="微软雅黑" panose="020B0503020204020204" pitchFamily="34" charset="-122"/>
                <a:cs typeface="Arial Unicode MS" panose="020B0604020202020204" pitchFamily="34" charset="-128"/>
              </a:rPr>
              <a:t>腾迅</a:t>
            </a:r>
            <a:endParaRPr lang="en-US" altLang="zh-CN" sz="1600" b="1" dirty="0">
              <a:solidFill>
                <a:srgbClr val="C00000"/>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en-US" altLang="zh-CN" sz="1600" b="1" dirty="0">
                <a:solidFill>
                  <a:srgbClr val="C00000"/>
                </a:solidFill>
                <a:latin typeface="微软雅黑" panose="020B0503020204020204" pitchFamily="34" charset="-122"/>
                <a:ea typeface="微软雅黑" panose="020B0503020204020204" pitchFamily="34" charset="-122"/>
                <a:cs typeface="Arial Unicode MS" panose="020B0604020202020204" pitchFamily="34" charset="-128"/>
              </a:rPr>
              <a:t> ……..</a:t>
            </a:r>
            <a:endParaRPr lang="zh-CN" altLang="en-US" sz="1600" b="1" dirty="0">
              <a:solidFill>
                <a:srgbClr val="C00000"/>
              </a:solidFill>
              <a:latin typeface="微软雅黑" panose="020B0503020204020204" pitchFamily="34" charset="-122"/>
              <a:ea typeface="微软雅黑" panose="020B0503020204020204" pitchFamily="34" charset="-122"/>
              <a:cs typeface="Arial Unicode MS" panose="020B0604020202020204" pitchFamily="34" charset="-128"/>
            </a:endParaRPr>
          </a:p>
        </p:txBody>
      </p:sp>
      <p:sp>
        <p:nvSpPr>
          <p:cNvPr id="9" name="object 5"/>
          <p:cNvSpPr/>
          <p:nvPr/>
        </p:nvSpPr>
        <p:spPr>
          <a:xfrm>
            <a:off x="345227" y="3596471"/>
            <a:ext cx="3005264" cy="1871178"/>
          </a:xfrm>
          <a:prstGeom prst="rect">
            <a:avLst/>
          </a:prstGeom>
          <a:blipFill>
            <a:blip r:embed="rId3" cstate="print"/>
            <a:stretch>
              <a:fillRect t="-15696" r="-13938" b="-30968"/>
            </a:stretch>
          </a:blipFill>
        </p:spPr>
        <p:txBody>
          <a:bodyPr wrap="square" lIns="0" tIns="0" rIns="0" bIns="0" rtlCol="0"/>
          <a:lstStyle/>
          <a:p>
            <a:endParaRPr/>
          </a:p>
        </p:txBody>
      </p:sp>
      <p:cxnSp>
        <p:nvCxnSpPr>
          <p:cNvPr id="10" name="直接箭头连接符 9"/>
          <p:cNvCxnSpPr/>
          <p:nvPr/>
        </p:nvCxnSpPr>
        <p:spPr>
          <a:xfrm flipH="1">
            <a:off x="6123742" y="2084325"/>
            <a:ext cx="2200749" cy="1122945"/>
          </a:xfrm>
          <a:prstGeom prst="straightConnector1">
            <a:avLst/>
          </a:prstGeom>
          <a:solidFill>
            <a:schemeClr val="accent1"/>
          </a:solidFill>
          <a:ln w="44450" cap="flat" cmpd="sng" algn="ctr">
            <a:solidFill>
              <a:srgbClr val="00B0F0"/>
            </a:solidFill>
            <a:prstDash val="solid"/>
            <a:round/>
            <a:headEnd type="none" w="med" len="med"/>
            <a:tailEnd type="oval" w="med" len="med"/>
          </a:ln>
        </p:spPr>
      </p:cxnSp>
      <p:cxnSp>
        <p:nvCxnSpPr>
          <p:cNvPr id="11" name="直接箭头连接符 10"/>
          <p:cNvCxnSpPr/>
          <p:nvPr/>
        </p:nvCxnSpPr>
        <p:spPr>
          <a:xfrm flipH="1">
            <a:off x="6682951" y="3027832"/>
            <a:ext cx="3544079" cy="646788"/>
          </a:xfrm>
          <a:prstGeom prst="straightConnector1">
            <a:avLst/>
          </a:prstGeom>
          <a:solidFill>
            <a:schemeClr val="accent1"/>
          </a:solidFill>
          <a:ln w="44450" cap="flat" cmpd="sng" algn="ctr">
            <a:solidFill>
              <a:srgbClr val="00B0F0"/>
            </a:solidFill>
            <a:prstDash val="solid"/>
            <a:round/>
            <a:headEnd type="none" w="med" len="med"/>
            <a:tailEnd type="oval" w="med" len="med"/>
          </a:ln>
        </p:spPr>
      </p:cxnSp>
      <p:cxnSp>
        <p:nvCxnSpPr>
          <p:cNvPr id="12" name="直接箭头连接符 11"/>
          <p:cNvCxnSpPr/>
          <p:nvPr/>
        </p:nvCxnSpPr>
        <p:spPr>
          <a:xfrm flipH="1" flipV="1">
            <a:off x="7458193" y="4813195"/>
            <a:ext cx="1790888" cy="427713"/>
          </a:xfrm>
          <a:prstGeom prst="straightConnector1">
            <a:avLst/>
          </a:prstGeom>
          <a:solidFill>
            <a:schemeClr val="accent1"/>
          </a:solidFill>
          <a:ln w="44450" cap="flat" cmpd="sng" algn="ctr">
            <a:solidFill>
              <a:srgbClr val="00B0F0"/>
            </a:solidFill>
            <a:prstDash val="solid"/>
            <a:round/>
            <a:headEnd type="none" w="med" len="med"/>
            <a:tailEnd type="oval" w="med" len="med"/>
          </a:ln>
        </p:spPr>
      </p:cxnSp>
      <p:sp>
        <p:nvSpPr>
          <p:cNvPr id="13" name="TextBox 14"/>
          <p:cNvSpPr txBox="1"/>
          <p:nvPr/>
        </p:nvSpPr>
        <p:spPr>
          <a:xfrm>
            <a:off x="9285496" y="4629402"/>
            <a:ext cx="1325451" cy="1384995"/>
          </a:xfrm>
          <a:prstGeom prst="rect">
            <a:avLst/>
          </a:prstGeom>
          <a:solidFill>
            <a:srgbClr val="FFC000"/>
          </a:solidFill>
        </p:spPr>
        <p:txBody>
          <a:bodyPr wrap="square" rtlCol="0">
            <a:spAutoFit/>
          </a:bodyPr>
          <a:lstStyle/>
          <a:p>
            <a:pPr algn="ctr">
              <a:defRPr/>
            </a:pPr>
            <a:r>
              <a:rPr lang="zh-CN" altLang="en-US"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rPr>
              <a:t>香港大学</a:t>
            </a:r>
            <a:endParaRPr lang="en-US" altLang="zh-CN"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rPr>
              <a:t>香港中文大学</a:t>
            </a:r>
            <a:endParaRPr lang="en-US" altLang="zh-CN"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rPr>
              <a:t>香港科技大学</a:t>
            </a:r>
            <a:endParaRPr lang="en-US" altLang="zh-CN"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rPr>
              <a:t>香港城市大学</a:t>
            </a:r>
            <a:endParaRPr lang="en-US" altLang="zh-CN"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rPr>
              <a:t>香港理工大学</a:t>
            </a:r>
            <a:endParaRPr lang="en-US" altLang="zh-CN"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srgbClr val="002060"/>
                </a:solidFill>
                <a:latin typeface="微软雅黑" panose="020B0503020204020204" pitchFamily="34" charset="-122"/>
                <a:ea typeface="微软雅黑" panose="020B0503020204020204" pitchFamily="34" charset="-122"/>
                <a:cs typeface="Arial Unicode MS" panose="020B0604020202020204" pitchFamily="34" charset="-128"/>
              </a:rPr>
              <a:t>香港浸会大学</a:t>
            </a:r>
          </a:p>
        </p:txBody>
      </p:sp>
      <p:cxnSp>
        <p:nvCxnSpPr>
          <p:cNvPr id="14" name="直接箭头连接符 13"/>
          <p:cNvCxnSpPr/>
          <p:nvPr/>
        </p:nvCxnSpPr>
        <p:spPr>
          <a:xfrm flipV="1">
            <a:off x="3034976" y="5730338"/>
            <a:ext cx="1824079" cy="273375"/>
          </a:xfrm>
          <a:prstGeom prst="straightConnector1">
            <a:avLst/>
          </a:prstGeom>
          <a:solidFill>
            <a:schemeClr val="accent1"/>
          </a:solidFill>
          <a:ln w="44450" cap="flat" cmpd="sng" algn="ctr">
            <a:solidFill>
              <a:srgbClr val="0070C0"/>
            </a:solidFill>
            <a:prstDash val="solid"/>
            <a:round/>
            <a:headEnd type="none" w="med" len="med"/>
            <a:tailEnd type="oval" w="med" len="med"/>
          </a:ln>
        </p:spPr>
      </p:cxnSp>
      <p:sp>
        <p:nvSpPr>
          <p:cNvPr id="15" name="TextBox 14"/>
          <p:cNvSpPr txBox="1"/>
          <p:nvPr/>
        </p:nvSpPr>
        <p:spPr>
          <a:xfrm>
            <a:off x="1674566" y="5723349"/>
            <a:ext cx="1323995" cy="523220"/>
          </a:xfrm>
          <a:prstGeom prst="rect">
            <a:avLst/>
          </a:prstGeom>
          <a:solidFill>
            <a:srgbClr val="FFC000"/>
          </a:solidFill>
        </p:spPr>
        <p:txBody>
          <a:bodyPr wrap="square" rtlCol="0">
            <a:spAutoFit/>
          </a:bodyPr>
          <a:lstStyle/>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澳门大学</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澳门科技大学</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p:txBody>
      </p:sp>
      <p:cxnSp>
        <p:nvCxnSpPr>
          <p:cNvPr id="16" name="直接箭头连接符 15"/>
          <p:cNvCxnSpPr/>
          <p:nvPr/>
        </p:nvCxnSpPr>
        <p:spPr>
          <a:xfrm flipV="1">
            <a:off x="3361405" y="3530147"/>
            <a:ext cx="2995300" cy="737538"/>
          </a:xfrm>
          <a:prstGeom prst="straightConnector1">
            <a:avLst/>
          </a:prstGeom>
          <a:solidFill>
            <a:schemeClr val="accent1"/>
          </a:solidFill>
          <a:ln w="44450" cap="flat" cmpd="sng" algn="ctr">
            <a:solidFill>
              <a:srgbClr val="00B0F0"/>
            </a:solidFill>
            <a:prstDash val="solid"/>
            <a:round/>
            <a:headEnd type="none" w="med" len="med"/>
            <a:tailEnd type="oval" w="med" len="med"/>
          </a:ln>
        </p:spPr>
      </p:cxnSp>
      <p:sp>
        <p:nvSpPr>
          <p:cNvPr id="17" name="TextBox 14"/>
          <p:cNvSpPr txBox="1"/>
          <p:nvPr/>
        </p:nvSpPr>
        <p:spPr>
          <a:xfrm>
            <a:off x="1202605" y="1811763"/>
            <a:ext cx="1668307" cy="1600438"/>
          </a:xfrm>
          <a:prstGeom prst="rect">
            <a:avLst/>
          </a:prstGeom>
          <a:solidFill>
            <a:srgbClr val="FFC000"/>
          </a:solidFill>
        </p:spPr>
        <p:txBody>
          <a:bodyPr wrap="square" rtlCol="0">
            <a:spAutoFit/>
          </a:bodyPr>
          <a:lstStyle/>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中山大学</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华南理工大学</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华南师范大学</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暨南大学</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中科院广州地化所</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zh-CN" altLang="en-US"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中科院广州能源所</a:t>
            </a:r>
            <a:endPar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endParaRPr>
          </a:p>
          <a:p>
            <a:pPr algn="ctr">
              <a:defRPr/>
            </a:pPr>
            <a:r>
              <a:rPr lang="en-US" altLang="zh-CN" sz="1400" b="1" dirty="0">
                <a:solidFill>
                  <a:prstClr val="black"/>
                </a:solidFill>
                <a:latin typeface="微软雅黑" panose="020B0503020204020204" pitchFamily="34" charset="-122"/>
                <a:ea typeface="微软雅黑" panose="020B0503020204020204" pitchFamily="34" charset="-122"/>
                <a:cs typeface="Arial Unicode MS" panose="020B0604020202020204" pitchFamily="34" charset="-128"/>
              </a:rPr>
              <a:t>……..</a:t>
            </a:r>
          </a:p>
        </p:txBody>
      </p:sp>
      <p:cxnSp>
        <p:nvCxnSpPr>
          <p:cNvPr id="18" name="直接箭头连接符 17"/>
          <p:cNvCxnSpPr/>
          <p:nvPr/>
        </p:nvCxnSpPr>
        <p:spPr>
          <a:xfrm flipV="1">
            <a:off x="2896067" y="2225678"/>
            <a:ext cx="1062291" cy="234811"/>
          </a:xfrm>
          <a:prstGeom prst="straightConnector1">
            <a:avLst/>
          </a:prstGeom>
          <a:solidFill>
            <a:schemeClr val="accent1"/>
          </a:solidFill>
          <a:ln w="44450" cap="flat" cmpd="sng" algn="ctr">
            <a:solidFill>
              <a:srgbClr val="00B0F0"/>
            </a:solidFill>
            <a:prstDash val="solid"/>
            <a:round/>
            <a:headEnd type="none" w="med" len="med"/>
            <a:tailEnd type="oval" w="med" len="med"/>
          </a:ln>
        </p:spPr>
      </p:cxnSp>
      <p:sp>
        <p:nvSpPr>
          <p:cNvPr id="19" name="矩形 18"/>
          <p:cNvSpPr/>
          <p:nvPr/>
        </p:nvSpPr>
        <p:spPr>
          <a:xfrm>
            <a:off x="2531370" y="3650144"/>
            <a:ext cx="805029" cy="369332"/>
          </a:xfrm>
          <a:prstGeom prst="rect">
            <a:avLst/>
          </a:prstGeom>
        </p:spPr>
        <p:txBody>
          <a:bodyPr wrap="none">
            <a:spAutoFit/>
          </a:bodyPr>
          <a:lstStyle/>
          <a:p>
            <a:r>
              <a:rPr lang="en-US" altLang="zh-CN" b="1" dirty="0">
                <a:solidFill>
                  <a:srgbClr val="FFFF00"/>
                </a:solidFill>
                <a:latin typeface="微软雅黑" panose="020B0503020204020204" pitchFamily="34" charset="-122"/>
                <a:ea typeface="微软雅黑" panose="020B0503020204020204" pitchFamily="34" charset="-122"/>
              </a:rPr>
              <a:t>S</a:t>
            </a:r>
            <a:r>
              <a:rPr lang="en-US" altLang="zh-CN" b="1" baseline="30000" dirty="0">
                <a:solidFill>
                  <a:srgbClr val="FFFF00"/>
                </a:solidFill>
                <a:latin typeface="微软雅黑" panose="020B0503020204020204" pitchFamily="34" charset="-122"/>
                <a:ea typeface="微软雅黑" panose="020B0503020204020204" pitchFamily="34" charset="-122"/>
              </a:rPr>
              <a:t>3</a:t>
            </a:r>
            <a:r>
              <a:rPr lang="en-US" altLang="zh-CN" b="1" dirty="0">
                <a:solidFill>
                  <a:srgbClr val="FFFF00"/>
                </a:solidFill>
                <a:latin typeface="微软雅黑" panose="020B0503020204020204" pitchFamily="34" charset="-122"/>
                <a:ea typeface="微软雅黑" panose="020B0503020204020204" pitchFamily="34" charset="-122"/>
              </a:rPr>
              <a:t>FEL</a:t>
            </a:r>
            <a:endParaRPr lang="zh-CN" altLang="en-US" dirty="0">
              <a:solidFill>
                <a:srgbClr val="FFFF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2"/>
          <p:cNvSpPr txBox="1">
            <a:spLocks noChangeArrowheads="1"/>
          </p:cNvSpPr>
          <p:nvPr/>
        </p:nvSpPr>
        <p:spPr bwMode="auto">
          <a:xfrm>
            <a:off x="1049107" y="84022"/>
            <a:ext cx="50468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项目里程碑</a:t>
            </a:r>
          </a:p>
        </p:txBody>
      </p:sp>
      <p:sp>
        <p:nvSpPr>
          <p:cNvPr id="28" name="矩形 27"/>
          <p:cNvSpPr/>
          <p:nvPr/>
        </p:nvSpPr>
        <p:spPr>
          <a:xfrm>
            <a:off x="619682" y="885848"/>
            <a:ext cx="6248642" cy="5900420"/>
          </a:xfrm>
          <a:prstGeom prst="rect">
            <a:avLst/>
          </a:prstGeom>
        </p:spPr>
        <p:txBody>
          <a:bodyPr wrap="square">
            <a:spAutoFit/>
          </a:bodyPr>
          <a:lstStyle/>
          <a:p>
            <a:pPr marL="342900" marR="0" lvl="0" indent="-342900" algn="l" defTabSz="914400" rtl="0" eaLnBrk="1" fontAlgn="auto" latinLnBrk="0" hangingPunct="1">
              <a:lnSpc>
                <a:spcPts val="2100"/>
              </a:lnSpc>
              <a:spcBef>
                <a:spcPts val="0"/>
              </a:spcBef>
              <a:spcAft>
                <a:spcPts val="600"/>
              </a:spcAft>
              <a:buClrTx/>
              <a:buSzTx/>
              <a:buFont typeface="Wingdings" panose="05000000000000000000" pitchFamily="2" charset="2"/>
              <a:buChar char="l"/>
              <a:defRPr/>
            </a:pPr>
            <a:r>
              <a:rPr kumimoji="0" lang="en-US" altLang="zh-CN" b="1" i="0" u="none" strike="noStrike" kern="1200" cap="none" spc="0" normalizeH="0" baseline="0" noProof="0" dirty="0">
                <a:ln>
                  <a:noFill/>
                </a:ln>
                <a:solidFill>
                  <a:srgbClr val="093F5D"/>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2020.01    </a:t>
            </a:r>
            <a:r>
              <a:rPr kumimoji="0" lang="zh-CN" altLang="en-US" b="1" i="0" u="none" strike="noStrike" kern="1200" cap="none" spc="0" normalizeH="0" baseline="0" noProof="0" dirty="0">
                <a:ln>
                  <a:noFill/>
                </a:ln>
                <a:solidFill>
                  <a:srgbClr val="093F5D"/>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深圳成立设施咨询工作小组</a:t>
            </a:r>
            <a:endParaRPr kumimoji="0" lang="en-US" altLang="zh-CN" b="1" i="0" u="none" strike="noStrike" kern="1200" cap="none" spc="0" normalizeH="0" baseline="0" noProof="0" dirty="0">
              <a:ln>
                <a:noFill/>
              </a:ln>
              <a:solidFill>
                <a:srgbClr val="093F5D"/>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auto" latinLnBrk="0" hangingPunct="1">
              <a:lnSpc>
                <a:spcPts val="2100"/>
              </a:lnSpc>
              <a:spcBef>
                <a:spcPts val="0"/>
              </a:spcBef>
              <a:spcAft>
                <a:spcPts val="600"/>
              </a:spcAft>
              <a:buClrTx/>
              <a:buSzTx/>
              <a:buFont typeface="Wingdings" panose="05000000000000000000" pitchFamily="2" charset="2"/>
              <a:buChar char="l"/>
              <a:defRPr/>
            </a:pPr>
            <a:r>
              <a:rPr kumimoji="0" lang="en-US" altLang="zh-CN" b="1" i="0" u="none" strike="noStrike" kern="1200" cap="none" spc="0" normalizeH="0" baseline="0" noProof="0" dirty="0">
                <a:ln>
                  <a:noFill/>
                </a:ln>
                <a:solidFill>
                  <a:srgbClr val="093F5D"/>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2020.04    </a:t>
            </a:r>
            <a:r>
              <a:rPr kumimoji="0" lang="zh-CN" altLang="en-US" b="1" i="0" u="none" strike="noStrike" kern="1200" cap="none" spc="0" normalizeH="0" baseline="0" noProof="0" dirty="0">
                <a:ln>
                  <a:noFill/>
                </a:ln>
                <a:solidFill>
                  <a:srgbClr val="093F5D"/>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项目建议书国内专家函评</a:t>
            </a:r>
            <a:endParaRPr kumimoji="0" lang="en-US" altLang="zh-CN" b="1" i="0" u="none" strike="noStrike" kern="1200" cap="none" spc="0" normalizeH="0" baseline="0" noProof="0" dirty="0">
              <a:ln>
                <a:noFill/>
              </a:ln>
              <a:solidFill>
                <a:srgbClr val="093F5D"/>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auto" latinLnBrk="0" hangingPunct="1">
              <a:lnSpc>
                <a:spcPts val="2100"/>
              </a:lnSpc>
              <a:spcBef>
                <a:spcPts val="0"/>
              </a:spcBef>
              <a:spcAft>
                <a:spcPts val="600"/>
              </a:spcAft>
              <a:buClrTx/>
              <a:buSzTx/>
              <a:buFont typeface="Wingdings" panose="05000000000000000000" pitchFamily="2" charset="2"/>
              <a:buChar char="l"/>
              <a:defRPr/>
            </a:pPr>
            <a:r>
              <a:rPr kumimoji="0" lang="en-US" altLang="zh-CN" b="1" i="0" u="none" strike="noStrike" kern="1200" cap="none" spc="0" normalizeH="0" baseline="0" noProof="0" dirty="0">
                <a:ln>
                  <a:noFill/>
                </a:ln>
                <a:solidFill>
                  <a:srgbClr val="093F5D"/>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2020.07    </a:t>
            </a:r>
            <a:r>
              <a:rPr kumimoji="0" lang="zh-CN" altLang="en-US" b="1" i="0" u="none" strike="noStrike" kern="1200" cap="none" spc="0" normalizeH="0" baseline="0" noProof="0" dirty="0">
                <a:ln>
                  <a:noFill/>
                </a:ln>
                <a:solidFill>
                  <a:srgbClr val="093F5D"/>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项目建议书评审会</a:t>
            </a:r>
            <a:endParaRPr kumimoji="0" lang="en-US" altLang="zh-CN" b="1" i="0" u="none" strike="noStrike" kern="1200" cap="none" spc="0" normalizeH="0" baseline="0" noProof="0" dirty="0">
              <a:ln>
                <a:noFill/>
              </a:ln>
              <a:solidFill>
                <a:srgbClr val="093F5D"/>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auto" latinLnBrk="0" hangingPunct="1">
              <a:lnSpc>
                <a:spcPts val="2100"/>
              </a:lnSpc>
              <a:spcBef>
                <a:spcPts val="0"/>
              </a:spcBef>
              <a:spcAft>
                <a:spcPts val="600"/>
              </a:spcAft>
              <a:buClrTx/>
              <a:buSzTx/>
              <a:buFont typeface="Wingdings" panose="05000000000000000000" pitchFamily="2" charset="2"/>
              <a:buChar char="l"/>
              <a:defRPr/>
            </a:pPr>
            <a:r>
              <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2020.09    </a:t>
            </a:r>
            <a:r>
              <a:rPr kumimoji="0"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项目建议书批复</a:t>
            </a:r>
            <a:endPar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2021.03</a:t>
            </a:r>
            <a:r>
              <a:rPr lang="zh-CN" altLang="en-US"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    项目规划通过科技委论证</a:t>
            </a:r>
            <a:endPar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2021.07    </a:t>
            </a:r>
            <a:r>
              <a:rPr lang="zh-CN" altLang="en-US"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完成可研报告编制</a:t>
            </a:r>
            <a:endPar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2021.11    </a:t>
            </a:r>
            <a:r>
              <a:rPr lang="zh-CN" altLang="en-US"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窗口指导</a:t>
            </a:r>
            <a:r>
              <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深圳市论证</a:t>
            </a:r>
            <a:endPar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2022.01    </a:t>
            </a:r>
            <a:r>
              <a:rPr lang="zh-CN" altLang="en-US"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窗口指导</a:t>
            </a:r>
            <a:r>
              <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广东省论证</a:t>
            </a:r>
            <a:endPar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2023.03    </a:t>
            </a:r>
            <a:r>
              <a:rPr lang="zh-CN" altLang="en-US"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中咨公司实地考察</a:t>
            </a:r>
            <a:endPar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lvl="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2023.05    </a:t>
            </a:r>
            <a:r>
              <a:rPr lang="zh-CN" altLang="en-US"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通过国家发改委“窗口指导”</a:t>
            </a:r>
            <a:endParaRPr lang="en-US" altLang="zh-CN"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2023.09    </a:t>
            </a:r>
            <a:r>
              <a:rPr lang="zh-CN" altLang="en-US"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场平工程开工</a:t>
            </a:r>
            <a:endParaRPr lang="en-US" altLang="zh-CN"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2023.12    </a:t>
            </a:r>
            <a:r>
              <a:rPr lang="zh-CN" altLang="en-US"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可行性研究报告国内、国际论证</a:t>
            </a:r>
            <a:endPar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2024.02    </a:t>
            </a:r>
            <a:r>
              <a:rPr lang="zh-CN" altLang="en-US"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可行性研究报告二次论证</a:t>
            </a:r>
            <a:endParaRPr lang="en-US" altLang="zh-CN"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2024.07    </a:t>
            </a:r>
            <a:r>
              <a:rPr lang="zh-CN" altLang="en-US"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可行性研究报告批复</a:t>
            </a:r>
            <a:endParaRPr lang="en-US" altLang="zh-CN"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2025.02    </a:t>
            </a:r>
            <a:r>
              <a:rPr lang="zh-CN" altLang="en-US" b="1" dirty="0">
                <a:solidFill>
                  <a:srgbClr val="093F5D"/>
                </a:solidFill>
                <a:latin typeface="微软雅黑" panose="020B0503020204020204" pitchFamily="34" charset="-122"/>
                <a:ea typeface="微软雅黑" panose="020B0503020204020204" pitchFamily="34" charset="-122"/>
                <a:cs typeface="Times New Roman" panose="02020603050405020304" pitchFamily="18" charset="0"/>
              </a:rPr>
              <a:t>初步设计报告通过专家评审</a:t>
            </a: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2025.05</a:t>
            </a:r>
            <a:r>
              <a:rPr lang="en-US" altLang="zh-CN" b="1" noProof="0" dirty="0">
                <a:ln>
                  <a:noFill/>
                </a:ln>
                <a:solidFill>
                  <a:srgbClr val="09416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b="1"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可行性研究报告（修编）获批</a:t>
            </a:r>
          </a:p>
          <a:p>
            <a:pPr marL="342900" indent="-342900" eaLnBrk="1" fontAlgn="auto" hangingPunct="1">
              <a:lnSpc>
                <a:spcPts val="2100"/>
              </a:lnSpc>
              <a:spcBef>
                <a:spcPts val="0"/>
              </a:spcBef>
              <a:spcAft>
                <a:spcPts val="600"/>
              </a:spcAft>
              <a:buFont typeface="Wingdings" panose="05000000000000000000" pitchFamily="2" charset="2"/>
              <a:buChar char="l"/>
              <a:defRPr/>
            </a:pPr>
            <a:r>
              <a:rPr lang="en-US" altLang="zh-CN" b="1"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2025.12    </a:t>
            </a:r>
            <a:r>
              <a:rPr lang="zh-CN" altLang="en-US" b="1"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项目概算获得批复</a:t>
            </a:r>
            <a:endParaRPr lang="en-US" altLang="zh-CN"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6" name="组合 5"/>
          <p:cNvGrpSpPr/>
          <p:nvPr/>
        </p:nvGrpSpPr>
        <p:grpSpPr>
          <a:xfrm>
            <a:off x="7075495" y="4514992"/>
            <a:ext cx="4331439" cy="2343008"/>
            <a:chOff x="8802797" y="4501634"/>
            <a:chExt cx="3173062" cy="1716407"/>
          </a:xfrm>
        </p:grpSpPr>
        <p:pic>
          <p:nvPicPr>
            <p:cNvPr id="60" name="图片 59"/>
            <p:cNvPicPr>
              <a:picLocks noChangeAspect="1"/>
            </p:cNvPicPr>
            <p:nvPr/>
          </p:nvPicPr>
          <p:blipFill rotWithShape="1">
            <a:blip r:embed="rId4" cstate="print">
              <a:extLst>
                <a:ext uri="{28A0092B-C50C-407E-A947-70E740481C1C}">
                  <a14:useLocalDpi xmlns:a14="http://schemas.microsoft.com/office/drawing/2010/main" val="0"/>
                </a:ext>
              </a:extLst>
            </a:blip>
            <a:srcRect t="16477" b="16572"/>
            <a:stretch>
              <a:fillRect/>
            </a:stretch>
          </p:blipFill>
          <p:spPr>
            <a:xfrm>
              <a:off x="8802797" y="4501634"/>
              <a:ext cx="3173062" cy="1416259"/>
            </a:xfrm>
            <a:prstGeom prst="rect">
              <a:avLst/>
            </a:prstGeom>
            <a:noFill/>
          </p:spPr>
        </p:pic>
        <p:sp>
          <p:nvSpPr>
            <p:cNvPr id="61" name="TextBox 17"/>
            <p:cNvSpPr txBox="1"/>
            <p:nvPr/>
          </p:nvSpPr>
          <p:spPr>
            <a:xfrm>
              <a:off x="8802797" y="5941042"/>
              <a:ext cx="3171448" cy="276999"/>
            </a:xfrm>
            <a:prstGeom prst="rect">
              <a:avLst/>
            </a:prstGeom>
            <a:noFill/>
          </p:spPr>
          <p:txBody>
            <a:bodyPr wrap="square" rtlCol="0">
              <a:spAutoFit/>
            </a:bodyPr>
            <a:lstStyle>
              <a:defPPr>
                <a:defRPr lang="zh-CN"/>
              </a:defPPr>
              <a:lvl1pPr algn="ctr" defTabSz="1447165" eaLnBrk="0" fontAlgn="base" hangingPunct="0">
                <a:spcBef>
                  <a:spcPct val="0"/>
                </a:spcBef>
                <a:spcAft>
                  <a:spcPct val="0"/>
                </a:spcAft>
                <a:defRPr sz="1200" b="1">
                  <a:solidFill>
                    <a:srgbClr val="002060"/>
                  </a:solidFill>
                  <a:latin typeface="微软雅黑" panose="020B0503020204020204" pitchFamily="34" charset="-122"/>
                  <a:ea typeface="微软雅黑" panose="020B0503020204020204" pitchFamily="34" charset="-122"/>
                </a:defRPr>
              </a:lvl1pPr>
            </a:lstStyle>
            <a:p>
              <a:pPr>
                <a:defRPr/>
              </a:pPr>
              <a:r>
                <a:rPr kumimoji="0" lang="en-US" altLang="zh-CN"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2023.09</a:t>
              </a:r>
              <a:r>
                <a:rPr kumimoji="0" lang="zh-CN" altLang="en-US"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场平工程开工</a:t>
              </a:r>
              <a:endParaRPr kumimoji="0" lang="en-US" altLang="zh-CN"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grpSp>
      <p:grpSp>
        <p:nvGrpSpPr>
          <p:cNvPr id="12" name="组合 11"/>
          <p:cNvGrpSpPr/>
          <p:nvPr/>
        </p:nvGrpSpPr>
        <p:grpSpPr>
          <a:xfrm>
            <a:off x="7075496" y="920608"/>
            <a:ext cx="4583029" cy="3594384"/>
            <a:chOff x="7213652" y="865060"/>
            <a:chExt cx="4654224" cy="3650221"/>
          </a:xfrm>
        </p:grpSpPr>
        <p:grpSp>
          <p:nvGrpSpPr>
            <p:cNvPr id="2" name="组合 1"/>
            <p:cNvGrpSpPr/>
            <p:nvPr/>
          </p:nvGrpSpPr>
          <p:grpSpPr>
            <a:xfrm>
              <a:off x="9431450" y="865060"/>
              <a:ext cx="2207433" cy="1819383"/>
              <a:chOff x="199391" y="4482858"/>
              <a:chExt cx="1941240" cy="1702492"/>
            </a:xfrm>
          </p:grpSpPr>
          <p:pic>
            <p:nvPicPr>
              <p:cNvPr id="54" name="Picture 4" descr="C:\Users\61020\Desktop\微云\IMG2022082310435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9391" y="4482858"/>
                <a:ext cx="1917931" cy="1442284"/>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1"/>
              <p:cNvSpPr txBox="1"/>
              <p:nvPr/>
            </p:nvSpPr>
            <p:spPr>
              <a:xfrm>
                <a:off x="210257" y="5926147"/>
                <a:ext cx="1930374" cy="259203"/>
              </a:xfrm>
              <a:prstGeom prst="rect">
                <a:avLst/>
              </a:prstGeom>
              <a:noFill/>
            </p:spPr>
            <p:txBody>
              <a:bodyPr wrap="square" rtlCol="0">
                <a:spAutoFit/>
              </a:bodyPr>
              <a:lstStyle/>
              <a:p>
                <a:pPr algn="ctr" defTabSz="1447165">
                  <a:defRPr/>
                </a:pPr>
                <a:r>
                  <a:rPr kumimoji="0" lang="en-US" altLang="zh-CN"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2022.08</a:t>
                </a:r>
                <a:r>
                  <a:rPr kumimoji="0" lang="zh-CN" altLang="en-US"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覃伟中市长现场考察</a:t>
                </a:r>
              </a:p>
            </p:txBody>
          </p:sp>
        </p:grpSp>
        <p:grpSp>
          <p:nvGrpSpPr>
            <p:cNvPr id="3" name="组合 2"/>
            <p:cNvGrpSpPr/>
            <p:nvPr/>
          </p:nvGrpSpPr>
          <p:grpSpPr>
            <a:xfrm>
              <a:off x="7216223" y="873043"/>
              <a:ext cx="2190306" cy="1813480"/>
              <a:chOff x="2371309" y="4496408"/>
              <a:chExt cx="1926179" cy="1696970"/>
            </a:xfrm>
          </p:grpSpPr>
          <p:pic>
            <p:nvPicPr>
              <p:cNvPr id="53" name="Picture 3" descr="C:\Users\61020\Desktop\微云\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71309" y="4496408"/>
                <a:ext cx="1926179" cy="1444635"/>
              </a:xfrm>
              <a:prstGeom prst="rect">
                <a:avLst/>
              </a:prstGeom>
              <a:noFill/>
              <a:extLst>
                <a:ext uri="{909E8E84-426E-40DD-AFC4-6F175D3DCCD1}">
                  <a14:hiddenFill xmlns:a14="http://schemas.microsoft.com/office/drawing/2010/main">
                    <a:solidFill>
                      <a:srgbClr val="FFFFFF"/>
                    </a:solidFill>
                  </a14:hiddenFill>
                </a:ext>
              </a:extLst>
            </p:spPr>
          </p:pic>
          <p:sp>
            <p:nvSpPr>
              <p:cNvPr id="56" name="TextBox 16"/>
              <p:cNvSpPr txBox="1"/>
              <p:nvPr/>
            </p:nvSpPr>
            <p:spPr>
              <a:xfrm>
                <a:off x="2581459" y="5934175"/>
                <a:ext cx="1688544" cy="259203"/>
              </a:xfrm>
              <a:prstGeom prst="rect">
                <a:avLst/>
              </a:prstGeom>
              <a:noFill/>
            </p:spPr>
            <p:txBody>
              <a:bodyPr wrap="square" rtlCol="0">
                <a:spAutoFit/>
              </a:bodyPr>
              <a:lstStyle>
                <a:defPPr>
                  <a:defRPr lang="zh-CN"/>
                </a:defPPr>
                <a:lvl1pPr algn="ctr" defTabSz="1447165" eaLnBrk="0" fontAlgn="base" hangingPunct="0">
                  <a:spcBef>
                    <a:spcPct val="0"/>
                  </a:spcBef>
                  <a:spcAft>
                    <a:spcPct val="0"/>
                  </a:spcAft>
                  <a:defRPr sz="1200" b="1">
                    <a:solidFill>
                      <a:srgbClr val="002060"/>
                    </a:solidFill>
                    <a:latin typeface="微软雅黑" panose="020B0503020204020204" pitchFamily="34" charset="-122"/>
                    <a:ea typeface="微软雅黑" panose="020B0503020204020204" pitchFamily="34" charset="-122"/>
                  </a:defRPr>
                </a:lvl1pPr>
              </a:lstStyle>
              <a:p>
                <a:pPr marL="0" marR="0" lvl="0" indent="0" algn="ctr" defTabSz="1447165"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2022.01</a:t>
                </a:r>
                <a:r>
                  <a:rPr kumimoji="0" lang="zh-CN" altLang="en-US"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广东省评估论证</a:t>
                </a:r>
              </a:p>
            </p:txBody>
          </p:sp>
        </p:grpSp>
        <p:grpSp>
          <p:nvGrpSpPr>
            <p:cNvPr id="7" name="组合 6"/>
            <p:cNvGrpSpPr/>
            <p:nvPr/>
          </p:nvGrpSpPr>
          <p:grpSpPr>
            <a:xfrm>
              <a:off x="7213652" y="2683481"/>
              <a:ext cx="2192877" cy="1831800"/>
              <a:chOff x="7213652" y="2683481"/>
              <a:chExt cx="2192877" cy="1831800"/>
            </a:xfrm>
          </p:grpSpPr>
          <p:sp>
            <p:nvSpPr>
              <p:cNvPr id="58" name="TextBox 20"/>
              <p:cNvSpPr txBox="1"/>
              <p:nvPr/>
            </p:nvSpPr>
            <p:spPr>
              <a:xfrm>
                <a:off x="7213653" y="4238282"/>
                <a:ext cx="2192876" cy="276999"/>
              </a:xfrm>
              <a:prstGeom prst="rect">
                <a:avLst/>
              </a:prstGeom>
              <a:noFill/>
            </p:spPr>
            <p:txBody>
              <a:bodyPr wrap="square" rtlCol="0">
                <a:spAutoFit/>
              </a:bodyPr>
              <a:lstStyle>
                <a:defPPr>
                  <a:defRPr lang="zh-CN"/>
                </a:defPPr>
                <a:lvl1pPr algn="ctr" defTabSz="1447165" eaLnBrk="0" fontAlgn="base" hangingPunct="0">
                  <a:spcBef>
                    <a:spcPct val="0"/>
                  </a:spcBef>
                  <a:spcAft>
                    <a:spcPct val="0"/>
                  </a:spcAft>
                  <a:defRPr sz="1200" b="1">
                    <a:solidFill>
                      <a:srgbClr val="002060"/>
                    </a:solidFill>
                    <a:latin typeface="微软雅黑" panose="020B0503020204020204" pitchFamily="34" charset="-122"/>
                    <a:ea typeface="微软雅黑" panose="020B0503020204020204" pitchFamily="34" charset="-122"/>
                  </a:defRPr>
                </a:lvl1pPr>
              </a:lstStyle>
              <a:p>
                <a:pPr marL="0" marR="0" lvl="0" indent="0" algn="ctr" defTabSz="1447165"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2023.03</a:t>
                </a:r>
                <a:r>
                  <a:rPr kumimoji="0" lang="zh-CN" altLang="en-US"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中咨公司实地考察</a:t>
                </a:r>
              </a:p>
            </p:txBody>
          </p:sp>
          <p:pic>
            <p:nvPicPr>
              <p:cNvPr id="59" name="图片 58"/>
              <p:cNvPicPr/>
              <p:nvPr/>
            </p:nvPicPr>
            <p:blipFill>
              <a:blip r:embed="rId7" cstate="print">
                <a:extLst>
                  <a:ext uri="{28A0092B-C50C-407E-A947-70E740481C1C}">
                    <a14:useLocalDpi xmlns:a14="http://schemas.microsoft.com/office/drawing/2010/main" val="0"/>
                  </a:ext>
                </a:extLst>
              </a:blip>
              <a:stretch>
                <a:fillRect/>
              </a:stretch>
            </p:blipFill>
            <p:spPr>
              <a:xfrm>
                <a:off x="7213652" y="2683481"/>
                <a:ext cx="2192877" cy="1556877"/>
              </a:xfrm>
              <a:prstGeom prst="rect">
                <a:avLst/>
              </a:prstGeom>
            </p:spPr>
          </p:pic>
        </p:grpSp>
        <p:grpSp>
          <p:nvGrpSpPr>
            <p:cNvPr id="9" name="组合 8"/>
            <p:cNvGrpSpPr/>
            <p:nvPr/>
          </p:nvGrpSpPr>
          <p:grpSpPr>
            <a:xfrm>
              <a:off x="9424484" y="2683844"/>
              <a:ext cx="2443392" cy="1823817"/>
              <a:chOff x="9531164" y="2691464"/>
              <a:chExt cx="2443392" cy="1823817"/>
            </a:xfrm>
          </p:grpSpPr>
          <p:pic>
            <p:nvPicPr>
              <p:cNvPr id="10" name="图片 9"/>
              <p:cNvPicPr/>
              <p:nvPr/>
            </p:nvPicPr>
            <p:blipFill rotWithShape="1">
              <a:blip r:embed="rId8" cstate="print">
                <a:extLst>
                  <a:ext uri="{28A0092B-C50C-407E-A947-70E740481C1C}">
                    <a14:useLocalDpi xmlns:a14="http://schemas.microsoft.com/office/drawing/2010/main" val="0"/>
                  </a:ext>
                </a:extLst>
              </a:blip>
              <a:srcRect t="21" r="-229" b="-175"/>
              <a:stretch>
                <a:fillRect/>
              </a:stretch>
            </p:blipFill>
            <p:spPr>
              <a:xfrm>
                <a:off x="9542393" y="2691464"/>
                <a:ext cx="2192877" cy="1556877"/>
              </a:xfrm>
              <a:prstGeom prst="rect">
                <a:avLst/>
              </a:prstGeom>
            </p:spPr>
          </p:pic>
          <p:sp>
            <p:nvSpPr>
              <p:cNvPr id="23" name="TextBox 17"/>
              <p:cNvSpPr txBox="1"/>
              <p:nvPr/>
            </p:nvSpPr>
            <p:spPr>
              <a:xfrm>
                <a:off x="9531164" y="4218638"/>
                <a:ext cx="2443392" cy="296643"/>
              </a:xfrm>
              <a:prstGeom prst="rect">
                <a:avLst/>
              </a:prstGeom>
              <a:noFill/>
            </p:spPr>
            <p:txBody>
              <a:bodyPr wrap="square" rtlCol="0">
                <a:spAutoFit/>
              </a:bodyPr>
              <a:lstStyle>
                <a:defPPr>
                  <a:defRPr lang="zh-CN"/>
                </a:defPPr>
                <a:lvl1pPr algn="ctr" defTabSz="1447165" eaLnBrk="0" fontAlgn="base" hangingPunct="0">
                  <a:spcBef>
                    <a:spcPct val="0"/>
                  </a:spcBef>
                  <a:spcAft>
                    <a:spcPct val="0"/>
                  </a:spcAft>
                  <a:defRPr sz="1200" b="1">
                    <a:solidFill>
                      <a:srgbClr val="002060"/>
                    </a:solidFill>
                    <a:latin typeface="微软雅黑" panose="020B0503020204020204" pitchFamily="34" charset="-122"/>
                    <a:ea typeface="微软雅黑" panose="020B0503020204020204" pitchFamily="34" charset="-122"/>
                  </a:defRPr>
                </a:lvl1pPr>
              </a:lstStyle>
              <a:p>
                <a:pPr>
                  <a:defRPr/>
                </a:pPr>
                <a:r>
                  <a:rPr kumimoji="0" lang="en-US" altLang="zh-CN"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2023.12</a:t>
                </a:r>
                <a:r>
                  <a:rPr kumimoji="0" lang="zh-CN" altLang="en-US"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可研报告评估论证</a:t>
                </a:r>
                <a:endParaRPr kumimoji="0" lang="en-US" altLang="zh-CN" sz="1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86385" y="976630"/>
            <a:ext cx="8314690" cy="2630170"/>
          </a:xfrm>
          <a:prstGeom prst="rect">
            <a:avLst/>
          </a:prstGeom>
        </p:spPr>
        <p:txBody>
          <a:bodyPr wrap="square">
            <a:spAutoFit/>
          </a:bodyPr>
          <a:lstStyle/>
          <a:p>
            <a:pPr marL="342900" marR="0" lvl="0" indent="-342900" algn="l" defTabSz="914400" rtl="0" eaLnBrk="1" latinLnBrk="0" hangingPunct="1">
              <a:lnSpc>
                <a:spcPct val="125000"/>
              </a:lnSpc>
              <a:spcBef>
                <a:spcPct val="0"/>
              </a:spcBef>
              <a:spcAft>
                <a:spcPts val="600"/>
              </a:spcAft>
              <a:buClrTx/>
              <a:buSzTx/>
              <a:buFont typeface="Wingdings" panose="05000000000000000000" charset="0"/>
              <a:buChar char="ü"/>
              <a:defRPr/>
            </a:pPr>
            <a:r>
              <a:rPr kumimoji="0" lang="en-US" altLang="zh-CN"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2020</a:t>
            </a:r>
            <a:r>
              <a:rPr kumimoji="0" lang="zh-CN" altLang="en-US"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年</a:t>
            </a:r>
            <a:r>
              <a:rPr kumimoji="0" lang="en-US" altLang="zh-CN"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5</a:t>
            </a:r>
            <a:r>
              <a:rPr kumimoji="0" lang="zh-CN" altLang="en-US"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月</a:t>
            </a:r>
            <a:r>
              <a:rPr kumimoji="0" lang="en-US" altLang="zh-CN"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13</a:t>
            </a:r>
            <a:r>
              <a:rPr kumimoji="0" lang="zh-CN" altLang="en-US"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日正式成立</a:t>
            </a:r>
          </a:p>
          <a:p>
            <a:pPr marL="342900" marR="0" lvl="0" indent="-342900" algn="l" defTabSz="914400" rtl="0" eaLnBrk="1" latinLnBrk="0" hangingPunct="1">
              <a:lnSpc>
                <a:spcPct val="125000"/>
              </a:lnSpc>
              <a:spcBef>
                <a:spcPct val="0"/>
              </a:spcBef>
              <a:spcAft>
                <a:spcPts val="600"/>
              </a:spcAft>
              <a:buClrTx/>
              <a:buSzTx/>
              <a:buFont typeface="Wingdings" panose="05000000000000000000" charset="0"/>
              <a:buChar char="ü"/>
              <a:defRPr/>
            </a:pPr>
            <a:r>
              <a:rPr lang="zh-CN" altLang="en-US" sz="2400" b="1" noProof="0" dirty="0">
                <a:ln>
                  <a:noFill/>
                </a:ln>
                <a:solidFill>
                  <a:srgbClr val="002060"/>
                </a:solidFill>
                <a:effectLst/>
                <a:uLnTx/>
                <a:uFillTx/>
                <a:latin typeface="微软雅黑" panose="020B0503020204020204" pitchFamily="34" charset="-122"/>
                <a:ea typeface="微软雅黑" panose="020B0503020204020204" pitchFamily="34" charset="-122"/>
                <a:sym typeface="+mn-ea"/>
              </a:rPr>
              <a:t>公益性科研事业单位</a:t>
            </a:r>
          </a:p>
          <a:p>
            <a:pPr marL="342900" marR="0" lvl="0" indent="-342900" algn="l" defTabSz="914400" rtl="0" eaLnBrk="1" latinLnBrk="0" hangingPunct="1">
              <a:lnSpc>
                <a:spcPct val="125000"/>
              </a:lnSpc>
              <a:spcBef>
                <a:spcPct val="0"/>
              </a:spcBef>
              <a:spcAft>
                <a:spcPts val="600"/>
              </a:spcAft>
              <a:buClrTx/>
              <a:buSzTx/>
              <a:buFont typeface="Wingdings" panose="05000000000000000000" charset="0"/>
              <a:buChar char="p"/>
              <a:defRPr/>
            </a:pPr>
            <a:r>
              <a:rPr kumimoji="0" lang="zh-CN" altLang="en-US"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承担深圳自由电子激光装置等大科学装置的建设运营任务</a:t>
            </a:r>
          </a:p>
          <a:p>
            <a:pPr marL="342900" marR="0" lvl="0" indent="-342900" algn="l" defTabSz="914400" rtl="0" eaLnBrk="1" latinLnBrk="0" hangingPunct="1">
              <a:lnSpc>
                <a:spcPct val="125000"/>
              </a:lnSpc>
              <a:spcBef>
                <a:spcPct val="0"/>
              </a:spcBef>
              <a:spcAft>
                <a:spcPts val="600"/>
              </a:spcAft>
              <a:buClrTx/>
              <a:buSzTx/>
              <a:buFont typeface="Wingdings" panose="05000000000000000000" charset="0"/>
              <a:buChar char="p"/>
              <a:defRPr/>
            </a:pPr>
            <a:r>
              <a:rPr kumimoji="0" lang="zh-CN" altLang="en-US"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承担建设全国高校区域技术转移转化中心（粤港澳大湾区）高端科学仪器深圳分中心建设任务</a:t>
            </a: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40" y="2657475"/>
            <a:ext cx="3026410" cy="1795145"/>
          </a:xfrm>
          <a:prstGeom prst="rect">
            <a:avLst/>
          </a:prstGeom>
          <a:ln>
            <a:noFill/>
          </a:ln>
          <a:effectLst>
            <a:outerShdw blurRad="292100" dist="139700" dir="2700000" algn="tl" rotWithShape="0">
              <a:srgbClr val="333333">
                <a:alpha val="65000"/>
              </a:srgbClr>
            </a:outerShdw>
          </a:effectLst>
        </p:spPr>
      </p:pic>
      <p:sp>
        <p:nvSpPr>
          <p:cNvPr id="5" name="文本框 4"/>
          <p:cNvSpPr txBox="1">
            <a:spLocks noChangeArrowheads="1"/>
          </p:cNvSpPr>
          <p:nvPr/>
        </p:nvSpPr>
        <p:spPr bwMode="auto">
          <a:xfrm>
            <a:off x="1049107" y="84022"/>
            <a:ext cx="11142893"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项目建设单位</a:t>
            </a:r>
            <a:r>
              <a:rPr kumimoji="0" lang="en-US" altLang="zh-CN"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深圳先进光源研究院</a:t>
            </a:r>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8794" y="874029"/>
            <a:ext cx="3026516" cy="1728166"/>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29040" y="4572635"/>
            <a:ext cx="3026410" cy="2180590"/>
          </a:xfrm>
          <a:prstGeom prst="rect">
            <a:avLst/>
          </a:prstGeom>
        </p:spPr>
      </p:pic>
      <p:pic>
        <p:nvPicPr>
          <p:cNvPr id="3" name="图片 2" descr="IASF FW"/>
          <p:cNvPicPr>
            <a:picLocks noChangeAspect="1"/>
          </p:cNvPicPr>
          <p:nvPr/>
        </p:nvPicPr>
        <p:blipFill>
          <a:blip r:embed="rId6"/>
          <a:stretch>
            <a:fillRect/>
          </a:stretch>
        </p:blipFill>
        <p:spPr>
          <a:xfrm>
            <a:off x="1179195" y="3744595"/>
            <a:ext cx="6638925" cy="30086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330200" y="890905"/>
            <a:ext cx="11532235" cy="1529715"/>
          </a:xfrm>
          <a:prstGeom prst="rect">
            <a:avLst/>
          </a:prstGeom>
          <a:noFill/>
        </p:spPr>
        <p:txBody>
          <a:bodyPr wrap="square">
            <a:spAutoFit/>
          </a:bodyPr>
          <a:lstStyle/>
          <a:p>
            <a:pPr marL="342900" indent="-342900">
              <a:lnSpc>
                <a:spcPct val="130000"/>
              </a:lnSpc>
              <a:buFont typeface="Wingdings" panose="05000000000000000000" pitchFamily="2" charset="2"/>
              <a:buChar char="p"/>
            </a:pPr>
            <a:r>
              <a:rPr lang="zh-CN" altLang="en-US" sz="1800" b="1" dirty="0">
                <a:latin typeface="微软雅黑" panose="020B0503020204020204" pitchFamily="34" charset="-122"/>
                <a:ea typeface="微软雅黑" panose="020B0503020204020204" pitchFamily="34" charset="-122"/>
                <a:cs typeface="Times New Roman" panose="02020603050405020304" pitchFamily="18" charset="0"/>
              </a:rPr>
              <a:t>开展</a:t>
            </a:r>
            <a:r>
              <a:rPr lang="zh-CN" altLang="en-US"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7+1”</a:t>
            </a:r>
            <a:r>
              <a:rPr lang="zh-CN" altLang="en-US" sz="1800" b="1" dirty="0">
                <a:latin typeface="微软雅黑" panose="020B0503020204020204" pitchFamily="34" charset="-122"/>
                <a:ea typeface="微软雅黑" panose="020B0503020204020204" pitchFamily="34" charset="-122"/>
                <a:cs typeface="Times New Roman" panose="02020603050405020304" pitchFamily="18" charset="0"/>
              </a:rPr>
              <a:t>项重点建设任务：</a:t>
            </a:r>
            <a:r>
              <a:rPr lang="en-US" altLang="zh-CN"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7</a:t>
            </a:r>
            <a:r>
              <a:rPr lang="zh-CN" altLang="en-US" sz="1800" b="1"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个</a:t>
            </a:r>
            <a:r>
              <a:rPr lang="zh-CN" altLang="en-US" sz="1800" b="1" dirty="0">
                <a:latin typeface="微软雅黑" panose="020B0503020204020204" pitchFamily="34" charset="-122"/>
                <a:ea typeface="微软雅黑" panose="020B0503020204020204" pitchFamily="34" charset="-122"/>
                <a:cs typeface="Times New Roman" panose="02020603050405020304" pitchFamily="18" charset="0"/>
              </a:rPr>
              <a:t>设施以及</a:t>
            </a:r>
            <a:r>
              <a:rPr lang="en-US" altLang="zh-CN"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1</a:t>
            </a:r>
            <a:r>
              <a:rPr lang="zh-CN" altLang="en-US" sz="1800" b="1"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sym typeface="+mn-ea"/>
              </a:rPr>
              <a:t>个</a:t>
            </a:r>
            <a:r>
              <a:rPr lang="zh-CN" altLang="en-US" sz="1800" b="1" dirty="0">
                <a:latin typeface="微软雅黑" panose="020B0503020204020204" pitchFamily="34" charset="-122"/>
                <a:ea typeface="微软雅黑" panose="020B0503020204020204" pitchFamily="34" charset="-122"/>
                <a:cs typeface="Times New Roman" panose="02020603050405020304" pitchFamily="18" charset="0"/>
              </a:rPr>
              <a:t>大科学装置集群科研配套设施，项目总投资额约</a:t>
            </a:r>
            <a:r>
              <a:rPr lang="en-US" altLang="zh-CN"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400</a:t>
            </a:r>
            <a:r>
              <a:rPr lang="zh-CN" altLang="en-US"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亿元</a:t>
            </a:r>
            <a:r>
              <a:rPr lang="zh-CN" altLang="en-US" sz="1800" b="1" dirty="0">
                <a:latin typeface="微软雅黑" panose="020B0503020204020204" pitchFamily="34" charset="-122"/>
                <a:ea typeface="微软雅黑" panose="020B0503020204020204" pitchFamily="34" charset="-122"/>
                <a:cs typeface="Times New Roman" panose="02020603050405020304" pitchFamily="18" charset="0"/>
              </a:rPr>
              <a:t>。</a:t>
            </a:r>
          </a:p>
          <a:p>
            <a:pPr marL="342900" indent="-342900">
              <a:lnSpc>
                <a:spcPct val="130000"/>
              </a:lnSpc>
              <a:buFont typeface="Wingdings" panose="05000000000000000000" pitchFamily="2" charset="2"/>
              <a:buChar char="p"/>
            </a:pPr>
            <a:r>
              <a:rPr lang="zh-CN" altLang="en-US" sz="1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目前</a:t>
            </a:r>
            <a:r>
              <a:rPr lang="en-US" altLang="zh-CN"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个设施</a:t>
            </a:r>
            <a:r>
              <a:rPr lang="zh-CN" altLang="en-US" sz="1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已开工：超算二期、鹏城云脑</a:t>
            </a:r>
            <a:r>
              <a:rPr lang="en-US" altLang="zh-CN" sz="1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Ⅲ</a:t>
            </a:r>
            <a:r>
              <a:rPr lang="zh-CN" altLang="en-US" sz="1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、自由电子激光（场坪工程），</a:t>
            </a:r>
            <a:r>
              <a:rPr lang="en-US" altLang="zh-CN"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2</a:t>
            </a:r>
            <a:r>
              <a:rPr lang="zh-CN" altLang="en-US"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个设施土建工程即将开工：</a:t>
            </a:r>
            <a:r>
              <a:rPr lang="zh-CN" sz="1800" b="1" dirty="0">
                <a:solidFill>
                  <a:srgbClr val="000000"/>
                </a:solidFill>
                <a:latin typeface="Arial" panose="020B0604020202020204" pitchFamily="34" charset="0"/>
                <a:ea typeface="微软雅黑" panose="020B0503020204020204" pitchFamily="34" charset="-122"/>
                <a:sym typeface="+mn-ea"/>
              </a:rPr>
              <a:t>材料基因组和特殊环境材料园区</a:t>
            </a:r>
            <a:r>
              <a:rPr lang="zh-CN" altLang="en-US" sz="1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3</a:t>
            </a:r>
            <a:r>
              <a:rPr lang="zh-CN" altLang="en-US" sz="18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个设施投入运营：</a:t>
            </a:r>
            <a:r>
              <a:rPr lang="zh-CN" altLang="en-US" sz="1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启动区</a:t>
            </a:r>
            <a:r>
              <a:rPr lang="zh-CN" sz="1800" b="1" dirty="0">
                <a:solidFill>
                  <a:srgbClr val="000000"/>
                </a:solidFill>
                <a:latin typeface="Arial" panose="020B0604020202020204" pitchFamily="34" charset="0"/>
                <a:ea typeface="微软雅黑" panose="020B0503020204020204" pitchFamily="34" charset="-122"/>
                <a:sym typeface="+mn-ea"/>
              </a:rPr>
              <a:t>合成生物研究设施、脑解析与脑模拟设施、材料基因组平台设施</a:t>
            </a:r>
            <a:r>
              <a:rPr lang="zh-CN" altLang="en-US" sz="1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p>
        </p:txBody>
      </p:sp>
      <p:graphicFrame>
        <p:nvGraphicFramePr>
          <p:cNvPr id="11" name="表格 10"/>
          <p:cNvGraphicFramePr/>
          <p:nvPr>
            <p:custDataLst>
              <p:tags r:id="rId1"/>
            </p:custDataLst>
            <p:extLst>
              <p:ext uri="{D42A27DB-BD31-4B8C-83A1-F6EECF244321}">
                <p14:modId xmlns:p14="http://schemas.microsoft.com/office/powerpoint/2010/main" val="3531017888"/>
              </p:ext>
            </p:extLst>
          </p:nvPr>
        </p:nvGraphicFramePr>
        <p:xfrm>
          <a:off x="641350" y="2470785"/>
          <a:ext cx="6757670" cy="3783965"/>
        </p:xfrm>
        <a:graphic>
          <a:graphicData uri="http://schemas.openxmlformats.org/drawingml/2006/table">
            <a:tbl>
              <a:tblPr firstRow="1" bandRow="1">
                <a:tableStyleId>{5C22544A-7EE6-4342-B048-85BDC9FD1C3A}</a:tableStyleId>
              </a:tblPr>
              <a:tblGrid>
                <a:gridCol w="417195">
                  <a:extLst>
                    <a:ext uri="{9D8B030D-6E8A-4147-A177-3AD203B41FA5}">
                      <a16:colId xmlns:a16="http://schemas.microsoft.com/office/drawing/2014/main" val="20000"/>
                    </a:ext>
                  </a:extLst>
                </a:gridCol>
                <a:gridCol w="3735070">
                  <a:extLst>
                    <a:ext uri="{9D8B030D-6E8A-4147-A177-3AD203B41FA5}">
                      <a16:colId xmlns:a16="http://schemas.microsoft.com/office/drawing/2014/main" val="20001"/>
                    </a:ext>
                  </a:extLst>
                </a:gridCol>
                <a:gridCol w="1198880">
                  <a:extLst>
                    <a:ext uri="{9D8B030D-6E8A-4147-A177-3AD203B41FA5}">
                      <a16:colId xmlns:a16="http://schemas.microsoft.com/office/drawing/2014/main" val="20002"/>
                    </a:ext>
                  </a:extLst>
                </a:gridCol>
                <a:gridCol w="1406525">
                  <a:extLst>
                    <a:ext uri="{9D8B030D-6E8A-4147-A177-3AD203B41FA5}">
                      <a16:colId xmlns:a16="http://schemas.microsoft.com/office/drawing/2014/main" val="20003"/>
                    </a:ext>
                  </a:extLst>
                </a:gridCol>
              </a:tblGrid>
              <a:tr h="500380">
                <a:tc>
                  <a:txBody>
                    <a:bodyPr/>
                    <a:lstStyle/>
                    <a:p>
                      <a:pPr indent="0" algn="ctr">
                        <a:buNone/>
                      </a:pPr>
                      <a:endParaRPr lang="en-US" altLang="en-US" sz="1600" b="1">
                        <a:solidFill>
                          <a:srgbClr val="FFFFFF"/>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C00000"/>
                    </a:solidFill>
                  </a:tcPr>
                </a:tc>
                <a:tc>
                  <a:txBody>
                    <a:bodyPr/>
                    <a:lstStyle/>
                    <a:p>
                      <a:pPr indent="0" algn="ctr">
                        <a:buNone/>
                      </a:pPr>
                      <a:r>
                        <a:rPr lang="zh-CN" sz="1600" b="1">
                          <a:solidFill>
                            <a:srgbClr val="FFFFFF"/>
                          </a:solidFill>
                          <a:latin typeface="Arial" panose="020B0604020202020204" pitchFamily="34" charset="0"/>
                          <a:ea typeface="微软雅黑" panose="020B0503020204020204" pitchFamily="34" charset="-122"/>
                        </a:rPr>
                        <a:t>项目名称</a:t>
                      </a:r>
                      <a:endParaRPr lang="en-US" altLang="en-US" sz="1600" b="1">
                        <a:solidFill>
                          <a:srgbClr val="FFFFFF"/>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C00000"/>
                    </a:solidFill>
                  </a:tcPr>
                </a:tc>
                <a:tc>
                  <a:txBody>
                    <a:bodyPr/>
                    <a:lstStyle/>
                    <a:p>
                      <a:pPr indent="0" algn="ctr">
                        <a:buNone/>
                      </a:pPr>
                      <a:r>
                        <a:rPr lang="zh-CN" sz="1600" b="1">
                          <a:solidFill>
                            <a:srgbClr val="FFFFFF"/>
                          </a:solidFill>
                          <a:latin typeface="Arial" panose="020B0604020202020204" pitchFamily="34" charset="0"/>
                          <a:ea typeface="微软雅黑" panose="020B0503020204020204" pitchFamily="34" charset="-122"/>
                        </a:rPr>
                        <a:t>建设年限</a:t>
                      </a:r>
                      <a:endParaRPr lang="en-US" altLang="en-US" sz="1600" b="1">
                        <a:solidFill>
                          <a:srgbClr val="FFFFFF"/>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C00000"/>
                    </a:solidFill>
                  </a:tcPr>
                </a:tc>
                <a:tc>
                  <a:txBody>
                    <a:bodyPr/>
                    <a:lstStyle/>
                    <a:p>
                      <a:pPr indent="0" algn="ctr">
                        <a:buNone/>
                      </a:pPr>
                      <a:r>
                        <a:rPr lang="zh-CN" sz="1600" b="1">
                          <a:solidFill>
                            <a:srgbClr val="FFFFFF"/>
                          </a:solidFill>
                          <a:latin typeface="Arial" panose="020B0604020202020204" pitchFamily="34" charset="0"/>
                          <a:ea typeface="微软雅黑" panose="020B0503020204020204" pitchFamily="34" charset="-122"/>
                        </a:rPr>
                        <a:t>进展情况</a:t>
                      </a:r>
                      <a:endParaRPr lang="en-US" altLang="en-US" sz="1600" b="1">
                        <a:solidFill>
                          <a:srgbClr val="FFFFFF"/>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C00000"/>
                    </a:solidFill>
                  </a:tcPr>
                </a:tc>
                <a:extLst>
                  <a:ext uri="{0D108BD9-81ED-4DB2-BD59-A6C34878D82A}">
                    <a16:rowId xmlns:a16="http://schemas.microsoft.com/office/drawing/2014/main" val="10000"/>
                  </a:ext>
                </a:extLst>
              </a:tr>
              <a:tr h="574675">
                <a:tc>
                  <a:txBody>
                    <a:bodyPr/>
                    <a:lstStyle/>
                    <a:p>
                      <a:pPr indent="0" algn="ctr">
                        <a:buNone/>
                      </a:pPr>
                      <a:r>
                        <a:rPr lang="en-US" sz="1400" b="1">
                          <a:solidFill>
                            <a:srgbClr val="000000"/>
                          </a:solidFill>
                          <a:latin typeface="微软雅黑" panose="020B0503020204020204" pitchFamily="34" charset="-122"/>
                        </a:rPr>
                        <a:t>1</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微软雅黑" panose="020B0503020204020204" pitchFamily="34" charset="-122"/>
                        </a:rPr>
                        <a:t>深圳中能高重复频率X射线自由电子激光</a:t>
                      </a:r>
                      <a:endParaRPr lang="en-US" altLang="en-US" sz="1400" b="1" dirty="0">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400" b="1" dirty="0">
                          <a:solidFill>
                            <a:srgbClr val="000000"/>
                          </a:solidFill>
                          <a:latin typeface="微软雅黑" panose="020B0503020204020204" pitchFamily="34" charset="-122"/>
                        </a:rPr>
                        <a:t>2026-2032</a:t>
                      </a:r>
                      <a:endParaRPr lang="en-US" altLang="en-US" sz="1400" b="1" dirty="0">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FF0000"/>
                          </a:solidFill>
                          <a:latin typeface="Arial" panose="020B0604020202020204" pitchFamily="34" charset="0"/>
                          <a:ea typeface="微软雅黑" panose="020B0503020204020204" pitchFamily="34" charset="-122"/>
                        </a:rPr>
                        <a:t>概算</a:t>
                      </a:r>
                      <a:r>
                        <a:rPr lang="zh-CN" altLang="en-US" sz="1400" b="1" dirty="0">
                          <a:solidFill>
                            <a:srgbClr val="FF0000"/>
                          </a:solidFill>
                          <a:latin typeface="Arial" panose="020B0604020202020204" pitchFamily="34" charset="0"/>
                          <a:ea typeface="微软雅黑" panose="020B0503020204020204" pitchFamily="34" charset="-122"/>
                        </a:rPr>
                        <a:t>已批复</a:t>
                      </a:r>
                      <a:endParaRPr lang="zh-CN" sz="1400" b="1" dirty="0">
                        <a:solidFill>
                          <a:srgbClr val="FF0000"/>
                        </a:solidFill>
                        <a:latin typeface="Arial" panose="020B0604020202020204" pitchFamily="34" charset="0"/>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3385">
                <a:tc>
                  <a:txBody>
                    <a:bodyPr/>
                    <a:lstStyle/>
                    <a:p>
                      <a:pPr indent="0" algn="ctr">
                        <a:buNone/>
                      </a:pPr>
                      <a:r>
                        <a:rPr lang="en-US" sz="1400" b="1">
                          <a:solidFill>
                            <a:srgbClr val="000000"/>
                          </a:solidFill>
                          <a:latin typeface="微软雅黑" panose="020B0503020204020204" pitchFamily="34" charset="-122"/>
                        </a:rPr>
                        <a:t>2</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微软雅黑" panose="020B0503020204020204" pitchFamily="34" charset="-122"/>
                          <a:sym typeface="+mn-ea"/>
                        </a:rPr>
                        <a:t>合成生物研究设施</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400" b="1">
                          <a:solidFill>
                            <a:srgbClr val="000000"/>
                          </a:solidFill>
                          <a:latin typeface="微软雅黑" panose="020B0503020204020204" pitchFamily="34" charset="-122"/>
                          <a:sym typeface="+mn-ea"/>
                        </a:rPr>
                        <a:t>2020-2024</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chemeClr val="tx1"/>
                          </a:solidFill>
                          <a:latin typeface="Arial" panose="020B0604020202020204" pitchFamily="34" charset="0"/>
                          <a:ea typeface="微软雅黑" panose="020B0503020204020204" pitchFamily="34" charset="-122"/>
                          <a:sym typeface="+mn-ea"/>
                        </a:rPr>
                        <a:t>投入运营</a:t>
                      </a:r>
                      <a:endParaRPr lang="zh-CN" altLang="en-US" sz="1400" b="1">
                        <a:solidFill>
                          <a:schemeClr val="tx1"/>
                        </a:solidFill>
                        <a:latin typeface="Arial" panose="020B0604020202020204" pitchFamily="34" charset="0"/>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25450">
                <a:tc>
                  <a:txBody>
                    <a:bodyPr/>
                    <a:lstStyle/>
                    <a:p>
                      <a:pPr indent="0" algn="ctr">
                        <a:buNone/>
                      </a:pPr>
                      <a:r>
                        <a:rPr lang="en-US" sz="1400" b="1">
                          <a:solidFill>
                            <a:srgbClr val="000000"/>
                          </a:solidFill>
                          <a:latin typeface="微软雅黑" panose="020B0503020204020204" pitchFamily="34" charset="-122"/>
                        </a:rPr>
                        <a:t>3</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微软雅黑" panose="020B0503020204020204" pitchFamily="34" charset="-122"/>
                        </a:rPr>
                        <a:t>脑解析与脑模拟设施</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400" b="1">
                          <a:solidFill>
                            <a:srgbClr val="000000"/>
                          </a:solidFill>
                          <a:latin typeface="微软雅黑" panose="020B0503020204020204" pitchFamily="34" charset="-122"/>
                        </a:rPr>
                        <a:t>2020-2024</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chemeClr val="tx1"/>
                          </a:solidFill>
                          <a:latin typeface="Arial" panose="020B0604020202020204" pitchFamily="34" charset="0"/>
                          <a:ea typeface="微软雅黑" panose="020B0503020204020204" pitchFamily="34" charset="-122"/>
                        </a:rPr>
                        <a:t>投入运营</a:t>
                      </a:r>
                      <a:endParaRPr lang="zh-CN" altLang="en-US" sz="1400" b="1">
                        <a:solidFill>
                          <a:schemeClr val="tx1"/>
                        </a:solidFill>
                        <a:latin typeface="Arial" panose="020B0604020202020204" pitchFamily="34" charset="0"/>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9730">
                <a:tc>
                  <a:txBody>
                    <a:bodyPr/>
                    <a:lstStyle/>
                    <a:p>
                      <a:pPr indent="0" algn="ctr">
                        <a:buNone/>
                      </a:pPr>
                      <a:r>
                        <a:rPr lang="en-US" sz="1400" b="1">
                          <a:solidFill>
                            <a:srgbClr val="000000"/>
                          </a:solidFill>
                          <a:latin typeface="微软雅黑" panose="020B0503020204020204" pitchFamily="34" charset="-122"/>
                        </a:rPr>
                        <a:t>4</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微软雅黑" panose="020B0503020204020204" pitchFamily="34" charset="-122"/>
                        </a:rPr>
                        <a:t>材料基因组平台</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400" b="1">
                          <a:solidFill>
                            <a:srgbClr val="000000"/>
                          </a:solidFill>
                          <a:latin typeface="微软雅黑" panose="020B0503020204020204" pitchFamily="34" charset="-122"/>
                        </a:rPr>
                        <a:t>2024-2030</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FF0000"/>
                          </a:solidFill>
                          <a:latin typeface="Arial" panose="020B0604020202020204" pitchFamily="34" charset="0"/>
                          <a:ea typeface="微软雅黑" panose="020B0503020204020204" pitchFamily="34" charset="-122"/>
                          <a:sym typeface="+mn-ea"/>
                        </a:rPr>
                        <a:t>概算</a:t>
                      </a:r>
                      <a:r>
                        <a:rPr lang="zh-CN" altLang="en-US" sz="1400" b="1" dirty="0">
                          <a:solidFill>
                            <a:srgbClr val="FF0000"/>
                          </a:solidFill>
                          <a:latin typeface="Arial" panose="020B0604020202020204" pitchFamily="34" charset="0"/>
                          <a:ea typeface="微软雅黑" panose="020B0503020204020204" pitchFamily="34" charset="-122"/>
                        </a:rPr>
                        <a:t>已批复</a:t>
                      </a: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56870">
                <a:tc>
                  <a:txBody>
                    <a:bodyPr/>
                    <a:lstStyle/>
                    <a:p>
                      <a:pPr indent="0" algn="ctr">
                        <a:buNone/>
                      </a:pPr>
                      <a:r>
                        <a:rPr lang="en-US" sz="1400" b="1">
                          <a:solidFill>
                            <a:srgbClr val="000000"/>
                          </a:solidFill>
                          <a:latin typeface="微软雅黑" panose="020B0503020204020204" pitchFamily="34" charset="-122"/>
                        </a:rPr>
                        <a:t>5</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微软雅黑" panose="020B0503020204020204" pitchFamily="34" charset="-122"/>
                          <a:sym typeface="+mn-ea"/>
                        </a:rPr>
                        <a:t>特殊环境材料设施</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400" b="1">
                          <a:solidFill>
                            <a:srgbClr val="000000"/>
                          </a:solidFill>
                          <a:latin typeface="微软雅黑" panose="020B0503020204020204" pitchFamily="34" charset="-122"/>
                          <a:sym typeface="+mn-ea"/>
                        </a:rPr>
                        <a:t>2024-2030</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FF0000"/>
                          </a:solidFill>
                          <a:latin typeface="Arial" panose="020B0604020202020204" pitchFamily="34" charset="0"/>
                          <a:ea typeface="微软雅黑" panose="020B0503020204020204" pitchFamily="34" charset="-122"/>
                          <a:sym typeface="+mn-ea"/>
                        </a:rPr>
                        <a:t>概算</a:t>
                      </a:r>
                      <a:r>
                        <a:rPr lang="zh-CN" altLang="en-US" sz="1400" b="1" dirty="0">
                          <a:solidFill>
                            <a:srgbClr val="FF0000"/>
                          </a:solidFill>
                          <a:latin typeface="Arial" panose="020B0604020202020204" pitchFamily="34" charset="0"/>
                          <a:ea typeface="微软雅黑" panose="020B0503020204020204" pitchFamily="34" charset="-122"/>
                          <a:sym typeface="+mn-ea"/>
                        </a:rPr>
                        <a:t>已批复</a:t>
                      </a:r>
                      <a:endParaRPr lang="zh-CN" altLang="en-US" sz="1400" b="1" dirty="0">
                        <a:solidFill>
                          <a:schemeClr val="tx1"/>
                        </a:solidFill>
                        <a:latin typeface="Arial" panose="020B0604020202020204" pitchFamily="34" charset="0"/>
                        <a:ea typeface="微软雅黑" panose="020B0503020204020204" pitchFamily="34" charset="-122"/>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6870">
                <a:tc>
                  <a:txBody>
                    <a:bodyPr/>
                    <a:lstStyle/>
                    <a:p>
                      <a:pPr indent="0" algn="ctr">
                        <a:buNone/>
                      </a:pPr>
                      <a:r>
                        <a:rPr lang="en-US" sz="1400" b="1">
                          <a:solidFill>
                            <a:srgbClr val="000000"/>
                          </a:solidFill>
                          <a:latin typeface="微软雅黑" panose="020B0503020204020204" pitchFamily="34" charset="-122"/>
                        </a:rPr>
                        <a:t>6</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微软雅黑" panose="020B0503020204020204" pitchFamily="34" charset="-122"/>
                        </a:rPr>
                        <a:t>国家超级计算深圳中心（深圳云计算中心）</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400" b="1">
                          <a:solidFill>
                            <a:srgbClr val="000000"/>
                          </a:solidFill>
                          <a:latin typeface="微软雅黑" panose="020B0503020204020204" pitchFamily="34" charset="-122"/>
                        </a:rPr>
                        <a:t>2022-2025</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FF0000"/>
                          </a:solidFill>
                          <a:latin typeface="Arial" panose="020B0604020202020204" pitchFamily="34" charset="0"/>
                          <a:ea typeface="微软雅黑" panose="020B0503020204020204" pitchFamily="34" charset="-122"/>
                        </a:rPr>
                        <a:t>施工阶段</a:t>
                      </a:r>
                      <a:endParaRPr lang="zh-CN" altLang="en-US" sz="1400" b="1">
                        <a:solidFill>
                          <a:srgbClr val="FF0000"/>
                        </a:solidFill>
                        <a:latin typeface="Arial" panose="020B0604020202020204" pitchFamily="34" charset="0"/>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19100">
                <a:tc>
                  <a:txBody>
                    <a:bodyPr/>
                    <a:lstStyle/>
                    <a:p>
                      <a:pPr indent="0" algn="ctr">
                        <a:buNone/>
                      </a:pPr>
                      <a:r>
                        <a:rPr lang="en-US" sz="1400" b="1">
                          <a:solidFill>
                            <a:srgbClr val="000000"/>
                          </a:solidFill>
                          <a:latin typeface="微软雅黑" panose="020B0503020204020204" pitchFamily="34" charset="-122"/>
                        </a:rPr>
                        <a:t>7</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000000"/>
                          </a:solidFill>
                          <a:latin typeface="Arial" panose="020B0604020202020204" pitchFamily="34" charset="0"/>
                          <a:ea typeface="微软雅黑" panose="020B0503020204020204" pitchFamily="34" charset="-122"/>
                        </a:rPr>
                        <a:t>“鹏城云脑III”网络智能重大科技基础设施</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400" b="1">
                          <a:solidFill>
                            <a:srgbClr val="000000"/>
                          </a:solidFill>
                          <a:latin typeface="微软雅黑" panose="020B0503020204020204" pitchFamily="34" charset="-122"/>
                        </a:rPr>
                        <a:t>2023-2026</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a:solidFill>
                            <a:srgbClr val="FF0000"/>
                          </a:solidFill>
                          <a:latin typeface="Arial" panose="020B0604020202020204" pitchFamily="34" charset="0"/>
                          <a:ea typeface="微软雅黑" panose="020B0503020204020204" pitchFamily="34" charset="-122"/>
                          <a:sym typeface="+mn-ea"/>
                        </a:rPr>
                        <a:t>施工阶段</a:t>
                      </a:r>
                      <a:endParaRPr lang="zh-CN" altLang="en-US" sz="1400" b="1">
                        <a:solidFill>
                          <a:srgbClr val="FF0000"/>
                        </a:solidFill>
                        <a:latin typeface="Arial" panose="020B0604020202020204" pitchFamily="34" charset="0"/>
                        <a:ea typeface="微软雅黑" panose="020B0503020204020204" pitchFamily="34" charset="-122"/>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57505">
                <a:tc>
                  <a:txBody>
                    <a:bodyPr/>
                    <a:lstStyle/>
                    <a:p>
                      <a:pPr indent="0" algn="ctr">
                        <a:buNone/>
                      </a:pPr>
                      <a:r>
                        <a:rPr lang="en-US" sz="1400" b="1">
                          <a:solidFill>
                            <a:srgbClr val="000000"/>
                          </a:solidFill>
                          <a:latin typeface="微软雅黑" panose="020B0503020204020204" pitchFamily="34" charset="-122"/>
                        </a:rPr>
                        <a:t>8</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rgbClr val="000000"/>
                          </a:solidFill>
                          <a:latin typeface="Arial" panose="020B0604020202020204" pitchFamily="34" charset="0"/>
                          <a:ea typeface="微软雅黑" panose="020B0503020204020204" pitchFamily="34" charset="-122"/>
                        </a:rPr>
                        <a:t>大科学装置集群科研配套设施</a:t>
                      </a:r>
                      <a:endParaRPr lang="en-US" altLang="en-US" sz="1400" b="1" dirty="0">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1400" b="1">
                          <a:solidFill>
                            <a:srgbClr val="000000"/>
                          </a:solidFill>
                          <a:latin typeface="微软雅黑" panose="020B0503020204020204" pitchFamily="34" charset="-122"/>
                        </a:rPr>
                        <a:t>-</a:t>
                      </a:r>
                      <a:endParaRPr lang="en-US" altLang="en-US" sz="1400" b="1">
                        <a:solidFill>
                          <a:srgbClr val="000000"/>
                        </a:solidFill>
                        <a:latin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400" b="1" dirty="0">
                          <a:solidFill>
                            <a:schemeClr val="tx1"/>
                          </a:solidFill>
                          <a:latin typeface="Arial" panose="020B0604020202020204" pitchFamily="34" charset="0"/>
                          <a:ea typeface="微软雅黑" panose="020B0503020204020204" pitchFamily="34" charset="-122"/>
                        </a:rPr>
                        <a:t>前期筹备</a:t>
                      </a:r>
                      <a:endParaRPr lang="zh-CN" altLang="en-US" sz="1400" b="1" dirty="0">
                        <a:solidFill>
                          <a:schemeClr val="tx1"/>
                        </a:solidFill>
                        <a:latin typeface="Arial" panose="020B0604020202020204" pitchFamily="34" charset="0"/>
                        <a:ea typeface="微软雅黑" panose="020B0503020204020204" pitchFamily="34"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grpSp>
        <p:nvGrpSpPr>
          <p:cNvPr id="12" name="组合 11"/>
          <p:cNvGrpSpPr/>
          <p:nvPr/>
        </p:nvGrpSpPr>
        <p:grpSpPr>
          <a:xfrm>
            <a:off x="7708727" y="2470785"/>
            <a:ext cx="3956858" cy="3786333"/>
            <a:chOff x="7803158" y="2214308"/>
            <a:chExt cx="3956858" cy="3786333"/>
          </a:xfrm>
        </p:grpSpPr>
        <p:pic>
          <p:nvPicPr>
            <p:cNvPr id="13" name="图片 12"/>
            <p:cNvPicPr>
              <a:picLocks noChangeAspect="1"/>
            </p:cNvPicPr>
            <p:nvPr/>
          </p:nvPicPr>
          <p:blipFill>
            <a:blip r:embed="rId4"/>
            <a:stretch>
              <a:fillRect/>
            </a:stretch>
          </p:blipFill>
          <p:spPr>
            <a:xfrm>
              <a:off x="7888459" y="2327010"/>
              <a:ext cx="3786255" cy="3555902"/>
            </a:xfrm>
            <a:prstGeom prst="rect">
              <a:avLst/>
            </a:prstGeom>
          </p:spPr>
        </p:pic>
        <p:sp>
          <p:nvSpPr>
            <p:cNvPr id="14" name="圆角矩形 14"/>
            <p:cNvSpPr/>
            <p:nvPr/>
          </p:nvSpPr>
          <p:spPr>
            <a:xfrm>
              <a:off x="7803158" y="2214308"/>
              <a:ext cx="3956858" cy="3786333"/>
            </a:xfrm>
            <a:prstGeom prst="roundRect">
              <a:avLst>
                <a:gd name="adj" fmla="val 3031"/>
              </a:avLst>
            </a:prstGeom>
            <a:noFill/>
            <a:ln>
              <a:solidFill>
                <a:srgbClr val="0E447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文本框 4"/>
          <p:cNvSpPr txBox="1">
            <a:spLocks noChangeArrowheads="1"/>
          </p:cNvSpPr>
          <p:nvPr/>
        </p:nvSpPr>
        <p:spPr bwMode="auto">
          <a:xfrm>
            <a:off x="1049020" y="83820"/>
            <a:ext cx="1150429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zh-CN" altLang="en-US" sz="3600" b="1" noProof="0" dirty="0">
                <a:ln>
                  <a:noFill/>
                </a:ln>
                <a:solidFill>
                  <a:srgbClr val="FFFFFF"/>
                </a:solidFill>
                <a:effectLst/>
                <a:uLnTx/>
                <a:uFillTx/>
                <a:latin typeface="Arial" panose="020B0604020202020204"/>
                <a:ea typeface="微软雅黑" panose="020B0503020204020204" pitchFamily="34" charset="-122"/>
                <a:cs typeface="+mn-ea"/>
                <a:sym typeface="+mn-lt"/>
              </a:rPr>
              <a:t>项目建设单位</a:t>
            </a:r>
            <a:r>
              <a:rPr lang="en-US" altLang="zh-CN" sz="3600" b="1" noProof="0" dirty="0">
                <a:ln>
                  <a:noFill/>
                </a:ln>
                <a:solidFill>
                  <a:srgbClr val="FFFFFF"/>
                </a:solidFill>
                <a:effectLst/>
                <a:uLnTx/>
                <a:uFillTx/>
                <a:latin typeface="Arial" panose="020B0604020202020204"/>
                <a:ea typeface="微软雅黑" panose="020B0503020204020204" pitchFamily="34" charset="-122"/>
                <a:cs typeface="+mn-ea"/>
                <a:sym typeface="+mn-lt"/>
              </a:rPr>
              <a:t>——</a:t>
            </a:r>
            <a:r>
              <a:rPr kumimoji="0" lang="zh-CN" altLang="en-US" sz="3600" b="1"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ea"/>
                <a:sym typeface="+mn-lt"/>
              </a:rPr>
              <a:t>深圳市光明科学城发展建设有限公司</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ab9f53fe-2bef-4c24-975e-49caecd8fb80&quot;,&quot;Name&quot;:null,&quot;Kind&quot;:&quot;Custom&quot;,&quot;OldGuidesSetting&quot;:{&quot;HeaderHeight&quot;:0.0,&quot;FooterHeight&quot;:0.0,&quot;SideMargin&quot;:0.0,&quot;TopMargin&quot;:0.0,&quot;BottomMargin&quot;:0.0,&quot;IntervalMargin&quot;:0.0}}"/>
  <p:tag name="KSO_WPP_MARK_KEY" val="6de41d6e-4e63-4380-a4aa-15caf9fe7d91"/>
  <p:tag name="COMMONDATA" val="eyJoZGlkIjoiNWY2MzNiMmVmM2Y4OGFlYTNjMThkMjJhMTFhNjRmMzQifQ=="/>
</p:tagLst>
</file>

<file path=ppt/tags/tag10.xml><?xml version="1.0" encoding="utf-8"?>
<p:tagLst xmlns:a="http://schemas.openxmlformats.org/drawingml/2006/main" xmlns:r="http://schemas.openxmlformats.org/officeDocument/2006/relationships" xmlns:p="http://schemas.openxmlformats.org/presentationml/2006/main">
  <p:tag name="TABLE_ENDDRAG_ORIGIN_RECT" val="355*336"/>
  <p:tag name="TABLE_ENDDRAG_RECT" val="14*153*355*336"/>
</p:tagLst>
</file>

<file path=ppt/tags/tag11.xml><?xml version="1.0" encoding="utf-8"?>
<p:tagLst xmlns:a="http://schemas.openxmlformats.org/drawingml/2006/main" xmlns:r="http://schemas.openxmlformats.org/officeDocument/2006/relationships" xmlns:p="http://schemas.openxmlformats.org/presentationml/2006/main">
  <p:tag name="KSO_WM_UNIT_TABLE_BEAUTIFY" val="smartTable{0254830c-d7ee-4df7-bfd5-092a969f3e42}"/>
</p:tagLst>
</file>

<file path=ppt/tags/tag12.xml><?xml version="1.0" encoding="utf-8"?>
<p:tagLst xmlns:a="http://schemas.openxmlformats.org/drawingml/2006/main" xmlns:r="http://schemas.openxmlformats.org/officeDocument/2006/relationships" xmlns:p="http://schemas.openxmlformats.org/presentationml/2006/main">
  <p:tag name="KSO_WM_UNIT_TABLE_BEAUTIFY" val="smartTable{36124146-63f7-497f-8bd6-e860ec376038}"/>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TABLE_ENDDRAG_ORIGIN_RECT" val="532*297"/>
  <p:tag name="TABLE_ENDDRAG_RECT" val="50*194*532*297"/>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35,&quot;width&quot;:7035}"/>
</p:tagLst>
</file>

<file path=ppt/tags/tag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259.96062992126,&quot;width&quot;:8984.99842519685}"/>
</p:tagLst>
</file>

<file path=ppt/tags/tag9.xml><?xml version="1.0" encoding="utf-8"?>
<p:tagLst xmlns:a="http://schemas.openxmlformats.org/drawingml/2006/main" xmlns:r="http://schemas.openxmlformats.org/officeDocument/2006/relationships" xmlns:p="http://schemas.openxmlformats.org/presentationml/2006/main">
  <p:tag name="KSO_WM_UNIT_TABLE_BEAUTIFY" val="smartTable{0254830c-d7ee-4df7-bfd5-092a969f3e42}"/>
</p:tagLst>
</file>

<file path=ppt/theme/theme1.xml><?xml version="1.0" encoding="utf-8"?>
<a:theme xmlns:a="http://schemas.openxmlformats.org/drawingml/2006/main" name="第一PPT，www.1ppt.com   ">
  <a:themeElements>
    <a:clrScheme name="3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yemy312c">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lnDef>
  </a:objectDefaults>
  <a:extraClrSchemeLst>
    <a:extraClrScheme>
      <a:clrScheme name="3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iff1tvof">
      <a:majorFont>
        <a:latin typeface="微软雅黑" panose="02110004020202020204"/>
        <a:ea typeface="微软雅黑"/>
        <a:cs typeface=""/>
      </a:majorFont>
      <a:minorFont>
        <a:latin typeface="微软雅黑" panose="0211000402020202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真】IASF0730">
  <a:themeElements>
    <a:clrScheme name="3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yemy312c">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lnDef>
  </a:objectDefaults>
  <a:extraClrSchemeLst>
    <a:extraClrScheme>
      <a:clrScheme name="3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多彩2">
      <a:dk1>
        <a:srgbClr val="000000"/>
      </a:dk1>
      <a:lt1>
        <a:srgbClr val="FFFFFF"/>
      </a:lt1>
      <a:dk2>
        <a:srgbClr val="000000"/>
      </a:dk2>
      <a:lt2>
        <a:srgbClr val="FFFFFF"/>
      </a:lt2>
      <a:accent1>
        <a:srgbClr val="BF3420"/>
      </a:accent1>
      <a:accent2>
        <a:srgbClr val="FDA907"/>
      </a:accent2>
      <a:accent3>
        <a:srgbClr val="95BC49"/>
      </a:accent3>
      <a:accent4>
        <a:srgbClr val="1A7BAE"/>
      </a:accent4>
      <a:accent5>
        <a:srgbClr val="4BACC6"/>
      </a:accent5>
      <a:accent6>
        <a:srgbClr val="F79646"/>
      </a:accent6>
      <a:hlink>
        <a:srgbClr val="0000FF"/>
      </a:hlink>
      <a:folHlink>
        <a:srgbClr val="800080"/>
      </a:folHlink>
    </a:clrScheme>
    <a:fontScheme name="yemy312c">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lnSpc>
            <a:spcPct val="130000"/>
          </a:lnSpc>
          <a:defRPr sz="1200" dirty="0">
            <a:latin typeface="微软雅黑" panose="020B0503020204020204" pitchFamily="34" charset="-122"/>
            <a:ea typeface="微软雅黑" panose="020B0503020204020204" pitchFamily="34" charset="-122"/>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nSpc>
            <a:spcPct val="130000"/>
          </a:lnSpc>
          <a:spcBef>
            <a:spcPts val="600"/>
          </a:spcBef>
          <a:defRPr sz="1200" kern="0" dirty="0">
            <a:latin typeface="微软雅黑" panose="020B0503020204020204" pitchFamily="34" charset="-122"/>
            <a:ea typeface="微软雅黑" panose="020B0503020204020204" pitchFamily="34" charset="-122"/>
            <a:cs typeface="+mn-ea"/>
            <a:sym typeface="+mn-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第一PPT，www.1ppt.com   ">
  <a:themeElements>
    <a:clrScheme name="3_Office 主题 1">
      <a:dk1>
        <a:srgbClr val="000000"/>
      </a:dk1>
      <a:lt1>
        <a:srgbClr val="FFFFFF"/>
      </a:lt1>
      <a:dk2>
        <a:srgbClr val="44546A"/>
      </a:dk2>
      <a:lt2>
        <a:srgbClr val="E7E6E6"/>
      </a:lt2>
      <a:accent1>
        <a:srgbClr val="0A4363"/>
      </a:accent1>
      <a:accent2>
        <a:srgbClr val="1F9CCA"/>
      </a:accent2>
      <a:accent3>
        <a:srgbClr val="FFFFFF"/>
      </a:accent3>
      <a:accent4>
        <a:srgbClr val="000000"/>
      </a:accent4>
      <a:accent5>
        <a:srgbClr val="DFF3F8"/>
      </a:accent5>
      <a:accent6>
        <a:srgbClr val="D7712B"/>
      </a:accent6>
      <a:hlink>
        <a:srgbClr val="0563C1"/>
      </a:hlink>
      <a:folHlink>
        <a:srgbClr val="954F72"/>
      </a:folHlink>
    </a:clrScheme>
    <a:fontScheme name="yemy312c">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lnDef>
  </a:objectDefaults>
  <a:extraClrSchemeLst>
    <a:extraClrScheme>
      <a:clrScheme name="3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WWW.KOPPT.CN">
  <a:themeElements>
    <a:clrScheme name="自定义 242">
      <a:dk1>
        <a:srgbClr val="1C1C1C"/>
      </a:dk1>
      <a:lt1>
        <a:srgbClr val="FFFFFF"/>
      </a:lt1>
      <a:dk2>
        <a:srgbClr val="4F4F4F"/>
      </a:dk2>
      <a:lt2>
        <a:srgbClr val="FFFFFF"/>
      </a:lt2>
      <a:accent1>
        <a:srgbClr val="7BC4CA"/>
      </a:accent1>
      <a:accent2>
        <a:srgbClr val="094D60"/>
      </a:accent2>
      <a:accent3>
        <a:srgbClr val="7BC4CA"/>
      </a:accent3>
      <a:accent4>
        <a:srgbClr val="094D60"/>
      </a:accent4>
      <a:accent5>
        <a:srgbClr val="7BC4CA"/>
      </a:accent5>
      <a:accent6>
        <a:srgbClr val="094D60"/>
      </a:accent6>
      <a:hlink>
        <a:srgbClr val="FFFFFF"/>
      </a:hlink>
      <a:folHlink>
        <a:srgbClr val="FFFFFF"/>
      </a:folHlink>
    </a:clrScheme>
    <a:fontScheme name="PPT抢救计划">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50000"/>
          </a:lnSpc>
          <a:defRPr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第一PPT，www.1ppt.com">
  <a:themeElements>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yemy312c">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3_Office 主题 1">
    <a:dk1>
      <a:srgbClr val="000000"/>
    </a:dk1>
    <a:lt1>
      <a:srgbClr val="FFFFFF"/>
    </a:lt1>
    <a:dk2>
      <a:srgbClr val="44546A"/>
    </a:dk2>
    <a:lt2>
      <a:srgbClr val="E7E6E6"/>
    </a:lt2>
    <a:accent1>
      <a:srgbClr val="0A4363"/>
    </a:accent1>
    <a:accent2>
      <a:srgbClr val="1F9CCA"/>
    </a:accent2>
    <a:accent3>
      <a:srgbClr val="FFFFFF"/>
    </a:accent3>
    <a:accent4>
      <a:srgbClr val="000000"/>
    </a:accent4>
    <a:accent5>
      <a:srgbClr val="DFF3F8"/>
    </a:accent5>
    <a:accent6>
      <a:srgbClr val="D7712B"/>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572</TotalTime>
  <Words>4730</Words>
  <Application>Microsoft Office PowerPoint</Application>
  <PresentationFormat>宽屏</PresentationFormat>
  <Paragraphs>1018</Paragraphs>
  <Slides>39</Slides>
  <Notes>16</Notes>
  <HiddenSlides>0</HiddenSlides>
  <MMClips>0</MMClips>
  <ScaleCrop>false</ScaleCrop>
  <HeadingPairs>
    <vt:vector size="6" baseType="variant">
      <vt:variant>
        <vt:lpstr>已用的字体</vt:lpstr>
      </vt:variant>
      <vt:variant>
        <vt:i4>18</vt:i4>
      </vt:variant>
      <vt:variant>
        <vt:lpstr>主题</vt:lpstr>
      </vt:variant>
      <vt:variant>
        <vt:i4>10</vt:i4>
      </vt:variant>
      <vt:variant>
        <vt:lpstr>幻灯片标题</vt:lpstr>
      </vt:variant>
      <vt:variant>
        <vt:i4>39</vt:i4>
      </vt:variant>
    </vt:vector>
  </HeadingPairs>
  <TitlesOfParts>
    <vt:vector size="67" baseType="lpstr">
      <vt:lpstr>Arial Unicode MS</vt:lpstr>
      <vt:lpstr>Lato</vt:lpstr>
      <vt:lpstr>Open Sans</vt:lpstr>
      <vt:lpstr>等线</vt:lpstr>
      <vt:lpstr>等线 Light</vt:lpstr>
      <vt:lpstr>黑体</vt:lpstr>
      <vt:lpstr>宋体</vt:lpstr>
      <vt:lpstr>宋体</vt:lpstr>
      <vt:lpstr>Microsoft YaHei</vt:lpstr>
      <vt:lpstr>Microsoft YaHei</vt:lpstr>
      <vt:lpstr>Arial</vt:lpstr>
      <vt:lpstr>Calibri</vt:lpstr>
      <vt:lpstr>Calibri Light</vt:lpstr>
      <vt:lpstr>Cambria Math</vt:lpstr>
      <vt:lpstr>Times</vt:lpstr>
      <vt:lpstr>Times New Roman</vt:lpstr>
      <vt:lpstr>Verdana</vt:lpstr>
      <vt:lpstr>Wingdings</vt:lpstr>
      <vt:lpstr>第一PPT，www.1ppt.com   </vt:lpstr>
      <vt:lpstr>【真】IASF0730</vt:lpstr>
      <vt:lpstr>Office 主题</vt:lpstr>
      <vt:lpstr>1_第一PPT，www.1ppt.com   </vt:lpstr>
      <vt:lpstr>2_WWW.KOPPT.CN</vt:lpstr>
      <vt:lpstr>1_第一PPT，www.1ppt.com</vt:lpstr>
      <vt:lpstr>Office 主题​​</vt:lpstr>
      <vt:lpstr>1_Office 主题</vt:lpstr>
      <vt:lpstr>WPS</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蓝色简洁</dc:title>
  <dc:creator>CHEN JM</dc:creator>
  <cp:keywords>www.1ppt.com</cp:keywords>
  <cp:lastModifiedBy>张未卿</cp:lastModifiedBy>
  <cp:revision>1543</cp:revision>
  <cp:lastPrinted>2025-10-21T08:50:00Z</cp:lastPrinted>
  <dcterms:created xsi:type="dcterms:W3CDTF">2014-06-29T11:45:00Z</dcterms:created>
  <dcterms:modified xsi:type="dcterms:W3CDTF">2026-07-02T00:35:51Z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2052-12.1.0.23542</vt:lpwstr>
  </property>
  <property fmtid="{D5CDD505-2E9C-101B-9397-08002B2CF9AE}" pid="3" name="ICV">
    <vt:lpwstr>F157BEFA306D4300ADF08AF303F724B0_13</vt:lpwstr>
  </property>
</Properties>
</file>