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49.svg" ContentType="image/svg+xml"/>
  <Override PartName="/ppt/media/image51.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88" r:id="rId3"/>
    <p:sldId id="258" r:id="rId5"/>
    <p:sldId id="260" r:id="rId6"/>
    <p:sldId id="270" r:id="rId7"/>
    <p:sldId id="273" r:id="rId8"/>
    <p:sldId id="262" r:id="rId9"/>
    <p:sldId id="272" r:id="rId10"/>
    <p:sldId id="274" r:id="rId11"/>
    <p:sldId id="287" r:id="rId12"/>
    <p:sldId id="275" r:id="rId13"/>
    <p:sldId id="283" r:id="rId14"/>
    <p:sldId id="284" r:id="rId15"/>
    <p:sldId id="276" r:id="rId16"/>
    <p:sldId id="285" r:id="rId17"/>
    <p:sldId id="289" r:id="rId18"/>
    <p:sldId id="280" r:id="rId19"/>
    <p:sldId id="282" r:id="rId20"/>
    <p:sldId id="279" r:id="rId21"/>
    <p:sldId id="290" r:id="rId2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CC6600"/>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浅色样式 3 - 强调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72" autoAdjust="0"/>
    <p:restoredTop sz="81088" autoAdjust="0"/>
  </p:normalViewPr>
  <p:slideViewPr>
    <p:cSldViewPr snapToGrid="0">
      <p:cViewPr varScale="1">
        <p:scale>
          <a:sx n="89" d="100"/>
          <a:sy n="89" d="100"/>
        </p:scale>
        <p:origin x="603" y="33"/>
      </p:cViewPr>
      <p:guideLst/>
    </p:cSldViewPr>
  </p:slideViewPr>
  <p:notesTextViewPr>
    <p:cViewPr>
      <p:scale>
        <a:sx n="3" d="2"/>
        <a:sy n="3" d="2"/>
      </p:scale>
      <p:origin x="0" y="-948"/>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663ABF-5157-45C6-BA5B-7A1BF22BF22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976F99-C640-4BA6-A7BC-4C5BC46B60C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83F72D9E-43E2-4F8A-B9E4-0FCA65D67F7A}" type="slidenum">
              <a:rPr lang="zh-CN" altLang="en-US" smtClean="0"/>
            </a:fld>
            <a:endParaRPr lang="en-US" altLang="zh-CN"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EC976F99-C640-4BA6-A7BC-4C5BC46B60C0}"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EC976F99-C640-4BA6-A7BC-4C5BC46B60C0}"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C976F99-C640-4BA6-A7BC-4C5BC46B60C0}"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EC976F99-C640-4BA6-A7BC-4C5BC46B60C0}"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EC976F99-C640-4BA6-A7BC-4C5BC46B60C0}"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C976F99-C640-4BA6-A7BC-4C5BC46B60C0}"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C976F99-C640-4BA6-A7BC-4C5BC46B60C0}"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C976F99-C640-4BA6-A7BC-4C5BC46B60C0}"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最后做一个简单总结。本研究中我们发现：</a:t>
            </a:r>
            <a:r>
              <a:rPr lang="en-US" altLang="zh-CN" dirty="0"/>
              <a:t>……</a:t>
            </a:r>
            <a:endParaRPr lang="zh-CN" altLang="en-US" dirty="0"/>
          </a:p>
        </p:txBody>
      </p:sp>
      <p:sp>
        <p:nvSpPr>
          <p:cNvPr id="4" name="灯片编号占位符 3"/>
          <p:cNvSpPr>
            <a:spLocks noGrp="1"/>
          </p:cNvSpPr>
          <p:nvPr>
            <p:ph type="sldNum" sz="quarter" idx="5"/>
          </p:nvPr>
        </p:nvSpPr>
        <p:spPr/>
        <p:txBody>
          <a:bodyPr/>
          <a:lstStyle/>
          <a:p>
            <a:fld id="{EC976F99-C640-4BA6-A7BC-4C5BC46B60C0}"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t>谢谢大家。</a:t>
            </a:r>
            <a:endParaRPr lang="zh-CN" altLang="en-US" dirty="0"/>
          </a:p>
        </p:txBody>
      </p:sp>
      <p:sp>
        <p:nvSpPr>
          <p:cNvPr id="4" name="灯片编号占位符 3"/>
          <p:cNvSpPr>
            <a:spLocks noGrp="1"/>
          </p:cNvSpPr>
          <p:nvPr>
            <p:ph type="sldNum" sz="quarter" idx="10"/>
          </p:nvPr>
        </p:nvSpPr>
        <p:spPr/>
        <p:txBody>
          <a:bodyPr/>
          <a:lstStyle/>
          <a:p>
            <a:fld id="{83F72D9E-43E2-4F8A-B9E4-0FCA65D67F7A}" type="slidenum">
              <a:rPr lang="zh-CN" altLang="en-US" smtClean="0"/>
            </a:fld>
            <a:endParaRPr lang="en-US" altLang="zh-CN"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EC976F99-C640-4BA6-A7BC-4C5BC46B60C0}"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5"/>
          </p:nvPr>
        </p:nvSpPr>
        <p:spPr/>
        <p:txBody>
          <a:bodyPr/>
          <a:lstStyle/>
          <a:p>
            <a:fld id="{EC976F99-C640-4BA6-A7BC-4C5BC46B60C0}"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C976F99-C640-4BA6-A7BC-4C5BC46B60C0}"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EC976F99-C640-4BA6-A7BC-4C5BC46B60C0}"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C976F99-C640-4BA6-A7BC-4C5BC46B60C0}"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EC976F99-C640-4BA6-A7BC-4C5BC46B60C0}"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EC976F99-C640-4BA6-A7BC-4C5BC46B60C0}"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C976F99-C640-4BA6-A7BC-4C5BC46B60C0}"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5" Type="http://schemas.openxmlformats.org/officeDocument/2006/relationships/image" Target="../media/image7.jpe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4" Type="http://schemas.openxmlformats.org/officeDocument/2006/relationships/image" Target="../media/image7.jpeg"/><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image" Target="../media/image6.png"/><Relationship Id="rId3" Type="http://schemas.openxmlformats.org/officeDocument/2006/relationships/tags" Target="../tags/tag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2" name="图片 1" descr="D:/珈琳/国家同步辐射实验室/ppt/未标题-5_画板 1 副本 11.jpg未标题-5_画板 1 副本 11"/>
          <p:cNvPicPr>
            <a:picLocks noChangeAspect="1"/>
          </p:cNvPicPr>
          <p:nvPr userDrawn="1"/>
        </p:nvPicPr>
        <p:blipFill>
          <a:blip r:embed="rId2"/>
          <a:srcRect t="18" b="18"/>
          <a:stretch>
            <a:fillRect/>
          </a:stretch>
        </p:blipFill>
        <p:spPr>
          <a:xfrm>
            <a:off x="0" y="0"/>
            <a:ext cx="12191365" cy="6856095"/>
          </a:xfrm>
          <a:prstGeom prst="rect">
            <a:avLst/>
          </a:prstGeom>
        </p:spPr>
      </p:pic>
      <p:sp>
        <p:nvSpPr>
          <p:cNvPr id="3" name="矩形 2"/>
          <p:cNvSpPr/>
          <p:nvPr userDrawn="1">
            <p:custDataLst>
              <p:tags r:id="rId3"/>
            </p:custDataLst>
          </p:nvPr>
        </p:nvSpPr>
        <p:spPr>
          <a:xfrm rot="10800000" flipV="1">
            <a:off x="659765" y="1235075"/>
            <a:ext cx="1705610" cy="76200"/>
          </a:xfrm>
          <a:prstGeom prst="rect">
            <a:avLst/>
          </a:prstGeom>
          <a:gradFill>
            <a:gsLst>
              <a:gs pos="17000">
                <a:srgbClr val="F9FBFE">
                  <a:alpha val="0"/>
                </a:srgbClr>
              </a:gs>
              <a:gs pos="88000">
                <a:schemeClr val="bg1"/>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200">
              <a:defRPr/>
            </a:pPr>
            <a:endParaRPr lang="zh-CN" altLang="en-US" sz="2285">
              <a:solidFill>
                <a:srgbClr val="FFFFFF"/>
              </a:solidFill>
            </a:endParaRPr>
          </a:p>
        </p:txBody>
      </p:sp>
      <p:pic>
        <p:nvPicPr>
          <p:cNvPr id="4" name="图片 3" descr="未标题-5-04"/>
          <p:cNvPicPr>
            <a:picLocks noChangeAspect="1"/>
          </p:cNvPicPr>
          <p:nvPr userDrawn="1"/>
        </p:nvPicPr>
        <p:blipFill>
          <a:blip r:embed="rId4"/>
          <a:stretch>
            <a:fillRect/>
          </a:stretch>
        </p:blipFill>
        <p:spPr>
          <a:xfrm>
            <a:off x="522605" y="314325"/>
            <a:ext cx="3124200" cy="822960"/>
          </a:xfrm>
          <a:prstGeom prst="rect">
            <a:avLst/>
          </a:prstGeom>
        </p:spPr>
      </p:pic>
    </p:spTree>
  </p:cSld>
  <p:clrMapOvr>
    <a:masterClrMapping/>
  </p:clrMapOvr>
  <p:transition advTm="2000">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5" name="矩形 4"/>
          <p:cNvSpPr/>
          <p:nvPr userDrawn="1"/>
        </p:nvSpPr>
        <p:spPr>
          <a:xfrm>
            <a:off x="0" y="0"/>
            <a:ext cx="12192000" cy="6858000"/>
          </a:xfrm>
          <a:prstGeom prst="rect">
            <a:avLst/>
          </a:prstGeom>
          <a:solidFill>
            <a:srgbClr val="F5F7FE"/>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eaLnBrk="0" fontAlgn="base" hangingPunct="0">
              <a:spcBef>
                <a:spcPct val="0"/>
              </a:spcBef>
              <a:spcAft>
                <a:spcPct val="0"/>
              </a:spcAft>
            </a:pPr>
            <a:endParaRPr lang="zh-CN" altLang="en-US">
              <a:solidFill>
                <a:srgbClr val="FFFFFF"/>
              </a:solidFill>
            </a:endParaRPr>
          </a:p>
        </p:txBody>
      </p:sp>
      <p:pic>
        <p:nvPicPr>
          <p:cNvPr id="3" name="图片 2" descr="D:/珈琳/国家同步辐射实验室/ppt/未标题-5-09.jpg未标题-5-09"/>
          <p:cNvPicPr>
            <a:picLocks noChangeAspect="1"/>
          </p:cNvPicPr>
          <p:nvPr userDrawn="1"/>
        </p:nvPicPr>
        <p:blipFill>
          <a:blip r:embed="rId2"/>
          <a:srcRect t="372" b="372"/>
          <a:stretch>
            <a:fillRect/>
          </a:stretch>
        </p:blipFill>
        <p:spPr>
          <a:xfrm>
            <a:off x="0" y="0"/>
            <a:ext cx="12193905" cy="3449955"/>
          </a:xfrm>
          <a:prstGeom prst="rect">
            <a:avLst/>
          </a:prstGeom>
        </p:spPr>
      </p:pic>
      <p:pic>
        <p:nvPicPr>
          <p:cNvPr id="4" name="图片 3" descr="未标题-5-04"/>
          <p:cNvPicPr>
            <a:picLocks noChangeAspect="1"/>
          </p:cNvPicPr>
          <p:nvPr userDrawn="1"/>
        </p:nvPicPr>
        <p:blipFill>
          <a:blip r:embed="rId3"/>
          <a:stretch>
            <a:fillRect/>
          </a:stretch>
        </p:blipFill>
        <p:spPr>
          <a:xfrm>
            <a:off x="406400" y="1199515"/>
            <a:ext cx="3677920" cy="968375"/>
          </a:xfrm>
          <a:prstGeom prst="rect">
            <a:avLst/>
          </a:prstGeom>
        </p:spPr>
      </p:pic>
    </p:spTree>
  </p:cSld>
  <p:clrMapOvr>
    <a:masterClrMapping/>
  </p:clrMapOvr>
  <p:transition advTm="2000">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3" name="矩形 2"/>
          <p:cNvSpPr/>
          <p:nvPr userDrawn="1"/>
        </p:nvSpPr>
        <p:spPr>
          <a:xfrm>
            <a:off x="5715" y="0"/>
            <a:ext cx="12192000" cy="6858000"/>
          </a:xfrm>
          <a:prstGeom prst="rect">
            <a:avLst/>
          </a:prstGeom>
          <a:solidFill>
            <a:srgbClr val="F5F7FE"/>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eaLnBrk="0" fontAlgn="base" hangingPunct="0">
              <a:spcBef>
                <a:spcPct val="0"/>
              </a:spcBef>
              <a:spcAft>
                <a:spcPct val="0"/>
              </a:spcAft>
            </a:pPr>
            <a:endParaRPr lang="zh-CN" altLang="en-US">
              <a:solidFill>
                <a:srgbClr val="FFFFFF"/>
              </a:solidFill>
            </a:endParaRPr>
          </a:p>
        </p:txBody>
      </p:sp>
      <p:pic>
        <p:nvPicPr>
          <p:cNvPr id="5" name="图片 4" descr="未标题-5-13"/>
          <p:cNvPicPr>
            <a:picLocks noChangeAspect="1"/>
          </p:cNvPicPr>
          <p:nvPr userDrawn="1"/>
        </p:nvPicPr>
        <p:blipFill>
          <a:blip r:embed="rId2"/>
          <a:stretch>
            <a:fillRect/>
          </a:stretch>
        </p:blipFill>
        <p:spPr>
          <a:xfrm>
            <a:off x="0" y="0"/>
            <a:ext cx="3240405" cy="6858000"/>
          </a:xfrm>
          <a:prstGeom prst="rect">
            <a:avLst/>
          </a:prstGeom>
        </p:spPr>
      </p:pic>
      <p:pic>
        <p:nvPicPr>
          <p:cNvPr id="6" name="图片 5" descr="未标题-5-10"/>
          <p:cNvPicPr>
            <a:picLocks noChangeAspect="1"/>
          </p:cNvPicPr>
          <p:nvPr userDrawn="1"/>
        </p:nvPicPr>
        <p:blipFill>
          <a:blip r:embed="rId3"/>
          <a:stretch>
            <a:fillRect/>
          </a:stretch>
        </p:blipFill>
        <p:spPr>
          <a:xfrm>
            <a:off x="6354445" y="4987925"/>
            <a:ext cx="6292850" cy="2030730"/>
          </a:xfrm>
          <a:prstGeom prst="rect">
            <a:avLst/>
          </a:prstGeom>
        </p:spPr>
      </p:pic>
      <p:pic>
        <p:nvPicPr>
          <p:cNvPr id="9" name="图片 8" descr="国家同步辐射实验室logo定稿-01"/>
          <p:cNvPicPr>
            <a:picLocks noChangeAspect="1"/>
          </p:cNvPicPr>
          <p:nvPr userDrawn="1"/>
        </p:nvPicPr>
        <p:blipFill>
          <a:blip r:embed="rId4"/>
          <a:stretch>
            <a:fillRect/>
          </a:stretch>
        </p:blipFill>
        <p:spPr>
          <a:xfrm>
            <a:off x="9928225" y="0"/>
            <a:ext cx="2146935" cy="866140"/>
          </a:xfrm>
          <a:prstGeom prst="rect">
            <a:avLst/>
          </a:prstGeom>
        </p:spPr>
      </p:pic>
      <p:pic>
        <p:nvPicPr>
          <p:cNvPr id="2" name="图片 1" descr="未标题-5_画板 1 副本 5"/>
          <p:cNvPicPr>
            <a:picLocks noChangeAspect="1"/>
          </p:cNvPicPr>
          <p:nvPr userDrawn="1"/>
        </p:nvPicPr>
        <p:blipFill>
          <a:blip r:embed="rId5"/>
          <a:srcRect t="11951" r="45367"/>
          <a:stretch>
            <a:fillRect/>
          </a:stretch>
        </p:blipFill>
        <p:spPr>
          <a:xfrm rot="5400000">
            <a:off x="-144278" y="3384971"/>
            <a:ext cx="6857683" cy="88376"/>
          </a:xfrm>
          <a:prstGeom prst="rect">
            <a:avLst/>
          </a:prstGeom>
        </p:spPr>
      </p:pic>
    </p:spTree>
  </p:cSld>
  <p:clrMapOvr>
    <a:masterClrMapping/>
  </p:clrMapOvr>
  <p:transition advTm="2000">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3" name="矩形 2"/>
          <p:cNvSpPr/>
          <p:nvPr userDrawn="1"/>
        </p:nvSpPr>
        <p:spPr>
          <a:xfrm>
            <a:off x="0" y="0"/>
            <a:ext cx="12192000" cy="6858000"/>
          </a:xfrm>
          <a:prstGeom prst="rect">
            <a:avLst/>
          </a:prstGeom>
          <a:solidFill>
            <a:srgbClr val="F5F7FE"/>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eaLnBrk="0" fontAlgn="base" hangingPunct="0">
              <a:spcBef>
                <a:spcPct val="0"/>
              </a:spcBef>
              <a:spcAft>
                <a:spcPct val="0"/>
              </a:spcAft>
            </a:pPr>
            <a:endParaRPr lang="zh-CN" altLang="en-US">
              <a:solidFill>
                <a:srgbClr val="FFFFFF"/>
              </a:solidFill>
            </a:endParaRPr>
          </a:p>
        </p:txBody>
      </p:sp>
      <p:pic>
        <p:nvPicPr>
          <p:cNvPr id="4" name="图片 3" descr="未标题-5_画板 1 副本 10"/>
          <p:cNvPicPr>
            <a:picLocks noChangeAspect="1"/>
          </p:cNvPicPr>
          <p:nvPr userDrawn="1"/>
        </p:nvPicPr>
        <p:blipFill>
          <a:blip r:embed="rId2"/>
          <a:srcRect t="26605"/>
          <a:stretch>
            <a:fillRect/>
          </a:stretch>
        </p:blipFill>
        <p:spPr>
          <a:xfrm>
            <a:off x="-19050" y="1417320"/>
            <a:ext cx="12211685" cy="2466340"/>
          </a:xfrm>
          <a:prstGeom prst="rect">
            <a:avLst/>
          </a:prstGeom>
        </p:spPr>
      </p:pic>
      <p:pic>
        <p:nvPicPr>
          <p:cNvPr id="5" name="图片 4" descr="国家同步辐射实验室logo定稿-01"/>
          <p:cNvPicPr>
            <a:picLocks noChangeAspect="1"/>
          </p:cNvPicPr>
          <p:nvPr userDrawn="1"/>
        </p:nvPicPr>
        <p:blipFill>
          <a:blip r:embed="rId3"/>
          <a:stretch>
            <a:fillRect/>
          </a:stretch>
        </p:blipFill>
        <p:spPr>
          <a:xfrm>
            <a:off x="9069889" y="251460"/>
            <a:ext cx="2747645" cy="1108075"/>
          </a:xfrm>
          <a:prstGeom prst="rect">
            <a:avLst/>
          </a:prstGeom>
        </p:spPr>
      </p:pic>
    </p:spTree>
  </p:cSld>
  <p:clrMapOvr>
    <a:masterClrMapping/>
  </p:clrMapOvr>
  <p:transition advTm="2000">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3" name="矩形 2"/>
          <p:cNvSpPr/>
          <p:nvPr userDrawn="1"/>
        </p:nvSpPr>
        <p:spPr>
          <a:xfrm>
            <a:off x="5715" y="0"/>
            <a:ext cx="12192000" cy="6858000"/>
          </a:xfrm>
          <a:prstGeom prst="rect">
            <a:avLst/>
          </a:prstGeom>
          <a:solidFill>
            <a:srgbClr val="F5F7FE"/>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eaLnBrk="0" fontAlgn="base" hangingPunct="0">
              <a:spcBef>
                <a:spcPct val="0"/>
              </a:spcBef>
              <a:spcAft>
                <a:spcPct val="0"/>
              </a:spcAft>
            </a:pPr>
            <a:endParaRPr lang="zh-CN" altLang="en-US">
              <a:solidFill>
                <a:srgbClr val="FFFFFF"/>
              </a:solidFill>
            </a:endParaRPr>
          </a:p>
        </p:txBody>
      </p:sp>
      <p:pic>
        <p:nvPicPr>
          <p:cNvPr id="4" name="图片 3" descr="未标题-5-10"/>
          <p:cNvPicPr>
            <a:picLocks noChangeAspect="1"/>
          </p:cNvPicPr>
          <p:nvPr userDrawn="1"/>
        </p:nvPicPr>
        <p:blipFill>
          <a:blip r:embed="rId2"/>
          <a:stretch>
            <a:fillRect/>
          </a:stretch>
        </p:blipFill>
        <p:spPr>
          <a:xfrm>
            <a:off x="5391785" y="4607560"/>
            <a:ext cx="7255510" cy="2341245"/>
          </a:xfrm>
          <a:prstGeom prst="rect">
            <a:avLst/>
          </a:prstGeom>
        </p:spPr>
      </p:pic>
      <p:sp>
        <p:nvSpPr>
          <p:cNvPr id="7" name="矩形 6"/>
          <p:cNvSpPr/>
          <p:nvPr userDrawn="1"/>
        </p:nvSpPr>
        <p:spPr>
          <a:xfrm>
            <a:off x="0" y="935"/>
            <a:ext cx="12192000" cy="603885"/>
          </a:xfrm>
          <a:prstGeom prst="rect">
            <a:avLst/>
          </a:prstGeom>
          <a:gradFill>
            <a:gsLst>
              <a:gs pos="70000">
                <a:srgbClr val="1558A9"/>
              </a:gs>
              <a:gs pos="0">
                <a:srgbClr val="084188"/>
              </a:gs>
              <a:gs pos="100000">
                <a:srgbClr val="69D1EC"/>
              </a:gs>
            </a:gsLst>
            <a:lin ang="183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eaLnBrk="0" fontAlgn="base" hangingPunct="0">
              <a:spcBef>
                <a:spcPct val="0"/>
              </a:spcBef>
              <a:spcAft>
                <a:spcPct val="0"/>
              </a:spcAft>
            </a:pPr>
            <a:endParaRPr lang="zh-CN" altLang="en-US">
              <a:solidFill>
                <a:srgbClr val="FFFFFF"/>
              </a:solidFill>
            </a:endParaRPr>
          </a:p>
        </p:txBody>
      </p:sp>
      <p:pic>
        <p:nvPicPr>
          <p:cNvPr id="8" name="图片 7" descr="未标题-5-04"/>
          <p:cNvPicPr>
            <a:picLocks noChangeAspect="1"/>
          </p:cNvPicPr>
          <p:nvPr userDrawn="1"/>
        </p:nvPicPr>
        <p:blipFill>
          <a:blip r:embed="rId3"/>
          <a:stretch>
            <a:fillRect/>
          </a:stretch>
        </p:blipFill>
        <p:spPr>
          <a:xfrm>
            <a:off x="9878060" y="28240"/>
            <a:ext cx="2084705" cy="549275"/>
          </a:xfrm>
          <a:prstGeom prst="rect">
            <a:avLst/>
          </a:prstGeom>
        </p:spPr>
      </p:pic>
      <p:pic>
        <p:nvPicPr>
          <p:cNvPr id="2" name="图片 1" descr="未标题-5_画板 1 副本 5"/>
          <p:cNvPicPr>
            <a:picLocks noChangeAspect="1"/>
          </p:cNvPicPr>
          <p:nvPr userDrawn="1"/>
        </p:nvPicPr>
        <p:blipFill>
          <a:blip r:embed="rId4"/>
          <a:srcRect b="-122222"/>
          <a:stretch>
            <a:fillRect/>
          </a:stretch>
        </p:blipFill>
        <p:spPr>
          <a:xfrm flipV="1">
            <a:off x="635" y="626745"/>
            <a:ext cx="12192000" cy="76200"/>
          </a:xfrm>
          <a:prstGeom prst="rect">
            <a:avLst/>
          </a:prstGeom>
        </p:spPr>
      </p:pic>
    </p:spTree>
  </p:cSld>
  <p:clrMapOvr>
    <a:masterClrMapping/>
  </p:clrMapOvr>
  <p:transition advTm="2000">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3" name="矩形 2"/>
          <p:cNvSpPr/>
          <p:nvPr userDrawn="1"/>
        </p:nvSpPr>
        <p:spPr>
          <a:xfrm>
            <a:off x="5715" y="0"/>
            <a:ext cx="12192000" cy="6858000"/>
          </a:xfrm>
          <a:prstGeom prst="rect">
            <a:avLst/>
          </a:prstGeom>
          <a:solidFill>
            <a:srgbClr val="F5F7FE"/>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eaLnBrk="0" fontAlgn="base" hangingPunct="0">
              <a:spcBef>
                <a:spcPct val="0"/>
              </a:spcBef>
              <a:spcAft>
                <a:spcPct val="0"/>
              </a:spcAft>
            </a:pPr>
            <a:endParaRPr lang="zh-CN" altLang="en-US">
              <a:solidFill>
                <a:srgbClr val="FFFFFF"/>
              </a:solidFill>
            </a:endParaRPr>
          </a:p>
        </p:txBody>
      </p:sp>
      <p:pic>
        <p:nvPicPr>
          <p:cNvPr id="4" name="图片 3" descr="未标题-5-10"/>
          <p:cNvPicPr>
            <a:picLocks noChangeAspect="1"/>
          </p:cNvPicPr>
          <p:nvPr userDrawn="1"/>
        </p:nvPicPr>
        <p:blipFill>
          <a:blip r:embed="rId2"/>
          <a:stretch>
            <a:fillRect/>
          </a:stretch>
        </p:blipFill>
        <p:spPr>
          <a:xfrm>
            <a:off x="5391785" y="4607560"/>
            <a:ext cx="7255510" cy="2341245"/>
          </a:xfrm>
          <a:prstGeom prst="rect">
            <a:avLst/>
          </a:prstGeom>
        </p:spPr>
      </p:pic>
      <p:sp>
        <p:nvSpPr>
          <p:cNvPr id="7" name="矩形 6"/>
          <p:cNvSpPr/>
          <p:nvPr userDrawn="1"/>
        </p:nvSpPr>
        <p:spPr>
          <a:xfrm>
            <a:off x="0" y="935"/>
            <a:ext cx="12192000" cy="603885"/>
          </a:xfrm>
          <a:prstGeom prst="rect">
            <a:avLst/>
          </a:prstGeom>
          <a:gradFill>
            <a:gsLst>
              <a:gs pos="70000">
                <a:srgbClr val="1558A9"/>
              </a:gs>
              <a:gs pos="0">
                <a:srgbClr val="084188"/>
              </a:gs>
              <a:gs pos="100000">
                <a:srgbClr val="69D1EC"/>
              </a:gs>
            </a:gsLst>
            <a:lin ang="183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eaLnBrk="0" fontAlgn="base" hangingPunct="0">
              <a:spcBef>
                <a:spcPct val="0"/>
              </a:spcBef>
              <a:spcAft>
                <a:spcPct val="0"/>
              </a:spcAft>
            </a:pPr>
            <a:endParaRPr lang="zh-CN" altLang="en-US">
              <a:solidFill>
                <a:srgbClr val="FFFFFF"/>
              </a:solidFill>
            </a:endParaRPr>
          </a:p>
        </p:txBody>
      </p:sp>
      <p:pic>
        <p:nvPicPr>
          <p:cNvPr id="11" name="图片 10" descr="未标题-5_画板 1 副本 5"/>
          <p:cNvPicPr>
            <a:picLocks noChangeAspect="1"/>
          </p:cNvPicPr>
          <p:nvPr userDrawn="1"/>
        </p:nvPicPr>
        <p:blipFill>
          <a:blip r:embed="rId3"/>
          <a:srcRect b="-122222"/>
          <a:stretch>
            <a:fillRect/>
          </a:stretch>
        </p:blipFill>
        <p:spPr>
          <a:xfrm flipV="1">
            <a:off x="635" y="626745"/>
            <a:ext cx="12192000" cy="76200"/>
          </a:xfrm>
          <a:prstGeom prst="rect">
            <a:avLst/>
          </a:prstGeom>
        </p:spPr>
      </p:pic>
    </p:spTree>
  </p:cSld>
  <p:clrMapOvr>
    <a:masterClrMapping/>
  </p:clrMapOvr>
  <p:transition advTm="2000">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3" name="图片 2" descr="未标题-5_画板 1 副本 11"/>
          <p:cNvPicPr>
            <a:picLocks noChangeAspect="1"/>
          </p:cNvPicPr>
          <p:nvPr userDrawn="1"/>
        </p:nvPicPr>
        <p:blipFill>
          <a:blip r:embed="rId2"/>
          <a:stretch>
            <a:fillRect/>
          </a:stretch>
        </p:blipFill>
        <p:spPr>
          <a:xfrm>
            <a:off x="0" y="-88265"/>
            <a:ext cx="12191365" cy="6858635"/>
          </a:xfrm>
          <a:prstGeom prst="rect">
            <a:avLst/>
          </a:prstGeom>
        </p:spPr>
      </p:pic>
      <p:sp>
        <p:nvSpPr>
          <p:cNvPr id="4" name="矩形 3"/>
          <p:cNvSpPr/>
          <p:nvPr userDrawn="1"/>
        </p:nvSpPr>
        <p:spPr>
          <a:xfrm>
            <a:off x="-8164" y="-179615"/>
            <a:ext cx="12206514" cy="1408523"/>
          </a:xfrm>
          <a:prstGeom prst="rect">
            <a:avLst/>
          </a:prstGeom>
          <a:solidFill>
            <a:srgbClr val="F5F7FE"/>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eaLnBrk="0" fontAlgn="base" hangingPunct="0">
              <a:spcBef>
                <a:spcPct val="0"/>
              </a:spcBef>
              <a:spcAft>
                <a:spcPct val="0"/>
              </a:spcAft>
            </a:pPr>
            <a:endParaRPr lang="zh-CN" altLang="en-US">
              <a:solidFill>
                <a:srgbClr val="FFFFFF"/>
              </a:solidFill>
            </a:endParaRPr>
          </a:p>
        </p:txBody>
      </p:sp>
      <p:sp>
        <p:nvSpPr>
          <p:cNvPr id="5" name="矩形 4"/>
          <p:cNvSpPr/>
          <p:nvPr userDrawn="1"/>
        </p:nvSpPr>
        <p:spPr>
          <a:xfrm>
            <a:off x="0" y="6139543"/>
            <a:ext cx="12198350" cy="718457"/>
          </a:xfrm>
          <a:prstGeom prst="rect">
            <a:avLst/>
          </a:prstGeom>
          <a:solidFill>
            <a:srgbClr val="F5F7FE"/>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eaLnBrk="0" fontAlgn="base" hangingPunct="0">
              <a:spcBef>
                <a:spcPct val="0"/>
              </a:spcBef>
              <a:spcAft>
                <a:spcPct val="0"/>
              </a:spcAft>
            </a:pPr>
            <a:endParaRPr lang="zh-CN" altLang="en-US">
              <a:solidFill>
                <a:srgbClr val="FFFFFF"/>
              </a:solidFill>
            </a:endParaRPr>
          </a:p>
        </p:txBody>
      </p:sp>
      <p:sp>
        <p:nvSpPr>
          <p:cNvPr id="7" name="矩形 6"/>
          <p:cNvSpPr/>
          <p:nvPr userDrawn="1">
            <p:custDataLst>
              <p:tags r:id="rId3"/>
            </p:custDataLst>
          </p:nvPr>
        </p:nvSpPr>
        <p:spPr>
          <a:xfrm>
            <a:off x="571183" y="3318964"/>
            <a:ext cx="2486025" cy="43815"/>
          </a:xfrm>
          <a:prstGeom prst="rect">
            <a:avLst/>
          </a:prstGeom>
          <a:gradFill>
            <a:gsLst>
              <a:gs pos="17000">
                <a:srgbClr val="F9FBFE">
                  <a:alpha val="0"/>
                </a:srgbClr>
              </a:gs>
              <a:gs pos="88000">
                <a:schemeClr val="bg1"/>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200">
              <a:defRPr/>
            </a:pPr>
            <a:endParaRPr lang="zh-CN" altLang="en-US" sz="2285">
              <a:solidFill>
                <a:srgbClr val="FFFFFF"/>
              </a:solidFill>
            </a:endParaRPr>
          </a:p>
        </p:txBody>
      </p:sp>
      <p:pic>
        <p:nvPicPr>
          <p:cNvPr id="9" name="图片 8" descr="国家同步辐射实验室logo定稿-01"/>
          <p:cNvPicPr>
            <a:picLocks noChangeAspect="1"/>
          </p:cNvPicPr>
          <p:nvPr userDrawn="1"/>
        </p:nvPicPr>
        <p:blipFill>
          <a:blip r:embed="rId4"/>
          <a:stretch>
            <a:fillRect/>
          </a:stretch>
        </p:blipFill>
        <p:spPr>
          <a:xfrm>
            <a:off x="342252" y="120833"/>
            <a:ext cx="2747645" cy="1108075"/>
          </a:xfrm>
          <a:prstGeom prst="rect">
            <a:avLst/>
          </a:prstGeom>
        </p:spPr>
      </p:pic>
    </p:spTree>
  </p:cSld>
  <p:clrMapOvr>
    <a:masterClrMapping/>
  </p:clrMapOvr>
  <p:transition advTm="2000">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 showMasterSp="0">
  <p:cSld name="1_标题幻灯片">
    <p:spTree>
      <p:nvGrpSpPr>
        <p:cNvPr id="1" name=""/>
        <p:cNvGrpSpPr/>
        <p:nvPr/>
      </p:nvGrpSpPr>
      <p:grpSpPr>
        <a:xfrm>
          <a:off x="0" y="0"/>
          <a:ext cx="0" cy="0"/>
          <a:chOff x="0" y="0"/>
          <a:chExt cx="0" cy="0"/>
        </a:xfrm>
      </p:grpSpPr>
      <p:pic>
        <p:nvPicPr>
          <p:cNvPr id="4" name="Picture 2" descr="C:\Users\ciki\Desktop\NSRL.jpgNSRL"/>
          <p:cNvPicPr>
            <a:picLocks noChangeAspect="1" noChangeArrowheads="1"/>
          </p:cNvPicPr>
          <p:nvPr/>
        </p:nvPicPr>
        <p:blipFill>
          <a:blip r:embed="rId2"/>
          <a:srcRect/>
          <a:stretch>
            <a:fillRect/>
          </a:stretch>
        </p:blipFill>
        <p:spPr bwMode="auto">
          <a:xfrm>
            <a:off x="0" y="0"/>
            <a:ext cx="12192000" cy="6859588"/>
          </a:xfrm>
          <a:prstGeom prst="rect">
            <a:avLst/>
          </a:prstGeom>
          <a:noFill/>
          <a:ln w="9525">
            <a:noFill/>
            <a:miter lim="800000"/>
            <a:headEnd/>
            <a:tailEnd/>
          </a:ln>
        </p:spPr>
      </p:pic>
      <p:sp>
        <p:nvSpPr>
          <p:cNvPr id="2051" name="Rectangle 3"/>
          <p:cNvSpPr>
            <a:spLocks noGrp="1" noChangeArrowheads="1"/>
          </p:cNvSpPr>
          <p:nvPr>
            <p:ph type="ctrTitle"/>
          </p:nvPr>
        </p:nvSpPr>
        <p:spPr>
          <a:xfrm>
            <a:off x="914400" y="2130426"/>
            <a:ext cx="10363200" cy="1470025"/>
          </a:xfrm>
        </p:spPr>
        <p:txBody>
          <a:bodyPr/>
          <a:lstStyle>
            <a:lvl1pPr>
              <a:defRPr sz="3600"/>
            </a:lvl1pPr>
          </a:lstStyle>
          <a:p>
            <a:pPr lvl="0"/>
            <a:r>
              <a:rPr lang="zh-CN" altLang="en-US" noProof="0"/>
              <a:t>单击此处编辑母版标题样式</a:t>
            </a:r>
            <a:endParaRPr lang="zh-CN" altLang="zh-CN" noProof="0"/>
          </a:p>
        </p:txBody>
      </p:sp>
      <p:sp>
        <p:nvSpPr>
          <p:cNvPr id="2052" name="Rectangle 4"/>
          <p:cNvSpPr>
            <a:spLocks noGrp="1" noChangeArrowheads="1"/>
          </p:cNvSpPr>
          <p:nvPr>
            <p:ph type="subTitle" idx="1"/>
          </p:nvPr>
        </p:nvSpPr>
        <p:spPr>
          <a:xfrm>
            <a:off x="1828800" y="3886200"/>
            <a:ext cx="8534400" cy="1752600"/>
          </a:xfrm>
        </p:spPr>
        <p:txBody>
          <a:bodyPr/>
          <a:lstStyle>
            <a:lvl1pPr marL="0" indent="0" algn="ctr">
              <a:buFontTx/>
              <a:buNone/>
              <a:defRPr>
                <a:ea typeface="华文楷体" panose="02010600040101010101" pitchFamily="2" charset="-122"/>
              </a:defRPr>
            </a:lvl1pPr>
          </a:lstStyle>
          <a:p>
            <a:pPr lvl="0"/>
            <a:r>
              <a:rPr lang="zh-CN" altLang="en-US" noProof="0"/>
              <a:t>单击此处编辑母版副标题样式</a:t>
            </a:r>
            <a:endParaRPr lang="zh-CN" altLang="zh-CN" noProof="0"/>
          </a:p>
        </p:txBody>
      </p:sp>
      <p:sp>
        <p:nvSpPr>
          <p:cNvPr id="5" name="Rectangle 5"/>
          <p:cNvSpPr>
            <a:spLocks noGrp="1" noChangeArrowheads="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a:defRPr/>
            </a:pPr>
            <a:fld id="{D808139C-9AA4-486D-881E-9C80ACB2F1A3}" type="datetime1">
              <a:rPr lang="zh-CN" altLang="en-US"/>
            </a:fld>
            <a:endParaRPr lang="en-US" altLang="zh-CN"/>
          </a:p>
        </p:txBody>
      </p:sp>
      <p:sp>
        <p:nvSpPr>
          <p:cNvPr id="6" name="Rectangle 6"/>
          <p:cNvSpPr>
            <a:spLocks noGrp="1" noChangeArrowheads="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a:defRPr/>
            </a:pPr>
            <a:endParaRPr lang="zh-CN" altLang="en-US"/>
          </a:p>
        </p:txBody>
      </p:sp>
      <p:sp>
        <p:nvSpPr>
          <p:cNvPr id="7" name="Rectangle 7"/>
          <p:cNvSpPr>
            <a:spLocks noGrp="1" noChangeArrowheads="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fld id="{CD3B2B89-95ED-4768-A04C-2083CEEE23D4}" type="slidenum">
              <a:rPr lang="zh-CN" altLang="en-US"/>
            </a:fld>
            <a:endParaRPr lang="en-US" altLang="zh-CN"/>
          </a:p>
        </p:txBody>
      </p:sp>
    </p:spTree>
  </p:cSld>
  <p:clrMapOvr>
    <a:masterClrMapping/>
  </p:clrMapOvr>
  <p:transition advTm="2000">
    <p:wedge/>
  </p:transition>
  <p:hf hdr="0" ftr="0" dt="0"/>
</p:sldLayout>
</file>

<file path=ppt/slideMasters/_rels/slideMaster1.xml.rels><?xml version="1.0" encoding="UTF-8" standalone="yes"?>
<Relationships xmlns="http://schemas.openxmlformats.org/package/2006/relationships"><Relationship Id="rId9" Type="http://schemas.openxmlformats.org/officeDocument/2006/relationships/theme" Target="../theme/theme1.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ransition advTm="2000">
    <p:wedge/>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pitchFamily="2" charset="2"/>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6.xml"/><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1.xml"/><Relationship Id="rId7" Type="http://schemas.openxmlformats.org/officeDocument/2006/relationships/slideLayout" Target="../slideLayouts/slideLayout6.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31.png"/></Relationships>
</file>

<file path=ppt/slides/_rels/slide12.xml.rels><?xml version="1.0" encoding="UTF-8" standalone="yes"?>
<Relationships xmlns="http://schemas.openxmlformats.org/package/2006/relationships"><Relationship Id="rId7" Type="http://schemas.openxmlformats.org/officeDocument/2006/relationships/notesSlide" Target="../notesSlides/notesSlide12.xml"/><Relationship Id="rId6" Type="http://schemas.openxmlformats.org/officeDocument/2006/relationships/slideLayout" Target="../slideLayouts/slideLayout6.xml"/><Relationship Id="rId5" Type="http://schemas.openxmlformats.org/officeDocument/2006/relationships/image" Target="../media/image41.png"/><Relationship Id="rId4" Type="http://schemas.openxmlformats.org/officeDocument/2006/relationships/image" Target="../media/image40.png"/><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6.xml"/><Relationship Id="rId2" Type="http://schemas.openxmlformats.org/officeDocument/2006/relationships/image" Target="../media/image43.png"/><Relationship Id="rId1" Type="http://schemas.openxmlformats.org/officeDocument/2006/relationships/image" Target="../media/image42.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6.xml"/><Relationship Id="rId2" Type="http://schemas.openxmlformats.org/officeDocument/2006/relationships/image" Target="../media/image45.png"/><Relationship Id="rId1" Type="http://schemas.openxmlformats.org/officeDocument/2006/relationships/image" Target="../media/image44.png"/></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5.xml"/><Relationship Id="rId7" Type="http://schemas.openxmlformats.org/officeDocument/2006/relationships/slideLayout" Target="../slideLayouts/slideLayout6.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6.xml"/><Relationship Id="rId2" Type="http://schemas.openxmlformats.org/officeDocument/2006/relationships/image" Target="../media/image53.png"/><Relationship Id="rId1" Type="http://schemas.openxmlformats.org/officeDocument/2006/relationships/image" Target="../media/image52.pn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6.xml"/><Relationship Id="rId2" Type="http://schemas.openxmlformats.org/officeDocument/2006/relationships/image" Target="../media/image55.png"/><Relationship Id="rId1" Type="http://schemas.openxmlformats.org/officeDocument/2006/relationships/image" Target="../media/image5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3.xml"/><Relationship Id="rId2" Type="http://schemas.openxmlformats.org/officeDocument/2006/relationships/tags" Target="../tags/tag4.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5.xml"/><Relationship Id="rId2" Type="http://schemas.openxmlformats.org/officeDocument/2006/relationships/tags" Target="../tags/tag5.xml"/><Relationship Id="rId1" Type="http://schemas.openxmlformats.org/officeDocument/2006/relationships/image" Target="../media/image10.pn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5.xml"/><Relationship Id="rId3" Type="http://schemas.openxmlformats.org/officeDocument/2006/relationships/tags" Target="../tags/tag6.xml"/><Relationship Id="rId2" Type="http://schemas.openxmlformats.org/officeDocument/2006/relationships/image" Target="../media/image12.png"/><Relationship Id="rId1" Type="http://schemas.openxmlformats.org/officeDocument/2006/relationships/image" Target="../media/image11.png"/></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5.xml"/><Relationship Id="rId5" Type="http://schemas.openxmlformats.org/officeDocument/2006/relationships/tags" Target="../tags/tag7.xml"/><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6.xml"/><Relationship Id="rId2" Type="http://schemas.openxmlformats.org/officeDocument/2006/relationships/image" Target="../media/image18.png"/><Relationship Id="rId1" Type="http://schemas.openxmlformats.org/officeDocument/2006/relationships/image" Target="../media/image17.pn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6.xml"/><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6.xml"/><Relationship Id="rId4" Type="http://schemas.openxmlformats.org/officeDocument/2006/relationships/image" Target="../media/image25.png"/><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6.xml"/><Relationship Id="rId2" Type="http://schemas.openxmlformats.org/officeDocument/2006/relationships/image" Target="../media/image27.png"/><Relationship Id="rId1"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2102164" y="2368551"/>
            <a:ext cx="7987665" cy="1730374"/>
          </a:xfrm>
        </p:spPr>
        <p:txBody>
          <a:bodyPr/>
          <a:lstStyle/>
          <a:p>
            <a:pPr algn="ctr" eaLnBrk="0" fontAlgn="base" hangingPunct="0">
              <a:lnSpc>
                <a:spcPct val="120000"/>
              </a:lnSpc>
              <a:spcAft>
                <a:spcPct val="0"/>
              </a:spcAft>
            </a:pPr>
            <a:r>
              <a:rPr lang="zh-CN" altLang="en-US" sz="4800">
                <a:solidFill>
                  <a:srgbClr val="FFFFFF"/>
                </a:solidFill>
                <a:latin typeface="Times New Roman" panose="02020603050405020304" pitchFamily="18" charset="0"/>
                <a:cs typeface="MiSans Semibold" panose="00000700000000000000" charset="-122"/>
                <a:sym typeface="汉仪正圆 55简" panose="00020600040101010101" charset="-122"/>
              </a:rPr>
              <a:t>储存环共振驱动项纵向变化</a:t>
            </a:r>
            <a:br>
              <a:rPr lang="en-US" altLang="zh-CN" sz="4800">
                <a:solidFill>
                  <a:srgbClr val="FFFFFF"/>
                </a:solidFill>
                <a:latin typeface="Times New Roman" panose="02020603050405020304" pitchFamily="18" charset="0"/>
                <a:cs typeface="MiSans Semibold" panose="00000700000000000000" charset="-122"/>
                <a:sym typeface="汉仪正圆 55简" panose="00020600040101010101" charset="-122"/>
              </a:rPr>
            </a:br>
            <a:r>
              <a:rPr lang="zh-CN" altLang="en-US" sz="4800">
                <a:solidFill>
                  <a:srgbClr val="FFFFFF"/>
                </a:solidFill>
                <a:latin typeface="Times New Roman" panose="02020603050405020304" pitchFamily="18" charset="0"/>
                <a:cs typeface="MiSans Semibold" panose="00000700000000000000" charset="-122"/>
                <a:sym typeface="汉仪正圆 55简" panose="00020600040101010101" charset="-122"/>
              </a:rPr>
              <a:t>的凸性及应用</a:t>
            </a:r>
            <a:endParaRPr lang="en-US" altLang="zh-CN" sz="4800" dirty="0">
              <a:solidFill>
                <a:srgbClr val="FFFFFF"/>
              </a:solidFill>
              <a:latin typeface="Times New Roman" panose="02020603050405020304" pitchFamily="18" charset="0"/>
              <a:cs typeface="MiSans Semibold" panose="00000700000000000000" charset="-122"/>
              <a:sym typeface="汉仪正圆 55简" panose="00020600040101010101" charset="-122"/>
            </a:endParaRPr>
          </a:p>
        </p:txBody>
      </p:sp>
      <p:sp>
        <p:nvSpPr>
          <p:cNvPr id="4099" name="Rectangle 3"/>
          <p:cNvSpPr>
            <a:spLocks noGrp="1" noChangeArrowheads="1"/>
          </p:cNvSpPr>
          <p:nvPr>
            <p:ph type="subTitle" idx="1"/>
          </p:nvPr>
        </p:nvSpPr>
        <p:spPr>
          <a:xfrm>
            <a:off x="2209796" y="5393274"/>
            <a:ext cx="7772400" cy="1321852"/>
          </a:xfrm>
        </p:spPr>
        <p:txBody>
          <a:bodyPr/>
          <a:lstStyle/>
          <a:p>
            <a:pPr eaLnBrk="1" hangingPunct="1">
              <a:lnSpc>
                <a:spcPct val="100000"/>
              </a:lnSpc>
            </a:pPr>
            <a:r>
              <a:rPr lang="zh-CN" altLang="en-US" sz="2800" dirty="0">
                <a:solidFill>
                  <a:schemeClr val="tx1"/>
                </a:solidFill>
                <a:latin typeface="微软雅黑" panose="020B0503020204020204" pitchFamily="34" charset="-122"/>
                <a:ea typeface="微软雅黑" panose="020B0503020204020204" pitchFamily="34" charset="-122"/>
              </a:rPr>
              <a:t>李万彬</a:t>
            </a:r>
            <a:endParaRPr lang="en-US" altLang="zh-CN" sz="2800" dirty="0">
              <a:solidFill>
                <a:schemeClr val="tx1"/>
              </a:solidFill>
              <a:latin typeface="微软雅黑" panose="020B0503020204020204" pitchFamily="34" charset="-122"/>
              <a:ea typeface="微软雅黑" panose="020B0503020204020204" pitchFamily="34" charset="-122"/>
            </a:endParaRPr>
          </a:p>
          <a:p>
            <a:pPr eaLnBrk="1" hangingPunct="1">
              <a:lnSpc>
                <a:spcPct val="100000"/>
              </a:lnSpc>
            </a:pPr>
            <a:r>
              <a:rPr lang="zh-CN" altLang="en-US" sz="2800" dirty="0">
                <a:solidFill>
                  <a:schemeClr val="tx1"/>
                </a:solidFill>
                <a:latin typeface="微软雅黑" panose="020B0503020204020204" pitchFamily="34" charset="-122"/>
                <a:ea typeface="微软雅黑" panose="020B0503020204020204" pitchFamily="34" charset="-122"/>
              </a:rPr>
              <a:t>中国科学技术大学 国家同步辐射实验室</a:t>
            </a:r>
            <a:endParaRPr lang="zh-CN" altLang="en-US" sz="2800" dirty="0">
              <a:solidFill>
                <a:schemeClr val="tx1"/>
              </a:solidFill>
              <a:latin typeface="微软雅黑" panose="020B0503020204020204" pitchFamily="34" charset="-122"/>
              <a:ea typeface="微软雅黑" panose="020B0503020204020204" pitchFamily="34" charset="-122"/>
            </a:endParaRPr>
          </a:p>
        </p:txBody>
      </p:sp>
      <p:sp>
        <p:nvSpPr>
          <p:cNvPr id="2" name="矩形 1"/>
          <p:cNvSpPr/>
          <p:nvPr/>
        </p:nvSpPr>
        <p:spPr>
          <a:xfrm>
            <a:off x="7107676" y="0"/>
            <a:ext cx="5084323" cy="1077218"/>
          </a:xfrm>
          <a:prstGeom prst="rect">
            <a:avLst/>
          </a:prstGeom>
          <a:solidFill>
            <a:srgbClr val="FF9900"/>
          </a:solidFill>
        </p:spPr>
        <p:txBody>
          <a:bodyPr wrap="square">
            <a:spAutoFit/>
          </a:bodyPr>
          <a:lstStyle/>
          <a:p>
            <a:pPr algn="r" eaLnBrk="1" hangingPunct="1">
              <a:buSzPct val="100000"/>
              <a:buFont typeface="Times New Roman" panose="02020603050405020304" pitchFamily="18" charset="0"/>
              <a:buNone/>
            </a:pPr>
            <a:r>
              <a:rPr lang="en-US" altLang="zh-CN" sz="3200" b="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rPr>
              <a:t>2026</a:t>
            </a:r>
            <a:r>
              <a:rPr lang="zh-CN" altLang="en-US" sz="3200" b="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rPr>
              <a:t>年超级陶粲装置研讨会</a:t>
            </a:r>
            <a:endParaRPr lang="en-US" altLang="zh-CN" sz="3200" b="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endParaRPr>
          </a:p>
          <a:p>
            <a:pPr algn="r" eaLnBrk="1" hangingPunct="1">
              <a:buSzPct val="100000"/>
              <a:buFont typeface="Times New Roman" panose="02020603050405020304" pitchFamily="18" charset="0"/>
              <a:buNone/>
            </a:pPr>
            <a:r>
              <a:rPr lang="zh-CN" altLang="en-US" sz="3200" b="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rPr>
              <a:t>西安，</a:t>
            </a:r>
            <a:r>
              <a:rPr lang="en-US" altLang="zh-CN" sz="3200" b="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rPr>
              <a:t>2026.06.30 – 07.05</a:t>
            </a:r>
            <a:endParaRPr lang="en-US" altLang="zh-CN" sz="3200" b="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57323" y="0"/>
            <a:ext cx="9588191" cy="584775"/>
          </a:xfrm>
          <a:prstGeom prst="rect">
            <a:avLst/>
          </a:prstGeom>
          <a:noFill/>
        </p:spPr>
        <p:txBody>
          <a:bodyPr wrap="square" rtlCol="0">
            <a:spAutoFit/>
          </a:bodyPr>
          <a:lstStyle/>
          <a:p>
            <a:pPr eaLnBrk="0" fontAlgn="base" hangingPunct="0">
              <a:spcBef>
                <a:spcPct val="0"/>
              </a:spcBef>
              <a:spcAft>
                <a:spcPct val="0"/>
              </a:spcAft>
            </a:pPr>
            <a:r>
              <a:rPr lang="zh-CN" altLang="en-US"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rPr>
              <a:t>共振驱动项纵向变化的凸性</a:t>
            </a:r>
            <a:endParaRPr lang="en-US" altLang="zh-CN"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endParaRPr>
          </a:p>
        </p:txBody>
      </p:sp>
      <p:sp>
        <p:nvSpPr>
          <p:cNvPr id="6" name="文本框 5"/>
          <p:cNvSpPr txBox="1"/>
          <p:nvPr/>
        </p:nvSpPr>
        <p:spPr>
          <a:xfrm>
            <a:off x="257322" y="872976"/>
            <a:ext cx="10352407" cy="400110"/>
          </a:xfrm>
          <a:prstGeom prst="rect">
            <a:avLst/>
          </a:prstGeom>
          <a:noFill/>
        </p:spPr>
        <p:txBody>
          <a:bodyPr wrap="square" rtlCol="0">
            <a:spAutoFit/>
          </a:bodyPr>
          <a:lstStyle/>
          <a:p>
            <a:pPr marL="285750" indent="-285750">
              <a:buFont typeface="Wingdings" panose="05000000000000000000" pitchFamily="2" charset="2"/>
              <a:buChar char="Ø"/>
            </a:pP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f3,rms</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与动力学孔径在</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HLS-III</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储存环六极磁铁强度空间中分布的一致性（四组六极磁铁）</a:t>
            </a:r>
            <a:endParaRPr lang="zh-CN" altLang="en-US" sz="2000"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3" name="图片 2"/>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579619" y="1609148"/>
            <a:ext cx="5044567" cy="3115019"/>
          </a:xfrm>
          <a:prstGeom prst="rect">
            <a:avLst/>
          </a:prstGeom>
        </p:spPr>
      </p:pic>
      <p:pic>
        <p:nvPicPr>
          <p:cNvPr id="8" name="图片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6567816" y="1609148"/>
            <a:ext cx="5044567" cy="3115019"/>
          </a:xfrm>
          <a:prstGeom prst="rect">
            <a:avLst/>
          </a:prstGeom>
        </p:spPr>
      </p:pic>
      <mc:AlternateContent xmlns:mc="http://schemas.openxmlformats.org/markup-compatibility/2006">
        <mc:Choice xmlns:a14="http://schemas.microsoft.com/office/drawing/2010/main" Requires="a14">
          <p:sp>
            <p:nvSpPr>
              <p:cNvPr id="12" name="文本框 11"/>
              <p:cNvSpPr txBox="1"/>
              <p:nvPr/>
            </p:nvSpPr>
            <p:spPr>
              <a:xfrm>
                <a:off x="579619" y="5248852"/>
                <a:ext cx="11032764" cy="1015663"/>
              </a:xfrm>
              <a:prstGeom prst="rect">
                <a:avLst/>
              </a:prstGeom>
              <a:noFill/>
            </p:spPr>
            <p:txBody>
              <a:bodyPr wrap="square" rtlCol="0">
                <a:spAutoFit/>
              </a:bodyPr>
              <a:lstStyle/>
              <a:p>
                <a:pPr algn="just"/>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二维情况</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：动力学孔径与 </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f3,rms </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的分布趋势相似，而且具有较大动力学孔径的解基本分布在具有较小 </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f3,rms </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的椭球内部。</a:t>
                </a:r>
                <a:r>
                  <a:rPr lang="zh-CN" altLang="en-US" sz="2000" dirty="0">
                    <a:solidFill>
                      <a:schemeClr val="accent5">
                        <a:lumMod val="7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此处，使用</a:t>
                </a:r>
                <a:r>
                  <a:rPr lang="zh-CN" altLang="en-US" sz="2000"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存活粒子的总频率扩散率 </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nary>
                      <m:naryPr>
                        <m:chr m:val="∑"/>
                        <m:subHide m:val="on"/>
                        <m:supHide m:val="on"/>
                        <m:ctrlPr>
                          <a:rPr lang="en-US" altLang="zh-CN" sz="2000" b="0" i="1" smtClean="0">
                            <a:latin typeface="Cambria Math" panose="02040503050406030204" pitchFamily="18" charset="0"/>
                            <a:ea typeface="微软雅黑" panose="020B0503020204020204" pitchFamily="34" charset="-122"/>
                            <a:cs typeface="Times New Roman" panose="02020603050405020304" pitchFamily="18" charset="0"/>
                          </a:rPr>
                        </m:ctrlPr>
                      </m:naryPr>
                      <m:sub/>
                      <m:sup/>
                      <m:e>
                        <m:sSub>
                          <m:sSubPr>
                            <m:ctrlPr>
                              <a:rPr lang="en-US" altLang="zh-CN" sz="2000" b="0" i="1" smtClean="0">
                                <a:latin typeface="Cambria Math" panose="02040503050406030204" pitchFamily="18" charset="0"/>
                                <a:ea typeface="微软雅黑" panose="020B0503020204020204" pitchFamily="34" charset="-122"/>
                                <a:cs typeface="Times New Roman" panose="02020603050405020304" pitchFamily="18" charset="0"/>
                              </a:rPr>
                            </m:ctrlPr>
                          </m:sSubPr>
                          <m:e>
                            <m:r>
                              <a:rPr lang="en-US" altLang="zh-CN" sz="2000" b="0" i="1" smtClean="0">
                                <a:latin typeface="Cambria Math" panose="02040503050406030204" pitchFamily="18" charset="0"/>
                                <a:ea typeface="微软雅黑" panose="020B0503020204020204" pitchFamily="34" charset="-122"/>
                                <a:cs typeface="Times New Roman" panose="02020603050405020304" pitchFamily="18" charset="0"/>
                              </a:rPr>
                              <m:t>𝑑</m:t>
                            </m:r>
                          </m:e>
                          <m:sub>
                            <m:r>
                              <a:rPr lang="en-US" altLang="zh-CN" sz="2000" b="0" i="1" smtClean="0">
                                <a:latin typeface="Cambria Math" panose="02040503050406030204" pitchFamily="18" charset="0"/>
                                <a:ea typeface="微软雅黑" panose="020B0503020204020204" pitchFamily="34" charset="-122"/>
                                <a:cs typeface="Times New Roman" panose="02020603050405020304" pitchFamily="18" charset="0"/>
                              </a:rPr>
                              <m:t>𝑟</m:t>
                            </m:r>
                          </m:sub>
                        </m:sSub>
                      </m:e>
                    </m:nary>
                  </m:oMath>
                </a14:m>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量化表示动力学孔径，</a:t>
                </a:r>
                <a14:m>
                  <m:oMath xmlns:m="http://schemas.openxmlformats.org/officeDocument/2006/math">
                    <m:nary>
                      <m:naryPr>
                        <m:chr m:val="∑"/>
                        <m:subHide m:val="on"/>
                        <m:supHide m:val="on"/>
                        <m:ctrlPr>
                          <a:rPr lang="en-US" altLang="zh-CN" sz="2000" i="1">
                            <a:latin typeface="Cambria Math" panose="02040503050406030204" pitchFamily="18" charset="0"/>
                            <a:ea typeface="微软雅黑" panose="020B0503020204020204" pitchFamily="34" charset="-122"/>
                            <a:cs typeface="Times New Roman" panose="02020603050405020304" pitchFamily="18" charset="0"/>
                          </a:rPr>
                        </m:ctrlPr>
                      </m:naryPr>
                      <m:sub/>
                      <m:sup/>
                      <m:e>
                        <m:sSub>
                          <m:sSubPr>
                            <m:ctrlPr>
                              <a:rPr lang="en-US" altLang="zh-CN" sz="2000" i="1">
                                <a:latin typeface="Cambria Math" panose="02040503050406030204" pitchFamily="18" charset="0"/>
                                <a:ea typeface="微软雅黑" panose="020B0503020204020204" pitchFamily="34" charset="-122"/>
                                <a:cs typeface="Times New Roman" panose="02020603050405020304" pitchFamily="18" charset="0"/>
                              </a:rPr>
                            </m:ctrlPr>
                          </m:sSubPr>
                          <m:e>
                            <m:r>
                              <a:rPr lang="en-US" altLang="zh-CN" sz="2000" i="1">
                                <a:latin typeface="Cambria Math" panose="02040503050406030204" pitchFamily="18" charset="0"/>
                                <a:ea typeface="微软雅黑" panose="020B0503020204020204" pitchFamily="34" charset="-122"/>
                                <a:cs typeface="Times New Roman" panose="02020603050405020304" pitchFamily="18" charset="0"/>
                              </a:rPr>
                              <m:t>𝑑</m:t>
                            </m:r>
                          </m:e>
                          <m:sub>
                            <m:r>
                              <a:rPr lang="en-US" altLang="zh-CN" sz="2000" i="1">
                                <a:latin typeface="Cambria Math" panose="02040503050406030204" pitchFamily="18" charset="0"/>
                                <a:ea typeface="微软雅黑" panose="020B0503020204020204" pitchFamily="34" charset="-122"/>
                                <a:cs typeface="Times New Roman" panose="02020603050405020304" pitchFamily="18" charset="0"/>
                              </a:rPr>
                              <m:t>𝑟</m:t>
                            </m:r>
                          </m:sub>
                        </m:sSub>
                      </m:e>
                    </m:nary>
                  </m:oMath>
                </a14:m>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越小存活粒子数越多（动力学孔径越大）且存活粒子的运动越稳定（动力学孔径质量越高）。</a:t>
                </a:r>
                <a:endParaRPr lang="zh-CN" altLang="en-US" sz="2000" dirty="0">
                  <a:latin typeface="Times New Roman" panose="02020603050405020304" pitchFamily="18" charset="0"/>
                  <a:ea typeface="微软雅黑" panose="020B0503020204020204" pitchFamily="34" charset="-122"/>
                  <a:cs typeface="Times New Roman" panose="02020603050405020304" pitchFamily="18" charset="0"/>
                </a:endParaRPr>
              </a:p>
            </p:txBody>
          </p:sp>
        </mc:Choice>
        <mc:Fallback>
          <p:sp>
            <p:nvSpPr>
              <p:cNvPr id="12" name="文本框 11"/>
              <p:cNvSpPr txBox="1">
                <a:spLocks noRot="1" noChangeAspect="1" noMove="1" noResize="1" noEditPoints="1" noAdjustHandles="1" noChangeArrowheads="1" noChangeShapeType="1" noTextEdit="1"/>
              </p:cNvSpPr>
              <p:nvPr/>
            </p:nvSpPr>
            <p:spPr>
              <a:xfrm>
                <a:off x="579619" y="5248852"/>
                <a:ext cx="11032764" cy="1015663"/>
              </a:xfrm>
              <a:prstGeom prst="rect">
                <a:avLst/>
              </a:prstGeom>
              <a:blipFill rotWithShape="1">
                <a:blip r:embed="rId3"/>
                <a:stretch>
                  <a:fillRect l="-5" t="-57" r="1" b="24"/>
                </a:stretch>
              </a:blipFill>
            </p:spPr>
            <p:txBody>
              <a:bodyPr/>
              <a:lstStyle/>
              <a:p>
                <a:r>
                  <a:rPr lang="zh-CN" alt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57323" y="0"/>
            <a:ext cx="9588191" cy="584775"/>
          </a:xfrm>
          <a:prstGeom prst="rect">
            <a:avLst/>
          </a:prstGeom>
          <a:noFill/>
        </p:spPr>
        <p:txBody>
          <a:bodyPr wrap="square" rtlCol="0">
            <a:spAutoFit/>
          </a:bodyPr>
          <a:lstStyle/>
          <a:p>
            <a:pPr eaLnBrk="0" fontAlgn="base" hangingPunct="0">
              <a:spcBef>
                <a:spcPct val="0"/>
              </a:spcBef>
              <a:spcAft>
                <a:spcPct val="0"/>
              </a:spcAft>
            </a:pPr>
            <a:r>
              <a:rPr lang="zh-CN" altLang="en-US"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rPr>
              <a:t>共振驱动项纵向变化的凸性</a:t>
            </a:r>
            <a:endParaRPr lang="en-US" altLang="zh-CN"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endParaRPr>
          </a:p>
        </p:txBody>
      </p:sp>
      <p:sp>
        <p:nvSpPr>
          <p:cNvPr id="6" name="文本框 5"/>
          <p:cNvSpPr txBox="1"/>
          <p:nvPr/>
        </p:nvSpPr>
        <p:spPr>
          <a:xfrm>
            <a:off x="257323" y="822176"/>
            <a:ext cx="10156414" cy="400110"/>
          </a:xfrm>
          <a:prstGeom prst="rect">
            <a:avLst/>
          </a:prstGeom>
          <a:noFill/>
        </p:spPr>
        <p:txBody>
          <a:bodyPr wrap="square" rtlCol="0">
            <a:spAutoFit/>
          </a:bodyPr>
          <a:lstStyle/>
          <a:p>
            <a:pPr marL="285750" indent="-285750">
              <a:buFont typeface="Wingdings" panose="05000000000000000000" pitchFamily="2" charset="2"/>
              <a:buChar char="Ø"/>
            </a:pP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f3,rms</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与动力学孔径在</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HLS-III</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储存环六极磁铁强度空间中分布的一致性（五组六极磁铁）</a:t>
            </a:r>
            <a:endParaRPr lang="zh-CN" altLang="en-US" sz="2000" dirty="0">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30" name="组合 29"/>
          <p:cNvGrpSpPr/>
          <p:nvPr/>
        </p:nvGrpSpPr>
        <p:grpSpPr>
          <a:xfrm>
            <a:off x="813132" y="1321447"/>
            <a:ext cx="10565736" cy="4349560"/>
            <a:chOff x="745838" y="1578840"/>
            <a:chExt cx="10565736" cy="4349560"/>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45838" y="1578840"/>
              <a:ext cx="3521912" cy="2174780"/>
            </a:xfrm>
            <a:prstGeom prst="rect">
              <a:avLst/>
            </a:prstGeom>
          </p:spPr>
        </p:pic>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67750" y="1578840"/>
              <a:ext cx="3521912" cy="2174780"/>
            </a:xfrm>
            <a:prstGeom prst="rect">
              <a:avLst/>
            </a:prstGeom>
          </p:spPr>
        </p:pic>
        <p:pic>
          <p:nvPicPr>
            <p:cNvPr id="20" name="图片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89662" y="1578840"/>
              <a:ext cx="3521912" cy="2174780"/>
            </a:xfrm>
            <a:prstGeom prst="rect">
              <a:avLst/>
            </a:prstGeom>
          </p:spPr>
        </p:pic>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5838" y="3753620"/>
              <a:ext cx="3521912" cy="2174780"/>
            </a:xfrm>
            <a:prstGeom prst="rect">
              <a:avLst/>
            </a:prstGeom>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67750" y="3753620"/>
              <a:ext cx="3521912" cy="2174780"/>
            </a:xfrm>
            <a:prstGeom prst="rect">
              <a:avLst/>
            </a:prstGeom>
          </p:spPr>
        </p:pic>
        <p:pic>
          <p:nvPicPr>
            <p:cNvPr id="29" name="图片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89662" y="3753620"/>
              <a:ext cx="3521912" cy="2174780"/>
            </a:xfrm>
            <a:prstGeom prst="rect">
              <a:avLst/>
            </a:prstGeom>
          </p:spPr>
        </p:pic>
      </p:grpSp>
      <p:sp>
        <p:nvSpPr>
          <p:cNvPr id="32" name="文本框 31"/>
          <p:cNvSpPr txBox="1"/>
          <p:nvPr/>
        </p:nvSpPr>
        <p:spPr>
          <a:xfrm>
            <a:off x="322034" y="5786228"/>
            <a:ext cx="11547931" cy="923330"/>
          </a:xfrm>
          <a:prstGeom prst="rect">
            <a:avLst/>
          </a:prstGeom>
          <a:noFill/>
        </p:spPr>
        <p:txBody>
          <a:bodyPr wrap="square" rtlCol="0">
            <a:spAutoFit/>
          </a:bodyPr>
          <a:lstStyle/>
          <a:p>
            <a:pPr algn="just"/>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三维情况</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：尽管动力学孔径存在多个极值区域，但它们是连续地分布在具有较小</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f3,rms</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值的椭球内部，这与传统的离散分布的认识不同。因此，在六极磁铁强度空间中，</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f3,rms</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与动力学孔径的分布具有较好的一致性，这说明</a:t>
            </a:r>
            <a:r>
              <a:rPr lang="zh-CN" altLang="en-US"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非凸的动力学孔径优化问题可近似视为一个凸优化问题</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57323" y="0"/>
            <a:ext cx="9588191" cy="584775"/>
          </a:xfrm>
          <a:prstGeom prst="rect">
            <a:avLst/>
          </a:prstGeom>
          <a:noFill/>
        </p:spPr>
        <p:txBody>
          <a:bodyPr wrap="square" rtlCol="0">
            <a:spAutoFit/>
          </a:bodyPr>
          <a:lstStyle/>
          <a:p>
            <a:pPr eaLnBrk="0" fontAlgn="base" hangingPunct="0">
              <a:spcBef>
                <a:spcPct val="0"/>
              </a:spcBef>
              <a:spcAft>
                <a:spcPct val="0"/>
              </a:spcAft>
            </a:pPr>
            <a:r>
              <a:rPr lang="zh-CN" altLang="en-US"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rPr>
              <a:t>共振驱动项纵向变化的凸性</a:t>
            </a:r>
            <a:endParaRPr lang="en-US" altLang="zh-CN"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endParaRPr>
          </a:p>
        </p:txBody>
      </p:sp>
      <p:sp>
        <p:nvSpPr>
          <p:cNvPr id="6" name="文本框 5"/>
          <p:cNvSpPr txBox="1"/>
          <p:nvPr/>
        </p:nvSpPr>
        <p:spPr>
          <a:xfrm>
            <a:off x="257322" y="872976"/>
            <a:ext cx="6129265" cy="400110"/>
          </a:xfrm>
          <a:prstGeom prst="rect">
            <a:avLst/>
          </a:prstGeom>
          <a:noFill/>
        </p:spPr>
        <p:txBody>
          <a:bodyPr wrap="square" rtlCol="0">
            <a:spAutoFit/>
          </a:bodyPr>
          <a:lstStyle/>
          <a:p>
            <a:pPr marL="285750" indent="-285750">
              <a:buFont typeface="Wingdings" panose="05000000000000000000" pitchFamily="2" charset="2"/>
              <a:buChar char="Ø"/>
            </a:pP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f3,rms </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建立起了解空间中不同解区域之间的联系</a:t>
            </a:r>
            <a:endParaRPr lang="zh-CN" altLang="en-US" sz="2000"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777388" y="1547643"/>
            <a:ext cx="3651016" cy="2065866"/>
          </a:xfrm>
          <a:prstGeom prst="rect">
            <a:avLst/>
          </a:prstGeom>
        </p:spPr>
      </p:pic>
      <p:pic>
        <p:nvPicPr>
          <p:cNvPr id="10" name="图片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7322" y="1547016"/>
            <a:ext cx="3346548" cy="2066493"/>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7388" y="3856215"/>
            <a:ext cx="3651016" cy="2065866"/>
          </a:xfrm>
          <a:prstGeom prst="rect">
            <a:avLst/>
          </a:prstGeom>
        </p:spPr>
      </p:pic>
      <p:pic>
        <p:nvPicPr>
          <p:cNvPr id="17"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7322" y="3856215"/>
            <a:ext cx="3346548" cy="2066493"/>
          </a:xfrm>
          <a:prstGeom prst="rect">
            <a:avLst/>
          </a:prstGeom>
        </p:spPr>
      </p:pic>
      <p:sp>
        <p:nvSpPr>
          <p:cNvPr id="22" name="文本框 21"/>
          <p:cNvSpPr txBox="1"/>
          <p:nvPr/>
        </p:nvSpPr>
        <p:spPr>
          <a:xfrm>
            <a:off x="512523" y="6191439"/>
            <a:ext cx="11166953" cy="400110"/>
          </a:xfrm>
          <a:prstGeom prst="rect">
            <a:avLst/>
          </a:prstGeom>
          <a:noFill/>
        </p:spPr>
        <p:txBody>
          <a:bodyPr wrap="square" rtlCol="0">
            <a:spAutoFit/>
          </a:bodyPr>
          <a:lstStyle/>
          <a:p>
            <a:pPr algn="ctr"/>
            <a:r>
              <a:rPr lang="zh-CN" altLang="en-US" sz="2000" dirty="0">
                <a:latin typeface="Times New Roman" panose="02020603050405020304" pitchFamily="18" charset="0"/>
                <a:cs typeface="Times New Roman" panose="02020603050405020304" pitchFamily="18" charset="0"/>
              </a:rPr>
              <a:t>两个动力学孔径性能接近的非线性解，它们的 </a:t>
            </a:r>
            <a:r>
              <a:rPr lang="en-US" altLang="zh-CN" sz="2000" dirty="0">
                <a:latin typeface="Times New Roman" panose="02020603050405020304" pitchFamily="18" charset="0"/>
                <a:cs typeface="Times New Roman" panose="02020603050405020304" pitchFamily="18" charset="0"/>
              </a:rPr>
              <a:t>f3,rms </a:t>
            </a:r>
            <a:r>
              <a:rPr lang="zh-CN" altLang="en-US" sz="2000" dirty="0">
                <a:latin typeface="Times New Roman" panose="02020603050405020304" pitchFamily="18" charset="0"/>
                <a:cs typeface="Times New Roman" panose="02020603050405020304" pitchFamily="18" charset="0"/>
              </a:rPr>
              <a:t>值几乎相等，但是位于解空间的不同区域</a:t>
            </a:r>
            <a:endParaRPr lang="en-US" altLang="zh-CN" sz="20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5" name="表格 4"/>
              <p:cNvGraphicFramePr>
                <a:graphicFrameLocks noGrp="1"/>
              </p:cNvGraphicFramePr>
              <p:nvPr/>
            </p:nvGraphicFramePr>
            <p:xfrm>
              <a:off x="7614678" y="1309509"/>
              <a:ext cx="4320000" cy="4608000"/>
            </p:xfrm>
            <a:graphic>
              <a:graphicData uri="http://schemas.openxmlformats.org/drawingml/2006/table">
                <a:tbl>
                  <a:tblPr firstRow="1" bandRow="1">
                    <a:tableStyleId>{E8B1032C-EA38-4F05-BA0D-38AFFFC7BED3}</a:tableStyleId>
                  </a:tblPr>
                  <a:tblGrid>
                    <a:gridCol w="1695589"/>
                    <a:gridCol w="1294233"/>
                    <a:gridCol w="1330178"/>
                  </a:tblGrid>
                  <a:tr h="576000">
                    <a:tc>
                      <a:txBody>
                        <a:bodyPr/>
                        <a:lstStyle/>
                        <a:p>
                          <a:pPr algn="l"/>
                          <a:r>
                            <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参数</a:t>
                          </a:r>
                          <a:endPar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解</a:t>
                          </a:r>
                          <a:r>
                            <a:rPr lang="en-US" altLang="zh-CN"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（上）</a:t>
                          </a:r>
                          <a:endPar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解</a:t>
                          </a:r>
                          <a:r>
                            <a:rPr lang="en-US" altLang="zh-CN"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（下）</a:t>
                          </a:r>
                          <a:endPar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r>
                  <a:tr h="576000">
                    <a:tc>
                      <a:txBody>
                        <a:bodyPr/>
                        <a:lstStyle/>
                        <a:p>
                          <a:pPr algn="l"/>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S1</a:t>
                          </a:r>
                          <a:r>
                            <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的磁铁强度</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56.84</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53.60</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r>
                  <a:tr h="576000">
                    <a:tc>
                      <a:txBody>
                        <a:bodyPr/>
                        <a:lstStyle/>
                        <a:p>
                          <a:pPr algn="l"/>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S2</a:t>
                          </a:r>
                          <a:r>
                            <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的磁铁强度</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-76.60</a:t>
                          </a:r>
                          <a:endParaRPr lang="zh-CN" altLang="en-US"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-60.47</a:t>
                          </a:r>
                          <a:endParaRPr lang="zh-CN" altLang="en-US"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r>
                  <a:tr h="576000">
                    <a:tc>
                      <a:txBody>
                        <a:bodyPr/>
                        <a:lstStyle/>
                        <a:p>
                          <a:pPr algn="l"/>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S3</a:t>
                          </a:r>
                          <a:r>
                            <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的磁铁强度</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-64.00</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-58.00</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r>
                  <a:tr h="576000">
                    <a:tc>
                      <a:txBody>
                        <a:bodyPr/>
                        <a:lstStyle/>
                        <a:p>
                          <a:pPr algn="l"/>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S4</a:t>
                          </a:r>
                          <a:r>
                            <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的磁铁强度</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98.00</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102.00</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r>
                  <a:tr h="576000">
                    <a:tc>
                      <a:txBody>
                        <a:bodyPr/>
                        <a:lstStyle/>
                        <a:p>
                          <a:pPr algn="l"/>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S5</a:t>
                          </a:r>
                          <a:r>
                            <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的磁铁强度</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-62.00</a:t>
                          </a:r>
                          <a:endParaRPr lang="zh-CN" altLang="en-US"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-92.00</a:t>
                          </a:r>
                          <a:endParaRPr lang="zh-CN" altLang="en-US"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r>
                  <a:tr h="576000">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f3,rms</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16.66</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16.52</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r>
                  <a:tr h="576000">
                    <a:tc>
                      <a:txBody>
                        <a:bodyPr/>
                        <a:lstStyle/>
                        <a:p>
                          <a:pPr marL="0" marR="0" lvl="0" indent="0" algn="l" defTabSz="914400" rtl="0" eaLnBrk="1" fontAlgn="auto" latinLnBrk="0" hangingPunct="1">
                            <a:lnSpc>
                              <a:spcPct val="100000"/>
                            </a:lnSpc>
                            <a:spcBef>
                              <a:spcPts val="0"/>
                            </a:spcBef>
                            <a:spcAft>
                              <a:spcPts val="0"/>
                            </a:spcAft>
                            <a:buClrTx/>
                            <a:buSzTx/>
                            <a:buFontTx/>
                            <a:buNone/>
                            <a:defRPr/>
                          </a:pPr>
                          <a14:m>
                            <m:oMathPara xmlns:m="http://schemas.openxmlformats.org/officeDocument/2006/math">
                              <m:oMathParaPr>
                                <m:jc m:val="left"/>
                              </m:oMathParaPr>
                              <m:oMath xmlns:m="http://schemas.openxmlformats.org/officeDocument/2006/math">
                                <m:nary>
                                  <m:naryPr>
                                    <m:chr m:val="∑"/>
                                    <m:subHide m:val="on"/>
                                    <m:supHide m:val="on"/>
                                    <m:ctrlPr>
                                      <a:rPr lang="en-US" altLang="zh-CN" sz="1200" b="0" i="1" smtClean="0">
                                        <a:solidFill>
                                          <a:schemeClr val="tx1"/>
                                        </a:solidFill>
                                        <a:latin typeface="Cambria Math" panose="02040503050406030204" pitchFamily="18" charset="0"/>
                                      </a:rPr>
                                    </m:ctrlPr>
                                  </m:naryPr>
                                  <m:sub/>
                                  <m:sup/>
                                  <m:e>
                                    <m:sSub>
                                      <m:sSubPr>
                                        <m:ctrlPr>
                                          <a:rPr lang="en-US" altLang="zh-CN" sz="1200" b="0" i="1" smtClean="0">
                                            <a:solidFill>
                                              <a:schemeClr val="tx1"/>
                                            </a:solidFill>
                                            <a:latin typeface="Cambria Math" panose="02040503050406030204" pitchFamily="18" charset="0"/>
                                          </a:rPr>
                                        </m:ctrlPr>
                                      </m:sSubPr>
                                      <m:e>
                                        <m:r>
                                          <a:rPr lang="en-US" altLang="zh-CN" sz="1200" b="0" i="1" smtClean="0">
                                            <a:solidFill>
                                              <a:schemeClr val="tx1"/>
                                            </a:solidFill>
                                            <a:latin typeface="Cambria Math" panose="02040503050406030204" pitchFamily="18" charset="0"/>
                                          </a:rPr>
                                          <m:t>𝑑</m:t>
                                        </m:r>
                                      </m:e>
                                      <m:sub>
                                        <m:r>
                                          <a:rPr lang="en-US" altLang="zh-CN" sz="1200" b="0" i="1" smtClean="0">
                                            <a:solidFill>
                                              <a:schemeClr val="tx1"/>
                                            </a:solidFill>
                                            <a:latin typeface="Cambria Math" panose="02040503050406030204" pitchFamily="18" charset="0"/>
                                          </a:rPr>
                                          <m:t>𝑟</m:t>
                                        </m:r>
                                      </m:sub>
                                    </m:sSub>
                                  </m:e>
                                </m:nary>
                              </m:oMath>
                            </m:oMathPara>
                          </a14:m>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-8826.80</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-8919.80</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r>
                </a:tbl>
              </a:graphicData>
            </a:graphic>
          </p:graphicFrame>
        </mc:Choice>
        <mc:Fallback xmlns="">
          <p:graphicFrame>
            <p:nvGraphicFramePr>
              <p:cNvPr id="5" name="表格 4"/>
              <p:cNvGraphicFramePr>
                <a:graphicFrameLocks noGrp="1"/>
              </p:cNvGraphicFramePr>
              <p:nvPr/>
            </p:nvGraphicFramePr>
            <p:xfrm>
              <a:off x="7614678" y="1309509"/>
              <a:ext cx="4320000" cy="4608000"/>
            </p:xfrm>
            <a:graphic>
              <a:graphicData uri="http://schemas.openxmlformats.org/drawingml/2006/table">
                <a:tbl>
                  <a:tblPr firstRow="1" bandRow="1">
                    <a:tableStyleId>{E8B1032C-EA38-4F05-BA0D-38AFFFC7BED3}</a:tableStyleId>
                  </a:tblPr>
                  <a:tblGrid>
                    <a:gridCol w="1695589"/>
                    <a:gridCol w="1294233"/>
                    <a:gridCol w="1330178"/>
                  </a:tblGrid>
                  <a:tr h="576000">
                    <a:tc>
                      <a:txBody>
                        <a:bodyPr/>
                        <a:lstStyle/>
                        <a:p>
                          <a:pPr algn="l"/>
                          <a:r>
                            <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参数</a:t>
                          </a:r>
                          <a:endPar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解</a:t>
                          </a:r>
                          <a:r>
                            <a:rPr lang="en-US" altLang="zh-CN"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（上）</a:t>
                          </a:r>
                          <a:endPar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解</a:t>
                          </a:r>
                          <a:r>
                            <a:rPr lang="en-US" altLang="zh-CN"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（下）</a:t>
                          </a:r>
                          <a:endPar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r>
                  <a:tr h="576000">
                    <a:tc>
                      <a:txBody>
                        <a:bodyPr/>
                        <a:lstStyle/>
                        <a:p>
                          <a:pPr algn="l"/>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S1</a:t>
                          </a:r>
                          <a:r>
                            <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的磁铁强度</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56.84</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53.60</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r>
                  <a:tr h="576000">
                    <a:tc>
                      <a:txBody>
                        <a:bodyPr/>
                        <a:lstStyle/>
                        <a:p>
                          <a:pPr algn="l"/>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S2</a:t>
                          </a:r>
                          <a:r>
                            <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的磁铁强度</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-76.60</a:t>
                          </a:r>
                          <a:endParaRPr lang="zh-CN" altLang="en-US"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-60.47</a:t>
                          </a:r>
                          <a:endParaRPr lang="zh-CN" altLang="en-US"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r>
                  <a:tr h="576000">
                    <a:tc>
                      <a:txBody>
                        <a:bodyPr/>
                        <a:lstStyle/>
                        <a:p>
                          <a:pPr algn="l"/>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S3</a:t>
                          </a:r>
                          <a:r>
                            <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的磁铁强度</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-64.00</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-58.00</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r>
                  <a:tr h="576000">
                    <a:tc>
                      <a:txBody>
                        <a:bodyPr/>
                        <a:lstStyle/>
                        <a:p>
                          <a:pPr algn="l"/>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S4</a:t>
                          </a:r>
                          <a:r>
                            <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的磁铁强度</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98.00</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102.00</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r>
                  <a:tr h="576000">
                    <a:tc>
                      <a:txBody>
                        <a:bodyPr/>
                        <a:lstStyle/>
                        <a:p>
                          <a:pPr algn="l"/>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S5</a:t>
                          </a:r>
                          <a:r>
                            <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的磁铁强度</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-62.00</a:t>
                          </a:r>
                          <a:endParaRPr lang="zh-CN" altLang="en-US"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-92.00</a:t>
                          </a:r>
                          <a:endParaRPr lang="zh-CN" altLang="en-US"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r>
                  <a:tr h="576000">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f3,rms</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16.66</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16.52</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r>
                  <a:tr h="575945">
                    <a:tc>
                      <a:txBody>
                        <a:bodyPr/>
                        <a:lstStyle/>
                        <a:p>
                          <a:endParaRPr lang="zh-CN"/>
                        </a:p>
                      </a:txBody>
                      <a:tcPr>
                        <a:blipFill>
                          <a:blip r:embed="rId5"/>
                        </a:blipFill>
                      </a:tcPr>
                    </a:tc>
                    <a:tc>
                      <a:txBody>
                        <a:bodyPr/>
                        <a:lstStyle/>
                        <a:p>
                          <a:pPr algn="ct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-8826.80</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-8919.80</a:t>
                          </a:r>
                          <a:endPar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r>
                </a:tbl>
              </a:graphicData>
            </a:graphic>
          </p:graphicFrame>
        </mc:Fallback>
      </mc:AlternateContent>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57323" y="0"/>
            <a:ext cx="9588191" cy="584775"/>
          </a:xfrm>
          <a:prstGeom prst="rect">
            <a:avLst/>
          </a:prstGeom>
          <a:noFill/>
        </p:spPr>
        <p:txBody>
          <a:bodyPr wrap="square" rtlCol="0">
            <a:spAutoFit/>
          </a:bodyPr>
          <a:lstStyle/>
          <a:p>
            <a:pPr eaLnBrk="0" fontAlgn="base" hangingPunct="0">
              <a:spcBef>
                <a:spcPct val="0"/>
              </a:spcBef>
              <a:spcAft>
                <a:spcPct val="0"/>
              </a:spcAft>
            </a:pPr>
            <a:r>
              <a:rPr lang="zh-CN" altLang="en-US"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rPr>
              <a:t>共振驱动项纵向变化的凸性</a:t>
            </a:r>
            <a:endParaRPr lang="en-US" altLang="zh-CN"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endParaRPr>
          </a:p>
        </p:txBody>
      </p:sp>
      <p:sp>
        <p:nvSpPr>
          <p:cNvPr id="6" name="文本框 5"/>
          <p:cNvSpPr txBox="1"/>
          <p:nvPr/>
        </p:nvSpPr>
        <p:spPr>
          <a:xfrm>
            <a:off x="257323" y="872976"/>
            <a:ext cx="5341811" cy="400110"/>
          </a:xfrm>
          <a:prstGeom prst="rect">
            <a:avLst/>
          </a:prstGeom>
          <a:noFill/>
        </p:spPr>
        <p:txBody>
          <a:bodyPr wrap="square" rtlCol="0">
            <a:spAutoFit/>
          </a:bodyPr>
          <a:lstStyle/>
          <a:p>
            <a:pPr marL="285750" indent="-285750">
              <a:buFont typeface="Wingdings" panose="05000000000000000000" pitchFamily="2" charset="2"/>
              <a:buChar char="Ø"/>
            </a:pP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基于</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f3,rms</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凸性的高质量采样</a:t>
            </a:r>
            <a:endParaRPr lang="zh-CN" altLang="en-US" sz="2000"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2" name="图片 2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56870" y="1922593"/>
            <a:ext cx="5142264" cy="3175348"/>
          </a:xfrm>
          <a:prstGeom prst="rect">
            <a:avLst/>
          </a:prstGeom>
        </p:spPr>
      </p:pic>
      <mc:AlternateContent xmlns:mc="http://schemas.openxmlformats.org/markup-compatibility/2006" xmlns:a14="http://schemas.microsoft.com/office/drawing/2010/main">
        <mc:Choice Requires="a14">
          <p:graphicFrame>
            <p:nvGraphicFramePr>
              <p:cNvPr id="23" name="表格 22"/>
              <p:cNvGraphicFramePr>
                <a:graphicFrameLocks noGrp="1"/>
              </p:cNvGraphicFramePr>
              <p:nvPr/>
            </p:nvGraphicFramePr>
            <p:xfrm>
              <a:off x="6096000" y="1574799"/>
              <a:ext cx="5700458" cy="3867760"/>
            </p:xfrm>
            <a:graphic>
              <a:graphicData uri="http://schemas.openxmlformats.org/drawingml/2006/table">
                <a:tbl>
                  <a:tblPr firstRow="1" bandRow="1">
                    <a:tableStyleId>{E8B1032C-EA38-4F05-BA0D-38AFFFC7BED3}</a:tableStyleId>
                  </a:tblPr>
                  <a:tblGrid>
                    <a:gridCol w="1250950"/>
                    <a:gridCol w="1670180"/>
                    <a:gridCol w="2779328"/>
                  </a:tblGrid>
                  <a:tr h="773552">
                    <a:tc>
                      <a:txBody>
                        <a:bodyPr/>
                        <a:lstStyle/>
                        <a:p>
                          <a:pPr algn="ctr"/>
                          <a:r>
                            <a:rPr lang="en-US" altLang="zh-CN" sz="2300" b="1" dirty="0">
                              <a:latin typeface="Times New Roman" panose="02020603050405020304" pitchFamily="18" charset="0"/>
                              <a:ea typeface="微软雅黑" panose="020B0503020204020204" pitchFamily="34" charset="-122"/>
                              <a:cs typeface="Times New Roman" panose="02020603050405020304" pitchFamily="18" charset="0"/>
                            </a:rPr>
                            <a:t>f3,rms</a:t>
                          </a:r>
                          <a:endParaRPr lang="zh-CN" altLang="en-US" sz="2300" b="1"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zh-CN" altLang="en-US" sz="2300" b="1" dirty="0">
                              <a:latin typeface="Times New Roman" panose="02020603050405020304" pitchFamily="18" charset="0"/>
                              <a:ea typeface="微软雅黑" panose="020B0503020204020204" pitchFamily="34" charset="-122"/>
                              <a:cs typeface="Times New Roman" panose="02020603050405020304" pitchFamily="18" charset="0"/>
                            </a:rPr>
                            <a:t>平均 </a:t>
                          </a:r>
                          <a14:m>
                            <m:oMath xmlns:m="http://schemas.openxmlformats.org/officeDocument/2006/math">
                              <m:nary>
                                <m:naryPr>
                                  <m:chr m:val="∑"/>
                                  <m:subHide m:val="on"/>
                                  <m:supHide m:val="on"/>
                                  <m:ctrlPr>
                                    <a:rPr lang="en-US" altLang="zh-CN" sz="2300" b="1" i="1" smtClean="0">
                                      <a:latin typeface="Cambria Math" panose="02040503050406030204" pitchFamily="18" charset="0"/>
                                    </a:rPr>
                                  </m:ctrlPr>
                                </m:naryPr>
                                <m:sub/>
                                <m:sup/>
                                <m:e>
                                  <m:sSub>
                                    <m:sSubPr>
                                      <m:ctrlPr>
                                        <a:rPr lang="en-US" altLang="zh-CN" sz="2300" b="1" i="1" smtClean="0">
                                          <a:latin typeface="Cambria Math" panose="02040503050406030204" pitchFamily="18" charset="0"/>
                                        </a:rPr>
                                      </m:ctrlPr>
                                    </m:sSubPr>
                                    <m:e>
                                      <m:r>
                                        <a:rPr lang="en-US" altLang="zh-CN" sz="2300" b="1" i="1" smtClean="0">
                                          <a:latin typeface="Cambria Math" panose="02040503050406030204" pitchFamily="18" charset="0"/>
                                        </a:rPr>
                                        <m:t>𝒅</m:t>
                                      </m:r>
                                    </m:e>
                                    <m:sub>
                                      <m:r>
                                        <a:rPr lang="en-US" altLang="zh-CN" sz="2300" b="1" i="1" smtClean="0">
                                          <a:latin typeface="Cambria Math" panose="02040503050406030204" pitchFamily="18" charset="0"/>
                                        </a:rPr>
                                        <m:t>𝒓</m:t>
                                      </m:r>
                                    </m:sub>
                                  </m:sSub>
                                </m:e>
                              </m:nary>
                            </m:oMath>
                          </a14:m>
                          <a:endParaRPr lang="zh-CN" altLang="en-US" sz="2300" b="1"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zh-CN" altLang="en-US" sz="2300" b="1" dirty="0">
                              <a:latin typeface="Times New Roman" panose="02020603050405020304" pitchFamily="18" charset="0"/>
                              <a:ea typeface="微软雅黑" panose="020B0503020204020204" pitchFamily="34" charset="-122"/>
                              <a:cs typeface="Times New Roman" panose="02020603050405020304" pitchFamily="18" charset="0"/>
                            </a:rPr>
                            <a:t>在解空间中的占比</a:t>
                          </a:r>
                          <a:endParaRPr lang="zh-CN" altLang="en-US" sz="2300" b="1" dirty="0">
                            <a:latin typeface="Times New Roman" panose="02020603050405020304" pitchFamily="18" charset="0"/>
                            <a:ea typeface="微软雅黑" panose="020B0503020204020204" pitchFamily="34" charset="-122"/>
                            <a:cs typeface="Times New Roman" panose="02020603050405020304" pitchFamily="18" charset="0"/>
                          </a:endParaRPr>
                        </a:p>
                      </a:txBody>
                      <a:tcPr/>
                    </a:tc>
                  </a:tr>
                  <a:tr h="773552">
                    <a:tc>
                      <a:txBody>
                        <a:bodyPr/>
                        <a:lstStyle/>
                        <a:p>
                          <a:pPr algn="ct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&lt; 18.0</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-5500</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3.03%</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r>
                  <a:tr h="773552">
                    <a:tc>
                      <a:txBody>
                        <a:bodyPr/>
                        <a:lstStyle/>
                        <a:p>
                          <a:pPr algn="ct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&lt; 16.0</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-6000</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1.76%</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r>
                  <a:tr h="773552">
                    <a:tc>
                      <a:txBody>
                        <a:bodyPr/>
                        <a:lstStyle/>
                        <a:p>
                          <a:pPr algn="ct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&lt; 14.0</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-6600</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0.74%</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r>
                  <a:tr h="773552">
                    <a:tc>
                      <a:txBody>
                        <a:bodyPr/>
                        <a:lstStyle/>
                        <a:p>
                          <a:pPr algn="ct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&lt; 12.0</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-7200</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zh-CN" altLang="en-US" sz="24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0.13%</a:t>
                          </a:r>
                          <a:endParaRPr lang="zh-CN" altLang="en-US" sz="24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r>
                </a:tbl>
              </a:graphicData>
            </a:graphic>
          </p:graphicFrame>
        </mc:Choice>
        <mc:Fallback xmlns="">
          <p:graphicFrame>
            <p:nvGraphicFramePr>
              <p:cNvPr id="23" name="表格 22"/>
              <p:cNvGraphicFramePr>
                <a:graphicFrameLocks noGrp="1"/>
              </p:cNvGraphicFramePr>
              <p:nvPr/>
            </p:nvGraphicFramePr>
            <p:xfrm>
              <a:off x="6096000" y="1574799"/>
              <a:ext cx="5700458" cy="3867760"/>
            </p:xfrm>
            <a:graphic>
              <a:graphicData uri="http://schemas.openxmlformats.org/drawingml/2006/table">
                <a:tbl>
                  <a:tblPr firstRow="1" bandRow="1">
                    <a:tableStyleId>{E8B1032C-EA38-4F05-BA0D-38AFFFC7BED3}</a:tableStyleId>
                  </a:tblPr>
                  <a:tblGrid>
                    <a:gridCol w="1250950"/>
                    <a:gridCol w="1670180"/>
                    <a:gridCol w="2779328"/>
                  </a:tblGrid>
                  <a:tr h="773430">
                    <a:tc>
                      <a:txBody>
                        <a:bodyPr/>
                        <a:lstStyle/>
                        <a:p>
                          <a:pPr algn="ctr"/>
                          <a:r>
                            <a:rPr lang="en-US" altLang="zh-CN" sz="2300" b="1" dirty="0">
                              <a:latin typeface="Times New Roman" panose="02020603050405020304" pitchFamily="18" charset="0"/>
                              <a:ea typeface="微软雅黑" panose="020B0503020204020204" pitchFamily="34" charset="-122"/>
                              <a:cs typeface="Times New Roman" panose="02020603050405020304" pitchFamily="18" charset="0"/>
                            </a:rPr>
                            <a:t>f3,rms</a:t>
                          </a:r>
                          <a:endParaRPr lang="zh-CN" altLang="en-US" sz="2300" b="1"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endParaRPr lang="zh-CN"/>
                        </a:p>
                      </a:txBody>
                      <a:tcPr>
                        <a:blipFill>
                          <a:blip r:embed="rId2"/>
                        </a:blipFill>
                      </a:tcPr>
                    </a:tc>
                    <a:tc>
                      <a:txBody>
                        <a:bodyPr/>
                        <a:lstStyle/>
                        <a:p>
                          <a:pPr algn="ctr"/>
                          <a:r>
                            <a:rPr lang="zh-CN" altLang="en-US" sz="2300" b="1" dirty="0">
                              <a:latin typeface="Times New Roman" panose="02020603050405020304" pitchFamily="18" charset="0"/>
                              <a:ea typeface="微软雅黑" panose="020B0503020204020204" pitchFamily="34" charset="-122"/>
                              <a:cs typeface="Times New Roman" panose="02020603050405020304" pitchFamily="18" charset="0"/>
                            </a:rPr>
                            <a:t>在解空间中的占比</a:t>
                          </a:r>
                          <a:endParaRPr lang="zh-CN" altLang="en-US" sz="2300" b="1" dirty="0">
                            <a:latin typeface="Times New Roman" panose="02020603050405020304" pitchFamily="18" charset="0"/>
                            <a:ea typeface="微软雅黑" panose="020B0503020204020204" pitchFamily="34" charset="-122"/>
                            <a:cs typeface="Times New Roman" panose="02020603050405020304" pitchFamily="18" charset="0"/>
                          </a:endParaRPr>
                        </a:p>
                      </a:txBody>
                      <a:tcPr/>
                    </a:tc>
                  </a:tr>
                  <a:tr h="773552">
                    <a:tc>
                      <a:txBody>
                        <a:bodyPr/>
                        <a:lstStyle/>
                        <a:p>
                          <a:pPr algn="ct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&lt; 18.0</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-5500</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3.03%</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r>
                  <a:tr h="773552">
                    <a:tc>
                      <a:txBody>
                        <a:bodyPr/>
                        <a:lstStyle/>
                        <a:p>
                          <a:pPr algn="ct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&lt; 16.0</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-6000</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1.76%</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r>
                  <a:tr h="773552">
                    <a:tc>
                      <a:txBody>
                        <a:bodyPr/>
                        <a:lstStyle/>
                        <a:p>
                          <a:pPr algn="ct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&lt; 14.0</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-6600</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0.74%</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r>
                  <a:tr h="773552">
                    <a:tc>
                      <a:txBody>
                        <a:bodyPr/>
                        <a:lstStyle/>
                        <a:p>
                          <a:pPr algn="ct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&lt; 12.0</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-7200</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zh-CN" altLang="en-US" sz="24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0.13%</a:t>
                          </a:r>
                          <a:endParaRPr lang="zh-CN" altLang="en-US" sz="24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a:txBody>
                      <a:tcPr/>
                    </a:tc>
                  </a:tr>
                </a:tbl>
              </a:graphicData>
            </a:graphic>
          </p:graphicFrame>
        </mc:Fallback>
      </mc:AlternateContent>
      <p:sp>
        <p:nvSpPr>
          <p:cNvPr id="24" name="文本框 23"/>
          <p:cNvSpPr txBox="1"/>
          <p:nvPr/>
        </p:nvSpPr>
        <p:spPr>
          <a:xfrm>
            <a:off x="456870" y="5786252"/>
            <a:ext cx="11339588" cy="707886"/>
          </a:xfrm>
          <a:prstGeom prst="rect">
            <a:avLst/>
          </a:prstGeom>
          <a:noFill/>
        </p:spPr>
        <p:txBody>
          <a:bodyPr wrap="square" rtlCol="0">
            <a:spAutoFit/>
          </a:bodyPr>
          <a:lstStyle/>
          <a:p>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对于任意一个线性</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lattice</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，在它的一个具有较小 </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f3,rms </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值的椭球内部进行采样，能够获得动力学孔径性能良好的解，而这些解天然地接近全局最优。</a:t>
            </a:r>
            <a:endParaRPr lang="zh-CN" altLang="en-US" sz="2000" dirty="0">
              <a:latin typeface="Times New Roman" panose="02020603050405020304" pitchFamily="18" charset="0"/>
              <a:ea typeface="微软雅黑" panose="020B0503020204020204" pitchFamily="34"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57323" y="0"/>
            <a:ext cx="9588191" cy="584775"/>
          </a:xfrm>
          <a:prstGeom prst="rect">
            <a:avLst/>
          </a:prstGeom>
          <a:noFill/>
        </p:spPr>
        <p:txBody>
          <a:bodyPr wrap="square" rtlCol="0">
            <a:spAutoFit/>
          </a:bodyPr>
          <a:lstStyle/>
          <a:p>
            <a:pPr eaLnBrk="0" fontAlgn="base" hangingPunct="0">
              <a:spcBef>
                <a:spcPct val="0"/>
              </a:spcBef>
              <a:spcAft>
                <a:spcPct val="0"/>
              </a:spcAft>
            </a:pPr>
            <a:r>
              <a:rPr lang="zh-CN" altLang="en-US"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rPr>
              <a:t>共振驱动项纵向变化的凸性</a:t>
            </a:r>
            <a:endParaRPr lang="en-US" altLang="zh-CN"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endParaRPr>
          </a:p>
        </p:txBody>
      </p:sp>
      <p:sp>
        <p:nvSpPr>
          <p:cNvPr id="6" name="文本框 5"/>
          <p:cNvSpPr txBox="1"/>
          <p:nvPr/>
        </p:nvSpPr>
        <p:spPr>
          <a:xfrm>
            <a:off x="257323" y="872976"/>
            <a:ext cx="5584678" cy="400110"/>
          </a:xfrm>
          <a:prstGeom prst="rect">
            <a:avLst/>
          </a:prstGeom>
          <a:noFill/>
        </p:spPr>
        <p:txBody>
          <a:bodyPr wrap="square" rtlCol="0">
            <a:spAutoFit/>
          </a:bodyPr>
          <a:lstStyle/>
          <a:p>
            <a:pPr marL="285750" indent="-285750">
              <a:buFont typeface="Wingdings" panose="05000000000000000000" pitchFamily="2" charset="2"/>
              <a:buChar char="Ø"/>
            </a:pP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四阶共振驱动项和振幅相关频移项的凸性</a:t>
            </a:r>
            <a:endParaRPr lang="zh-CN" altLang="en-US" sz="2000"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190992" y="1487948"/>
            <a:ext cx="5210290" cy="3217354"/>
          </a:xfrm>
          <a:prstGeom prst="rect">
            <a:avLst/>
          </a:prstGeom>
        </p:spPr>
      </p:pic>
      <p:pic>
        <p:nvPicPr>
          <p:cNvPr id="9" name="图片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790722" y="1487949"/>
            <a:ext cx="5210288" cy="3217353"/>
          </a:xfrm>
          <a:prstGeom prst="rect">
            <a:avLst/>
          </a:prstGeom>
        </p:spPr>
      </p:pic>
      <p:sp>
        <p:nvSpPr>
          <p:cNvPr id="2" name="文本框 1"/>
          <p:cNvSpPr txBox="1"/>
          <p:nvPr/>
        </p:nvSpPr>
        <p:spPr>
          <a:xfrm>
            <a:off x="476249" y="4894873"/>
            <a:ext cx="11268075" cy="1422762"/>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zh-CN" altLang="en-US" sz="2000" dirty="0">
                <a:latin typeface="Times New Roman" panose="02020603050405020304" pitchFamily="18" charset="0"/>
                <a:cs typeface="Times New Roman" panose="02020603050405020304" pitchFamily="18" charset="0"/>
              </a:rPr>
              <a:t>四阶共振驱动项纵向变化的</a:t>
            </a:r>
            <a:r>
              <a:rPr lang="en-US" altLang="zh-CN" sz="2000" dirty="0">
                <a:latin typeface="Times New Roman" panose="02020603050405020304" pitchFamily="18" charset="0"/>
                <a:cs typeface="Times New Roman" panose="02020603050405020304" pitchFamily="18" charset="0"/>
              </a:rPr>
              <a:t>RMS</a:t>
            </a:r>
            <a:r>
              <a:rPr lang="zh-CN" altLang="en-US" sz="2000" dirty="0">
                <a:latin typeface="Times New Roman" panose="02020603050405020304" pitchFamily="18" charset="0"/>
                <a:cs typeface="Times New Roman" panose="02020603050405020304" pitchFamily="18" charset="0"/>
              </a:rPr>
              <a:t>值 </a:t>
            </a:r>
            <a:r>
              <a:rPr lang="en-US" altLang="zh-CN" sz="2000" dirty="0">
                <a:latin typeface="Times New Roman" panose="02020603050405020304" pitchFamily="18" charset="0"/>
                <a:cs typeface="Times New Roman" panose="02020603050405020304" pitchFamily="18" charset="0"/>
              </a:rPr>
              <a:t>(f4,rms) </a:t>
            </a:r>
            <a:r>
              <a:rPr lang="zh-CN" altLang="en-US" sz="2000" dirty="0">
                <a:latin typeface="Times New Roman" panose="02020603050405020304" pitchFamily="18" charset="0"/>
                <a:cs typeface="Times New Roman" panose="02020603050405020304" pitchFamily="18" charset="0"/>
              </a:rPr>
              <a:t>和振幅相关频移项 </a:t>
            </a:r>
            <a:r>
              <a:rPr lang="en-US" altLang="zh-CN" sz="2000" dirty="0">
                <a:latin typeface="Times New Roman" panose="02020603050405020304" pitchFamily="18" charset="0"/>
                <a:cs typeface="Times New Roman" panose="02020603050405020304" pitchFamily="18" charset="0"/>
              </a:rPr>
              <a:t>(ADTS) </a:t>
            </a:r>
            <a:r>
              <a:rPr lang="zh-CN" altLang="en-US" sz="2000" dirty="0">
                <a:latin typeface="Times New Roman" panose="02020603050405020304" pitchFamily="18" charset="0"/>
                <a:cs typeface="Times New Roman" panose="02020603050405020304" pitchFamily="18" charset="0"/>
              </a:rPr>
              <a:t>均</a:t>
            </a:r>
            <a:r>
              <a:rPr lang="zh-CN" altLang="en-US" sz="2000" dirty="0">
                <a:solidFill>
                  <a:srgbClr val="C00000"/>
                </a:solidFill>
                <a:latin typeface="Times New Roman" panose="02020603050405020304" pitchFamily="18" charset="0"/>
                <a:cs typeface="Times New Roman" panose="02020603050405020304" pitchFamily="18" charset="0"/>
              </a:rPr>
              <a:t>不具备凸性</a:t>
            </a:r>
            <a:r>
              <a:rPr lang="zh-CN" altLang="en-US" sz="2000" dirty="0">
                <a:latin typeface="Times New Roman" panose="02020603050405020304" pitchFamily="18" charset="0"/>
                <a:cs typeface="Times New Roman" panose="02020603050405020304" pitchFamily="18" charset="0"/>
              </a:rPr>
              <a:t>，可能其他的量化形式具有凸性</a:t>
            </a:r>
            <a:endParaRPr lang="en-US" altLang="zh-CN" sz="2000" dirty="0">
              <a:latin typeface="Times New Roman" panose="02020603050405020304" pitchFamily="18" charset="0"/>
              <a:cs typeface="Times New Roman" panose="02020603050405020304" pitchFamily="18" charset="0"/>
            </a:endParaRPr>
          </a:p>
          <a:p>
            <a:pPr marL="285750" indent="-285750" algn="just">
              <a:lnSpc>
                <a:spcPct val="150000"/>
              </a:lnSpc>
              <a:buFont typeface="Arial" panose="020B0604020202020204" pitchFamily="34" charset="0"/>
              <a:buChar char="•"/>
            </a:pPr>
            <a:r>
              <a:rPr lang="zh-CN" altLang="en-US" sz="2000" dirty="0">
                <a:latin typeface="Times New Roman" panose="02020603050405020304" pitchFamily="18" charset="0"/>
                <a:cs typeface="Times New Roman" panose="02020603050405020304" pitchFamily="18" charset="0"/>
              </a:rPr>
              <a:t>四阶</a:t>
            </a:r>
            <a:r>
              <a:rPr lang="en-US" altLang="zh-CN" sz="2000" dirty="0">
                <a:latin typeface="Times New Roman" panose="02020603050405020304" pitchFamily="18" charset="0"/>
                <a:cs typeface="Times New Roman" panose="02020603050405020304" pitchFamily="18" charset="0"/>
              </a:rPr>
              <a:t>RDT</a:t>
            </a:r>
            <a:r>
              <a:rPr lang="zh-CN" altLang="en-US" sz="2000" dirty="0">
                <a:latin typeface="Times New Roman" panose="02020603050405020304" pitchFamily="18" charset="0"/>
                <a:cs typeface="Times New Roman" panose="02020603050405020304" pitchFamily="18" charset="0"/>
              </a:rPr>
              <a:t>是由三阶</a:t>
            </a:r>
            <a:r>
              <a:rPr lang="en-US" altLang="zh-CN" sz="2000" dirty="0">
                <a:latin typeface="Times New Roman" panose="02020603050405020304" pitchFamily="18" charset="0"/>
                <a:cs typeface="Times New Roman" panose="02020603050405020304" pitchFamily="18" charset="0"/>
              </a:rPr>
              <a:t>RDT</a:t>
            </a:r>
            <a:r>
              <a:rPr lang="zh-CN" altLang="en-US" sz="2000" dirty="0">
                <a:latin typeface="Times New Roman" panose="02020603050405020304" pitchFamily="18" charset="0"/>
                <a:cs typeface="Times New Roman" panose="02020603050405020304" pitchFamily="18" charset="0"/>
              </a:rPr>
              <a:t>交叉产生的，减小三阶</a:t>
            </a:r>
            <a:r>
              <a:rPr lang="en-US" altLang="zh-CN" sz="2000" dirty="0">
                <a:latin typeface="Times New Roman" panose="02020603050405020304" pitchFamily="18" charset="0"/>
                <a:cs typeface="Times New Roman" panose="02020603050405020304" pitchFamily="18" charset="0"/>
              </a:rPr>
              <a:t>RDT</a:t>
            </a:r>
            <a:r>
              <a:rPr lang="zh-CN" altLang="en-US" sz="2000" dirty="0">
                <a:latin typeface="Times New Roman" panose="02020603050405020304" pitchFamily="18" charset="0"/>
                <a:cs typeface="Times New Roman" panose="02020603050405020304" pitchFamily="18" charset="0"/>
              </a:rPr>
              <a:t>的纵向变化有利于减小四阶</a:t>
            </a:r>
            <a:r>
              <a:rPr lang="en-US" altLang="zh-CN" sz="2000" dirty="0">
                <a:latin typeface="Times New Roman" panose="02020603050405020304" pitchFamily="18" charset="0"/>
                <a:cs typeface="Times New Roman" panose="02020603050405020304" pitchFamily="18" charset="0"/>
              </a:rPr>
              <a:t>RDT</a:t>
            </a:r>
            <a:r>
              <a:rPr lang="zh-CN" altLang="en-US" sz="2000" dirty="0">
                <a:latin typeface="Times New Roman" panose="02020603050405020304" pitchFamily="18" charset="0"/>
                <a:cs typeface="Times New Roman" panose="02020603050405020304" pitchFamily="18" charset="0"/>
              </a:rPr>
              <a:t>并控制 </a:t>
            </a:r>
            <a:r>
              <a:rPr lang="en-US" altLang="zh-CN" sz="2000" dirty="0">
                <a:latin typeface="Times New Roman" panose="02020603050405020304" pitchFamily="18" charset="0"/>
                <a:cs typeface="Times New Roman" panose="02020603050405020304" pitchFamily="18" charset="0"/>
              </a:rPr>
              <a:t>ADTS</a:t>
            </a:r>
            <a:endParaRPr lang="en-US" altLang="zh-CN" sz="20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57323" y="0"/>
            <a:ext cx="9588191" cy="584775"/>
          </a:xfrm>
          <a:prstGeom prst="rect">
            <a:avLst/>
          </a:prstGeom>
          <a:noFill/>
        </p:spPr>
        <p:txBody>
          <a:bodyPr wrap="square" rtlCol="0">
            <a:spAutoFit/>
          </a:bodyPr>
          <a:lstStyle/>
          <a:p>
            <a:pPr eaLnBrk="0" fontAlgn="base" hangingPunct="0">
              <a:spcBef>
                <a:spcPct val="0"/>
              </a:spcBef>
              <a:spcAft>
                <a:spcPct val="0"/>
              </a:spcAft>
            </a:pPr>
            <a:r>
              <a:rPr lang="zh-CN" altLang="en-US"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rPr>
              <a:t>应用：快速的动力学孔径优化方法</a:t>
            </a:r>
            <a:endParaRPr lang="en-US" altLang="zh-CN"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endParaRPr>
          </a:p>
        </p:txBody>
      </p:sp>
      <p:sp>
        <p:nvSpPr>
          <p:cNvPr id="6" name="文本框 5"/>
          <p:cNvSpPr txBox="1"/>
          <p:nvPr/>
        </p:nvSpPr>
        <p:spPr>
          <a:xfrm>
            <a:off x="257323" y="872976"/>
            <a:ext cx="7432165" cy="400110"/>
          </a:xfrm>
          <a:prstGeom prst="rect">
            <a:avLst/>
          </a:prstGeom>
          <a:noFill/>
        </p:spPr>
        <p:txBody>
          <a:bodyPr wrap="square" rtlCol="0">
            <a:spAutoFit/>
          </a:bodyPr>
          <a:lstStyle/>
          <a:p>
            <a:pPr marL="285750" indent="-285750">
              <a:buFont typeface="Wingdings" panose="05000000000000000000" pitchFamily="2" charset="2"/>
              <a:buChar char="Ø"/>
            </a:pP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基于</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f3,rms</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凸性的快速动力学孔径数值优化方法</a:t>
            </a:r>
            <a:endParaRPr lang="zh-CN" altLang="en-US" sz="2000" dirty="0">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45" name="组合 44"/>
          <p:cNvGrpSpPr/>
          <p:nvPr/>
        </p:nvGrpSpPr>
        <p:grpSpPr>
          <a:xfrm>
            <a:off x="257323" y="1498060"/>
            <a:ext cx="6223101" cy="1865048"/>
            <a:chOff x="257323" y="1476550"/>
            <a:chExt cx="5734151" cy="1399315"/>
          </a:xfrm>
        </p:grpSpPr>
        <p:pic>
          <p:nvPicPr>
            <p:cNvPr id="2" name="图片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257323" y="1476550"/>
              <a:ext cx="5734151" cy="1399315"/>
            </a:xfrm>
            <a:prstGeom prst="rect">
              <a:avLst/>
            </a:prstGeom>
          </p:spPr>
        </p:pic>
        <p:cxnSp>
          <p:nvCxnSpPr>
            <p:cNvPr id="5" name="直接箭头连接符 4"/>
            <p:cNvCxnSpPr/>
            <p:nvPr/>
          </p:nvCxnSpPr>
          <p:spPr>
            <a:xfrm>
              <a:off x="3763660" y="1881703"/>
              <a:ext cx="451184" cy="415090"/>
            </a:xfrm>
            <a:prstGeom prst="straightConnector1">
              <a:avLst/>
            </a:prstGeom>
            <a:ln w="28575">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grpSp>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3248" y="982443"/>
            <a:ext cx="5011429" cy="2702042"/>
          </a:xfrm>
          <a:prstGeom prst="rect">
            <a:avLst/>
          </a:prstGeom>
        </p:spPr>
      </p:pic>
      <p:sp>
        <p:nvSpPr>
          <p:cNvPr id="55" name="矩形 54"/>
          <p:cNvSpPr/>
          <p:nvPr/>
        </p:nvSpPr>
        <p:spPr>
          <a:xfrm>
            <a:off x="257323" y="3923405"/>
            <a:ext cx="6223101" cy="2388492"/>
          </a:xfrm>
          <a:prstGeom prst="rect">
            <a:avLst/>
          </a:prstGeom>
          <a:solidFill>
            <a:srgbClr val="0070C0"/>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箭头: 下 63"/>
          <p:cNvSpPr/>
          <p:nvPr/>
        </p:nvSpPr>
        <p:spPr>
          <a:xfrm rot="16200000">
            <a:off x="6912605" y="4947217"/>
            <a:ext cx="613943" cy="779118"/>
          </a:xfrm>
          <a:prstGeom prst="downArrow">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16200000" scaled="1"/>
            <a:tileRect/>
          </a:gra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文本框 65"/>
          <p:cNvSpPr txBox="1"/>
          <p:nvPr/>
        </p:nvSpPr>
        <p:spPr>
          <a:xfrm>
            <a:off x="7881809" y="4625396"/>
            <a:ext cx="3748215" cy="1422762"/>
          </a:xfrm>
          <a:prstGeom prst="rect">
            <a:avLst/>
          </a:prstGeom>
          <a:solidFill>
            <a:srgbClr val="0070C0"/>
          </a:solidFill>
          <a:ln w="28575">
            <a:solidFill>
              <a:srgbClr val="0070C0"/>
            </a:solidFill>
          </a:ln>
        </p:spPr>
        <p:txBody>
          <a:bodyPr wrap="square" rtlCol="0">
            <a:spAutoFit/>
          </a:bodyPr>
          <a:lstStyle/>
          <a:p>
            <a:pPr algn="just">
              <a:lnSpc>
                <a:spcPct val="150000"/>
              </a:lnSpc>
            </a:pPr>
            <a:r>
              <a:rPr lang="zh-CN" altLang="en-US" sz="20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以此高斯分布采样作为智能优化算法的初始种群进行基于粒子跟踪的数值优化</a:t>
            </a:r>
            <a:endParaRPr lang="zh-CN" altLang="en-US" sz="20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69" name="图形 68" descr="播放"/>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46980" y="5274992"/>
            <a:ext cx="285539" cy="285539"/>
          </a:xfrm>
          <a:prstGeom prst="rect">
            <a:avLst/>
          </a:prstGeom>
        </p:spPr>
      </p:pic>
      <p:sp>
        <p:nvSpPr>
          <p:cNvPr id="71" name="文本框 70"/>
          <p:cNvSpPr txBox="1"/>
          <p:nvPr/>
        </p:nvSpPr>
        <p:spPr>
          <a:xfrm>
            <a:off x="2515356" y="4101989"/>
            <a:ext cx="1707646" cy="2031325"/>
          </a:xfrm>
          <a:prstGeom prst="rect">
            <a:avLst/>
          </a:prstGeom>
          <a:noFill/>
        </p:spPr>
        <p:txBody>
          <a:bodyPr wrap="square" rtlCol="0">
            <a:spAutoFit/>
          </a:bodyPr>
          <a:lstStyle/>
          <a:p>
            <a:pPr algn="just"/>
            <a:r>
              <a:rPr lang="en-US" altLang="zh-CN" sz="3200" u="sng"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02</a:t>
            </a:r>
            <a:endParaRPr lang="en-US" altLang="zh-CN" sz="3200" u="sng"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14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zh-CN" altLang="en-US" sz="20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构造高斯分布，令其</a:t>
            </a:r>
            <a:r>
              <a:rPr lang="en-US" altLang="zh-CN" sz="20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3σ</a:t>
            </a:r>
            <a:r>
              <a:rPr lang="zh-CN" altLang="en-US" sz="20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等于</a:t>
            </a:r>
            <a:r>
              <a:rPr lang="en-US" altLang="zh-CN" sz="20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λ</a:t>
            </a:r>
            <a:r>
              <a:rPr lang="zh-CN" altLang="en-US" sz="20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倍</a:t>
            </a:r>
            <a:r>
              <a:rPr lang="en-US" altLang="zh-CN" sz="20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f3,rms</a:t>
            </a:r>
            <a:r>
              <a:rPr lang="zh-CN" altLang="en-US" sz="20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最小值</a:t>
            </a:r>
            <a:endParaRPr lang="zh-CN" altLang="en-US" sz="20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73" name="图形 72" descr="播放"/>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99099" y="5266982"/>
            <a:ext cx="285539" cy="285539"/>
          </a:xfrm>
          <a:prstGeom prst="rect">
            <a:avLst/>
          </a:prstGeom>
        </p:spPr>
      </p:pic>
      <p:sp>
        <p:nvSpPr>
          <p:cNvPr id="75" name="文本框 74"/>
          <p:cNvSpPr txBox="1"/>
          <p:nvPr/>
        </p:nvSpPr>
        <p:spPr>
          <a:xfrm>
            <a:off x="4660735" y="4095902"/>
            <a:ext cx="1707646" cy="2031325"/>
          </a:xfrm>
          <a:prstGeom prst="rect">
            <a:avLst/>
          </a:prstGeom>
          <a:noFill/>
        </p:spPr>
        <p:txBody>
          <a:bodyPr wrap="square" rtlCol="0">
            <a:spAutoFit/>
          </a:bodyPr>
          <a:lstStyle/>
          <a:p>
            <a:pPr algn="just"/>
            <a:r>
              <a:rPr lang="en-US" altLang="zh-CN" sz="3200" u="sng"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03</a:t>
            </a:r>
            <a:endParaRPr lang="en-US" altLang="zh-CN" sz="3200" u="sng"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14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zh-CN" altLang="en-US" sz="20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使用此高斯分布在六极磁铁强度空间中进行采样</a:t>
            </a:r>
            <a:endParaRPr lang="zh-CN" altLang="en-US" sz="20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7" name="文本框 76"/>
          <p:cNvSpPr txBox="1"/>
          <p:nvPr/>
        </p:nvSpPr>
        <p:spPr>
          <a:xfrm>
            <a:off x="487348" y="4101989"/>
            <a:ext cx="1576796" cy="2031325"/>
          </a:xfrm>
          <a:prstGeom prst="rect">
            <a:avLst/>
          </a:prstGeom>
          <a:noFill/>
        </p:spPr>
        <p:txBody>
          <a:bodyPr wrap="square" rtlCol="0">
            <a:spAutoFit/>
          </a:bodyPr>
          <a:lstStyle/>
          <a:p>
            <a:pPr algn="just"/>
            <a:r>
              <a:rPr lang="en-US" altLang="zh-CN" sz="3200" u="sng"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01</a:t>
            </a:r>
            <a:endParaRPr lang="en-US" altLang="zh-CN" sz="3200" u="sng"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14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zh-CN" altLang="en-US" sz="20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使用随机生成的解拟合</a:t>
            </a:r>
            <a:r>
              <a:rPr lang="en-US" altLang="zh-CN" sz="20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f3,rms</a:t>
            </a:r>
            <a:r>
              <a:rPr lang="zh-CN" altLang="en-US" sz="20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二次型的系数 </a:t>
            </a:r>
            <a:endParaRPr lang="zh-CN" altLang="en-US" sz="20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79" name="图形 78" descr="箭头顺时针弯曲"/>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3150045">
            <a:off x="6340115" y="3174977"/>
            <a:ext cx="590922" cy="914400"/>
          </a:xfrm>
          <a:prstGeom prst="rect">
            <a:avLst/>
          </a:prstGeom>
        </p:spPr>
      </p:pic>
      <p:sp>
        <p:nvSpPr>
          <p:cNvPr id="3" name="文本框 2"/>
          <p:cNvSpPr txBox="1"/>
          <p:nvPr/>
        </p:nvSpPr>
        <p:spPr>
          <a:xfrm>
            <a:off x="7528655" y="3684485"/>
            <a:ext cx="4229100" cy="338554"/>
          </a:xfrm>
          <a:prstGeom prst="rect">
            <a:avLst/>
          </a:prstGeom>
          <a:noFill/>
        </p:spPr>
        <p:txBody>
          <a:bodyPr wrap="square" rtlCol="0">
            <a:spAutoFit/>
          </a:bodyPr>
          <a:lstStyle/>
          <a:p>
            <a:pPr algn="ct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基于</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f3,rms</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几何结构的高斯采样的示意图</a:t>
            </a:r>
            <a:endParaRPr lang="zh-CN" altLang="en-US" sz="1600" dirty="0">
              <a:latin typeface="Times New Roman" panose="02020603050405020304" pitchFamily="18" charset="0"/>
              <a:ea typeface="微软雅黑" panose="020B0503020204020204" pitchFamily="34"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57323" y="0"/>
            <a:ext cx="9588191" cy="584775"/>
          </a:xfrm>
          <a:prstGeom prst="rect">
            <a:avLst/>
          </a:prstGeom>
          <a:noFill/>
        </p:spPr>
        <p:txBody>
          <a:bodyPr wrap="square" rtlCol="0">
            <a:spAutoFit/>
          </a:bodyPr>
          <a:lstStyle/>
          <a:p>
            <a:pPr eaLnBrk="0" fontAlgn="base" hangingPunct="0">
              <a:spcBef>
                <a:spcPct val="0"/>
              </a:spcBef>
              <a:spcAft>
                <a:spcPct val="0"/>
              </a:spcAft>
            </a:pPr>
            <a:r>
              <a:rPr lang="zh-CN" altLang="en-US"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rPr>
              <a:t>应用：快速的动力学孔径优化方法</a:t>
            </a:r>
            <a:endParaRPr lang="en-US" altLang="zh-CN"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endParaRPr>
          </a:p>
        </p:txBody>
      </p:sp>
      <p:sp>
        <p:nvSpPr>
          <p:cNvPr id="6" name="文本框 5"/>
          <p:cNvSpPr txBox="1"/>
          <p:nvPr/>
        </p:nvSpPr>
        <p:spPr>
          <a:xfrm>
            <a:off x="257323" y="872976"/>
            <a:ext cx="7228439" cy="400110"/>
          </a:xfrm>
          <a:prstGeom prst="rect">
            <a:avLst/>
          </a:prstGeom>
          <a:noFill/>
        </p:spPr>
        <p:txBody>
          <a:bodyPr wrap="square" rtlCol="0">
            <a:spAutoFit/>
          </a:bodyPr>
          <a:lstStyle/>
          <a:p>
            <a:pPr marL="285750" indent="-285750">
              <a:buFont typeface="Wingdings" panose="05000000000000000000" pitchFamily="2" charset="2"/>
              <a:buChar char="Ø"/>
            </a:pP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应用于 一个</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DBA lattice (SSRF </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储存环 </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lattice</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，八组六极磁铁</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en-US" sz="2000"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92471" y="1975864"/>
            <a:ext cx="5206663" cy="3215114"/>
          </a:xfrm>
          <a:prstGeom prst="rect">
            <a:avLst/>
          </a:prstGeom>
        </p:spPr>
      </p:pic>
      <p:pic>
        <p:nvPicPr>
          <p:cNvPr id="14" name="图片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2868" y="1975864"/>
            <a:ext cx="5206663" cy="3215114"/>
          </a:xfrm>
          <a:prstGeom prst="rect">
            <a:avLst/>
          </a:prstGeom>
        </p:spPr>
      </p:pic>
      <p:sp>
        <p:nvSpPr>
          <p:cNvPr id="15" name="文本框 14"/>
          <p:cNvSpPr txBox="1"/>
          <p:nvPr/>
        </p:nvSpPr>
        <p:spPr>
          <a:xfrm>
            <a:off x="257323" y="5757557"/>
            <a:ext cx="11799529" cy="826445"/>
          </a:xfrm>
          <a:prstGeom prst="rect">
            <a:avLst/>
          </a:prstGeom>
          <a:noFill/>
        </p:spPr>
        <p:txBody>
          <a:bodyPr wrap="square" rtlCol="0">
            <a:spAutoFit/>
          </a:bodyPr>
          <a:lstStyle/>
          <a:p>
            <a:pPr marL="285750" indent="-285750" algn="just">
              <a:lnSpc>
                <a:spcPts val="3000"/>
              </a:lnSpc>
              <a:buFont typeface="Wingdings" panose="05000000000000000000" pitchFamily="2" charset="2"/>
              <a:buChar char="ü"/>
            </a:pPr>
            <a:r>
              <a:rPr lang="zh-CN" altLang="en-US" sz="2000" dirty="0">
                <a:latin typeface="Times New Roman" panose="02020603050405020304" pitchFamily="18" charset="0"/>
                <a:cs typeface="Times New Roman" panose="02020603050405020304" pitchFamily="18" charset="0"/>
              </a:rPr>
              <a:t>相较于随机采样，基于</a:t>
            </a:r>
            <a:r>
              <a:rPr lang="en-US" altLang="zh-CN" sz="2000" dirty="0">
                <a:latin typeface="Times New Roman" panose="02020603050405020304" pitchFamily="18" charset="0"/>
                <a:cs typeface="Times New Roman" panose="02020603050405020304" pitchFamily="18" charset="0"/>
              </a:rPr>
              <a:t>f3,rms</a:t>
            </a:r>
            <a:r>
              <a:rPr lang="zh-CN" altLang="en-US" sz="2000" dirty="0">
                <a:latin typeface="Times New Roman" panose="02020603050405020304" pitchFamily="18" charset="0"/>
                <a:cs typeface="Times New Roman" panose="02020603050405020304" pitchFamily="18" charset="0"/>
              </a:rPr>
              <a:t>几何结构的高斯采样得到的</a:t>
            </a:r>
            <a:r>
              <a:rPr lang="zh-CN" altLang="en-US" sz="2000" dirty="0">
                <a:solidFill>
                  <a:srgbClr val="C00000"/>
                </a:solidFill>
                <a:latin typeface="Times New Roman" panose="02020603050405020304" pitchFamily="18" charset="0"/>
                <a:cs typeface="Times New Roman" panose="02020603050405020304" pitchFamily="18" charset="0"/>
              </a:rPr>
              <a:t>初始种群的质量明显更高，收敛速度大幅加快</a:t>
            </a:r>
            <a:endParaRPr lang="en-US" altLang="zh-CN" sz="2000" dirty="0">
              <a:solidFill>
                <a:srgbClr val="C00000"/>
              </a:solidFill>
              <a:latin typeface="Times New Roman" panose="02020603050405020304" pitchFamily="18" charset="0"/>
              <a:cs typeface="Times New Roman" panose="02020603050405020304" pitchFamily="18" charset="0"/>
            </a:endParaRPr>
          </a:p>
          <a:p>
            <a:pPr marL="285750" indent="-285750" algn="just">
              <a:lnSpc>
                <a:spcPts val="3000"/>
              </a:lnSpc>
              <a:buFont typeface="Wingdings" panose="05000000000000000000" pitchFamily="2" charset="2"/>
              <a:buChar char="ü"/>
            </a:pPr>
            <a:r>
              <a:rPr lang="zh-CN" altLang="en-US" sz="2000" dirty="0">
                <a:latin typeface="Times New Roman" panose="02020603050405020304" pitchFamily="18" charset="0"/>
                <a:cs typeface="Times New Roman" panose="02020603050405020304" pitchFamily="18" charset="0"/>
              </a:rPr>
              <a:t>优化结果也印证了之前的结论：</a:t>
            </a:r>
            <a:r>
              <a:rPr lang="zh-CN" altLang="en-US" sz="2000" dirty="0">
                <a:solidFill>
                  <a:srgbClr val="0070C0"/>
                </a:solidFill>
                <a:latin typeface="Times New Roman" panose="02020603050405020304" pitchFamily="18" charset="0"/>
                <a:cs typeface="Times New Roman" panose="02020603050405020304" pitchFamily="18" charset="0"/>
              </a:rPr>
              <a:t>在六极磁铁强度空间中，动力学孔径与</a:t>
            </a:r>
            <a:r>
              <a:rPr lang="en-US" altLang="zh-CN" sz="2000" dirty="0">
                <a:solidFill>
                  <a:srgbClr val="0070C0"/>
                </a:solidFill>
                <a:latin typeface="Times New Roman" panose="02020603050405020304" pitchFamily="18" charset="0"/>
                <a:cs typeface="Times New Roman" panose="02020603050405020304" pitchFamily="18" charset="0"/>
              </a:rPr>
              <a:t>f3,rms</a:t>
            </a:r>
            <a:r>
              <a:rPr lang="zh-CN" altLang="en-US" sz="2000" dirty="0">
                <a:solidFill>
                  <a:srgbClr val="0070C0"/>
                </a:solidFill>
                <a:latin typeface="Times New Roman" panose="02020603050405020304" pitchFamily="18" charset="0"/>
                <a:cs typeface="Times New Roman" panose="02020603050405020304" pitchFamily="18" charset="0"/>
              </a:rPr>
              <a:t>的分布具有较好的一致性</a:t>
            </a:r>
            <a:endParaRPr lang="zh-CN" altLang="en-US" sz="2000" dirty="0">
              <a:latin typeface="Times New Roman" panose="02020603050405020304" pitchFamily="18" charset="0"/>
              <a:cs typeface="Times New Roman" panose="02020603050405020304" pitchFamily="18" charset="0"/>
            </a:endParaRPr>
          </a:p>
        </p:txBody>
      </p:sp>
      <p:sp>
        <p:nvSpPr>
          <p:cNvPr id="16" name="文本框 15"/>
          <p:cNvSpPr txBox="1"/>
          <p:nvPr/>
        </p:nvSpPr>
        <p:spPr>
          <a:xfrm>
            <a:off x="1849670" y="5227709"/>
            <a:ext cx="2292263" cy="338554"/>
          </a:xfrm>
          <a:prstGeom prst="rect">
            <a:avLst/>
          </a:prstGeom>
          <a:noFill/>
        </p:spPr>
        <p:txBody>
          <a:bodyPr wrap="square" rtlCol="0">
            <a:spAutoFit/>
          </a:bodyPr>
          <a:lstStyle/>
          <a:p>
            <a:pPr algn="ctr"/>
            <a:r>
              <a:rPr lang="zh-CN" altLang="en-US" sz="1600" dirty="0"/>
              <a:t>最优值收敛曲线</a:t>
            </a:r>
            <a:endParaRPr lang="zh-CN" altLang="en-US" sz="1600" dirty="0"/>
          </a:p>
        </p:txBody>
      </p:sp>
      <p:sp>
        <p:nvSpPr>
          <p:cNvPr id="18" name="文本框 17"/>
          <p:cNvSpPr txBox="1"/>
          <p:nvPr/>
        </p:nvSpPr>
        <p:spPr>
          <a:xfrm>
            <a:off x="8278684" y="5227709"/>
            <a:ext cx="2461308" cy="338554"/>
          </a:xfrm>
          <a:prstGeom prst="rect">
            <a:avLst/>
          </a:prstGeom>
          <a:noFill/>
        </p:spPr>
        <p:txBody>
          <a:bodyPr wrap="square" rtlCol="0">
            <a:spAutoFit/>
          </a:bodyPr>
          <a:lstStyle/>
          <a:p>
            <a:pPr algn="ctr"/>
            <a:r>
              <a:rPr lang="zh-CN" altLang="en-US" sz="1600" dirty="0"/>
              <a:t>种群平均值演化曲线</a:t>
            </a:r>
            <a:endParaRPr lang="zh-CN" altLang="en-US" sz="1600" dirty="0"/>
          </a:p>
        </p:txBody>
      </p:sp>
      <p:sp>
        <p:nvSpPr>
          <p:cNvPr id="21" name="文本框 20"/>
          <p:cNvSpPr txBox="1"/>
          <p:nvPr/>
        </p:nvSpPr>
        <p:spPr>
          <a:xfrm>
            <a:off x="3553216" y="1411556"/>
            <a:ext cx="5085566" cy="369332"/>
          </a:xfrm>
          <a:prstGeom prst="rect">
            <a:avLst/>
          </a:prstGeom>
          <a:solidFill>
            <a:srgbClr val="0070C0"/>
          </a:solidFill>
        </p:spPr>
        <p:txBody>
          <a:bodyPr wrap="square" rtlCol="0">
            <a:spAutoFit/>
          </a:bodyPr>
          <a:lstStyle/>
          <a:p>
            <a:pPr algn="ctr"/>
            <a:r>
              <a:rPr lang="zh-CN" altLang="en-US"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随机采样  </a:t>
            </a:r>
            <a:r>
              <a:rPr lang="en-US" altLang="zh-CN"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VS</a:t>
            </a:r>
            <a:r>
              <a:rPr lang="zh-CN" altLang="en-US"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基于</a:t>
            </a:r>
            <a:r>
              <a:rPr lang="en-US" altLang="zh-CN"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f3,rms</a:t>
            </a:r>
            <a:r>
              <a:rPr lang="zh-CN" altLang="en-US"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几何结构的高斯采样</a:t>
            </a:r>
            <a:endParaRPr lang="zh-CN" altLang="en-US"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2" name="椭圆 21"/>
          <p:cNvSpPr/>
          <p:nvPr/>
        </p:nvSpPr>
        <p:spPr>
          <a:xfrm>
            <a:off x="1615858" y="2091846"/>
            <a:ext cx="344465" cy="557409"/>
          </a:xfrm>
          <a:prstGeom prst="ellipse">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7759874" y="2091846"/>
            <a:ext cx="344465" cy="557409"/>
          </a:xfrm>
          <a:prstGeom prst="ellipse">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nvSpPr>
        <p:spPr>
          <a:xfrm>
            <a:off x="1615857" y="3813305"/>
            <a:ext cx="344465" cy="557409"/>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p:nvSpPr>
        <p:spPr>
          <a:xfrm>
            <a:off x="7759874" y="3362707"/>
            <a:ext cx="344465" cy="557409"/>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57323" y="0"/>
            <a:ext cx="9588191" cy="584775"/>
          </a:xfrm>
          <a:prstGeom prst="rect">
            <a:avLst/>
          </a:prstGeom>
          <a:noFill/>
        </p:spPr>
        <p:txBody>
          <a:bodyPr wrap="square" rtlCol="0">
            <a:spAutoFit/>
          </a:bodyPr>
          <a:lstStyle/>
          <a:p>
            <a:pPr eaLnBrk="0" fontAlgn="base" hangingPunct="0">
              <a:spcBef>
                <a:spcPct val="0"/>
              </a:spcBef>
              <a:spcAft>
                <a:spcPct val="0"/>
              </a:spcAft>
            </a:pPr>
            <a:r>
              <a:rPr lang="zh-CN" altLang="en-US"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rPr>
              <a:t>应用：快速的动力学孔径优化方法</a:t>
            </a:r>
            <a:endParaRPr lang="en-US" altLang="zh-CN"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endParaRPr>
          </a:p>
        </p:txBody>
      </p:sp>
      <p:sp>
        <p:nvSpPr>
          <p:cNvPr id="6" name="文本框 5"/>
          <p:cNvSpPr txBox="1"/>
          <p:nvPr/>
        </p:nvSpPr>
        <p:spPr>
          <a:xfrm>
            <a:off x="257323" y="872976"/>
            <a:ext cx="6385524" cy="461665"/>
          </a:xfrm>
          <a:prstGeom prst="rect">
            <a:avLst/>
          </a:prstGeom>
          <a:noFill/>
        </p:spPr>
        <p:txBody>
          <a:bodyPr wrap="square" rtlCol="0">
            <a:spAutoFit/>
          </a:bodyPr>
          <a:lstStyle/>
          <a:p>
            <a:pPr marL="285750" indent="-285750">
              <a:buFont typeface="Wingdings" panose="05000000000000000000" pitchFamily="2" charset="2"/>
              <a:buChar char="Ø"/>
            </a:pP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应用于一个 </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MBA lattice </a:t>
            </a: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（六组六极磁铁）</a:t>
            </a:r>
            <a:endParaRPr lang="zh-CN" altLang="en-US" sz="24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 name="文本框 14"/>
          <p:cNvSpPr txBox="1"/>
          <p:nvPr/>
        </p:nvSpPr>
        <p:spPr>
          <a:xfrm>
            <a:off x="988203" y="5798314"/>
            <a:ext cx="10215593" cy="461665"/>
          </a:xfrm>
          <a:prstGeom prst="rect">
            <a:avLst/>
          </a:prstGeom>
          <a:noFill/>
        </p:spPr>
        <p:txBody>
          <a:bodyPr wrap="square" rtlCol="0">
            <a:spAutoFit/>
          </a:bodyPr>
          <a:lstStyle/>
          <a:p>
            <a:pPr marL="285750" indent="-285750">
              <a:buFont typeface="Wingdings" panose="05000000000000000000" pitchFamily="2" charset="2"/>
              <a:buChar char="ü"/>
            </a:pPr>
            <a:r>
              <a:rPr lang="zh-CN" altLang="en-US" sz="2400" dirty="0">
                <a:latin typeface="Times New Roman" panose="02020603050405020304" pitchFamily="18" charset="0"/>
                <a:cs typeface="Times New Roman" panose="02020603050405020304" pitchFamily="18" charset="0"/>
              </a:rPr>
              <a:t>优化结果表明：本方法在 </a:t>
            </a:r>
            <a:r>
              <a:rPr lang="en-US" altLang="zh-CN" sz="2400" dirty="0">
                <a:latin typeface="Times New Roman" panose="02020603050405020304" pitchFamily="18" charset="0"/>
                <a:cs typeface="Times New Roman" panose="02020603050405020304" pitchFamily="18" charset="0"/>
              </a:rPr>
              <a:t>MBA lattice </a:t>
            </a:r>
            <a:r>
              <a:rPr lang="zh-CN" altLang="en-US" sz="2400" dirty="0">
                <a:latin typeface="Times New Roman" panose="02020603050405020304" pitchFamily="18" charset="0"/>
                <a:cs typeface="Times New Roman" panose="02020603050405020304" pitchFamily="18" charset="0"/>
              </a:rPr>
              <a:t>的动力学孔径优化中仍然表现高效</a:t>
            </a:r>
            <a:endParaRPr lang="zh-CN" altLang="en-US" sz="2400" dirty="0">
              <a:latin typeface="Times New Roman" panose="02020603050405020304" pitchFamily="18" charset="0"/>
              <a:cs typeface="Times New Roman" panose="02020603050405020304" pitchFamily="18" charset="0"/>
            </a:endParaRPr>
          </a:p>
        </p:txBody>
      </p:sp>
      <p:sp>
        <p:nvSpPr>
          <p:cNvPr id="16" name="文本框 15"/>
          <p:cNvSpPr txBox="1"/>
          <p:nvPr/>
        </p:nvSpPr>
        <p:spPr>
          <a:xfrm>
            <a:off x="939977" y="5005367"/>
            <a:ext cx="3976502" cy="400110"/>
          </a:xfrm>
          <a:prstGeom prst="rect">
            <a:avLst/>
          </a:prstGeom>
          <a:noFill/>
        </p:spPr>
        <p:txBody>
          <a:bodyPr wrap="square" rtlCol="0">
            <a:spAutoFit/>
          </a:bodyPr>
          <a:lstStyle/>
          <a:p>
            <a:pPr algn="ctr"/>
            <a:r>
              <a:rPr lang="en-US" altLang="zh-CN" sz="2000" dirty="0"/>
              <a:t>7BA lattice </a:t>
            </a:r>
            <a:r>
              <a:rPr lang="zh-CN" altLang="en-US" sz="2000" dirty="0"/>
              <a:t>的光学函数与磁铁布局</a:t>
            </a:r>
            <a:endParaRPr lang="zh-CN" altLang="en-US" sz="2000" dirty="0"/>
          </a:p>
        </p:txBody>
      </p:sp>
      <p:sp>
        <p:nvSpPr>
          <p:cNvPr id="18" name="文本框 17"/>
          <p:cNvSpPr txBox="1"/>
          <p:nvPr/>
        </p:nvSpPr>
        <p:spPr>
          <a:xfrm>
            <a:off x="8051189" y="5005367"/>
            <a:ext cx="2461308" cy="400110"/>
          </a:xfrm>
          <a:prstGeom prst="rect">
            <a:avLst/>
          </a:prstGeom>
          <a:noFill/>
        </p:spPr>
        <p:txBody>
          <a:bodyPr wrap="square" rtlCol="0">
            <a:spAutoFit/>
          </a:bodyPr>
          <a:lstStyle/>
          <a:p>
            <a:pPr algn="ctr"/>
            <a:r>
              <a:rPr lang="zh-CN" altLang="en-US" sz="2000" dirty="0"/>
              <a:t>最优值收敛曲线</a:t>
            </a:r>
            <a:endParaRPr lang="zh-CN" altLang="en-US" sz="2000" dirty="0"/>
          </a:p>
        </p:txBody>
      </p:sp>
      <p:pic>
        <p:nvPicPr>
          <p:cNvPr id="2" name="图片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392471" y="1699404"/>
            <a:ext cx="5206662" cy="3215114"/>
          </a:xfrm>
          <a:prstGeom prst="rect">
            <a:avLst/>
          </a:prstGeom>
        </p:spPr>
      </p:pic>
      <p:pic>
        <p:nvPicPr>
          <p:cNvPr id="3" name="图片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6592868" y="1699404"/>
            <a:ext cx="5206662" cy="3215114"/>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57323" y="0"/>
            <a:ext cx="9588191" cy="584775"/>
          </a:xfrm>
          <a:prstGeom prst="rect">
            <a:avLst/>
          </a:prstGeom>
          <a:noFill/>
        </p:spPr>
        <p:txBody>
          <a:bodyPr wrap="square" rtlCol="0">
            <a:spAutoFit/>
          </a:bodyPr>
          <a:lstStyle/>
          <a:p>
            <a:pPr eaLnBrk="0" fontAlgn="base" hangingPunct="0">
              <a:spcBef>
                <a:spcPct val="0"/>
              </a:spcBef>
              <a:spcAft>
                <a:spcPct val="0"/>
              </a:spcAft>
            </a:pPr>
            <a:r>
              <a:rPr lang="zh-CN" altLang="en-US"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rPr>
              <a:t>总结</a:t>
            </a:r>
            <a:endParaRPr lang="en-US" altLang="zh-CN"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endParaRPr>
          </a:p>
        </p:txBody>
      </p:sp>
      <p:sp>
        <p:nvSpPr>
          <p:cNvPr id="2" name="文本框 1"/>
          <p:cNvSpPr txBox="1"/>
          <p:nvPr/>
        </p:nvSpPr>
        <p:spPr>
          <a:xfrm>
            <a:off x="431006" y="1210435"/>
            <a:ext cx="11329987" cy="4243406"/>
          </a:xfrm>
          <a:prstGeom prst="rect">
            <a:avLst/>
          </a:prstGeom>
          <a:noFill/>
        </p:spPr>
        <p:txBody>
          <a:bodyPr wrap="square" rtlCol="0">
            <a:spAutoFit/>
          </a:bodyPr>
          <a:lstStyle/>
          <a:p>
            <a:pPr marL="342900" indent="-342900">
              <a:lnSpc>
                <a:spcPts val="4000"/>
              </a:lnSpc>
              <a:spcAft>
                <a:spcPts val="2400"/>
              </a:spcAft>
              <a:buFont typeface="Wingdings" panose="05000000000000000000" pitchFamily="2" charset="2"/>
              <a:buChar char="p"/>
            </a:pPr>
            <a:r>
              <a:rPr lang="zh-CN" altLang="en-US" sz="2400" dirty="0">
                <a:latin typeface="Times New Roman" panose="02020603050405020304" pitchFamily="18" charset="0"/>
                <a:cs typeface="Times New Roman" panose="02020603050405020304" pitchFamily="18" charset="0"/>
              </a:rPr>
              <a:t>三阶共振驱动项纵向变化的量化表达式 </a:t>
            </a:r>
            <a:r>
              <a:rPr lang="en-US" altLang="zh-CN" sz="2400" dirty="0">
                <a:latin typeface="Times New Roman" panose="02020603050405020304" pitchFamily="18" charset="0"/>
                <a:cs typeface="Times New Roman" panose="02020603050405020304" pitchFamily="18" charset="0"/>
              </a:rPr>
              <a:t>f3,rms </a:t>
            </a:r>
            <a:r>
              <a:rPr lang="zh-CN" altLang="en-US" sz="2400" dirty="0">
                <a:latin typeface="Times New Roman" panose="02020603050405020304" pitchFamily="18" charset="0"/>
                <a:cs typeface="Times New Roman" panose="02020603050405020304" pitchFamily="18" charset="0"/>
              </a:rPr>
              <a:t>是一个特殊的凸函数，其等值面在六极磁铁强度空间中呈现为一系列同心同轴的椭球面。</a:t>
            </a:r>
            <a:endParaRPr lang="en-US" altLang="zh-CN" sz="2400" dirty="0">
              <a:latin typeface="Times New Roman" panose="02020603050405020304" pitchFamily="18" charset="0"/>
              <a:cs typeface="Times New Roman" panose="02020603050405020304" pitchFamily="18" charset="0"/>
            </a:endParaRPr>
          </a:p>
          <a:p>
            <a:pPr marL="342900" indent="-342900">
              <a:lnSpc>
                <a:spcPts val="4000"/>
              </a:lnSpc>
              <a:spcAft>
                <a:spcPts val="2400"/>
              </a:spcAft>
              <a:buFont typeface="Wingdings" panose="05000000000000000000" pitchFamily="2" charset="2"/>
              <a:buChar char="p"/>
            </a:pPr>
            <a:r>
              <a:rPr lang="zh-CN" altLang="en-US" sz="2400" dirty="0">
                <a:latin typeface="Times New Roman" panose="02020603050405020304" pitchFamily="18" charset="0"/>
                <a:cs typeface="Times New Roman" panose="02020603050405020304" pitchFamily="18" charset="0"/>
              </a:rPr>
              <a:t>动力学孔径与 </a:t>
            </a:r>
            <a:r>
              <a:rPr lang="en-US" altLang="zh-CN" sz="2400" dirty="0">
                <a:latin typeface="Times New Roman" panose="02020603050405020304" pitchFamily="18" charset="0"/>
                <a:cs typeface="Times New Roman" panose="02020603050405020304" pitchFamily="18" charset="0"/>
              </a:rPr>
              <a:t>f3,rms </a:t>
            </a:r>
            <a:r>
              <a:rPr lang="zh-CN" altLang="en-US" sz="2400" dirty="0">
                <a:latin typeface="Times New Roman" panose="02020603050405020304" pitchFamily="18" charset="0"/>
                <a:cs typeface="Times New Roman" panose="02020603050405020304" pitchFamily="18" charset="0"/>
              </a:rPr>
              <a:t>在六极磁铁强度空间中的分布呈现很强的一致性，具有较大动力学孔径的区域大致连续地分布在具有较小 </a:t>
            </a:r>
            <a:r>
              <a:rPr lang="en-US" altLang="zh-CN" sz="2400" dirty="0">
                <a:latin typeface="Times New Roman" panose="02020603050405020304" pitchFamily="18" charset="0"/>
                <a:cs typeface="Times New Roman" panose="02020603050405020304" pitchFamily="18" charset="0"/>
              </a:rPr>
              <a:t>f3,rms </a:t>
            </a:r>
            <a:r>
              <a:rPr lang="zh-CN" altLang="en-US" sz="2400" dirty="0">
                <a:latin typeface="Times New Roman" panose="02020603050405020304" pitchFamily="18" charset="0"/>
                <a:cs typeface="Times New Roman" panose="02020603050405020304" pitchFamily="18" charset="0"/>
              </a:rPr>
              <a:t>的椭球内部，表明非凸的动力学孔径优化问题可以近似视作一个凸优化问题。</a:t>
            </a:r>
            <a:endParaRPr lang="en-US" altLang="zh-CN" sz="1600" dirty="0">
              <a:latin typeface="Times New Roman" panose="02020603050405020304" pitchFamily="18" charset="0"/>
              <a:cs typeface="Times New Roman" panose="02020603050405020304" pitchFamily="18" charset="0"/>
            </a:endParaRPr>
          </a:p>
          <a:p>
            <a:pPr marL="342900" indent="-342900">
              <a:lnSpc>
                <a:spcPts val="4000"/>
              </a:lnSpc>
              <a:spcAft>
                <a:spcPts val="2400"/>
              </a:spcAft>
              <a:buFont typeface="Wingdings" panose="05000000000000000000" pitchFamily="2" charset="2"/>
              <a:buChar char="p"/>
            </a:pPr>
            <a:r>
              <a:rPr lang="zh-CN" altLang="en-US" sz="2400" dirty="0">
                <a:latin typeface="Times New Roman" panose="02020603050405020304" pitchFamily="18" charset="0"/>
                <a:cs typeface="Times New Roman" panose="02020603050405020304" pitchFamily="18" charset="0"/>
              </a:rPr>
              <a:t>将基于 </a:t>
            </a:r>
            <a:r>
              <a:rPr lang="en-US" altLang="zh-CN" sz="2400" dirty="0">
                <a:latin typeface="Times New Roman" panose="02020603050405020304" pitchFamily="18" charset="0"/>
                <a:cs typeface="Times New Roman" panose="02020603050405020304" pitchFamily="18" charset="0"/>
              </a:rPr>
              <a:t>f3,rms </a:t>
            </a:r>
            <a:r>
              <a:rPr lang="zh-CN" altLang="en-US" sz="2400" dirty="0">
                <a:latin typeface="Times New Roman" panose="02020603050405020304" pitchFamily="18" charset="0"/>
                <a:cs typeface="Times New Roman" panose="02020603050405020304" pitchFamily="18" charset="0"/>
              </a:rPr>
              <a:t>几何结构的高斯采样与基于粒子跟踪的动力学孔径数值优化方法相结合，能够显著提高动力学孔径的优化效率。</a:t>
            </a:r>
            <a:endParaRPr lang="zh-CN" altLang="en-US" sz="24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2381885" y="2851150"/>
            <a:ext cx="7428230" cy="1155699"/>
          </a:xfrm>
        </p:spPr>
        <p:txBody>
          <a:bodyPr/>
          <a:lstStyle/>
          <a:p>
            <a:pPr algn="ctr" eaLnBrk="0" fontAlgn="base" hangingPunct="0">
              <a:spcAft>
                <a:spcPct val="0"/>
              </a:spcAft>
            </a:pPr>
            <a:r>
              <a:rPr lang="zh-CN" altLang="en-US" sz="6600" dirty="0">
                <a:solidFill>
                  <a:srgbClr val="FFFFFF"/>
                </a:solidFill>
                <a:latin typeface="Times New Roman" panose="02020603050405020304" pitchFamily="18" charset="0"/>
                <a:cs typeface="MiSans Semibold" panose="00000700000000000000" charset="-122"/>
                <a:sym typeface="汉仪正圆 55简" panose="00020600040101010101" charset="-122"/>
              </a:rPr>
              <a:t>谢  谢 ！</a:t>
            </a:r>
            <a:endParaRPr lang="zh-CN" altLang="en-US" sz="6600" dirty="0">
              <a:solidFill>
                <a:srgbClr val="FFFFFF"/>
              </a:solidFill>
              <a:latin typeface="Times New Roman" panose="02020603050405020304" pitchFamily="18" charset="0"/>
              <a:cs typeface="MiSans Semibold" panose="00000700000000000000" charset="-122"/>
              <a:sym typeface="汉仪正圆 55简" panose="00020600040101010101" charset="-122"/>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文本框 31"/>
          <p:cNvSpPr txBox="1"/>
          <p:nvPr/>
        </p:nvSpPr>
        <p:spPr>
          <a:xfrm>
            <a:off x="34608" y="2216785"/>
            <a:ext cx="3176270" cy="430530"/>
          </a:xfrm>
          <a:prstGeom prst="rect">
            <a:avLst/>
          </a:prstGeom>
          <a:effectLst/>
        </p:spPr>
        <p:txBody>
          <a:bodyPr wrap="square" lIns="0" tIns="0" rIns="0" bIns="0">
            <a:spAutoFit/>
          </a:bodyPr>
          <a:lstStyle>
            <a:defPPr>
              <a:defRPr lang="zh-CN"/>
            </a:defPPr>
            <a:lvl1pPr marR="0" lvl="0" indent="0" fontAlgn="auto">
              <a:lnSpc>
                <a:spcPct val="100000"/>
              </a:lnSpc>
              <a:spcBef>
                <a:spcPts val="0"/>
              </a:spcBef>
              <a:spcAft>
                <a:spcPts val="0"/>
              </a:spcAft>
              <a:buClrTx/>
              <a:buSzTx/>
              <a:buFontTx/>
              <a:buNone/>
              <a:defRPr kumimoji="0" sz="5400" b="0" i="0" u="none" strike="noStrike" cap="none" spc="0" normalizeH="0" baseline="0">
                <a:ln>
                  <a:noFill/>
                </a:ln>
                <a:gradFill flip="none" rotWithShape="1">
                  <a:gsLst>
                    <a:gs pos="0">
                      <a:prstClr val="white"/>
                    </a:gs>
                    <a:gs pos="99000">
                      <a:schemeClr val="accent1">
                        <a:lumMod val="60000"/>
                        <a:lumOff val="40000"/>
                      </a:schemeClr>
                    </a:gs>
                  </a:gsLst>
                  <a:lin ang="18900000" scaled="1"/>
                  <a:tileRect/>
                </a:gradFill>
                <a:effectLst/>
                <a:uLnTx/>
                <a:uFillTx/>
                <a:latin typeface="OPPOSans H" panose="00020600040101010101" pitchFamily="18" charset="-122"/>
                <a:ea typeface="OPPOSans H" panose="00020600040101010101" pitchFamily="18" charset="-122"/>
                <a:cs typeface="阿里巴巴普惠体 Medium" panose="00020600040101010101" pitchFamily="18" charset="-122"/>
              </a:defRPr>
            </a:lvl1pPr>
          </a:lstStyle>
          <a:p>
            <a:pPr algn="ctr" eaLnBrk="0" hangingPunct="0"/>
            <a:r>
              <a:rPr lang="zh-CN" altLang="en-US" sz="2800" b="1" dirty="0">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mn-ea"/>
              </a:rPr>
              <a:t>CONTENTS</a:t>
            </a:r>
            <a:endParaRPr lang="zh-CN" altLang="en-US" sz="2800" b="1" dirty="0">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9" name="文本框" descr="7b0a20202020227461726765744d6f64756c65223a20226b6f6e6c696e65666f6e7473220a7d0a"/>
          <p:cNvSpPr txBox="1"/>
          <p:nvPr>
            <p:custDataLst>
              <p:tags r:id="rId1"/>
            </p:custDataLst>
          </p:nvPr>
        </p:nvSpPr>
        <p:spPr>
          <a:xfrm>
            <a:off x="639445" y="1417805"/>
            <a:ext cx="1966595" cy="615315"/>
          </a:xfrm>
          <a:prstGeom prst="rect">
            <a:avLst/>
          </a:prstGeom>
          <a:noFill/>
          <a:effectLst/>
        </p:spPr>
        <p:txBody>
          <a:bodyPr wrap="square" lIns="0" tIns="0" rIns="0" bIns="0" rtlCol="0" anchor="t" anchorCtr="0">
            <a:spAutoFit/>
          </a:bodyPr>
          <a:lstStyle/>
          <a:p>
            <a:pPr algn="ctr" eaLnBrk="0" fontAlgn="base" hangingPunct="0">
              <a:spcBef>
                <a:spcPct val="0"/>
              </a:spcBef>
              <a:spcAft>
                <a:spcPts val="600"/>
              </a:spcAft>
            </a:pPr>
            <a:r>
              <a:rPr lang="zh-CN" altLang="en-US" sz="4000" b="1" dirty="0">
                <a:solidFill>
                  <a:srgbClr val="FFFFFF"/>
                </a:solidFill>
                <a:latin typeface="Times New Roman" panose="02020603050405020304" pitchFamily="18" charset="0"/>
                <a:ea typeface="微软雅黑" panose="020B0503020204020204" pitchFamily="34" charset="-122"/>
                <a:cs typeface="MiSans Semibold" panose="00000700000000000000" charset="-122"/>
                <a:sym typeface="汉仪正圆 55简" panose="00020600040101010101" charset="-122"/>
              </a:rPr>
              <a:t>目</a:t>
            </a:r>
            <a:r>
              <a:rPr lang="en-US" altLang="zh-CN" sz="4000" b="1" dirty="0">
                <a:solidFill>
                  <a:srgbClr val="FFFFFF"/>
                </a:solidFill>
                <a:latin typeface="Times New Roman" panose="02020603050405020304" pitchFamily="18" charset="0"/>
                <a:ea typeface="微软雅黑" panose="020B0503020204020204" pitchFamily="34" charset="-122"/>
                <a:cs typeface="MiSans Semibold" panose="00000700000000000000" charset="-122"/>
                <a:sym typeface="汉仪正圆 55简" panose="00020600040101010101" charset="-122"/>
              </a:rPr>
              <a:t>     </a:t>
            </a:r>
            <a:r>
              <a:rPr lang="zh-CN" altLang="en-US" sz="4000" b="1" dirty="0">
                <a:solidFill>
                  <a:srgbClr val="FFFFFF"/>
                </a:solidFill>
                <a:latin typeface="Times New Roman" panose="02020603050405020304" pitchFamily="18" charset="0"/>
                <a:ea typeface="微软雅黑" panose="020B0503020204020204" pitchFamily="34" charset="-122"/>
                <a:cs typeface="MiSans Semibold" panose="00000700000000000000" charset="-122"/>
                <a:sym typeface="汉仪正圆 55简" panose="00020600040101010101" charset="-122"/>
              </a:rPr>
              <a:t>录</a:t>
            </a:r>
            <a:endParaRPr lang="zh-CN" altLang="en-US" sz="5400" b="1" dirty="0">
              <a:solidFill>
                <a:srgbClr val="FFFFFF">
                  <a:lumMod val="95000"/>
                </a:srgbClr>
              </a:solidFill>
              <a:latin typeface="Times New Roman" panose="02020603050405020304" pitchFamily="18" charset="0"/>
              <a:ea typeface="微软雅黑" panose="020B0503020204020204" pitchFamily="34" charset="-122"/>
              <a:cs typeface="汉仪正圆 55简" panose="00020600040101010101" charset="-122"/>
              <a:sym typeface="汉仪正圆 55简" panose="00020600040101010101" charset="-122"/>
            </a:endParaRPr>
          </a:p>
        </p:txBody>
      </p:sp>
      <p:sp>
        <p:nvSpPr>
          <p:cNvPr id="15" name="圆角矩形 14"/>
          <p:cNvSpPr/>
          <p:nvPr/>
        </p:nvSpPr>
        <p:spPr>
          <a:xfrm>
            <a:off x="4147507" y="1359331"/>
            <a:ext cx="6239506" cy="635000"/>
          </a:xfrm>
          <a:prstGeom prst="roundRect">
            <a:avLst/>
          </a:prstGeom>
          <a:ln w="19050">
            <a:gradFill>
              <a:gsLst>
                <a:gs pos="0">
                  <a:srgbClr val="65CAE8"/>
                </a:gs>
                <a:gs pos="100000">
                  <a:srgbClr val="1254A2">
                    <a:alpha val="20000"/>
                  </a:srgbClr>
                </a:gs>
              </a:gsLst>
              <a:lin ang="4260000"/>
            </a:gradFill>
          </a:ln>
        </p:spPr>
        <p:style>
          <a:lnRef idx="0">
            <a:srgbClr val="FFFFFF"/>
          </a:lnRef>
          <a:fillRef idx="0">
            <a:srgbClr val="FFFFFF"/>
          </a:fillRef>
          <a:effectRef idx="0">
            <a:srgbClr val="FFFFFF"/>
          </a:effectRef>
          <a:fontRef idx="minor">
            <a:schemeClr val="tx1"/>
          </a:fontRef>
        </p:style>
        <p:txBody>
          <a:bodyPr rtlCol="0" anchor="ctr"/>
          <a:lstStyle/>
          <a:p>
            <a:pPr eaLnBrk="0" fontAlgn="base" hangingPunct="0">
              <a:spcBef>
                <a:spcPct val="0"/>
              </a:spcBef>
              <a:spcAft>
                <a:spcPct val="0"/>
              </a:spcAft>
            </a:pPr>
            <a:r>
              <a:rPr lang="en-US" altLang="zh-CN" sz="2800" b="1" dirty="0">
                <a:gradFill>
                  <a:gsLst>
                    <a:gs pos="0">
                      <a:srgbClr val="1E5099"/>
                    </a:gs>
                    <a:gs pos="89000">
                      <a:srgbClr val="1E5099"/>
                    </a:gs>
                  </a:gsLst>
                  <a:lin ang="5400000" scaled="0"/>
                </a:gradFill>
                <a:latin typeface="Times New Roman" panose="02020603050405020304" pitchFamily="18" charset="0"/>
                <a:ea typeface="微软雅黑" panose="020B0503020204020204" pitchFamily="34" charset="-122"/>
                <a:cs typeface="MiSans Demibold" panose="00000700000000000000" charset="-122"/>
                <a:sym typeface="+mn-ea"/>
              </a:rPr>
              <a:t>01  </a:t>
            </a:r>
            <a:r>
              <a:rPr lang="zh-CN" altLang="en-US" sz="2800" b="1" dirty="0">
                <a:gradFill>
                  <a:gsLst>
                    <a:gs pos="0">
                      <a:srgbClr val="1E5099"/>
                    </a:gs>
                    <a:gs pos="89000">
                      <a:srgbClr val="1E5099"/>
                    </a:gs>
                  </a:gsLst>
                  <a:lin ang="5400000" scaled="0"/>
                </a:gradFill>
                <a:latin typeface="Times New Roman" panose="02020603050405020304" pitchFamily="18" charset="0"/>
                <a:ea typeface="微软雅黑" panose="020B0503020204020204" pitchFamily="34" charset="-122"/>
                <a:cs typeface="MiSans Demibold" panose="00000700000000000000" charset="-122"/>
                <a:sym typeface="+mn-ea"/>
              </a:rPr>
              <a:t>研究背景</a:t>
            </a:r>
            <a:endParaRPr lang="zh-CN" altLang="en-US" sz="2800" b="1" dirty="0">
              <a:solidFill>
                <a:srgbClr val="000000"/>
              </a:solidFill>
              <a:latin typeface="Times New Roman" panose="02020603050405020304" pitchFamily="18" charset="0"/>
              <a:ea typeface="微软雅黑" panose="020B0503020204020204" pitchFamily="34" charset="-122"/>
            </a:endParaRPr>
          </a:p>
        </p:txBody>
      </p:sp>
      <p:sp>
        <p:nvSpPr>
          <p:cNvPr id="22" name="圆角矩形 21"/>
          <p:cNvSpPr/>
          <p:nvPr/>
        </p:nvSpPr>
        <p:spPr>
          <a:xfrm>
            <a:off x="4147507" y="2426766"/>
            <a:ext cx="6239506" cy="635000"/>
          </a:xfrm>
          <a:prstGeom prst="roundRect">
            <a:avLst/>
          </a:prstGeom>
          <a:ln w="19050">
            <a:gradFill>
              <a:gsLst>
                <a:gs pos="0">
                  <a:srgbClr val="65CAE8"/>
                </a:gs>
                <a:gs pos="100000">
                  <a:srgbClr val="1254A2">
                    <a:alpha val="20000"/>
                  </a:srgbClr>
                </a:gs>
              </a:gsLst>
              <a:lin ang="4260000"/>
            </a:gradFill>
          </a:ln>
        </p:spPr>
        <p:style>
          <a:lnRef idx="0">
            <a:srgbClr val="FFFFFF"/>
          </a:lnRef>
          <a:fillRef idx="0">
            <a:srgbClr val="FFFFFF"/>
          </a:fillRef>
          <a:effectRef idx="0">
            <a:srgbClr val="FFFFFF"/>
          </a:effectRef>
          <a:fontRef idx="minor">
            <a:schemeClr val="tx1"/>
          </a:fontRef>
        </p:style>
        <p:txBody>
          <a:bodyPr rtlCol="0" anchor="ctr"/>
          <a:lstStyle/>
          <a:p>
            <a:pPr eaLnBrk="0" fontAlgn="base" hangingPunct="0">
              <a:spcBef>
                <a:spcPct val="0"/>
              </a:spcBef>
              <a:spcAft>
                <a:spcPct val="0"/>
              </a:spcAft>
            </a:pPr>
            <a:r>
              <a:rPr lang="en-US" altLang="zh-CN" sz="2800" b="1" dirty="0">
                <a:gradFill>
                  <a:gsLst>
                    <a:gs pos="0">
                      <a:srgbClr val="1E5099"/>
                    </a:gs>
                    <a:gs pos="89000">
                      <a:srgbClr val="1E5099"/>
                    </a:gs>
                  </a:gsLst>
                  <a:lin ang="5400000" scaled="0"/>
                </a:gradFill>
                <a:latin typeface="Times New Roman" panose="02020603050405020304" pitchFamily="18" charset="0"/>
                <a:ea typeface="微软雅黑" panose="020B0503020204020204" pitchFamily="34" charset="-122"/>
                <a:cs typeface="MiSans Demibold" panose="00000700000000000000" charset="-122"/>
                <a:sym typeface="+mn-ea"/>
              </a:rPr>
              <a:t>02  </a:t>
            </a:r>
            <a:r>
              <a:rPr lang="zh-CN" altLang="en-US" sz="2800" b="1" dirty="0">
                <a:gradFill>
                  <a:gsLst>
                    <a:gs pos="0">
                      <a:srgbClr val="1E5099"/>
                    </a:gs>
                    <a:gs pos="89000">
                      <a:srgbClr val="1E5099"/>
                    </a:gs>
                  </a:gsLst>
                  <a:lin ang="5400000" scaled="0"/>
                </a:gradFill>
                <a:latin typeface="Times New Roman" panose="02020603050405020304" pitchFamily="18" charset="0"/>
                <a:ea typeface="微软雅黑" panose="020B0503020204020204" pitchFamily="34" charset="-122"/>
                <a:cs typeface="MiSans Demibold" panose="00000700000000000000" charset="-122"/>
                <a:sym typeface="+mn-ea"/>
              </a:rPr>
              <a:t>共振驱动项纵向变化的凸性</a:t>
            </a:r>
            <a:endParaRPr lang="zh-CN" altLang="en-US" sz="2800" b="1" dirty="0">
              <a:solidFill>
                <a:srgbClr val="000000"/>
              </a:solidFill>
              <a:latin typeface="Times New Roman" panose="02020603050405020304" pitchFamily="18" charset="0"/>
              <a:ea typeface="微软雅黑" panose="020B0503020204020204" pitchFamily="34" charset="-122"/>
            </a:endParaRPr>
          </a:p>
        </p:txBody>
      </p:sp>
      <p:sp>
        <p:nvSpPr>
          <p:cNvPr id="23" name="圆角矩形 22"/>
          <p:cNvSpPr/>
          <p:nvPr/>
        </p:nvSpPr>
        <p:spPr>
          <a:xfrm>
            <a:off x="4147507" y="3494201"/>
            <a:ext cx="6239506" cy="635000"/>
          </a:xfrm>
          <a:prstGeom prst="roundRect">
            <a:avLst/>
          </a:prstGeom>
          <a:ln w="19050">
            <a:gradFill>
              <a:gsLst>
                <a:gs pos="0">
                  <a:srgbClr val="65CAE8"/>
                </a:gs>
                <a:gs pos="100000">
                  <a:srgbClr val="1254A2">
                    <a:alpha val="20000"/>
                  </a:srgbClr>
                </a:gs>
              </a:gsLst>
              <a:lin ang="4260000"/>
            </a:gradFill>
          </a:ln>
        </p:spPr>
        <p:style>
          <a:lnRef idx="0">
            <a:srgbClr val="FFFFFF"/>
          </a:lnRef>
          <a:fillRef idx="0">
            <a:srgbClr val="FFFFFF"/>
          </a:fillRef>
          <a:effectRef idx="0">
            <a:srgbClr val="FFFFFF"/>
          </a:effectRef>
          <a:fontRef idx="minor">
            <a:schemeClr val="tx1"/>
          </a:fontRef>
        </p:style>
        <p:txBody>
          <a:bodyPr rtlCol="0" anchor="ctr"/>
          <a:lstStyle/>
          <a:p>
            <a:pPr eaLnBrk="0" fontAlgn="base" hangingPunct="0">
              <a:spcBef>
                <a:spcPct val="0"/>
              </a:spcBef>
              <a:spcAft>
                <a:spcPct val="0"/>
              </a:spcAft>
            </a:pPr>
            <a:r>
              <a:rPr lang="en-US" altLang="zh-CN" sz="2800" b="1" dirty="0">
                <a:gradFill>
                  <a:gsLst>
                    <a:gs pos="0">
                      <a:srgbClr val="1E5099"/>
                    </a:gs>
                    <a:gs pos="89000">
                      <a:srgbClr val="1E5099"/>
                    </a:gs>
                  </a:gsLst>
                  <a:lin ang="5400000" scaled="0"/>
                </a:gradFill>
                <a:latin typeface="Times New Roman" panose="02020603050405020304" pitchFamily="18" charset="0"/>
                <a:ea typeface="微软雅黑" panose="020B0503020204020204" pitchFamily="34" charset="-122"/>
                <a:cs typeface="MiSans Demibold" panose="00000700000000000000" charset="-122"/>
                <a:sym typeface="+mn-ea"/>
              </a:rPr>
              <a:t>03  </a:t>
            </a:r>
            <a:r>
              <a:rPr lang="zh-CN" altLang="en-US" sz="2800" b="1" dirty="0">
                <a:gradFill>
                  <a:gsLst>
                    <a:gs pos="0">
                      <a:srgbClr val="1E5099"/>
                    </a:gs>
                    <a:gs pos="89000">
                      <a:srgbClr val="1E5099"/>
                    </a:gs>
                  </a:gsLst>
                  <a:lin ang="5400000" scaled="0"/>
                </a:gradFill>
                <a:latin typeface="Times New Roman" panose="02020603050405020304" pitchFamily="18" charset="0"/>
                <a:ea typeface="微软雅黑" panose="020B0503020204020204" pitchFamily="34" charset="-122"/>
                <a:cs typeface="MiSans Demibold" panose="00000700000000000000" charset="-122"/>
                <a:sym typeface="+mn-ea"/>
              </a:rPr>
              <a:t>应用：快速的动力学孔径优化方法</a:t>
            </a:r>
            <a:endParaRPr lang="zh-CN" altLang="en-US" sz="2800" b="1" dirty="0">
              <a:solidFill>
                <a:srgbClr val="000000"/>
              </a:solidFill>
              <a:latin typeface="Times New Roman" panose="02020603050405020304" pitchFamily="18" charset="0"/>
              <a:ea typeface="微软雅黑" panose="020B0503020204020204" pitchFamily="34" charset="-122"/>
            </a:endParaRPr>
          </a:p>
        </p:txBody>
      </p:sp>
      <p:sp>
        <p:nvSpPr>
          <p:cNvPr id="25" name="圆角矩形 24"/>
          <p:cNvSpPr/>
          <p:nvPr/>
        </p:nvSpPr>
        <p:spPr>
          <a:xfrm>
            <a:off x="4147507" y="4561636"/>
            <a:ext cx="6239506" cy="635000"/>
          </a:xfrm>
          <a:prstGeom prst="roundRect">
            <a:avLst/>
          </a:prstGeom>
          <a:ln w="19050">
            <a:gradFill>
              <a:gsLst>
                <a:gs pos="0">
                  <a:srgbClr val="65CAE8"/>
                </a:gs>
                <a:gs pos="100000">
                  <a:srgbClr val="1254A2">
                    <a:alpha val="20000"/>
                  </a:srgbClr>
                </a:gs>
              </a:gsLst>
              <a:lin ang="4260000"/>
            </a:gradFill>
          </a:ln>
        </p:spPr>
        <p:style>
          <a:lnRef idx="0">
            <a:srgbClr val="FFFFFF"/>
          </a:lnRef>
          <a:fillRef idx="0">
            <a:srgbClr val="FFFFFF"/>
          </a:fillRef>
          <a:effectRef idx="0">
            <a:srgbClr val="FFFFFF"/>
          </a:effectRef>
          <a:fontRef idx="minor">
            <a:schemeClr val="tx1"/>
          </a:fontRef>
        </p:style>
        <p:txBody>
          <a:bodyPr rtlCol="0" anchor="ctr"/>
          <a:lstStyle/>
          <a:p>
            <a:pPr eaLnBrk="0" fontAlgn="base" hangingPunct="0">
              <a:spcBef>
                <a:spcPct val="0"/>
              </a:spcBef>
              <a:spcAft>
                <a:spcPct val="0"/>
              </a:spcAft>
            </a:pPr>
            <a:r>
              <a:rPr lang="en-US" altLang="zh-CN" sz="2800" b="1" dirty="0">
                <a:gradFill>
                  <a:gsLst>
                    <a:gs pos="0">
                      <a:srgbClr val="1E5099"/>
                    </a:gs>
                    <a:gs pos="89000">
                      <a:srgbClr val="1E5099"/>
                    </a:gs>
                  </a:gsLst>
                  <a:lin ang="5400000" scaled="0"/>
                </a:gradFill>
                <a:latin typeface="Times New Roman" panose="02020603050405020304" pitchFamily="18" charset="0"/>
                <a:ea typeface="微软雅黑" panose="020B0503020204020204" pitchFamily="34" charset="-122"/>
                <a:cs typeface="MiSans Demibold" panose="00000700000000000000" charset="-122"/>
                <a:sym typeface="+mn-ea"/>
              </a:rPr>
              <a:t>04  </a:t>
            </a:r>
            <a:r>
              <a:rPr lang="zh-CN" altLang="en-US" sz="2800" b="1" dirty="0">
                <a:gradFill>
                  <a:gsLst>
                    <a:gs pos="0">
                      <a:srgbClr val="1E5099"/>
                    </a:gs>
                    <a:gs pos="89000">
                      <a:srgbClr val="1E5099"/>
                    </a:gs>
                  </a:gsLst>
                  <a:lin ang="5400000" scaled="0"/>
                </a:gradFill>
                <a:latin typeface="Times New Roman" panose="02020603050405020304" pitchFamily="18" charset="0"/>
                <a:ea typeface="微软雅黑" panose="020B0503020204020204" pitchFamily="34" charset="-122"/>
                <a:cs typeface="MiSans Demibold" panose="00000700000000000000" charset="-122"/>
                <a:sym typeface="+mn-ea"/>
              </a:rPr>
              <a:t>总结</a:t>
            </a:r>
            <a:endParaRPr lang="zh-CN" altLang="en-US" sz="2800" b="1" dirty="0">
              <a:solidFill>
                <a:srgbClr val="000000"/>
              </a:solidFill>
              <a:latin typeface="Times New Roman" panose="02020603050405020304" pitchFamily="18" charset="0"/>
              <a:ea typeface="微软雅黑" panose="020B0503020204020204" pitchFamily="34" charset="-122"/>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746233" y="1507113"/>
            <a:ext cx="10699531" cy="3418429"/>
          </a:xfrm>
          <a:prstGeom prst="rect">
            <a:avLst/>
          </a:prstGeom>
        </p:spPr>
      </p:pic>
      <p:sp>
        <p:nvSpPr>
          <p:cNvPr id="5" name="文本框 4"/>
          <p:cNvSpPr txBox="1"/>
          <p:nvPr/>
        </p:nvSpPr>
        <p:spPr>
          <a:xfrm>
            <a:off x="746234" y="5477192"/>
            <a:ext cx="10699530" cy="1015663"/>
          </a:xfrm>
          <a:prstGeom prst="rect">
            <a:avLst/>
          </a:prstGeom>
          <a:noFill/>
        </p:spPr>
        <p:txBody>
          <a:bodyPr wrap="square" rtlCol="0">
            <a:spAutoFit/>
          </a:bodyPr>
          <a:lstStyle/>
          <a:p>
            <a:pPr algn="just"/>
            <a:r>
              <a:rPr lang="zh-CN" altLang="en-US" sz="2000" dirty="0">
                <a:latin typeface="微软雅黑" panose="020B0503020204020204" pitchFamily="34" charset="-122"/>
                <a:ea typeface="微软雅黑" panose="020B0503020204020204" pitchFamily="34" charset="-122"/>
              </a:rPr>
              <a:t>储存环同步辐射光源主要通过</a:t>
            </a:r>
            <a:r>
              <a:rPr lang="zh-CN" altLang="en-US" sz="2000" dirty="0">
                <a:solidFill>
                  <a:srgbClr val="C00000"/>
                </a:solidFill>
                <a:latin typeface="微软雅黑" panose="020B0503020204020204" pitchFamily="34" charset="-122"/>
                <a:ea typeface="微软雅黑" panose="020B0503020204020204" pitchFamily="34" charset="-122"/>
              </a:rPr>
              <a:t>降低束流发射度</a:t>
            </a:r>
            <a:r>
              <a:rPr lang="zh-CN" altLang="en-US" sz="2000" dirty="0">
                <a:latin typeface="微软雅黑" panose="020B0503020204020204" pitchFamily="34" charset="-122"/>
                <a:ea typeface="微软雅黑" panose="020B0503020204020204" pitchFamily="34" charset="-122"/>
              </a:rPr>
              <a:t>来提高同步辐射的亮度。但是，一般随着束流发射度的降低，储存环的非线性束流动力学效应增强，</a:t>
            </a:r>
            <a:r>
              <a:rPr lang="zh-CN" altLang="en-US" sz="2000" dirty="0">
                <a:solidFill>
                  <a:srgbClr val="C00000"/>
                </a:solidFill>
                <a:latin typeface="微软雅黑" panose="020B0503020204020204" pitchFamily="34" charset="-122"/>
                <a:ea typeface="微软雅黑" panose="020B0503020204020204" pitchFamily="34" charset="-122"/>
              </a:rPr>
              <a:t>动力学孔径和动量孔径</a:t>
            </a:r>
            <a:r>
              <a:rPr lang="zh-CN" altLang="en-US" sz="2000" dirty="0">
                <a:latin typeface="微软雅黑" panose="020B0503020204020204" pitchFamily="34" charset="-122"/>
                <a:ea typeface="微软雅黑" panose="020B0503020204020204" pitchFamily="34" charset="-122"/>
              </a:rPr>
              <a:t>明显减小，严重影响</a:t>
            </a:r>
            <a:r>
              <a:rPr lang="zh-CN" altLang="en-US" sz="2000" dirty="0">
                <a:solidFill>
                  <a:srgbClr val="C00000"/>
                </a:solidFill>
                <a:latin typeface="微软雅黑" panose="020B0503020204020204" pitchFamily="34" charset="-122"/>
                <a:ea typeface="微软雅黑" panose="020B0503020204020204" pitchFamily="34" charset="-122"/>
              </a:rPr>
              <a:t>束流注入和束流寿命</a:t>
            </a:r>
            <a:r>
              <a:rPr lang="zh-CN" altLang="en-US" sz="2000" dirty="0">
                <a:latin typeface="微软雅黑" panose="020B0503020204020204" pitchFamily="34" charset="-122"/>
                <a:ea typeface="微软雅黑" panose="020B0503020204020204" pitchFamily="34" charset="-122"/>
              </a:rPr>
              <a:t>。</a:t>
            </a:r>
            <a:endParaRPr lang="zh-CN" altLang="en-US" sz="2000" dirty="0">
              <a:latin typeface="微软雅黑" panose="020B0503020204020204" pitchFamily="34" charset="-122"/>
              <a:ea typeface="微软雅黑" panose="020B0503020204020204" pitchFamily="34" charset="-122"/>
            </a:endParaRPr>
          </a:p>
        </p:txBody>
      </p:sp>
      <p:sp>
        <p:nvSpPr>
          <p:cNvPr id="8" name="文本框 7"/>
          <p:cNvSpPr txBox="1"/>
          <p:nvPr/>
        </p:nvSpPr>
        <p:spPr>
          <a:xfrm>
            <a:off x="3226192" y="4990292"/>
            <a:ext cx="5739611" cy="338554"/>
          </a:xfrm>
          <a:prstGeom prst="rect">
            <a:avLst/>
          </a:prstGeom>
          <a:noFill/>
        </p:spPr>
        <p:txBody>
          <a:bodyPr wrap="square" rtlCol="0">
            <a:spAutoFit/>
          </a:bodyPr>
          <a:lstStyle/>
          <a:p>
            <a:pPr algn="ctr"/>
            <a:r>
              <a:rPr lang="zh-CN" altLang="en-US" sz="1600" dirty="0">
                <a:latin typeface="微软雅黑" panose="020B0503020204020204" pitchFamily="34" charset="-122"/>
                <a:ea typeface="微软雅黑" panose="020B0503020204020204" pitchFamily="34" charset="-122"/>
              </a:rPr>
              <a:t>储存环光源的周长、发射度、动力学孔径和束流寿命</a:t>
            </a:r>
            <a:endParaRPr lang="zh-CN" altLang="en-US" sz="1600" dirty="0">
              <a:latin typeface="微软雅黑" panose="020B0503020204020204" pitchFamily="34" charset="-122"/>
              <a:ea typeface="微软雅黑" panose="020B0503020204020204" pitchFamily="34" charset="-122"/>
            </a:endParaRPr>
          </a:p>
        </p:txBody>
      </p:sp>
      <p:sp>
        <p:nvSpPr>
          <p:cNvPr id="10" name="文本框 9"/>
          <p:cNvSpPr txBox="1"/>
          <p:nvPr/>
        </p:nvSpPr>
        <p:spPr>
          <a:xfrm>
            <a:off x="257323" y="0"/>
            <a:ext cx="9588191" cy="584775"/>
          </a:xfrm>
          <a:prstGeom prst="rect">
            <a:avLst/>
          </a:prstGeom>
          <a:noFill/>
        </p:spPr>
        <p:txBody>
          <a:bodyPr wrap="square" rtlCol="0">
            <a:spAutoFit/>
          </a:bodyPr>
          <a:lstStyle/>
          <a:p>
            <a:pPr eaLnBrk="0" fontAlgn="base" hangingPunct="0">
              <a:spcBef>
                <a:spcPct val="0"/>
              </a:spcBef>
              <a:spcAft>
                <a:spcPct val="0"/>
              </a:spcAft>
            </a:pPr>
            <a:r>
              <a:rPr lang="zh-CN" altLang="en-US"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rPr>
              <a:t>研究背景</a:t>
            </a:r>
            <a:endParaRPr lang="en-US" altLang="zh-CN"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endParaRPr>
          </a:p>
        </p:txBody>
      </p:sp>
      <p:sp>
        <p:nvSpPr>
          <p:cNvPr id="2" name="文本框 1"/>
          <p:cNvSpPr txBox="1"/>
          <p:nvPr/>
        </p:nvSpPr>
        <p:spPr>
          <a:xfrm>
            <a:off x="257323" y="872976"/>
            <a:ext cx="7276952" cy="400110"/>
          </a:xfrm>
          <a:prstGeom prst="rect">
            <a:avLst/>
          </a:prstGeom>
          <a:noFill/>
        </p:spPr>
        <p:txBody>
          <a:bodyPr wrap="square" rtlCol="0">
            <a:spAutoFit/>
          </a:bodyPr>
          <a:lstStyle/>
          <a:p>
            <a:pPr marL="285750" indent="-285750">
              <a:buFont typeface="Wingdings" panose="05000000000000000000" pitchFamily="2" charset="2"/>
              <a:buChar char="Ø"/>
            </a:pP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储存环同步辐射光源的发展：发射度 </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&amp; </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非线性动力学性能</a:t>
            </a:r>
            <a:endParaRPr lang="zh-CN" altLang="en-US" sz="2000" dirty="0">
              <a:latin typeface="Times New Roman" panose="02020603050405020304" pitchFamily="18" charset="0"/>
              <a:ea typeface="微软雅黑" panose="020B0503020204020204" pitchFamily="34" charset="-122"/>
              <a:cs typeface="Times New Roman" panose="02020603050405020304" pitchFamily="18" charset="0"/>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257323" y="0"/>
            <a:ext cx="9588191" cy="584775"/>
          </a:xfrm>
          <a:prstGeom prst="rect">
            <a:avLst/>
          </a:prstGeom>
          <a:noFill/>
        </p:spPr>
        <p:txBody>
          <a:bodyPr wrap="square" rtlCol="0">
            <a:spAutoFit/>
          </a:bodyPr>
          <a:lstStyle/>
          <a:p>
            <a:pPr eaLnBrk="0" fontAlgn="base" hangingPunct="0">
              <a:spcBef>
                <a:spcPct val="0"/>
              </a:spcBef>
              <a:spcAft>
                <a:spcPct val="0"/>
              </a:spcAft>
            </a:pPr>
            <a:r>
              <a:rPr lang="zh-CN" altLang="en-US"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rPr>
              <a:t>研究背景</a:t>
            </a:r>
            <a:endParaRPr lang="en-US" altLang="zh-CN"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endParaRPr>
          </a:p>
        </p:txBody>
      </p:sp>
      <p:sp>
        <p:nvSpPr>
          <p:cNvPr id="4" name="文本框 3"/>
          <p:cNvSpPr txBox="1"/>
          <p:nvPr/>
        </p:nvSpPr>
        <p:spPr>
          <a:xfrm>
            <a:off x="535952" y="5302919"/>
            <a:ext cx="5045700" cy="1323439"/>
          </a:xfrm>
          <a:prstGeom prst="rect">
            <a:avLst/>
          </a:prstGeom>
          <a:noFill/>
        </p:spPr>
        <p:txBody>
          <a:bodyPr wrap="square" rtlCol="0">
            <a:spAutoFit/>
          </a:bodyPr>
          <a:lstStyle/>
          <a:p>
            <a:pPr algn="just"/>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传统方法</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：减小单圈共振驱动项</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(one-turn RDTs)</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，对动力学孔径的优化有一定的指导作用，但仅仅是增大动力学孔径的</a:t>
            </a:r>
            <a:r>
              <a:rPr lang="zh-CN" altLang="en-US" sz="20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必要不充分条件</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2000"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8" name="图片 7"/>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6860604" y="1555081"/>
            <a:ext cx="4795444" cy="2917168"/>
          </a:xfrm>
          <a:prstGeom prst="rect">
            <a:avLst/>
          </a:prstGeom>
        </p:spPr>
      </p:pic>
      <p:pic>
        <p:nvPicPr>
          <p:cNvPr id="11" name="图片 10"/>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535952" y="1555081"/>
            <a:ext cx="4795444" cy="2917168"/>
          </a:xfrm>
          <a:prstGeom prst="rect">
            <a:avLst/>
          </a:prstGeom>
        </p:spPr>
      </p:pic>
      <p:sp>
        <p:nvSpPr>
          <p:cNvPr id="14" name="文本框 13"/>
          <p:cNvSpPr txBox="1"/>
          <p:nvPr/>
        </p:nvSpPr>
        <p:spPr>
          <a:xfrm>
            <a:off x="535952" y="4549542"/>
            <a:ext cx="4795444" cy="584775"/>
          </a:xfrm>
          <a:prstGeom prst="rect">
            <a:avLst/>
          </a:prstGeom>
          <a:noFill/>
        </p:spPr>
        <p:txBody>
          <a:bodyPr wrap="square" rtlCol="0">
            <a:spAutoFit/>
          </a:bodyPr>
          <a:lstStyle/>
          <a:p>
            <a:pPr algn="just"/>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三阶单圈共振驱动项（用</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h3,ring</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量化表示）与存活粒子数和平均频率扩散率之间的关系</a:t>
            </a:r>
            <a:endParaRPr lang="zh-CN" altLang="en-US" sz="16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6" name="文本框 15"/>
          <p:cNvSpPr txBox="1"/>
          <p:nvPr/>
        </p:nvSpPr>
        <p:spPr>
          <a:xfrm>
            <a:off x="6860604" y="4549542"/>
            <a:ext cx="4795444" cy="584775"/>
          </a:xfrm>
          <a:prstGeom prst="rect">
            <a:avLst/>
          </a:prstGeom>
          <a:noFill/>
        </p:spPr>
        <p:txBody>
          <a:bodyPr wrap="square" rtlCol="0">
            <a:spAutoFit/>
          </a:bodyPr>
          <a:lstStyle/>
          <a:p>
            <a:pPr algn="just"/>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三阶共振驱动项纵向变化（用</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f3,rms</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量化表示）与存活粒子数和平均频率扩散率之间的关系</a:t>
            </a:r>
            <a:endParaRPr lang="zh-CN" altLang="en-US" sz="16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8" name="文本框 17"/>
          <p:cNvSpPr txBox="1"/>
          <p:nvPr/>
        </p:nvSpPr>
        <p:spPr>
          <a:xfrm>
            <a:off x="6610348" y="5302919"/>
            <a:ext cx="5045700" cy="1323439"/>
          </a:xfrm>
          <a:prstGeom prst="rect">
            <a:avLst/>
          </a:prstGeom>
          <a:noFill/>
        </p:spPr>
        <p:txBody>
          <a:bodyPr wrap="square" rtlCol="0">
            <a:spAutoFit/>
          </a:bodyPr>
          <a:lstStyle/>
          <a:p>
            <a:pPr algn="just"/>
            <a:r>
              <a:rPr lang="zh-CN" altLang="en-US" sz="2000" b="1" dirty="0">
                <a:latin typeface="微软雅黑" panose="020B0503020204020204" pitchFamily="34" charset="-122"/>
                <a:ea typeface="微软雅黑" panose="020B0503020204020204" pitchFamily="34" charset="-122"/>
              </a:rPr>
              <a:t>近期研究</a:t>
            </a:r>
            <a:r>
              <a:rPr lang="zh-CN" altLang="en-US" sz="2000" dirty="0">
                <a:latin typeface="微软雅黑" panose="020B0503020204020204" pitchFamily="34" charset="-122"/>
                <a:ea typeface="微软雅黑" panose="020B0503020204020204" pitchFamily="34" charset="-122"/>
              </a:rPr>
              <a:t>：减小低阶共振驱动项沿储存环纵向位置的变化能有效地减小高阶共振驱动项并控制振幅相关频移项，因此能</a:t>
            </a:r>
            <a:r>
              <a:rPr lang="zh-CN" altLang="en-US" sz="2000" dirty="0">
                <a:solidFill>
                  <a:srgbClr val="C00000"/>
                </a:solidFill>
                <a:latin typeface="微软雅黑" panose="020B0503020204020204" pitchFamily="34" charset="-122"/>
                <a:ea typeface="微软雅黑" panose="020B0503020204020204" pitchFamily="34" charset="-122"/>
              </a:rPr>
              <a:t>显著有效</a:t>
            </a:r>
            <a:r>
              <a:rPr lang="zh-CN" altLang="en-US" sz="2000" dirty="0">
                <a:latin typeface="微软雅黑" panose="020B0503020204020204" pitchFamily="34" charset="-122"/>
                <a:ea typeface="微软雅黑" panose="020B0503020204020204" pitchFamily="34" charset="-122"/>
              </a:rPr>
              <a:t>地增大动力学孔径。</a:t>
            </a:r>
            <a:endParaRPr lang="zh-CN" altLang="en-US" sz="2000" dirty="0">
              <a:latin typeface="微软雅黑" panose="020B0503020204020204" pitchFamily="34" charset="-122"/>
              <a:ea typeface="微软雅黑" panose="020B0503020204020204" pitchFamily="34" charset="-122"/>
            </a:endParaRPr>
          </a:p>
        </p:txBody>
      </p:sp>
      <p:sp>
        <p:nvSpPr>
          <p:cNvPr id="20" name="箭头: 右 19"/>
          <p:cNvSpPr/>
          <p:nvPr/>
        </p:nvSpPr>
        <p:spPr>
          <a:xfrm>
            <a:off x="5508534" y="2762033"/>
            <a:ext cx="615552" cy="503259"/>
          </a:xfrm>
          <a:prstGeom prst="rightArrow">
            <a:avLst/>
          </a:prstGeom>
          <a:gradFill flip="none" rotWithShape="1">
            <a:gsLst>
              <a:gs pos="0">
                <a:srgbClr val="CC6600">
                  <a:shade val="30000"/>
                  <a:satMod val="115000"/>
                </a:srgbClr>
              </a:gs>
              <a:gs pos="50000">
                <a:srgbClr val="CC6600">
                  <a:shade val="67500"/>
                  <a:satMod val="115000"/>
                </a:srgbClr>
              </a:gs>
              <a:gs pos="100000">
                <a:srgbClr val="CC6600">
                  <a:shade val="100000"/>
                  <a:satMod val="115000"/>
                </a:srgbClr>
              </a:gs>
            </a:gsLst>
            <a:lin ang="10800000" scaled="1"/>
            <a:tileRect/>
          </a:gradFill>
          <a:ln>
            <a:solidFill>
              <a:srgbClr val="CC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6234544" y="2351944"/>
            <a:ext cx="422031" cy="1323439"/>
          </a:xfrm>
          <a:prstGeom prst="rect">
            <a:avLst/>
          </a:prstGeom>
          <a:noFill/>
        </p:spPr>
        <p:txBody>
          <a:bodyPr wrap="square" rtlCol="0">
            <a:spAutoFit/>
          </a:bodyPr>
          <a:lstStyle/>
          <a:p>
            <a:r>
              <a:rPr lang="zh-CN" altLang="en-US" sz="2000" b="1" dirty="0">
                <a:solidFill>
                  <a:srgbClr val="CC6600"/>
                </a:solidFill>
              </a:rPr>
              <a:t>显著有效</a:t>
            </a:r>
            <a:endParaRPr lang="zh-CN" altLang="en-US" sz="2000" b="1" dirty="0">
              <a:solidFill>
                <a:srgbClr val="CC6600"/>
              </a:solidFill>
            </a:endParaRPr>
          </a:p>
        </p:txBody>
      </p:sp>
      <p:sp>
        <p:nvSpPr>
          <p:cNvPr id="6" name="文本框 5"/>
          <p:cNvSpPr txBox="1"/>
          <p:nvPr/>
        </p:nvSpPr>
        <p:spPr>
          <a:xfrm>
            <a:off x="257322" y="872976"/>
            <a:ext cx="5012509" cy="400110"/>
          </a:xfrm>
          <a:prstGeom prst="rect">
            <a:avLst/>
          </a:prstGeom>
          <a:noFill/>
        </p:spPr>
        <p:txBody>
          <a:bodyPr wrap="square" rtlCol="0">
            <a:spAutoFit/>
          </a:bodyPr>
          <a:lstStyle/>
          <a:p>
            <a:pPr marL="285750" indent="-285750">
              <a:buFont typeface="Wingdings" panose="05000000000000000000" pitchFamily="2" charset="2"/>
              <a:buChar char="Ø"/>
            </a:pP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通过减小共振驱动项来增大动力学孔径</a:t>
            </a:r>
            <a:endParaRPr lang="zh-CN" altLang="en-US" sz="2000" dirty="0">
              <a:latin typeface="Times New Roman" panose="02020603050405020304" pitchFamily="18" charset="0"/>
              <a:ea typeface="微软雅黑" panose="020B0503020204020204" pitchFamily="34" charset="-122"/>
              <a:cs typeface="Times New Roman" panose="02020603050405020304" pitchFamily="18" charset="0"/>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257323" y="0"/>
            <a:ext cx="9588191" cy="584775"/>
          </a:xfrm>
          <a:prstGeom prst="rect">
            <a:avLst/>
          </a:prstGeom>
          <a:noFill/>
        </p:spPr>
        <p:txBody>
          <a:bodyPr wrap="square" rtlCol="0">
            <a:spAutoFit/>
          </a:bodyPr>
          <a:lstStyle/>
          <a:p>
            <a:pPr eaLnBrk="0" fontAlgn="base" hangingPunct="0">
              <a:spcBef>
                <a:spcPct val="0"/>
              </a:spcBef>
              <a:spcAft>
                <a:spcPct val="0"/>
              </a:spcAft>
            </a:pPr>
            <a:r>
              <a:rPr lang="zh-CN" altLang="en-US"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rPr>
              <a:t>研究背景</a:t>
            </a:r>
            <a:endParaRPr lang="en-US" altLang="zh-CN"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endParaRPr>
          </a:p>
        </p:txBody>
      </p:sp>
      <p:grpSp>
        <p:nvGrpSpPr>
          <p:cNvPr id="11" name="组合 10"/>
          <p:cNvGrpSpPr/>
          <p:nvPr/>
        </p:nvGrpSpPr>
        <p:grpSpPr>
          <a:xfrm>
            <a:off x="317608" y="4086131"/>
            <a:ext cx="8605177" cy="2607686"/>
            <a:chOff x="745761" y="4104981"/>
            <a:chExt cx="8605177" cy="2607686"/>
          </a:xfrm>
        </p:grpSpPr>
        <p:pic>
          <p:nvPicPr>
            <p:cNvPr id="19" name="图片 1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138934" y="4104981"/>
              <a:ext cx="4212004" cy="2607686"/>
            </a:xfrm>
            <a:prstGeom prst="rect">
              <a:avLst/>
            </a:prstGeom>
          </p:spPr>
        </p:pic>
        <p:pic>
          <p:nvPicPr>
            <p:cNvPr id="26" name="图片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5761" y="4104981"/>
              <a:ext cx="4212004" cy="2607686"/>
            </a:xfrm>
            <a:prstGeom prst="rect">
              <a:avLst/>
            </a:prstGeom>
          </p:spPr>
        </p:pic>
      </p:grpSp>
      <p:grpSp>
        <p:nvGrpSpPr>
          <p:cNvPr id="10" name="组合 9"/>
          <p:cNvGrpSpPr/>
          <p:nvPr/>
        </p:nvGrpSpPr>
        <p:grpSpPr>
          <a:xfrm>
            <a:off x="317608" y="1303863"/>
            <a:ext cx="8605177" cy="2637878"/>
            <a:chOff x="745761" y="1322713"/>
            <a:chExt cx="8605177" cy="2637878"/>
          </a:xfrm>
        </p:grpSpPr>
        <p:pic>
          <p:nvPicPr>
            <p:cNvPr id="17" name="图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8934" y="1322713"/>
              <a:ext cx="4212004" cy="2637877"/>
            </a:xfrm>
            <a:prstGeom prst="rect">
              <a:avLst/>
            </a:prstGeom>
            <a:ln w="12700">
              <a:noFill/>
            </a:ln>
          </p:spPr>
        </p:pic>
        <p:pic>
          <p:nvPicPr>
            <p:cNvPr id="28" name="图片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5761" y="1322714"/>
              <a:ext cx="4212004" cy="2637877"/>
            </a:xfrm>
            <a:prstGeom prst="rect">
              <a:avLst/>
            </a:prstGeom>
            <a:ln w="12700">
              <a:noFill/>
            </a:ln>
          </p:spPr>
        </p:pic>
      </p:grpSp>
      <p:sp>
        <p:nvSpPr>
          <p:cNvPr id="5" name="文本框 4"/>
          <p:cNvSpPr txBox="1"/>
          <p:nvPr/>
        </p:nvSpPr>
        <p:spPr>
          <a:xfrm>
            <a:off x="323957" y="808990"/>
            <a:ext cx="8524767" cy="400110"/>
          </a:xfrm>
          <a:prstGeom prst="rect">
            <a:avLst/>
          </a:prstGeom>
          <a:noFill/>
        </p:spPr>
        <p:txBody>
          <a:bodyPr wrap="square" rtlCol="0">
            <a:spAutoFit/>
          </a:bodyPr>
          <a:lstStyle/>
          <a:p>
            <a:pPr marL="285750" indent="-285750">
              <a:buFont typeface="Wingdings" panose="05000000000000000000" pitchFamily="2" charset="2"/>
              <a:buChar char="Ø"/>
            </a:pP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两个非线性解：三阶</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one-turn RDTs</a:t>
            </a:r>
            <a:r>
              <a:rPr lang="zh-CN" altLang="zh-CN" sz="2000" dirty="0">
                <a:latin typeface="Times New Roman" panose="02020603050405020304" pitchFamily="18" charset="0"/>
                <a:ea typeface="微软雅黑" panose="020B0503020204020204" pitchFamily="34" charset="-122"/>
                <a:cs typeface="Times New Roman" panose="02020603050405020304" pitchFamily="18" charset="0"/>
              </a:rPr>
              <a:t>接近</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，但三阶</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RDT</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纵向变化不同</a:t>
            </a:r>
            <a:endParaRPr lang="zh-CN" altLang="en-US" sz="20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2" name="箭头: 右 11"/>
          <p:cNvSpPr/>
          <p:nvPr/>
        </p:nvSpPr>
        <p:spPr>
          <a:xfrm>
            <a:off x="9031776" y="2381250"/>
            <a:ext cx="345591" cy="371492"/>
          </a:xfrm>
          <a:prstGeom prst="rightArrow">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10800000" scaled="1"/>
            <a:tileRect/>
          </a:gra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9438608" y="1303863"/>
            <a:ext cx="2549106" cy="2351541"/>
          </a:xfrm>
          <a:prstGeom prst="rect">
            <a:avLst/>
          </a:prstGeom>
          <a:solidFill>
            <a:srgbClr val="0070C0"/>
          </a:solidFill>
        </p:spPr>
        <p:txBody>
          <a:bodyPr wrap="square" rtlCol="0">
            <a:spAutoFit/>
          </a:bodyPr>
          <a:lstStyle/>
          <a:p>
            <a:pPr marL="285750" indent="-285750" algn="just">
              <a:lnSpc>
                <a:spcPct val="150000"/>
              </a:lnSpc>
              <a:buFont typeface="Arial" panose="020B0604020202020204" pitchFamily="34" charset="0"/>
              <a:buChar char="•"/>
            </a:pPr>
            <a:r>
              <a:rPr lang="zh-CN" altLang="en-US" sz="2000" b="1" dirty="0">
                <a:solidFill>
                  <a:schemeClr val="bg1"/>
                </a:solidFill>
                <a:latin typeface="微软雅黑" panose="020B0503020204020204" pitchFamily="34" charset="-122"/>
                <a:ea typeface="微软雅黑" panose="020B0503020204020204" pitchFamily="34" charset="-122"/>
              </a:rPr>
              <a:t>三阶</a:t>
            </a:r>
            <a:r>
              <a:rPr lang="en-US" altLang="zh-CN" sz="20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RDT</a:t>
            </a:r>
            <a:r>
              <a:rPr lang="zh-CN" altLang="en-US" sz="2000" b="1" dirty="0">
                <a:solidFill>
                  <a:schemeClr val="bg1"/>
                </a:solidFill>
                <a:latin typeface="微软雅黑" panose="020B0503020204020204" pitchFamily="34" charset="-122"/>
                <a:ea typeface="微软雅黑" panose="020B0503020204020204" pitchFamily="34" charset="-122"/>
              </a:rPr>
              <a:t>纵向变化更小</a:t>
            </a:r>
            <a:endParaRPr lang="en-US" altLang="zh-CN" sz="2000" b="1" dirty="0">
              <a:solidFill>
                <a:schemeClr val="bg1"/>
              </a:solidFill>
              <a:latin typeface="微软雅黑" panose="020B0503020204020204" pitchFamily="34" charset="-122"/>
              <a:ea typeface="微软雅黑" panose="020B0503020204020204" pitchFamily="34" charset="-122"/>
            </a:endParaRPr>
          </a:p>
          <a:p>
            <a:pPr marL="285750" indent="-285750" algn="just">
              <a:lnSpc>
                <a:spcPct val="150000"/>
              </a:lnSpc>
              <a:buFont typeface="Arial" panose="020B0604020202020204" pitchFamily="34" charset="0"/>
              <a:buChar char="•"/>
            </a:pPr>
            <a:r>
              <a:rPr lang="zh-CN" altLang="en-US" sz="2000" b="1" dirty="0">
                <a:solidFill>
                  <a:schemeClr val="bg1"/>
                </a:solidFill>
                <a:latin typeface="微软雅黑" panose="020B0503020204020204" pitchFamily="34" charset="-122"/>
                <a:ea typeface="微软雅黑" panose="020B0503020204020204" pitchFamily="34" charset="-122"/>
              </a:rPr>
              <a:t>动力学孔径更大</a:t>
            </a:r>
            <a:endParaRPr lang="en-US" altLang="zh-CN" sz="2000" b="1" dirty="0">
              <a:solidFill>
                <a:schemeClr val="bg1"/>
              </a:solidFill>
              <a:latin typeface="微软雅黑" panose="020B0503020204020204" pitchFamily="34" charset="-122"/>
              <a:ea typeface="微软雅黑" panose="020B0503020204020204" pitchFamily="34" charset="-122"/>
            </a:endParaRPr>
          </a:p>
          <a:p>
            <a:pPr marL="285750" indent="-285750" algn="just">
              <a:lnSpc>
                <a:spcPct val="150000"/>
              </a:lnSpc>
              <a:buFont typeface="Arial" panose="020B0604020202020204" pitchFamily="34" charset="0"/>
              <a:buChar char="•"/>
            </a:pPr>
            <a:r>
              <a:rPr lang="zh-CN" altLang="en-US" sz="2000" b="1" dirty="0">
                <a:solidFill>
                  <a:schemeClr val="bg1"/>
                </a:solidFill>
                <a:latin typeface="微软雅黑" panose="020B0503020204020204" pitchFamily="34" charset="-122"/>
                <a:ea typeface="微软雅黑" panose="020B0503020204020204" pitchFamily="34" charset="-122"/>
              </a:rPr>
              <a:t>存活粒子运动的稳定性更高</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4" name="箭头: 下 13"/>
          <p:cNvSpPr/>
          <p:nvPr/>
        </p:nvSpPr>
        <p:spPr>
          <a:xfrm>
            <a:off x="10487916" y="3912773"/>
            <a:ext cx="450490" cy="346716"/>
          </a:xfrm>
          <a:prstGeom prst="downArrow">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16200000" scaled="1"/>
            <a:tileRect/>
          </a:gra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9438608" y="4385826"/>
            <a:ext cx="2549106" cy="2346091"/>
          </a:xfrm>
          <a:prstGeom prst="rect">
            <a:avLst/>
          </a:prstGeom>
          <a:noFill/>
          <a:ln w="28575">
            <a:noFill/>
          </a:ln>
        </p:spPr>
        <p:txBody>
          <a:bodyPr wrap="square" rtlCol="0">
            <a:spAutoFit/>
          </a:bodyPr>
          <a:lstStyle/>
          <a:p>
            <a:pPr algn="just">
              <a:lnSpc>
                <a:spcPct val="150000"/>
              </a:lnSpc>
            </a:pPr>
            <a:r>
              <a:rPr lang="zh-CN" altLang="zh-CN" sz="20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与减小三阶</a:t>
            </a:r>
            <a:r>
              <a:rPr lang="en-US" altLang="zh-CN" sz="20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one-turn </a:t>
            </a:r>
            <a:r>
              <a:rPr lang="zh-CN" altLang="zh-CN" sz="20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RDT</a:t>
            </a:r>
            <a:r>
              <a:rPr lang="en-US" altLang="zh-CN" sz="20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0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相比，减小三阶RDT纵向变化</a:t>
            </a:r>
            <a:r>
              <a:rPr lang="zh-CN" altLang="en-US" sz="20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能显著有效地</a:t>
            </a:r>
            <a:r>
              <a:rPr lang="zh-CN" altLang="zh-CN" sz="20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增大动力学孔径</a:t>
            </a:r>
            <a:r>
              <a:rPr lang="zh-CN" altLang="en-US" sz="20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24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57323" y="0"/>
            <a:ext cx="9588191" cy="584775"/>
          </a:xfrm>
          <a:prstGeom prst="rect">
            <a:avLst/>
          </a:prstGeom>
          <a:noFill/>
        </p:spPr>
        <p:txBody>
          <a:bodyPr wrap="square" rtlCol="0">
            <a:spAutoFit/>
          </a:bodyPr>
          <a:lstStyle/>
          <a:p>
            <a:pPr eaLnBrk="0" fontAlgn="base" hangingPunct="0">
              <a:spcBef>
                <a:spcPct val="0"/>
              </a:spcBef>
              <a:spcAft>
                <a:spcPct val="0"/>
              </a:spcAft>
            </a:pPr>
            <a:r>
              <a:rPr lang="zh-CN" altLang="en-US"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rPr>
              <a:t>共振驱动项纵向变化的凸性</a:t>
            </a:r>
            <a:endParaRPr lang="en-US" altLang="zh-CN"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endParaRPr>
          </a:p>
        </p:txBody>
      </p:sp>
      <p:sp>
        <p:nvSpPr>
          <p:cNvPr id="6" name="文本框 5"/>
          <p:cNvSpPr txBox="1"/>
          <p:nvPr/>
        </p:nvSpPr>
        <p:spPr>
          <a:xfrm>
            <a:off x="257323" y="872976"/>
            <a:ext cx="6137567" cy="400110"/>
          </a:xfrm>
          <a:prstGeom prst="rect">
            <a:avLst/>
          </a:prstGeom>
          <a:noFill/>
        </p:spPr>
        <p:txBody>
          <a:bodyPr wrap="square" rtlCol="0">
            <a:spAutoFit/>
          </a:bodyPr>
          <a:lstStyle/>
          <a:p>
            <a:pPr marL="285750" indent="-285750">
              <a:buFont typeface="Wingdings" panose="05000000000000000000" pitchFamily="2" charset="2"/>
              <a:buChar char="Ø"/>
            </a:pP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凸函数的概念</a:t>
            </a:r>
            <a:endParaRPr lang="zh-CN" altLang="en-US" sz="2000" dirty="0">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14" name="组合 13"/>
          <p:cNvGrpSpPr/>
          <p:nvPr/>
        </p:nvGrpSpPr>
        <p:grpSpPr>
          <a:xfrm>
            <a:off x="1077231" y="1955950"/>
            <a:ext cx="4471799" cy="3797307"/>
            <a:chOff x="659704" y="1752075"/>
            <a:chExt cx="4471799" cy="3797307"/>
          </a:xfrm>
        </p:grpSpPr>
        <p:pic>
          <p:nvPicPr>
            <p:cNvPr id="8" name="图片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59704" y="1752075"/>
              <a:ext cx="4471799" cy="3353849"/>
            </a:xfrm>
            <a:prstGeom prst="rect">
              <a:avLst/>
            </a:prstGeom>
          </p:spPr>
        </p:pic>
        <p:sp>
          <p:nvSpPr>
            <p:cNvPr id="11" name="文本框 10"/>
            <p:cNvSpPr txBox="1"/>
            <p:nvPr/>
          </p:nvSpPr>
          <p:spPr>
            <a:xfrm>
              <a:off x="1433189" y="5210828"/>
              <a:ext cx="2924828" cy="338554"/>
            </a:xfrm>
            <a:prstGeom prst="rect">
              <a:avLst/>
            </a:prstGeom>
            <a:noFill/>
          </p:spPr>
          <p:txBody>
            <a:bodyPr wrap="square" rtlCol="0">
              <a:spAutoFit/>
            </a:bodyPr>
            <a:lstStyle/>
            <a:p>
              <a:pPr algn="ctr"/>
              <a:r>
                <a:rPr lang="zh-CN" altLang="en-US" sz="1600" dirty="0">
                  <a:latin typeface="微软雅黑" panose="020B0503020204020204" pitchFamily="34" charset="-122"/>
                  <a:ea typeface="微软雅黑" panose="020B0503020204020204" pitchFamily="34" charset="-122"/>
                </a:rPr>
                <a:t>一个</a:t>
              </a:r>
              <a:r>
                <a:rPr lang="zh-CN" altLang="en-US" sz="1600" b="1" dirty="0">
                  <a:solidFill>
                    <a:srgbClr val="0070C0"/>
                  </a:solidFill>
                  <a:latin typeface="微软雅黑" panose="020B0503020204020204" pitchFamily="34" charset="-122"/>
                  <a:ea typeface="微软雅黑" panose="020B0503020204020204" pitchFamily="34" charset="-122"/>
                </a:rPr>
                <a:t>凸函数</a:t>
              </a:r>
              <a:r>
                <a:rPr lang="zh-CN" altLang="en-US" sz="1600" dirty="0">
                  <a:latin typeface="微软雅黑" panose="020B0503020204020204" pitchFamily="34" charset="-122"/>
                  <a:ea typeface="微软雅黑" panose="020B0503020204020204" pitchFamily="34" charset="-122"/>
                </a:rPr>
                <a:t>的示意图</a:t>
              </a:r>
              <a:endParaRPr lang="zh-CN" altLang="en-US" sz="1600" dirty="0">
                <a:latin typeface="微软雅黑" panose="020B0503020204020204" pitchFamily="34" charset="-122"/>
                <a:ea typeface="微软雅黑" panose="020B0503020204020204" pitchFamily="34" charset="-122"/>
              </a:endParaRPr>
            </a:p>
          </p:txBody>
        </p:sp>
      </p:grpSp>
      <p:sp>
        <p:nvSpPr>
          <p:cNvPr id="16" name="文本框 15"/>
          <p:cNvSpPr txBox="1"/>
          <p:nvPr/>
        </p:nvSpPr>
        <p:spPr>
          <a:xfrm>
            <a:off x="1060404" y="1375553"/>
            <a:ext cx="10172975" cy="400110"/>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凸函数：对于任意函数，若其定义域为凸集且海森矩阵（半）正定，则该函数为凸函数。</a:t>
            </a:r>
            <a:endParaRPr lang="zh-CN" altLang="en-US" sz="2000" dirty="0">
              <a:latin typeface="微软雅黑" panose="020B0503020204020204" pitchFamily="34" charset="-122"/>
              <a:ea typeface="微软雅黑" panose="020B0503020204020204" pitchFamily="34" charset="-122"/>
            </a:endParaRPr>
          </a:p>
        </p:txBody>
      </p:sp>
      <p:sp>
        <p:nvSpPr>
          <p:cNvPr id="18" name="文本框 17"/>
          <p:cNvSpPr txBox="1"/>
          <p:nvPr/>
        </p:nvSpPr>
        <p:spPr>
          <a:xfrm>
            <a:off x="1077231" y="5859764"/>
            <a:ext cx="10404343" cy="707886"/>
          </a:xfrm>
          <a:prstGeom prst="rect">
            <a:avLst/>
          </a:prstGeom>
          <a:noFill/>
        </p:spPr>
        <p:txBody>
          <a:bodyPr wrap="square" rtlCol="0">
            <a:spAutoFit/>
          </a:bodyPr>
          <a:lstStyle/>
          <a:p>
            <a:pPr algn="just"/>
            <a:r>
              <a:rPr lang="zh-CN" altLang="en-US" sz="2000" dirty="0">
                <a:latin typeface="微软雅黑" panose="020B0503020204020204" pitchFamily="34" charset="-122"/>
                <a:ea typeface="微软雅黑" panose="020B0503020204020204" pitchFamily="34" charset="-122"/>
              </a:rPr>
              <a:t>一般认为</a:t>
            </a:r>
            <a:r>
              <a:rPr lang="zh-CN" altLang="en-US" sz="2000" dirty="0">
                <a:solidFill>
                  <a:srgbClr val="C00000"/>
                </a:solidFill>
                <a:latin typeface="微软雅黑" panose="020B0503020204020204" pitchFamily="34" charset="-122"/>
                <a:ea typeface="微软雅黑" panose="020B0503020204020204" pitchFamily="34" charset="-122"/>
              </a:rPr>
              <a:t>动力学孔径具有多个极值区域</a:t>
            </a:r>
            <a:r>
              <a:rPr lang="zh-CN" altLang="en-US" sz="2000" dirty="0">
                <a:latin typeface="微软雅黑" panose="020B0503020204020204" pitchFamily="34" charset="-122"/>
                <a:ea typeface="微软雅黑" panose="020B0503020204020204" pitchFamily="34" charset="-122"/>
              </a:rPr>
              <a:t>，且离散地分布在多维六极磁铁强度空间中，表明动力学孔径的优化问题是一个典型的</a:t>
            </a:r>
            <a:r>
              <a:rPr lang="zh-CN" altLang="en-US" sz="2000" dirty="0">
                <a:solidFill>
                  <a:srgbClr val="C00000"/>
                </a:solidFill>
                <a:latin typeface="微软雅黑" panose="020B0503020204020204" pitchFamily="34" charset="-122"/>
                <a:ea typeface="微软雅黑" panose="020B0503020204020204" pitchFamily="34" charset="-122"/>
              </a:rPr>
              <a:t>“非凸优化问题”</a:t>
            </a:r>
            <a:r>
              <a:rPr lang="zh-CN" altLang="en-US" sz="2000" dirty="0">
                <a:latin typeface="微软雅黑" panose="020B0503020204020204" pitchFamily="34" charset="-122"/>
                <a:ea typeface="微软雅黑" panose="020B0503020204020204" pitchFamily="34" charset="-122"/>
              </a:rPr>
              <a:t>。</a:t>
            </a:r>
            <a:endParaRPr lang="zh-CN" altLang="en-US" sz="2000" dirty="0">
              <a:latin typeface="微软雅黑" panose="020B0503020204020204" pitchFamily="34" charset="-122"/>
              <a:ea typeface="微软雅黑" panose="020B0503020204020204" pitchFamily="34" charset="-122"/>
            </a:endParaRPr>
          </a:p>
        </p:txBody>
      </p:sp>
      <p:grpSp>
        <p:nvGrpSpPr>
          <p:cNvPr id="3" name="组合 2"/>
          <p:cNvGrpSpPr/>
          <p:nvPr/>
        </p:nvGrpSpPr>
        <p:grpSpPr>
          <a:xfrm>
            <a:off x="7009776" y="1955950"/>
            <a:ext cx="4471798" cy="3797307"/>
            <a:chOff x="659704" y="1752075"/>
            <a:chExt cx="4471798" cy="3797307"/>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659704" y="1752075"/>
              <a:ext cx="4471798" cy="3353849"/>
            </a:xfrm>
            <a:prstGeom prst="rect">
              <a:avLst/>
            </a:prstGeom>
          </p:spPr>
        </p:pic>
        <p:sp>
          <p:nvSpPr>
            <p:cNvPr id="7" name="文本框 6"/>
            <p:cNvSpPr txBox="1"/>
            <p:nvPr/>
          </p:nvSpPr>
          <p:spPr>
            <a:xfrm>
              <a:off x="1433189" y="5210828"/>
              <a:ext cx="2924828" cy="338554"/>
            </a:xfrm>
            <a:prstGeom prst="rect">
              <a:avLst/>
            </a:prstGeom>
            <a:noFill/>
          </p:spPr>
          <p:txBody>
            <a:bodyPr wrap="square" rtlCol="0">
              <a:spAutoFit/>
            </a:bodyPr>
            <a:lstStyle/>
            <a:p>
              <a:pPr algn="ctr"/>
              <a:r>
                <a:rPr lang="zh-CN" altLang="en-US" sz="1600" dirty="0">
                  <a:latin typeface="微软雅黑" panose="020B0503020204020204" pitchFamily="34" charset="-122"/>
                  <a:ea typeface="微软雅黑" panose="020B0503020204020204" pitchFamily="34" charset="-122"/>
                </a:rPr>
                <a:t>一个</a:t>
              </a:r>
              <a:r>
                <a:rPr lang="zh-CN" altLang="en-US" sz="1600" b="1" dirty="0">
                  <a:solidFill>
                    <a:srgbClr val="0070C0"/>
                  </a:solidFill>
                  <a:latin typeface="微软雅黑" panose="020B0503020204020204" pitchFamily="34" charset="-122"/>
                  <a:ea typeface="微软雅黑" panose="020B0503020204020204" pitchFamily="34" charset="-122"/>
                </a:rPr>
                <a:t>非凸函数</a:t>
              </a:r>
              <a:r>
                <a:rPr lang="zh-CN" altLang="en-US" sz="1600" dirty="0">
                  <a:latin typeface="微软雅黑" panose="020B0503020204020204" pitchFamily="34" charset="-122"/>
                  <a:ea typeface="微软雅黑" panose="020B0503020204020204" pitchFamily="34" charset="-122"/>
                </a:rPr>
                <a:t>的示意图</a:t>
              </a:r>
              <a:endParaRPr lang="zh-CN" altLang="en-US" sz="1600" dirty="0">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57323" y="0"/>
            <a:ext cx="9588191" cy="584775"/>
          </a:xfrm>
          <a:prstGeom prst="rect">
            <a:avLst/>
          </a:prstGeom>
          <a:noFill/>
        </p:spPr>
        <p:txBody>
          <a:bodyPr wrap="square" rtlCol="0">
            <a:spAutoFit/>
          </a:bodyPr>
          <a:lstStyle/>
          <a:p>
            <a:pPr eaLnBrk="0" fontAlgn="base" hangingPunct="0">
              <a:spcBef>
                <a:spcPct val="0"/>
              </a:spcBef>
              <a:spcAft>
                <a:spcPct val="0"/>
              </a:spcAft>
            </a:pPr>
            <a:r>
              <a:rPr lang="zh-CN" altLang="en-US"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rPr>
              <a:t>共振驱动项纵向变化的凸性</a:t>
            </a:r>
            <a:endParaRPr lang="en-US" altLang="zh-CN"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endParaRPr>
          </a:p>
        </p:txBody>
      </p:sp>
      <p:sp>
        <p:nvSpPr>
          <p:cNvPr id="6" name="文本框 5"/>
          <p:cNvSpPr txBox="1"/>
          <p:nvPr/>
        </p:nvSpPr>
        <p:spPr>
          <a:xfrm>
            <a:off x="257323" y="872976"/>
            <a:ext cx="5102387" cy="400110"/>
          </a:xfrm>
          <a:prstGeom prst="rect">
            <a:avLst/>
          </a:prstGeom>
          <a:noFill/>
        </p:spPr>
        <p:txBody>
          <a:bodyPr wrap="square" rtlCol="0">
            <a:spAutoFit/>
          </a:bodyPr>
          <a:lstStyle/>
          <a:p>
            <a:pPr marL="285750" indent="-285750">
              <a:buFont typeface="Wingdings" panose="05000000000000000000" pitchFamily="2" charset="2"/>
              <a:buChar char="Ø"/>
            </a:pP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三阶共振驱动项纵向变化凸性的证明</a:t>
            </a:r>
            <a:endParaRPr lang="zh-CN" altLang="en-US" sz="2000"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460019" y="3349126"/>
            <a:ext cx="4815717" cy="2973705"/>
          </a:xfrm>
          <a:prstGeom prst="rect">
            <a:avLst/>
          </a:prstGeom>
        </p:spPr>
      </p:pic>
      <p:sp>
        <p:nvSpPr>
          <p:cNvPr id="5" name="文本框 4"/>
          <p:cNvSpPr txBox="1"/>
          <p:nvPr/>
        </p:nvSpPr>
        <p:spPr>
          <a:xfrm>
            <a:off x="257323" y="6413245"/>
            <a:ext cx="5218254" cy="338554"/>
          </a:xfrm>
          <a:prstGeom prst="rect">
            <a:avLst/>
          </a:prstGeom>
          <a:noFill/>
        </p:spPr>
        <p:txBody>
          <a:bodyPr wrap="square" rtlCol="0">
            <a:spAutoFit/>
          </a:bodyPr>
          <a:lstStyle/>
          <a:p>
            <a:pPr algn="ct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一个简单</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FODO lattice </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单周期内三阶</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RDT</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的纵向变化</a:t>
            </a:r>
            <a:endParaRPr lang="zh-CN" altLang="en-US" sz="1600"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1687" y="959953"/>
            <a:ext cx="5972990" cy="5362878"/>
          </a:xfrm>
          <a:prstGeom prst="rect">
            <a:avLst/>
          </a:prstGeom>
        </p:spPr>
      </p:pic>
      <p:sp>
        <p:nvSpPr>
          <p:cNvPr id="8" name="文本框 7"/>
          <p:cNvSpPr txBox="1"/>
          <p:nvPr/>
        </p:nvSpPr>
        <p:spPr>
          <a:xfrm>
            <a:off x="7016042" y="6382467"/>
            <a:ext cx="3864280" cy="369332"/>
          </a:xfrm>
          <a:prstGeom prst="rect">
            <a:avLst/>
          </a:prstGeom>
          <a:noFill/>
        </p:spPr>
        <p:txBody>
          <a:bodyPr wrap="square" rtlCol="0">
            <a:spAutoFit/>
          </a:bodyPr>
          <a:lstStyle/>
          <a:p>
            <a:pPr algn="ctr"/>
            <a:r>
              <a:rPr lang="zh-CN" altLang="en-US" dirty="0">
                <a:solidFill>
                  <a:schemeClr val="accent5">
                    <a:lumMod val="75000"/>
                  </a:schemeClr>
                </a:solidFill>
              </a:rPr>
              <a:t>注：此处暂未考虑色品校正</a:t>
            </a:r>
            <a:endParaRPr lang="zh-CN" altLang="en-US" dirty="0">
              <a:solidFill>
                <a:schemeClr val="accent5">
                  <a:lumMod val="75000"/>
                </a:schemeClr>
              </a:solidFill>
            </a:endParaRPr>
          </a:p>
        </p:txBody>
      </p:sp>
      <p:cxnSp>
        <p:nvCxnSpPr>
          <p:cNvPr id="10" name="直接箭头连接符 9"/>
          <p:cNvCxnSpPr/>
          <p:nvPr/>
        </p:nvCxnSpPr>
        <p:spPr>
          <a:xfrm>
            <a:off x="9714269" y="5135071"/>
            <a:ext cx="714079" cy="186711"/>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10428348" y="5225812"/>
            <a:ext cx="829261" cy="338554"/>
          </a:xfrm>
          <a:prstGeom prst="rect">
            <a:avLst/>
          </a:prstGeom>
          <a:noFill/>
        </p:spPr>
        <p:txBody>
          <a:bodyPr wrap="square" rtlCol="0">
            <a:spAutoFit/>
          </a:bodyPr>
          <a:lstStyle/>
          <a:p>
            <a:r>
              <a:rPr lang="en-US" altLang="zh-CN" sz="16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D </a:t>
            </a:r>
            <a:r>
              <a:rPr lang="zh-CN" altLang="en-US" sz="16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正定</a:t>
            </a:r>
            <a:endParaRPr lang="zh-CN" altLang="en-US" sz="16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1" name="图片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030479" y="1363500"/>
            <a:ext cx="3671939" cy="1023440"/>
          </a:xfrm>
          <a:prstGeom prst="rect">
            <a:avLst/>
          </a:prstGeom>
        </p:spPr>
      </p:pic>
      <p:sp>
        <p:nvSpPr>
          <p:cNvPr id="14" name="文本框 13"/>
          <p:cNvSpPr txBox="1"/>
          <p:nvPr/>
        </p:nvSpPr>
        <p:spPr>
          <a:xfrm>
            <a:off x="373189" y="2505998"/>
            <a:ext cx="4986521" cy="646331"/>
          </a:xfrm>
          <a:prstGeom prst="rect">
            <a:avLst/>
          </a:prstGeom>
          <a:noFill/>
        </p:spPr>
        <p:txBody>
          <a:bodyPr wrap="square" rtlCol="0">
            <a:spAutoFit/>
          </a:bodyPr>
          <a:lstStyle/>
          <a:p>
            <a:pPr algn="just"/>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用六极磁铁位置处三阶</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RDT</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RMS</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值量化表示三阶</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RDT</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纵向变化的大小</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57323" y="0"/>
            <a:ext cx="9588191" cy="584775"/>
          </a:xfrm>
          <a:prstGeom prst="rect">
            <a:avLst/>
          </a:prstGeom>
          <a:noFill/>
        </p:spPr>
        <p:txBody>
          <a:bodyPr wrap="square" rtlCol="0">
            <a:spAutoFit/>
          </a:bodyPr>
          <a:lstStyle/>
          <a:p>
            <a:pPr eaLnBrk="0" fontAlgn="base" hangingPunct="0">
              <a:spcBef>
                <a:spcPct val="0"/>
              </a:spcBef>
              <a:spcAft>
                <a:spcPct val="0"/>
              </a:spcAft>
            </a:pPr>
            <a:r>
              <a:rPr lang="zh-CN" altLang="en-US"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rPr>
              <a:t>共振驱动项纵向变化的凸性</a:t>
            </a:r>
            <a:endParaRPr lang="en-US" altLang="zh-CN"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endParaRPr>
          </a:p>
        </p:txBody>
      </p:sp>
      <p:sp>
        <p:nvSpPr>
          <p:cNvPr id="6" name="文本框 5"/>
          <p:cNvSpPr txBox="1"/>
          <p:nvPr/>
        </p:nvSpPr>
        <p:spPr>
          <a:xfrm>
            <a:off x="257323" y="872976"/>
            <a:ext cx="5584414" cy="400110"/>
          </a:xfrm>
          <a:prstGeom prst="rect">
            <a:avLst/>
          </a:prstGeom>
          <a:noFill/>
        </p:spPr>
        <p:txBody>
          <a:bodyPr wrap="square" rtlCol="0">
            <a:spAutoFit/>
          </a:bodyPr>
          <a:lstStyle/>
          <a:p>
            <a:pPr marL="285750" indent="-285750">
              <a:buFont typeface="Wingdings" panose="05000000000000000000" pitchFamily="2" charset="2"/>
              <a:buChar char="Ø"/>
            </a:pP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三阶共振驱动项纵向变化凸性的证明</a:t>
            </a:r>
            <a:endParaRPr lang="zh-CN" altLang="en-US" sz="2000"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0" name="图片 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07604" y="1421539"/>
            <a:ext cx="4905207" cy="3028965"/>
          </a:xfrm>
          <a:prstGeom prst="rect">
            <a:avLst/>
          </a:prstGeom>
        </p:spPr>
      </p:pic>
      <p:sp>
        <p:nvSpPr>
          <p:cNvPr id="11" name="文本框 10"/>
          <p:cNvSpPr txBox="1"/>
          <p:nvPr/>
        </p:nvSpPr>
        <p:spPr>
          <a:xfrm>
            <a:off x="307604" y="4609234"/>
            <a:ext cx="5183555" cy="338554"/>
          </a:xfrm>
          <a:prstGeom prst="rect">
            <a:avLst/>
          </a:prstGeom>
          <a:noFill/>
        </p:spPr>
        <p:txBody>
          <a:bodyPr wrap="square" rtlCol="0">
            <a:spAutoFit/>
          </a:bodyPr>
          <a:lstStyle/>
          <a:p>
            <a:pPr algn="ctr"/>
            <a:r>
              <a:rPr lang="en-US" altLang="zh-CN" sz="1600" b="0" dirty="0">
                <a:latin typeface="Times New Roman" panose="02020603050405020304" pitchFamily="18" charset="0"/>
                <a:ea typeface="微软雅黑" panose="020B0503020204020204" pitchFamily="34" charset="-122"/>
                <a:cs typeface="Times New Roman" panose="02020603050405020304" pitchFamily="18" charset="0"/>
              </a:rPr>
              <a:t>f3,rms </a:t>
            </a:r>
            <a:r>
              <a:rPr lang="zh-CN" altLang="en-US" sz="1600" b="0" dirty="0">
                <a:latin typeface="Times New Roman" panose="02020603050405020304" pitchFamily="18" charset="0"/>
                <a:ea typeface="微软雅黑" panose="020B0503020204020204" pitchFamily="34" charset="-122"/>
                <a:cs typeface="Times New Roman" panose="02020603050405020304" pitchFamily="18" charset="0"/>
              </a:rPr>
              <a:t>在二维六极磁铁强度空间中的分布（未校正色品）</a:t>
            </a:r>
            <a:endParaRPr lang="en-US" altLang="zh-CN" sz="1600" b="0"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6931565" y="1421538"/>
            <a:ext cx="4905206" cy="3028965"/>
          </a:xfrm>
          <a:prstGeom prst="rect">
            <a:avLst/>
          </a:prstGeom>
        </p:spPr>
      </p:pic>
      <mc:AlternateContent xmlns:mc="http://schemas.openxmlformats.org/markup-compatibility/2006">
        <mc:Choice xmlns:a14="http://schemas.microsoft.com/office/drawing/2010/main" Requires="a14">
          <p:sp>
            <p:nvSpPr>
              <p:cNvPr id="15" name="文本框 14"/>
              <p:cNvSpPr txBox="1"/>
              <p:nvPr/>
            </p:nvSpPr>
            <p:spPr>
              <a:xfrm>
                <a:off x="6295166" y="4609234"/>
                <a:ext cx="5896834" cy="338554"/>
              </a:xfrm>
              <a:prstGeom prst="rect">
                <a:avLst/>
              </a:prstGeom>
              <a:noFill/>
            </p:spPr>
            <p:txBody>
              <a:bodyPr wrap="square" rtlCol="0">
                <a:spAutoFit/>
              </a:bodyPr>
              <a:lstStyle/>
              <a:p>
                <a:pPr algn="ctr"/>
                <a14:m>
                  <m:oMath xmlns:m="http://schemas.openxmlformats.org/officeDocument/2006/math">
                    <m:r>
                      <m:rPr>
                        <m:nor/>
                      </m:rP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m:t>f</m:t>
                    </m:r>
                    <m:r>
                      <m:rPr>
                        <m:nor/>
                      </m:rP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m:t>3</m:t>
                    </m:r>
                    <m:r>
                      <m:rPr>
                        <m:nor/>
                      </m:rP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m:t>,</m:t>
                    </m:r>
                    <m:r>
                      <m:rPr>
                        <m:nor/>
                      </m:rP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m:t>rms</m:t>
                    </m:r>
                  </m:oMath>
                </a14:m>
                <a:r>
                  <a:rPr lang="zh-CN" altLang="en-US" sz="1600" b="0" dirty="0">
                    <a:latin typeface="Times New Roman" panose="02020603050405020304" pitchFamily="18" charset="0"/>
                    <a:ea typeface="微软雅黑" panose="020B0503020204020204" pitchFamily="34" charset="-122"/>
                    <a:cs typeface="Times New Roman" panose="02020603050405020304" pitchFamily="18" charset="0"/>
                  </a:rPr>
                  <a:t> 在二维六极磁铁强度空间中的分布（色品校正至</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固定值</a:t>
                </a:r>
                <a:r>
                  <a:rPr lang="zh-CN" altLang="en-US" sz="1600" b="0"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1600" b="0" dirty="0">
                  <a:latin typeface="Times New Roman" panose="02020603050405020304" pitchFamily="18" charset="0"/>
                  <a:ea typeface="微软雅黑" panose="020B0503020204020204" pitchFamily="34" charset="-122"/>
                  <a:cs typeface="Times New Roman" panose="02020603050405020304" pitchFamily="18" charset="0"/>
                </a:endParaRPr>
              </a:p>
            </p:txBody>
          </p:sp>
        </mc:Choice>
        <mc:Fallback>
          <p:sp>
            <p:nvSpPr>
              <p:cNvPr id="15" name="文本框 14"/>
              <p:cNvSpPr txBox="1">
                <a:spLocks noRot="1" noChangeAspect="1" noMove="1" noResize="1" noEditPoints="1" noAdjustHandles="1" noChangeArrowheads="1" noChangeShapeType="1" noTextEdit="1"/>
              </p:cNvSpPr>
              <p:nvPr/>
            </p:nvSpPr>
            <p:spPr>
              <a:xfrm>
                <a:off x="6295166" y="4609234"/>
                <a:ext cx="5896834" cy="338554"/>
              </a:xfrm>
              <a:prstGeom prst="rect">
                <a:avLst/>
              </a:prstGeom>
              <a:blipFill rotWithShape="1">
                <a:blip r:embed="rId3"/>
                <a:stretch>
                  <a:fillRect l="-7" t="-119" b="149"/>
                </a:stretch>
              </a:blipFill>
            </p:spPr>
            <p:txBody>
              <a:bodyPr/>
              <a:lstStyle/>
              <a:p>
                <a:r>
                  <a:rPr lang="zh-CN" altLang="en-US">
                    <a:noFill/>
                  </a:rPr>
                  <a:t> </a:t>
                </a:r>
              </a:p>
            </p:txBody>
          </p:sp>
        </mc:Fallback>
      </mc:AlternateContent>
      <p:sp>
        <p:nvSpPr>
          <p:cNvPr id="16" name="箭头: 右 15"/>
          <p:cNvSpPr/>
          <p:nvPr/>
        </p:nvSpPr>
        <p:spPr>
          <a:xfrm>
            <a:off x="5652309" y="2940884"/>
            <a:ext cx="886217" cy="531790"/>
          </a:xfrm>
          <a:prstGeom prst="rightArrow">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5343728" y="1701041"/>
            <a:ext cx="1485089" cy="1200329"/>
          </a:xfrm>
          <a:prstGeom prst="rect">
            <a:avLst/>
          </a:prstGeom>
          <a:noFill/>
        </p:spPr>
        <p:txBody>
          <a:bodyPr wrap="square" rtlCol="0">
            <a:spAutoFit/>
          </a:bodyPr>
          <a:lstStyle/>
          <a:p>
            <a:pPr algn="just"/>
            <a:r>
              <a:rPr lang="zh-CN" altLang="en-US"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加入另外两组六极磁铁将色品校正到固定值</a:t>
            </a:r>
            <a:endParaRPr lang="zh-CN" altLang="en-US"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9" name="文本框 18"/>
          <p:cNvSpPr txBox="1"/>
          <p:nvPr/>
        </p:nvSpPr>
        <p:spPr>
          <a:xfrm>
            <a:off x="257323" y="5226140"/>
            <a:ext cx="5388346" cy="369332"/>
          </a:xfrm>
          <a:prstGeom prst="rect">
            <a:avLst/>
          </a:prstGeom>
          <a:noFill/>
        </p:spPr>
        <p:txBody>
          <a:bodyPr wrap="square" rtlCol="0">
            <a:spAutoFit/>
          </a:bodyPr>
          <a:lstStyle/>
          <a:p>
            <a:pPr algn="just"/>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特征：等值面为一系列</a:t>
            </a:r>
            <a:r>
              <a:rPr lang="zh-CN" altLang="en-US"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以原点为中心</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的共轴椭球面</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1" name="文本框 20"/>
          <p:cNvSpPr txBox="1"/>
          <p:nvPr/>
        </p:nvSpPr>
        <p:spPr>
          <a:xfrm>
            <a:off x="6395609" y="5226140"/>
            <a:ext cx="5695948" cy="369332"/>
          </a:xfrm>
          <a:prstGeom prst="rect">
            <a:avLst/>
          </a:prstGeom>
          <a:noFill/>
        </p:spPr>
        <p:txBody>
          <a:bodyPr wrap="square" rtlCol="0">
            <a:spAutoFit/>
          </a:bodyPr>
          <a:lstStyle/>
          <a:p>
            <a:pPr algn="just"/>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特征：等值面为一系列</a:t>
            </a:r>
            <a:r>
              <a:rPr lang="zh-CN" altLang="en-US"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以最小值点为中心</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的共轴椭球面</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7" name="图片 2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2930485" y="5985024"/>
            <a:ext cx="6329866" cy="728840"/>
          </a:xfrm>
          <a:prstGeom prst="rect">
            <a:avLst/>
          </a:prstGeom>
        </p:spPr>
      </p:pic>
      <p:sp>
        <p:nvSpPr>
          <p:cNvPr id="2" name="文本框 1"/>
          <p:cNvSpPr txBox="1"/>
          <p:nvPr/>
        </p:nvSpPr>
        <p:spPr>
          <a:xfrm>
            <a:off x="1696178" y="6118611"/>
            <a:ext cx="1081924" cy="461665"/>
          </a:xfrm>
          <a:prstGeom prst="rect">
            <a:avLst/>
          </a:prstGeom>
          <a:noFill/>
        </p:spPr>
        <p:txBody>
          <a:bodyPr wrap="square" rtlCol="0">
            <a:spAutoFit/>
          </a:bodyPr>
          <a:lstStyle/>
          <a:p>
            <a:pPr algn="ctr"/>
            <a:r>
              <a:rPr lang="en-US" altLang="zh-CN" sz="2400" b="1" dirty="0">
                <a:solidFill>
                  <a:srgbClr val="0070C0"/>
                </a:solidFill>
                <a:latin typeface="微软雅黑" panose="020B0503020204020204" pitchFamily="34" charset="-122"/>
                <a:ea typeface="微软雅黑" panose="020B0503020204020204" pitchFamily="34" charset="-122"/>
              </a:rPr>
              <a:t>N</a:t>
            </a:r>
            <a:r>
              <a:rPr lang="zh-CN" altLang="en-US" sz="2400" b="1" dirty="0">
                <a:solidFill>
                  <a:srgbClr val="0070C0"/>
                </a:solidFill>
                <a:latin typeface="微软雅黑" panose="020B0503020204020204" pitchFamily="34" charset="-122"/>
                <a:ea typeface="微软雅黑" panose="020B0503020204020204" pitchFamily="34" charset="-122"/>
              </a:rPr>
              <a:t>维</a:t>
            </a:r>
            <a:endParaRPr lang="zh-CN" altLang="en-US" sz="2400" b="1" dirty="0">
              <a:solidFill>
                <a:srgbClr val="0070C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9412734" y="6118610"/>
            <a:ext cx="1300636" cy="461665"/>
          </a:xfrm>
          <a:prstGeom prst="rect">
            <a:avLst/>
          </a:prstGeom>
          <a:noFill/>
        </p:spPr>
        <p:txBody>
          <a:bodyPr wrap="square" rtlCol="0">
            <a:spAutoFit/>
          </a:bodyPr>
          <a:lstStyle/>
          <a:p>
            <a:pPr algn="ctr"/>
            <a:r>
              <a:rPr lang="en-US" altLang="zh-CN" sz="2400" b="1" dirty="0">
                <a:solidFill>
                  <a:srgbClr val="0070C0"/>
                </a:solidFill>
                <a:latin typeface="微软雅黑" panose="020B0503020204020204" pitchFamily="34" charset="-122"/>
                <a:ea typeface="微软雅黑" panose="020B0503020204020204" pitchFamily="34" charset="-122"/>
              </a:rPr>
              <a:t>N-2 </a:t>
            </a:r>
            <a:r>
              <a:rPr lang="zh-CN" altLang="en-US" sz="2400" b="1" dirty="0">
                <a:solidFill>
                  <a:srgbClr val="0070C0"/>
                </a:solidFill>
                <a:latin typeface="微软雅黑" panose="020B0503020204020204" pitchFamily="34" charset="-122"/>
                <a:ea typeface="微软雅黑" panose="020B0503020204020204" pitchFamily="34" charset="-122"/>
              </a:rPr>
              <a:t>维</a:t>
            </a:r>
            <a:endParaRPr lang="zh-CN" altLang="en-US" sz="2400" b="1" dirty="0">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57323" y="0"/>
            <a:ext cx="9588191" cy="584775"/>
          </a:xfrm>
          <a:prstGeom prst="rect">
            <a:avLst/>
          </a:prstGeom>
          <a:noFill/>
        </p:spPr>
        <p:txBody>
          <a:bodyPr wrap="square" rtlCol="0">
            <a:spAutoFit/>
          </a:bodyPr>
          <a:lstStyle/>
          <a:p>
            <a:pPr eaLnBrk="0" fontAlgn="base" hangingPunct="0">
              <a:spcBef>
                <a:spcPct val="0"/>
              </a:spcBef>
              <a:spcAft>
                <a:spcPct val="0"/>
              </a:spcAft>
            </a:pPr>
            <a:r>
              <a:rPr lang="zh-CN" altLang="en-US"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rPr>
              <a:t>共振驱动项纵向变化的凸性</a:t>
            </a:r>
            <a:endParaRPr lang="en-US" altLang="zh-CN" sz="3200" b="1" dirty="0">
              <a:solidFill>
                <a:srgbClr val="FFFFFF"/>
              </a:solidFill>
              <a:latin typeface="Times New Roman" panose="02020603050405020304" pitchFamily="18" charset="0"/>
              <a:ea typeface="微软雅黑" panose="020B0503020204020204" pitchFamily="34" charset="-122"/>
              <a:cs typeface="MiSans Demibold" panose="00000700000000000000" charset="-122"/>
            </a:endParaRPr>
          </a:p>
        </p:txBody>
      </p:sp>
      <p:sp>
        <p:nvSpPr>
          <p:cNvPr id="6" name="文本框 5"/>
          <p:cNvSpPr txBox="1"/>
          <p:nvPr/>
        </p:nvSpPr>
        <p:spPr>
          <a:xfrm>
            <a:off x="257323" y="872976"/>
            <a:ext cx="5148534" cy="400110"/>
          </a:xfrm>
          <a:prstGeom prst="rect">
            <a:avLst/>
          </a:prstGeom>
          <a:noFill/>
        </p:spPr>
        <p:txBody>
          <a:bodyPr wrap="square" rtlCol="0">
            <a:spAutoFit/>
          </a:bodyPr>
          <a:lstStyle/>
          <a:p>
            <a:pPr marL="285750" indent="-285750">
              <a:buFont typeface="Wingdings" panose="05000000000000000000" pitchFamily="2" charset="2"/>
              <a:buChar char="Ø"/>
            </a:pP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合肥光源未来升级储存环 </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(HLS-III)</a:t>
            </a:r>
            <a:endParaRPr lang="zh-CN" altLang="en-US" sz="2000" dirty="0">
              <a:latin typeface="Times New Roman" panose="02020603050405020304" pitchFamily="18" charset="0"/>
              <a:ea typeface="微软雅黑" panose="020B0503020204020204" pitchFamily="34" charset="-122"/>
              <a:cs typeface="Times New Roman" panose="02020603050405020304" pitchFamily="18" charset="0"/>
            </a:endParaRPr>
          </a:p>
        </p:txBody>
      </p:sp>
      <p:graphicFrame>
        <p:nvGraphicFramePr>
          <p:cNvPr id="5" name="表格 4"/>
          <p:cNvGraphicFramePr>
            <a:graphicFrameLocks noGrp="1"/>
          </p:cNvGraphicFramePr>
          <p:nvPr/>
        </p:nvGraphicFramePr>
        <p:xfrm>
          <a:off x="548305" y="1504950"/>
          <a:ext cx="5104977" cy="4885140"/>
        </p:xfrm>
        <a:graphic>
          <a:graphicData uri="http://schemas.openxmlformats.org/drawingml/2006/table">
            <a:tbl>
              <a:tblPr firstRow="1" bandRow="1">
                <a:tableStyleId>{5C22544A-7EE6-4342-B048-85BDC9FD1C3A}</a:tableStyleId>
              </a:tblPr>
              <a:tblGrid>
                <a:gridCol w="2381956"/>
                <a:gridCol w="2723021"/>
              </a:tblGrid>
              <a:tr h="407095">
                <a:tc gridSpan="2">
                  <a:txBody>
                    <a:bodyPr/>
                    <a:lstStyle/>
                    <a:p>
                      <a:pPr algn="ct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HLS-III </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储存环主要参数</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solidFill>
                      <a:srgbClr val="0070C0"/>
                    </a:solidFill>
                  </a:tcPr>
                </a:tc>
                <a:tc hMerge="1">
                  <a:tcPr>
                    <a:solidFill>
                      <a:srgbClr val="0070C0"/>
                    </a:solidFill>
                  </a:tcPr>
                </a:tc>
              </a:tr>
              <a:tr h="407095">
                <a:tc>
                  <a:txBody>
                    <a:bodyPr/>
                    <a:lstStyle/>
                    <a:p>
                      <a:r>
                        <a:rPr lang="zh-CN" altLang="en-US" sz="1800" b="0" i="0" kern="1200" dirty="0">
                          <a:solidFill>
                            <a:schemeClr val="dk1"/>
                          </a:solidFill>
                          <a:effectLst/>
                          <a:latin typeface="Times New Roman" panose="02020603050405020304" pitchFamily="18" charset="0"/>
                          <a:ea typeface="微软雅黑" panose="020B0503020204020204" pitchFamily="34" charset="-122"/>
                          <a:cs typeface="Times New Roman" panose="02020603050405020304" pitchFamily="18" charset="0"/>
                        </a:rPr>
                        <a:t>能量</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solidFill>
                      <a:schemeClr val="accent5">
                        <a:lumMod val="20000"/>
                        <a:lumOff val="80000"/>
                      </a:schemeClr>
                    </a:solidFill>
                  </a:tcPr>
                </a:tc>
                <a:tc>
                  <a:txBody>
                    <a:bodyPr/>
                    <a:lstStyle/>
                    <a:p>
                      <a:pPr algn="ct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800 MeV</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solidFill>
                      <a:schemeClr val="accent5">
                        <a:lumMod val="20000"/>
                        <a:lumOff val="80000"/>
                      </a:schemeClr>
                    </a:solidFill>
                  </a:tcPr>
                </a:tc>
              </a:tr>
              <a:tr h="407095">
                <a:tc>
                  <a:txBody>
                    <a:bodyPr/>
                    <a:lstStyle/>
                    <a:p>
                      <a:r>
                        <a:rPr lang="zh-CN" altLang="en-US" sz="1800" b="0" i="0" kern="1200" dirty="0">
                          <a:solidFill>
                            <a:schemeClr val="dk1"/>
                          </a:solidFill>
                          <a:effectLst/>
                          <a:latin typeface="Times New Roman" panose="02020603050405020304" pitchFamily="18" charset="0"/>
                          <a:ea typeface="微软雅黑" panose="020B0503020204020204" pitchFamily="34" charset="-122"/>
                          <a:cs typeface="Times New Roman" panose="02020603050405020304" pitchFamily="18" charset="0"/>
                        </a:rPr>
                        <a:t>周长</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66.1308 m</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tr>
              <a:tr h="407095">
                <a:tc>
                  <a:txBody>
                    <a:bodyPr/>
                    <a:lstStyle/>
                    <a:p>
                      <a:r>
                        <a:rPr lang="zh-CN" altLang="en-US" sz="1800" b="0" i="0" kern="1200" dirty="0">
                          <a:solidFill>
                            <a:schemeClr val="dk1"/>
                          </a:solidFill>
                          <a:effectLst/>
                          <a:latin typeface="Times New Roman" panose="02020603050405020304" pitchFamily="18" charset="0"/>
                          <a:ea typeface="微软雅黑" panose="020B0503020204020204" pitchFamily="34" charset="-122"/>
                          <a:cs typeface="Times New Roman" panose="02020603050405020304" pitchFamily="18" charset="0"/>
                        </a:rPr>
                        <a:t>周期数</a:t>
                      </a:r>
                      <a:endParaRPr lang="en-US" altLang="zh-CN" sz="1800" b="0" i="0" kern="1200" dirty="0">
                        <a:solidFill>
                          <a:schemeClr val="dk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a:solidFill>
                      <a:schemeClr val="accent5">
                        <a:lumMod val="20000"/>
                        <a:lumOff val="80000"/>
                      </a:schemeClr>
                    </a:solidFill>
                  </a:tcPr>
                </a:tc>
                <a:tc>
                  <a:txBody>
                    <a:bodyPr/>
                    <a:lstStyle/>
                    <a:p>
                      <a:pPr algn="ct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4</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solidFill>
                      <a:schemeClr val="accent5">
                        <a:lumMod val="20000"/>
                        <a:lumOff val="80000"/>
                      </a:schemeClr>
                    </a:solidFill>
                  </a:tcPr>
                </a:tc>
              </a:tr>
              <a:tr h="407095">
                <a:tc>
                  <a:txBody>
                    <a:bodyPr/>
                    <a:lstStyle/>
                    <a:p>
                      <a:r>
                        <a:rPr lang="zh-CN" altLang="en-US" sz="1800" b="0" i="0" kern="1200" dirty="0">
                          <a:solidFill>
                            <a:schemeClr val="dk1"/>
                          </a:solidFill>
                          <a:effectLst/>
                          <a:latin typeface="Times New Roman" panose="02020603050405020304" pitchFamily="18" charset="0"/>
                          <a:ea typeface="微软雅黑" panose="020B0503020204020204" pitchFamily="34" charset="-122"/>
                          <a:cs typeface="Times New Roman" panose="02020603050405020304" pitchFamily="18" charset="0"/>
                        </a:rPr>
                        <a:t>自然发射度</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2.82 </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nm.rad</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tr>
              <a:tr h="407095">
                <a:tc>
                  <a:txBody>
                    <a:bodyPr/>
                    <a:lstStyle/>
                    <a:p>
                      <a:r>
                        <a:rPr lang="zh-CN" altLang="en-US" sz="1800" b="0" i="0" kern="1200" dirty="0">
                          <a:solidFill>
                            <a:schemeClr val="dk1"/>
                          </a:solidFill>
                          <a:effectLst/>
                          <a:latin typeface="Times New Roman" panose="02020603050405020304" pitchFamily="18" charset="0"/>
                          <a:ea typeface="微软雅黑" panose="020B0503020204020204" pitchFamily="34" charset="-122"/>
                          <a:cs typeface="Times New Roman" panose="02020603050405020304" pitchFamily="18" charset="0"/>
                        </a:rPr>
                        <a:t>工作点 </a:t>
                      </a:r>
                      <a:r>
                        <a:rPr lang="en-US" altLang="zh-CN" sz="1800" b="0" i="0" kern="1200" dirty="0">
                          <a:solidFill>
                            <a:schemeClr val="dk1"/>
                          </a:solidFill>
                          <a:effectLst/>
                          <a:latin typeface="Times New Roman" panose="02020603050405020304" pitchFamily="18" charset="0"/>
                          <a:ea typeface="微软雅黑" panose="020B0503020204020204" pitchFamily="34" charset="-122"/>
                          <a:cs typeface="Times New Roman" panose="02020603050405020304" pitchFamily="18" charset="0"/>
                        </a:rPr>
                        <a:t>(x/y)</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solidFill>
                      <a:schemeClr val="accent5">
                        <a:lumMod val="20000"/>
                        <a:lumOff val="80000"/>
                      </a:schemeClr>
                    </a:solidFill>
                  </a:tcPr>
                </a:tc>
                <a:tc>
                  <a:txBody>
                    <a:bodyPr/>
                    <a:lstStyle/>
                    <a:p>
                      <a:pPr algn="ct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7.420 / 3.157</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solidFill>
                      <a:schemeClr val="accent5">
                        <a:lumMod val="20000"/>
                        <a:lumOff val="80000"/>
                      </a:schemeClr>
                    </a:solidFill>
                  </a:tcPr>
                </a:tc>
              </a:tr>
              <a:tr h="407095">
                <a:tc>
                  <a:txBody>
                    <a:bodyPr/>
                    <a:lstStyle/>
                    <a:p>
                      <a:r>
                        <a:rPr lang="zh-CN" altLang="en-US" sz="1800" b="0" i="0" kern="1200" dirty="0">
                          <a:solidFill>
                            <a:schemeClr val="dk1"/>
                          </a:solidFill>
                          <a:effectLst/>
                          <a:latin typeface="Times New Roman" panose="02020603050405020304" pitchFamily="18" charset="0"/>
                          <a:ea typeface="微软雅黑" panose="020B0503020204020204" pitchFamily="34" charset="-122"/>
                          <a:cs typeface="Times New Roman" panose="02020603050405020304" pitchFamily="18" charset="0"/>
                        </a:rPr>
                        <a:t>自然色品 </a:t>
                      </a:r>
                      <a:r>
                        <a:rPr lang="en-US" altLang="zh-CN" sz="1800" b="0" i="0" kern="1200" dirty="0">
                          <a:solidFill>
                            <a:schemeClr val="dk1"/>
                          </a:solidFill>
                          <a:effectLst/>
                          <a:latin typeface="Times New Roman" panose="02020603050405020304" pitchFamily="18" charset="0"/>
                          <a:ea typeface="微软雅黑" panose="020B0503020204020204" pitchFamily="34" charset="-122"/>
                          <a:cs typeface="Times New Roman" panose="02020603050405020304" pitchFamily="18" charset="0"/>
                        </a:rPr>
                        <a:t>(x/y)</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-14.0 / -14.3</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tr>
              <a:tr h="407095">
                <a:tc>
                  <a:txBody>
                    <a:bodyPr/>
                    <a:lstStyle/>
                    <a:p>
                      <a:r>
                        <a:rPr lang="zh-CN" altLang="en-US" sz="1800" b="0" i="0" kern="1200" dirty="0">
                          <a:solidFill>
                            <a:schemeClr val="dk1"/>
                          </a:solidFill>
                          <a:effectLst/>
                          <a:latin typeface="Times New Roman" panose="02020603050405020304" pitchFamily="18" charset="0"/>
                          <a:ea typeface="微软雅黑" panose="020B0503020204020204" pitchFamily="34" charset="-122"/>
                          <a:cs typeface="Times New Roman" panose="02020603050405020304" pitchFamily="18" charset="0"/>
                        </a:rPr>
                        <a:t>动量紧缩因子</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solidFill>
                      <a:schemeClr val="accent5">
                        <a:lumMod val="20000"/>
                        <a:lumOff val="80000"/>
                      </a:schemeClr>
                    </a:solidFill>
                  </a:tcPr>
                </a:tc>
                <a:tc>
                  <a:txBody>
                    <a:bodyPr/>
                    <a:lstStyle/>
                    <a:p>
                      <a:pPr algn="ct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6.74 × 10</a:t>
                      </a:r>
                      <a:r>
                        <a:rPr lang="en-US" altLang="zh-CN" baseline="30000" dirty="0">
                          <a:latin typeface="Times New Roman" panose="02020603050405020304" pitchFamily="18" charset="0"/>
                          <a:ea typeface="微软雅黑" panose="020B0503020204020204" pitchFamily="34" charset="-122"/>
                          <a:cs typeface="Times New Roman" panose="02020603050405020304" pitchFamily="18" charset="0"/>
                        </a:rPr>
                        <a:t>-3</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solidFill>
                      <a:schemeClr val="accent5">
                        <a:lumMod val="20000"/>
                        <a:lumOff val="80000"/>
                      </a:schemeClr>
                    </a:solidFill>
                  </a:tcPr>
                </a:tc>
              </a:tr>
              <a:tr h="407095">
                <a:tc>
                  <a:txBody>
                    <a:bodyPr/>
                    <a:lstStyle/>
                    <a:p>
                      <a:r>
                        <a:rPr lang="zh-CN" altLang="en-US" sz="1800" b="0" i="0" kern="1200" dirty="0">
                          <a:solidFill>
                            <a:schemeClr val="dk1"/>
                          </a:solidFill>
                          <a:effectLst/>
                          <a:latin typeface="Times New Roman" panose="02020603050405020304" pitchFamily="18" charset="0"/>
                          <a:ea typeface="微软雅黑" panose="020B0503020204020204" pitchFamily="34" charset="-122"/>
                          <a:cs typeface="Times New Roman" panose="02020603050405020304" pitchFamily="18" charset="0"/>
                        </a:rPr>
                        <a:t>自然能散</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4.99 × 10</a:t>
                      </a:r>
                      <a:r>
                        <a:rPr lang="en-US" altLang="zh-CN" baseline="30000" dirty="0">
                          <a:latin typeface="Times New Roman" panose="02020603050405020304" pitchFamily="18" charset="0"/>
                          <a:ea typeface="微软雅黑" panose="020B0503020204020204" pitchFamily="34" charset="-122"/>
                          <a:cs typeface="Times New Roman" panose="02020603050405020304" pitchFamily="18" charset="0"/>
                        </a:rPr>
                        <a:t>-4</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tr>
              <a:tr h="407095">
                <a:tc>
                  <a:txBody>
                    <a:bodyPr/>
                    <a:lstStyle/>
                    <a:p>
                      <a:r>
                        <a:rPr lang="zh-CN" altLang="en-US" sz="1800" b="0" i="0" kern="1200" dirty="0">
                          <a:solidFill>
                            <a:schemeClr val="dk1"/>
                          </a:solidFill>
                          <a:effectLst/>
                          <a:latin typeface="Times New Roman" panose="02020603050405020304" pitchFamily="18" charset="0"/>
                          <a:ea typeface="微软雅黑" panose="020B0503020204020204" pitchFamily="34" charset="-122"/>
                          <a:cs typeface="Times New Roman" panose="02020603050405020304" pitchFamily="18" charset="0"/>
                        </a:rPr>
                        <a:t>水平阻尼分配数</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solidFill>
                      <a:schemeClr val="accent5">
                        <a:lumMod val="20000"/>
                        <a:lumOff val="80000"/>
                      </a:schemeClr>
                    </a:solidFill>
                  </a:tcPr>
                </a:tc>
                <a:tc>
                  <a:txBody>
                    <a:bodyPr/>
                    <a:lstStyle/>
                    <a:p>
                      <a:pPr algn="ct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1.44</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solidFill>
                      <a:schemeClr val="accent5">
                        <a:lumMod val="20000"/>
                        <a:lumOff val="80000"/>
                      </a:schemeClr>
                    </a:solidFill>
                  </a:tcPr>
                </a:tc>
              </a:tr>
              <a:tr h="407095">
                <a:tc>
                  <a:txBody>
                    <a:bodyPr/>
                    <a:lstStyle/>
                    <a:p>
                      <a:r>
                        <a:rPr lang="zh-CN" altLang="en-US" sz="1800" b="0" i="0" kern="1200" dirty="0">
                          <a:solidFill>
                            <a:schemeClr val="dk1"/>
                          </a:solidFill>
                          <a:effectLst/>
                          <a:latin typeface="Times New Roman" panose="02020603050405020304" pitchFamily="18" charset="0"/>
                          <a:ea typeface="微软雅黑" panose="020B0503020204020204" pitchFamily="34" charset="-122"/>
                          <a:cs typeface="Times New Roman" panose="02020603050405020304" pitchFamily="18" charset="0"/>
                        </a:rPr>
                        <a:t>自然阻尼时间 </a:t>
                      </a:r>
                      <a:r>
                        <a:rPr lang="en-US" altLang="zh-CN" sz="1800" b="0" i="0" kern="1200" dirty="0">
                          <a:solidFill>
                            <a:schemeClr val="dk1"/>
                          </a:solidFill>
                          <a:effectLst/>
                          <a:latin typeface="Times New Roman" panose="02020603050405020304" pitchFamily="18" charset="0"/>
                          <a:ea typeface="微软雅黑" panose="020B0503020204020204" pitchFamily="34" charset="-122"/>
                          <a:cs typeface="Times New Roman" panose="02020603050405020304" pitchFamily="18" charset="0"/>
                        </a:rPr>
                        <a:t>(x/y/z)</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16.3 / 23.6 / 15.1 </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tr>
              <a:tr h="407095">
                <a:tc>
                  <a:txBody>
                    <a:bodyPr/>
                    <a:lstStyle/>
                    <a:p>
                      <a:r>
                        <a:rPr lang="zh-CN" altLang="en-US" sz="1800" b="0" i="0" kern="1200" dirty="0">
                          <a:solidFill>
                            <a:schemeClr val="dk1"/>
                          </a:solidFill>
                          <a:effectLst/>
                          <a:latin typeface="Times New Roman" panose="02020603050405020304" pitchFamily="18" charset="0"/>
                          <a:ea typeface="微软雅黑" panose="020B0503020204020204" pitchFamily="34" charset="-122"/>
                          <a:cs typeface="Times New Roman" panose="02020603050405020304" pitchFamily="18" charset="0"/>
                        </a:rPr>
                        <a:t>单圈能量损失</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solidFill>
                      <a:schemeClr val="accent5">
                        <a:lumMod val="20000"/>
                        <a:lumOff val="80000"/>
                      </a:schemeClr>
                    </a:solidFill>
                  </a:tcPr>
                </a:tc>
                <a:tc>
                  <a:txBody>
                    <a:bodyPr/>
                    <a:lstStyle/>
                    <a:p>
                      <a:pPr algn="ct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14.98 keV</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solidFill>
                      <a:schemeClr val="accent5">
                        <a:lumMod val="20000"/>
                        <a:lumOff val="80000"/>
                      </a:schemeClr>
                    </a:solidFill>
                  </a:tcPr>
                </a:tc>
              </a:tr>
            </a:tbl>
          </a:graphicData>
        </a:graphic>
      </p:graphicFrame>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765694" y="1019026"/>
            <a:ext cx="4333527" cy="2675953"/>
          </a:xfrm>
          <a:prstGeom prst="rect">
            <a:avLst/>
          </a:prstGeom>
        </p:spPr>
      </p:pic>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5694" y="3837130"/>
            <a:ext cx="4333527" cy="255295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tags/tag1.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wm#"/>
  <p:tag name="KSO_WM_TEMPLATE_CATEGORY" val="custom"/>
  <p:tag name="KSO_WM_TEMPLATE_INDEX" val="20205081"/>
</p:tagLst>
</file>

<file path=ppt/tags/tag5.xml><?xml version="1.0" encoding="utf-8"?>
<p:tagLst xmlns:p="http://schemas.openxmlformats.org/presentationml/2006/main">
  <p:tag name="KSO_WM_BEAUTIFY_FLAG" val="#wm#"/>
  <p:tag name="KSO_WM_TEMPLATE_CATEGORY" val="custom"/>
  <p:tag name="KSO_WM_TEMPLATE_INDEX" val="20205081"/>
</p:tagLst>
</file>

<file path=ppt/tags/tag6.xml><?xml version="1.0" encoding="utf-8"?>
<p:tagLst xmlns:p="http://schemas.openxmlformats.org/presentationml/2006/main">
  <p:tag name="KSO_WM_BEAUTIFY_FLAG" val="#wm#"/>
  <p:tag name="KSO_WM_TEMPLATE_CATEGORY" val="custom"/>
  <p:tag name="KSO_WM_TEMPLATE_INDEX" val="20205081"/>
</p:tagLst>
</file>

<file path=ppt/tags/tag7.xml><?xml version="1.0" encoding="utf-8"?>
<p:tagLst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4_Office 主题​​">
  <a:themeElements>
    <a:clrScheme name="自定义 1419">
      <a:dk1>
        <a:srgbClr val="000000"/>
      </a:dk1>
      <a:lt1>
        <a:srgbClr val="FFFFFF"/>
      </a:lt1>
      <a:dk2>
        <a:srgbClr val="0F1423"/>
      </a:dk2>
      <a:lt2>
        <a:srgbClr val="FFFFFF"/>
      </a:lt2>
      <a:accent1>
        <a:srgbClr val="195FEF"/>
      </a:accent1>
      <a:accent2>
        <a:srgbClr val="288DFC"/>
      </a:accent2>
      <a:accent3>
        <a:srgbClr val="195FEF"/>
      </a:accent3>
      <a:accent4>
        <a:srgbClr val="288DFC"/>
      </a:accent4>
      <a:accent5>
        <a:srgbClr val="195FEF"/>
      </a:accent5>
      <a:accent6>
        <a:srgbClr val="288DFC"/>
      </a:accent6>
      <a:hlink>
        <a:srgbClr val="195FEF"/>
      </a:hlink>
      <a:folHlink>
        <a:srgbClr val="288DFC"/>
      </a:folHlink>
    </a:clrScheme>
    <a:fontScheme name="自定义 9">
      <a:majorFont>
        <a:latin typeface="思源黑体旧字形 Light"/>
        <a:ea typeface="思源黑体旧字形 Light"/>
        <a:cs typeface=""/>
      </a:majorFont>
      <a:minorFont>
        <a:latin typeface="思源黑体旧字形 Light"/>
        <a:ea typeface="思源黑体旧字形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2990</Words>
  <Application>WPS 演示</Application>
  <PresentationFormat>宽屏</PresentationFormat>
  <Paragraphs>306</Paragraphs>
  <Slides>19</Slides>
  <Notes>19</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19</vt:i4>
      </vt:variant>
    </vt:vector>
  </HeadingPairs>
  <TitlesOfParts>
    <vt:vector size="36" baseType="lpstr">
      <vt:lpstr>Arial</vt:lpstr>
      <vt:lpstr>宋体</vt:lpstr>
      <vt:lpstr>Wingdings</vt:lpstr>
      <vt:lpstr>微软雅黑</vt:lpstr>
      <vt:lpstr>华文楷体</vt:lpstr>
      <vt:lpstr>Times New Roman</vt:lpstr>
      <vt:lpstr>MiSans Semibold</vt:lpstr>
      <vt:lpstr>汉仪正圆 55简</vt:lpstr>
      <vt:lpstr>黑体</vt:lpstr>
      <vt:lpstr>OPPOSans H</vt:lpstr>
      <vt:lpstr>阿里巴巴普惠体 Medium</vt:lpstr>
      <vt:lpstr>MiSans Demibold</vt:lpstr>
      <vt:lpstr>Cambria Math</vt:lpstr>
      <vt:lpstr>Arial Unicode MS</vt:lpstr>
      <vt:lpstr>思源黑体旧字形 Light</vt:lpstr>
      <vt:lpstr>等线</vt:lpstr>
      <vt:lpstr>4_Office 主题​​</vt:lpstr>
      <vt:lpstr>储存环共振驱动项纵向变化 的凸性及应用</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谢  谢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Windows 用户</dc:creator>
  <cp:lastModifiedBy>ABIN</cp:lastModifiedBy>
  <cp:revision>867</cp:revision>
  <dcterms:created xsi:type="dcterms:W3CDTF">2025-11-20T07:15:00Z</dcterms:created>
  <dcterms:modified xsi:type="dcterms:W3CDTF">2026-07-04T13:37:49Z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21FBAA40E7F546BF9399AA870D83529B_13</vt:lpwstr>
  </property>
  <property fmtid="{D5CDD505-2E9C-101B-9397-08002B2CF9AE}" pid="3" name="KSOProductBuildVer">
    <vt:lpwstr>2052-12.1.0.26375</vt:lpwstr>
  </property>
</Properties>
</file>