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18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0" r:id="rId2"/>
  </p:sldMasterIdLst>
  <p:notesMasterIdLst>
    <p:notesMasterId r:id="rId31"/>
  </p:notesMasterIdLst>
  <p:handoutMasterIdLst>
    <p:handoutMasterId r:id="rId32"/>
  </p:handoutMasterIdLst>
  <p:sldIdLst>
    <p:sldId id="4317" r:id="rId3"/>
    <p:sldId id="4393" r:id="rId4"/>
    <p:sldId id="4340" r:id="rId5"/>
    <p:sldId id="4349" r:id="rId6"/>
    <p:sldId id="4412" r:id="rId7"/>
    <p:sldId id="4352" r:id="rId8"/>
    <p:sldId id="4356" r:id="rId9"/>
    <p:sldId id="4362" r:id="rId10"/>
    <p:sldId id="4364" r:id="rId11"/>
    <p:sldId id="4365" r:id="rId12"/>
    <p:sldId id="4360" r:id="rId13"/>
    <p:sldId id="4413" r:id="rId14"/>
    <p:sldId id="4377" r:id="rId15"/>
    <p:sldId id="4406" r:id="rId16"/>
    <p:sldId id="4407" r:id="rId17"/>
    <p:sldId id="4409" r:id="rId18"/>
    <p:sldId id="4410" r:id="rId19"/>
    <p:sldId id="4411" r:id="rId20"/>
    <p:sldId id="4369" r:id="rId21"/>
    <p:sldId id="4374" r:id="rId22"/>
    <p:sldId id="4381" r:id="rId23"/>
    <p:sldId id="4375" r:id="rId24"/>
    <p:sldId id="4402" r:id="rId25"/>
    <p:sldId id="4414" r:id="rId26"/>
    <p:sldId id="4439" r:id="rId27"/>
    <p:sldId id="4445" r:id="rId28"/>
    <p:sldId id="4415" r:id="rId29"/>
    <p:sldId id="4334" r:id="rId3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houYi" initials="Z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  <a:srgbClr val="FFFFFF"/>
    <a:srgbClr val="180AF4"/>
    <a:srgbClr val="E9EDF4"/>
    <a:srgbClr val="D0D8E8"/>
    <a:srgbClr val="0E4D92"/>
    <a:srgbClr val="0101FF"/>
    <a:srgbClr val="4F80BD"/>
    <a:srgbClr val="7F7F7F"/>
    <a:srgbClr val="D3D4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1" autoAdjust="0"/>
    <p:restoredTop sz="78468" autoAdjust="0"/>
  </p:normalViewPr>
  <p:slideViewPr>
    <p:cSldViewPr snapToObjects="1">
      <p:cViewPr>
        <p:scale>
          <a:sx n="66" d="100"/>
          <a:sy n="66" d="100"/>
        </p:scale>
        <p:origin x="609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Objects="1">
      <p:cViewPr varScale="1">
        <p:scale>
          <a:sx n="95" d="100"/>
          <a:sy n="95" d="100"/>
        </p:scale>
        <p:origin x="358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80F280-C202-459E-9C88-243362EFD57F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FC674-D29B-42E3-B510-33870CA84AA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865565-5D00-41A1-A9D4-D472FA0F1665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97B772-BE26-4EC4-8890-F0A68D40133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fld id="{BF176F5C-B021-432C-A718-B7D3623AD2F3}" type="slidenum">
              <a:rPr lang="en-US" altLang="zh-CN" sz="1200" b="0">
                <a:ea typeface="宋体" panose="02010600030101010101" pitchFamily="2" charset="-122"/>
              </a:rPr>
              <a:t>1</a:t>
            </a:fld>
            <a:endParaRPr lang="en-US" altLang="zh-CN" sz="1200" b="0" dirty="0">
              <a:ea typeface="宋体" panose="02010600030101010101" pitchFamily="2" charset="-122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2800" y="4038600"/>
            <a:ext cx="8534400" cy="213360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单击以编辑母版副标题样式</a:t>
            </a:r>
            <a:endParaRPr lang="de-DE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Rectangle 1"/>
          <p:cNvSpPr/>
          <p:nvPr userDrawn="1"/>
        </p:nvSpPr>
        <p:spPr>
          <a:xfrm>
            <a:off x="0" y="-10511"/>
            <a:ext cx="12192000" cy="840828"/>
          </a:xfrm>
          <a:prstGeom prst="rect">
            <a:avLst/>
          </a:prstGeom>
          <a:solidFill>
            <a:srgbClr val="0E4D9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E4D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ea typeface="MS PGothic" panose="020B0600070205080204" charset="-128"/>
              <a:cs typeface="MS PGothic" panose="020B0600070205080204" charset="-128"/>
            </a:endParaRPr>
          </a:p>
        </p:txBody>
      </p:sp>
      <p:sp>
        <p:nvSpPr>
          <p:cNvPr id="6" name="文本框 5"/>
          <p:cNvSpPr txBox="1"/>
          <p:nvPr userDrawn="1"/>
        </p:nvSpPr>
        <p:spPr>
          <a:xfrm>
            <a:off x="8153400" y="6608445"/>
            <a:ext cx="406400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A0DB2DC-4C9A-4742-B13C-FB6460FD3503}" type="slidenum">
              <a:rPr lang="zh-CN" altLang="en-US" sz="1600">
                <a:solidFill>
                  <a:schemeClr val="bg1"/>
                </a:solidFill>
              </a:rPr>
              <a:t>‹#›</a:t>
            </a:fld>
            <a:endParaRPr lang="zh-CN" altLang="en-US" sz="1600">
              <a:solidFill>
                <a:schemeClr val="bg1"/>
              </a:solidFill>
            </a:endParaRPr>
          </a:p>
        </p:txBody>
      </p:sp>
    </p:spTree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5175"/>
          </a:xfrm>
          <a:prstGeom prst="rect">
            <a:avLst/>
          </a:prstGeom>
        </p:spPr>
        <p:txBody>
          <a:bodyPr/>
          <a:lstStyle>
            <a:lvl1pPr>
              <a:defRPr kumimoji="1" lang="de-DE" sz="4000" b="1" kern="1200" dirty="0">
                <a:solidFill>
                  <a:schemeClr val="bg1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de-DE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>
            <a:lvl1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</p:spTree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804672"/>
            <a:ext cx="2743200" cy="5321492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804672"/>
            <a:ext cx="8026400" cy="5321492"/>
          </a:xfrm>
        </p:spPr>
        <p:txBody>
          <a:bodyPr vert="eaVert"/>
          <a:lstStyle>
            <a:lvl1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</p:spTree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2800" y="4038600"/>
            <a:ext cx="8534400" cy="213360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单击以编辑母版副标题样式</a:t>
            </a:r>
            <a:endParaRPr lang="de-DE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Rectangle 1"/>
          <p:cNvSpPr/>
          <p:nvPr userDrawn="1"/>
        </p:nvSpPr>
        <p:spPr>
          <a:xfrm>
            <a:off x="0" y="-10511"/>
            <a:ext cx="12192000" cy="840828"/>
          </a:xfrm>
          <a:prstGeom prst="rect">
            <a:avLst/>
          </a:prstGeom>
          <a:solidFill>
            <a:srgbClr val="0E4D9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E4D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ea typeface="MS PGothic" panose="020B0600070205080204" charset="-128"/>
              <a:cs typeface="MS PGothic" panose="020B0600070205080204" charset="-128"/>
            </a:endParaRPr>
          </a:p>
        </p:txBody>
      </p:sp>
      <p:sp>
        <p:nvSpPr>
          <p:cNvPr id="6" name="文本框 5"/>
          <p:cNvSpPr txBox="1"/>
          <p:nvPr userDrawn="1"/>
        </p:nvSpPr>
        <p:spPr>
          <a:xfrm>
            <a:off x="8153400" y="6608445"/>
            <a:ext cx="406400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A0DB2DC-4C9A-4742-B13C-FB6460FD3503}" type="slidenum">
              <a:rPr lang="zh-CN" altLang="en-US" sz="1600">
                <a:solidFill>
                  <a:schemeClr val="bg1"/>
                </a:solidFill>
              </a:rPr>
              <a:t>‹#›</a:t>
            </a:fld>
            <a:endParaRPr lang="zh-CN" altLang="en-US" sz="1600">
              <a:solidFill>
                <a:schemeClr val="bg1"/>
              </a:solidFill>
            </a:endParaRPr>
          </a:p>
        </p:txBody>
      </p:sp>
    </p:spTree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Rectangle 1"/>
          <p:cNvSpPr/>
          <p:nvPr userDrawn="1"/>
        </p:nvSpPr>
        <p:spPr>
          <a:xfrm>
            <a:off x="0" y="-10511"/>
            <a:ext cx="12192000" cy="840828"/>
          </a:xfrm>
          <a:prstGeom prst="rect">
            <a:avLst/>
          </a:prstGeom>
          <a:solidFill>
            <a:srgbClr val="0E4D9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E4D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ea typeface="MS PGothic" panose="020B0600070205080204" charset="-128"/>
              <a:cs typeface="MS PGothic" panose="020B0600070205080204" charset="-128"/>
            </a:endParaRPr>
          </a:p>
        </p:txBody>
      </p:sp>
      <p:sp>
        <p:nvSpPr>
          <p:cNvPr id="6" name="文本框 5"/>
          <p:cNvSpPr txBox="1"/>
          <p:nvPr userDrawn="1"/>
        </p:nvSpPr>
        <p:spPr>
          <a:xfrm>
            <a:off x="8153400" y="6608445"/>
            <a:ext cx="406400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A0DB2DC-4C9A-4742-B13C-FB6460FD3503}" type="slidenum">
              <a:rPr lang="zh-CN" altLang="en-US" sz="1600">
                <a:solidFill>
                  <a:schemeClr val="bg1"/>
                </a:solidFill>
              </a:rPr>
              <a:t>‹#›</a:t>
            </a:fld>
            <a:endParaRPr lang="zh-CN" altLang="en-US" sz="1600">
              <a:solidFill>
                <a:schemeClr val="bg1"/>
              </a:solidFill>
            </a:endParaRPr>
          </a:p>
        </p:txBody>
      </p:sp>
    </p:spTree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Rectangle 1"/>
          <p:cNvSpPr/>
          <p:nvPr userDrawn="1"/>
        </p:nvSpPr>
        <p:spPr>
          <a:xfrm>
            <a:off x="0" y="-10511"/>
            <a:ext cx="12192000" cy="840828"/>
          </a:xfrm>
          <a:prstGeom prst="rect">
            <a:avLst/>
          </a:prstGeom>
          <a:solidFill>
            <a:srgbClr val="0E4D9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E4D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ea typeface="MS PGothic" panose="020B0600070205080204" charset="-128"/>
              <a:cs typeface="MS PGothic" panose="020B0600070205080204" charset="-128"/>
            </a:endParaRPr>
          </a:p>
        </p:txBody>
      </p:sp>
      <p:sp>
        <p:nvSpPr>
          <p:cNvPr id="6" name="文本框 5"/>
          <p:cNvSpPr txBox="1"/>
          <p:nvPr userDrawn="1"/>
        </p:nvSpPr>
        <p:spPr>
          <a:xfrm>
            <a:off x="8153400" y="6608445"/>
            <a:ext cx="406400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A0DB2DC-4C9A-4742-B13C-FB6460FD3503}" type="slidenum">
              <a:rPr lang="zh-CN" altLang="en-US" sz="1600">
                <a:solidFill>
                  <a:schemeClr val="bg1"/>
                </a:solidFill>
              </a:rPr>
              <a:t>‹#›</a:t>
            </a:fld>
            <a:endParaRPr lang="zh-CN" altLang="en-US" sz="1600">
              <a:solidFill>
                <a:schemeClr val="bg1"/>
              </a:solidFill>
            </a:endParaRPr>
          </a:p>
        </p:txBody>
      </p:sp>
    </p:spTree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/>
          <p:cNvSpPr/>
          <p:nvPr userDrawn="1"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031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  <a:cs typeface="MS PGothic" panose="020B060007020508020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 sz="2400"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 sz="2400"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-10511"/>
            <a:ext cx="12192000" cy="840828"/>
          </a:xfrm>
          <a:prstGeom prst="rect">
            <a:avLst/>
          </a:prstGeom>
          <a:solidFill>
            <a:srgbClr val="0E4D9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文本框 4"/>
          <p:cNvSpPr txBox="1"/>
          <p:nvPr userDrawn="1"/>
        </p:nvSpPr>
        <p:spPr>
          <a:xfrm>
            <a:off x="8153400" y="6608445"/>
            <a:ext cx="406400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A0DB2DC-4C9A-4742-B13C-FB6460FD3503}" type="slidenum">
              <a:rPr lang="zh-CN" altLang="en-US" sz="1600"/>
              <a:t>‹#›</a:t>
            </a:fld>
            <a:endParaRPr lang="zh-CN" altLang="en-US" sz="1600"/>
          </a:p>
        </p:txBody>
      </p:sp>
    </p:spTree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/>
        </p:nvSpPr>
        <p:spPr bwMode="auto">
          <a:xfrm>
            <a:off x="0" y="1"/>
            <a:ext cx="12192000" cy="765175"/>
          </a:xfrm>
          <a:prstGeom prst="rect">
            <a:avLst/>
          </a:prstGeom>
          <a:gradFill rotWithShape="1">
            <a:gsLst>
              <a:gs pos="0">
                <a:srgbClr val="0031B3"/>
              </a:gs>
              <a:gs pos="5000">
                <a:srgbClr val="0031B3"/>
              </a:gs>
              <a:gs pos="100000">
                <a:srgbClr val="9BC1FF"/>
              </a:gs>
            </a:gsLst>
            <a:lin ang="5400000" scaled="1"/>
          </a:gradFill>
          <a:ln>
            <a:noFill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en-US" altLang="zh-CN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  <a:cs typeface="MS PGothic" panose="020B0600070205080204" charset="-128"/>
            </a:endParaRPr>
          </a:p>
        </p:txBody>
      </p:sp>
      <p:sp>
        <p:nvSpPr>
          <p:cNvPr id="8" name="Rectangle 8"/>
          <p:cNvSpPr/>
          <p:nvPr userDrawn="1"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031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  <a:cs typeface="MS PGothic" panose="020B0600070205080204" charset="-128"/>
            </a:endParaRPr>
          </a:p>
        </p:txBody>
      </p:sp>
      <p:sp>
        <p:nvSpPr>
          <p:cNvPr id="9" name="TextBox 11"/>
          <p:cNvSpPr txBox="1"/>
          <p:nvPr userDrawn="1"/>
        </p:nvSpPr>
        <p:spPr>
          <a:xfrm>
            <a:off x="9840384" y="6669088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 </a:t>
            </a:r>
            <a:fld id="{0B5F9426-7A81-445D-91A9-6E9E1149893A}" type="slidenum">
              <a:rPr lang="de-DE" altLang="zh-CN" sz="1200" smtClean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‹#›</a:t>
            </a:fld>
            <a:endParaRPr lang="de-DE" altLang="zh-CN" sz="12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" name="TextBox 6"/>
          <p:cNvSpPr txBox="1"/>
          <p:nvPr userDrawn="1"/>
        </p:nvSpPr>
        <p:spPr>
          <a:xfrm>
            <a:off x="9956800" y="6629400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Page </a:t>
            </a:r>
            <a:fld id="{3DBB4A54-CEBE-42AD-A072-A39EF13BDFCD}" type="slidenum">
              <a:rPr lang="de-DE" altLang="zh-CN" sz="1200" smtClean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‹#›</a:t>
            </a:fld>
            <a:endParaRPr lang="de-DE" altLang="zh-CN" sz="12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5175"/>
          </a:xfrm>
          <a:prstGeom prst="rect">
            <a:avLst/>
          </a:prstGeom>
        </p:spPr>
        <p:txBody>
          <a:bodyPr/>
          <a:lstStyle>
            <a:lvl1pPr>
              <a:defRPr kumimoji="1" lang="de-DE" sz="4000" b="1" kern="1200" dirty="0">
                <a:solidFill>
                  <a:schemeClr val="bg1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 sz="1600"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 sz="1600"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 sz="1600"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 sz="1600"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  <p:sp>
        <p:nvSpPr>
          <p:cNvPr id="11" name="Rectangle 1"/>
          <p:cNvSpPr/>
          <p:nvPr userDrawn="1"/>
        </p:nvSpPr>
        <p:spPr>
          <a:xfrm>
            <a:off x="0" y="-10511"/>
            <a:ext cx="12192000" cy="840828"/>
          </a:xfrm>
          <a:prstGeom prst="rect">
            <a:avLst/>
          </a:prstGeom>
          <a:solidFill>
            <a:srgbClr val="0E4D9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8"/>
          <p:cNvSpPr/>
          <p:nvPr userDrawn="1"/>
        </p:nvSpPr>
        <p:spPr>
          <a:xfrm>
            <a:off x="127000" y="6796088"/>
            <a:ext cx="12192000" cy="215900"/>
          </a:xfrm>
          <a:prstGeom prst="rect">
            <a:avLst/>
          </a:prstGeom>
          <a:solidFill>
            <a:srgbClr val="0E4D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ea typeface="MS PGothic" panose="020B0600070205080204" charset="-128"/>
              <a:cs typeface="MS PGothic" panose="020B0600070205080204" charset="-128"/>
            </a:endParaRPr>
          </a:p>
        </p:txBody>
      </p:sp>
    </p:spTree>
  </p:cSld>
  <p:clrMapOvr>
    <a:masterClrMapping/>
  </p:clrMapOvr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 userDrawn="1"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031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  <a:cs typeface="MS PGothic" panose="020B0600070205080204" charset="-128"/>
            </a:endParaRPr>
          </a:p>
        </p:txBody>
      </p:sp>
      <p:sp>
        <p:nvSpPr>
          <p:cNvPr id="5" name="TextBox 11"/>
          <p:cNvSpPr txBox="1"/>
          <p:nvPr userDrawn="1"/>
        </p:nvSpPr>
        <p:spPr>
          <a:xfrm>
            <a:off x="9840384" y="6669088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 </a:t>
            </a:r>
            <a:fld id="{C34E1AA7-BBE3-4066-9647-AD26786FD079}" type="slidenum">
              <a:rPr lang="de-DE" altLang="zh-CN" sz="1200" smtClean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‹#›</a:t>
            </a:fld>
            <a:endParaRPr lang="de-DE" altLang="zh-CN" sz="12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6" name="Rectangle 1"/>
          <p:cNvSpPr/>
          <p:nvPr userDrawn="1"/>
        </p:nvSpPr>
        <p:spPr>
          <a:xfrm>
            <a:off x="0" y="-10511"/>
            <a:ext cx="12192000" cy="840828"/>
          </a:xfrm>
          <a:prstGeom prst="rect">
            <a:avLst/>
          </a:prstGeom>
          <a:solidFill>
            <a:srgbClr val="0E4D9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27000" y="6796088"/>
            <a:ext cx="12192000" cy="215900"/>
          </a:xfrm>
          <a:prstGeom prst="rect">
            <a:avLst/>
          </a:prstGeom>
          <a:solidFill>
            <a:srgbClr val="0E4D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ea typeface="MS PGothic" panose="020B0600070205080204" charset="-128"/>
              <a:cs typeface="MS PGothic" panose="020B0600070205080204" charset="-128"/>
            </a:endParaRPr>
          </a:p>
        </p:txBody>
      </p:sp>
    </p:spTree>
  </p:cSld>
  <p:clrMapOvr>
    <a:masterClrMapping/>
  </p:clrMapOvr>
  <p:hf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/>
          <p:nvPr userDrawn="1"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031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ea typeface="MS PGothic" panose="020B0600070205080204" charset="-128"/>
              <a:cs typeface="MS PGothic" panose="020B0600070205080204" charset="-128"/>
            </a:endParaRPr>
          </a:p>
        </p:txBody>
      </p:sp>
      <p:sp>
        <p:nvSpPr>
          <p:cNvPr id="4" name="TextBox 11"/>
          <p:cNvSpPr txBox="1"/>
          <p:nvPr userDrawn="1"/>
        </p:nvSpPr>
        <p:spPr>
          <a:xfrm>
            <a:off x="9840384" y="6669088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Calibri" panose="020F0502020204030204" charset="0"/>
              </a:rPr>
              <a:t> </a:t>
            </a:r>
            <a:fld id="{477D0B05-BC85-48E6-89ED-2487897A79B2}" type="slidenum">
              <a:rPr lang="de-DE" altLang="zh-CN" sz="1200" smtClean="0">
                <a:solidFill>
                  <a:srgbClr val="FFFFFF"/>
                </a:solidFill>
                <a:latin typeface="Calibri" panose="020F0502020204030204" charset="0"/>
              </a:rPr>
              <a:t>‹#›</a:t>
            </a:fld>
            <a:endParaRPr lang="de-DE" altLang="zh-CN" sz="1200">
              <a:solidFill>
                <a:srgbClr val="FFFFFF"/>
              </a:solidFill>
              <a:latin typeface="Calibri" panose="020F0502020204030204" charset="0"/>
            </a:endParaRPr>
          </a:p>
        </p:txBody>
      </p:sp>
      <p:sp>
        <p:nvSpPr>
          <p:cNvPr id="5" name="Rectangle 1"/>
          <p:cNvSpPr/>
          <p:nvPr userDrawn="1"/>
        </p:nvSpPr>
        <p:spPr>
          <a:xfrm>
            <a:off x="0" y="-10511"/>
            <a:ext cx="12192000" cy="840828"/>
          </a:xfrm>
          <a:prstGeom prst="rect">
            <a:avLst/>
          </a:prstGeom>
          <a:solidFill>
            <a:srgbClr val="0E4D9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hf hd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804672"/>
            <a:ext cx="4011084" cy="63042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等线" panose="02010600030101010101" pitchFamily="2" charset="-122"/>
                <a:ea typeface="等线" panose="02010600030101010101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66733" y="804672"/>
            <a:ext cx="6815667" cy="5321492"/>
          </a:xfrm>
        </p:spPr>
        <p:txBody>
          <a:bodyPr/>
          <a:lstStyle>
            <a:lvl1pPr>
              <a:defRPr sz="32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 sz="2800"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 sz="2400"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文本框 5"/>
          <p:cNvSpPr txBox="1"/>
          <p:nvPr userDrawn="1"/>
        </p:nvSpPr>
        <p:spPr>
          <a:xfrm>
            <a:off x="186690" y="671893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Rectangle 1"/>
          <p:cNvSpPr/>
          <p:nvPr userDrawn="1"/>
        </p:nvSpPr>
        <p:spPr>
          <a:xfrm>
            <a:off x="0" y="-10511"/>
            <a:ext cx="12192000" cy="840828"/>
          </a:xfrm>
          <a:prstGeom prst="rect">
            <a:avLst/>
          </a:prstGeom>
          <a:solidFill>
            <a:srgbClr val="0E4D9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E4D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ea typeface="MS PGothic" panose="020B0600070205080204" charset="-128"/>
              <a:cs typeface="MS PGothic" panose="020B0600070205080204" charset="-128"/>
            </a:endParaRPr>
          </a:p>
        </p:txBody>
      </p:sp>
      <p:sp>
        <p:nvSpPr>
          <p:cNvPr id="6" name="文本框 5"/>
          <p:cNvSpPr txBox="1"/>
          <p:nvPr userDrawn="1"/>
        </p:nvSpPr>
        <p:spPr>
          <a:xfrm>
            <a:off x="8153400" y="6608445"/>
            <a:ext cx="406400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A0DB2DC-4C9A-4742-B13C-FB6460FD3503}" type="slidenum">
              <a:rPr lang="zh-CN" altLang="en-US" sz="1600">
                <a:solidFill>
                  <a:schemeClr val="bg1"/>
                </a:solidFill>
              </a:rPr>
              <a:t>‹#›</a:t>
            </a:fld>
            <a:endParaRPr lang="zh-CN" altLang="en-US" sz="1600">
              <a:solidFill>
                <a:schemeClr val="bg1"/>
              </a:solidFill>
            </a:endParaRPr>
          </a:p>
        </p:txBody>
      </p:sp>
    </p:spTree>
  </p:cSld>
  <p:clrMapOvr>
    <a:masterClrMapping/>
  </p:clrMapOvr>
  <p:hf hd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等线" panose="02010600030101010101" pitchFamily="2" charset="-122"/>
                <a:ea typeface="等线" panose="02010600030101010101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768095"/>
            <a:ext cx="7315200" cy="3959479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de-D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</p:spTree>
  </p:cSld>
  <p:clrMapOvr>
    <a:masterClrMapping/>
  </p:clrMapOvr>
  <p:hf hd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5175"/>
          </a:xfrm>
          <a:prstGeom prst="rect">
            <a:avLst/>
          </a:prstGeom>
        </p:spPr>
        <p:txBody>
          <a:bodyPr/>
          <a:lstStyle>
            <a:lvl1pPr>
              <a:defRPr kumimoji="1" lang="de-DE" sz="4000" b="1" kern="1200" dirty="0">
                <a:solidFill>
                  <a:schemeClr val="bg1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de-DE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>
            <a:lvl1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</p:spTree>
  </p:cSld>
  <p:clrMapOvr>
    <a:masterClrMapping/>
  </p:clrMapOvr>
  <p:hf hd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804672"/>
            <a:ext cx="2743200" cy="5321492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804672"/>
            <a:ext cx="8026400" cy="5321492"/>
          </a:xfrm>
        </p:spPr>
        <p:txBody>
          <a:bodyPr vert="eaVert"/>
          <a:lstStyle>
            <a:lvl1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</p:spTree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Rectangle 1"/>
          <p:cNvSpPr/>
          <p:nvPr userDrawn="1"/>
        </p:nvSpPr>
        <p:spPr>
          <a:xfrm>
            <a:off x="0" y="-10511"/>
            <a:ext cx="12192000" cy="840828"/>
          </a:xfrm>
          <a:prstGeom prst="rect">
            <a:avLst/>
          </a:prstGeom>
          <a:solidFill>
            <a:srgbClr val="0E4D9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E4D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ea typeface="MS PGothic" panose="020B0600070205080204" charset="-128"/>
              <a:cs typeface="MS PGothic" panose="020B0600070205080204" charset="-128"/>
            </a:endParaRPr>
          </a:p>
        </p:txBody>
      </p:sp>
      <p:sp>
        <p:nvSpPr>
          <p:cNvPr id="6" name="文本框 5"/>
          <p:cNvSpPr txBox="1"/>
          <p:nvPr userDrawn="1"/>
        </p:nvSpPr>
        <p:spPr>
          <a:xfrm>
            <a:off x="8153400" y="6608445"/>
            <a:ext cx="406400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A0DB2DC-4C9A-4742-B13C-FB6460FD3503}" type="slidenum">
              <a:rPr lang="zh-CN" altLang="en-US" sz="1600">
                <a:solidFill>
                  <a:schemeClr val="bg1"/>
                </a:solidFill>
              </a:rPr>
              <a:t>‹#›</a:t>
            </a:fld>
            <a:endParaRPr lang="zh-CN" altLang="en-US" sz="1600">
              <a:solidFill>
                <a:schemeClr val="bg1"/>
              </a:solidFill>
            </a:endParaRPr>
          </a:p>
        </p:txBody>
      </p:sp>
    </p:spTree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/>
          <p:cNvSpPr/>
          <p:nvPr userDrawn="1"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031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  <a:cs typeface="MS PGothic" panose="020B060007020508020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 sz="2400"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 sz="2400"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-10511"/>
            <a:ext cx="12192000" cy="840828"/>
          </a:xfrm>
          <a:prstGeom prst="rect">
            <a:avLst/>
          </a:prstGeom>
          <a:solidFill>
            <a:srgbClr val="0E4D9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文本框 4"/>
          <p:cNvSpPr txBox="1"/>
          <p:nvPr userDrawn="1"/>
        </p:nvSpPr>
        <p:spPr>
          <a:xfrm>
            <a:off x="8153400" y="6608445"/>
            <a:ext cx="406400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A0DB2DC-4C9A-4742-B13C-FB6460FD3503}" type="slidenum">
              <a:rPr lang="zh-CN" altLang="en-US" sz="1600"/>
              <a:t>‹#›</a:t>
            </a:fld>
            <a:endParaRPr lang="zh-CN" altLang="en-US" sz="1600"/>
          </a:p>
        </p:txBody>
      </p:sp>
    </p:spTree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/>
        </p:nvSpPr>
        <p:spPr bwMode="auto">
          <a:xfrm>
            <a:off x="0" y="1"/>
            <a:ext cx="12192000" cy="765175"/>
          </a:xfrm>
          <a:prstGeom prst="rect">
            <a:avLst/>
          </a:prstGeom>
          <a:gradFill rotWithShape="1">
            <a:gsLst>
              <a:gs pos="0">
                <a:srgbClr val="0031B3"/>
              </a:gs>
              <a:gs pos="5000">
                <a:srgbClr val="0031B3"/>
              </a:gs>
              <a:gs pos="100000">
                <a:srgbClr val="9BC1FF"/>
              </a:gs>
            </a:gsLst>
            <a:lin ang="5400000" scaled="1"/>
          </a:gradFill>
          <a:ln>
            <a:noFill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en-US" altLang="zh-CN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  <a:cs typeface="MS PGothic" panose="020B0600070205080204" charset="-128"/>
            </a:endParaRPr>
          </a:p>
        </p:txBody>
      </p:sp>
      <p:sp>
        <p:nvSpPr>
          <p:cNvPr id="8" name="Rectangle 8"/>
          <p:cNvSpPr/>
          <p:nvPr userDrawn="1"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031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  <a:cs typeface="MS PGothic" panose="020B0600070205080204" charset="-128"/>
            </a:endParaRPr>
          </a:p>
        </p:txBody>
      </p:sp>
      <p:sp>
        <p:nvSpPr>
          <p:cNvPr id="9" name="TextBox 11"/>
          <p:cNvSpPr txBox="1"/>
          <p:nvPr userDrawn="1"/>
        </p:nvSpPr>
        <p:spPr>
          <a:xfrm>
            <a:off x="9840384" y="6669088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 </a:t>
            </a:r>
            <a:fld id="{0B5F9426-7A81-445D-91A9-6E9E1149893A}" type="slidenum">
              <a:rPr lang="de-DE" altLang="zh-CN" sz="1200" smtClean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‹#›</a:t>
            </a:fld>
            <a:endParaRPr lang="de-DE" altLang="zh-CN" sz="12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" name="TextBox 6"/>
          <p:cNvSpPr txBox="1"/>
          <p:nvPr userDrawn="1"/>
        </p:nvSpPr>
        <p:spPr>
          <a:xfrm>
            <a:off x="9956800" y="6629400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Page </a:t>
            </a:r>
            <a:fld id="{3DBB4A54-CEBE-42AD-A072-A39EF13BDFCD}" type="slidenum">
              <a:rPr lang="de-DE" altLang="zh-CN" sz="1200" smtClean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‹#›</a:t>
            </a:fld>
            <a:endParaRPr lang="de-DE" altLang="zh-CN" sz="12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5175"/>
          </a:xfrm>
          <a:prstGeom prst="rect">
            <a:avLst/>
          </a:prstGeom>
        </p:spPr>
        <p:txBody>
          <a:bodyPr/>
          <a:lstStyle>
            <a:lvl1pPr>
              <a:defRPr kumimoji="1" lang="de-DE" sz="4000" b="1" kern="1200" dirty="0">
                <a:solidFill>
                  <a:schemeClr val="bg1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 sz="1600"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 sz="1600"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 sz="1600"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 sz="1600"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  <p:sp>
        <p:nvSpPr>
          <p:cNvPr id="11" name="Rectangle 1"/>
          <p:cNvSpPr/>
          <p:nvPr userDrawn="1"/>
        </p:nvSpPr>
        <p:spPr>
          <a:xfrm>
            <a:off x="0" y="-10511"/>
            <a:ext cx="12192000" cy="840828"/>
          </a:xfrm>
          <a:prstGeom prst="rect">
            <a:avLst/>
          </a:prstGeom>
          <a:solidFill>
            <a:srgbClr val="0E4D9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8"/>
          <p:cNvSpPr/>
          <p:nvPr userDrawn="1"/>
        </p:nvSpPr>
        <p:spPr>
          <a:xfrm>
            <a:off x="127000" y="6796088"/>
            <a:ext cx="12192000" cy="215900"/>
          </a:xfrm>
          <a:prstGeom prst="rect">
            <a:avLst/>
          </a:prstGeom>
          <a:solidFill>
            <a:srgbClr val="0E4D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ea typeface="MS PGothic" panose="020B0600070205080204" charset="-128"/>
              <a:cs typeface="MS PGothic" panose="020B0600070205080204" charset="-128"/>
            </a:endParaRPr>
          </a:p>
        </p:txBody>
      </p:sp>
    </p:spTree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 userDrawn="1"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031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  <a:cs typeface="MS PGothic" panose="020B0600070205080204" charset="-128"/>
            </a:endParaRPr>
          </a:p>
        </p:txBody>
      </p:sp>
      <p:sp>
        <p:nvSpPr>
          <p:cNvPr id="5" name="TextBox 11"/>
          <p:cNvSpPr txBox="1"/>
          <p:nvPr userDrawn="1"/>
        </p:nvSpPr>
        <p:spPr>
          <a:xfrm>
            <a:off x="9840384" y="6669088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 </a:t>
            </a:r>
            <a:fld id="{C34E1AA7-BBE3-4066-9647-AD26786FD079}" type="slidenum">
              <a:rPr lang="de-DE" altLang="zh-CN" sz="1200" smtClean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‹#›</a:t>
            </a:fld>
            <a:endParaRPr lang="de-DE" altLang="zh-CN" sz="12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6" name="Rectangle 1"/>
          <p:cNvSpPr/>
          <p:nvPr userDrawn="1"/>
        </p:nvSpPr>
        <p:spPr>
          <a:xfrm>
            <a:off x="0" y="-10511"/>
            <a:ext cx="12192000" cy="840828"/>
          </a:xfrm>
          <a:prstGeom prst="rect">
            <a:avLst/>
          </a:prstGeom>
          <a:solidFill>
            <a:srgbClr val="0E4D9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27000" y="6796088"/>
            <a:ext cx="12192000" cy="215900"/>
          </a:xfrm>
          <a:prstGeom prst="rect">
            <a:avLst/>
          </a:prstGeom>
          <a:solidFill>
            <a:srgbClr val="0E4D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ea typeface="MS PGothic" panose="020B0600070205080204" charset="-128"/>
              <a:cs typeface="MS PGothic" panose="020B0600070205080204" charset="-128"/>
            </a:endParaRPr>
          </a:p>
        </p:txBody>
      </p:sp>
    </p:spTree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/>
          <p:nvPr userDrawn="1"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031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ea typeface="MS PGothic" panose="020B0600070205080204" charset="-128"/>
              <a:cs typeface="MS PGothic" panose="020B0600070205080204" charset="-128"/>
            </a:endParaRPr>
          </a:p>
        </p:txBody>
      </p:sp>
      <p:sp>
        <p:nvSpPr>
          <p:cNvPr id="4" name="TextBox 11"/>
          <p:cNvSpPr txBox="1"/>
          <p:nvPr userDrawn="1"/>
        </p:nvSpPr>
        <p:spPr>
          <a:xfrm>
            <a:off x="9840384" y="6669088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Calibri" panose="020F0502020204030204" charset="0"/>
              </a:rPr>
              <a:t> </a:t>
            </a:r>
            <a:fld id="{477D0B05-BC85-48E6-89ED-2487897A79B2}" type="slidenum">
              <a:rPr lang="de-DE" altLang="zh-CN" sz="1200" smtClean="0">
                <a:solidFill>
                  <a:srgbClr val="FFFFFF"/>
                </a:solidFill>
                <a:latin typeface="Calibri" panose="020F0502020204030204" charset="0"/>
              </a:rPr>
              <a:t>‹#›</a:t>
            </a:fld>
            <a:endParaRPr lang="de-DE" altLang="zh-CN" sz="1200">
              <a:solidFill>
                <a:srgbClr val="FFFFFF"/>
              </a:solidFill>
              <a:latin typeface="Calibri" panose="020F0502020204030204" charset="0"/>
            </a:endParaRPr>
          </a:p>
        </p:txBody>
      </p:sp>
      <p:sp>
        <p:nvSpPr>
          <p:cNvPr id="5" name="Rectangle 1"/>
          <p:cNvSpPr/>
          <p:nvPr userDrawn="1"/>
        </p:nvSpPr>
        <p:spPr>
          <a:xfrm>
            <a:off x="0" y="-10511"/>
            <a:ext cx="12192000" cy="840828"/>
          </a:xfrm>
          <a:prstGeom prst="rect">
            <a:avLst/>
          </a:prstGeom>
          <a:solidFill>
            <a:srgbClr val="0E4D9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804672"/>
            <a:ext cx="4011084" cy="63042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等线" panose="02010600030101010101" pitchFamily="2" charset="-122"/>
                <a:ea typeface="等线" panose="02010600030101010101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66733" y="804672"/>
            <a:ext cx="6815667" cy="5321492"/>
          </a:xfrm>
        </p:spPr>
        <p:txBody>
          <a:bodyPr/>
          <a:lstStyle>
            <a:lvl1pPr>
              <a:defRPr sz="32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 sz="2800"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 sz="2400"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文本框 5"/>
          <p:cNvSpPr txBox="1"/>
          <p:nvPr userDrawn="1"/>
        </p:nvSpPr>
        <p:spPr>
          <a:xfrm>
            <a:off x="186690" y="671893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等线" panose="02010600030101010101" pitchFamily="2" charset="-122"/>
                <a:ea typeface="等线" panose="02010600030101010101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768095"/>
            <a:ext cx="7315200" cy="3959479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de-D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</p:spTree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62585" y="1447801"/>
            <a:ext cx="10972800" cy="490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de-DE" altLang="zh-CN" dirty="0"/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819912" y="0"/>
            <a:ext cx="10515600" cy="8046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kumimoji="1" lang="en-US" altLang="zh-CN" sz="4000" b="1" kern="1200" dirty="0" smtClean="0">
          <a:solidFill>
            <a:schemeClr val="bg1"/>
          </a:solidFill>
          <a:effectLst/>
          <a:latin typeface="+mj-ea"/>
          <a:ea typeface="+mj-ea"/>
          <a:cs typeface="等线" panose="02010600030101010101" pitchFamily="2" charset="-122"/>
        </a:defRPr>
      </a:lvl1pPr>
      <a:lvl2pPr algn="r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楷体" panose="02010609060101010101" pitchFamily="49" charset="-122"/>
          <a:ea typeface="楷体" panose="02010609060101010101" pitchFamily="49" charset="-122"/>
          <a:cs typeface="楷体" panose="02010609060101010101" pitchFamily="49" charset="-122"/>
        </a:defRPr>
      </a:lvl2pPr>
      <a:lvl3pPr algn="r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楷体" panose="02010609060101010101" pitchFamily="49" charset="-122"/>
          <a:ea typeface="楷体" panose="02010609060101010101" pitchFamily="49" charset="-122"/>
          <a:cs typeface="楷体" panose="02010609060101010101" pitchFamily="49" charset="-122"/>
        </a:defRPr>
      </a:lvl3pPr>
      <a:lvl4pPr algn="r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楷体" panose="02010609060101010101" pitchFamily="49" charset="-122"/>
          <a:ea typeface="楷体" panose="02010609060101010101" pitchFamily="49" charset="-122"/>
          <a:cs typeface="楷体" panose="02010609060101010101" pitchFamily="49" charset="-122"/>
        </a:defRPr>
      </a:lvl4pPr>
      <a:lvl5pPr algn="r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楷体" panose="02010609060101010101" pitchFamily="49" charset="-122"/>
          <a:ea typeface="楷体" panose="02010609060101010101" pitchFamily="49" charset="-122"/>
          <a:cs typeface="楷体" panose="02010609060101010101" pitchFamily="49" charset="-122"/>
        </a:defRPr>
      </a:lvl5pPr>
      <a:lvl6pPr marL="457200" algn="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charset="0"/>
          <a:ea typeface="MS PGothic" panose="020B0600070205080204" charset="-128"/>
          <a:cs typeface="MS PGothic" panose="020B0600070205080204" charset="-128"/>
        </a:defRPr>
      </a:lvl6pPr>
      <a:lvl7pPr marL="914400" algn="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charset="0"/>
          <a:ea typeface="MS PGothic" panose="020B0600070205080204" charset="-128"/>
          <a:cs typeface="MS PGothic" panose="020B0600070205080204" charset="-128"/>
        </a:defRPr>
      </a:lvl7pPr>
      <a:lvl8pPr marL="1371600" algn="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charset="0"/>
          <a:ea typeface="MS PGothic" panose="020B0600070205080204" charset="-128"/>
          <a:cs typeface="MS PGothic" panose="020B0600070205080204" charset="-128"/>
        </a:defRPr>
      </a:lvl8pPr>
      <a:lvl9pPr marL="1828800" algn="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charset="0"/>
          <a:ea typeface="MS PGothic" panose="020B0600070205080204" charset="-128"/>
          <a:cs typeface="MS PGothic" panose="020B0600070205080204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等线" panose="02010600030101010101" pitchFamily="2" charset="-122"/>
          <a:ea typeface="等线" panose="02010600030101010101" pitchFamily="2" charset="-122"/>
          <a:cs typeface="等线" panose="02010600030101010101" pitchFamily="2" charset="-122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等线" panose="02010600030101010101" pitchFamily="2" charset="-122"/>
          <a:ea typeface="等线" panose="02010600030101010101" pitchFamily="2" charset="-122"/>
          <a:cs typeface="等线" panose="02010600030101010101" pitchFamily="2" charset="-122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等线" panose="02010600030101010101" pitchFamily="2" charset="-122"/>
          <a:ea typeface="等线" panose="02010600030101010101" pitchFamily="2" charset="-122"/>
          <a:cs typeface="等线" panose="02010600030101010101" pitchFamily="2" charset="-122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等线" panose="02010600030101010101" pitchFamily="2" charset="-122"/>
          <a:ea typeface="等线" panose="02010600030101010101" pitchFamily="2" charset="-122"/>
          <a:cs typeface="等线" panose="02010600030101010101" pitchFamily="2" charset="-122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等线" panose="02010600030101010101" pitchFamily="2" charset="-122"/>
          <a:ea typeface="等线" panose="02010600030101010101" pitchFamily="2" charset="-122"/>
          <a:cs typeface="等线" panose="02010600030101010101" pitchFamily="2" charset="-122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62585" y="1447801"/>
            <a:ext cx="10972800" cy="490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de-DE" altLang="zh-CN" dirty="0"/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819912" y="0"/>
            <a:ext cx="10515600" cy="8046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kumimoji="1" lang="en-US" altLang="zh-CN" sz="4000" b="1" kern="1200" dirty="0" smtClean="0">
          <a:solidFill>
            <a:schemeClr val="bg1"/>
          </a:solidFill>
          <a:effectLst/>
          <a:latin typeface="+mj-ea"/>
          <a:ea typeface="+mj-ea"/>
          <a:cs typeface="等线" panose="02010600030101010101" pitchFamily="2" charset="-122"/>
        </a:defRPr>
      </a:lvl1pPr>
      <a:lvl2pPr algn="r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楷体" panose="02010609060101010101" pitchFamily="49" charset="-122"/>
          <a:ea typeface="楷体" panose="02010609060101010101" pitchFamily="49" charset="-122"/>
          <a:cs typeface="楷体" panose="02010609060101010101" pitchFamily="49" charset="-122"/>
        </a:defRPr>
      </a:lvl2pPr>
      <a:lvl3pPr algn="r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楷体" panose="02010609060101010101" pitchFamily="49" charset="-122"/>
          <a:ea typeface="楷体" panose="02010609060101010101" pitchFamily="49" charset="-122"/>
          <a:cs typeface="楷体" panose="02010609060101010101" pitchFamily="49" charset="-122"/>
        </a:defRPr>
      </a:lvl3pPr>
      <a:lvl4pPr algn="r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楷体" panose="02010609060101010101" pitchFamily="49" charset="-122"/>
          <a:ea typeface="楷体" panose="02010609060101010101" pitchFamily="49" charset="-122"/>
          <a:cs typeface="楷体" panose="02010609060101010101" pitchFamily="49" charset="-122"/>
        </a:defRPr>
      </a:lvl4pPr>
      <a:lvl5pPr algn="r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楷体" panose="02010609060101010101" pitchFamily="49" charset="-122"/>
          <a:ea typeface="楷体" panose="02010609060101010101" pitchFamily="49" charset="-122"/>
          <a:cs typeface="楷体" panose="02010609060101010101" pitchFamily="49" charset="-122"/>
        </a:defRPr>
      </a:lvl5pPr>
      <a:lvl6pPr marL="457200" algn="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charset="0"/>
          <a:ea typeface="MS PGothic" panose="020B0600070205080204" charset="-128"/>
          <a:cs typeface="MS PGothic" panose="020B0600070205080204" charset="-128"/>
        </a:defRPr>
      </a:lvl6pPr>
      <a:lvl7pPr marL="914400" algn="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charset="0"/>
          <a:ea typeface="MS PGothic" panose="020B0600070205080204" charset="-128"/>
          <a:cs typeface="MS PGothic" panose="020B0600070205080204" charset="-128"/>
        </a:defRPr>
      </a:lvl7pPr>
      <a:lvl8pPr marL="1371600" algn="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charset="0"/>
          <a:ea typeface="MS PGothic" panose="020B0600070205080204" charset="-128"/>
          <a:cs typeface="MS PGothic" panose="020B0600070205080204" charset="-128"/>
        </a:defRPr>
      </a:lvl8pPr>
      <a:lvl9pPr marL="1828800" algn="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charset="0"/>
          <a:ea typeface="MS PGothic" panose="020B0600070205080204" charset="-128"/>
          <a:cs typeface="MS PGothic" panose="020B0600070205080204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等线" panose="02010600030101010101" pitchFamily="2" charset="-122"/>
          <a:ea typeface="等线" panose="02010600030101010101" pitchFamily="2" charset="-122"/>
          <a:cs typeface="等线" panose="02010600030101010101" pitchFamily="2" charset="-122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等线" panose="02010600030101010101" pitchFamily="2" charset="-122"/>
          <a:ea typeface="等线" panose="02010600030101010101" pitchFamily="2" charset="-122"/>
          <a:cs typeface="等线" panose="02010600030101010101" pitchFamily="2" charset="-122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等线" panose="02010600030101010101" pitchFamily="2" charset="-122"/>
          <a:ea typeface="等线" panose="02010600030101010101" pitchFamily="2" charset="-122"/>
          <a:cs typeface="等线" panose="02010600030101010101" pitchFamily="2" charset="-122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等线" panose="02010600030101010101" pitchFamily="2" charset="-122"/>
          <a:ea typeface="等线" panose="02010600030101010101" pitchFamily="2" charset="-122"/>
          <a:cs typeface="等线" panose="02010600030101010101" pitchFamily="2" charset="-122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等线" panose="02010600030101010101" pitchFamily="2" charset="-122"/>
          <a:ea typeface="等线" panose="02010600030101010101" pitchFamily="2" charset="-122"/>
          <a:cs typeface="等线" panose="02010600030101010101" pitchFamily="2" charset="-122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1.bin"/><Relationship Id="rId10" Type="http://schemas.microsoft.com/office/2007/relationships/hdphoto" Target="../media/hdphoto1.wdp"/><Relationship Id="rId4" Type="http://schemas.openxmlformats.org/officeDocument/2006/relationships/image" Target="../media/image1.png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7.xml"/><Relationship Id="rId13" Type="http://schemas.openxmlformats.org/officeDocument/2006/relationships/tags" Target="../tags/tag12.xml"/><Relationship Id="rId18" Type="http://schemas.openxmlformats.org/officeDocument/2006/relationships/slideLayout" Target="../slideLayouts/slideLayout2.xml"/><Relationship Id="rId26" Type="http://schemas.openxmlformats.org/officeDocument/2006/relationships/image" Target="../media/image27.png"/><Relationship Id="rId3" Type="http://schemas.openxmlformats.org/officeDocument/2006/relationships/tags" Target="../tags/tag2.xml"/><Relationship Id="rId21" Type="http://schemas.openxmlformats.org/officeDocument/2006/relationships/oleObject" Target="../embeddings/oleObject2.bin"/><Relationship Id="rId7" Type="http://schemas.openxmlformats.org/officeDocument/2006/relationships/tags" Target="../tags/tag6.xml"/><Relationship Id="rId12" Type="http://schemas.openxmlformats.org/officeDocument/2006/relationships/tags" Target="../tags/tag11.xml"/><Relationship Id="rId17" Type="http://schemas.openxmlformats.org/officeDocument/2006/relationships/tags" Target="../tags/tag16.xml"/><Relationship Id="rId25" Type="http://schemas.openxmlformats.org/officeDocument/2006/relationships/image" Target="../media/image26.png"/><Relationship Id="rId2" Type="http://schemas.openxmlformats.org/officeDocument/2006/relationships/tags" Target="../tags/tag1.xml"/><Relationship Id="rId16" Type="http://schemas.openxmlformats.org/officeDocument/2006/relationships/tags" Target="../tags/tag15.xml"/><Relationship Id="rId20" Type="http://schemas.openxmlformats.org/officeDocument/2006/relationships/image" Target="../media/image23.png"/><Relationship Id="rId1" Type="http://schemas.openxmlformats.org/officeDocument/2006/relationships/vmlDrawing" Target="../drawings/vmlDrawing2.vml"/><Relationship Id="rId6" Type="http://schemas.openxmlformats.org/officeDocument/2006/relationships/tags" Target="../tags/tag5.xml"/><Relationship Id="rId11" Type="http://schemas.openxmlformats.org/officeDocument/2006/relationships/tags" Target="../tags/tag10.xml"/><Relationship Id="rId24" Type="http://schemas.openxmlformats.org/officeDocument/2006/relationships/image" Target="../media/image25.png"/><Relationship Id="rId5" Type="http://schemas.openxmlformats.org/officeDocument/2006/relationships/tags" Target="../tags/tag4.xml"/><Relationship Id="rId15" Type="http://schemas.openxmlformats.org/officeDocument/2006/relationships/tags" Target="../tags/tag14.xml"/><Relationship Id="rId23" Type="http://schemas.openxmlformats.org/officeDocument/2006/relationships/image" Target="../media/image24.emf"/><Relationship Id="rId10" Type="http://schemas.openxmlformats.org/officeDocument/2006/relationships/tags" Target="../tags/tag9.xml"/><Relationship Id="rId19" Type="http://schemas.openxmlformats.org/officeDocument/2006/relationships/notesSlide" Target="../notesSlides/notesSlide11.xml"/><Relationship Id="rId4" Type="http://schemas.openxmlformats.org/officeDocument/2006/relationships/tags" Target="../tags/tag3.xml"/><Relationship Id="rId9" Type="http://schemas.openxmlformats.org/officeDocument/2006/relationships/tags" Target="../tags/tag8.xml"/><Relationship Id="rId14" Type="http://schemas.openxmlformats.org/officeDocument/2006/relationships/tags" Target="../tags/tag13.xml"/><Relationship Id="rId22" Type="http://schemas.openxmlformats.org/officeDocument/2006/relationships/image" Target="../media/image22.wmf"/><Relationship Id="rId27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0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1.png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5" Type="http://schemas.openxmlformats.org/officeDocument/2006/relationships/image" Target="../media/image53.emf"/><Relationship Id="rId4" Type="http://schemas.openxmlformats.org/officeDocument/2006/relationships/image" Target="../media/image52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56.png"/><Relationship Id="rId4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tags" Target="../tags/tag24.xml"/><Relationship Id="rId7" Type="http://schemas.openxmlformats.org/officeDocument/2006/relationships/notesSlide" Target="../notesSlides/notesSlide22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6.xml"/><Relationship Id="rId10" Type="http://schemas.openxmlformats.org/officeDocument/2006/relationships/image" Target="../media/image59.png"/><Relationship Id="rId4" Type="http://schemas.openxmlformats.org/officeDocument/2006/relationships/tags" Target="../tags/tag25.xml"/><Relationship Id="rId9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tags" Target="../tags/tag29.xml"/><Relationship Id="rId7" Type="http://schemas.openxmlformats.org/officeDocument/2006/relationships/notesSlide" Target="../notesSlides/notesSlide25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70.png"/><Relationship Id="rId5" Type="http://schemas.openxmlformats.org/officeDocument/2006/relationships/tags" Target="../tags/tag31.xml"/><Relationship Id="rId10" Type="http://schemas.openxmlformats.org/officeDocument/2006/relationships/image" Target="../media/image69.png"/><Relationship Id="rId4" Type="http://schemas.openxmlformats.org/officeDocument/2006/relationships/tags" Target="../tags/tag30.xml"/><Relationship Id="rId9" Type="http://schemas.openxmlformats.org/officeDocument/2006/relationships/image" Target="../media/image6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8"/>
          <p:cNvSpPr/>
          <p:nvPr/>
        </p:nvSpPr>
        <p:spPr>
          <a:xfrm>
            <a:off x="0" y="5119370"/>
            <a:ext cx="12192000" cy="1765935"/>
          </a:xfrm>
          <a:prstGeom prst="rect">
            <a:avLst/>
          </a:prstGeom>
          <a:gradFill>
            <a:gsLst>
              <a:gs pos="0">
                <a:srgbClr val="0E4D92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  <a:gs pos="79000">
                <a:srgbClr val="1B589C">
                  <a:alpha val="100000"/>
                </a:srgbClr>
              </a:gs>
              <a:gs pos="60000">
                <a:srgbClr val="2862A5">
                  <a:alpha val="100000"/>
                </a:srgbClr>
              </a:gs>
              <a:gs pos="8000">
                <a:srgbClr val="4277B8">
                  <a:alpha val="100000"/>
                </a:srgbClr>
              </a:gs>
              <a:gs pos="5000">
                <a:srgbClr val="75A1DE">
                  <a:alpha val="100000"/>
                </a:srgbClr>
              </a:gs>
              <a:gs pos="98000">
                <a:srgbClr val="0E4D92"/>
              </a:gs>
              <a:gs pos="7000">
                <a:schemeClr val="accent1">
                  <a:lumMod val="25000"/>
                  <a:lumOff val="75000"/>
                </a:schemeClr>
              </a:gs>
              <a:gs pos="100000">
                <a:schemeClr val="accent1">
                  <a:lumMod val="85000"/>
                </a:schemeClr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华文中宋" panose="02010600040101010101" pitchFamily="2" charset="-122"/>
                <a:cs typeface="Arial" panose="020B0604020202020204" pitchFamily="34" charset="0"/>
                <a:sym typeface="+mn-ea"/>
              </a:rPr>
              <a:t>O</a:t>
            </a:r>
            <a:r>
              <a:rPr lang="en-US" altLang="zh-CN" sz="2400" dirty="0">
                <a:solidFill>
                  <a:schemeClr val="bg1"/>
                </a:solidFill>
                <a:latin typeface="Arial" panose="020B0604020202020204" pitchFamily="34" charset="0"/>
                <a:ea typeface="华文中宋" panose="02010600040101010101" pitchFamily="2" charset="-122"/>
                <a:cs typeface="Arial" panose="020B0604020202020204" pitchFamily="34" charset="0"/>
                <a:sym typeface="+mn-ea"/>
              </a:rPr>
              <a:t>n behalf of the</a:t>
            </a:r>
            <a:r>
              <a:rPr lang="zh-CN" altLang="en-US" sz="2400" dirty="0">
                <a:solidFill>
                  <a:schemeClr val="bg1"/>
                </a:solidFill>
                <a:latin typeface="Arial" panose="020B0604020202020204" pitchFamily="34" charset="0"/>
                <a:ea typeface="华文中宋" panose="02010600040101010101" pitchFamily="2" charset="-122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2400" dirty="0">
                <a:solidFill>
                  <a:schemeClr val="bg1"/>
                </a:solidFill>
                <a:latin typeface="Arial" panose="020B0604020202020204" pitchFamily="34" charset="0"/>
                <a:ea typeface="华文中宋" panose="02010600040101010101" pitchFamily="2" charset="-122"/>
                <a:cs typeface="Arial" panose="020B0604020202020204" pitchFamily="34" charset="0"/>
                <a:sym typeface="+mn-ea"/>
              </a:rPr>
              <a:t>STCF collider ring accelerator physics group</a:t>
            </a:r>
            <a:endParaRPr lang="en-US" altLang="zh-CN" sz="2400" dirty="0">
              <a:solidFill>
                <a:schemeClr val="bg1"/>
              </a:solidFill>
              <a:latin typeface="Arial" panose="020B0604020202020204" pitchFamily="34" charset="0"/>
              <a:ea typeface="华文中宋" panose="02010600040101010101" pitchFamily="2" charset="-122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华文中宋" panose="02010600040101010101" pitchFamily="2" charset="-122"/>
                <a:cs typeface="Arial" panose="020B0604020202020204" pitchFamily="34" charset="0"/>
                <a:sym typeface="+mn-ea"/>
              </a:rPr>
              <a:t>U</a:t>
            </a:r>
            <a:r>
              <a:rPr lang="en-US" altLang="zh-CN" sz="2400" dirty="0">
                <a:solidFill>
                  <a:schemeClr val="bg1"/>
                </a:solidFill>
                <a:latin typeface="Arial" panose="020B0604020202020204" pitchFamily="34" charset="0"/>
                <a:ea typeface="华文中宋" panose="02010600040101010101" pitchFamily="2" charset="-122"/>
                <a:cs typeface="Arial" panose="020B0604020202020204" pitchFamily="34" charset="0"/>
                <a:sym typeface="+mn-ea"/>
              </a:rPr>
              <a:t>niversity of Science and Technology of China</a:t>
            </a:r>
            <a:endParaRPr lang="en-US" altLang="zh-CN" sz="2400" dirty="0">
              <a:solidFill>
                <a:schemeClr val="bg1"/>
              </a:solidFill>
              <a:latin typeface="Arial" panose="020B0604020202020204" pitchFamily="34" charset="0"/>
              <a:ea typeface="华文中宋" panose="02010600040101010101" pitchFamily="2" charset="-122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altLang="zh-CN" sz="2400" dirty="0">
                <a:solidFill>
                  <a:schemeClr val="bg1"/>
                </a:solidFill>
                <a:latin typeface="Arial" panose="020B0604020202020204" pitchFamily="34" charset="0"/>
                <a:ea typeface="华文中宋" panose="02010600040101010101" pitchFamily="2" charset="-122"/>
                <a:cs typeface="Arial" panose="020B0604020202020204" pitchFamily="34" charset="0"/>
                <a:sym typeface="+mn-ea"/>
              </a:rPr>
              <a:t>2026.07.01</a:t>
            </a:r>
            <a:endParaRPr lang="zh-CN" altLang="en-US" sz="2400" dirty="0">
              <a:solidFill>
                <a:srgbClr val="FFFFFF"/>
              </a:solidFill>
              <a:latin typeface="Arial" panose="020B0604020202020204" pitchFamily="34" charset="0"/>
              <a:ea typeface="MS PGothic" panose="020B0600070205080204" charset="-128"/>
              <a:cs typeface="Arial" panose="020B0604020202020204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-635" y="-12700"/>
            <a:ext cx="12192635" cy="14427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4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graphicFrame>
        <p:nvGraphicFramePr>
          <p:cNvPr id="4101" name="Object 7"/>
          <p:cNvGraphicFramePr>
            <a:graphicFrameLocks noChangeAspect="1"/>
          </p:cNvGraphicFramePr>
          <p:nvPr/>
        </p:nvGraphicFramePr>
        <p:xfrm>
          <a:off x="6038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93" name="公式" r:id="rId5" imgW="114300" imgH="215900" progId="Equation.3">
                  <p:embed/>
                </p:oleObj>
              </mc:Choice>
              <mc:Fallback>
                <p:oleObj name="公式" r:id="rId5" imgW="114300" imgH="2159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8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/>
          <a:srcRect l="5664" t="24246" r="5120" b="31144"/>
          <a:stretch>
            <a:fillRect/>
          </a:stretch>
        </p:blipFill>
        <p:spPr>
          <a:xfrm>
            <a:off x="6858635" y="122601"/>
            <a:ext cx="5101468" cy="1031429"/>
          </a:xfrm>
          <a:prstGeom prst="rect">
            <a:avLst/>
          </a:prstGeom>
        </p:spPr>
      </p:pic>
      <p:sp>
        <p:nvSpPr>
          <p:cNvPr id="11" name="TextBox 3"/>
          <p:cNvSpPr txBox="1"/>
          <p:nvPr/>
        </p:nvSpPr>
        <p:spPr>
          <a:xfrm>
            <a:off x="1143000" y="3733800"/>
            <a:ext cx="9753600" cy="9753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800" b="1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何天龙</a:t>
            </a:r>
            <a:endParaRPr lang="en-US" altLang="zh-CN" sz="28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algn="ctr">
              <a:lnSpc>
                <a:spcPct val="130000"/>
              </a:lnSpc>
            </a:pPr>
            <a:r>
              <a:rPr lang="en-US" altLang="zh-CN" sz="2800" b="1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2026</a:t>
            </a:r>
            <a:r>
              <a:rPr lang="zh-CN" altLang="en-US" sz="2800" b="1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超级陶粲装置研讨会</a:t>
            </a:r>
            <a:r>
              <a:rPr lang="en-US" altLang="zh-CN" sz="2800" b="1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 </a:t>
            </a:r>
            <a:r>
              <a:rPr lang="zh-CN" altLang="en-US" sz="2800" b="1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西安</a:t>
            </a:r>
            <a:endParaRPr lang="en-US" altLang="zh-CN" sz="2800" b="1" dirty="0">
              <a:solidFill>
                <a:srgbClr val="1F497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algn="ctr"/>
            <a:endParaRPr lang="en-US" altLang="zh-CN" sz="2800" b="1" dirty="0">
              <a:solidFill>
                <a:srgbClr val="1F497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2" name="Picture 2" descr="徐小华 @ 中科大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9415"/>
            <a:ext cx="1297404" cy="1295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/>
          <p:cNvPicPr>
            <a:picLocks noChangeAspect="1"/>
          </p:cNvPicPr>
          <p:nvPr/>
        </p:nvPicPr>
        <p:blipFill>
          <a:blip r:embed="rId9">
            <a:alphaModFix amt="3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-2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53400" y="3124200"/>
            <a:ext cx="3953510" cy="222377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20955" y="2438400"/>
            <a:ext cx="12194540" cy="1031240"/>
          </a:xfrm>
        </p:spPr>
        <p:txBody>
          <a:bodyPr>
            <a:noAutofit/>
          </a:bodyPr>
          <a:lstStyle/>
          <a:p>
            <a:pPr algn="ctr"/>
            <a:r>
              <a:rPr lang="en-US" altLang="zh-CN" sz="600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STCF</a:t>
            </a:r>
            <a:r>
              <a:rPr lang="zh-CN" altLang="en-US" sz="6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束流集体效应</a:t>
            </a:r>
          </a:p>
        </p:txBody>
      </p:sp>
      <p:cxnSp>
        <p:nvCxnSpPr>
          <p:cNvPr id="16" name="直接连接符 15"/>
          <p:cNvCxnSpPr/>
          <p:nvPr/>
        </p:nvCxnSpPr>
        <p:spPr>
          <a:xfrm>
            <a:off x="-635" y="1519200"/>
            <a:ext cx="12192635" cy="0"/>
          </a:xfrm>
          <a:prstGeom prst="line">
            <a:avLst/>
          </a:prstGeom>
          <a:ln w="889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279400" dir="16200000" rotWithShape="0">
              <a:prstClr val="black">
                <a:alpha val="17000"/>
              </a:prstClr>
            </a:outerShdw>
            <a:reflection blurRad="6350" stA="96000" endA="300" endPos="58000" dir="5400000" sy="-100000" algn="bl" rotWithShape="0"/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1205" y="2065020"/>
            <a:ext cx="4633595" cy="3489960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短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束团横向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尾势模型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81000" y="2275025"/>
            <a:ext cx="6670675" cy="30403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RW, </a:t>
            </a:r>
            <a:r>
              <a:rPr lang="en-US" altLang="zh-CN" sz="24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Geo.</a:t>
            </a:r>
          </a:p>
          <a:p>
            <a:pPr marL="342900" indent="-34290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几何阻抗</a:t>
            </a:r>
            <a:r>
              <a:rPr lang="en-US" altLang="zh-CN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*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（准直器、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BPM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、波纹管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等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）</a:t>
            </a:r>
          </a:p>
          <a:p>
            <a:pPr marL="342900" indent="-34290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几何阻抗的影响显著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大于</a:t>
            </a:r>
            <a:r>
              <a:rPr lang="en-US" altLang="zh-CN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RW</a:t>
            </a:r>
          </a:p>
          <a:p>
            <a:pPr marL="342900" indent="-34290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在 </a:t>
            </a: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2 GeV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和 </a:t>
            </a: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 GeV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下，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Y 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方向阻抗效应更强</a:t>
            </a:r>
            <a:endParaRPr lang="en-US" altLang="zh-CN" sz="24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文本框 35"/>
          <p:cNvSpPr txBox="1"/>
          <p:nvPr/>
        </p:nvSpPr>
        <p:spPr>
          <a:xfrm>
            <a:off x="6602730" y="5605145"/>
            <a:ext cx="528447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600" i="1" dirty="0">
                <a:latin typeface="Arial" panose="020B0604020202020204" pitchFamily="34" charset="0"/>
                <a:cs typeface="Arial" panose="020B0604020202020204" pitchFamily="34" charset="0"/>
              </a:rPr>
              <a:t>[*] Refer to </a:t>
            </a:r>
            <a:r>
              <a:rPr lang="en-US" altLang="zh-CN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modelings</a:t>
            </a:r>
            <a:r>
              <a:rPr lang="en-US" altLang="zh-CN" sz="1600" i="1" dirty="0">
                <a:latin typeface="Arial" panose="020B0604020202020204" pitchFamily="34" charset="0"/>
                <a:cs typeface="Arial" panose="020B0604020202020204" pitchFamily="34" charset="0"/>
              </a:rPr>
              <a:t> of HALF, FCC-ee and </a:t>
            </a:r>
            <a:r>
              <a:rPr lang="en-US" altLang="zh-CN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SuperKEKB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7458710" y="1555939"/>
            <a:ext cx="3823335" cy="4635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0.5 mm</a:t>
            </a:r>
            <a:r>
              <a:rPr lang="zh-CN" altLang="en-US" sz="2000" b="1" dirty="0" smtClean="0">
                <a:solidFill>
                  <a:schemeClr val="tx1"/>
                </a:solidFill>
                <a:effectLst/>
              </a:rPr>
              <a:t>高斯束尾势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8785224" y="2034666"/>
            <a:ext cx="257302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i="1" dirty="0" smtClean="0"/>
              <a:t>这些数据用于追踪计算</a:t>
            </a:r>
            <a:endParaRPr lang="en-US" altLang="zh-CN" sz="1600" i="1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/>
        </p:nvSpPr>
        <p:spPr>
          <a:xfrm>
            <a:off x="640715" y="4191000"/>
            <a:ext cx="4565650" cy="2110105"/>
          </a:xfrm>
          <a:prstGeom prst="roundRect">
            <a:avLst>
              <a:gd name="adj" fmla="val 4002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横向单束团不稳定性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65150" y="954857"/>
            <a:ext cx="9569450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粒子追踪模拟 </a:t>
            </a:r>
            <a:r>
              <a:rPr lang="en-US" altLang="zh-CN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+ 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解析计算</a:t>
            </a:r>
            <a:r>
              <a:rPr lang="en-US" altLang="zh-CN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:</a:t>
            </a:r>
            <a:endParaRPr lang="en-US" altLang="zh-CN" sz="24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342900" indent="-342900" algn="l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CN" sz="2400" b="1" dirty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@ 1 GeV</a:t>
            </a:r>
            <a:r>
              <a:rPr lang="en-US" altLang="zh-CN" sz="2400" dirty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, </a:t>
            </a:r>
            <a:r>
              <a:rPr lang="en-US" altLang="zh-CN" sz="2400" dirty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TMCI 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阈值</a:t>
            </a:r>
            <a:r>
              <a:rPr lang="en-US" altLang="zh-CN" sz="2400" dirty="0" smtClean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2400" b="1" dirty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~</a:t>
            </a:r>
            <a:r>
              <a:rPr lang="en-US" altLang="zh-CN" sz="2400" dirty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2400" b="1" dirty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7.5 mA</a:t>
            </a:r>
            <a:r>
              <a:rPr lang="en-US" altLang="zh-CN" sz="2400" dirty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; </a:t>
            </a:r>
            <a:r>
              <a:rPr lang="en-US" altLang="zh-CN" sz="2400" b="1" dirty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@ 2 GeV</a:t>
            </a:r>
            <a:r>
              <a:rPr lang="en-US" altLang="zh-CN" sz="2400" dirty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, TMCI 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阈值</a:t>
            </a:r>
            <a:r>
              <a:rPr lang="en-US" altLang="zh-CN" sz="2400" dirty="0" smtClean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2400" b="1" dirty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~ 13 mA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461635" y="4191000"/>
            <a:ext cx="6370955" cy="2110105"/>
          </a:xfrm>
          <a:prstGeom prst="rect">
            <a:avLst/>
          </a:prstGeom>
        </p:spPr>
      </p:pic>
      <p:grpSp>
        <p:nvGrpSpPr>
          <p:cNvPr id="39" name="组合 38"/>
          <p:cNvGrpSpPr/>
          <p:nvPr>
            <p:custDataLst>
              <p:tags r:id="rId2"/>
            </p:custDataLst>
          </p:nvPr>
        </p:nvGrpSpPr>
        <p:grpSpPr>
          <a:xfrm>
            <a:off x="641350" y="4281170"/>
            <a:ext cx="4565015" cy="1921510"/>
            <a:chOff x="1929" y="7560"/>
            <a:chExt cx="6967" cy="2832"/>
          </a:xfrm>
        </p:grpSpPr>
        <p:grpSp>
          <p:nvGrpSpPr>
            <p:cNvPr id="28" name="组合 27"/>
            <p:cNvGrpSpPr/>
            <p:nvPr>
              <p:custDataLst>
                <p:tags r:id="rId3"/>
              </p:custDataLst>
            </p:nvPr>
          </p:nvGrpSpPr>
          <p:grpSpPr>
            <a:xfrm>
              <a:off x="1929" y="7560"/>
              <a:ext cx="4802" cy="2833"/>
              <a:chOff x="9532" y="1848"/>
              <a:chExt cx="5309" cy="3496"/>
            </a:xfrm>
          </p:grpSpPr>
          <p:graphicFrame>
            <p:nvGraphicFramePr>
              <p:cNvPr id="22" name="对象 -2147482516"/>
              <p:cNvGraphicFramePr>
                <a:graphicFrameLocks noChangeAspect="1"/>
              </p:cNvGraphicFramePr>
              <p:nvPr/>
            </p:nvGraphicFramePr>
            <p:xfrm>
              <a:off x="12107" y="2046"/>
              <a:ext cx="2734" cy="132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266" r:id="rId21" imgW="1104900" imgH="533400" progId="Equation.DSMT4">
                      <p:embed/>
                    </p:oleObj>
                  </mc:Choice>
                  <mc:Fallback>
                    <p:oleObj r:id="rId21" imgW="1104900" imgH="533400" progId="Equation.DSMT4">
                      <p:embed/>
                      <p:pic>
                        <p:nvPicPr>
                          <p:cNvPr id="0" name="对象 -2147482516"/>
                          <p:cNvPicPr/>
                          <p:nvPr/>
                        </p:nvPicPr>
                        <p:blipFill>
                          <a:blip r:embed="rId22"/>
                          <a:stretch>
                            <a:fillRect/>
                          </a:stretch>
                        </p:blipFill>
                        <p:spPr>
                          <a:xfrm>
                            <a:off x="12107" y="2046"/>
                            <a:ext cx="2734" cy="1321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noFill/>
                            <a:miter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" name="文本框 9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9532" y="2164"/>
                <a:ext cx="875" cy="6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①</a:t>
                </a:r>
              </a:p>
            </p:txBody>
          </p:sp>
          <p:sp>
            <p:nvSpPr>
              <p:cNvPr id="12" name="文本框 11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9532" y="4084"/>
                <a:ext cx="875" cy="6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②</a:t>
                </a:r>
              </a:p>
            </p:txBody>
          </p:sp>
          <p:grpSp>
            <p:nvGrpSpPr>
              <p:cNvPr id="26" name="组合 25"/>
              <p:cNvGrpSpPr/>
              <p:nvPr/>
            </p:nvGrpSpPr>
            <p:grpSpPr>
              <a:xfrm>
                <a:off x="10200" y="1848"/>
                <a:ext cx="1864" cy="1597"/>
                <a:chOff x="13440" y="2073"/>
                <a:chExt cx="1864" cy="1597"/>
              </a:xfrm>
            </p:grpSpPr>
            <p:cxnSp>
              <p:nvCxnSpPr>
                <p:cNvPr id="13" name="直接箭头连接符 12"/>
                <p:cNvCxnSpPr/>
                <p:nvPr>
                  <p:custDataLst>
                    <p:tags r:id="rId12"/>
                  </p:custDataLst>
                </p:nvPr>
              </p:nvCxnSpPr>
              <p:spPr>
                <a:xfrm>
                  <a:off x="13440" y="2760"/>
                  <a:ext cx="1864" cy="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直接箭头连接符 13"/>
                <p:cNvCxnSpPr/>
                <p:nvPr>
                  <p:custDataLst>
                    <p:tags r:id="rId13"/>
                  </p:custDataLst>
                </p:nvPr>
              </p:nvCxnSpPr>
              <p:spPr>
                <a:xfrm flipV="1">
                  <a:off x="14059" y="2145"/>
                  <a:ext cx="0" cy="1462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直接连接符 14"/>
                <p:cNvCxnSpPr/>
                <p:nvPr>
                  <p:custDataLst>
                    <p:tags r:id="rId14"/>
                  </p:custDataLst>
                </p:nvPr>
              </p:nvCxnSpPr>
              <p:spPr>
                <a:xfrm>
                  <a:off x="14072" y="2760"/>
                  <a:ext cx="928" cy="493"/>
                </a:xfrm>
                <a:prstGeom prst="line">
                  <a:avLst/>
                </a:prstGeom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直接连接符 15"/>
                <p:cNvCxnSpPr/>
                <p:nvPr>
                  <p:custDataLst>
                    <p:tags r:id="rId15"/>
                  </p:custDataLst>
                </p:nvPr>
              </p:nvCxnSpPr>
              <p:spPr>
                <a:xfrm>
                  <a:off x="14072" y="3240"/>
                  <a:ext cx="928" cy="13"/>
                </a:xfrm>
                <a:prstGeom prst="line">
                  <a:avLst/>
                </a:prstGeom>
                <a:ln>
                  <a:solidFill>
                    <a:srgbClr val="0F34A6"/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文本框 16"/>
                <p:cNvSpPr txBox="1"/>
                <p:nvPr>
                  <p:custDataLst>
                    <p:tags r:id="rId16"/>
                  </p:custDataLst>
                </p:nvPr>
              </p:nvSpPr>
              <p:spPr>
                <a:xfrm>
                  <a:off x="13502" y="3000"/>
                  <a:ext cx="664" cy="6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>
                      <a:solidFill>
                        <a:srgbClr val="180AF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-1</a:t>
                  </a:r>
                </a:p>
              </p:txBody>
            </p:sp>
            <p:sp>
              <p:nvSpPr>
                <p:cNvPr id="18" name="文本框 17"/>
                <p:cNvSpPr txBox="1"/>
                <p:nvPr>
                  <p:custDataLst>
                    <p:tags r:id="rId17"/>
                  </p:custDataLst>
                </p:nvPr>
              </p:nvSpPr>
              <p:spPr>
                <a:xfrm>
                  <a:off x="13560" y="2073"/>
                  <a:ext cx="664" cy="4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>
                      <a:solidFill>
                        <a:srgbClr val="C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0</a:t>
                  </a:r>
                </a:p>
              </p:txBody>
            </p:sp>
          </p:grpSp>
          <p:grpSp>
            <p:nvGrpSpPr>
              <p:cNvPr id="27" name="组合 26"/>
              <p:cNvGrpSpPr/>
              <p:nvPr/>
            </p:nvGrpSpPr>
            <p:grpSpPr>
              <a:xfrm>
                <a:off x="10200" y="3615"/>
                <a:ext cx="1856" cy="1729"/>
                <a:chOff x="15304" y="3564"/>
                <a:chExt cx="1856" cy="1729"/>
              </a:xfrm>
            </p:grpSpPr>
            <p:cxnSp>
              <p:nvCxnSpPr>
                <p:cNvPr id="19" name="直接箭头连接符 18"/>
                <p:cNvCxnSpPr/>
                <p:nvPr>
                  <p:custDataLst>
                    <p:tags r:id="rId6"/>
                  </p:custDataLst>
                </p:nvPr>
              </p:nvCxnSpPr>
              <p:spPr>
                <a:xfrm>
                  <a:off x="15304" y="4320"/>
                  <a:ext cx="1856" cy="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直接箭头连接符 19"/>
                <p:cNvCxnSpPr/>
                <p:nvPr>
                  <p:custDataLst>
                    <p:tags r:id="rId7"/>
                  </p:custDataLst>
                </p:nvPr>
              </p:nvCxnSpPr>
              <p:spPr>
                <a:xfrm flipV="1">
                  <a:off x="15923" y="3607"/>
                  <a:ext cx="0" cy="156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直接连接符 20"/>
                <p:cNvCxnSpPr/>
                <p:nvPr>
                  <p:custDataLst>
                    <p:tags r:id="rId8"/>
                  </p:custDataLst>
                </p:nvPr>
              </p:nvCxnSpPr>
              <p:spPr>
                <a:xfrm>
                  <a:off x="15936" y="4320"/>
                  <a:ext cx="744" cy="360"/>
                </a:xfrm>
                <a:prstGeom prst="line">
                  <a:avLst/>
                </a:prstGeom>
                <a:ln>
                  <a:solidFill>
                    <a:srgbClr val="E841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直接连接符 22"/>
                <p:cNvCxnSpPr/>
                <p:nvPr>
                  <p:custDataLst>
                    <p:tags r:id="rId9"/>
                  </p:custDataLst>
                </p:nvPr>
              </p:nvCxnSpPr>
              <p:spPr>
                <a:xfrm flipV="1">
                  <a:off x="15923" y="4680"/>
                  <a:ext cx="757" cy="120"/>
                </a:xfrm>
                <a:prstGeom prst="line">
                  <a:avLst/>
                </a:prstGeom>
                <a:ln>
                  <a:solidFill>
                    <a:srgbClr val="0F34A6"/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文本框 23"/>
                <p:cNvSpPr txBox="1"/>
                <p:nvPr>
                  <p:custDataLst>
                    <p:tags r:id="rId10"/>
                  </p:custDataLst>
                </p:nvPr>
              </p:nvSpPr>
              <p:spPr>
                <a:xfrm>
                  <a:off x="15366" y="4560"/>
                  <a:ext cx="664" cy="7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r>
                    <a:rPr lang="en-US" altLang="zh-CN" b="1">
                      <a:solidFill>
                        <a:srgbClr val="180AF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-1</a:t>
                  </a:r>
                </a:p>
              </p:txBody>
            </p:sp>
            <p:sp>
              <p:nvSpPr>
                <p:cNvPr id="25" name="文本框 24"/>
                <p:cNvSpPr txBox="1"/>
                <p:nvPr>
                  <p:custDataLst>
                    <p:tags r:id="rId11"/>
                  </p:custDataLst>
                </p:nvPr>
              </p:nvSpPr>
              <p:spPr>
                <a:xfrm>
                  <a:off x="15480" y="3564"/>
                  <a:ext cx="664" cy="6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>
                      <a:solidFill>
                        <a:srgbClr val="C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0</a:t>
                  </a:r>
                </a:p>
              </p:txBody>
            </p:sp>
          </p:grpSp>
        </p:grpSp>
        <p:pic>
          <p:nvPicPr>
            <p:cNvPr id="37" name="图片 36"/>
            <p:cNvPicPr>
              <a:picLocks noChangeAspect="1"/>
            </p:cNvPicPr>
            <p:nvPr/>
          </p:nvPicPr>
          <p:blipFill>
            <a:blip r:embed="rId23"/>
            <a:srcRect l="29169" r="28614"/>
            <a:stretch>
              <a:fillRect/>
            </a:stretch>
          </p:blipFill>
          <p:spPr>
            <a:xfrm>
              <a:off x="4200" y="9026"/>
              <a:ext cx="4696" cy="1265"/>
            </a:xfrm>
            <a:prstGeom prst="rect">
              <a:avLst/>
            </a:prstGeom>
          </p:spPr>
        </p:pic>
      </p:grpSp>
      <p:grpSp>
        <p:nvGrpSpPr>
          <p:cNvPr id="7" name="组合 6"/>
          <p:cNvGrpSpPr/>
          <p:nvPr/>
        </p:nvGrpSpPr>
        <p:grpSpPr>
          <a:xfrm>
            <a:off x="641350" y="1980565"/>
            <a:ext cx="11184890" cy="2005330"/>
            <a:chOff x="1010" y="3239"/>
            <a:chExt cx="17614" cy="3158"/>
          </a:xfrm>
        </p:grpSpPr>
        <p:pic>
          <p:nvPicPr>
            <p:cNvPr id="32" name="图片 31" descr="1GeVTMCI"/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5440" y="3250"/>
              <a:ext cx="4342" cy="3095"/>
            </a:xfrm>
            <a:prstGeom prst="rect">
              <a:avLst/>
            </a:prstGeom>
          </p:spPr>
        </p:pic>
        <p:grpSp>
          <p:nvGrpSpPr>
            <p:cNvPr id="43" name="组合 42"/>
            <p:cNvGrpSpPr>
              <a:grpSpLocks noChangeAspect="1"/>
            </p:cNvGrpSpPr>
            <p:nvPr/>
          </p:nvGrpSpPr>
          <p:grpSpPr>
            <a:xfrm>
              <a:off x="9861" y="3248"/>
              <a:ext cx="4342" cy="3095"/>
              <a:chOff x="9921" y="3521"/>
              <a:chExt cx="4844" cy="4013"/>
            </a:xfrm>
          </p:grpSpPr>
          <p:pic>
            <p:nvPicPr>
              <p:cNvPr id="34" name="图片 33" descr="2GeVwoWz"/>
              <p:cNvPicPr>
                <a:picLocks noChangeAspect="1"/>
              </p:cNvPicPr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9921" y="3521"/>
                <a:ext cx="4844" cy="4013"/>
              </a:xfrm>
              <a:prstGeom prst="rect">
                <a:avLst/>
              </a:prstGeom>
            </p:spPr>
          </p:pic>
          <p:sp>
            <p:nvSpPr>
              <p:cNvPr id="4" name="文本框 3"/>
              <p:cNvSpPr txBox="1"/>
              <p:nvPr/>
            </p:nvSpPr>
            <p:spPr>
              <a:xfrm>
                <a:off x="10440" y="3840"/>
                <a:ext cx="3332" cy="7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>
                  <a:buNone/>
                </a:pPr>
                <a:r>
                  <a:rPr lang="en-US" altLang="zh-CN" b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@ 2 GeV w/o Wz</a:t>
                </a:r>
              </a:p>
            </p:txBody>
          </p:sp>
          <p:sp>
            <p:nvSpPr>
              <p:cNvPr id="35" name="椭圆 34"/>
              <p:cNvSpPr/>
              <p:nvPr/>
            </p:nvSpPr>
            <p:spPr>
              <a:xfrm>
                <a:off x="13440" y="5776"/>
                <a:ext cx="248" cy="306"/>
              </a:xfrm>
              <a:prstGeom prst="ellipse">
                <a:avLst/>
              </a:prstGeom>
              <a:solidFill>
                <a:srgbClr val="FF0000"/>
              </a:solidFill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" name="文本框 35"/>
              <p:cNvSpPr txBox="1"/>
              <p:nvPr/>
            </p:nvSpPr>
            <p:spPr>
              <a:xfrm>
                <a:off x="12360" y="4994"/>
                <a:ext cx="2168" cy="81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00CCCC"/>
                    </a:solidFill>
                  </a14:hiddenFill>
                </a:ext>
              </a:extLst>
            </p:spPr>
            <p:txBody>
              <a:bodyPr wrap="square" rtlCol="0">
                <a:spAutoFit/>
              </a:bodyPr>
              <a:lstStyle/>
              <a:p>
                <a:pPr indent="0">
                  <a:buNone/>
                </a:pPr>
                <a:r>
                  <a:rPr lang="en-US" altLang="zh-CN" sz="2000" b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~</a:t>
                </a:r>
                <a:r>
                  <a:rPr lang="en-US" altLang="zh-CN" b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13.0 mA</a:t>
                </a:r>
              </a:p>
            </p:txBody>
          </p:sp>
        </p:grpSp>
        <p:pic>
          <p:nvPicPr>
            <p:cNvPr id="38" name="图片 37" descr="2GeVTMCI"/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14282" y="3249"/>
              <a:ext cx="4342" cy="3096"/>
            </a:xfrm>
            <a:prstGeom prst="rect">
              <a:avLst/>
            </a:prstGeom>
          </p:spPr>
        </p:pic>
        <p:grpSp>
          <p:nvGrpSpPr>
            <p:cNvPr id="42" name="组合 41"/>
            <p:cNvGrpSpPr/>
            <p:nvPr/>
          </p:nvGrpSpPr>
          <p:grpSpPr>
            <a:xfrm>
              <a:off x="1018" y="3248"/>
              <a:ext cx="4343" cy="3095"/>
              <a:chOff x="240" y="3421"/>
              <a:chExt cx="5069" cy="3920"/>
            </a:xfrm>
          </p:grpSpPr>
          <p:grpSp>
            <p:nvGrpSpPr>
              <p:cNvPr id="40" name="组合 39"/>
              <p:cNvGrpSpPr/>
              <p:nvPr/>
            </p:nvGrpSpPr>
            <p:grpSpPr>
              <a:xfrm>
                <a:off x="240" y="3421"/>
                <a:ext cx="5069" cy="3920"/>
                <a:chOff x="240" y="3421"/>
                <a:chExt cx="5069" cy="3920"/>
              </a:xfrm>
            </p:grpSpPr>
            <p:pic>
              <p:nvPicPr>
                <p:cNvPr id="29" name="图片 28" descr="1GeVwoWz"/>
                <p:cNvPicPr>
                  <a:picLocks noChangeAspect="1"/>
                </p:cNvPicPr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40" y="3421"/>
                  <a:ext cx="5069" cy="3920"/>
                </a:xfrm>
                <a:prstGeom prst="rect">
                  <a:avLst/>
                </a:prstGeom>
              </p:spPr>
            </p:pic>
            <p:sp>
              <p:nvSpPr>
                <p:cNvPr id="30" name="文本框 29"/>
                <p:cNvSpPr txBox="1"/>
                <p:nvPr/>
              </p:nvSpPr>
              <p:spPr>
                <a:xfrm>
                  <a:off x="2880" y="5200"/>
                  <a:ext cx="1941" cy="73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CCCC"/>
                      </a:solidFill>
                    </a14:hiddenFill>
                  </a:ext>
                </a:extLst>
              </p:spPr>
              <p:txBody>
                <a:bodyPr wrap="square" rtlCol="0">
                  <a:spAutoFit/>
                </a:bodyPr>
                <a:lstStyle/>
                <a:p>
                  <a:pPr indent="0">
                    <a:buNone/>
                  </a:pPr>
                  <a:r>
                    <a:rPr lang="en-US" altLang="zh-CN" b="1" dirty="0">
                      <a:solidFill>
                        <a:srgbClr val="C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~7.5 mA</a:t>
                  </a:r>
                </a:p>
              </p:txBody>
            </p:sp>
            <p:sp>
              <p:nvSpPr>
                <p:cNvPr id="33" name="文本框 32"/>
                <p:cNvSpPr txBox="1"/>
                <p:nvPr/>
              </p:nvSpPr>
              <p:spPr>
                <a:xfrm>
                  <a:off x="752" y="3725"/>
                  <a:ext cx="3607" cy="73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indent="0">
                    <a:buNone/>
                  </a:pPr>
                  <a:r>
                    <a:rPr lang="en-US" altLang="zh-CN" b="1" dirty="0">
                      <a:solidFill>
                        <a:srgbClr val="C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@ 1 GeV w/o Wz</a:t>
                  </a:r>
                </a:p>
              </p:txBody>
            </p:sp>
          </p:grpSp>
          <p:sp>
            <p:nvSpPr>
              <p:cNvPr id="41" name="椭圆 40"/>
              <p:cNvSpPr/>
              <p:nvPr/>
            </p:nvSpPr>
            <p:spPr>
              <a:xfrm>
                <a:off x="3360" y="5841"/>
                <a:ext cx="248" cy="306"/>
              </a:xfrm>
              <a:prstGeom prst="ellipse">
                <a:avLst/>
              </a:prstGeom>
              <a:solidFill>
                <a:srgbClr val="FF0000"/>
              </a:solidFill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6" name="矩形 5"/>
            <p:cNvSpPr/>
            <p:nvPr/>
          </p:nvSpPr>
          <p:spPr>
            <a:xfrm>
              <a:off x="1010" y="3239"/>
              <a:ext cx="17614" cy="3159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762000" y="990600"/>
            <a:ext cx="9563100" cy="467995"/>
          </a:xfrm>
          <a:prstGeom prst="roundRect">
            <a:avLst/>
          </a:prstGeom>
          <a:solidFill>
            <a:srgbClr val="D3D4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85800" y="-1"/>
            <a:ext cx="10972800" cy="792000"/>
          </a:xfrm>
        </p:spPr>
        <p:txBody>
          <a:bodyPr>
            <a:noAutofit/>
          </a:bodyPr>
          <a:lstStyle/>
          <a:p>
            <a:pPr defTabSz="914400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主要内容</a:t>
            </a:r>
          </a:p>
        </p:txBody>
      </p:sp>
      <p:sp>
        <p:nvSpPr>
          <p:cNvPr id="12" name="圆角矩形 11"/>
          <p:cNvSpPr/>
          <p:nvPr/>
        </p:nvSpPr>
        <p:spPr>
          <a:xfrm>
            <a:off x="762000" y="1945640"/>
            <a:ext cx="9563735" cy="467995"/>
          </a:xfrm>
          <a:prstGeom prst="roundRect">
            <a:avLst/>
          </a:prstGeom>
          <a:solidFill>
            <a:srgbClr val="D3D4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6" name="圆角矩形 15"/>
          <p:cNvSpPr/>
          <p:nvPr/>
        </p:nvSpPr>
        <p:spPr>
          <a:xfrm>
            <a:off x="762000" y="3389630"/>
            <a:ext cx="9563735" cy="467995"/>
          </a:xfrm>
          <a:prstGeom prst="roundRect">
            <a:avLst/>
          </a:prstGeom>
          <a:solidFill>
            <a:srgbClr val="0070C0">
              <a:alpha val="6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7" name="圆角矩形 16"/>
          <p:cNvSpPr/>
          <p:nvPr/>
        </p:nvSpPr>
        <p:spPr>
          <a:xfrm>
            <a:off x="762000" y="5259705"/>
            <a:ext cx="9563100" cy="467995"/>
          </a:xfrm>
          <a:prstGeom prst="roundRect">
            <a:avLst/>
          </a:prstGeom>
          <a:solidFill>
            <a:srgbClr val="D3D4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8" name="圆角矩形 17"/>
          <p:cNvSpPr/>
          <p:nvPr/>
        </p:nvSpPr>
        <p:spPr>
          <a:xfrm>
            <a:off x="762000" y="5842635"/>
            <a:ext cx="9563100" cy="467995"/>
          </a:xfrm>
          <a:prstGeom prst="roundRect">
            <a:avLst/>
          </a:prstGeom>
          <a:solidFill>
            <a:srgbClr val="D3D4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4" name="内容占位符 2"/>
          <p:cNvSpPr txBox="1"/>
          <p:nvPr/>
        </p:nvSpPr>
        <p:spPr bwMode="auto">
          <a:xfrm>
            <a:off x="1092200" y="992505"/>
            <a:ext cx="8374380" cy="516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8900" indent="0">
              <a:lnSpc>
                <a:spcPct val="80000"/>
              </a:lnSpc>
              <a:spcBef>
                <a:spcPts val="1200"/>
              </a:spcBef>
              <a:buNone/>
            </a:pPr>
            <a:r>
              <a:rPr lang="zh-CN" altLang="en-US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介绍</a:t>
            </a:r>
            <a:endParaRPr lang="en-US" altLang="zh-CN" b="1" dirty="0">
              <a:solidFill>
                <a:schemeClr val="accent2">
                  <a:lumMod val="60000"/>
                  <a:lumOff val="4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522605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STCF </a:t>
            </a:r>
            <a:r>
              <a:rPr lang="zh-CN" altLang="en-US" sz="24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简介及集体效应挑战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88900" indent="0">
              <a:lnSpc>
                <a:spcPct val="80000"/>
              </a:lnSpc>
              <a:spcBef>
                <a:spcPts val="1200"/>
              </a:spcBef>
              <a:buNone/>
            </a:pPr>
            <a:r>
              <a:rPr lang="zh-CN" altLang="en-US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单束团不稳定性</a:t>
            </a:r>
            <a:endParaRPr lang="en-US" altLang="zh-CN" b="1" dirty="0">
              <a:solidFill>
                <a:schemeClr val="accent2">
                  <a:lumMod val="60000"/>
                  <a:lumOff val="4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522605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纵向</a:t>
            </a: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:  CSR &amp; CWR + RW (NEG</a:t>
            </a:r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膜</a:t>
            </a: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)  </a:t>
            </a:r>
          </a:p>
          <a:p>
            <a:pPr marL="522605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横向</a:t>
            </a: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: </a:t>
            </a:r>
            <a:r>
              <a:rPr lang="zh-CN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 </a:t>
            </a:r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几何阻抗</a:t>
            </a: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+ RW (NEG</a:t>
            </a:r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膜</a:t>
            </a: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)  </a:t>
            </a:r>
            <a:endParaRPr lang="en-US" altLang="zh-CN" sz="2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88900" indent="0" algn="l">
              <a:lnSpc>
                <a:spcPct val="80000"/>
              </a:lnSpc>
              <a:spcBef>
                <a:spcPts val="120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zh-CN" altLang="en-US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耦合</a:t>
            </a:r>
            <a:r>
              <a:rPr lang="zh-CN" altLang="en-US" b="1" dirty="0" smtClean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束团不稳定性</a:t>
            </a:r>
            <a:endParaRPr lang="en-US" altLang="zh-CN" b="1" dirty="0" smtClean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  <a:p>
            <a:pPr marL="522605" algn="l">
              <a:lnSpc>
                <a:spcPct val="80000"/>
              </a:lnSpc>
              <a:spcBef>
                <a:spcPts val="12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由</a:t>
            </a:r>
            <a:r>
              <a:rPr lang="en-US" altLang="zh-CN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RF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腔加速模式驱动</a:t>
            </a:r>
            <a:endParaRPr lang="en-US" altLang="zh-CN" sz="2400" dirty="0" smtClean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  <a:p>
            <a:pPr marL="522605" algn="l">
              <a:lnSpc>
                <a:spcPct val="80000"/>
              </a:lnSpc>
              <a:spcBef>
                <a:spcPts val="12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由</a:t>
            </a:r>
            <a:r>
              <a:rPr lang="en-US" altLang="zh-CN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RF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腔</a:t>
            </a:r>
            <a:r>
              <a:rPr lang="en-US" altLang="zh-CN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HOMs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驱动</a:t>
            </a:r>
            <a:endParaRPr lang="en-US" altLang="zh-CN" sz="24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  <a:p>
            <a:pPr marL="522605" algn="l">
              <a:lnSpc>
                <a:spcPct val="80000"/>
              </a:lnSpc>
              <a:spcBef>
                <a:spcPts val="12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由</a:t>
            </a:r>
            <a:r>
              <a:rPr lang="en-US" altLang="zh-CN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RW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驱动</a:t>
            </a:r>
            <a:endParaRPr lang="en-US" altLang="zh-CN" sz="2400" dirty="0" smtClean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  <a:p>
            <a:pPr marL="88900" indent="0" algn="l">
              <a:lnSpc>
                <a:spcPct val="80000"/>
              </a:lnSpc>
              <a:spcBef>
                <a:spcPts val="120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zh-CN" altLang="en-US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电子云与离子俘获不稳定性</a:t>
            </a:r>
            <a:endParaRPr lang="en-US" altLang="zh-CN" b="1" dirty="0" smtClean="0">
              <a:solidFill>
                <a:schemeClr val="accent2">
                  <a:lumMod val="60000"/>
                  <a:lumOff val="4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  <a:p>
            <a:pPr marL="88900" indent="0">
              <a:lnSpc>
                <a:spcPct val="80000"/>
              </a:lnSpc>
              <a:spcBef>
                <a:spcPts val="1400"/>
              </a:spcBef>
              <a:buFont typeface="Wingdings" panose="05000000000000000000" pitchFamily="2" charset="2"/>
              <a:buNone/>
            </a:pPr>
            <a:r>
              <a:rPr lang="zh-CN" altLang="en-US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总结</a:t>
            </a:r>
            <a:endParaRPr lang="en-US" altLang="zh-CN" b="1" dirty="0">
              <a:solidFill>
                <a:schemeClr val="accent2">
                  <a:lumMod val="60000"/>
                  <a:lumOff val="4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88900" indent="0">
              <a:lnSpc>
                <a:spcPts val="4800"/>
              </a:lnSpc>
              <a:buFont typeface="Wingdings" panose="05000000000000000000" pitchFamily="2" charset="2"/>
              <a:buNone/>
            </a:pPr>
            <a:endParaRPr lang="en-US" altLang="zh-CN" b="1" dirty="0">
              <a:solidFill>
                <a:schemeClr val="accent2">
                  <a:lumMod val="60000"/>
                  <a:lumOff val="40000"/>
                </a:schemeClr>
              </a:solidFill>
              <a:latin typeface="Arial" panose="020B0604020202020204" pitchFamily="34" charset="0"/>
              <a:ea typeface="华文中宋" panose="0201060004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61925" y="0"/>
            <a:ext cx="11900535" cy="804545"/>
          </a:xfrm>
        </p:spPr>
        <p:txBody>
          <a:bodyPr>
            <a:noAutofit/>
          </a:bodyPr>
          <a:lstStyle/>
          <a:p>
            <a:r>
              <a:rPr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TM020</a:t>
            </a:r>
            <a:r>
              <a:rPr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 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高次模阻尼常温</a:t>
            </a:r>
            <a:r>
              <a:rPr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RF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腔</a:t>
            </a:r>
          </a:p>
        </p:txBody>
      </p:sp>
      <p:pic>
        <p:nvPicPr>
          <p:cNvPr id="1073762348" name="图片 1"/>
          <p:cNvPicPr>
            <a:picLocks noChangeAspect="1"/>
          </p:cNvPicPr>
          <p:nvPr/>
        </p:nvPicPr>
        <p:blipFill rotWithShape="1">
          <a:blip r:embed="rId4"/>
          <a:srcRect t="5584"/>
          <a:stretch>
            <a:fillRect/>
          </a:stretch>
        </p:blipFill>
        <p:spPr>
          <a:xfrm>
            <a:off x="7536815" y="2247265"/>
            <a:ext cx="3578860" cy="365569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1" name="文本框 10"/>
          <p:cNvSpPr txBox="1"/>
          <p:nvPr/>
        </p:nvSpPr>
        <p:spPr>
          <a:xfrm>
            <a:off x="983343" y="1055645"/>
            <a:ext cx="6553200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相同腔压和功率下，总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R/Q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减半</a:t>
            </a:r>
            <a:endParaRPr lang="en-US" altLang="zh-CN" sz="2400" dirty="0" smtClean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进而减弱加速模式引发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的耦合束团不稳定性</a:t>
            </a:r>
            <a:endParaRPr lang="en-US" altLang="zh-CN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aphicFrame>
        <p:nvGraphicFramePr>
          <p:cNvPr id="2" name="内容占位符 6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143000" y="2247265"/>
          <a:ext cx="5715000" cy="3669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6095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Parameters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120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Frequency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499.7 MHz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2120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R/Q (V^2/2P)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2120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61300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1485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2.57 </a:t>
                      </a:r>
                      <a:r>
                        <a:rPr lang="en-US" altLang="zh-CN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MΩ</a:t>
                      </a:r>
                      <a:endParaRPr lang="en-US" altLang="zh-CN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1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0.99-10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US" altLang="zh-CN" sz="2000" baseline="-2500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 kW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1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r>
                        <a:rPr lang="en-US" altLang="zh-CN" sz="2000" baseline="-2500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 kV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8389283" y="5943294"/>
            <a:ext cx="1781175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 smtClean="0"/>
              <a:t>Courtesy of </a:t>
            </a:r>
            <a:r>
              <a:rPr lang="zh-CN" altLang="en-US" sz="1600" dirty="0" smtClean="0"/>
              <a:t>韦业龙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束腔作用分析方法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内容占位符 2"/>
          <p:cNvSpPr>
            <a:spLocks noGrp="1"/>
          </p:cNvSpPr>
          <p:nvPr>
            <p:ph idx="1"/>
          </p:nvPr>
        </p:nvSpPr>
        <p:spPr>
          <a:xfrm>
            <a:off x="419916" y="1087719"/>
            <a:ext cx="3771084" cy="522605"/>
          </a:xfrm>
        </p:spPr>
        <p:txBody>
          <a:bodyPr>
            <a:noAutofit/>
          </a:bodyPr>
          <a:lstStyle/>
          <a:p>
            <a:pPr latinLnBrk="0">
              <a:lnSpc>
                <a:spcPts val="3000"/>
              </a:lnSpc>
              <a:spcBef>
                <a:spcPts val="3000"/>
              </a:spcBef>
              <a:buFont typeface="Wingdings" panose="05000000000000000000" charset="0"/>
              <a:buChar char="Ø"/>
            </a:pPr>
            <a:r>
              <a:rPr lang="en-US" altLang="zh-CN" sz="24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RLC </a:t>
            </a:r>
            <a:r>
              <a:rPr lang="zh-CN" altLang="en-US" sz="24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并联电路模型</a:t>
            </a:r>
            <a:endParaRPr lang="en-US" altLang="zh-CN" sz="2400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zh-CN" sz="6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zh-CN" sz="6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buFont typeface="Wingdings" panose="05000000000000000000" charset="0"/>
              <a:buChar char="Ø"/>
            </a:pPr>
            <a:endParaRPr lang="zh-CN" altLang="en-US" sz="6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805295" y="5132070"/>
            <a:ext cx="4876800" cy="97599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[1] T. L. He, Z. H. Bai, PRAB 24, 104401 (2021) </a:t>
            </a:r>
            <a:endParaRPr lang="en-US" altLang="zh-CN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2] T. L. He, et al., PRAB 27, 064402 (2024</a:t>
            </a:r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3]</a:t>
            </a:r>
            <a:r>
              <a:rPr lang="da-DK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 T. L. He, et al. arXiv:2601.05541 (2026).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81182" y="4832878"/>
            <a:ext cx="7457122" cy="130738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342265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Ø"/>
            </a:pP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追踪模拟</a:t>
            </a:r>
            <a:endParaRPr lang="en-US" altLang="zh-CN" sz="2400" dirty="0" smtClean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  <a:p>
            <a:pPr marL="593725" indent="-342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CN" sz="2000" dirty="0" smtClean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STABLE </a:t>
            </a:r>
            <a:r>
              <a:rPr lang="zh-CN" altLang="en-US" sz="20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追踪程序</a:t>
            </a:r>
            <a:r>
              <a:rPr lang="en-US" altLang="zh-CN" sz="2000" baseline="300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1</a:t>
            </a:r>
            <a:r>
              <a:rPr lang="en-US" altLang="zh-CN" sz="2000" dirty="0" smtClean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, GPU</a:t>
            </a:r>
            <a:r>
              <a:rPr lang="zh-CN" altLang="en-US" sz="2000" dirty="0" smtClean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加速</a:t>
            </a:r>
            <a:r>
              <a:rPr lang="en-US" altLang="zh-CN" sz="2000" dirty="0" smtClean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;</a:t>
            </a:r>
          </a:p>
          <a:p>
            <a:pPr marL="593725" indent="-342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2000" dirty="0" smtClean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任意填充</a:t>
            </a:r>
            <a:r>
              <a:rPr lang="en-US" altLang="zh-CN" sz="2000" dirty="0" smtClean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+</a:t>
            </a:r>
            <a:r>
              <a:rPr lang="en-US" altLang="zh-CN" sz="2000" b="1" dirty="0" smtClean="0">
                <a:solidFill>
                  <a:srgbClr val="7030A0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 </a:t>
            </a:r>
            <a:r>
              <a:rPr lang="zh-CN" altLang="en-US" sz="2000" b="1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束腔作用</a:t>
            </a:r>
            <a:r>
              <a:rPr lang="en-US" altLang="zh-CN" sz="2000" b="1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+ PI</a:t>
            </a:r>
            <a:r>
              <a:rPr lang="zh-CN" altLang="en-US" sz="2000" b="1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反馈</a:t>
            </a:r>
            <a:r>
              <a:rPr lang="en-US" altLang="zh-CN" sz="2000" b="1" baseline="300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2</a:t>
            </a:r>
            <a:r>
              <a:rPr lang="en-US" altLang="zh-CN" sz="2000" b="1" baseline="300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,</a:t>
            </a:r>
            <a:r>
              <a:rPr lang="en-US" altLang="zh-CN" sz="2000" b="1" baseline="300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3</a:t>
            </a:r>
            <a:r>
              <a:rPr lang="en-US" altLang="zh-CN" sz="2000" dirty="0" smtClean="0">
                <a:solidFill>
                  <a:srgbClr val="7030A0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2000" dirty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+ </a:t>
            </a:r>
            <a:r>
              <a:rPr lang="zh-CN" altLang="en-US" sz="2000" dirty="0" smtClean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短程尾场</a:t>
            </a:r>
            <a:r>
              <a:rPr lang="en-US" altLang="zh-CN" sz="2000" dirty="0" smtClean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+etc.</a:t>
            </a:r>
            <a:endParaRPr lang="en-US" altLang="zh-CN" sz="20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687570" y="1087719"/>
            <a:ext cx="41897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4480" indent="-342265" fontAlgn="auto">
              <a:buFont typeface="Wingdings" panose="05000000000000000000" charset="0"/>
              <a:buChar char="Ø"/>
            </a:pPr>
            <a:r>
              <a:rPr lang="zh-CN" altLang="en-US" sz="2400" b="1" dirty="0" smtClean="0">
                <a:solidFill>
                  <a:srgbClr val="180AF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开环</a:t>
            </a: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</a:t>
            </a:r>
            <a:r>
              <a:rPr lang="zh-CN" altLang="en-US" sz="2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闭环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腔阻抗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(</a:t>
            </a:r>
            <a:r>
              <a:rPr lang="en-US" altLang="zh-CN" sz="24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PI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反馈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)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4800600" y="1769110"/>
            <a:ext cx="6880860" cy="2879090"/>
            <a:chOff x="7560" y="2656"/>
            <a:chExt cx="10836" cy="4534"/>
          </a:xfrm>
        </p:grpSpPr>
        <p:sp>
          <p:nvSpPr>
            <p:cNvPr id="10" name="矩形 9"/>
            <p:cNvSpPr/>
            <p:nvPr/>
          </p:nvSpPr>
          <p:spPr>
            <a:xfrm>
              <a:off x="7560" y="2656"/>
              <a:ext cx="10837" cy="453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矩形 5"/>
                <p:cNvSpPr/>
                <p:nvPr/>
              </p:nvSpPr>
              <p:spPr>
                <a:xfrm>
                  <a:off x="7560" y="3337"/>
                  <a:ext cx="5068" cy="1498"/>
                </a:xfrm>
                <a:prstGeom prst="rect">
                  <a:avLst/>
                </a:prstGeom>
                <a:noFill/>
                <a:ln w="22225">
                  <a:noFill/>
                </a:ln>
              </p:spPr>
              <p:txBody>
                <a:bodyPr wrap="square"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altLang="zh-CN" sz="2000" i="1" smtClean="0">
                                <a:solidFill>
                                  <a:srgbClr val="180AF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solidFill>
                                  <a:srgbClr val="180AF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solidFill>
                                  <a:srgbClr val="180AF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d>
                          <m:dPr>
                            <m:ctrlPr>
                              <a:rPr lang="en-US" altLang="zh-CN" sz="2000" i="1" smtClean="0">
                                <a:solidFill>
                                  <a:srgbClr val="180AF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CN" altLang="en-US" sz="2000" b="0" i="1" smtClean="0">
                                <a:solidFill>
                                  <a:srgbClr val="180AF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</m:d>
                        <m:r>
                          <a:rPr lang="en-US" altLang="zh-CN" sz="2000" b="0" i="1" smtClean="0">
                            <a:solidFill>
                              <a:srgbClr val="180AF4"/>
                            </a:solidFill>
                            <a:effectLst/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altLang="zh-CN" sz="2000" i="1" smtClean="0">
                                <a:solidFill>
                                  <a:srgbClr val="180AF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CN" sz="2000" i="1" smtClean="0">
                                    <a:solidFill>
                                      <a:srgbClr val="180AF4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b="0" i="1" smtClean="0">
                                    <a:solidFill>
                                      <a:srgbClr val="180AF4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n-US" altLang="zh-CN" sz="2000" b="0" i="1" smtClean="0">
                                    <a:solidFill>
                                      <a:srgbClr val="180AF4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sub>
                            </m:sSub>
                          </m:num>
                          <m:den>
                            <m:r>
                              <a:rPr lang="en-US" altLang="zh-CN" sz="2000" b="0" i="1" smtClean="0">
                                <a:solidFill>
                                  <a:srgbClr val="180AF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altLang="zh-CN" sz="2000" b="0" i="1" smtClean="0">
                                <a:solidFill>
                                  <a:srgbClr val="180AF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𝑖</m:t>
                            </m:r>
                            <m:sSub>
                              <m:sSubPr>
                                <m:ctrlPr>
                                  <a:rPr lang="en-US" altLang="zh-CN" sz="2000" i="1" smtClean="0">
                                    <a:solidFill>
                                      <a:srgbClr val="180AF4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b="0" i="1" smtClean="0">
                                    <a:solidFill>
                                      <a:srgbClr val="180AF4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en-US" altLang="zh-CN" sz="2000" b="0" i="1" smtClean="0">
                                    <a:solidFill>
                                      <a:srgbClr val="180AF4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sub>
                            </m:sSub>
                            <m:r>
                              <a:rPr lang="en-US" altLang="zh-CN" sz="2000" b="0" i="1" smtClean="0">
                                <a:solidFill>
                                  <a:srgbClr val="180AF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en-US" altLang="zh-CN" sz="2000" i="1" smtClean="0">
                                    <a:solidFill>
                                      <a:srgbClr val="180AF4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CN" sz="2000" i="1" smtClean="0">
                                        <a:solidFill>
                                          <a:srgbClr val="180AF4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sz="2000" b="0" i="1" smtClean="0">
                                        <a:solidFill>
                                          <a:srgbClr val="180AF4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</m:e>
                                  <m:sub>
                                    <m:r>
                                      <a:rPr lang="en-US" altLang="zh-CN" sz="2000" b="0" i="1" smtClean="0">
                                        <a:solidFill>
                                          <a:srgbClr val="180AF4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zh-CN" altLang="en-US" sz="2000" b="0" i="1" smtClean="0">
                                    <a:solidFill>
                                      <a:srgbClr val="180AF4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</m:den>
                            </m:f>
                            <m:r>
                              <a:rPr lang="en-US" altLang="zh-CN" sz="2000" b="0" i="1" smtClean="0">
                                <a:solidFill>
                                  <a:srgbClr val="180AF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altLang="zh-CN" sz="2000" i="1" smtClean="0">
                                    <a:solidFill>
                                      <a:srgbClr val="180AF4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zh-CN" altLang="en-US" sz="2000" b="0" i="1" smtClean="0">
                                    <a:solidFill>
                                      <a:srgbClr val="180AF4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CN" sz="2000" i="1" smtClean="0">
                                        <a:solidFill>
                                          <a:srgbClr val="180AF4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sz="2000" b="0" i="1" smtClean="0">
                                        <a:solidFill>
                                          <a:srgbClr val="180AF4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</m:e>
                                  <m:sub>
                                    <m:r>
                                      <a:rPr lang="en-US" altLang="zh-CN" sz="2000" b="0" i="1" smtClean="0">
                                        <a:solidFill>
                                          <a:srgbClr val="180AF4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altLang="zh-CN" sz="2000" b="0" i="1" smtClean="0">
                                <a:solidFill>
                                  <a:srgbClr val="180AF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</m:oMath>
                    </m:oMathPara>
                  </a14:m>
                  <a:endParaRPr lang="en-US" altLang="zh-CN" sz="2000" b="0" i="1" dirty="0" smtClean="0">
                    <a:solidFill>
                      <a:srgbClr val="180AF4"/>
                    </a:solidFill>
                    <a:effectLst/>
                    <a:latin typeface="Cambria Math" panose="020405030504060302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" name="矩形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60" y="3337"/>
                  <a:ext cx="5068" cy="1498"/>
                </a:xfrm>
                <a:prstGeom prst="rect">
                  <a:avLst/>
                </a:prstGeom>
                <a:blipFill rotWithShape="1">
                  <a:blip r:embed="rId3"/>
                </a:blipFill>
                <a:ln w="22225">
                  <a:noFill/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矩形 6"/>
                <p:cNvSpPr/>
                <p:nvPr/>
              </p:nvSpPr>
              <p:spPr>
                <a:xfrm>
                  <a:off x="7560" y="5013"/>
                  <a:ext cx="5294" cy="1508"/>
                </a:xfrm>
                <a:prstGeom prst="rect">
                  <a:avLst/>
                </a:prstGeom>
                <a:noFill/>
                <a:ln w="22225">
                  <a:noFill/>
                </a:ln>
              </p:spPr>
              <p:txBody>
                <a:bodyPr wrap="square"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000" i="1" smtClean="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𝑐𝑙𝑜</m:t>
                            </m:r>
                          </m:sub>
                        </m:sSub>
                        <m:r>
                          <a:rPr lang="el-GR" altLang="zh-CN" sz="2000" b="0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altLang="zh-CN" sz="2000" i="1" smtClean="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altLang="zh-CN" sz="2000" i="1" smtClean="0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b="0" i="1" smtClean="0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𝑍</m:t>
                                </m:r>
                              </m:e>
                              <m:sub>
                                <m:r>
                                  <a:rPr lang="en-US" altLang="zh-CN" sz="2000" b="0" i="1" smtClean="0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  <m:r>
                              <a:rPr lang="en-US" altLang="zh-CN" sz="2000" b="0" i="1" smtClean="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zh-CN" altLang="en-US" sz="2000" b="0" i="1" smtClean="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en-US" altLang="zh-CN" sz="2000" b="0" i="1" smtClean="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altLang="zh-CN" sz="2000" b="0" i="1" smtClean="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en-US" altLang="zh-CN" sz="2000" i="1" smtClean="0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CN" sz="2000" i="1" smtClean="0">
                                        <a:solidFill>
                                          <a:srgbClr val="C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000" b="0" i="1" smtClean="0">
                                        <a:solidFill>
                                          <a:srgbClr val="C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altLang="zh-CN" sz="2000" b="0" i="1" smtClean="0">
                                        <a:solidFill>
                                          <a:srgbClr val="C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CN" sz="2000" i="1" smtClean="0">
                                        <a:solidFill>
                                          <a:srgbClr val="C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000" b="0" i="1" smtClean="0">
                                        <a:solidFill>
                                          <a:srgbClr val="C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altLang="zh-CN" sz="2000" b="0" i="1" smtClean="0">
                                        <a:solidFill>
                                          <a:srgbClr val="C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sub>
                                </m:sSub>
                              </m:den>
                            </m:f>
                            <m:sSup>
                              <m:sSupPr>
                                <m:ctrlPr>
                                  <a:rPr lang="en-US" altLang="zh-CN" sz="2000" i="1" smtClean="0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000" b="0" i="1" smtClean="0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altLang="zh-CN" sz="2000" b="0" i="1" smtClean="0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CN" sz="2000" b="0" i="1" smtClean="0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altLang="zh-CN" sz="2000" b="0" i="1" smtClean="0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∆</m:t>
                                </m:r>
                                <m:r>
                                  <a:rPr lang="zh-CN" altLang="en-US" sz="2000" b="0" i="1" smtClean="0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𝜔</m:t>
                                </m:r>
                                <m:sSub>
                                  <m:sSubPr>
                                    <m:ctrlPr>
                                      <a:rPr lang="en-US" altLang="zh-CN" sz="2000" i="1" smtClean="0">
                                        <a:solidFill>
                                          <a:srgbClr val="C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sz="2000" b="0" i="1" smtClean="0">
                                        <a:solidFill>
                                          <a:srgbClr val="C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𝜏</m:t>
                                    </m:r>
                                  </m:e>
                                  <m:sub>
                                    <m:r>
                                      <a:rPr lang="en-US" altLang="zh-CN" sz="2000" b="0" i="1" smtClean="0">
                                        <a:solidFill>
                                          <a:srgbClr val="C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𝑑</m:t>
                                    </m:r>
                                  </m:sub>
                                </m:sSub>
                              </m:sup>
                            </m:sSup>
                            <m:sSub>
                              <m:sSubPr>
                                <m:ctrlPr>
                                  <a:rPr lang="en-US" altLang="zh-CN" sz="2000" i="1" smtClean="0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b="0" i="1" smtClean="0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𝑍</m:t>
                                </m:r>
                              </m:e>
                              <m:sub>
                                <m:r>
                                  <a:rPr lang="en-US" altLang="zh-CN" sz="2000" b="0" i="1" smtClean="0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altLang="zh-CN" sz="2000" i="1" smtClean="0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zh-CN" altLang="en-US" sz="2000" b="0" i="1" smtClean="0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</m:d>
                          </m:den>
                        </m:f>
                      </m:oMath>
                    </m:oMathPara>
                  </a14:m>
                  <a:endParaRPr lang="zh-CN" altLang="en-US" sz="2000" b="0" i="1" dirty="0" smtClean="0">
                    <a:solidFill>
                      <a:srgbClr val="C00000"/>
                    </a:solidFill>
                    <a:effectLst/>
                    <a:latin typeface="Cambria Math" panose="020405030504060302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" name="矩形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60" y="5013"/>
                  <a:ext cx="5294" cy="1508"/>
                </a:xfrm>
                <a:prstGeom prst="rect">
                  <a:avLst/>
                </a:prstGeom>
                <a:blipFill rotWithShape="1">
                  <a:blip r:embed="rId4"/>
                </a:blipFill>
                <a:ln w="22225">
                  <a:noFill/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文本框 7"/>
            <p:cNvSpPr txBox="1"/>
            <p:nvPr/>
          </p:nvSpPr>
          <p:spPr>
            <a:xfrm>
              <a:off x="13214" y="6453"/>
              <a:ext cx="4647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zh-CN" sz="1600" dirty="0" err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k</a:t>
              </a:r>
              <a:r>
                <a:rPr lang="en-US" altLang="zh-CN" sz="1600" baseline="-25000" dirty="0" err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p</a:t>
              </a:r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: </a:t>
              </a:r>
              <a:r>
                <a:rPr lang="zh-CN" altLang="en-US" sz="16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比例增益</a:t>
              </a:r>
              <a:r>
                <a:rPr lang="en-US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      </a:t>
              </a:r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τ</a:t>
              </a:r>
              <a:r>
                <a:rPr lang="en-US" altLang="zh-CN" sz="1600" baseline="-250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d</a:t>
              </a:r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: </a:t>
              </a:r>
              <a:r>
                <a:rPr lang="zh-CN" altLang="en-US" sz="16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环路延迟</a:t>
              </a:r>
              <a:endPara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32" y="2742"/>
              <a:ext cx="5728" cy="3753"/>
            </a:xfrm>
            <a:prstGeom prst="rect">
              <a:avLst/>
            </a:prstGeom>
            <a:effectLst/>
          </p:spPr>
        </p:pic>
      </p:grpSp>
      <p:grpSp>
        <p:nvGrpSpPr>
          <p:cNvPr id="15" name="组合 14"/>
          <p:cNvGrpSpPr/>
          <p:nvPr/>
        </p:nvGrpSpPr>
        <p:grpSpPr>
          <a:xfrm>
            <a:off x="454025" y="1751965"/>
            <a:ext cx="4343400" cy="2896235"/>
            <a:chOff x="541" y="2563"/>
            <a:chExt cx="6840" cy="4561"/>
          </a:xfrm>
        </p:grpSpPr>
        <p:sp>
          <p:nvSpPr>
            <p:cNvPr id="9" name="矩形 8"/>
            <p:cNvSpPr/>
            <p:nvPr/>
          </p:nvSpPr>
          <p:spPr>
            <a:xfrm>
              <a:off x="566" y="2563"/>
              <a:ext cx="6618" cy="453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98" y="2649"/>
              <a:ext cx="6249" cy="3753"/>
            </a:xfrm>
            <a:prstGeom prst="rect">
              <a:avLst/>
            </a:prstGeom>
            <a:effectLst/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文本框 3"/>
                <p:cNvSpPr txBox="1"/>
                <p:nvPr/>
              </p:nvSpPr>
              <p:spPr>
                <a:xfrm>
                  <a:off x="541" y="6360"/>
                  <a:ext cx="6841" cy="7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marL="0" lvl="1" indent="0" algn="l" fontAlgn="auto">
                    <a:lnSpc>
                      <a:spcPct val="120000"/>
                    </a:lnSpc>
                    <a:spcBef>
                      <a:spcPts val="0"/>
                    </a:spcBef>
                    <a:buNone/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600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</m:oMath>
                  </a14:m>
                  <a:r>
                    <a:rPr lang="en-US" altLang="zh-CN" sz="1600" dirty="0"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+mn-ea"/>
                    </a:rPr>
                    <a:t>: </a:t>
                  </a:r>
                  <a:r>
                    <a:rPr lang="zh-CN" altLang="en-US" sz="1600" dirty="0" smtClean="0"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+mn-ea"/>
                    </a:rPr>
                    <a:t>谐振频率</a:t>
                  </a:r>
                  <a14:m>
                    <m:oMath xmlns:m="http://schemas.openxmlformats.org/officeDocument/2006/math">
                      <m:r>
                        <a:rPr lang="en-US" altLang="zh-CN" sz="1600" dirty="0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m:t>  </m:t>
                      </m:r>
                      <m:sSub>
                        <m:sSubPr>
                          <m:ctrlPr>
                            <a:rPr lang="en-US" altLang="zh-CN" sz="1600" i="1" smtClean="0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</m:oMath>
                  </a14:m>
                  <a:r>
                    <a:rPr lang="en-US" altLang="zh-CN" sz="1600" dirty="0"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+mn-ea"/>
                    </a:rPr>
                    <a:t>: </a:t>
                  </a:r>
                  <a:r>
                    <a:rPr lang="zh-CN" altLang="en-US" sz="1600" dirty="0" smtClean="0"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+mn-ea"/>
                    </a:rPr>
                    <a:t>负载阻抗</a:t>
                  </a:r>
                  <a14:m>
                    <m:oMath xmlns:m="http://schemas.openxmlformats.org/officeDocument/2006/math">
                      <m:r>
                        <a:rPr lang="en-US" altLang="zh-CN" sz="1600" dirty="0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m:t>  </m:t>
                      </m:r>
                      <m:sSub>
                        <m:sSub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</m:oMath>
                  </a14:m>
                  <a:r>
                    <a:rPr lang="en-US" altLang="zh-CN" sz="1600" dirty="0"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+mn-ea"/>
                    </a:rPr>
                    <a:t>: </a:t>
                  </a:r>
                  <a:r>
                    <a:rPr lang="zh-CN" altLang="en-US" sz="1600" dirty="0" smtClean="0"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+mn-ea"/>
                    </a:rPr>
                    <a:t>负载品质因子</a:t>
                  </a:r>
                </a:p>
              </p:txBody>
            </p:sp>
          </mc:Choice>
          <mc:Fallback xmlns="">
            <p:sp>
              <p:nvSpPr>
                <p:cNvPr id="4" name="文本框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1" y="6360"/>
                  <a:ext cx="6841" cy="765"/>
                </a:xfrm>
                <a:prstGeom prst="rect">
                  <a:avLst/>
                </a:prstGeom>
                <a:blipFill rotWithShape="1">
                  <a:blip r:embed="rId7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纵向低阶耦合束团不稳定性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1015365" y="1066800"/>
            <a:ext cx="9060180" cy="1566545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 typeface="Wingdings" panose="05000000000000000000" charset="0"/>
              <a:buChar char="Ø"/>
            </a:pP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解析</a:t>
            </a:r>
            <a:r>
              <a:rPr lang="zh-CN" altLang="en-US" sz="24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计算</a:t>
            </a:r>
            <a:r>
              <a:rPr lang="en-US" altLang="zh-CN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&amp;</a:t>
            </a:r>
            <a:r>
              <a:rPr lang="zh-CN" altLang="en-US" sz="24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跟踪模拟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：</a:t>
            </a:r>
          </a:p>
          <a:p>
            <a:pPr marL="593725" latinLnBrk="0">
              <a:lnSpc>
                <a:spcPct val="150000"/>
              </a:lnSpc>
              <a:spcBef>
                <a:spcPct val="0"/>
              </a:spcBef>
              <a:spcAft>
                <a:spcPts val="0"/>
              </a:spcAft>
            </a:pPr>
            <a:r>
              <a:rPr lang="zh-CN" altLang="en-US" sz="2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模式</a:t>
            </a:r>
            <a:r>
              <a:rPr lang="en-US" altLang="zh-CN" sz="2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‑</a:t>
            </a:r>
            <a:r>
              <a:rPr lang="en-US" altLang="zh-CN" sz="22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 </a:t>
            </a:r>
            <a:r>
              <a:rPr lang="zh-CN" altLang="en-US" sz="22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具有</a:t>
            </a:r>
            <a:r>
              <a:rPr lang="zh-CN" altLang="en-US" sz="2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危险性，需在</a:t>
            </a:r>
            <a:r>
              <a:rPr lang="en-US" altLang="zh-CN" sz="2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RF</a:t>
            </a:r>
            <a:r>
              <a:rPr lang="zh-CN" altLang="en-US" sz="2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腔处进行局部阻尼</a:t>
            </a:r>
          </a:p>
          <a:p>
            <a:pPr marL="593725" latinLnBrk="0">
              <a:lnSpc>
                <a:spcPct val="150000"/>
              </a:lnSpc>
              <a:spcBef>
                <a:spcPct val="0"/>
              </a:spcBef>
              <a:spcAft>
                <a:spcPts val="0"/>
              </a:spcAft>
            </a:pPr>
            <a:r>
              <a:rPr lang="zh-CN" altLang="en-US" sz="2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模式</a:t>
            </a:r>
            <a:r>
              <a:rPr lang="en-US" altLang="zh-CN" sz="2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‑</a:t>
            </a:r>
            <a:r>
              <a:rPr lang="en-US" altLang="zh-CN" sz="22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 </a:t>
            </a:r>
            <a:r>
              <a:rPr lang="zh-CN" altLang="en-US" sz="22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在</a:t>
            </a:r>
            <a:r>
              <a:rPr lang="zh-CN" altLang="en-US" sz="2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更高</a:t>
            </a:r>
            <a:r>
              <a:rPr lang="zh-CN" altLang="en-US" sz="22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能量下更为</a:t>
            </a:r>
            <a:r>
              <a:rPr lang="zh-CN" altLang="en-US" sz="2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严重</a:t>
            </a: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4537363"/>
              </p:ext>
            </p:extLst>
          </p:nvPr>
        </p:nvGraphicFramePr>
        <p:xfrm>
          <a:off x="1015365" y="2976880"/>
          <a:ext cx="9854565" cy="3060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3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3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63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19125">
                <a:tc gridSpan="4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无反馈增长率</a:t>
                      </a:r>
                      <a:r>
                        <a:rPr lang="en-US" altLang="zh-CN" sz="2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【1/s】</a:t>
                      </a:r>
                      <a:endParaRPr lang="en-US" altLang="zh-CN" sz="2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315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 GeV</a:t>
                      </a:r>
                      <a:endParaRPr lang="zh-CN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GeV</a:t>
                      </a:r>
                      <a:endParaRPr lang="zh-CN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3.5 GeV</a:t>
                      </a:r>
                      <a:endParaRPr lang="zh-CN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8315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u=-3</a:t>
                      </a:r>
                      <a:endParaRPr lang="zh-CN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zh-CN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zh-CN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zh-CN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8315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u=-2</a:t>
                      </a:r>
                      <a:endParaRPr lang="zh-CN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zh-CN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zh-CN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</a:t>
                      </a:r>
                      <a:endParaRPr lang="zh-CN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8315"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u= -1</a:t>
                      </a:r>
                      <a:endParaRPr lang="zh-CN" altLang="en-US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</a:t>
                      </a:r>
                      <a:r>
                        <a:rPr lang="en-US" altLang="zh-CN" b="1" dirty="0" smtClean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altLang="zh-CN" b="1" dirty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185 @ Track)</a:t>
                      </a:r>
                      <a:endParaRPr lang="zh-CN" altLang="en-US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CN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412</a:t>
                      </a:r>
                      <a:r>
                        <a:rPr lang="en-US" altLang="zh-CN" b="1" dirty="0" smtClean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altLang="zh-CN" b="1" dirty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413@ Track)</a:t>
                      </a:r>
                      <a:endParaRPr lang="zh-CN" altLang="en-US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altLang="zh-CN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562 </a:t>
                      </a:r>
                      <a:r>
                        <a:rPr lang="en-US" altLang="zh-CN" b="1" dirty="0" smtClean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altLang="zh-CN" b="1" dirty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555 @ Track)</a:t>
                      </a:r>
                      <a:endParaRPr lang="zh-CN" altLang="en-US" b="1" dirty="0">
                        <a:solidFill>
                          <a:srgbClr val="FFFF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831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b="1" dirty="0" smtClean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辐射阻尼率 </a:t>
                      </a:r>
                      <a:r>
                        <a:rPr lang="en-US" altLang="zh-CN" b="1" dirty="0" smtClean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[1/s]</a:t>
                      </a:r>
                      <a:endParaRPr lang="en-US" altLang="zh-CN" b="1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D0D8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b="1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</a:p>
                  </a:txBody>
                  <a:tcPr anchor="ctr">
                    <a:solidFill>
                      <a:srgbClr val="D0D8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b="1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</a:t>
                      </a:r>
                    </a:p>
                  </a:txBody>
                  <a:tcPr anchor="ctr">
                    <a:solidFill>
                      <a:srgbClr val="D0D8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b="1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</a:t>
                      </a:r>
                    </a:p>
                  </a:txBody>
                  <a:tcPr anchor="ctr">
                    <a:solidFill>
                      <a:srgbClr val="D0D8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A simple solution for STCF</a:t>
            </a:r>
          </a:p>
        </p:txBody>
      </p:sp>
      <p:sp>
        <p:nvSpPr>
          <p:cNvPr id="61" name="内容占位符 2"/>
          <p:cNvSpPr>
            <a:spLocks noGrp="1"/>
          </p:cNvSpPr>
          <p:nvPr>
            <p:ph idx="1"/>
          </p:nvPr>
        </p:nvSpPr>
        <p:spPr>
          <a:xfrm>
            <a:off x="701551" y="1143000"/>
            <a:ext cx="5840346" cy="583565"/>
          </a:xfrm>
        </p:spPr>
        <p:txBody>
          <a:bodyPr>
            <a:normAutofit/>
          </a:bodyPr>
          <a:lstStyle/>
          <a:p>
            <a:pPr marL="0" indent="-431800" latinLnBrk="0">
              <a:spcBef>
                <a:spcPts val="0"/>
              </a:spcBef>
              <a:buFont typeface="Wingdings" panose="05000000000000000000" charset="0"/>
              <a:buChar char="Ø"/>
            </a:pPr>
            <a:r>
              <a:rPr lang="zh-CN" alt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单位增益</a:t>
            </a:r>
            <a:r>
              <a:rPr lang="en-US" altLang="zh-C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zh-CN" alt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半圈延迟 </a:t>
            </a:r>
            <a:r>
              <a:rPr lang="en-US" altLang="zh-C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</a:t>
            </a:r>
            <a:r>
              <a:rPr lang="zh-CN" alt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反馈</a:t>
            </a:r>
            <a:endParaRPr lang="zh-CN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259205" y="5214620"/>
            <a:ext cx="9627235" cy="1202055"/>
            <a:chOff x="1143" y="8212"/>
            <a:chExt cx="15161" cy="1893"/>
          </a:xfrm>
        </p:grpSpPr>
        <p:sp>
          <p:nvSpPr>
            <p:cNvPr id="47" name="右箭头 46"/>
            <p:cNvSpPr/>
            <p:nvPr/>
          </p:nvSpPr>
          <p:spPr>
            <a:xfrm>
              <a:off x="8520" y="8859"/>
              <a:ext cx="1593" cy="902"/>
            </a:xfrm>
            <a:prstGeom prst="rightArrow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7" name="圆角矩形 76"/>
            <p:cNvSpPr/>
            <p:nvPr/>
          </p:nvSpPr>
          <p:spPr>
            <a:xfrm>
              <a:off x="1143" y="8261"/>
              <a:ext cx="6945" cy="1845"/>
            </a:xfrm>
            <a:prstGeom prst="roundRect">
              <a:avLst/>
            </a:prstGeom>
            <a:noFill/>
            <a:ln>
              <a:solidFill>
                <a:srgbClr val="0E4D9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8" name="组合 7"/>
            <p:cNvGrpSpPr/>
            <p:nvPr/>
          </p:nvGrpSpPr>
          <p:grpSpPr>
            <a:xfrm>
              <a:off x="1915" y="8212"/>
              <a:ext cx="8683" cy="1892"/>
              <a:chOff x="2779" y="7556"/>
              <a:chExt cx="5551" cy="189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9" name="矩形 78"/>
                  <p:cNvSpPr/>
                  <p:nvPr/>
                </p:nvSpPr>
                <p:spPr>
                  <a:xfrm>
                    <a:off x="2779" y="8198"/>
                    <a:ext cx="5551" cy="62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square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n-US" altLang="zh-CN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zh-CN" alt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𝝎</m:t>
                        </m:r>
                        <m:sSub>
                          <m:sSubPr>
                            <m:ctrlPr>
                              <a:rPr lang="en-US" altLang="zh-CN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𝝉</m:t>
                            </m:r>
                          </m:e>
                          <m:sub>
                            <m:r>
                              <a:rPr lang="en-US" altLang="zh-CN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</m:sub>
                        </m:sSub>
                        <m:r>
                          <a:rPr lang="en-US" altLang="zh-CN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~(</m:t>
                        </m:r>
                        <m:r>
                          <a:rPr lang="en-US" altLang="zh-CN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en-US" altLang="zh-CN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𝒌</m:t>
                        </m:r>
                        <m:r>
                          <a:rPr lang="en-US" altLang="zh-CN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en-US" altLang="zh-CN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  <m:r>
                          <a:rPr lang="zh-CN" alt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  <m:r>
                          <a:rPr lang="zh-CN" altLang="en-US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，</m:t>
                        </m:r>
                      </m:oMath>
                    </a14:m>
                    <a:r>
                      <a:rPr lang="en-US" altLang="zh-CN" sz="2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k=0,1,2,…</a:t>
                    </a:r>
                    <a:endParaRPr lang="zh-CN" altLang="en-US" sz="2000" b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79" name="矩形 7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79" y="8198"/>
                    <a:ext cx="5551" cy="628"/>
                  </a:xfrm>
                  <a:prstGeom prst="rect">
                    <a:avLst/>
                  </a:prstGeom>
                  <a:blipFill rotWithShape="1">
                    <a:blip r:embed="rId3"/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7" name="组合 6"/>
              <p:cNvGrpSpPr/>
              <p:nvPr/>
            </p:nvGrpSpPr>
            <p:grpSpPr>
              <a:xfrm>
                <a:off x="2779" y="7556"/>
                <a:ext cx="4148" cy="1892"/>
                <a:chOff x="3553" y="7556"/>
                <a:chExt cx="4148" cy="1892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8" name="文本框 77"/>
                    <p:cNvSpPr txBox="1"/>
                    <p:nvPr/>
                  </p:nvSpPr>
                  <p:spPr>
                    <a:xfrm>
                      <a:off x="3581" y="7556"/>
                      <a:ext cx="4120" cy="62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2000" b="1" i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Take </a:t>
                      </a:r>
                      <a:r>
                        <a:rPr lang="en-US" altLang="zh-CN" sz="2000" b="1" i="1" dirty="0" err="1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r>
                        <a:rPr lang="en-US" altLang="zh-CN" sz="2000" b="1" i="1" baseline="-25000" dirty="0" err="1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altLang="zh-CN" sz="2000" b="1" i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=1 and </a:t>
                      </a:r>
                      <a14:m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CN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𝝉</m:t>
                              </m:r>
                            </m:e>
                            <m:sub>
                              <m:r>
                                <a:rPr lang="en-US" altLang="zh-CN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</m:t>
                              </m:r>
                            </m:sub>
                          </m:sSub>
                        </m:oMath>
                      </a14:m>
                      <a:r>
                        <a:rPr lang="en-US" altLang="zh-CN" sz="2000" b="1" i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~T</a:t>
                      </a:r>
                      <a:r>
                        <a:rPr lang="en-US" altLang="zh-CN" sz="2000" b="1" i="1" baseline="-2500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altLang="zh-CN" sz="2000" b="1" i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/2</a:t>
                      </a:r>
                    </a:p>
                  </p:txBody>
                </p:sp>
              </mc:Choice>
              <mc:Fallback xmlns="">
                <p:sp>
                  <p:nvSpPr>
                    <p:cNvPr id="78" name="文本框 77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581" y="7556"/>
                      <a:ext cx="4120" cy="628"/>
                    </a:xfrm>
                    <a:prstGeom prst="rect">
                      <a:avLst/>
                    </a:prstGeom>
                    <a:blipFill rotWithShape="1">
                      <a:blip r:embed="rId4"/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80" name="文本框 79"/>
                <p:cNvSpPr txBox="1"/>
                <p:nvPr/>
              </p:nvSpPr>
              <p:spPr>
                <a:xfrm>
                  <a:off x="3553" y="8820"/>
                  <a:ext cx="3177" cy="62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for u=±1,±3,…</a:t>
                  </a:r>
                  <a:endParaRPr lang="zh-CN" alt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1" name="矩形 80"/>
                    <p:cNvSpPr/>
                    <p:nvPr/>
                  </p:nvSpPr>
                  <p:spPr>
                    <a:xfrm>
                      <a:off x="5473" y="8794"/>
                      <a:ext cx="1620" cy="62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altLang="zh-CN" sz="20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𝒁</m:t>
                                </m:r>
                              </m:e>
                              <m:sub>
                                <m:r>
                                  <a:rPr lang="en-US" altLang="zh-CN" sz="20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𝒄𝒍𝒐</m:t>
                                </m:r>
                              </m:sub>
                            </m:sSub>
                            <m:r>
                              <a:rPr lang="en-US" altLang="zh-CN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~</m:t>
                            </m:r>
                            <m:r>
                              <a:rPr lang="en-US" altLang="zh-CN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𝟎</m:t>
                            </m:r>
                          </m:oMath>
                        </m:oMathPara>
                      </a14:m>
                      <a:endParaRPr lang="en-US" altLang="zh-CN" sz="2000" b="1" i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81" name="矩形 80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473" y="8794"/>
                      <a:ext cx="1620" cy="628"/>
                    </a:xfrm>
                    <a:prstGeom prst="rect">
                      <a:avLst/>
                    </a:prstGeom>
                    <a:blipFill rotWithShape="1">
                      <a:blip r:embed="rId5"/>
                    </a:blipFill>
                    <a:ln>
                      <a:noFill/>
                    </a:ln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grpSp>
          <p:nvGrpSpPr>
            <p:cNvPr id="11" name="组合 10"/>
            <p:cNvGrpSpPr/>
            <p:nvPr/>
          </p:nvGrpSpPr>
          <p:grpSpPr>
            <a:xfrm>
              <a:off x="10462" y="8576"/>
              <a:ext cx="5843" cy="1376"/>
              <a:chOff x="8599" y="7732"/>
              <a:chExt cx="5185" cy="1376"/>
            </a:xfrm>
          </p:grpSpPr>
          <p:sp>
            <p:nvSpPr>
              <p:cNvPr id="46" name="文本框 45"/>
              <p:cNvSpPr txBox="1"/>
              <p:nvPr/>
            </p:nvSpPr>
            <p:spPr>
              <a:xfrm>
                <a:off x="8972" y="7882"/>
                <a:ext cx="4696" cy="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u=-1,-3,… are  suppressed!</a:t>
                </a:r>
              </a:p>
            </p:txBody>
          </p:sp>
          <p:sp>
            <p:nvSpPr>
              <p:cNvPr id="56" name="文本框 55"/>
              <p:cNvSpPr txBox="1"/>
              <p:nvPr/>
            </p:nvSpPr>
            <p:spPr>
              <a:xfrm>
                <a:off x="8973" y="8416"/>
                <a:ext cx="4014" cy="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>
                    <a:solidFill>
                      <a:srgbClr val="5223F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u=-2,… are  enhanced!</a:t>
                </a:r>
              </a:p>
            </p:txBody>
          </p:sp>
          <p:sp>
            <p:nvSpPr>
              <p:cNvPr id="10" name="圆角矩形 9"/>
              <p:cNvSpPr/>
              <p:nvPr/>
            </p:nvSpPr>
            <p:spPr>
              <a:xfrm>
                <a:off x="8599" y="7732"/>
                <a:ext cx="5185" cy="1376"/>
              </a:xfrm>
              <a:prstGeom prst="roundRect">
                <a:avLst/>
              </a:prstGeom>
              <a:noFill/>
              <a:ln>
                <a:solidFill>
                  <a:srgbClr val="0E4D9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5" name="组合 4"/>
          <p:cNvGrpSpPr/>
          <p:nvPr/>
        </p:nvGrpSpPr>
        <p:grpSpPr>
          <a:xfrm>
            <a:off x="838200" y="1725930"/>
            <a:ext cx="5668010" cy="3332480"/>
            <a:chOff x="1080" y="2718"/>
            <a:chExt cx="8926" cy="5248"/>
          </a:xfrm>
        </p:grpSpPr>
        <p:sp>
          <p:nvSpPr>
            <p:cNvPr id="2" name="矩形 1"/>
            <p:cNvSpPr/>
            <p:nvPr/>
          </p:nvSpPr>
          <p:spPr>
            <a:xfrm>
              <a:off x="1080" y="2718"/>
              <a:ext cx="8840" cy="52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50800" dir="2700000">
                <a:prstClr val="black">
                  <a:alpha val="20000"/>
                </a:prst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矩形 62"/>
                <p:cNvSpPr/>
                <p:nvPr/>
              </p:nvSpPr>
              <p:spPr>
                <a:xfrm>
                  <a:off x="1120" y="3383"/>
                  <a:ext cx="8886" cy="131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altLang="zh-CN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d>
                          <m:d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</m:d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sub>
                            </m:sSub>
                          </m:num>
                          <m:den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sSub>
                              <m:sSub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sub>
                            </m:s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b="0" i="1" smtClean="0"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zh-CN" altLang="en-US" b="0" i="1" smtClean="0"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</m:den>
                            </m:f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zh-CN" altLang="en-US" b="0" i="1" smtClean="0"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b="0" i="1" smtClean="0"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sub>
                            </m:sSub>
                          </m:num>
                          <m:den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𝑡𝑎𝑛</m:t>
                            </m:r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den>
                        </m:f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𝑐𝑜𝑠</m:t>
                        </m:r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  <m:sSup>
                          <m:sSup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p>
                        </m:sSup>
                      </m:oMath>
                    </m:oMathPara>
                  </a14:m>
                  <a:endParaRPr lang="zh-CN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3" name="矩形 6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0" y="3383"/>
                  <a:ext cx="8886" cy="1313"/>
                </a:xfrm>
                <a:prstGeom prst="rect">
                  <a:avLst/>
                </a:prstGeom>
                <a:blipFill rotWithShape="1">
                  <a:blip r:embed="rId6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矩形 63"/>
                <p:cNvSpPr/>
                <p:nvPr/>
              </p:nvSpPr>
              <p:spPr>
                <a:xfrm>
                  <a:off x="6918" y="4475"/>
                  <a:ext cx="2716" cy="103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𝑡𝑎𝑛</m:t>
                        </m:r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sSub>
                              <m:sSub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sub>
                            </m:s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b="0" i="1" smtClean="0"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zh-CN" alt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4" name="矩形 6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18" y="4475"/>
                  <a:ext cx="2716" cy="1036"/>
                </a:xfrm>
                <a:prstGeom prst="rect">
                  <a:avLst/>
                </a:prstGeom>
                <a:blipFill rotWithShape="1">
                  <a:blip r:embed="rId7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文本框 74"/>
                <p:cNvSpPr txBox="1"/>
                <p:nvPr/>
              </p:nvSpPr>
              <p:spPr>
                <a:xfrm>
                  <a:off x="1299" y="6420"/>
                  <a:ext cx="8283" cy="137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𝑐𝑙𝑜</m:t>
                            </m:r>
                          </m:sub>
                        </m:sSub>
                        <m:r>
                          <a:rPr lang="el-GR" altLang="zh-CN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altLang="zh-CN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altLang="zh-CN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𝑍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sub>
                                </m:sSub>
                              </m:den>
                            </m:f>
                            <m:sSup>
                              <m:sSup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∆</m:t>
                                </m:r>
                                <m:r>
                                  <a:rPr lang="zh-CN" alt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𝜔</m:t>
                                </m:r>
                                <m:sSub>
                                  <m:sSub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𝜏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𝑑</m:t>
                                    </m:r>
                                  </m:sub>
                                </m:sSub>
                              </m:sup>
                            </m:sSup>
                            <m:sSub>
                              <m:sSub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𝑍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zh-CN" altLang="en-US" b="0" i="1" smtClean="0"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</m:d>
                          </m:den>
                        </m:f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sub>
                            </m:s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  <m:sSup>
                              <m:sSup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zh-CN" altLang="en-US" b="0" i="1" smtClean="0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sup>
                            </m:sSup>
                          </m:num>
                          <m:den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1+</m:t>
                            </m:r>
                            <m:sSub>
                              <m:sSub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∆</m:t>
                                </m:r>
                                <m:r>
                                  <a:rPr lang="zh-CN" alt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𝜔</m:t>
                                </m:r>
                                <m:sSub>
                                  <m:sSub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𝜏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𝑑</m:t>
                                    </m:r>
                                  </m:sub>
                                </m:sSub>
                              </m:sup>
                            </m:s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  <m:sSup>
                              <m:sSup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zh-CN" altLang="en-US" b="0" i="1" smtClean="0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zh-CN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5" name="文本框 7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99" y="6420"/>
                  <a:ext cx="8283" cy="1379"/>
                </a:xfrm>
                <a:prstGeom prst="rect">
                  <a:avLst/>
                </a:prstGeom>
                <a:blipFill rotWithShape="1">
                  <a:blip r:embed="rId8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文本框 11"/>
            <p:cNvSpPr txBox="1"/>
            <p:nvPr/>
          </p:nvSpPr>
          <p:spPr>
            <a:xfrm flipH="1">
              <a:off x="1080" y="2724"/>
              <a:ext cx="8816" cy="628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pPr marL="342900" indent="-342900" algn="ctr">
                <a:buFont typeface="Arial" panose="020B0604020202020204" pitchFamily="34" charset="0"/>
                <a:buChar char="•"/>
              </a:pPr>
              <a:r>
                <a:rPr lang="zh-CN" altLang="en-US" sz="20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开环腔阻抗失谐角表示</a:t>
              </a:r>
            </a:p>
          </p:txBody>
        </p:sp>
        <p:sp>
          <p:nvSpPr>
            <p:cNvPr id="28" name="文本框 27"/>
            <p:cNvSpPr txBox="1"/>
            <p:nvPr/>
          </p:nvSpPr>
          <p:spPr>
            <a:xfrm flipH="1">
              <a:off x="1080" y="5500"/>
              <a:ext cx="8816" cy="628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solidFill>
                    <a:srgbClr val="C00000"/>
                  </a:solidFill>
                </a:defRPr>
              </a:lvl1pPr>
            </a:lstStyle>
            <a:p>
              <a:pPr marL="342900" indent="-342900" algn="ctr">
                <a:buFont typeface="Arial" panose="020B0604020202020204" pitchFamily="34" charset="0"/>
                <a:buChar char="•"/>
              </a:pPr>
              <a:r>
                <a:rPr lang="zh-CN" altLang="en-US" sz="20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闭环腔阻抗失谐角表示</a:t>
              </a:r>
            </a:p>
          </p:txBody>
        </p: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20115" y="1928827"/>
            <a:ext cx="4706112" cy="312986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3" name="文本框 22"/>
          <p:cNvSpPr txBox="1"/>
          <p:nvPr/>
        </p:nvSpPr>
        <p:spPr>
          <a:xfrm>
            <a:off x="6602730" y="1125220"/>
            <a:ext cx="5240020" cy="730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da-DK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[1] W. S. Liang, T. L. He et al., PRAB, accepted (2026</a:t>
            </a:r>
            <a:r>
              <a:rPr lang="da-DK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da-DK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da-DK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2]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W. S. Liang, T. L. He et al., IPAC'26, THP5650 (2026)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PI </a:t>
            </a:r>
            <a:r>
              <a:rPr lang="zh-CN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参数设置：</a:t>
            </a:r>
            <a:r>
              <a:rPr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Kp</a:t>
            </a:r>
            <a:r>
              <a:rPr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=1</a:t>
            </a:r>
            <a:r>
              <a:rPr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delay=T0/2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755879" y="2307471"/>
            <a:ext cx="528220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@ 3.5 GeV</a:t>
            </a:r>
          </a:p>
        </p:txBody>
      </p: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6186787" y="2307471"/>
            <a:ext cx="527020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@ 2 GeV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79679" y="1044102"/>
            <a:ext cx="100522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模式</a:t>
            </a: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-1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：通过合适的</a:t>
            </a: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PI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反馈参数设置可有效抑制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模式</a:t>
            </a: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-2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：其增长率低于辐射阻尼，无需额外抑制</a:t>
            </a:r>
            <a:endParaRPr lang="en-US" altLang="zh-CN" sz="24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314" y="2764208"/>
            <a:ext cx="5337773" cy="3433097"/>
          </a:xfrm>
          <a:prstGeom prst="rect">
            <a:avLst/>
          </a:prstGeom>
          <a:effectLst/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6787" y="2764208"/>
            <a:ext cx="5270207" cy="3433097"/>
          </a:xfrm>
          <a:prstGeom prst="rect">
            <a:avLst/>
          </a:prstGeom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548005" y="2518410"/>
            <a:ext cx="6992620" cy="3761105"/>
            <a:chOff x="863" y="3966"/>
            <a:chExt cx="11012" cy="5923"/>
          </a:xfrm>
        </p:grpSpPr>
        <p:sp>
          <p:nvSpPr>
            <p:cNvPr id="3" name="矩形 2"/>
            <p:cNvSpPr/>
            <p:nvPr/>
          </p:nvSpPr>
          <p:spPr>
            <a:xfrm>
              <a:off x="863" y="3966"/>
              <a:ext cx="11012" cy="59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pic>
          <p:nvPicPr>
            <p:cNvPr id="9" name="Image 0" descr="preencoded.png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2760" y="4164"/>
              <a:ext cx="6380" cy="604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92" t="3682" r="5233"/>
            <a:stretch>
              <a:fillRect/>
            </a:stretch>
          </p:blipFill>
          <p:spPr>
            <a:xfrm>
              <a:off x="864" y="5607"/>
              <a:ext cx="5323" cy="4281"/>
            </a:xfrm>
            <a:prstGeom prst="rect">
              <a:avLst/>
            </a:prstGeom>
            <a:effectLst/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90" r="5226"/>
            <a:stretch>
              <a:fillRect/>
            </a:stretch>
          </p:blipFill>
          <p:spPr>
            <a:xfrm>
              <a:off x="6164" y="5607"/>
              <a:ext cx="5711" cy="4282"/>
            </a:xfrm>
            <a:prstGeom prst="rect">
              <a:avLst/>
            </a:prstGeom>
            <a:effectLst/>
          </p:spPr>
        </p:pic>
        <p:sp>
          <p:nvSpPr>
            <p:cNvPr id="34" name="Text 14"/>
            <p:cNvSpPr/>
            <p:nvPr/>
          </p:nvSpPr>
          <p:spPr>
            <a:xfrm>
              <a:off x="1629" y="4853"/>
              <a:ext cx="8949" cy="753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algn="ctr">
                <a:lnSpc>
                  <a:spcPct val="150000"/>
                </a:lnSpc>
              </a:pPr>
              <a:r>
                <a:rPr lang="en-US" altLang="zh-CN" sz="2000" i="0" dirty="0">
                  <a:solidFill>
                    <a:srgbClr val="0F1115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No encirclement of (–1,0) ⇔ closed‑loop stable</a:t>
              </a:r>
            </a:p>
          </p:txBody>
        </p:sp>
      </p:grpSp>
      <p:sp>
        <p:nvSpPr>
          <p:cNvPr id="38" name="Text 1"/>
          <p:cNvSpPr/>
          <p:nvPr/>
        </p:nvSpPr>
        <p:spPr>
          <a:xfrm>
            <a:off x="0" y="54610"/>
            <a:ext cx="12192000" cy="74419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zh-CN" altLang="en-US" sz="4000" b="1" dirty="0" smtClean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反馈环路稳定性</a:t>
            </a:r>
            <a:r>
              <a:rPr lang="en-US" altLang="zh-CN" sz="4000" b="1" dirty="0" smtClean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: </a:t>
            </a:r>
            <a:r>
              <a:rPr lang="en-US" altLang="zh-CN" sz="4000" b="1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Kp=1, delay=T0/2 </a:t>
            </a:r>
            <a:r>
              <a:rPr lang="en-US" altLang="zh-CN" sz="4000" b="1" dirty="0">
                <a:solidFill>
                  <a:srgbClr val="FFFF00"/>
                </a:solidFill>
                <a:latin typeface="Calibri" panose="020F0502020204030204" charset="0"/>
                <a:ea typeface="微软雅黑" panose="020B0503020204020204" pitchFamily="34" charset="-122"/>
                <a:cs typeface="Calibri" panose="020F0502020204030204" charset="0"/>
              </a:rPr>
              <a:t> 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7685405" y="2514600"/>
            <a:ext cx="4067890" cy="3764294"/>
            <a:chOff x="12103" y="3960"/>
            <a:chExt cx="6406" cy="5928"/>
          </a:xfrm>
        </p:grpSpPr>
        <p:sp>
          <p:nvSpPr>
            <p:cNvPr id="4" name="矩形 3"/>
            <p:cNvSpPr/>
            <p:nvPr/>
          </p:nvSpPr>
          <p:spPr>
            <a:xfrm>
              <a:off x="12103" y="3960"/>
              <a:ext cx="6406" cy="59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pic>
          <p:nvPicPr>
            <p:cNvPr id="45" name="图片 4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103" y="5602"/>
              <a:ext cx="6406" cy="4286"/>
            </a:xfrm>
            <a:prstGeom prst="rect">
              <a:avLst/>
            </a:prstGeom>
            <a:effectLst/>
          </p:spPr>
        </p:pic>
        <p:sp>
          <p:nvSpPr>
            <p:cNvPr id="10" name="Text 9"/>
            <p:cNvSpPr/>
            <p:nvPr/>
          </p:nvSpPr>
          <p:spPr>
            <a:xfrm>
              <a:off x="12600" y="3960"/>
              <a:ext cx="5280" cy="1836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ct val="110000"/>
                </a:lnSpc>
                <a:buNone/>
              </a:pPr>
              <a:r>
                <a:rPr lang="en-US" sz="2000" b="1" dirty="0">
                  <a:solidFill>
                    <a:srgbClr val="C0000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Kp = 1, </a:t>
              </a:r>
              <a:r>
                <a:rPr lang="en-US" sz="2000" b="1" dirty="0" err="1">
                  <a:solidFill>
                    <a:srgbClr val="C0000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τ</a:t>
              </a:r>
              <a:r>
                <a:rPr lang="en-US" sz="2000" b="1" baseline="-25000" dirty="0" err="1">
                  <a:solidFill>
                    <a:srgbClr val="C0000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d</a:t>
              </a:r>
              <a:r>
                <a:rPr lang="en-US" sz="2000" b="1" dirty="0">
                  <a:solidFill>
                    <a:srgbClr val="C0000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≈ T0/2 ：</a:t>
              </a:r>
            </a:p>
            <a:p>
              <a:pPr marL="0" indent="0" algn="ctr">
                <a:lnSpc>
                  <a:spcPct val="110000"/>
                </a:lnSpc>
                <a:buNone/>
              </a:pPr>
              <a:r>
                <a:rPr lang="en-US" sz="2000" b="1" dirty="0">
                  <a:solidFill>
                    <a:srgbClr val="C0000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gain margin &gt; 9 dB </a:t>
              </a:r>
            </a:p>
            <a:p>
              <a:pPr marL="0" indent="0" algn="ctr">
                <a:lnSpc>
                  <a:spcPct val="110000"/>
                </a:lnSpc>
                <a:buNone/>
              </a:pPr>
              <a:r>
                <a:rPr lang="en-US" sz="2000" b="1" dirty="0">
                  <a:solidFill>
                    <a:srgbClr val="C0000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at 2 GeV and 3.5 GeV.</a:t>
              </a:r>
              <a:endParaRPr lang="en-US" sz="2000" b="1" dirty="0">
                <a:solidFill>
                  <a:srgbClr val="C00000"/>
                </a:solidFill>
                <a:highlight>
                  <a:srgbClr val="FFFF00"/>
                </a:highligh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457201" y="951237"/>
            <a:ext cx="7848600" cy="1410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2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大的比例增益（</a:t>
            </a:r>
            <a:r>
              <a:rPr lang="en-US" altLang="zh-CN" sz="2200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Kp</a:t>
            </a:r>
            <a:r>
              <a:rPr lang="zh-CN" altLang="en-US" sz="2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）和大的延迟 → 反馈环路可能率先失稳</a:t>
            </a:r>
          </a:p>
          <a:p>
            <a:pPr marL="34290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2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开环传递函数与奈奎斯特判据：检查对</a:t>
            </a:r>
            <a:r>
              <a:rPr lang="zh-CN" altLang="en-US" sz="2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（</a:t>
            </a:r>
            <a:r>
              <a:rPr lang="en-US" altLang="zh-CN" sz="2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–1</a:t>
            </a:r>
            <a:r>
              <a:rPr lang="zh-CN" altLang="en-US" sz="2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，</a:t>
            </a:r>
            <a:r>
              <a:rPr lang="en-US" altLang="zh-CN" sz="2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0</a:t>
            </a:r>
            <a:r>
              <a:rPr lang="zh-CN" altLang="en-US" sz="2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）</a:t>
            </a:r>
            <a:r>
              <a:rPr lang="zh-CN" altLang="en-US" sz="2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点的环绕</a:t>
            </a:r>
          </a:p>
          <a:p>
            <a:pPr marL="34290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2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增益裕度（</a:t>
            </a:r>
            <a:r>
              <a:rPr lang="en-US" altLang="zh-CN" sz="2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GM</a:t>
            </a:r>
            <a:r>
              <a:rPr lang="zh-CN" altLang="en-US" sz="2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）量化了系统离不稳定的距离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纵向高次模计算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00710" y="1075690"/>
            <a:ext cx="938974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采用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CST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尾场求解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器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利用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PSO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拟合方法从尾场势数据中精确提取高阶模（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HOM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）参数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识别出关键高阶模</a:t>
            </a:r>
            <a:endParaRPr lang="en-US" altLang="zh-CN" sz="24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9" name="图片 18" descr="ReZ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5600" y="3445510"/>
            <a:ext cx="3494405" cy="266319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5562600" y="2992755"/>
            <a:ext cx="10077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HOMs</a:t>
            </a:r>
          </a:p>
        </p:txBody>
      </p:sp>
      <p:pic>
        <p:nvPicPr>
          <p:cNvPr id="17" name="图片 16" descr="Wp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3445510"/>
            <a:ext cx="3289300" cy="266065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449070" y="2992755"/>
            <a:ext cx="22675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Wake potentials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58045" y="1066800"/>
            <a:ext cx="1962150" cy="2302510"/>
          </a:xfrm>
          <a:prstGeom prst="rect">
            <a:avLst/>
          </a:prstGeom>
        </p:spPr>
      </p:pic>
      <p:pic>
        <p:nvPicPr>
          <p:cNvPr id="20" name="图片 19" descr="HOMs (1)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50505" y="3429000"/>
            <a:ext cx="3869690" cy="266890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9758045" y="793115"/>
            <a:ext cx="224409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i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Courtesy of  </a:t>
            </a:r>
            <a:r>
              <a:rPr lang="zh-CN" alt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王成哲</a:t>
            </a:r>
            <a:endParaRPr lang="en-US" altLang="zh-CN" sz="1600" i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685800" y="6172200"/>
            <a:ext cx="406400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latin typeface="Arial" panose="020B0604020202020204" pitchFamily="34" charset="0"/>
                <a:cs typeface="Arial" panose="020B0604020202020204" pitchFamily="34" charset="0"/>
              </a:rPr>
              <a:t>H. Y. Yao, et al. arXiv:2606.06803 (2026)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762000" y="990600"/>
            <a:ext cx="9563100" cy="46799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85800" y="-1"/>
            <a:ext cx="10972800" cy="792000"/>
          </a:xfrm>
        </p:spPr>
        <p:txBody>
          <a:bodyPr>
            <a:noAutofit/>
          </a:bodyPr>
          <a:lstStyle/>
          <a:p>
            <a:pPr defTabSz="914400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主要内容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+mn-ea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762000" y="992505"/>
            <a:ext cx="9563735" cy="5318125"/>
            <a:chOff x="1640" y="1560"/>
            <a:chExt cx="15061" cy="8375"/>
          </a:xfrm>
        </p:grpSpPr>
        <p:sp>
          <p:nvSpPr>
            <p:cNvPr id="12" name="圆角矩形 11"/>
            <p:cNvSpPr/>
            <p:nvPr/>
          </p:nvSpPr>
          <p:spPr>
            <a:xfrm>
              <a:off x="1640" y="3061"/>
              <a:ext cx="15061" cy="737"/>
            </a:xfrm>
            <a:prstGeom prst="roundRect">
              <a:avLst/>
            </a:prstGeom>
            <a:solidFill>
              <a:srgbClr val="D3D4D8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16" name="圆角矩形 15"/>
            <p:cNvSpPr/>
            <p:nvPr/>
          </p:nvSpPr>
          <p:spPr>
            <a:xfrm>
              <a:off x="1640" y="5335"/>
              <a:ext cx="15061" cy="737"/>
            </a:xfrm>
            <a:prstGeom prst="roundRect">
              <a:avLst/>
            </a:prstGeom>
            <a:solidFill>
              <a:srgbClr val="D3D4D8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17" name="圆角矩形 16"/>
            <p:cNvSpPr/>
            <p:nvPr/>
          </p:nvSpPr>
          <p:spPr>
            <a:xfrm>
              <a:off x="1640" y="8280"/>
              <a:ext cx="15060" cy="737"/>
            </a:xfrm>
            <a:prstGeom prst="roundRect">
              <a:avLst/>
            </a:prstGeom>
            <a:solidFill>
              <a:srgbClr val="D3D4D8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18" name="圆角矩形 17"/>
            <p:cNvSpPr/>
            <p:nvPr/>
          </p:nvSpPr>
          <p:spPr>
            <a:xfrm>
              <a:off x="1640" y="9198"/>
              <a:ext cx="15060" cy="737"/>
            </a:xfrm>
            <a:prstGeom prst="roundRect">
              <a:avLst/>
            </a:prstGeom>
            <a:solidFill>
              <a:srgbClr val="D3D4D8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4" name="内容占位符 2"/>
            <p:cNvSpPr txBox="1"/>
            <p:nvPr/>
          </p:nvSpPr>
          <p:spPr bwMode="auto">
            <a:xfrm>
              <a:off x="2160" y="1560"/>
              <a:ext cx="13188" cy="8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lvl1pPr marL="342900" indent="-342900" algn="l" defTabSz="457200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  <a:cs typeface="等线" panose="02010600030101010101" pitchFamily="2" charset="-122"/>
                </a:defRPr>
              </a:lvl1pPr>
              <a:lvl2pPr marL="742950" indent="-285750" algn="l" defTabSz="457200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  <a:cs typeface="等线" panose="02010600030101010101" pitchFamily="2" charset="-122"/>
                </a:defRPr>
              </a:lvl2pPr>
              <a:lvl3pPr marL="1143000" indent="-228600" algn="l" defTabSz="457200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  <a:cs typeface="等线" panose="02010600030101010101" pitchFamily="2" charset="-122"/>
                </a:defRPr>
              </a:lvl3pPr>
              <a:lvl4pPr marL="1600200" indent="-228600" algn="l" defTabSz="457200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  <a:cs typeface="等线" panose="02010600030101010101" pitchFamily="2" charset="-122"/>
                </a:defRPr>
              </a:lvl4pPr>
              <a:lvl5pPr marL="2057400" indent="-228600" algn="l" defTabSz="457200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  <a:cs typeface="等线" panose="02010600030101010101" pitchFamily="2" charset="-122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 panose="020B0604020202020204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 panose="020B0604020202020204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 panose="020B0604020202020204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 panose="020B0604020202020204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88900" indent="0">
                <a:lnSpc>
                  <a:spcPct val="80000"/>
                </a:lnSpc>
                <a:buFont typeface="Wingdings" panose="05000000000000000000" pitchFamily="2" charset="2"/>
                <a:buNone/>
              </a:pPr>
              <a:r>
                <a:rPr lang="zh-CN" altLang="en-US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介绍</a:t>
              </a:r>
              <a:endPara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endParaRPr>
            </a:p>
            <a:p>
              <a:pPr marL="522605">
                <a:lnSpc>
                  <a:spcPct val="80000"/>
                </a:lnSpc>
                <a:spcBef>
                  <a:spcPts val="1200"/>
                </a:spcBef>
                <a:buFont typeface="Arial" panose="020B0604020202020204" pitchFamily="34" charset="0"/>
                <a:buChar char="•"/>
              </a:pPr>
              <a:r>
                <a:rPr lang="en-US" altLang="zh-CN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STCF </a:t>
              </a:r>
              <a:r>
                <a:rPr lang="zh-CN" altLang="en-US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简介及集体效应挑战</a:t>
              </a:r>
              <a:endParaRPr lang="en-US" altLang="zh-CN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  <a:p>
              <a:pPr marL="88900" indent="0" algn="l">
                <a:lnSpc>
                  <a:spcPct val="80000"/>
                </a:lnSpc>
                <a:spcBef>
                  <a:spcPts val="1200"/>
                </a:spcBef>
                <a:buClrTx/>
                <a:buSzTx/>
                <a:buFont typeface="Wingdings" panose="05000000000000000000" pitchFamily="2" charset="2"/>
                <a:buNone/>
              </a:pPr>
              <a:r>
                <a:rPr lang="zh-CN" altLang="en-US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单束团不稳定性</a:t>
              </a:r>
              <a:endParaRPr lang="en-US" altLang="zh-CN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522605">
                <a:lnSpc>
                  <a:spcPct val="80000"/>
                </a:lnSpc>
                <a:spcBef>
                  <a:spcPts val="1200"/>
                </a:spcBef>
              </a:pPr>
              <a:r>
                <a:rPr lang="zh-CN" alt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纵向</a:t>
              </a:r>
              <a:r>
                <a:rPr lang="en-US" altLang="zh-CN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MWI:  CSR &amp; CWR + RW (NEG</a:t>
              </a:r>
              <a:r>
                <a:rPr lang="zh-CN" alt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膜</a:t>
              </a:r>
              <a:r>
                <a:rPr lang="en-US" altLang="zh-CN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) </a:t>
              </a:r>
              <a:r>
                <a:rPr lang="en-US" altLang="zh-CN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 </a:t>
              </a:r>
            </a:p>
            <a:p>
              <a:pPr marL="522605">
                <a:lnSpc>
                  <a:spcPct val="80000"/>
                </a:lnSpc>
                <a:spcBef>
                  <a:spcPts val="1200"/>
                </a:spcBef>
              </a:pPr>
              <a:r>
                <a:rPr lang="zh-CN" alt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横向</a:t>
              </a:r>
              <a:r>
                <a:rPr lang="en-US" altLang="zh-CN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TMCI: </a:t>
              </a:r>
              <a:r>
                <a:rPr lang="zh-CN" alt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 几何</a:t>
              </a:r>
              <a:r>
                <a:rPr lang="en-US" altLang="zh-CN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+ RW (NEG</a:t>
              </a:r>
              <a:r>
                <a:rPr lang="zh-CN" alt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膜</a:t>
              </a:r>
              <a:r>
                <a:rPr lang="en-US" altLang="zh-CN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)  </a:t>
              </a:r>
              <a:endParaRPr lang="en-US" altLang="zh-CN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  <a:p>
              <a:pPr marL="88900" indent="0" algn="l">
                <a:lnSpc>
                  <a:spcPct val="80000"/>
                </a:lnSpc>
                <a:spcBef>
                  <a:spcPts val="1200"/>
                </a:spcBef>
                <a:buClrTx/>
                <a:buSzTx/>
                <a:buFont typeface="Wingdings" panose="05000000000000000000" pitchFamily="2" charset="2"/>
                <a:buNone/>
              </a:pPr>
              <a:r>
                <a:rPr lang="zh-CN" altLang="en-US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耦合束团不稳定性</a:t>
              </a:r>
              <a:endParaRPr lang="en-US" altLang="zh-CN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endParaRPr>
            </a:p>
            <a:p>
              <a:pPr marL="522605" algn="l">
                <a:lnSpc>
                  <a:spcPct val="80000"/>
                </a:lnSpc>
                <a:spcBef>
                  <a:spcPts val="1200"/>
                </a:spcBef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2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由</a:t>
              </a:r>
              <a:r>
                <a:rPr lang="en-US" altLang="zh-CN" sz="2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RF</a:t>
              </a:r>
              <a:r>
                <a:rPr lang="zh-CN" altLang="en-US" sz="2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腔加速模式驱动</a:t>
              </a:r>
              <a:endPara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endParaRPr>
            </a:p>
            <a:p>
              <a:pPr marL="522605" algn="l">
                <a:lnSpc>
                  <a:spcPct val="80000"/>
                </a:lnSpc>
                <a:spcBef>
                  <a:spcPts val="1200"/>
                </a:spcBef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2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由</a:t>
              </a:r>
              <a:r>
                <a:rPr lang="en-US" altLang="zh-CN" sz="2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RF</a:t>
              </a:r>
              <a:r>
                <a:rPr lang="zh-CN" altLang="en-US" sz="2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腔</a:t>
              </a:r>
              <a:r>
                <a:rPr lang="en-US" altLang="zh-CN" sz="2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HOMs</a:t>
              </a:r>
              <a:r>
                <a:rPr lang="zh-CN" altLang="en-US" sz="2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驱动</a:t>
              </a:r>
              <a:endParaRPr lang="en-US" altLang="zh-CN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endParaRPr>
            </a:p>
            <a:p>
              <a:pPr marL="522605" algn="l">
                <a:lnSpc>
                  <a:spcPct val="80000"/>
                </a:lnSpc>
                <a:spcBef>
                  <a:spcPts val="1200"/>
                </a:spcBef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2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由</a:t>
              </a:r>
              <a:r>
                <a:rPr lang="en-US" altLang="zh-CN" sz="2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RW</a:t>
              </a:r>
              <a:r>
                <a:rPr lang="zh-CN" altLang="en-US" sz="2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驱动</a:t>
              </a:r>
              <a:endPara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endParaRPr>
            </a:p>
            <a:p>
              <a:pPr marL="88900" indent="0" algn="l">
                <a:lnSpc>
                  <a:spcPct val="80000"/>
                </a:lnSpc>
                <a:spcBef>
                  <a:spcPts val="1200"/>
                </a:spcBef>
                <a:buClrTx/>
                <a:buSzTx/>
                <a:buFont typeface="Wingdings" panose="05000000000000000000" pitchFamily="2" charset="2"/>
                <a:buNone/>
              </a:pPr>
              <a:r>
                <a:rPr lang="zh-CN" altLang="en-US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电子云与离子俘获不稳定性</a:t>
              </a:r>
              <a:endParaRPr lang="en-US" altLang="zh-CN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endParaRPr>
            </a:p>
            <a:p>
              <a:pPr marL="88900" indent="0">
                <a:lnSpc>
                  <a:spcPct val="80000"/>
                </a:lnSpc>
                <a:spcBef>
                  <a:spcPts val="1400"/>
                </a:spcBef>
                <a:buFont typeface="Wingdings" panose="05000000000000000000" pitchFamily="2" charset="2"/>
                <a:buNone/>
              </a:pPr>
              <a:r>
                <a:rPr lang="zh-CN" altLang="en-US" b="1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总结</a:t>
              </a:r>
              <a:endParaRPr lang="en-US" altLang="zh-CN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  <a:p>
              <a:pPr marL="88900" indent="0">
                <a:lnSpc>
                  <a:spcPts val="4800"/>
                </a:lnSpc>
                <a:buFont typeface="Wingdings" panose="05000000000000000000" pitchFamily="2" charset="2"/>
                <a:buNone/>
              </a:pPr>
              <a:endParaRPr lang="en-US" altLang="zh-CN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华文中宋" panose="02010600040101010101" pitchFamily="2" charset="-122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纵向高次模不稳定性评估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53212" y="941564"/>
            <a:ext cx="1104900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基于保守估计的解析计算（假设各腔体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HOM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频率完全对齐）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仅靠辐射阻尼不足以抑制不稳定性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需采用能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提供至少</a:t>
            </a:r>
            <a:r>
              <a:rPr lang="en-US" altLang="zh-CN" sz="24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2 </a:t>
            </a: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ms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 阻尼的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反馈系统（这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在工程上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切实可行）</a:t>
            </a:r>
            <a:endParaRPr lang="en-US" altLang="zh-CN" sz="24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358900" y="2469515"/>
            <a:ext cx="4221480" cy="3959860"/>
            <a:chOff x="2140" y="3889"/>
            <a:chExt cx="6648" cy="6236"/>
          </a:xfrm>
        </p:grpSpPr>
        <p:sp>
          <p:nvSpPr>
            <p:cNvPr id="6" name="矩形 5"/>
            <p:cNvSpPr/>
            <p:nvPr/>
          </p:nvSpPr>
          <p:spPr>
            <a:xfrm>
              <a:off x="2160" y="3889"/>
              <a:ext cx="6629" cy="62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50800" dir="2700000">
                <a:prstClr val="black">
                  <a:alpha val="19000"/>
                </a:prst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pic>
          <p:nvPicPr>
            <p:cNvPr id="14" name="图片 13" descr="HOM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28" y="5279"/>
              <a:ext cx="6341" cy="4681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圆角矩形 3"/>
                <p:cNvSpPr/>
                <p:nvPr/>
              </p:nvSpPr>
              <p:spPr>
                <a:xfrm>
                  <a:off x="2140" y="3898"/>
                  <a:ext cx="6642" cy="1219"/>
                </a:xfrm>
                <a:prstGeom prst="roundRect">
                  <a:avLst>
                    <a:gd name="adj" fmla="val 2214"/>
                  </a:avLst>
                </a:prstGeom>
                <a:no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0"/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zh-CN" altLang="en-US" b="1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𝑹𝒆</m:t>
                        </m:r>
                        <m:sSub>
                          <m:sSubPr>
                            <m:ctrlPr>
                              <a:rPr lang="en-US" altLang="zh-CN" b="1" i="1" smtClean="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1" i="1" smtClean="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𝒁</m:t>
                            </m:r>
                          </m:e>
                          <m:sub>
                            <m:r>
                              <a:rPr lang="en-US" altLang="zh-CN" b="1" i="1" smtClean="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𝒕𝒉</m:t>
                            </m:r>
                          </m:sub>
                        </m:sSub>
                        <m:r>
                          <a:rPr lang="en-US" altLang="zh-CN" b="1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zh-CN" altLang="en-US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CN" altLang="en-US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zh-CN" altLang="en-US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𝝅</m:t>
                            </m:r>
                            <m:sSub>
                              <m:sSubPr>
                                <m:ctrlPr>
                                  <a:rPr lang="zh-CN" altLang="en-US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zh-CN" altLang="en-US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sub>
                            </m:sSub>
                            <m:f>
                              <m:fPr>
                                <m:type m:val="lin"/>
                                <m:ctrlPr>
                                  <a:rPr lang="zh-CN" altLang="en-US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zh-CN" altLang="en-US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num>
                              <m:den>
                                <m:r>
                                  <a:rPr lang="zh-CN" altLang="en-US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𝒆</m:t>
                                </m:r>
                              </m:den>
                            </m:f>
                          </m:num>
                          <m:den>
                            <m:sSub>
                              <m:sSubPr>
                                <m:ctrlPr>
                                  <a:rPr lang="zh-CN" altLang="en-US" b="1" i="1" smtClean="0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b="1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𝝉</m:t>
                                </m:r>
                              </m:e>
                              <m:sub>
                                <m:r>
                                  <a:rPr lang="en-US" altLang="zh-CN" b="1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𝑹𝑫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zh-CN" altLang="en-US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𝑰</m:t>
                                </m:r>
                              </m:e>
                              <m:sub>
                                <m:r>
                                  <a:rPr lang="zh-CN" altLang="en-US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zh-CN" altLang="en-US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𝜶</m:t>
                            </m:r>
                            <m:sSub>
                              <m:sSubPr>
                                <m:ctrlPr>
                                  <a:rPr lang="zh-CN" altLang="en-US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𝝎</m:t>
                                </m:r>
                              </m:e>
                              <m:sub>
                                <m:r>
                                  <a:rPr lang="zh-CN" altLang="en-US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zh-CN" altLang="en-US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zh-CN" altLang="en-US" b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zh-CN" altLang="en-US" b="1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zh-CN" altLang="en-US" b="1" i="1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zh-CN" altLang="en-US" b="1" i="1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zh-CN" altLang="en-US" b="1" i="1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𝝎</m:t>
                                            </m:r>
                                          </m:e>
                                          <m:sub>
                                            <m:r>
                                              <a:rPr lang="zh-CN" altLang="en-US" b="1" i="1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𝒓</m:t>
                                            </m:r>
                                          </m:sub>
                                        </m:sSub>
                                        <m:sSub>
                                          <m:sSubPr>
                                            <m:ctrlPr>
                                              <a:rPr lang="zh-CN" altLang="en-US" b="1" i="1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zh-CN" altLang="en-US" b="1" i="1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𝝈</m:t>
                                            </m:r>
                                          </m:e>
                                          <m:sub>
                                            <m:r>
                                              <a:rPr lang="zh-CN" altLang="en-US" b="1" i="1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𝝉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  <m:sup>
                                    <m:r>
                                      <a:rPr lang="zh-CN" altLang="en-US" b="1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sup>
                            </m:sSup>
                          </m:den>
                        </m:f>
                      </m:oMath>
                    </m:oMathPara>
                  </a14:m>
                  <a:endParaRPr lang="zh-CN" altLang="en-US" b="1" i="1" dirty="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cs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4" name="圆角矩形 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40" y="3898"/>
                  <a:ext cx="6642" cy="1219"/>
                </a:xfrm>
                <a:prstGeom prst="roundRect">
                  <a:avLst>
                    <a:gd name="adj" fmla="val 2214"/>
                  </a:avLst>
                </a:prstGeom>
                <a:blipFill rotWithShape="1">
                  <a:blip r:embed="rId4"/>
                </a:blip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组合 9"/>
          <p:cNvGrpSpPr/>
          <p:nvPr/>
        </p:nvGrpSpPr>
        <p:grpSpPr>
          <a:xfrm>
            <a:off x="6083300" y="2469515"/>
            <a:ext cx="4221480" cy="3959860"/>
            <a:chOff x="9580" y="3889"/>
            <a:chExt cx="6648" cy="6236"/>
          </a:xfrm>
        </p:grpSpPr>
        <p:sp>
          <p:nvSpPr>
            <p:cNvPr id="7" name="矩形 6"/>
            <p:cNvSpPr/>
            <p:nvPr/>
          </p:nvSpPr>
          <p:spPr>
            <a:xfrm>
              <a:off x="9600" y="3889"/>
              <a:ext cx="6629" cy="62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50800" dir="2700000">
                <a:prstClr val="black">
                  <a:alpha val="19000"/>
                </a:prst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pic>
          <p:nvPicPr>
            <p:cNvPr id="15" name="图片 14" descr="HOM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840" y="5280"/>
              <a:ext cx="6150" cy="468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圆角矩形 4"/>
                <p:cNvSpPr/>
                <p:nvPr/>
              </p:nvSpPr>
              <p:spPr>
                <a:xfrm>
                  <a:off x="9580" y="3897"/>
                  <a:ext cx="6642" cy="1222"/>
                </a:xfrm>
                <a:prstGeom prst="roundRect">
                  <a:avLst>
                    <a:gd name="adj" fmla="val 0"/>
                  </a:avLst>
                </a:prstGeom>
                <a:no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0"/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zh-CN" altLang="en-US" b="1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𝑹𝒆</m:t>
                        </m:r>
                        <m:sSub>
                          <m:sSubPr>
                            <m:ctrlPr>
                              <a:rPr lang="en-US" altLang="zh-CN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𝒁</m:t>
                            </m:r>
                          </m:e>
                          <m:sub>
                            <m:r>
                              <a:rPr lang="en-US" altLang="zh-CN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𝒕𝒉</m:t>
                            </m:r>
                          </m:sub>
                        </m:sSub>
                        <m:r>
                          <a:rPr lang="en-US" altLang="zh-CN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zh-CN" altLang="en-US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CN" altLang="en-US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zh-CN" altLang="en-US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𝝅</m:t>
                            </m:r>
                            <m:sSub>
                              <m:sSubPr>
                                <m:ctrlPr>
                                  <a:rPr lang="zh-CN" altLang="en-US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zh-CN" altLang="en-US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sub>
                            </m:sSub>
                            <m:f>
                              <m:fPr>
                                <m:type m:val="lin"/>
                                <m:ctrlPr>
                                  <a:rPr lang="zh-CN" altLang="en-US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zh-CN" altLang="en-US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num>
                              <m:den>
                                <m:r>
                                  <a:rPr lang="zh-CN" altLang="en-US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𝒆</m:t>
                                </m:r>
                              </m:den>
                            </m:f>
                          </m:num>
                          <m:den>
                            <m:sSub>
                              <m:sSubPr>
                                <m:ctrlPr>
                                  <a:rPr lang="zh-CN" altLang="en-US" b="1" i="1" smtClean="0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b="1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𝝉</m:t>
                                </m:r>
                              </m:e>
                              <m:sub>
                                <m:r>
                                  <a:rPr lang="en-US" altLang="zh-CN" b="1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altLang="zh-CN" b="1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𝒎𝒔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zh-CN" altLang="en-US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𝑰</m:t>
                                </m:r>
                              </m:e>
                              <m:sub>
                                <m:r>
                                  <a:rPr lang="zh-CN" altLang="en-US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zh-CN" altLang="en-US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𝜶</m:t>
                            </m:r>
                            <m:sSub>
                              <m:sSubPr>
                                <m:ctrlPr>
                                  <a:rPr lang="zh-CN" altLang="en-US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𝝎</m:t>
                                </m:r>
                              </m:e>
                              <m:sub>
                                <m:r>
                                  <a:rPr lang="zh-CN" altLang="en-US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zh-CN" altLang="en-US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zh-CN" altLang="en-US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zh-CN" altLang="en-US" b="1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zh-CN" altLang="en-US" b="1" i="1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zh-CN" altLang="en-US" b="1" i="1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zh-CN" altLang="en-US" b="1" i="1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𝝎</m:t>
                                            </m:r>
                                          </m:e>
                                          <m:sub>
                                            <m:r>
                                              <a:rPr lang="zh-CN" altLang="en-US" b="1" i="1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𝒓</m:t>
                                            </m:r>
                                          </m:sub>
                                        </m:sSub>
                                        <m:sSub>
                                          <m:sSubPr>
                                            <m:ctrlPr>
                                              <a:rPr lang="zh-CN" altLang="en-US" b="1" i="1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zh-CN" altLang="en-US" b="1" i="1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𝝈</m:t>
                                            </m:r>
                                          </m:e>
                                          <m:sub>
                                            <m:r>
                                              <a:rPr lang="zh-CN" altLang="en-US" b="1" i="1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𝝉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  <m:sup>
                                    <m:r>
                                      <a:rPr lang="zh-CN" altLang="en-US" b="1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sup>
                            </m:sSup>
                          </m:den>
                        </m:f>
                      </m:oMath>
                    </m:oMathPara>
                  </a14:m>
                  <a:endParaRPr lang="zh-CN" altLang="en-US" b="1" i="1" dirty="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5" name="圆角矩形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80" y="3897"/>
                  <a:ext cx="6642" cy="1222"/>
                </a:xfrm>
                <a:prstGeom prst="roundRect">
                  <a:avLst>
                    <a:gd name="adj" fmla="val 0"/>
                  </a:avLst>
                </a:prstGeom>
                <a:blipFill rotWithShape="1">
                  <a:blip r:embed="rId6"/>
                </a:blip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横向高次模计算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45886" y="1069434"/>
            <a:ext cx="96774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采用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CST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尾场求解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器</a:t>
            </a:r>
            <a:endParaRPr lang="en-US" altLang="zh-CN" sz="2400" dirty="0" smtClean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用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PSO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拟合方法从尾场势数据中精确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提取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高次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模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（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HOM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）参数</a:t>
            </a:r>
            <a:endParaRPr lang="en-US" altLang="zh-CN" sz="24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125" y="2886710"/>
            <a:ext cx="3716020" cy="291719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019165" y="2434590"/>
            <a:ext cx="110236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HOMs</a:t>
            </a:r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8230235" y="2886710"/>
          <a:ext cx="3355975" cy="29165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69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39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7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79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259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latin typeface="Calibri" panose="020F0502020204030204" charset="0"/>
                          <a:cs typeface="Calibri" panose="020F0502020204030204" charset="0"/>
                        </a:rPr>
                        <a:t>f [GHz]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>
                          <a:latin typeface="Calibri" panose="020F0502020204030204" charset="0"/>
                          <a:cs typeface="Calibri" panose="020F0502020204030204" charset="0"/>
                        </a:rPr>
                        <a:t>R/Q </a:t>
                      </a:r>
                      <a:r>
                        <a:rPr lang="en-US" altLang="zh-CN" sz="1400">
                          <a:latin typeface="Calibri" panose="020F0502020204030204" charset="0"/>
                          <a:cs typeface="Calibri" panose="020F0502020204030204" charset="0"/>
                          <a:sym typeface="+mn-ea"/>
                        </a:rPr>
                        <a:t>[Ω]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>
                          <a:latin typeface="Calibri" panose="020F0502020204030204" charset="0"/>
                          <a:cs typeface="Calibri" panose="020F0502020204030204" charset="0"/>
                        </a:rPr>
                        <a:t>Q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>
                          <a:latin typeface="Calibri" panose="020F0502020204030204" charset="0"/>
                          <a:cs typeface="Calibri" panose="020F0502020204030204" charset="0"/>
                        </a:rPr>
                        <a:t>Rs [kΩ/m]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Calibri" panose="020F0502020204030204" charset="0"/>
                        </a:rPr>
                        <a:t>0.346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Calibri" panose="020F0502020204030204" charset="0"/>
                        </a:rPr>
                        <a:t>265.08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Calibri" panose="020F0502020204030204" charset="0"/>
                        </a:rPr>
                        <a:t>50.2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Calibri" panose="020F0502020204030204" charset="0"/>
                        </a:rPr>
                        <a:t>13.31 </a:t>
                      </a: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15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Calibri" panose="020F0502020204030204" charset="0"/>
                        </a:rPr>
                        <a:t>0.499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Calibri" panose="020F0502020204030204" charset="0"/>
                        </a:rPr>
                        <a:t>24.75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Calibri" panose="020F0502020204030204" charset="0"/>
                        </a:rPr>
                        <a:t>1322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Calibri" panose="020F0502020204030204" charset="0"/>
                        </a:rPr>
                        <a:t>32.71 </a:t>
                      </a: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43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Calibri" panose="020F0502020204030204" charset="0"/>
                        </a:rPr>
                        <a:t>0.642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Calibri" panose="020F0502020204030204" charset="0"/>
                        </a:rPr>
                        <a:t>179.55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Calibri" panose="020F0502020204030204" charset="0"/>
                        </a:rPr>
                        <a:t>60.5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Calibri" panose="020F0502020204030204" charset="0"/>
                        </a:rPr>
                        <a:t>10.86 </a:t>
                      </a: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>
                          <a:solidFill>
                            <a:srgbClr val="C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Calibri" panose="020F0502020204030204" charset="0"/>
                        </a:rPr>
                        <a:t>0.883 </a:t>
                      </a:r>
                    </a:p>
                  </a:txBody>
                  <a:tcPr marL="9842" marR="9842" marT="9842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dirty="0">
                          <a:solidFill>
                            <a:srgbClr val="C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Calibri" panose="020F0502020204030204" charset="0"/>
                        </a:rPr>
                        <a:t>173.58 </a:t>
                      </a:r>
                    </a:p>
                  </a:txBody>
                  <a:tcPr marL="9842" marR="9842" marT="9842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>
                          <a:solidFill>
                            <a:srgbClr val="C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Calibri" panose="020F0502020204030204" charset="0"/>
                        </a:rPr>
                        <a:t>620.8 </a:t>
                      </a:r>
                    </a:p>
                  </a:txBody>
                  <a:tcPr marL="9842" marR="9842" marT="9842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>
                          <a:solidFill>
                            <a:srgbClr val="C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Calibri" panose="020F0502020204030204" charset="0"/>
                        </a:rPr>
                        <a:t>107.76 </a:t>
                      </a:r>
                    </a:p>
                  </a:txBody>
                  <a:tcPr marL="9842" marR="9842" marT="9842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Calibri" panose="020F0502020204030204" charset="0"/>
                        </a:rPr>
                        <a:t>1.314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Calibri" panose="020F0502020204030204" charset="0"/>
                        </a:rPr>
                        <a:t>90.67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Calibri" panose="020F0502020204030204" charset="0"/>
                        </a:rPr>
                        <a:t>237.1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Calibri" panose="020F0502020204030204" charset="0"/>
                        </a:rPr>
                        <a:t>21.50 </a:t>
                      </a: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179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Calibri" panose="020F0502020204030204" charset="0"/>
                        </a:rPr>
                        <a:t>1.468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Calibri" panose="020F0502020204030204" charset="0"/>
                        </a:rPr>
                        <a:t>31.20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Calibri" panose="020F0502020204030204" charset="0"/>
                        </a:rPr>
                        <a:t>884.9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Calibri" panose="020F0502020204030204" charset="0"/>
                        </a:rPr>
                        <a:t>27.61 </a:t>
                      </a: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43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Calibri" panose="020F0502020204030204" charset="0"/>
                        </a:rPr>
                        <a:t>1.770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Calibri" panose="020F0502020204030204" charset="0"/>
                        </a:rPr>
                        <a:t>17.20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Calibri" panose="020F0502020204030204" charset="0"/>
                        </a:rPr>
                        <a:t>2879.40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Calibri" panose="020F0502020204030204" charset="0"/>
                        </a:rPr>
                        <a:t>49.51 </a:t>
                      </a: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1607185" y="2434590"/>
            <a:ext cx="24815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Wake potentials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2886710"/>
            <a:ext cx="3734435" cy="2860040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609600" y="5943600"/>
            <a:ext cx="406400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latin typeface="Arial" panose="020B0604020202020204" pitchFamily="34" charset="0"/>
                <a:cs typeface="Arial" panose="020B0604020202020204" pitchFamily="34" charset="0"/>
              </a:rPr>
              <a:t>H. Y. Yao, et al. arXiv:2606.06803 (2026)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横向高次模不稳定性评估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09600" y="1005116"/>
            <a:ext cx="8458200" cy="142049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• 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基于保守估计的解析计算（假设各腔体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HOM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频率完全对齐）</a:t>
            </a:r>
            <a:b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</a:b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• 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仅靠辐射阻尼不足以抑制不稳定性</a:t>
            </a:r>
            <a:b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</a:b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• 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需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采用横向逐束团反馈系统</a:t>
            </a:r>
            <a:r>
              <a:rPr lang="en-US" altLang="zh-CN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(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阻尼时间</a:t>
            </a:r>
            <a:r>
              <a:rPr lang="en-US" altLang="zh-CN" sz="24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&lt;1 </a:t>
            </a:r>
            <a:r>
              <a:rPr lang="en-US" altLang="zh-CN" sz="2400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ms</a:t>
            </a:r>
            <a:r>
              <a:rPr lang="en-US" altLang="zh-CN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)</a:t>
            </a:r>
            <a:endParaRPr lang="en-US" altLang="zh-CN" sz="24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371600" y="2594610"/>
            <a:ext cx="4209415" cy="3780000"/>
            <a:chOff x="2160" y="4324"/>
            <a:chExt cx="6629" cy="5953"/>
          </a:xfrm>
        </p:grpSpPr>
        <p:sp>
          <p:nvSpPr>
            <p:cNvPr id="5" name="矩形 4"/>
            <p:cNvSpPr/>
            <p:nvPr/>
          </p:nvSpPr>
          <p:spPr>
            <a:xfrm>
              <a:off x="2160" y="4324"/>
              <a:ext cx="6629" cy="59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50800" dir="2700000">
                <a:prstClr val="black">
                  <a:alpha val="19000"/>
                </a:prst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pic>
          <p:nvPicPr>
            <p:cNvPr id="6" name="图片 5" descr="Zyth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60" y="5382"/>
              <a:ext cx="6297" cy="4808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圆角矩形 1"/>
                <p:cNvSpPr/>
                <p:nvPr/>
              </p:nvSpPr>
              <p:spPr>
                <a:xfrm>
                  <a:off x="2160" y="4325"/>
                  <a:ext cx="6629" cy="1075"/>
                </a:xfrm>
                <a:prstGeom prst="roundRect">
                  <a:avLst>
                    <a:gd name="adj" fmla="val 0"/>
                  </a:avLst>
                </a:prstGeom>
                <a:no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0"/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zh-CN" altLang="en-US" b="1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𝑹𝒆</m:t>
                        </m:r>
                        <m:sSub>
                          <m:sSubPr>
                            <m:ctrlPr>
                              <a:rPr lang="en-US" altLang="zh-CN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𝒁</m:t>
                            </m:r>
                          </m:e>
                          <m:sub>
                            <m:r>
                              <a:rPr lang="en-US" altLang="zh-CN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𝒕𝒉</m:t>
                            </m:r>
                          </m:sub>
                        </m:sSub>
                        <m:r>
                          <a:rPr lang="en-US" altLang="zh-CN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zh-CN" altLang="en-US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𝟐</m:t>
                            </m:r>
                            <m:sSub>
                              <m:sSubPr>
                                <m:ctrlPr>
                                  <a:rPr lang="el-GR" altLang="zh-CN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el-GR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𝑻</m:t>
                                </m:r>
                              </m:e>
                              <m:sub>
                                <m:r>
                                  <a:rPr lang="en-US" altLang="zh-CN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CN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e>
                              <m:sub>
                                <m:r>
                                  <a:rPr lang="en-US" altLang="zh-CN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altLang="zh-CN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en-US" altLang="zh-CN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𝒆</m:t>
                            </m:r>
                          </m:num>
                          <m:den>
                            <m:sSub>
                              <m:sSubPr>
                                <m:ctrlPr>
                                  <a:rPr lang="zh-CN" altLang="en-US" b="1" i="1" smtClean="0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b="1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𝝉</m:t>
                                </m:r>
                              </m:e>
                              <m:sub>
                                <m:r>
                                  <a:rPr lang="en-US" altLang="zh-CN" b="1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𝑹𝑫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l-GR" altLang="zh-CN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𝑰</m:t>
                                </m:r>
                              </m:e>
                              <m:sub>
                                <m:r>
                                  <a:rPr lang="en-US" altLang="zh-CN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l-GR" altLang="zh-CN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l-GR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𝜷</m:t>
                                </m:r>
                              </m:e>
                              <m:sub>
                                <m:r>
                                  <a:rPr lang="en-US" altLang="zh-CN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altLang="zh-CN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r>
                                  <a:rPr lang="en-US" altLang="zh-CN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n-US" altLang="zh-CN" b="1" i="1" dirty="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2" name="圆角矩形 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60" y="4325"/>
                  <a:ext cx="6629" cy="1075"/>
                </a:xfrm>
                <a:prstGeom prst="roundRect">
                  <a:avLst>
                    <a:gd name="adj" fmla="val 0"/>
                  </a:avLst>
                </a:prstGeom>
                <a:blipFill rotWithShape="1">
                  <a:blip r:embed="rId4"/>
                </a:blip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" name="组合 12"/>
          <p:cNvGrpSpPr/>
          <p:nvPr/>
        </p:nvGrpSpPr>
        <p:grpSpPr>
          <a:xfrm>
            <a:off x="6198870" y="2593975"/>
            <a:ext cx="4149090" cy="3780155"/>
            <a:chOff x="9762" y="4325"/>
            <a:chExt cx="6534" cy="5953"/>
          </a:xfrm>
        </p:grpSpPr>
        <p:sp>
          <p:nvSpPr>
            <p:cNvPr id="11" name="矩形 10"/>
            <p:cNvSpPr/>
            <p:nvPr/>
          </p:nvSpPr>
          <p:spPr>
            <a:xfrm>
              <a:off x="9762" y="4325"/>
              <a:ext cx="6534" cy="59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50800" dir="2700000">
                <a:prstClr val="black">
                  <a:alpha val="19000"/>
                </a:prst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pic>
          <p:nvPicPr>
            <p:cNvPr id="7" name="图片 6" descr="Zyth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897" y="5343"/>
              <a:ext cx="6303" cy="4839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圆角矩形 7"/>
                <p:cNvSpPr/>
                <p:nvPr/>
              </p:nvSpPr>
              <p:spPr>
                <a:xfrm>
                  <a:off x="9763" y="4325"/>
                  <a:ext cx="6510" cy="1075"/>
                </a:xfrm>
                <a:prstGeom prst="roundRect">
                  <a:avLst>
                    <a:gd name="adj" fmla="val 0"/>
                  </a:avLst>
                </a:prstGeom>
                <a:no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0"/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zh-CN" altLang="en-US" b="1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𝑹𝒆</m:t>
                        </m:r>
                        <m:sSub>
                          <m:sSubPr>
                            <m:ctrlPr>
                              <a:rPr lang="en-US" altLang="zh-CN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𝒁</m:t>
                            </m:r>
                          </m:e>
                          <m:sub>
                            <m:r>
                              <a:rPr lang="en-US" altLang="zh-CN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𝒕𝒉</m:t>
                            </m:r>
                          </m:sub>
                        </m:sSub>
                        <m:r>
                          <a:rPr lang="en-US" altLang="zh-CN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zh-CN" altLang="en-US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𝟐</m:t>
                            </m:r>
                            <m:sSub>
                              <m:sSubPr>
                                <m:ctrlPr>
                                  <a:rPr lang="el-GR" altLang="zh-CN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el-GR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𝑻</m:t>
                                </m:r>
                              </m:e>
                              <m:sub>
                                <m:r>
                                  <a:rPr lang="en-US" altLang="zh-CN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CN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e>
                              <m:sub>
                                <m:r>
                                  <a:rPr lang="en-US" altLang="zh-CN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altLang="zh-CN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en-US" altLang="zh-CN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𝒆</m:t>
                            </m:r>
                          </m:num>
                          <m:den>
                            <m:sSub>
                              <m:sSubPr>
                                <m:ctrlPr>
                                  <a:rPr lang="zh-CN" altLang="en-US" b="1" i="1" smtClean="0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b="1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𝝉</m:t>
                                </m:r>
                              </m:e>
                              <m:sub>
                                <m:r>
                                  <a:rPr lang="en-US" altLang="zh-CN" b="1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altLang="zh-CN" b="1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𝒎𝒔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l-GR" altLang="zh-CN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𝑰</m:t>
                                </m:r>
                              </m:e>
                              <m:sub>
                                <m:r>
                                  <a:rPr lang="en-US" altLang="zh-CN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l-GR" altLang="zh-CN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l-GR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𝜷</m:t>
                                </m:r>
                              </m:e>
                              <m:sub>
                                <m:r>
                                  <a:rPr lang="en-US" altLang="zh-CN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altLang="zh-CN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r>
                                  <a:rPr lang="en-US" altLang="zh-CN" b="1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n-US" altLang="zh-CN" b="1" i="1" dirty="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8" name="圆角矩形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63" y="4325"/>
                  <a:ext cx="6510" cy="1075"/>
                </a:xfrm>
                <a:prstGeom prst="roundRect">
                  <a:avLst>
                    <a:gd name="adj" fmla="val 0"/>
                  </a:avLst>
                </a:prstGeom>
                <a:blipFill rotWithShape="1">
                  <a:blip r:embed="rId6"/>
                </a:blip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RW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导致的横向耦合束团不稳定性评估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604520" y="3211830"/>
          <a:ext cx="3891280" cy="3028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0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0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65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辐射阻尼</a:t>
                      </a:r>
                      <a:r>
                        <a:rPr lang="en-US" altLang="zh-CN" sz="14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@ 1 GeV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22.8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GRy @ 1 GeV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1309 (u=1342)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GRx @ 1 GeV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 535  </a:t>
                      </a:r>
                      <a:r>
                        <a:rPr lang="en-US" altLang="zh-CN" sz="140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(u=1347)</a:t>
                      </a:r>
                      <a:endParaRPr lang="en-US" altLang="zh-CN" sz="1400"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辐射阻尼</a:t>
                      </a:r>
                      <a:r>
                        <a:rPr lang="en-US" altLang="zh-CN" sz="14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@ 2 GeV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56.5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GRy @ 2 GeV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1637 (u=1344)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GRx @ 2 GeV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 669 </a:t>
                      </a:r>
                      <a:r>
                        <a:rPr lang="en-US" altLang="zh-CN" sz="140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(u=1347)</a:t>
                      </a:r>
                      <a:endParaRPr lang="en-US" altLang="zh-CN" sz="1400"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辐射阻尼</a:t>
                      </a:r>
                      <a:r>
                        <a:rPr lang="en-US" altLang="zh-CN" sz="14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@ 3.5 GeV</a:t>
                      </a:r>
                    </a:p>
                  </a:txBody>
                  <a:tcPr anchor="ctr">
                    <a:solidFill>
                      <a:srgbClr val="4F80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4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56.5</a:t>
                      </a:r>
                    </a:p>
                  </a:txBody>
                  <a:tcPr anchor="ctr">
                    <a:solidFill>
                      <a:srgbClr val="4F80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GRy @ 3.5 GeV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935 (u=1345)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GRx @ 2 GeV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400" dirty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382</a:t>
                      </a:r>
                      <a:r>
                        <a:rPr lang="en-US" altLang="zh-CN" sz="1400" dirty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 (u=1347)</a:t>
                      </a:r>
                      <a:endParaRPr lang="en-US" altLang="zh-CN" sz="1400" dirty="0"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/>
              <p:cNvSpPr txBox="1"/>
              <p:nvPr/>
            </p:nvSpPr>
            <p:spPr>
              <a:xfrm>
                <a:off x="1548764" y="2757821"/>
                <a:ext cx="2177415" cy="3683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dirty="0" smtClean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解析计算</a:t>
                </a:r>
                <a:r>
                  <a:rPr lang="en-US" altLang="zh-CN" dirty="0" smtClean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@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𝜉</m:t>
                    </m:r>
                    <m:r>
                      <a:rPr lang="en-US" altLang="zh-CN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=0</m:t>
                    </m:r>
                  </m:oMath>
                </a14:m>
                <a:endParaRPr lang="en-US" altLang="zh-CN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文本框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8764" y="2757821"/>
                <a:ext cx="2177415" cy="368300"/>
              </a:xfrm>
              <a:prstGeom prst="rect">
                <a:avLst/>
              </a:prstGeom>
              <a:blipFill rotWithShape="1">
                <a:blip r:embed="rId8"/>
                <a:stretch>
                  <a:fillRect l="-29" t="-4" r="29" b="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图片 12" descr="D:/Users/Administrator/Desktop/电阻壁计算/y.pngy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rcRect t="30" b="102"/>
          <a:stretch>
            <a:fillRect/>
          </a:stretch>
        </p:blipFill>
        <p:spPr>
          <a:xfrm>
            <a:off x="4601845" y="3165475"/>
            <a:ext cx="3575685" cy="3056255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5359468" y="2695750"/>
            <a:ext cx="2291012" cy="49244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285750" indent="-2857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追踪</a:t>
            </a:r>
            <a:r>
              <a:rPr lang="en-US" altLang="zh-CN" sz="20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@ 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y plane</a:t>
            </a:r>
            <a:endParaRPr lang="zh-CN" altLang="en-US" sz="20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8875554" y="2695750"/>
            <a:ext cx="2284600" cy="49244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285750" indent="-2857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追踪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@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x plane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7" name="图片 16" descr="D:/Users/Administrator/Desktop/电阻壁计算/x.pngx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rcRect l="1747" r="1747"/>
          <a:stretch>
            <a:fillRect/>
          </a:stretch>
        </p:blipFill>
        <p:spPr>
          <a:xfrm>
            <a:off x="8283575" y="3165475"/>
            <a:ext cx="3527425" cy="3067685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533400" y="1016938"/>
            <a:ext cx="9791246" cy="15297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更严重</a:t>
            </a:r>
            <a:r>
              <a:rPr lang="en-US" altLang="zh-CN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TCBI @Y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方向</a:t>
            </a:r>
          </a:p>
          <a:p>
            <a:pPr marL="34290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提高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色品抑制效果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不佳，非均匀填充模式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会略微增大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增长率</a:t>
            </a:r>
          </a:p>
          <a:p>
            <a:pPr marL="34290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需采用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横向逐束团反馈系统（阻尼时间</a:t>
            </a: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&lt;0.5 ms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）</a:t>
            </a:r>
            <a:endParaRPr lang="en-US" altLang="zh-CN" sz="2400" dirty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762000" y="990600"/>
            <a:ext cx="9563100" cy="467995"/>
          </a:xfrm>
          <a:prstGeom prst="roundRect">
            <a:avLst/>
          </a:prstGeom>
          <a:solidFill>
            <a:srgbClr val="D3D4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85800" y="-1"/>
            <a:ext cx="10972800" cy="792000"/>
          </a:xfrm>
        </p:spPr>
        <p:txBody>
          <a:bodyPr>
            <a:noAutofit/>
          </a:bodyPr>
          <a:lstStyle/>
          <a:p>
            <a:pPr defTabSz="914400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主要内容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+mn-ea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762000" y="1945640"/>
            <a:ext cx="9563735" cy="467995"/>
          </a:xfrm>
          <a:prstGeom prst="roundRect">
            <a:avLst/>
          </a:prstGeom>
          <a:solidFill>
            <a:srgbClr val="D3D4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6" name="圆角矩形 15"/>
          <p:cNvSpPr/>
          <p:nvPr/>
        </p:nvSpPr>
        <p:spPr>
          <a:xfrm>
            <a:off x="762000" y="3389630"/>
            <a:ext cx="9563735" cy="467995"/>
          </a:xfrm>
          <a:prstGeom prst="roundRect">
            <a:avLst/>
          </a:prstGeom>
          <a:solidFill>
            <a:srgbClr val="D3D4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7" name="圆角矩形 16"/>
          <p:cNvSpPr/>
          <p:nvPr/>
        </p:nvSpPr>
        <p:spPr>
          <a:xfrm>
            <a:off x="762000" y="5259705"/>
            <a:ext cx="9563100" cy="467995"/>
          </a:xfrm>
          <a:prstGeom prst="round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8" name="圆角矩形 17"/>
          <p:cNvSpPr/>
          <p:nvPr/>
        </p:nvSpPr>
        <p:spPr>
          <a:xfrm>
            <a:off x="762000" y="5842635"/>
            <a:ext cx="9563100" cy="467995"/>
          </a:xfrm>
          <a:prstGeom prst="roundRect">
            <a:avLst/>
          </a:prstGeom>
          <a:solidFill>
            <a:srgbClr val="D3D4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4" name="内容占位符 2"/>
          <p:cNvSpPr txBox="1"/>
          <p:nvPr/>
        </p:nvSpPr>
        <p:spPr bwMode="auto">
          <a:xfrm>
            <a:off x="1092200" y="992505"/>
            <a:ext cx="8374380" cy="516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8900" indent="0">
              <a:lnSpc>
                <a:spcPct val="80000"/>
              </a:lnSpc>
              <a:spcBef>
                <a:spcPts val="1200"/>
              </a:spcBef>
              <a:buNone/>
            </a:pPr>
            <a:r>
              <a:rPr lang="zh-CN" altLang="en-US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介绍</a:t>
            </a:r>
            <a:endParaRPr lang="en-US" altLang="zh-CN" b="1" dirty="0">
              <a:solidFill>
                <a:schemeClr val="accent2">
                  <a:lumMod val="60000"/>
                  <a:lumOff val="4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522605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STCF </a:t>
            </a:r>
            <a:r>
              <a:rPr lang="zh-CN" altLang="en-US" sz="24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简介及集体效应挑战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88900" indent="0">
              <a:lnSpc>
                <a:spcPct val="80000"/>
              </a:lnSpc>
              <a:spcBef>
                <a:spcPts val="1200"/>
              </a:spcBef>
              <a:buNone/>
            </a:pPr>
            <a:r>
              <a:rPr lang="zh-CN" altLang="en-US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单束团不稳定性</a:t>
            </a:r>
            <a:endParaRPr lang="en-US" altLang="zh-CN" b="1" dirty="0">
              <a:solidFill>
                <a:schemeClr val="accent2">
                  <a:lumMod val="60000"/>
                  <a:lumOff val="4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522605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纵向</a:t>
            </a: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MWI:  CSR &amp; CWR + RW (NEG</a:t>
            </a:r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膜</a:t>
            </a: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)  </a:t>
            </a:r>
          </a:p>
          <a:p>
            <a:pPr marL="522605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横向</a:t>
            </a: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TMCI: </a:t>
            </a:r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 几何</a:t>
            </a: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+ RW (NEG</a:t>
            </a:r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膜</a:t>
            </a: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)  </a:t>
            </a:r>
            <a:endParaRPr lang="en-US" altLang="zh-CN" sz="2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88900" indent="0">
              <a:lnSpc>
                <a:spcPct val="80000"/>
              </a:lnSpc>
              <a:spcBef>
                <a:spcPts val="1200"/>
              </a:spcBef>
              <a:buClrTx/>
              <a:buSzTx/>
              <a:buNone/>
            </a:pPr>
            <a:r>
              <a:rPr lang="zh-CN" altLang="en-US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耦合束团不稳定性</a:t>
            </a:r>
            <a:endParaRPr lang="en-US" altLang="zh-CN" b="1" dirty="0">
              <a:solidFill>
                <a:schemeClr val="accent2">
                  <a:lumMod val="60000"/>
                  <a:lumOff val="4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  <a:p>
            <a:pPr marL="522605" algn="l">
              <a:lnSpc>
                <a:spcPct val="80000"/>
              </a:lnSpc>
              <a:spcBef>
                <a:spcPts val="12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由</a:t>
            </a: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RF</a:t>
            </a:r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腔加速模式驱动</a:t>
            </a:r>
            <a:endParaRPr lang="en-US" altLang="zh-CN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  <a:p>
            <a:pPr marL="522605" algn="l">
              <a:lnSpc>
                <a:spcPct val="80000"/>
              </a:lnSpc>
              <a:spcBef>
                <a:spcPts val="12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由</a:t>
            </a: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RF</a:t>
            </a:r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腔</a:t>
            </a: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HOMs</a:t>
            </a:r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驱动</a:t>
            </a:r>
            <a:endParaRPr lang="en-US" altLang="zh-CN" sz="2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  <a:p>
            <a:pPr marL="522605" algn="l">
              <a:lnSpc>
                <a:spcPct val="80000"/>
              </a:lnSpc>
              <a:spcBef>
                <a:spcPts val="12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由</a:t>
            </a: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RW</a:t>
            </a:r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驱动</a:t>
            </a:r>
            <a:endParaRPr lang="en-US" altLang="zh-CN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  <a:p>
            <a:pPr marL="88900" indent="0" algn="l">
              <a:lnSpc>
                <a:spcPct val="80000"/>
              </a:lnSpc>
              <a:spcBef>
                <a:spcPts val="120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zh-CN" altLang="en-US" b="1" dirty="0" smtClean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电子云与离子俘获不稳定性</a:t>
            </a:r>
            <a:endParaRPr lang="en-US" altLang="zh-CN" b="1" dirty="0" smtClean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  <a:p>
            <a:pPr marL="88900" indent="0">
              <a:lnSpc>
                <a:spcPct val="80000"/>
              </a:lnSpc>
              <a:spcBef>
                <a:spcPts val="1400"/>
              </a:spcBef>
              <a:buFont typeface="Wingdings" panose="05000000000000000000" pitchFamily="2" charset="2"/>
              <a:buNone/>
            </a:pPr>
            <a:r>
              <a:rPr lang="zh-CN" altLang="en-US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总结</a:t>
            </a:r>
            <a:endParaRPr lang="en-US" altLang="zh-CN" b="1" dirty="0">
              <a:solidFill>
                <a:schemeClr val="accent2">
                  <a:lumMod val="60000"/>
                  <a:lumOff val="4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88900" indent="0">
              <a:lnSpc>
                <a:spcPts val="4800"/>
              </a:lnSpc>
              <a:buFont typeface="Wingdings" panose="05000000000000000000" pitchFamily="2" charset="2"/>
              <a:buNone/>
            </a:pPr>
            <a:endParaRPr lang="en-US" altLang="zh-CN" b="1" dirty="0">
              <a:solidFill>
                <a:schemeClr val="accent2">
                  <a:lumMod val="60000"/>
                  <a:lumOff val="40000"/>
                </a:schemeClr>
              </a:solidFill>
              <a:latin typeface="Arial" panose="020B0604020202020204" pitchFamily="34" charset="0"/>
              <a:ea typeface="华文中宋" panose="0201060004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j-lt"/>
              </a:rPr>
              <a:t>电子云效应初步模拟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j-lt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369570" y="835025"/>
            <a:ext cx="11303635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正电子环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：二次电子雪崩倍增导致电子云</a:t>
            </a:r>
            <a:r>
              <a:rPr lang="zh-CN" altLang="en-US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形成 </a:t>
            </a:r>
            <a:endParaRPr lang="en-US" altLang="zh-CN" dirty="0" smtClean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电子云累积</a:t>
            </a:r>
            <a:r>
              <a:rPr lang="zh-CN" altLang="en-US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：预期全环平均</a:t>
            </a:r>
            <a:r>
              <a:rPr lang="zh-CN" altLang="en-US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~ 0.5×10</a:t>
            </a:r>
            <a:r>
              <a:rPr lang="en-US" altLang="zh-CN" b="1" baseline="300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12</a:t>
            </a:r>
            <a:r>
              <a:rPr lang="en-US" altLang="zh-CN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</a:t>
            </a:r>
            <a:r>
              <a:rPr lang="en-US" altLang="zh-CN" b="1" baseline="300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−3</a:t>
            </a:r>
            <a:r>
              <a:rPr lang="en-US" altLang="zh-CN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zh-CN" altLang="en-US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（</a:t>
            </a:r>
            <a:r>
              <a:rPr lang="en-US" altLang="zh-CN" dirty="0" err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PyEcloud</a:t>
            </a:r>
            <a:r>
              <a:rPr lang="zh-CN" altLang="en-US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）</a:t>
            </a:r>
            <a:endParaRPr lang="zh-CN" altLang="en-US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电子云效应</a:t>
            </a:r>
            <a:r>
              <a:rPr lang="zh-CN" altLang="en-US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：单束团不稳定性，相干频移，多束团不稳定性</a:t>
            </a:r>
            <a:r>
              <a:rPr lang="zh-CN" altLang="en-US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（</a:t>
            </a:r>
            <a:r>
              <a:rPr lang="en-US" altLang="zh-CN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~0.5 ms@1×10</a:t>
            </a:r>
            <a:r>
              <a:rPr lang="en-US" altLang="zh-CN" b="1" baseline="300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12</a:t>
            </a:r>
            <a:r>
              <a:rPr lang="en-US" altLang="zh-CN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</a:t>
            </a:r>
            <a:r>
              <a:rPr lang="en-US" altLang="zh-CN" b="1" baseline="300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−3 </a:t>
            </a:r>
            <a:r>
              <a:rPr lang="zh-CN" altLang="en-US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）</a:t>
            </a:r>
            <a:r>
              <a:rPr lang="zh-CN" altLang="en-US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（</a:t>
            </a:r>
            <a:r>
              <a:rPr lang="en-US" altLang="zh-CN" dirty="0" err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PyHEADTAIL</a:t>
            </a:r>
            <a:r>
              <a:rPr lang="zh-CN" altLang="en-US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）</a:t>
            </a:r>
            <a:endParaRPr lang="zh-CN" altLang="en-US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电子云密度</a:t>
            </a:r>
            <a:r>
              <a:rPr lang="zh-CN" altLang="en-US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阈值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：</a:t>
            </a:r>
            <a:r>
              <a:rPr lang="zh-CN" altLang="en-US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模拟</a:t>
            </a:r>
            <a:r>
              <a:rPr lang="en-US" altLang="zh-CN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ρ</a:t>
            </a:r>
            <a:r>
              <a:rPr lang="en-US" altLang="zh-CN" b="1" baseline="-250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e</a:t>
            </a:r>
            <a:r>
              <a:rPr lang="en-US" altLang="zh-CN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≈</a:t>
            </a:r>
            <a:r>
              <a:rPr lang="en-US" altLang="zh-CN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1.0×10</a:t>
            </a:r>
            <a:r>
              <a:rPr lang="en-US" altLang="zh-CN" b="1" baseline="300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12</a:t>
            </a:r>
            <a:r>
              <a:rPr lang="en-US" altLang="zh-CN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</a:t>
            </a:r>
            <a:r>
              <a:rPr lang="en-US" altLang="zh-CN" b="1" baseline="300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−</a:t>
            </a:r>
            <a:r>
              <a:rPr lang="en-US" altLang="zh-CN" b="1" baseline="300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3 </a:t>
            </a:r>
            <a:r>
              <a:rPr lang="en-US" altLang="zh-CN" baseline="300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zh-CN" altLang="en-US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理论</a:t>
            </a:r>
            <a:r>
              <a:rPr lang="en-US" altLang="zh-CN" b="1" i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ρ</a:t>
            </a:r>
            <a:r>
              <a:rPr lang="en-US" altLang="zh-CN" b="1" i="1" baseline="-250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e</a:t>
            </a:r>
            <a:r>
              <a:rPr lang="zh-CN" altLang="en-US" b="1" baseline="-250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​ </a:t>
            </a:r>
            <a:r>
              <a:rPr lang="zh-CN" altLang="en-US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≈</a:t>
            </a:r>
            <a:r>
              <a:rPr lang="en-US" altLang="zh-CN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4×10</a:t>
            </a:r>
            <a:r>
              <a:rPr lang="en-US" altLang="zh-CN" b="1" baseline="300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12</a:t>
            </a:r>
            <a:r>
              <a:rPr lang="en-US" altLang="zh-CN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</a:t>
            </a:r>
            <a:r>
              <a:rPr lang="en-US" altLang="zh-CN" b="1" baseline="300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−3</a:t>
            </a:r>
            <a:endParaRPr lang="zh-CN" altLang="en-US" b="1" baseline="300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设计目标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：</a:t>
            </a:r>
            <a:r>
              <a:rPr lang="en-US" altLang="zh-CN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ρ</a:t>
            </a:r>
            <a:r>
              <a:rPr lang="en-US" altLang="zh-CN" b="1" baseline="-250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e</a:t>
            </a:r>
            <a:r>
              <a:rPr lang="en-US" altLang="zh-CN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&lt;1×10</a:t>
            </a:r>
            <a:r>
              <a:rPr lang="en-US" altLang="zh-CN" b="1" baseline="300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12</a:t>
            </a:r>
            <a:r>
              <a:rPr lang="en-US" altLang="zh-CN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</a:t>
            </a:r>
            <a:r>
              <a:rPr lang="en-US" altLang="zh-CN" b="1" baseline="300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−</a:t>
            </a:r>
            <a:r>
              <a:rPr lang="en-US" altLang="zh-CN" b="1" baseline="300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3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缓解</a:t>
            </a:r>
            <a:r>
              <a:rPr lang="zh-CN" altLang="en-US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措施</a:t>
            </a:r>
            <a:r>
              <a:rPr lang="zh-CN" altLang="en-US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：前室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、</a:t>
            </a:r>
            <a:r>
              <a:rPr lang="en-US" altLang="zh-CN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NEG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涂层（低</a:t>
            </a:r>
            <a:r>
              <a:rPr lang="en-US" altLang="zh-CN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SEY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）、纵向螺线管磁场</a:t>
            </a:r>
            <a:r>
              <a:rPr lang="zh-CN" altLang="en-US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、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清洗</a:t>
            </a:r>
            <a:r>
              <a:rPr lang="zh-CN" altLang="en-US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电极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、腔室表面</a:t>
            </a:r>
            <a:r>
              <a:rPr lang="zh-CN" altLang="en-US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刻槽、逐束团反馈</a:t>
            </a:r>
          </a:p>
        </p:txBody>
      </p:sp>
      <p:sp>
        <p:nvSpPr>
          <p:cNvPr id="4" name="矩形 3"/>
          <p:cNvSpPr/>
          <p:nvPr/>
        </p:nvSpPr>
        <p:spPr>
          <a:xfrm>
            <a:off x="891238" y="5950097"/>
            <a:ext cx="3532505" cy="3109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Z. </a:t>
            </a:r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Meng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W.Li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et al., IPAC 2026 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THP5644</a:t>
            </a: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20" y="3479800"/>
            <a:ext cx="4071620" cy="1990725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5840" y="3479800"/>
            <a:ext cx="3550920" cy="198501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74883" y="5476006"/>
            <a:ext cx="346329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电子云累积模拟 </a:t>
            </a:r>
            <a:r>
              <a:rPr lang="en-US" altLang="zh-CN" dirty="0" smtClean="0">
                <a:latin typeface="Arial" panose="020B0604020202020204" pitchFamily="34" charset="0"/>
                <a:cs typeface="Arial" panose="020B0604020202020204" pitchFamily="34" charset="0"/>
              </a:rPr>
              <a:t>@ antechamber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5458724" y="5476006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单束团不稳定性模拟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5531660" y="5882910"/>
            <a:ext cx="234061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阈值：</a:t>
            </a:r>
            <a:r>
              <a:rPr lang="en-US" altLang="zh-CN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~1×10¹² </a:t>
            </a:r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m⁻³</a:t>
            </a: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5660" y="3479800"/>
            <a:ext cx="3013710" cy="1988820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9189595" y="5476006"/>
            <a:ext cx="1612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相干频移模拟</a:t>
            </a:r>
            <a:endParaRPr lang="zh-CN" altLang="en-US" dirty="0"/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200" y="2209800"/>
            <a:ext cx="1863725" cy="6292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j-lt"/>
              </a:rPr>
              <a:t>离子俘获不稳定性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j-lt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304165" y="964565"/>
            <a:ext cx="7482205" cy="2328545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新开发了</a:t>
            </a:r>
            <a:r>
              <a:rPr lang="zh-CN" altLang="en-US" sz="2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 </a:t>
            </a:r>
            <a:r>
              <a:rPr lang="en-US" altLang="zh-CN" sz="2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BIIT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（束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离子相互作用跟踪）代码</a:t>
            </a:r>
          </a:p>
          <a:p>
            <a:pPr>
              <a:lnSpc>
                <a:spcPct val="130000"/>
              </a:lnSpc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算法与功能均可与 </a:t>
            </a:r>
            <a:r>
              <a:rPr lang="en-US" altLang="zh-CN" sz="2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mbtrack2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 相当</a:t>
            </a:r>
          </a:p>
          <a:p>
            <a:pPr>
              <a:lnSpc>
                <a:spcPct val="130000"/>
              </a:lnSpc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功能全面，支持</a:t>
            </a:r>
            <a:r>
              <a:rPr lang="zh-CN" altLang="en-US" sz="2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：任意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填充</a:t>
            </a:r>
            <a:r>
              <a:rPr lang="zh-CN" altLang="en-US" sz="2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模式；束团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电荷不</a:t>
            </a:r>
            <a:r>
              <a:rPr lang="zh-CN" altLang="en-US" sz="2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均匀性；色品；</a:t>
            </a:r>
            <a:r>
              <a:rPr lang="en-US" altLang="zh-CN" sz="2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PIC-2D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（二维粒子云）</a:t>
            </a:r>
            <a:r>
              <a:rPr lang="zh-CN" altLang="en-US" sz="2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建模；高斯拟合；多种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残余气体</a:t>
            </a:r>
            <a:r>
              <a:rPr lang="zh-CN" altLang="en-US" sz="2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成分；多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个相互作用点，通过线性传输映射连接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7737367" y="914672"/>
            <a:ext cx="4274185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>
              <a:lnSpc>
                <a:spcPct val="100000"/>
              </a:lnSpc>
            </a:pPr>
            <a:r>
              <a:rPr lang="en-US" altLang="zh-CN" i="0" dirty="0">
                <a:solidFill>
                  <a:srgbClr val="0F1115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0.25nTor CO  4</a:t>
            </a:r>
            <a:r>
              <a:rPr lang="zh-CN" altLang="en-US" i="0" dirty="0">
                <a:solidFill>
                  <a:srgbClr val="0F1115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间隙，一个作用点</a:t>
            </a:r>
            <a:r>
              <a:rPr lang="en-US" altLang="zh-CN" i="0" dirty="0">
                <a:solidFill>
                  <a:srgbClr val="0F1115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</a:p>
          <a:p>
            <a:pPr marL="0" indent="0" algn="l">
              <a:lnSpc>
                <a:spcPct val="100000"/>
              </a:lnSpc>
            </a:pPr>
            <a:r>
              <a:rPr lang="zh-CN" altLang="en-US" i="0" dirty="0">
                <a:solidFill>
                  <a:srgbClr val="0F1115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增长率</a:t>
            </a:r>
            <a:r>
              <a:rPr lang="en-US" altLang="zh-CN" b="1" i="0" dirty="0">
                <a:solidFill>
                  <a:srgbClr val="0F1115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2.5 ms</a:t>
            </a:r>
            <a:r>
              <a:rPr lang="en-US" altLang="zh-CN" b="1" i="0" baseline="30000" dirty="0">
                <a:solidFill>
                  <a:srgbClr val="0F1115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-</a:t>
            </a:r>
            <a:r>
              <a:rPr lang="en-US" altLang="zh-CN" b="1" i="0" dirty="0">
                <a:solidFill>
                  <a:srgbClr val="0F1115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¹</a:t>
            </a:r>
            <a:r>
              <a:rPr lang="en-US" altLang="zh-CN" i="0" dirty="0">
                <a:solidFill>
                  <a:srgbClr val="0F1115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(</a:t>
            </a:r>
            <a:r>
              <a:rPr lang="en-US" altLang="zh-CN" b="1" i="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FB &lt; 0.4 ms</a:t>
            </a:r>
            <a:r>
              <a:rPr lang="en-US" altLang="zh-CN" i="0" dirty="0">
                <a:solidFill>
                  <a:srgbClr val="0F1115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44" name="图片 4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0085" y="3856990"/>
            <a:ext cx="3391535" cy="2382520"/>
          </a:xfrm>
          <a:prstGeom prst="rect">
            <a:avLst/>
          </a:prstGeom>
        </p:spPr>
      </p:pic>
      <p:sp>
        <p:nvSpPr>
          <p:cNvPr id="45" name="文本框 44"/>
          <p:cNvSpPr txBox="1"/>
          <p:nvPr/>
        </p:nvSpPr>
        <p:spPr>
          <a:xfrm>
            <a:off x="948055" y="3546475"/>
            <a:ext cx="25596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Ion distribution</a:t>
            </a:r>
          </a:p>
        </p:txBody>
      </p:sp>
      <p:sp>
        <p:nvSpPr>
          <p:cNvPr id="46" name="椭圆 45"/>
          <p:cNvSpPr/>
          <p:nvPr/>
        </p:nvSpPr>
        <p:spPr>
          <a:xfrm>
            <a:off x="2393950" y="4572635"/>
            <a:ext cx="939165" cy="715645"/>
          </a:xfrm>
          <a:prstGeom prst="ellipse">
            <a:avLst/>
          </a:prstGeom>
          <a:noFill/>
          <a:ln w="2222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zh-CN" sz="18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2209800" y="3962400"/>
            <a:ext cx="13716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altLang="zh-CN" sz="1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ions </a:t>
            </a:r>
          </a:p>
          <a:p>
            <a:pPr algn="ctr">
              <a:lnSpc>
                <a:spcPct val="100000"/>
              </a:lnSpc>
            </a:pPr>
            <a:r>
              <a:rPr lang="en-US" altLang="zh-CN" sz="1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 way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4287520" y="3856990"/>
            <a:ext cx="3308985" cy="2383763"/>
            <a:chOff x="6721" y="6066"/>
            <a:chExt cx="5211" cy="3919"/>
          </a:xfrm>
        </p:grpSpPr>
        <p:pic>
          <p:nvPicPr>
            <p:cNvPr id="50" name="图片 4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721" y="6066"/>
              <a:ext cx="5211" cy="3919"/>
            </a:xfrm>
            <a:prstGeom prst="rect">
              <a:avLst/>
            </a:prstGeom>
          </p:spPr>
        </p:pic>
        <p:sp>
          <p:nvSpPr>
            <p:cNvPr id="51" name="文本框 50"/>
            <p:cNvSpPr txBox="1"/>
            <p:nvPr/>
          </p:nvSpPr>
          <p:spPr>
            <a:xfrm>
              <a:off x="7092" y="6422"/>
              <a:ext cx="2952" cy="145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indent="0" fontAlgn="auto">
                <a:lnSpc>
                  <a:spcPct val="100000"/>
                </a:lnSpc>
              </a:pPr>
              <a:r>
                <a:rPr lang="en-US" altLang="zh-CN" sz="1600">
                  <a:latin typeface="Arial" panose="020B0604020202020204" pitchFamily="34" charset="0"/>
                  <a:cs typeface="Arial" panose="020B0604020202020204" pitchFamily="34" charset="0"/>
                </a:rPr>
                <a:t>origin </a:t>
              </a:r>
              <a:endParaRPr lang="zh-CN" alt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indent="0" fontAlgn="auto">
                <a:lnSpc>
                  <a:spcPct val="100000"/>
                </a:lnSpc>
              </a:pPr>
              <a:r>
                <a:rPr lang="en-US" altLang="zh-CN" sz="16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bigaussian</a:t>
              </a:r>
            </a:p>
            <a:p>
              <a:pPr indent="0" fontAlgn="auto">
                <a:lnSpc>
                  <a:spcPct val="100000"/>
                </a:lnSpc>
              </a:pPr>
              <a:r>
                <a:rPr lang="en-US" altLang="zh-CN" sz="1600">
                  <a:solidFill>
                    <a:srgbClr val="0101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single gaussian</a:t>
              </a:r>
            </a:p>
          </p:txBody>
        </p:sp>
      </p:grpSp>
      <p:sp>
        <p:nvSpPr>
          <p:cNvPr id="52" name="文本框 51"/>
          <p:cNvSpPr txBox="1"/>
          <p:nvPr/>
        </p:nvSpPr>
        <p:spPr>
          <a:xfrm>
            <a:off x="4717415" y="3546475"/>
            <a:ext cx="25431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kicks on the axes</a:t>
            </a:r>
            <a:endParaRPr lang="en-US" altLang="zh-CN" sz="1800" b="1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4851400" y="6223000"/>
            <a:ext cx="2573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Calculated by</a:t>
            </a:r>
            <a:r>
              <a:rPr lang="en-US" altLang="zh-CN" i="1" dirty="0">
                <a:effectLst/>
              </a:rPr>
              <a:t> </a:t>
            </a:r>
            <a:r>
              <a:rPr lang="zh-CN" altLang="en-US" i="1" dirty="0">
                <a:effectLst/>
              </a:rPr>
              <a:t>李伟伟</a:t>
            </a:r>
          </a:p>
        </p:txBody>
      </p:sp>
      <p:sp>
        <p:nvSpPr>
          <p:cNvPr id="54" name="矩形 53"/>
          <p:cNvSpPr/>
          <p:nvPr/>
        </p:nvSpPr>
        <p:spPr>
          <a:xfrm>
            <a:off x="648335" y="3609975"/>
            <a:ext cx="10979785" cy="296418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7812405" y="3856990"/>
            <a:ext cx="3790950" cy="2382520"/>
            <a:chOff x="12183" y="6074"/>
            <a:chExt cx="5970" cy="3752"/>
          </a:xfrm>
        </p:grpSpPr>
        <p:grpSp>
          <p:nvGrpSpPr>
            <p:cNvPr id="12" name="组合 11"/>
            <p:cNvGrpSpPr/>
            <p:nvPr/>
          </p:nvGrpSpPr>
          <p:grpSpPr>
            <a:xfrm>
              <a:off x="12183" y="6074"/>
              <a:ext cx="5970" cy="3752"/>
              <a:chOff x="12182" y="6114"/>
              <a:chExt cx="5970" cy="3516"/>
            </a:xfrm>
          </p:grpSpPr>
          <p:pic>
            <p:nvPicPr>
              <p:cNvPr id="58" name="图片 57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2182" y="6114"/>
                <a:ext cx="5952" cy="3516"/>
              </a:xfrm>
              <a:prstGeom prst="rect">
                <a:avLst/>
              </a:prstGeom>
            </p:spPr>
          </p:pic>
          <p:sp>
            <p:nvSpPr>
              <p:cNvPr id="59" name="文本框 58"/>
              <p:cNvSpPr txBox="1"/>
              <p:nvPr/>
            </p:nvSpPr>
            <p:spPr>
              <a:xfrm>
                <a:off x="12525" y="6188"/>
                <a:ext cx="2384" cy="15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>
                    <a:latin typeface="Arial" panose="020B0604020202020204" pitchFamily="34" charset="0"/>
                    <a:cs typeface="Arial" panose="020B0604020202020204" pitchFamily="34" charset="0"/>
                  </a:rPr>
                  <a:t>PIC 2D</a:t>
                </a:r>
              </a:p>
              <a:p>
                <a:r>
                  <a:rPr lang="en-US" altLang="zh-CN" sz="160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bigaussian</a:t>
                </a:r>
                <a:endParaRPr lang="zh-CN" altLang="en-US" sz="1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altLang="zh-CN" sz="1600">
                    <a:solidFill>
                      <a:srgbClr val="1D41D5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single gaussian</a:t>
                </a:r>
                <a:endParaRPr lang="zh-CN" altLang="en-US" sz="1600">
                  <a:solidFill>
                    <a:srgbClr val="1D41D5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文本框 59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15053" y="8431"/>
                <a:ext cx="3099" cy="4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500">
                    <a:latin typeface="Arial" panose="020B0604020202020204" pitchFamily="34" charset="0"/>
                    <a:cs typeface="Arial" panose="020B0604020202020204" pitchFamily="34" charset="0"/>
                  </a:rPr>
                  <a:t>simulation region 4/5</a:t>
                </a:r>
              </a:p>
            </p:txBody>
          </p:sp>
        </p:grpSp>
        <p:sp>
          <p:nvSpPr>
            <p:cNvPr id="61" name="椭圆 60"/>
            <p:cNvSpPr/>
            <p:nvPr>
              <p:custDataLst>
                <p:tags r:id="rId4"/>
              </p:custDataLst>
            </p:nvPr>
          </p:nvSpPr>
          <p:spPr>
            <a:xfrm>
              <a:off x="16218" y="6901"/>
              <a:ext cx="1042" cy="1157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zh-CN" sz="1800" b="0" i="0" u="none" strike="noStrike" cap="none" normalizeH="0" baseline="-2500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7842885" y="1520190"/>
            <a:ext cx="3895090" cy="1971675"/>
            <a:chOff x="12314" y="3066"/>
            <a:chExt cx="6207" cy="3389"/>
          </a:xfrm>
        </p:grpSpPr>
        <p:grpSp>
          <p:nvGrpSpPr>
            <p:cNvPr id="2" name="组合 1"/>
            <p:cNvGrpSpPr/>
            <p:nvPr/>
          </p:nvGrpSpPr>
          <p:grpSpPr>
            <a:xfrm>
              <a:off x="12330" y="3164"/>
              <a:ext cx="6191" cy="3291"/>
              <a:chOff x="12330" y="3164"/>
              <a:chExt cx="6191" cy="3291"/>
            </a:xfrm>
          </p:grpSpPr>
          <p:pic>
            <p:nvPicPr>
              <p:cNvPr id="64" name="图片 63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330" y="3164"/>
                <a:ext cx="5957" cy="3291"/>
              </a:xfrm>
              <a:prstGeom prst="rect">
                <a:avLst/>
              </a:prstGeom>
            </p:spPr>
          </p:pic>
          <p:sp>
            <p:nvSpPr>
              <p:cNvPr id="65" name="文本框 64"/>
              <p:cNvSpPr txBox="1"/>
              <p:nvPr>
                <p:custDataLst>
                  <p:tags r:id="rId1"/>
                </p:custDataLst>
              </p:nvPr>
            </p:nvSpPr>
            <p:spPr>
              <a:xfrm>
                <a:off x="17677" y="3368"/>
                <a:ext cx="770" cy="5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>
                    <a:solidFill>
                      <a:srgbClr val="180AF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σ</a:t>
                </a:r>
              </a:p>
            </p:txBody>
          </p:sp>
          <p:sp>
            <p:nvSpPr>
              <p:cNvPr id="66" name="文本框 65"/>
              <p:cNvSpPr txBox="1"/>
              <p:nvPr>
                <p:custDataLst>
                  <p:tags r:id="rId2"/>
                </p:custDataLst>
              </p:nvPr>
            </p:nvSpPr>
            <p:spPr>
              <a:xfrm>
                <a:off x="17601" y="4845"/>
                <a:ext cx="920" cy="5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>
                    <a:solidFill>
                      <a:srgbClr val="180AF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0.1 σ</a:t>
                </a:r>
              </a:p>
            </p:txBody>
          </p:sp>
          <p:sp>
            <p:nvSpPr>
              <p:cNvPr id="67" name="文本框 66"/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14266" y="5082"/>
                <a:ext cx="3085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dirty="0">
                    <a:ea typeface="微软雅黑" panose="020B0503020204020204" pitchFamily="34" charset="-122"/>
                  </a:rPr>
                  <a:t>strong-strong model</a:t>
                </a:r>
                <a:endParaRPr lang="en-US" altLang="zh-CN" sz="1600" dirty="0">
                  <a:solidFill>
                    <a:schemeClr val="bg1">
                      <a:lumMod val="75000"/>
                    </a:schemeClr>
                  </a:solidFill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68" name="矩形 67"/>
            <p:cNvSpPr/>
            <p:nvPr/>
          </p:nvSpPr>
          <p:spPr>
            <a:xfrm>
              <a:off x="12314" y="3066"/>
              <a:ext cx="6034" cy="3388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762000" y="990600"/>
            <a:ext cx="9563100" cy="467995"/>
          </a:xfrm>
          <a:prstGeom prst="roundRect">
            <a:avLst/>
          </a:prstGeom>
          <a:solidFill>
            <a:srgbClr val="D3D4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85800" y="-1"/>
            <a:ext cx="10972800" cy="792000"/>
          </a:xfrm>
        </p:spPr>
        <p:txBody>
          <a:bodyPr>
            <a:noAutofit/>
          </a:bodyPr>
          <a:lstStyle/>
          <a:p>
            <a:pPr defTabSz="914400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主要内容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+mn-ea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762000" y="1945640"/>
            <a:ext cx="9563735" cy="467995"/>
          </a:xfrm>
          <a:prstGeom prst="roundRect">
            <a:avLst/>
          </a:prstGeom>
          <a:solidFill>
            <a:srgbClr val="D3D4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6" name="圆角矩形 15"/>
          <p:cNvSpPr/>
          <p:nvPr/>
        </p:nvSpPr>
        <p:spPr>
          <a:xfrm>
            <a:off x="762000" y="3389630"/>
            <a:ext cx="9563735" cy="467995"/>
          </a:xfrm>
          <a:prstGeom prst="roundRect">
            <a:avLst/>
          </a:prstGeom>
          <a:solidFill>
            <a:srgbClr val="D3D4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7" name="圆角矩形 16"/>
          <p:cNvSpPr/>
          <p:nvPr/>
        </p:nvSpPr>
        <p:spPr>
          <a:xfrm>
            <a:off x="762000" y="5259705"/>
            <a:ext cx="9563100" cy="467995"/>
          </a:xfrm>
          <a:prstGeom prst="roundRect">
            <a:avLst/>
          </a:prstGeom>
          <a:solidFill>
            <a:srgbClr val="D3D4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8" name="圆角矩形 17"/>
          <p:cNvSpPr/>
          <p:nvPr/>
        </p:nvSpPr>
        <p:spPr>
          <a:xfrm>
            <a:off x="762000" y="5842635"/>
            <a:ext cx="9563100" cy="467995"/>
          </a:xfrm>
          <a:prstGeom prst="roundRect">
            <a:avLst/>
          </a:prstGeom>
          <a:solidFill>
            <a:srgbClr val="0070C0">
              <a:alpha val="7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4" name="内容占位符 2"/>
          <p:cNvSpPr txBox="1"/>
          <p:nvPr/>
        </p:nvSpPr>
        <p:spPr bwMode="auto">
          <a:xfrm>
            <a:off x="1092200" y="992505"/>
            <a:ext cx="8374380" cy="516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8900" indent="0">
              <a:lnSpc>
                <a:spcPct val="80000"/>
              </a:lnSpc>
              <a:spcBef>
                <a:spcPts val="1200"/>
              </a:spcBef>
              <a:buNone/>
            </a:pPr>
            <a:r>
              <a:rPr lang="zh-CN" altLang="en-US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介绍</a:t>
            </a:r>
            <a:endParaRPr lang="en-US" altLang="zh-CN" b="1" dirty="0">
              <a:solidFill>
                <a:schemeClr val="accent2">
                  <a:lumMod val="60000"/>
                  <a:lumOff val="4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522605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STCF </a:t>
            </a:r>
            <a:r>
              <a:rPr lang="zh-CN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简介及集体效应挑战</a:t>
            </a:r>
            <a:endParaRPr lang="en-US" altLang="zh-CN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88900" indent="0">
              <a:lnSpc>
                <a:spcPct val="80000"/>
              </a:lnSpc>
              <a:spcBef>
                <a:spcPts val="1200"/>
              </a:spcBef>
              <a:buNone/>
            </a:pPr>
            <a:r>
              <a:rPr lang="zh-CN" altLang="en-US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单束团不稳定性</a:t>
            </a:r>
            <a:endParaRPr lang="en-US" altLang="zh-CN" b="1" dirty="0">
              <a:solidFill>
                <a:schemeClr val="accent2">
                  <a:lumMod val="60000"/>
                  <a:lumOff val="4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522605">
              <a:lnSpc>
                <a:spcPct val="80000"/>
              </a:lnSpc>
              <a:spcBef>
                <a:spcPts val="1200"/>
              </a:spcBef>
            </a:pPr>
            <a:r>
              <a:rPr lang="zh-CN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纵向</a:t>
            </a:r>
            <a:r>
              <a:rPr lang="en-US" altLang="zh-CN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MWI:  CSR &amp; CWR + RW (NEG</a:t>
            </a:r>
            <a:r>
              <a:rPr lang="zh-CN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膜</a:t>
            </a:r>
            <a:r>
              <a:rPr lang="en-US" altLang="zh-CN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)  </a:t>
            </a:r>
          </a:p>
          <a:p>
            <a:pPr marL="522605">
              <a:lnSpc>
                <a:spcPct val="80000"/>
              </a:lnSpc>
              <a:spcBef>
                <a:spcPts val="1200"/>
              </a:spcBef>
            </a:pPr>
            <a:r>
              <a:rPr lang="zh-CN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横向</a:t>
            </a:r>
            <a:r>
              <a:rPr lang="en-US" altLang="zh-CN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TMCI: </a:t>
            </a:r>
            <a:r>
              <a:rPr lang="zh-CN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 几何</a:t>
            </a:r>
            <a:r>
              <a:rPr lang="en-US" altLang="zh-CN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+ RW (NEG</a:t>
            </a:r>
            <a:r>
              <a:rPr lang="zh-CN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膜</a:t>
            </a:r>
            <a:r>
              <a:rPr lang="en-US" altLang="zh-CN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)  </a:t>
            </a:r>
            <a:endParaRPr lang="en-US" altLang="zh-CN" sz="2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88900" indent="0">
              <a:lnSpc>
                <a:spcPct val="80000"/>
              </a:lnSpc>
              <a:spcBef>
                <a:spcPts val="1200"/>
              </a:spcBef>
              <a:buClrTx/>
              <a:buSzTx/>
              <a:buNone/>
            </a:pPr>
            <a:r>
              <a:rPr lang="zh-CN" altLang="en-US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耦合</a:t>
            </a:r>
            <a:r>
              <a:rPr lang="zh-CN" altLang="en-US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束团不稳定性</a:t>
            </a:r>
            <a:endParaRPr lang="en-US" altLang="zh-CN" b="1" dirty="0">
              <a:solidFill>
                <a:schemeClr val="accent2">
                  <a:lumMod val="60000"/>
                  <a:lumOff val="4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  <a:p>
            <a:pPr marL="522605" algn="l">
              <a:lnSpc>
                <a:spcPct val="80000"/>
              </a:lnSpc>
              <a:spcBef>
                <a:spcPts val="12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由</a:t>
            </a: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RF</a:t>
            </a:r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腔加速模式驱动</a:t>
            </a:r>
            <a:endParaRPr lang="en-US" altLang="zh-CN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  <a:p>
            <a:pPr marL="522605" algn="l">
              <a:lnSpc>
                <a:spcPct val="80000"/>
              </a:lnSpc>
              <a:spcBef>
                <a:spcPts val="12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由</a:t>
            </a: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RF</a:t>
            </a:r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腔</a:t>
            </a: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HOMs</a:t>
            </a:r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驱动</a:t>
            </a:r>
            <a:endParaRPr lang="en-US" altLang="zh-CN" sz="2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  <a:p>
            <a:pPr marL="522605" algn="l">
              <a:lnSpc>
                <a:spcPct val="80000"/>
              </a:lnSpc>
              <a:spcBef>
                <a:spcPts val="12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由</a:t>
            </a: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RW</a:t>
            </a:r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驱动</a:t>
            </a:r>
            <a:endParaRPr lang="en-US" altLang="zh-CN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  <a:p>
            <a:pPr marL="88900" indent="0">
              <a:lnSpc>
                <a:spcPct val="80000"/>
              </a:lnSpc>
              <a:spcBef>
                <a:spcPts val="1200"/>
              </a:spcBef>
              <a:buNone/>
            </a:pPr>
            <a:r>
              <a:rPr lang="zh-CN" altLang="en-US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电子云与离子俘获不稳定性</a:t>
            </a:r>
            <a:endParaRPr lang="en-US" altLang="zh-CN" b="1" dirty="0">
              <a:solidFill>
                <a:schemeClr val="accent2">
                  <a:lumMod val="60000"/>
                  <a:lumOff val="4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  <a:p>
            <a:pPr marL="88900" indent="0">
              <a:lnSpc>
                <a:spcPct val="80000"/>
              </a:lnSpc>
              <a:spcBef>
                <a:spcPts val="1400"/>
              </a:spcBef>
              <a:buFont typeface="Wingdings" panose="05000000000000000000" pitchFamily="2" charset="2"/>
              <a:buNone/>
            </a:pPr>
            <a:r>
              <a:rPr lang="zh-CN" altLang="en-US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总结</a:t>
            </a:r>
            <a:endParaRPr lang="en-US" altLang="zh-CN" b="1" dirty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88900" indent="0">
              <a:lnSpc>
                <a:spcPts val="4800"/>
              </a:lnSpc>
              <a:buFont typeface="Wingdings" panose="05000000000000000000" pitchFamily="2" charset="2"/>
              <a:buNone/>
            </a:pPr>
            <a:endParaRPr lang="en-US" altLang="zh-CN" b="1" dirty="0">
              <a:solidFill>
                <a:schemeClr val="accent2">
                  <a:lumMod val="60000"/>
                  <a:lumOff val="40000"/>
                </a:schemeClr>
              </a:solidFill>
              <a:latin typeface="Arial" panose="020B0604020202020204" pitchFamily="34" charset="0"/>
              <a:ea typeface="华文中宋" panose="0201060004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41655" y="1295400"/>
            <a:ext cx="11266805" cy="3178810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初步阻抗模型（含 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CSR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、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CWR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、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RW 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和 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Geo.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）已建立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。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 </a:t>
            </a: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GeV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下 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MWI 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以 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CSR 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和 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CWR 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为主导，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NEG 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膜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电导率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影响甚微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；</a:t>
            </a:r>
            <a:r>
              <a:rPr lang="en-US" altLang="zh-CN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TMCI 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阈值高于两倍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标称束流强，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处于安全范围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。</a:t>
            </a:r>
          </a:p>
          <a:p>
            <a:pPr algn="just">
              <a:lnSpc>
                <a:spcPct val="150000"/>
              </a:lnSpc>
            </a:pP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加速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模驱动的低阶耦合束团模式可由 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PI 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控制器完全抑制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。</a:t>
            </a:r>
          </a:p>
          <a:p>
            <a:pPr algn="just">
              <a:lnSpc>
                <a:spcPct val="150000"/>
              </a:lnSpc>
            </a:pP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对于</a:t>
            </a:r>
            <a:r>
              <a:rPr lang="en-US" altLang="zh-CN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RF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腔 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HOMs 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驱动的 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LCBI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，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需逐束团反馈阻尼时间 </a:t>
            </a:r>
            <a:r>
              <a:rPr lang="en-US" altLang="zh-CN" sz="24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&lt;</a:t>
            </a:r>
            <a:r>
              <a:rPr lang="zh-CN" altLang="en-US" sz="24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2 </a:t>
            </a:r>
            <a:r>
              <a:rPr lang="en-US" altLang="zh-CN" sz="2400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ms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；而 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TCBI 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抑制则需阻尼时间：</a:t>
            </a:r>
            <a:r>
              <a:rPr lang="en-US" altLang="zh-CN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HOMs</a:t>
            </a:r>
            <a:r>
              <a:rPr lang="en-US" altLang="zh-CN" sz="24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&lt;1 </a:t>
            </a:r>
            <a:r>
              <a:rPr lang="en-US" altLang="zh-CN" sz="2400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ms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，电阻壁和电子云 </a:t>
            </a: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&lt; 0.5 </a:t>
            </a:r>
            <a:r>
              <a:rPr lang="en-US" altLang="zh-CN" sz="2400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ms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，离子效应</a:t>
            </a: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&lt;0.4 </a:t>
            </a:r>
            <a:r>
              <a:rPr lang="en-US" altLang="zh-CN" sz="2400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ms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。</a:t>
            </a:r>
            <a:endParaRPr lang="en-US" altLang="zh-CN" sz="1600" dirty="0">
              <a:effectLst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j-lt"/>
              </a:rPr>
              <a:t>总结</a:t>
            </a:r>
          </a:p>
        </p:txBody>
      </p:sp>
      <p:sp>
        <p:nvSpPr>
          <p:cNvPr id="5" name="矩形 4"/>
          <p:cNvSpPr/>
          <p:nvPr/>
        </p:nvSpPr>
        <p:spPr>
          <a:xfrm>
            <a:off x="1410417" y="5303834"/>
            <a:ext cx="9622155" cy="10147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6000" b="1" i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Thanks for your attention!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alphaModFix amt="80000"/>
            <a:lum bright="-12000" contrast="36000"/>
          </a:blip>
          <a:stretch>
            <a:fillRect/>
          </a:stretch>
        </p:blipFill>
        <p:spPr>
          <a:xfrm>
            <a:off x="1143000" y="2392045"/>
            <a:ext cx="3956685" cy="3704590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超级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陶粲装置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85800" y="1023413"/>
            <a:ext cx="5908040" cy="13087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Ø"/>
            </a:pPr>
            <a:r>
              <a:rPr lang="en-US" altLang="zh-CN" sz="2200" dirty="0">
                <a:latin typeface="Arial" panose="020B0604020202020204" pitchFamily="34" charset="0"/>
                <a:cs typeface="Arial" panose="020B0604020202020204" pitchFamily="34" charset="0"/>
              </a:rPr>
              <a:t>Symmetric electron-positron collider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Ø"/>
            </a:pPr>
            <a:r>
              <a:rPr lang="en-US" altLang="zh-CN" sz="2200" dirty="0" err="1">
                <a:latin typeface="Arial" panose="020B0604020202020204" pitchFamily="34" charset="0"/>
                <a:cs typeface="Arial" panose="020B0604020202020204" pitchFamily="34" charset="0"/>
              </a:rPr>
              <a:t>c.m.s</a:t>
            </a:r>
            <a:r>
              <a:rPr lang="en-US" altLang="zh-CN" sz="2200" dirty="0">
                <a:latin typeface="Arial" panose="020B0604020202020204" pitchFamily="34" charset="0"/>
                <a:cs typeface="Arial" panose="020B0604020202020204" pitchFamily="34" charset="0"/>
              </a:rPr>
              <a:t> energy range: </a:t>
            </a:r>
            <a:r>
              <a:rPr lang="en-US" altLang="zh-CN" sz="2200" b="1" dirty="0">
                <a:latin typeface="Arial" panose="020B0604020202020204" pitchFamily="34" charset="0"/>
                <a:cs typeface="Arial" panose="020B0604020202020204" pitchFamily="34" charset="0"/>
              </a:rPr>
              <a:t>2-7 GeV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Ø"/>
            </a:pPr>
            <a:r>
              <a:rPr lang="en-US" altLang="zh-CN" sz="2200" dirty="0">
                <a:latin typeface="Arial" panose="020B0604020202020204" pitchFamily="34" charset="0"/>
                <a:cs typeface="Arial" panose="020B0604020202020204" pitchFamily="34" charset="0"/>
              </a:rPr>
              <a:t>Luminosity target: </a:t>
            </a:r>
            <a:r>
              <a:rPr lang="en-US" altLang="zh-CN" sz="2200" b="1" dirty="0">
                <a:latin typeface="Arial" panose="020B0604020202020204" pitchFamily="34" charset="0"/>
                <a:cs typeface="Arial" panose="020B0604020202020204" pitchFamily="34" charset="0"/>
              </a:rPr>
              <a:t>&gt;5</a:t>
            </a:r>
            <a:r>
              <a:rPr lang="en-US" altLang="zh-CN" sz="2200" b="1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10</a:t>
            </a:r>
            <a:r>
              <a:rPr lang="en-US" altLang="zh-CN" sz="2200" b="1" baseline="30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34</a:t>
            </a:r>
            <a:r>
              <a:rPr lang="en-US" altLang="zh-CN" sz="2200" b="1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cm</a:t>
            </a:r>
            <a:r>
              <a:rPr lang="en-US" altLang="zh-CN" sz="2200" b="1" baseline="30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-2</a:t>
            </a:r>
            <a:r>
              <a:rPr lang="en-US" altLang="zh-CN" sz="2200" b="1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s</a:t>
            </a:r>
            <a:r>
              <a:rPr lang="en-US" altLang="zh-CN" sz="2200" b="1" baseline="30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-1</a:t>
            </a:r>
            <a:r>
              <a:rPr lang="en-US" altLang="zh-CN" sz="22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@</a:t>
            </a:r>
            <a:r>
              <a:rPr lang="en-US" altLang="zh-CN" sz="2200" b="1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4 GeV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143000" y="6103076"/>
            <a:ext cx="3962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Layout of the STCF Collider Rings</a:t>
            </a:r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8" name="内容占位符 3"/>
          <p:cNvPicPr>
            <a:picLocks noGrp="1"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2362200"/>
            <a:ext cx="5733838" cy="40228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838327" y="0"/>
            <a:ext cx="10515600" cy="804672"/>
          </a:xfrm>
        </p:spPr>
        <p:txBody>
          <a:bodyPr/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集体效应挑战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67356" y="907933"/>
            <a:ext cx="72394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0">
              <a:buFont typeface="Wingdings" panose="05000000000000000000" charset="0"/>
              <a:buNone/>
            </a:pPr>
            <a:r>
              <a:rPr lang="en-US" altLang="zh-CN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Luminosity target: &gt;5</a:t>
            </a:r>
            <a:r>
              <a:rPr lang="en-US" altLang="zh-CN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10</a:t>
            </a:r>
            <a:r>
              <a:rPr lang="en-US" altLang="zh-CN" sz="2400" b="1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34</a:t>
            </a:r>
            <a:r>
              <a:rPr lang="en-US" altLang="zh-CN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cm</a:t>
            </a:r>
            <a:r>
              <a:rPr lang="en-US" altLang="zh-CN" sz="2400" b="1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-2</a:t>
            </a:r>
            <a:r>
              <a:rPr lang="en-US" altLang="zh-CN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s</a:t>
            </a:r>
            <a:r>
              <a:rPr lang="en-US" altLang="zh-CN" sz="2400" b="1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-1</a:t>
            </a:r>
            <a:r>
              <a:rPr lang="en-US" altLang="zh-CN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altLang="zh-CN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@</a:t>
            </a:r>
            <a:r>
              <a:rPr lang="en-US" altLang="zh-CN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c.m.s</a:t>
            </a:r>
            <a:r>
              <a:rPr lang="en-US" altLang="zh-CN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4 </a:t>
            </a:r>
            <a:r>
              <a:rPr lang="en-US" altLang="zh-CN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GeV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820184" y="1292252"/>
            <a:ext cx="7772400" cy="130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Ø"/>
            </a:pPr>
            <a:r>
              <a:rPr lang="en-US" altLang="zh-CN" sz="2200" dirty="0">
                <a:latin typeface="Arial" panose="020B0604020202020204" pitchFamily="34" charset="0"/>
                <a:cs typeface="Arial" panose="020B0604020202020204" pitchFamily="34" charset="0"/>
              </a:rPr>
              <a:t>Single bunch current limited by</a:t>
            </a:r>
            <a:r>
              <a:rPr lang="en-US" altLang="zh-CN" sz="2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200" b="1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MWI, TMCI, Head-Tail</a:t>
            </a:r>
            <a:r>
              <a:rPr lang="en-US" altLang="zh-CN" sz="2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r>
              <a:rPr lang="en-US" altLang="zh-CN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Ø"/>
            </a:pPr>
            <a:r>
              <a:rPr lang="en-US" altLang="zh-CN" sz="22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Beam current limited by </a:t>
            </a:r>
            <a:r>
              <a:rPr lang="en-US" altLang="zh-CN" sz="2200" b="1" u="sng" dirty="0"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LCBI, TCBI, FBII</a:t>
            </a:r>
            <a:r>
              <a:rPr lang="en-US" altLang="zh-CN" sz="2200" dirty="0"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...</a:t>
            </a:r>
            <a:r>
              <a:rPr lang="en-US" altLang="zh-CN" sz="2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Ø"/>
            </a:pPr>
            <a:r>
              <a:rPr lang="en-US" altLang="zh-CN" sz="2200" dirty="0">
                <a:latin typeface="Arial" panose="020B0604020202020204" pitchFamily="34" charset="0"/>
                <a:cs typeface="Arial" panose="020B0604020202020204" pitchFamily="34" charset="0"/>
              </a:rPr>
              <a:t>Bunch size </a:t>
            </a:r>
            <a:r>
              <a:rPr lang="en-US" altLang="zh-CN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(blow up </a:t>
            </a:r>
            <a:r>
              <a:rPr lang="en-US" altLang="zh-CN" sz="2200" dirty="0">
                <a:latin typeface="Arial" panose="020B0604020202020204" pitchFamily="34" charset="0"/>
                <a:cs typeface="Arial" panose="020B0604020202020204" pitchFamily="34" charset="0"/>
              </a:rPr>
              <a:t>when instabilities occur)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4915" y="2601595"/>
            <a:ext cx="8849360" cy="391985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323340" y="6172200"/>
            <a:ext cx="2141855" cy="255905"/>
          </a:xfrm>
          <a:prstGeom prst="rect">
            <a:avLst/>
          </a:prstGeom>
          <a:ln>
            <a:noFill/>
          </a:ln>
        </p:spPr>
        <p:txBody>
          <a:bodyPr wrap="none" anchor="ctr" anchorCtr="0">
            <a:noAutofit/>
          </a:bodyPr>
          <a:lstStyle/>
          <a:p>
            <a:pPr indent="0" algn="ctr" fontAlgn="auto"/>
            <a:r>
              <a:rPr lang="en-US" altLang="zh-CN" sz="1600" i="1" dirty="0">
                <a:latin typeface="Arial" panose="020B0604020202020204" pitchFamily="34" charset="0"/>
                <a:cs typeface="Arial" panose="020B0604020202020204" pitchFamily="34" charset="0"/>
              </a:rPr>
              <a:t>Courtesy of </a:t>
            </a:r>
            <a:r>
              <a:rPr lang="zh-CN" alt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张林浩</a:t>
            </a:r>
            <a:endParaRPr lang="en-US" altLang="zh-CN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762000" y="990600"/>
            <a:ext cx="9563100" cy="467995"/>
          </a:xfrm>
          <a:prstGeom prst="roundRect">
            <a:avLst/>
          </a:prstGeom>
          <a:solidFill>
            <a:srgbClr val="D3D4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85800" y="-1"/>
            <a:ext cx="10972800" cy="792000"/>
          </a:xfrm>
        </p:spPr>
        <p:txBody>
          <a:bodyPr>
            <a:noAutofit/>
          </a:bodyPr>
          <a:lstStyle/>
          <a:p>
            <a:pPr defTabSz="914400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主要内容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+mn-ea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762000" y="992505"/>
            <a:ext cx="9563735" cy="5318125"/>
            <a:chOff x="1640" y="1560"/>
            <a:chExt cx="15061" cy="8375"/>
          </a:xfrm>
        </p:grpSpPr>
        <p:sp>
          <p:nvSpPr>
            <p:cNvPr id="12" name="圆角矩形 11"/>
            <p:cNvSpPr/>
            <p:nvPr/>
          </p:nvSpPr>
          <p:spPr>
            <a:xfrm>
              <a:off x="1640" y="3061"/>
              <a:ext cx="15061" cy="737"/>
            </a:xfrm>
            <a:prstGeom prst="roundRect">
              <a:avLst/>
            </a:prstGeom>
            <a:solidFill>
              <a:srgbClr val="0070C0">
                <a:alpha val="64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16" name="圆角矩形 15"/>
            <p:cNvSpPr/>
            <p:nvPr/>
          </p:nvSpPr>
          <p:spPr>
            <a:xfrm>
              <a:off x="1640" y="5335"/>
              <a:ext cx="15061" cy="737"/>
            </a:xfrm>
            <a:prstGeom prst="roundRect">
              <a:avLst/>
            </a:prstGeom>
            <a:solidFill>
              <a:srgbClr val="D3D4D8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17" name="圆角矩形 16"/>
            <p:cNvSpPr/>
            <p:nvPr/>
          </p:nvSpPr>
          <p:spPr>
            <a:xfrm>
              <a:off x="1640" y="8280"/>
              <a:ext cx="15060" cy="737"/>
            </a:xfrm>
            <a:prstGeom prst="roundRect">
              <a:avLst/>
            </a:prstGeom>
            <a:solidFill>
              <a:srgbClr val="D3D4D8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18" name="圆角矩形 17"/>
            <p:cNvSpPr/>
            <p:nvPr/>
          </p:nvSpPr>
          <p:spPr>
            <a:xfrm>
              <a:off x="1640" y="9198"/>
              <a:ext cx="15060" cy="737"/>
            </a:xfrm>
            <a:prstGeom prst="roundRect">
              <a:avLst/>
            </a:prstGeom>
            <a:solidFill>
              <a:srgbClr val="D3D4D8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4" name="内容占位符 2"/>
            <p:cNvSpPr txBox="1"/>
            <p:nvPr/>
          </p:nvSpPr>
          <p:spPr bwMode="auto">
            <a:xfrm>
              <a:off x="2160" y="1560"/>
              <a:ext cx="13188" cy="8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lvl1pPr marL="342900" indent="-342900" algn="l" defTabSz="457200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  <a:cs typeface="等线" panose="02010600030101010101" pitchFamily="2" charset="-122"/>
                </a:defRPr>
              </a:lvl1pPr>
              <a:lvl2pPr marL="742950" indent="-285750" algn="l" defTabSz="457200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  <a:cs typeface="等线" panose="02010600030101010101" pitchFamily="2" charset="-122"/>
                </a:defRPr>
              </a:lvl2pPr>
              <a:lvl3pPr marL="1143000" indent="-228600" algn="l" defTabSz="457200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  <a:cs typeface="等线" panose="02010600030101010101" pitchFamily="2" charset="-122"/>
                </a:defRPr>
              </a:lvl3pPr>
              <a:lvl4pPr marL="1600200" indent="-228600" algn="l" defTabSz="457200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  <a:cs typeface="等线" panose="02010600030101010101" pitchFamily="2" charset="-122"/>
                </a:defRPr>
              </a:lvl4pPr>
              <a:lvl5pPr marL="2057400" indent="-228600" algn="l" defTabSz="457200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  <a:cs typeface="等线" panose="02010600030101010101" pitchFamily="2" charset="-122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 panose="020B0604020202020204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 panose="020B0604020202020204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 panose="020B0604020202020204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 panose="020B0604020202020204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88900" indent="0">
                <a:lnSpc>
                  <a:spcPct val="80000"/>
                </a:lnSpc>
                <a:spcBef>
                  <a:spcPts val="1200"/>
                </a:spcBef>
                <a:buNone/>
              </a:pPr>
              <a:r>
                <a:rPr lang="zh-CN" altLang="en-US" b="1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介绍</a:t>
              </a:r>
              <a:endParaRPr lang="en-US" altLang="zh-CN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  <a:p>
              <a:pPr marL="522605">
                <a:lnSpc>
                  <a:spcPct val="80000"/>
                </a:lnSpc>
                <a:spcBef>
                  <a:spcPts val="1200"/>
                </a:spcBef>
                <a:buFont typeface="Arial" panose="020B0604020202020204" pitchFamily="34" charset="0"/>
                <a:buChar char="•"/>
              </a:pPr>
              <a:r>
                <a:rPr lang="en-US" altLang="zh-CN" sz="2400" dirty="0" smtClean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STCF </a:t>
              </a:r>
              <a:r>
                <a:rPr lang="zh-CN" altLang="en-US" sz="2400" dirty="0" smtClean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简介及集体效应挑战</a:t>
              </a:r>
              <a:endPara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  <a:p>
              <a:pPr marL="88900" indent="0" algn="l">
                <a:lnSpc>
                  <a:spcPct val="80000"/>
                </a:lnSpc>
                <a:spcBef>
                  <a:spcPts val="1200"/>
                </a:spcBef>
                <a:buClrTx/>
                <a:buSzTx/>
                <a:buFont typeface="Wingdings" panose="05000000000000000000" pitchFamily="2" charset="2"/>
                <a:buNone/>
              </a:pPr>
              <a:r>
                <a:rPr lang="zh-CN" altLang="en-US" b="1" dirty="0" smtClean="0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单束团不稳定性</a:t>
              </a:r>
              <a:endParaRPr lang="en-US" altLang="zh-CN" sz="2800" b="1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  <a:p>
              <a:pPr marL="522605">
                <a:lnSpc>
                  <a:spcPct val="80000"/>
                </a:lnSpc>
                <a:spcBef>
                  <a:spcPts val="1200"/>
                </a:spcBef>
              </a:pPr>
              <a:r>
                <a:rPr lang="zh-CN" altLang="en-US" sz="24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纵向</a:t>
              </a:r>
              <a:r>
                <a:rPr lang="en-US" altLang="zh-CN" sz="24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MWI:  CSR &amp; CWR + RW (NEG</a:t>
              </a:r>
              <a:r>
                <a:rPr lang="zh-CN" altLang="en-US" sz="24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膜</a:t>
              </a:r>
              <a:r>
                <a:rPr lang="en-US" altLang="zh-CN" sz="24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)  </a:t>
              </a:r>
            </a:p>
            <a:p>
              <a:pPr marL="522605">
                <a:lnSpc>
                  <a:spcPct val="80000"/>
                </a:lnSpc>
                <a:spcBef>
                  <a:spcPts val="1200"/>
                </a:spcBef>
              </a:pPr>
              <a:r>
                <a:rPr lang="zh-CN" altLang="en-US" sz="24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横向</a:t>
              </a:r>
              <a:r>
                <a:rPr lang="en-US" altLang="zh-CN" sz="24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TMCI: </a:t>
              </a:r>
              <a:r>
                <a:rPr lang="zh-CN" altLang="en-US" sz="24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 几何</a:t>
              </a:r>
              <a:r>
                <a:rPr lang="en-US" altLang="zh-CN" sz="24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+ RW (NEG</a:t>
              </a:r>
              <a:r>
                <a:rPr lang="zh-CN" altLang="en-US" sz="24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膜</a:t>
              </a:r>
              <a:r>
                <a:rPr lang="en-US" altLang="zh-CN" sz="24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)  </a:t>
              </a:r>
              <a:endPara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  <a:p>
              <a:pPr marL="88900" indent="0" algn="l">
                <a:lnSpc>
                  <a:spcPct val="80000"/>
                </a:lnSpc>
                <a:spcBef>
                  <a:spcPts val="1200"/>
                </a:spcBef>
                <a:buClrTx/>
                <a:buSzTx/>
                <a:buFont typeface="Wingdings" panose="05000000000000000000" pitchFamily="2" charset="2"/>
                <a:buNone/>
              </a:pPr>
              <a:r>
                <a:rPr lang="zh-CN" altLang="en-US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耦合束团不稳定性</a:t>
              </a:r>
              <a:endParaRPr lang="en-US" altLang="zh-CN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endParaRPr>
            </a:p>
            <a:p>
              <a:pPr marL="522605" algn="l">
                <a:lnSpc>
                  <a:spcPct val="80000"/>
                </a:lnSpc>
                <a:spcBef>
                  <a:spcPts val="1200"/>
                </a:spcBef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2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由</a:t>
              </a:r>
              <a:r>
                <a:rPr lang="en-US" altLang="zh-CN" sz="2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RF</a:t>
              </a:r>
              <a:r>
                <a:rPr lang="zh-CN" altLang="en-US" sz="2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腔加速模式驱动</a:t>
              </a:r>
              <a:endPara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endParaRPr>
            </a:p>
            <a:p>
              <a:pPr marL="522605" algn="l">
                <a:lnSpc>
                  <a:spcPct val="80000"/>
                </a:lnSpc>
                <a:spcBef>
                  <a:spcPts val="1200"/>
                </a:spcBef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2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由</a:t>
              </a:r>
              <a:r>
                <a:rPr lang="en-US" altLang="zh-CN" sz="2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RF</a:t>
              </a:r>
              <a:r>
                <a:rPr lang="zh-CN" altLang="en-US" sz="2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腔</a:t>
              </a:r>
              <a:r>
                <a:rPr lang="en-US" altLang="zh-CN" sz="2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HOMs</a:t>
              </a:r>
              <a:r>
                <a:rPr lang="zh-CN" altLang="en-US" sz="2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驱动</a:t>
              </a:r>
              <a:endParaRPr lang="en-US" altLang="zh-CN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endParaRPr>
            </a:p>
            <a:p>
              <a:pPr marL="522605" algn="l">
                <a:lnSpc>
                  <a:spcPct val="80000"/>
                </a:lnSpc>
                <a:spcBef>
                  <a:spcPts val="1200"/>
                </a:spcBef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2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由</a:t>
              </a:r>
              <a:r>
                <a:rPr lang="en-US" altLang="zh-CN" sz="2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RW</a:t>
              </a:r>
              <a:r>
                <a:rPr lang="zh-CN" altLang="en-US" sz="2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驱动</a:t>
              </a:r>
              <a:endPara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endParaRPr>
            </a:p>
            <a:p>
              <a:pPr marL="88900" indent="0" algn="l">
                <a:lnSpc>
                  <a:spcPct val="80000"/>
                </a:lnSpc>
                <a:spcBef>
                  <a:spcPts val="1200"/>
                </a:spcBef>
                <a:buClrTx/>
                <a:buSzTx/>
                <a:buFont typeface="Wingdings" panose="05000000000000000000" pitchFamily="2" charset="2"/>
                <a:buNone/>
              </a:pPr>
              <a:r>
                <a:rPr lang="zh-CN" altLang="en-US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电子云与离子俘获不稳定性</a:t>
              </a:r>
              <a:endParaRPr lang="en-US" altLang="zh-CN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endParaRPr>
            </a:p>
            <a:p>
              <a:pPr marL="88900" indent="0">
                <a:lnSpc>
                  <a:spcPct val="80000"/>
                </a:lnSpc>
                <a:spcBef>
                  <a:spcPts val="1400"/>
                </a:spcBef>
                <a:buFont typeface="Wingdings" panose="05000000000000000000" pitchFamily="2" charset="2"/>
                <a:buNone/>
              </a:pPr>
              <a:r>
                <a:rPr lang="zh-CN" altLang="en-US" b="1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总结</a:t>
              </a:r>
              <a:endParaRPr lang="en-US" altLang="zh-CN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  <a:p>
              <a:pPr marL="88900" indent="0">
                <a:lnSpc>
                  <a:spcPts val="4800"/>
                </a:lnSpc>
                <a:buFont typeface="Wingdings" panose="05000000000000000000" pitchFamily="2" charset="2"/>
                <a:buNone/>
              </a:pPr>
              <a:endParaRPr lang="en-US" altLang="zh-CN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华文中宋" panose="02010600040101010101" pitchFamily="2" charset="-122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025" y="2345055"/>
            <a:ext cx="3366770" cy="396684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CSR &amp; CWR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阻抗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1143000" y="2286000"/>
            <a:ext cx="22301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CWR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计算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1765" y="2895600"/>
            <a:ext cx="4356100" cy="338709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右箭头 1"/>
          <p:cNvSpPr/>
          <p:nvPr/>
        </p:nvSpPr>
        <p:spPr>
          <a:xfrm>
            <a:off x="4627245" y="3896995"/>
            <a:ext cx="1873250" cy="814705"/>
          </a:xfrm>
          <a:prstGeom prst="rightArrow">
            <a:avLst/>
          </a:prstGeom>
          <a:solidFill>
            <a:srgbClr val="0E4D9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zh-CN" b="1" dirty="0" smtClean="0">
                <a:latin typeface="Arial" panose="020B0604020202020204" pitchFamily="34" charset="0"/>
                <a:cs typeface="Arial" panose="020B0604020202020204" pitchFamily="34" charset="0"/>
              </a:rPr>
              <a:t>CSR vs. CWR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517650" y="6323965"/>
            <a:ext cx="2827020" cy="2571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 algn="ctr"/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T. He, et al., PRAB 28, 101002 (2025)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0" y="927735"/>
            <a:ext cx="6353175" cy="1914525"/>
          </a:xfrm>
          <a:prstGeom prst="rect">
            <a:avLst/>
          </a:prstGeom>
          <a:ln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1066800" y="1132840"/>
            <a:ext cx="3759200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二极铁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：</a:t>
            </a:r>
            <a:r>
              <a:rPr lang="en-US" altLang="zh-CN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CSR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阻尼</a:t>
            </a:r>
            <a:r>
              <a:rPr lang="en-US" altLang="zh-CN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Wigglers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：</a:t>
            </a:r>
            <a:r>
              <a:rPr lang="en-US" altLang="zh-CN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CWR</a:t>
            </a:r>
            <a:endParaRPr lang="en-US" altLang="zh-CN" sz="24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600" y="3472177"/>
            <a:ext cx="5426673" cy="2873375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52400" y="0"/>
            <a:ext cx="11183112" cy="804672"/>
          </a:xfrm>
        </p:spPr>
        <p:txBody>
          <a:bodyPr/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电阻壁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阻抗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80604" y="1032413"/>
            <a:ext cx="5691596" cy="1863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265" indent="-342265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三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种类型：截面、材料</a:t>
            </a:r>
            <a:endParaRPr lang="en-US" altLang="zh-CN" sz="24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342265" indent="-342265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NEG 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膜厚 </a:t>
            </a:r>
            <a:r>
              <a:rPr lang="en-US" altLang="zh-CN" sz="24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1um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, </a:t>
            </a: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电导率</a:t>
            </a:r>
            <a:r>
              <a:rPr lang="en-US" altLang="zh-CN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1e5 / 1e6 </a:t>
            </a:r>
            <a:r>
              <a:rPr lang="en-US" altLang="zh-CN" sz="24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S/m</a:t>
            </a:r>
          </a:p>
          <a:p>
            <a:pPr marL="342265" indent="-342265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计算程序：</a:t>
            </a:r>
            <a:r>
              <a:rPr lang="en-US" altLang="zh-CN" sz="2400" b="1" dirty="0" smtClean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IW2D</a:t>
            </a:r>
            <a:r>
              <a:rPr lang="en-US" altLang="zh-CN" sz="2400" dirty="0" smtClean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         </a:t>
            </a:r>
          </a:p>
          <a:p>
            <a:pPr marL="342265" indent="-342265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NEG</a:t>
            </a:r>
            <a:r>
              <a:rPr lang="zh-CN" altLang="en-US" sz="2400" dirty="0" smtClean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膜仅影响高频阻抗</a:t>
            </a:r>
            <a:endParaRPr lang="en-US" altLang="zh-CN" sz="2400" dirty="0">
              <a:effectLst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6151245" y="1081405"/>
            <a:ext cx="5817870" cy="1685363"/>
            <a:chOff x="5794039" y="904530"/>
            <a:chExt cx="6602976" cy="188930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94039" y="904530"/>
              <a:ext cx="6422767" cy="1476439"/>
            </a:xfrm>
            <a:prstGeom prst="rect">
              <a:avLst/>
            </a:prstGeom>
            <a:ln>
              <a:noFill/>
            </a:ln>
          </p:spPr>
        </p:pic>
        <p:sp>
          <p:nvSpPr>
            <p:cNvPr id="6" name="文本框 5"/>
            <p:cNvSpPr txBox="1"/>
            <p:nvPr/>
          </p:nvSpPr>
          <p:spPr>
            <a:xfrm>
              <a:off x="7071982" y="2380969"/>
              <a:ext cx="5325033" cy="41286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510 m               105 m                  </a:t>
              </a:r>
              <a:r>
                <a:rPr lang="en-US" altLang="zh-CN" b="1" dirty="0">
                  <a:latin typeface="Arial" panose="020B0604020202020204" pitchFamily="34" charset="0"/>
                  <a:cs typeface="Arial" panose="020B0604020202020204" pitchFamily="34" charset="0"/>
                </a:rPr>
                <a:t>204.8m</a:t>
              </a:r>
            </a:p>
          </p:txBody>
        </p:sp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00" y="3472177"/>
            <a:ext cx="5617684" cy="2873375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304544" y="3143959"/>
            <a:ext cx="1520038" cy="3673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@ 2 GeV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/>
              <p:cNvSpPr txBox="1"/>
              <p:nvPr/>
            </p:nvSpPr>
            <p:spPr>
              <a:xfrm>
                <a:off x="8077200" y="3143959"/>
                <a:ext cx="1768475" cy="3168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zh-CN"/>
                </a:defPPr>
                <a:lvl1pPr>
                  <a:defRPr sz="2000" b="1" i="1">
                    <a:latin typeface="Cambria Math" panose="02040503050406030204" pitchFamily="18" charset="0"/>
                  </a:defRPr>
                </a:lvl1pPr>
              </a:lstStyle>
              <a:p>
                <a:r>
                  <a:rPr lang="en-US" altLang="zh-CN" b="0" i="0" dirty="0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σ</a:t>
                </a:r>
                <a14:m>
                  <m:oMath xmlns:m="http://schemas.openxmlformats.org/officeDocument/2006/math">
                    <m:r>
                      <a:rPr lang="zh-CN" altLang="en-US" i="0">
                        <a:latin typeface="Cambria Math" panose="02040503050406030204" pitchFamily="18" charset="0"/>
                        <a:sym typeface="+mn-ea"/>
                      </a:rPr>
                      <m:t>=1×</m:t>
                    </m:r>
                    <m:sSup>
                      <m:sSupPr>
                        <m:ctrlPr>
                          <a:rPr lang="zh-CN" altLang="en-US" i="1">
                            <a:latin typeface="Cambria Math" panose="02040503050406030204" pitchFamily="18" charset="0"/>
                            <a:sym typeface="+mn-ea"/>
                          </a:rPr>
                        </m:ctrlPr>
                      </m:sSupPr>
                      <m:e>
                        <m:r>
                          <a:rPr lang="zh-CN" altLang="en-US" i="0">
                            <a:latin typeface="Cambria Math" panose="02040503050406030204" pitchFamily="18" charset="0"/>
                            <a:sym typeface="+mn-ea"/>
                          </a:rPr>
                          <m:t>10</m:t>
                        </m:r>
                      </m:e>
                      <m:sup>
                        <m:r>
                          <a:rPr lang="zh-CN" altLang="en-US" i="0">
                            <a:latin typeface="Cambria Math" panose="02040503050406030204" pitchFamily="18" charset="0"/>
                            <a:sym typeface="+mn-ea"/>
                          </a:rPr>
                          <m:t>6</m:t>
                        </m:r>
                      </m:sup>
                    </m:sSup>
                    <m:r>
                      <a:rPr lang="zh-CN" altLang="en-US" i="0">
                        <a:latin typeface="Cambria Math" panose="02040503050406030204" pitchFamily="18" charset="0"/>
                        <a:sym typeface="+mn-ea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i="0">
                        <a:latin typeface="Cambria Math" panose="02040503050406030204" pitchFamily="18" charset="0"/>
                        <a:sym typeface="+mn-ea"/>
                      </a:rPr>
                      <m:t>S</m:t>
                    </m:r>
                    <m:r>
                      <a:rPr lang="en-US" altLang="zh-CN" i="0">
                        <a:latin typeface="Cambria Math" panose="02040503050406030204" pitchFamily="18" charset="0"/>
                        <a:sym typeface="+mn-ea"/>
                      </a:rPr>
                      <m:t>/</m:t>
                    </m:r>
                    <m:r>
                      <m:rPr>
                        <m:sty m:val="p"/>
                      </m:rPr>
                      <a:rPr lang="zh-CN" altLang="en-US" i="0">
                        <a:latin typeface="Cambria Math" panose="02040503050406030204" pitchFamily="18" charset="0"/>
                        <a:sym typeface="+mn-ea"/>
                      </a:rPr>
                      <m:t>m</m:t>
                    </m:r>
                  </m:oMath>
                </a14:m>
                <a:endParaRPr lang="zh-CN" altLang="en-US" i="0" dirty="0">
                  <a:latin typeface="Arial" panose="020B0604020202020204" pitchFamily="34" charset="0"/>
                  <a:cs typeface="Arial" panose="020B0604020202020204" pitchFamily="34" charset="0"/>
                  <a:sym typeface="+mn-ea"/>
                </a:endParaRPr>
              </a:p>
            </p:txBody>
          </p:sp>
        </mc:Choice>
        <mc:Fallback xmlns="">
          <p:sp>
            <p:nvSpPr>
              <p:cNvPr id="11" name="文本框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200" y="3143959"/>
                <a:ext cx="1768475" cy="316865"/>
              </a:xfrm>
              <a:prstGeom prst="rect">
                <a:avLst/>
              </a:prstGeom>
              <a:blipFill rotWithShape="1">
                <a:blip r:embed="rId6"/>
                <a:stretch>
                  <a:fillRect t="-23" r="-3986" b="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/>
              <p:cNvSpPr txBox="1"/>
              <p:nvPr/>
            </p:nvSpPr>
            <p:spPr>
              <a:xfrm>
                <a:off x="2879678" y="3143959"/>
                <a:ext cx="1828165" cy="3022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zh-CN"/>
                </a:defPPr>
                <a:lvl1pPr>
                  <a:defRPr b="1" i="1">
                    <a:solidFill>
                      <a:srgbClr val="0000FF"/>
                    </a:solidFill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00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σ</m:t>
                      </m:r>
                      <m:r>
                        <a:rPr lang="en-US" altLang="zh-CN" sz="200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=1×</m:t>
                      </m:r>
                      <m:sSup>
                        <m:sSup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altLang="zh-CN" sz="200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US" altLang="zh-CN" sz="200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00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US" altLang="zh-CN" sz="200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200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en-US" altLang="zh-CN" sz="2000" i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9678" y="3143959"/>
                <a:ext cx="1828165" cy="302260"/>
              </a:xfrm>
              <a:prstGeom prst="rect">
                <a:avLst/>
              </a:prstGeom>
              <a:blipFill rotWithShape="1">
                <a:blip r:embed="rId7"/>
                <a:stretch>
                  <a:fillRect l="-32" t="-24" r="-3823" b="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短束团纵向尾势模型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25780" y="1995805"/>
            <a:ext cx="5755005" cy="32981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265" indent="-342265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CSR, CWR, RW, </a:t>
            </a:r>
            <a:r>
              <a:rPr lang="en-US" altLang="zh-CN" sz="24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Geometric (Geo.)</a:t>
            </a:r>
          </a:p>
          <a:p>
            <a:pPr marL="342265" indent="-342265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几何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阻抗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*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（准直器、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BPM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、波纹管等）</a:t>
            </a:r>
            <a:endParaRPr lang="en-US" altLang="zh-CN" sz="24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342265" indent="-342265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由阻抗换算成短束长尾势</a:t>
            </a:r>
          </a:p>
          <a:p>
            <a:pPr marL="342265" indent="-342265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高频区以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CSR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为主</a:t>
            </a:r>
          </a:p>
          <a:p>
            <a:pPr marL="342265" indent="-342265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CWR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在</a:t>
            </a: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 GeV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下影响显著</a:t>
            </a:r>
            <a:endParaRPr lang="en-US" altLang="zh-CN" sz="28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6892290" y="5884545"/>
            <a:ext cx="428561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600" i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[*] </a:t>
            </a:r>
            <a:r>
              <a:rPr lang="zh-CN" altLang="en-US" sz="1600" i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参考 </a:t>
            </a:r>
            <a:r>
              <a:rPr lang="en-US" altLang="zh-CN" sz="1600" i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HALF</a:t>
            </a:r>
            <a:r>
              <a:rPr lang="en-US" altLang="zh-CN" sz="1600" i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, FCC-ee and </a:t>
            </a:r>
            <a:r>
              <a:rPr lang="en-US" altLang="zh-CN" sz="1600" i="1" dirty="0" err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SuperKEKB</a:t>
            </a:r>
            <a:r>
              <a:rPr lang="zh-CN" altLang="en-US" sz="1600" i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数据</a:t>
            </a: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1767205"/>
            <a:ext cx="4953000" cy="408813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679815" y="2072005"/>
            <a:ext cx="237553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i="1" dirty="0" smtClean="0"/>
              <a:t>这些数据用于追踪计算</a:t>
            </a:r>
            <a:endParaRPr lang="en-US" altLang="zh-CN" sz="1600" i="1" dirty="0">
              <a:effectLst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6858000" y="1358265"/>
            <a:ext cx="4212000" cy="4635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0.5 mm</a:t>
            </a:r>
            <a:r>
              <a:rPr lang="zh-CN" altLang="en-US" sz="2000" b="1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高斯束尾势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微波不稳定性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5449570" y="3886200"/>
            <a:ext cx="6285865" cy="2629535"/>
            <a:chOff x="8520" y="6042"/>
            <a:chExt cx="9899" cy="4141"/>
          </a:xfrm>
        </p:grpSpPr>
        <p:pic>
          <p:nvPicPr>
            <p:cNvPr id="17" name="图片 16" descr="1GeV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20" y="6042"/>
              <a:ext cx="9899" cy="4141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12" name="文本框 11"/>
            <p:cNvSpPr txBox="1"/>
            <p:nvPr/>
          </p:nvSpPr>
          <p:spPr>
            <a:xfrm>
              <a:off x="14160" y="6360"/>
              <a:ext cx="1985" cy="580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indent="0">
                <a:buNone/>
              </a:pPr>
              <a:r>
                <a:rPr lang="en-US" altLang="zh-CN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@ </a:t>
              </a:r>
              <a:r>
                <a:rPr lang="en-US" altLang="zh-CN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 </a:t>
              </a:r>
              <a:r>
                <a:rPr lang="en-US" altLang="zh-CN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GeV</a:t>
              </a: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5449570" y="1104900"/>
            <a:ext cx="6285230" cy="2629535"/>
            <a:chOff x="8519" y="1800"/>
            <a:chExt cx="9898" cy="4141"/>
          </a:xfrm>
        </p:grpSpPr>
        <p:pic>
          <p:nvPicPr>
            <p:cNvPr id="18" name="图片 17" descr="2GeV (1)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19" y="1800"/>
              <a:ext cx="9898" cy="4141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2" name="文本框 1"/>
            <p:cNvSpPr txBox="1"/>
            <p:nvPr/>
          </p:nvSpPr>
          <p:spPr>
            <a:xfrm>
              <a:off x="14094" y="2040"/>
              <a:ext cx="2055" cy="580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indent="0">
                <a:buNone/>
              </a:pPr>
              <a:r>
                <a:rPr lang="en-US" altLang="zh-CN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@ </a:t>
              </a:r>
              <a:r>
                <a:rPr lang="en-US" altLang="zh-CN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 </a:t>
              </a:r>
              <a:r>
                <a:rPr lang="en-US" altLang="zh-CN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GeV</a:t>
              </a: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609781" y="1129837"/>
            <a:ext cx="4800600" cy="1714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CN" sz="2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CSR </a:t>
            </a:r>
            <a:r>
              <a:rPr lang="zh-CN" altLang="en-US" sz="2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和 </a:t>
            </a:r>
            <a:r>
              <a:rPr lang="en-US" altLang="zh-CN" sz="2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CWR </a:t>
            </a:r>
            <a:r>
              <a:rPr lang="zh-CN" altLang="en-US" sz="2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主导了 </a:t>
            </a:r>
            <a:r>
              <a:rPr lang="en-US" altLang="zh-CN" sz="22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MWI</a:t>
            </a:r>
          </a:p>
          <a:p>
            <a:pPr marL="342900" indent="-342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CN" sz="2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NEG </a:t>
            </a:r>
            <a:r>
              <a:rPr lang="zh-CN" altLang="en-US" sz="2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的</a:t>
            </a:r>
            <a:r>
              <a:rPr lang="zh-CN" altLang="en-US" sz="22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电导率影响可</a:t>
            </a:r>
            <a:r>
              <a:rPr lang="zh-CN" altLang="en-US" sz="2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忽略</a:t>
            </a:r>
            <a:r>
              <a:rPr lang="zh-CN" altLang="en-US" sz="22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不计</a:t>
            </a:r>
            <a:endParaRPr lang="en-US" altLang="zh-CN" sz="2200" dirty="0" smtClean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342900" indent="-342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22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危险：</a:t>
            </a:r>
            <a:r>
              <a:rPr lang="en-US" altLang="zh-CN" sz="22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@</a:t>
            </a:r>
            <a:r>
              <a:rPr lang="en-US" altLang="zh-CN" sz="2200" b="1" dirty="0" smtClean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b="1" dirty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 GeV &amp; 1.2 mA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342900" indent="-342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22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安全：</a:t>
            </a:r>
            <a:r>
              <a:rPr lang="en-US" altLang="zh-CN" sz="22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@ </a:t>
            </a:r>
            <a:r>
              <a:rPr lang="en-US" altLang="zh-CN" sz="22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2 GeV &amp; 3.0 mA</a:t>
            </a:r>
          </a:p>
        </p:txBody>
      </p:sp>
      <p:pic>
        <p:nvPicPr>
          <p:cNvPr id="14" name="图片 13" descr="1GeV1.2mA"/>
          <p:cNvPicPr>
            <a:picLocks noChangeAspect="1"/>
          </p:cNvPicPr>
          <p:nvPr/>
        </p:nvPicPr>
        <p:blipFill>
          <a:blip r:embed="rId5"/>
          <a:srcRect l="-311"/>
          <a:stretch>
            <a:fillRect/>
          </a:stretch>
        </p:blipFill>
        <p:spPr>
          <a:xfrm>
            <a:off x="670560" y="3051175"/>
            <a:ext cx="4364355" cy="346456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5" name="文本框 14"/>
          <p:cNvSpPr txBox="1"/>
          <p:nvPr/>
        </p:nvSpPr>
        <p:spPr>
          <a:xfrm>
            <a:off x="1783715" y="3503295"/>
            <a:ext cx="24384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@ 1 GeV &amp; 1.2 mA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783715" y="5468620"/>
            <a:ext cx="25634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US" altLang="zh-CN" b="1" baseline="-2500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10 mm   </a:t>
            </a:r>
            <a:r>
              <a:rPr lang="en-US" altLang="zh-CN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US" altLang="zh-CN" b="1" baseline="-2500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7.5e-4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43.45,&quot;left&quot;:61.35,&quot;top&quot;:376.15,&quot;width&quot;:383.45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43.45,&quot;left&quot;:61.35,&quot;top&quot;:376.15,&quot;width&quot;:383.45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43.45,&quot;left&quot;:61.35,&quot;top&quot;:376.15,&quot;width&quot;:383.45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43.45,&quot;left&quot;:61.35,&quot;top&quot;:376.15,&quot;width&quot;:383.45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43.45,&quot;left&quot;:61.35,&quot;top&quot;:376.15,&quot;width&quot;:383.45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43.45,&quot;left&quot;:61.35,&quot;top&quot;:376.15,&quot;width&quot;:383.45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43.45,&quot;left&quot;:61.35,&quot;top&quot;:376.15,&quot;width&quot;:383.45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43.45,&quot;left&quot;:61.35,&quot;top&quot;:376.15,&quot;width&quot;:383.45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450*288"/>
  <p:tag name="TABLE_ENDDRAG_RECT" val="90*170*450*28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75*234"/>
  <p:tag name="TABLE_ENDDRAG_RECT" val="79*240*775*23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8.6,&quot;left&quot;:48.55,&quot;top&quot;:182.75,&quot;width&quot;:870.8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41.65094488188976,&quot;left&quot;:84.42921259842521,&quot;top&quot;:377.98267716535435,&quot;width&quot;:352.7361417322835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8.6,&quot;left&quot;:48.55,&quot;top&quot;:182.75,&quot;width&quot;:870.85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264*225"/>
  <p:tag name="TABLE_ENDDRAG_RECT" val="648*227*264*22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306*238"/>
  <p:tag name="TABLE_ENDDRAG_RECT" val="47*252*306*23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7858261108398,&quot;left&quot;:347.15,&quot;top&quot;:174,&quot;width&quot;:556.65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7858261108398,&quot;left&quot;:347.15,&quot;top&quot;:174,&quot;width&quot;:556.65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7858261108398,&quot;left&quot;:347.15,&quot;top&quot;:174,&quot;width&quot;:556.65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7858261108398,&quot;left&quot;:347.15,&quot;top&quot;:174,&quot;width&quot;:556.65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9.1,&quot;left&quot;:551.95,&quot;top&quot;:138,&quot;width&quot;:365.85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9.1,&quot;left&quot;:551.95,&quot;top&quot;:138,&quot;width&quot;:365.85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9.1,&quot;left&quot;:551.95,&quot;top&quot;:138,&quot;width&quot;:365.8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43.45,&quot;left&quot;:61.35,&quot;top&quot;:376.15,&quot;width&quot;:383.45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9.1,&quot;left&quot;:551.95,&quot;top&quot;:138,&quot;width&quot;:365.85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9.1,&quot;left&quot;:551.95,&quot;top&quot;:138,&quot;width&quot;:365.85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43.45,&quot;left&quot;:61.35,&quot;top&quot;:376.15,&quot;width&quot;:383.45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43.45,&quot;left&quot;:61.35,&quot;top&quot;:376.15,&quot;width&quot;:383.45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43.45,&quot;left&quot;:61.35,&quot;top&quot;:376.15,&quot;width&quot;:383.45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43.45,&quot;left&quot;:61.35,&quot;top&quot;:376.15,&quot;width&quot;:383.45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43.45,&quot;left&quot;:61.35,&quot;top&quot;:376.15,&quot;width&quot;:383.45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43.45,&quot;left&quot;:61.35,&quot;top&quot;:376.15,&quot;width&quot;:383.45}"/>
</p:tagLst>
</file>

<file path=ppt/theme/theme1.xml><?xml version="1.0" encoding="utf-8"?>
<a:theme xmlns:a="http://schemas.openxmlformats.org/drawingml/2006/main" name="简约主题1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简约主题1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1838</Words>
  <Application>Microsoft Office PowerPoint</Application>
  <PresentationFormat>宽屏</PresentationFormat>
  <Paragraphs>365</Paragraphs>
  <Slides>28</Slides>
  <Notes>27</Notes>
  <HiddenSlides>0</HiddenSlides>
  <MMClips>0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28</vt:i4>
      </vt:variant>
    </vt:vector>
  </HeadingPairs>
  <TitlesOfParts>
    <vt:vector size="45" baseType="lpstr">
      <vt:lpstr>MS Mincho</vt:lpstr>
      <vt:lpstr>MS PGothic</vt:lpstr>
      <vt:lpstr>等线</vt:lpstr>
      <vt:lpstr>华文中宋</vt:lpstr>
      <vt:lpstr>楷体</vt:lpstr>
      <vt:lpstr>宋体</vt:lpstr>
      <vt:lpstr>微软雅黑</vt:lpstr>
      <vt:lpstr>Arial</vt:lpstr>
      <vt:lpstr>Calibri</vt:lpstr>
      <vt:lpstr>Cambria Math</vt:lpstr>
      <vt:lpstr>Symbol</vt:lpstr>
      <vt:lpstr>Times New Roman</vt:lpstr>
      <vt:lpstr>Wingdings</vt:lpstr>
      <vt:lpstr>简约主题1</vt:lpstr>
      <vt:lpstr>1_简约主题1</vt:lpstr>
      <vt:lpstr>公式</vt:lpstr>
      <vt:lpstr>Equation.DSMT4</vt:lpstr>
      <vt:lpstr>STCF束流集体效应</vt:lpstr>
      <vt:lpstr>主要内容</vt:lpstr>
      <vt:lpstr>超级陶粲装置</vt:lpstr>
      <vt:lpstr>集体效应挑战</vt:lpstr>
      <vt:lpstr>主要内容</vt:lpstr>
      <vt:lpstr>CSR &amp; CWR 阻抗</vt:lpstr>
      <vt:lpstr>电阻壁阻抗</vt:lpstr>
      <vt:lpstr>短束团纵向尾势模型</vt:lpstr>
      <vt:lpstr>微波不稳定性</vt:lpstr>
      <vt:lpstr>短束团横向尾势模型</vt:lpstr>
      <vt:lpstr>横向单束团不稳定性</vt:lpstr>
      <vt:lpstr>主要内容</vt:lpstr>
      <vt:lpstr>TM020 高次模阻尼常温 RF腔</vt:lpstr>
      <vt:lpstr>束腔作用分析方法</vt:lpstr>
      <vt:lpstr>纵向低阶耦合束团不稳定性</vt:lpstr>
      <vt:lpstr>A simple solution for STCF</vt:lpstr>
      <vt:lpstr>PI 参数设置：Kp=1, delay=T0/2  </vt:lpstr>
      <vt:lpstr>PowerPoint 演示文稿</vt:lpstr>
      <vt:lpstr>纵向高次模计算</vt:lpstr>
      <vt:lpstr>纵向高次模不稳定性评估</vt:lpstr>
      <vt:lpstr>横向高次模计算</vt:lpstr>
      <vt:lpstr>横向高次模不稳定性评估</vt:lpstr>
      <vt:lpstr>RW导致的横向耦合束团不稳定性评估</vt:lpstr>
      <vt:lpstr>主要内容</vt:lpstr>
      <vt:lpstr>电子云效应初步模拟</vt:lpstr>
      <vt:lpstr>离子俘获不稳定性</vt:lpstr>
      <vt:lpstr>主要内容</vt:lpstr>
      <vt:lpstr>总结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User</dc:creator>
  <cp:lastModifiedBy>Lenovo</cp:lastModifiedBy>
  <cp:revision>3669</cp:revision>
  <dcterms:created xsi:type="dcterms:W3CDTF">2020-03-23T10:04:00Z</dcterms:created>
  <dcterms:modified xsi:type="dcterms:W3CDTF">2026-07-01T05:31:53Z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A6F816C3B0774212AB562616E7153F6E_12</vt:lpwstr>
  </property>
  <property fmtid="{D5CDD505-2E9C-101B-9397-08002B2CF9AE}" pid="3" name="KSOProductBuildVer">
    <vt:lpwstr>2052-12.1.0.19770</vt:lpwstr>
  </property>
</Properties>
</file>