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Default Extension="emf" ContentType="image/x-emf"/>
  <Default Extension="gif" ContentType="image/gi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  <p:sldMasterId id="2147483649" r:id="rId3"/>
    <p:sldMasterId id="2147483650" r:id="rId4"/>
  </p:sldMasterIdLst>
  <p:notesMasterIdLst>
    <p:notesMasterId r:id="rId6"/>
  </p:notesMasterIdLst>
  <p:handoutMasterIdLst>
    <p:handoutMasterId r:id="rId22"/>
  </p:handoutMasterIdLst>
  <p:sldIdLst>
    <p:sldId id="4317" r:id="rId5"/>
    <p:sldId id="4357" r:id="rId7"/>
    <p:sldId id="4383" r:id="rId8"/>
    <p:sldId id="4363" r:id="rId9"/>
    <p:sldId id="4391" r:id="rId10"/>
    <p:sldId id="4364" r:id="rId11"/>
    <p:sldId id="4366" r:id="rId12"/>
    <p:sldId id="4365" r:id="rId13"/>
    <p:sldId id="4380" r:id="rId14"/>
    <p:sldId id="4396" r:id="rId15"/>
    <p:sldId id="4395" r:id="rId16"/>
    <p:sldId id="4398" r:id="rId17"/>
    <p:sldId id="4399" r:id="rId18"/>
    <p:sldId id="4402" r:id="rId19"/>
    <p:sldId id="4400" r:id="rId20"/>
    <p:sldId id="4379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382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ouYi" initials="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0AF4"/>
    <a:srgbClr val="206FB8"/>
    <a:srgbClr val="073B7A"/>
    <a:srgbClr val="0F34A6"/>
    <a:srgbClr val="F0F0BF"/>
    <a:srgbClr val="C0C0C0"/>
    <a:srgbClr val="CDF3DB"/>
    <a:srgbClr val="063978"/>
    <a:srgbClr val="C4171E"/>
    <a:srgbClr val="D0D8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70" autoAdjust="0"/>
    <p:restoredTop sz="93672" autoAdjust="0"/>
  </p:normalViewPr>
  <p:slideViewPr>
    <p:cSldViewPr snapToGrid="0" snapToObjects="1" showGuides="1">
      <p:cViewPr varScale="1">
        <p:scale>
          <a:sx n="111" d="100"/>
          <a:sy n="111" d="100"/>
        </p:scale>
        <p:origin x="984" y="82"/>
      </p:cViewPr>
      <p:guideLst>
        <p:guide orient="horz" pos="2152"/>
        <p:guide pos="382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358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0F280-C202-459E-9C88-243362EFD57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FC674-D29B-42E3-B510-33870CA84AA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65565-5D00-41A1-A9D4-D472FA0F16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7B772-BE26-4EC4-8890-F0A68D40133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fld id="{BF176F5C-B021-432C-A718-B7D3623AD2F3}" type="slidenum">
              <a:rPr lang="en-US" altLang="zh-CN" sz="1200" b="0">
                <a:ea typeface="宋体" panose="02010600030101010101" pitchFamily="2" charset="-122"/>
              </a:rPr>
            </a:fld>
            <a:endParaRPr lang="en-US" altLang="zh-CN" sz="1200" b="0" dirty="0">
              <a:ea typeface="宋体" panose="02010600030101010101" pitchFamily="2" charset="-122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This</a:t>
                </a:r>
                <a:r>
                  <a:rPr lang="en-US" altLang="zh-CN" b="0" i="0" baseline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table shows the comparison of IR critical parameters:</a:t>
                </a: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2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20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/>
                      <m:sup>
                        <m:r>
                          <a:rPr lang="en-US" altLang="zh-CN" sz="12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and </a:t>
                </a:r>
                <a:r>
                  <a:rPr lang="en-US" altLang="zh-CN" b="0" i="1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* and crossing angle 2</a:t>
                </a: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  <a:sym typeface="Symbol" panose="05050102010706020507" pitchFamily="18" charset="2"/>
                  </a:rPr>
                  <a:t>. </a:t>
                </a: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By comparison, a large crossing</a:t>
                </a:r>
                <a:r>
                  <a:rPr lang="en-US" altLang="zh-CN" b="0" i="0" baseline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angle of 60mrad is first selected for now to </a:t>
                </a: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achieve rapid separation of the two beams and avoid parasitic collisions; while </a:t>
                </a:r>
                <a:r>
                  <a:rPr lang="en-US" altLang="zh-CN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whether 80mrad is better remains to be further determined.</a:t>
                </a:r>
                <a:endParaRPr lang="en-US" altLang="zh-CN" b="0" i="0" dirty="0">
                  <a:solidFill>
                    <a:srgbClr val="FF000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Then, </a:t>
                </a:r>
                <a:r>
                  <a:rPr lang="en-US" altLang="zh-CN" b="0" i="1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</a:t>
                </a: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* </a:t>
                </a: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  <a:sym typeface="Symbol" panose="05050102010706020507" pitchFamily="18" charset="2"/>
                  </a:rPr>
                  <a:t> </a:t>
                </a: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0.9m is required to provide sufficient space for installation of the dual-aperture quadrupole.</a:t>
                </a:r>
                <a:endParaRPr lang="en-US" altLang="zh-CN" b="0" i="0" dirty="0">
                  <a:solidFill>
                    <a:srgbClr val="05073B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Next,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CN" b="0" i="0" dirty="0">
                    <a:solidFill>
                      <a:schemeClr val="tx1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of 0.6mm was set to achieve the goal luminosity of </a:t>
                </a: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10</a:t>
                </a:r>
                <a:r>
                  <a:rPr lang="en-US" altLang="zh-CN" baseline="300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35</a:t>
                </a: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cm</a:t>
                </a:r>
                <a:r>
                  <a:rPr lang="en-US" altLang="zh-CN" baseline="300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-2</a:t>
                </a: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</a:t>
                </a:r>
                <a:r>
                  <a:rPr lang="en-US" altLang="zh-CN" baseline="300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-1</a:t>
                </a:r>
                <a:r>
                  <a:rPr lang="en-US" altLang="zh-CN" baseline="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at </a:t>
                </a:r>
                <a:r>
                  <a:rPr lang="en-US" altLang="zh-CN" baseline="0" dirty="0" err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stcf</a:t>
                </a:r>
                <a:r>
                  <a:rPr lang="en-US" altLang="zh-CN" baseline="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version 3 and before. But now it was raised as </a:t>
                </a:r>
                <a:r>
                  <a:rPr lang="en-US" altLang="zh-CN" b="0" i="0" dirty="0">
                    <a:solidFill>
                      <a:srgbClr val="FF0000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0.8mm to </a:t>
                </a: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help mitigate IR chromaticity and nonlinearity. </a:t>
                </a:r>
                <a:endParaRPr lang="en-US" altLang="zh-CN" b="0" i="0" dirty="0">
                  <a:solidFill>
                    <a:srgbClr val="05073B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For the same reason,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is also raised to 60mm from 40mm. But from beam-beam point of view, a smaller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CN" b="0" i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seems</a:t>
                </a:r>
                <a:r>
                  <a:rPr lang="en-US" altLang="zh-CN" b="0" i="0" baseline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better. So, we also need to finally determine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CN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CN" b="0" i="0" baseline="0" dirty="0">
                    <a:solidFill>
                      <a:srgbClr val="05073B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.</a:t>
                </a:r>
                <a:endParaRPr lang="en-US" altLang="zh-CN" b="0" i="0" dirty="0">
                  <a:solidFill>
                    <a:srgbClr val="05073B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US" altLang="zh-CN" b="0" i="0" dirty="0">
                  <a:solidFill>
                    <a:srgbClr val="05073B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备注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考虑来自</a:t>
            </a:r>
            <a:r>
              <a:rPr lang="en-US" altLang="zh-CN" dirty="0"/>
              <a:t>FF quads</a:t>
            </a:r>
            <a:r>
              <a:rPr lang="zh-CN" altLang="en-US" dirty="0"/>
              <a:t>的同步辐射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2800" y="4038600"/>
            <a:ext cx="8534400" cy="2133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单击以编辑母版副标题样式</a:t>
            </a:r>
            <a:endParaRPr lang="de-DE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804672"/>
            <a:ext cx="2743200" cy="5321492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04672"/>
            <a:ext cx="8026400" cy="5321492"/>
          </a:xfrm>
        </p:spPr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DFAFD920-79C3-49C1-A7B3-B6E0382E58A6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" name="TextBox 6"/>
          <p:cNvSpPr txBox="1"/>
          <p:nvPr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1A995042-2D73-4E98-9461-C210BD068AD6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8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0B5F9426-7A81-445D-91A9-6E9E1149893A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3DBB4A54-CEBE-42AD-A072-A39EF13BDFCD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4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C34E1AA7-BBE3-4066-9647-AD26786FD079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Calibri" panose="020F0502020204030204" charset="0"/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4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Calibri" panose="020F0502020204030204" charset="0"/>
              </a:rPr>
              <a:t> </a:t>
            </a:r>
            <a:fld id="{477D0B05-BC85-48E6-89ED-2487897A79B2}" type="slidenum">
              <a:rPr lang="de-DE" altLang="zh-CN" sz="1200" smtClean="0">
                <a:solidFill>
                  <a:srgbClr val="FFFFFF"/>
                </a:solidFill>
                <a:latin typeface="Calibri" panose="020F0502020204030204" charset="0"/>
              </a:rPr>
            </a:fld>
            <a:endParaRPr lang="de-DE" altLang="zh-CN" sz="1200">
              <a:solidFill>
                <a:srgbClr val="FFFFFF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804672"/>
            <a:ext cx="4011084" cy="63042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6733" y="804672"/>
            <a:ext cx="6815667" cy="5321492"/>
          </a:xfrm>
        </p:spPr>
        <p:txBody>
          <a:bodyPr/>
          <a:lstStyle>
            <a:lvl1pPr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768095"/>
            <a:ext cx="7315200" cy="395947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996071" y="3061252"/>
            <a:ext cx="3260034" cy="76862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谢谢！</a:t>
            </a:r>
            <a:endParaRPr kumimoji="1"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E75BC"/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CN" altLang="en-US"/>
              <a:t>编辑母版文本样式
第二级
第三级
第四级
第五级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9329D-8B8F-B64A-BFB9-3BCDC19C7E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Calibri" panose="020F0502020204030204" charset="0"/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19201"/>
            <a:ext cx="109728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de-DE" altLang="zh-CN" dirty="0"/>
          </a:p>
        </p:txBody>
      </p:sp>
      <p:sp>
        <p:nvSpPr>
          <p:cNvPr id="9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Calibri" panose="020F0502020204030204" charset="0"/>
              </a:rPr>
              <a:t> </a:t>
            </a:r>
            <a:fld id="{222D797F-6281-4E3F-ACFD-EAA4784CE755}" type="slidenum">
              <a:rPr lang="de-DE" altLang="zh-CN" sz="1200" smtClean="0">
                <a:solidFill>
                  <a:srgbClr val="FFFFFF"/>
                </a:solidFill>
                <a:latin typeface="Calibri" panose="020F0502020204030204" charset="0"/>
              </a:rPr>
            </a:fld>
            <a:endParaRPr lang="de-DE" altLang="zh-CN" sz="1200">
              <a:solidFill>
                <a:srgbClr val="FFFFFF"/>
              </a:solidFill>
              <a:latin typeface="Calibri" panose="020F050202020403020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819912" y="0"/>
            <a:ext cx="10515600" cy="804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kumimoji="1" lang="en-US" altLang="zh-CN" sz="4000" b="1" kern="1200" dirty="0" smtClean="0">
          <a:solidFill>
            <a:schemeClr val="bg1"/>
          </a:solidFill>
          <a:effectLst/>
          <a:latin typeface="+mj-ea"/>
          <a:ea typeface="+mj-ea"/>
          <a:cs typeface="等线" panose="02010600030101010101" pitchFamily="2" charset="-122"/>
        </a:defRPr>
      </a:lvl1pPr>
      <a:lvl2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2pPr>
      <a:lvl3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3pPr>
      <a:lvl4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4pPr>
      <a:lvl5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5pPr>
      <a:lvl6pPr marL="4572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6pPr>
      <a:lvl7pPr marL="9144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7pPr>
      <a:lvl8pPr marL="13716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8pPr>
      <a:lvl9pPr marL="18288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GIF"/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3" Type="http://schemas.microsoft.com/office/2007/relationships/hdphoto" Target="../media/image42.wdp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52.png"/><Relationship Id="rId7" Type="http://schemas.openxmlformats.org/officeDocument/2006/relationships/image" Target="../media/image51.png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6.png"/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emf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-13419"/>
            <a:ext cx="12191999" cy="11733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101" name="Object 7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6" name="公式" r:id="rId1" imgW="114300" imgH="215900" progId="Equation.3">
                  <p:embed/>
                </p:oleObj>
              </mc:Choice>
              <mc:Fallback>
                <p:oleObj name="公式" r:id="rId1" imgW="114300" imgH="215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664" t="24246" r="5120" b="31144"/>
          <a:stretch>
            <a:fillRect/>
          </a:stretch>
        </p:blipFill>
        <p:spPr>
          <a:xfrm>
            <a:off x="7090532" y="-47365"/>
            <a:ext cx="5101468" cy="103142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2227" y="2120251"/>
            <a:ext cx="11964353" cy="1031429"/>
          </a:xfrm>
        </p:spPr>
        <p:txBody>
          <a:bodyPr>
            <a:noAutofit/>
          </a:bodyPr>
          <a:lstStyle/>
          <a:p>
            <a:r>
              <a:rPr lang="en-US" altLang="zh-CN" sz="4200" dirty="0">
                <a:solidFill>
                  <a:srgbClr val="C00000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STCF</a:t>
            </a:r>
            <a:r>
              <a:rPr lang="zh-CN" altLang="en-US" sz="4200" dirty="0">
                <a:solidFill>
                  <a:srgbClr val="C00000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对撞区物理设计</a:t>
            </a:r>
            <a:r>
              <a:rPr lang="zh-CN" altLang="en-US" sz="4200" dirty="0">
                <a:solidFill>
                  <a:srgbClr val="C00000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进展</a:t>
            </a:r>
            <a:endParaRPr lang="zh-CN" altLang="en-US" sz="4200" dirty="0">
              <a:solidFill>
                <a:srgbClr val="C00000"/>
              </a:solidFill>
              <a:latin typeface="Arial" panose="020B0604020202020204" pitchFamily="34" charset="0"/>
              <a:ea typeface="华文中宋" panose="020106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1276350" y="3450219"/>
            <a:ext cx="97536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zh-CN" altLang="en-US" sz="2800" b="1" dirty="0">
                <a:solidFill>
                  <a:srgbClr val="073B7A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张林浩 </a:t>
            </a:r>
            <a:endParaRPr lang="en-US" altLang="zh-CN" sz="2800" b="1" dirty="0">
              <a:solidFill>
                <a:srgbClr val="073B7A"/>
              </a:solidFill>
              <a:latin typeface="Arial" panose="020B0604020202020204" pitchFamily="34" charset="0"/>
              <a:ea typeface="华文中宋" panose="02010600040101010101" pitchFamily="2" charset="-122"/>
              <a:cs typeface="Arial" panose="020B060402020202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en-US" altLang="zh-CN" sz="2400" b="1" dirty="0">
                <a:solidFill>
                  <a:srgbClr val="073B7A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2026</a:t>
            </a:r>
            <a:r>
              <a:rPr lang="zh-CN" altLang="en-US" sz="2400" b="1" dirty="0">
                <a:solidFill>
                  <a:srgbClr val="073B7A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超级陶粲装置研讨会</a:t>
            </a:r>
            <a:endParaRPr lang="en-US" altLang="zh-CN" sz="2400" b="1" dirty="0">
              <a:solidFill>
                <a:srgbClr val="073B7A"/>
              </a:solidFill>
              <a:latin typeface="Arial" panose="020B0604020202020204" pitchFamily="34" charset="0"/>
              <a:ea typeface="华文中宋" panose="02010600040101010101" pitchFamily="2" charset="-122"/>
              <a:cs typeface="Arial" panose="020B060402020202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en-US" altLang="zh-CN" sz="2400" b="1" dirty="0">
                <a:solidFill>
                  <a:srgbClr val="073B7A"/>
                </a:solidFill>
                <a:latin typeface="Arial" panose="020B0604020202020204" pitchFamily="34" charset="0"/>
                <a:ea typeface="华文中宋" panose="02010600040101010101" pitchFamily="2" charset="-122"/>
                <a:cs typeface="Arial" panose="020B0604020202020204" pitchFamily="34" charset="0"/>
              </a:rPr>
              <a:t>2026.07.01</a:t>
            </a:r>
            <a:endParaRPr lang="en-US" altLang="zh-CN" sz="2400" b="1" dirty="0">
              <a:solidFill>
                <a:srgbClr val="073B7A"/>
              </a:solidFill>
              <a:latin typeface="Arial" panose="020B0604020202020204" pitchFamily="34" charset="0"/>
              <a:ea typeface="华文中宋" panose="0201060004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2" name="Picture 2" descr="徐小华 @ 中科大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4" y="-29368"/>
            <a:ext cx="1174735" cy="117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单次通过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传输线局部高阶色品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5" name="内容占位符 1"/>
          <p:cNvSpPr txBox="1"/>
          <p:nvPr/>
        </p:nvSpPr>
        <p:spPr bwMode="auto">
          <a:xfrm>
            <a:off x="203835" y="906145"/>
            <a:ext cx="11617325" cy="718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buFont typeface="Wingdings" panose="05000000000000000000" charset="0"/>
              <a:buChar char="Ø"/>
            </a:pPr>
            <a:r>
              <a:rPr lang="zh-CN" altLang="en-US" sz="2000" b="1" dirty="0">
                <a:latin typeface="+mn-lt"/>
              </a:rPr>
              <a:t>参考</a:t>
            </a:r>
            <a:r>
              <a:rPr lang="en-US" altLang="zh-CN" sz="2000" dirty="0">
                <a:cs typeface="Arial" panose="020B0604020202020204" pitchFamily="34" charset="0"/>
                <a:sym typeface="+mn-ea"/>
              </a:rPr>
              <a:t>Anton </a:t>
            </a:r>
            <a:r>
              <a:rPr lang="en-US" altLang="zh-CN" sz="2000" dirty="0" err="1">
                <a:cs typeface="Arial" panose="020B0604020202020204" pitchFamily="34" charset="0"/>
                <a:sym typeface="+mn-ea"/>
              </a:rPr>
              <a:t>Bogomyagkov</a:t>
            </a:r>
            <a:r>
              <a:rPr lang="zh-CN" altLang="en-US" sz="2000" dirty="0" err="1">
                <a:cs typeface="Arial" panose="020B0604020202020204" pitchFamily="34" charset="0"/>
                <a:sym typeface="+mn-ea"/>
              </a:rPr>
              <a:t>对周期性环的高阶色品推导</a:t>
            </a:r>
            <a:r>
              <a:rPr lang="en-US" altLang="zh-CN" sz="2000" baseline="30000" dirty="0" err="1">
                <a:cs typeface="Arial" panose="020B0604020202020204" pitchFamily="34" charset="0"/>
                <a:sym typeface="+mn-ea"/>
              </a:rPr>
              <a:t>[1]</a:t>
            </a:r>
            <a:r>
              <a:rPr lang="en-US" altLang="zh-CN" sz="2000" dirty="0">
                <a:cs typeface="Arial" panose="020B0604020202020204" pitchFamily="34" charset="0"/>
                <a:sym typeface="+mn-ea"/>
              </a:rPr>
              <a:t>, </a:t>
            </a:r>
            <a:r>
              <a:rPr lang="zh-CN" altLang="en-US" sz="2000" dirty="0">
                <a:cs typeface="Arial" panose="020B0604020202020204" pitchFamily="34" charset="0"/>
                <a:sym typeface="+mn-ea"/>
              </a:rPr>
              <a:t>传输线</a:t>
            </a:r>
            <a:r>
              <a:rPr lang="en-US" altLang="zh-CN" sz="2000" dirty="0">
                <a:cs typeface="Arial" panose="020B0604020202020204" pitchFamily="34" charset="0"/>
                <a:sym typeface="+mn-ea"/>
              </a:rPr>
              <a:t>1</a:t>
            </a:r>
            <a:r>
              <a:rPr lang="zh-CN" altLang="en-US" sz="2000" dirty="0">
                <a:cs typeface="Arial" panose="020B0604020202020204" pitchFamily="34" charset="0"/>
                <a:sym typeface="+mn-ea"/>
              </a:rPr>
              <a:t>到</a:t>
            </a:r>
            <a:r>
              <a:rPr lang="en-US" altLang="zh-CN" sz="2000" dirty="0">
                <a:cs typeface="Arial" panose="020B0604020202020204" pitchFamily="34" charset="0"/>
                <a:sym typeface="+mn-ea"/>
              </a:rPr>
              <a:t>3</a:t>
            </a:r>
            <a:r>
              <a:rPr lang="zh-CN" altLang="en-US" sz="2000" dirty="0">
                <a:cs typeface="Arial" panose="020B0604020202020204" pitchFamily="34" charset="0"/>
                <a:sym typeface="+mn-ea"/>
              </a:rPr>
              <a:t>阶色品</a:t>
            </a:r>
            <a:r>
              <a:rPr lang="en-US" altLang="zh-CN" sz="2000" dirty="0">
                <a:cs typeface="Arial" panose="020B0604020202020204" pitchFamily="34" charset="0"/>
                <a:sym typeface="+mn-ea"/>
              </a:rPr>
              <a:t>(</a:t>
            </a:r>
            <a:r>
              <a:rPr lang="zh-CN" altLang="en-US" sz="2000" dirty="0">
                <a:cs typeface="Arial" panose="020B0604020202020204" pitchFamily="34" charset="0"/>
                <a:sym typeface="+mn-ea"/>
              </a:rPr>
              <a:t>定义为相移</a:t>
            </a:r>
            <a:r>
              <a:rPr lang="en-US" altLang="zh-CN" sz="2000" i="1" dirty="0" err="1">
                <a:cs typeface="Arial" panose="020B0604020202020204" pitchFamily="34" charset="0"/>
                <a:sym typeface="+mn-ea"/>
              </a:rPr>
              <a:t>μ</a:t>
            </a:r>
            <a:r>
              <a:rPr lang="en-US" altLang="zh-CN" sz="2000" baseline="-25000" dirty="0" err="1">
                <a:cs typeface="Arial" panose="020B0604020202020204" pitchFamily="34" charset="0"/>
                <a:sym typeface="+mn-ea"/>
              </a:rPr>
              <a:t>z</a:t>
            </a:r>
            <a:r>
              <a:rPr lang="en-US" altLang="zh-CN" sz="2000" dirty="0"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sz="2000" dirty="0">
                <a:cs typeface="Arial" panose="020B0604020202020204" pitchFamily="34" charset="0"/>
                <a:sym typeface="+mn-ea"/>
              </a:rPr>
              <a:t>对于动量偏差</a:t>
            </a:r>
            <a:r>
              <a:rPr lang="en-US" altLang="zh-CN" sz="2000" i="1" dirty="0">
                <a:cs typeface="Arial" panose="020B0604020202020204" pitchFamily="34" charset="0"/>
                <a:sym typeface="+mn-ea"/>
              </a:rPr>
              <a:t>δ</a:t>
            </a:r>
            <a:r>
              <a:rPr lang="zh-CN" altLang="en-US" sz="2000" dirty="0">
                <a:cs typeface="Arial" panose="020B0604020202020204" pitchFamily="34" charset="0"/>
                <a:sym typeface="+mn-ea"/>
              </a:rPr>
              <a:t>的导数</a:t>
            </a:r>
            <a:r>
              <a:rPr lang="en-US" altLang="zh-CN" sz="2000" dirty="0">
                <a:cs typeface="Arial" panose="020B0604020202020204" pitchFamily="34" charset="0"/>
                <a:sym typeface="+mn-ea"/>
              </a:rPr>
              <a:t>)</a:t>
            </a:r>
            <a:r>
              <a:rPr lang="zh-CN" altLang="en-US" sz="2000" dirty="0">
                <a:cs typeface="Arial" panose="020B0604020202020204" pitchFamily="34" charset="0"/>
                <a:sym typeface="+mn-ea"/>
              </a:rPr>
              <a:t>如下</a:t>
            </a:r>
            <a:r>
              <a:rPr lang="en-US" altLang="zh-CN" sz="2000" dirty="0">
                <a:cs typeface="Arial" panose="020B0604020202020204" pitchFamily="34" charset="0"/>
                <a:sym typeface="+mn-ea"/>
              </a:rPr>
              <a:t>:</a:t>
            </a:r>
            <a:endParaRPr lang="zh-CN" altLang="en-US" sz="2000" dirty="0">
              <a:cs typeface="Arial" panose="020B060402020202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endParaRPr lang="en-US" altLang="zh-CN" sz="2000" b="1" dirty="0">
              <a:latin typeface="+mn-lt"/>
            </a:endParaRPr>
          </a:p>
          <a:p>
            <a:pPr marL="0" indent="0">
              <a:spcBef>
                <a:spcPts val="300"/>
              </a:spcBef>
              <a:buNone/>
            </a:pPr>
            <a:endParaRPr lang="en-US" altLang="zh-CN" sz="1800" dirty="0">
              <a:latin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91630" y="2016125"/>
            <a:ext cx="5187315" cy="296164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955" y="2074545"/>
            <a:ext cx="5856605" cy="33013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29587" y="1675528"/>
            <a:ext cx="5455915" cy="398780"/>
          </a:xfrm>
          <a:prstGeom prst="rect">
            <a:avLst/>
          </a:prstGeom>
          <a:solidFill>
            <a:srgbClr val="FFFEE8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 dirty="0">
                <a:solidFill>
                  <a:srgbClr val="00B0F0"/>
                </a:solidFill>
              </a:rPr>
              <a:t>单次通过传输线</a:t>
            </a:r>
            <a:endParaRPr lang="zh-CN" altLang="en-US" sz="2000" b="1" dirty="0">
              <a:solidFill>
                <a:srgbClr val="00B0F0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7124743" y="1624095"/>
            <a:ext cx="4320874" cy="398780"/>
          </a:xfrm>
          <a:prstGeom prst="rect">
            <a:avLst/>
          </a:prstGeom>
          <a:solidFill>
            <a:srgbClr val="E9E9F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 dirty="0">
                <a:solidFill>
                  <a:srgbClr val="00B0F0"/>
                </a:solidFill>
              </a:rPr>
              <a:t>周期性环</a:t>
            </a:r>
            <a:endParaRPr lang="zh-CN" altLang="en-US" sz="2000" b="1" dirty="0">
              <a:solidFill>
                <a:srgbClr val="00B0F0"/>
              </a:solidFill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346387" y="5535711"/>
            <a:ext cx="508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i="1" kern="800" dirty="0">
                <a:effectLst/>
                <a:ea typeface="宋体" panose="02010600030101010101" pitchFamily="2" charset="-122"/>
              </a:rPr>
              <a:t>High-order dispersion: D</a:t>
            </a:r>
            <a:r>
              <a:rPr lang="en-US" altLang="zh-CN" sz="2000" i="1" kern="800" baseline="-25000" dirty="0">
                <a:effectLst/>
                <a:ea typeface="宋体" panose="02010600030101010101" pitchFamily="2" charset="-122"/>
              </a:rPr>
              <a:t>x</a:t>
            </a:r>
            <a:r>
              <a:rPr lang="en-US" altLang="zh-CN" sz="2000" kern="800" dirty="0">
                <a:effectLst/>
                <a:ea typeface="宋体" panose="02010600030101010101" pitchFamily="2" charset="-122"/>
              </a:rPr>
              <a:t>(</a:t>
            </a:r>
            <a:r>
              <a:rPr lang="en-US" altLang="zh-CN" sz="2000" i="1" kern="800" dirty="0">
                <a:effectLst/>
                <a:ea typeface="宋体" panose="0201060003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en-US" altLang="zh-CN" sz="2000" kern="800" dirty="0">
                <a:effectLst/>
                <a:ea typeface="宋体" panose="02010600030101010101" pitchFamily="2" charset="-122"/>
              </a:rPr>
              <a:t>)=</a:t>
            </a:r>
            <a:r>
              <a:rPr lang="en-US" altLang="zh-CN" sz="2000" i="1" kern="800" dirty="0">
                <a:effectLst/>
                <a:ea typeface="宋体" panose="02010600030101010101" pitchFamily="2" charset="-122"/>
              </a:rPr>
              <a:t>D</a:t>
            </a:r>
            <a:r>
              <a:rPr lang="en-US" altLang="zh-CN" sz="2000" kern="800" baseline="-25000" dirty="0">
                <a:effectLst/>
                <a:ea typeface="宋体" panose="02010600030101010101" pitchFamily="2" charset="-122"/>
              </a:rPr>
              <a:t>0</a:t>
            </a:r>
            <a:r>
              <a:rPr lang="en-US" altLang="zh-CN" sz="2000" kern="800" dirty="0">
                <a:effectLst/>
                <a:ea typeface="宋体" panose="02010600030101010101" pitchFamily="2" charset="-122"/>
              </a:rPr>
              <a:t>+</a:t>
            </a:r>
            <a:r>
              <a:rPr lang="en-US" altLang="zh-CN" sz="2000" i="1" kern="800" dirty="0">
                <a:effectLst/>
                <a:ea typeface="宋体" panose="02010600030101010101" pitchFamily="2" charset="-122"/>
              </a:rPr>
              <a:t>D</a:t>
            </a:r>
            <a:r>
              <a:rPr lang="en-US" altLang="zh-CN" sz="2000" kern="800" baseline="-25000" dirty="0">
                <a:effectLst/>
                <a:ea typeface="宋体" panose="02010600030101010101" pitchFamily="2" charset="-122"/>
              </a:rPr>
              <a:t>1</a:t>
            </a:r>
            <a:r>
              <a:rPr lang="en-US" altLang="zh-CN" sz="2000" i="1" kern="800" dirty="0">
                <a:effectLst/>
                <a:ea typeface="宋体" panose="0201060003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en-US" altLang="zh-CN" sz="2000" kern="800" dirty="0">
                <a:effectLst/>
                <a:ea typeface="宋体" panose="02010600030101010101" pitchFamily="2" charset="-122"/>
              </a:rPr>
              <a:t>+</a:t>
            </a:r>
            <a:r>
              <a:rPr lang="en-US" altLang="zh-CN" sz="2000" i="1" kern="800" dirty="0">
                <a:effectLst/>
                <a:ea typeface="宋体" panose="02010600030101010101" pitchFamily="2" charset="-122"/>
              </a:rPr>
              <a:t>D</a:t>
            </a:r>
            <a:r>
              <a:rPr lang="en-US" altLang="zh-CN" sz="2000" kern="800" baseline="-25000" dirty="0">
                <a:effectLst/>
                <a:ea typeface="宋体" panose="02010600030101010101" pitchFamily="2" charset="-122"/>
              </a:rPr>
              <a:t>2</a:t>
            </a:r>
            <a:r>
              <a:rPr lang="en-US" altLang="zh-CN" sz="2000" i="1" kern="800" dirty="0">
                <a:effectLst/>
                <a:ea typeface="宋体" panose="0201060003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en-US" altLang="zh-CN" sz="2000" kern="800" baseline="30000" dirty="0">
                <a:effectLst/>
                <a:ea typeface="宋体" panose="02010600030101010101" pitchFamily="2" charset="-122"/>
              </a:rPr>
              <a:t>2</a:t>
            </a:r>
            <a:endParaRPr lang="zh-CN" altLang="en-US" sz="2000" dirty="0"/>
          </a:p>
        </p:txBody>
      </p:sp>
      <p:sp>
        <p:nvSpPr>
          <p:cNvPr id="47" name="文本框 46"/>
          <p:cNvSpPr txBox="1"/>
          <p:nvPr/>
        </p:nvSpPr>
        <p:spPr>
          <a:xfrm>
            <a:off x="6784435" y="5137099"/>
            <a:ext cx="49149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kern="800" dirty="0">
                <a:effectLst/>
                <a:ea typeface="宋体" panose="02010600030101010101" pitchFamily="2" charset="-122"/>
              </a:rPr>
              <a:t>高阶</a:t>
            </a:r>
            <a:r>
              <a:rPr lang="en-US" altLang="zh-CN" sz="2000" kern="800" dirty="0">
                <a:effectLst/>
                <a:ea typeface="宋体" panose="02010600030101010101" pitchFamily="2" charset="-122"/>
              </a:rPr>
              <a:t>Montague</a:t>
            </a:r>
            <a:r>
              <a:rPr lang="zh-CN" altLang="en-US" sz="2000" kern="800" dirty="0">
                <a:effectLst/>
                <a:ea typeface="宋体" panose="02010600030101010101" pitchFamily="2" charset="-122"/>
              </a:rPr>
              <a:t>函数</a:t>
            </a:r>
            <a:r>
              <a:rPr lang="en-US" altLang="zh-CN" sz="2000" kern="800" baseline="30000" dirty="0">
                <a:effectLst/>
                <a:ea typeface="宋体" panose="02010600030101010101" pitchFamily="2" charset="-122"/>
              </a:rPr>
              <a:t> [2] </a:t>
            </a:r>
            <a:r>
              <a:rPr lang="zh-CN" altLang="en-US" sz="2000" kern="800" dirty="0">
                <a:effectLst/>
                <a:ea typeface="宋体" panose="02010600030101010101" pitchFamily="2" charset="-122"/>
              </a:rPr>
              <a:t>扩展如下：</a:t>
            </a:r>
            <a:endParaRPr lang="zh-CN" altLang="en-US" sz="2000" dirty="0"/>
          </a:p>
        </p:txBody>
      </p:sp>
      <p:sp>
        <p:nvSpPr>
          <p:cNvPr id="206" name="文本框 205"/>
          <p:cNvSpPr txBox="1"/>
          <p:nvPr/>
        </p:nvSpPr>
        <p:spPr>
          <a:xfrm>
            <a:off x="9914796" y="2232497"/>
            <a:ext cx="1906463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>
                <a:solidFill>
                  <a:schemeClr val="tx2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A. </a:t>
            </a:r>
            <a:r>
              <a:rPr lang="en-US" altLang="zh-CN" sz="1800" dirty="0" err="1">
                <a:solidFill>
                  <a:schemeClr val="tx2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Bogomyagkov</a:t>
            </a:r>
            <a:r>
              <a:rPr lang="en-US" altLang="zh-CN" sz="1800" baseline="30000" dirty="0">
                <a:solidFill>
                  <a:schemeClr val="tx2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[1]</a:t>
            </a:r>
            <a:endParaRPr lang="zh-CN" altLang="en-US" baseline="300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15" name="图片 2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6290" y="5557838"/>
            <a:ext cx="3304080" cy="468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6" name="文本框 215"/>
              <p:cNvSpPr txBox="1"/>
              <p:nvPr/>
            </p:nvSpPr>
            <p:spPr>
              <a:xfrm>
                <a:off x="10190349" y="5626305"/>
                <a:ext cx="1467485" cy="372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sz="1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2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CN" sz="1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CN" sz="12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12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n-US" altLang="zh-CN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n-US" altLang="zh-CN" sz="1200" i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16" name="文本框 2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0349" y="5626305"/>
                <a:ext cx="1467485" cy="372110"/>
              </a:xfrm>
              <a:prstGeom prst="rect">
                <a:avLst/>
              </a:prstGeom>
              <a:blipFill rotWithShape="1">
                <a:blip r:embed="rId5"/>
                <a:stretch>
                  <a:fillRect l="-34" t="-55" r="34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/>
          <p:cNvSpPr txBox="1"/>
          <p:nvPr/>
        </p:nvSpPr>
        <p:spPr>
          <a:xfrm>
            <a:off x="493395" y="6646545"/>
            <a:ext cx="10841990" cy="24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 anchor="t">
            <a:spAutoFit/>
          </a:bodyPr>
          <a:p>
            <a:pPr algn="l"/>
            <a:r>
              <a:rPr lang="en-GB" altLang="zh-CN" sz="1000" kern="800" dirty="0">
                <a:solidFill>
                  <a:schemeClr val="bg1"/>
                </a:solidFill>
                <a:sym typeface="+mn-ea"/>
              </a:rPr>
              <a:t>[</a:t>
            </a:r>
            <a:r>
              <a:rPr lang="en-US" altLang="en-GB" sz="1000" kern="800" dirty="0">
                <a:solidFill>
                  <a:schemeClr val="bg1"/>
                </a:solidFill>
                <a:sym typeface="+mn-ea"/>
              </a:rPr>
              <a:t>1</a:t>
            </a:r>
            <a:r>
              <a:rPr lang="en-GB" altLang="zh-CN" sz="1000" kern="800" dirty="0">
                <a:solidFill>
                  <a:schemeClr val="bg1"/>
                </a:solidFill>
                <a:sym typeface="+mn-ea"/>
              </a:rPr>
              <a:t>] </a:t>
            </a:r>
            <a:r>
              <a:rPr lang="en-US" altLang="zh-CN" sz="1000" kern="800" dirty="0">
                <a:solidFill>
                  <a:schemeClr val="bg1"/>
                </a:solidFill>
                <a:effectLst/>
                <a:ea typeface="宋体" panose="02010600030101010101" pitchFamily="2" charset="-122"/>
                <a:sym typeface="+mn-ea"/>
              </a:rPr>
              <a:t>A. </a:t>
            </a:r>
            <a:r>
              <a:rPr lang="en-US" altLang="zh-CN" sz="1000" kern="800" dirty="0" err="1">
                <a:solidFill>
                  <a:schemeClr val="bg1"/>
                </a:solidFill>
                <a:effectLst/>
                <a:ea typeface="宋体" panose="02010600030101010101" pitchFamily="2" charset="-122"/>
                <a:sym typeface="+mn-ea"/>
              </a:rPr>
              <a:t>Bogomyagkov</a:t>
            </a:r>
            <a:r>
              <a:rPr lang="en-US" altLang="zh-CN" sz="1000" kern="800" dirty="0">
                <a:solidFill>
                  <a:schemeClr val="bg1"/>
                </a:solidFill>
                <a:effectLst/>
                <a:ea typeface="宋体" panose="02010600030101010101" pitchFamily="2" charset="-122"/>
                <a:sym typeface="+mn-ea"/>
              </a:rPr>
              <a:t>, IAS Program on High Energy Physics, Hong Kong,18-21 January, 2016.  </a:t>
            </a:r>
            <a:r>
              <a:rPr lang="en-US" altLang="zh-CN" sz="1000" kern="800" dirty="0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[2] B.W. Montague, CERN-LEP-Note-165, 1979. [3] </a:t>
            </a:r>
            <a:r>
              <a:rPr lang="en-US" altLang="zh-CN" sz="1000" kern="800" dirty="0" err="1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Yunhai</a:t>
            </a:r>
            <a:r>
              <a:rPr lang="en-US" altLang="zh-CN" sz="1000" kern="800" dirty="0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 Cai, et al., PHYS. REV. ACCEL. BEAMS 25, 071001 (2022).   </a:t>
            </a:r>
            <a:endParaRPr lang="en-US" altLang="zh-CN" sz="1000" kern="800" dirty="0">
              <a:solidFill>
                <a:schemeClr val="bg1"/>
              </a:solidFill>
              <a:ea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0" y="6026150"/>
            <a:ext cx="871918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002060"/>
                </a:solidFill>
                <a:cs typeface="Arial" panose="020B0604020202020204" pitchFamily="34" charset="0"/>
              </a:rPr>
              <a:t>−</a:t>
            </a:r>
            <a:r>
              <a:rPr lang="en-US" altLang="zh-CN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a</a:t>
            </a:r>
            <a:r>
              <a:rPr lang="en-US" altLang="zh-CN" b="1" i="1" baseline="-25000" dirty="0" err="1">
                <a:solidFill>
                  <a:srgbClr val="002060"/>
                </a:solidFill>
                <a:cs typeface="Arial" panose="020B0604020202020204" pitchFamily="34" charset="0"/>
              </a:rPr>
              <a:t>n,z</a:t>
            </a:r>
            <a:r>
              <a:rPr lang="en-US" altLang="zh-CN" b="1" dirty="0">
                <a:solidFill>
                  <a:srgbClr val="002060"/>
                </a:solidFill>
                <a:cs typeface="Arial" panose="020B0604020202020204" pitchFamily="34" charset="0"/>
              </a:rPr>
              <a:t>/2 term appears for the single-pass system;</a:t>
            </a:r>
            <a:r>
              <a:rPr lang="en-US" altLang="zh-CN" dirty="0">
                <a:cs typeface="Arial" panose="020B0604020202020204" pitchFamily="34" charset="0"/>
              </a:rPr>
              <a:t> all other terms equivalent to the ring case under periodic boundary conditions. (1</a:t>
            </a:r>
            <a:r>
              <a:rPr lang="en-US" altLang="zh-CN" baseline="30000" dirty="0">
                <a:cs typeface="Arial" panose="020B0604020202020204" pitchFamily="34" charset="0"/>
              </a:rPr>
              <a:t>st</a:t>
            </a:r>
            <a:r>
              <a:rPr lang="en-US" altLang="zh-CN" dirty="0">
                <a:cs typeface="Arial" panose="020B0604020202020204" pitchFamily="34" charset="0"/>
              </a:rPr>
              <a:t>-order has been given </a:t>
            </a:r>
            <a:r>
              <a:rPr lang="en-US" altLang="zh-CN" baseline="30000" dirty="0">
                <a:cs typeface="Arial" panose="020B0604020202020204" pitchFamily="34" charset="0"/>
              </a:rPr>
              <a:t>[3]</a:t>
            </a:r>
            <a:r>
              <a:rPr lang="en-US" altLang="zh-CN" dirty="0">
                <a:cs typeface="Arial" panose="020B0604020202020204" pitchFamily="34" charset="0"/>
              </a:rPr>
              <a:t>)</a:t>
            </a:r>
            <a:endParaRPr lang="en-US" altLang="zh-CN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对撞区局部高阶色品校正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策略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5" name="内容占位符 1"/>
          <p:cNvSpPr txBox="1"/>
          <p:nvPr/>
        </p:nvSpPr>
        <p:spPr bwMode="auto">
          <a:xfrm>
            <a:off x="172198" y="3933426"/>
            <a:ext cx="11057042" cy="2510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</a:pPr>
            <a:r>
              <a:rPr lang="zh-CN" altLang="en-US" sz="2000" b="1" dirty="0">
                <a:latin typeface="+mn-lt"/>
              </a:rPr>
              <a:t>对撞区需实现局部高阶色品校正</a:t>
            </a:r>
            <a:r>
              <a:rPr lang="en-US" altLang="zh-CN" sz="2000" dirty="0">
                <a:latin typeface="+mn-lt"/>
              </a:rPr>
              <a:t>(</a:t>
            </a:r>
            <a:r>
              <a:rPr lang="zh-CN" altLang="en-US" sz="2000" dirty="0">
                <a:latin typeface="+mn-lt"/>
              </a:rPr>
              <a:t>到</a:t>
            </a:r>
            <a:r>
              <a:rPr lang="en-US" altLang="zh-CN" sz="2000" dirty="0">
                <a:latin typeface="+mn-lt"/>
              </a:rPr>
              <a:t>3</a:t>
            </a:r>
            <a:r>
              <a:rPr lang="zh-CN" altLang="en-US" sz="2000" dirty="0">
                <a:latin typeface="+mn-lt"/>
              </a:rPr>
              <a:t>阶</a:t>
            </a:r>
            <a:r>
              <a:rPr lang="en-US" altLang="zh-CN" sz="2000" dirty="0">
                <a:latin typeface="+mn-lt"/>
              </a:rPr>
              <a:t>)</a:t>
            </a:r>
            <a:r>
              <a:rPr lang="zh-CN" altLang="en-US" sz="2000" dirty="0">
                <a:latin typeface="+mn-lt"/>
                <a:sym typeface="Wingdings" panose="05000000000000000000" pitchFamily="2" charset="2"/>
              </a:rPr>
              <a:t>，以增加对撞区动量带宽并尽可能减小</a:t>
            </a:r>
            <a:r>
              <a:rPr lang="en-US" altLang="zh-CN" sz="2000" dirty="0">
                <a:latin typeface="+mn-lt"/>
                <a:sym typeface="Wingdings" panose="05000000000000000000" pitchFamily="2" charset="2"/>
              </a:rPr>
              <a:t>Crab</a:t>
            </a:r>
            <a:r>
              <a:rPr lang="zh-CN" altLang="en-US" sz="2000" dirty="0">
                <a:latin typeface="+mn-lt"/>
                <a:sym typeface="Wingdings" panose="05000000000000000000" pitchFamily="2" charset="2"/>
              </a:rPr>
              <a:t>六极铁对动量偏差</a:t>
            </a:r>
            <a:r>
              <a:rPr lang="el-GR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δ</a:t>
            </a:r>
            <a:r>
              <a:rPr lang="zh-CN" altLang="en-US" sz="2000" dirty="0">
                <a:latin typeface="+mn-lt"/>
                <a:sym typeface="Wingdings" panose="05000000000000000000" pitchFamily="2" charset="2"/>
              </a:rPr>
              <a:t>的依赖性</a:t>
            </a:r>
            <a:endParaRPr lang="en-US" altLang="zh-CN" sz="2000" dirty="0">
              <a:latin typeface="+mn-lt"/>
              <a:sym typeface="Wingdings" panose="05000000000000000000" pitchFamily="2" charset="2"/>
            </a:endParaRPr>
          </a:p>
          <a:p>
            <a:pPr lvl="1">
              <a:spcBef>
                <a:spcPts val="300"/>
              </a:spcBef>
            </a:pPr>
            <a:r>
              <a:rPr lang="en-US" altLang="zh-CN" sz="1800" dirty="0">
                <a:latin typeface="+mn-lt"/>
              </a:rPr>
              <a:t>1</a:t>
            </a:r>
            <a:r>
              <a:rPr lang="zh-CN" altLang="en-US" sz="1800" dirty="0">
                <a:latin typeface="+mn-lt"/>
              </a:rPr>
              <a:t>阶色品校正</a:t>
            </a:r>
            <a:r>
              <a:rPr lang="en-US" altLang="zh-CN" sz="1800" dirty="0">
                <a:latin typeface="+mn-lt"/>
              </a:rPr>
              <a:t>: </a:t>
            </a:r>
            <a:r>
              <a:rPr lang="zh-CN" altLang="en-US" sz="1800" dirty="0">
                <a:latin typeface="+mn-lt"/>
              </a:rPr>
              <a:t>用</a:t>
            </a:r>
            <a:r>
              <a:rPr lang="en-US" altLang="zh-CN" sz="1800" dirty="0">
                <a:latin typeface="+mn-lt"/>
              </a:rPr>
              <a:t>CCY</a:t>
            </a:r>
            <a:r>
              <a:rPr lang="zh-CN" altLang="en-US" sz="1800" dirty="0">
                <a:latin typeface="+mn-lt"/>
              </a:rPr>
              <a:t>和</a:t>
            </a:r>
            <a:r>
              <a:rPr lang="en-US" altLang="zh-CN" sz="1800" dirty="0">
                <a:latin typeface="+mn-lt"/>
              </a:rPr>
              <a:t>CCX</a:t>
            </a:r>
            <a:r>
              <a:rPr lang="zh-CN" altLang="en-US" sz="1800" dirty="0">
                <a:latin typeface="+mn-lt"/>
              </a:rPr>
              <a:t>段相距</a:t>
            </a:r>
            <a:r>
              <a:rPr lang="en-US" altLang="zh-CN" sz="1800" dirty="0">
                <a:latin typeface="+mn-lt"/>
              </a:rPr>
              <a:t>-I map</a:t>
            </a:r>
            <a:r>
              <a:rPr lang="zh-CN" altLang="en-US" sz="1800" dirty="0">
                <a:latin typeface="+mn-lt"/>
              </a:rPr>
              <a:t>的</a:t>
            </a:r>
            <a:r>
              <a:rPr lang="en-US" altLang="zh-CN" sz="1800" dirty="0">
                <a:latin typeface="+mn-lt"/>
              </a:rPr>
              <a:t>S1Y</a:t>
            </a:r>
            <a:r>
              <a:rPr lang="zh-CN" altLang="en-US" sz="1800" dirty="0">
                <a:latin typeface="+mn-lt"/>
              </a:rPr>
              <a:t>和</a:t>
            </a:r>
            <a:r>
              <a:rPr lang="en-US" altLang="zh-CN" sz="1800" dirty="0">
                <a:latin typeface="+mn-lt"/>
              </a:rPr>
              <a:t>S1X</a:t>
            </a:r>
            <a:r>
              <a:rPr lang="zh-CN" altLang="en-US" sz="1800" dirty="0">
                <a:latin typeface="+mn-lt"/>
              </a:rPr>
              <a:t>六极铁对</a:t>
            </a:r>
            <a:r>
              <a:rPr lang="en-US" altLang="zh-CN" sz="1800" dirty="0">
                <a:latin typeface="+mn-lt"/>
              </a:rPr>
              <a:t>;</a:t>
            </a:r>
            <a:endParaRPr lang="en-US" altLang="zh-CN" sz="1800" dirty="0">
              <a:latin typeface="+mn-lt"/>
            </a:endParaRPr>
          </a:p>
          <a:p>
            <a:pPr lvl="1">
              <a:spcBef>
                <a:spcPts val="300"/>
              </a:spcBef>
            </a:pPr>
            <a:r>
              <a:rPr lang="en-US" altLang="zh-CN" sz="1800" dirty="0">
                <a:latin typeface="+mn-lt"/>
              </a:rPr>
              <a:t>2</a:t>
            </a:r>
            <a:r>
              <a:rPr lang="zh-CN" altLang="en-US" sz="1800" dirty="0">
                <a:latin typeface="+mn-lt"/>
              </a:rPr>
              <a:t>阶色品校正</a:t>
            </a:r>
            <a:r>
              <a:rPr lang="en-US" altLang="zh-CN" sz="1800" dirty="0">
                <a:latin typeface="+mn-lt"/>
              </a:rPr>
              <a:t>: </a:t>
            </a:r>
            <a:r>
              <a:rPr lang="zh-CN" altLang="en-US" sz="1800" dirty="0">
                <a:latin typeface="+mn-lt"/>
              </a:rPr>
              <a:t>精细调节主六极铁对</a:t>
            </a:r>
            <a:r>
              <a:rPr lang="en-US" altLang="zh-CN" sz="1800" dirty="0">
                <a:latin typeface="+mn-lt"/>
              </a:rPr>
              <a:t> S1Y</a:t>
            </a:r>
            <a:r>
              <a:rPr lang="zh-CN" altLang="en-US" sz="1800" dirty="0">
                <a:latin typeface="+mn-lt"/>
              </a:rPr>
              <a:t>和</a:t>
            </a:r>
            <a:r>
              <a:rPr lang="en-US" altLang="zh-CN" sz="1800" dirty="0">
                <a:latin typeface="+mn-lt"/>
              </a:rPr>
              <a:t>S1X</a:t>
            </a:r>
            <a:r>
              <a:rPr lang="zh-CN" altLang="en-US" sz="1800" dirty="0">
                <a:latin typeface="+mn-lt"/>
              </a:rPr>
              <a:t>到</a:t>
            </a:r>
            <a:r>
              <a:rPr lang="en-US" altLang="zh-CN" sz="1800" dirty="0">
                <a:latin typeface="+mn-lt"/>
              </a:rPr>
              <a:t>IP</a:t>
            </a:r>
            <a:r>
              <a:rPr lang="zh-CN" altLang="en-US" sz="1800" dirty="0">
                <a:latin typeface="+mn-lt"/>
              </a:rPr>
              <a:t>的相移</a:t>
            </a:r>
            <a:r>
              <a:rPr lang="en-US" altLang="zh-CN" sz="1800" dirty="0">
                <a:latin typeface="+mn-lt"/>
              </a:rPr>
              <a:t>;</a:t>
            </a:r>
            <a:endParaRPr lang="en-US" altLang="zh-CN" sz="1800" dirty="0">
              <a:latin typeface="+mn-lt"/>
            </a:endParaRPr>
          </a:p>
          <a:p>
            <a:pPr lvl="2">
              <a:spcBef>
                <a:spcPts val="300"/>
              </a:spcBef>
            </a:pPr>
            <a:r>
              <a:rPr lang="zh-CN" altLang="en-US" sz="1800" dirty="0">
                <a:latin typeface="+mn-lt"/>
              </a:rPr>
              <a:t>线性光学匹配实现</a:t>
            </a:r>
            <a:endParaRPr lang="en-US" altLang="zh-CN" sz="1800" dirty="0">
              <a:latin typeface="+mn-lt"/>
            </a:endParaRPr>
          </a:p>
          <a:p>
            <a:pPr lvl="1">
              <a:spcBef>
                <a:spcPts val="300"/>
              </a:spcBef>
            </a:pPr>
            <a:r>
              <a:rPr lang="en-US" altLang="zh-CN" sz="1800" dirty="0">
                <a:latin typeface="+mn-lt"/>
              </a:rPr>
              <a:t>3</a:t>
            </a:r>
            <a:r>
              <a:rPr lang="zh-CN" altLang="en-US" sz="1800" dirty="0">
                <a:latin typeface="+mn-lt"/>
              </a:rPr>
              <a:t>阶色品校正</a:t>
            </a:r>
            <a:r>
              <a:rPr lang="en-US" altLang="zh-CN" sz="1800" dirty="0">
                <a:latin typeface="+mn-lt"/>
              </a:rPr>
              <a:t>: </a:t>
            </a:r>
            <a:r>
              <a:rPr lang="zh-CN" altLang="en-US" sz="1800" dirty="0">
                <a:latin typeface="+mn-lt"/>
              </a:rPr>
              <a:t>在</a:t>
            </a:r>
            <a:r>
              <a:rPr lang="en-US" altLang="zh-CN" sz="1800" dirty="0">
                <a:latin typeface="+mn-lt"/>
              </a:rPr>
              <a:t>IP</a:t>
            </a:r>
            <a:r>
              <a:rPr lang="zh-CN" altLang="en-US" sz="1800" dirty="0">
                <a:latin typeface="+mn-lt"/>
              </a:rPr>
              <a:t>第</a:t>
            </a:r>
            <a:r>
              <a:rPr lang="en-US" altLang="zh-CN" sz="1800" dirty="0">
                <a:latin typeface="+mn-lt"/>
              </a:rPr>
              <a:t>1</a:t>
            </a:r>
            <a:r>
              <a:rPr lang="zh-CN" altLang="en-US" sz="1800" dirty="0">
                <a:latin typeface="+mn-lt"/>
              </a:rPr>
              <a:t>、</a:t>
            </a:r>
            <a:r>
              <a:rPr lang="en-US" altLang="zh-CN" sz="1800" dirty="0">
                <a:latin typeface="+mn-lt"/>
              </a:rPr>
              <a:t>2</a:t>
            </a:r>
            <a:r>
              <a:rPr lang="zh-CN" altLang="en-US" sz="1800" dirty="0">
                <a:latin typeface="+mn-lt"/>
              </a:rPr>
              <a:t>镜像点处安装额外六极铁</a:t>
            </a:r>
            <a:r>
              <a:rPr lang="en-US" altLang="zh-CN" sz="1800" dirty="0">
                <a:latin typeface="+mn-lt"/>
              </a:rPr>
              <a:t>S3Y</a:t>
            </a:r>
            <a:r>
              <a:rPr lang="zh-CN" altLang="en-US" sz="1800" dirty="0">
                <a:latin typeface="+mn-lt"/>
              </a:rPr>
              <a:t>和</a:t>
            </a:r>
            <a:r>
              <a:rPr lang="en-US" altLang="zh-CN" sz="1800" dirty="0">
                <a:latin typeface="+mn-lt"/>
              </a:rPr>
              <a:t>S3X</a:t>
            </a:r>
            <a:endParaRPr lang="en-US" altLang="zh-CN" sz="1800" dirty="0">
              <a:latin typeface="+mn-lt"/>
            </a:endParaRPr>
          </a:p>
          <a:p>
            <a:pPr lvl="2">
              <a:spcBef>
                <a:spcPts val="300"/>
              </a:spcBef>
            </a:pPr>
            <a:r>
              <a:rPr lang="zh-CN" altLang="en-US" sz="1800" dirty="0">
                <a:latin typeface="+mn-lt"/>
              </a:rPr>
              <a:t>由于很小的</a:t>
            </a:r>
            <a:r>
              <a:rPr lang="en-US" altLang="zh-CN" sz="1800" dirty="0">
                <a:latin typeface="+mn-lt"/>
              </a:rPr>
              <a:t>β</a:t>
            </a:r>
            <a:r>
              <a:rPr lang="zh-CN" altLang="en-US" sz="1800" dirty="0">
                <a:latin typeface="+mn-lt"/>
              </a:rPr>
              <a:t>函数，</a:t>
            </a:r>
            <a:r>
              <a:rPr lang="en-US" altLang="zh-CN" sz="1800" dirty="0">
                <a:latin typeface="+mn-lt"/>
              </a:rPr>
              <a:t>S3Y</a:t>
            </a:r>
            <a:r>
              <a:rPr lang="zh-CN" altLang="en-US" sz="1800" dirty="0">
                <a:latin typeface="+mn-lt"/>
              </a:rPr>
              <a:t>和</a:t>
            </a:r>
            <a:r>
              <a:rPr lang="en-US" altLang="zh-CN" sz="1800" dirty="0">
                <a:latin typeface="+mn-lt"/>
              </a:rPr>
              <a:t>S3X</a:t>
            </a:r>
            <a:r>
              <a:rPr lang="zh-CN" altLang="en-US" sz="1800" dirty="0">
                <a:latin typeface="+mn-lt"/>
              </a:rPr>
              <a:t>引入很小的几何像差</a:t>
            </a:r>
            <a:endParaRPr lang="en-US" altLang="zh-CN" sz="1800" dirty="0">
              <a:latin typeface="+mn-lt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54595" y="4606240"/>
            <a:ext cx="4884580" cy="905061"/>
          </a:xfrm>
          <a:prstGeom prst="rect">
            <a:avLst/>
          </a:prstGeom>
          <a:ln>
            <a:noFill/>
          </a:ln>
        </p:spPr>
      </p:pic>
      <p:graphicFrame>
        <p:nvGraphicFramePr>
          <p:cNvPr id="7" name="表格 6"/>
          <p:cNvGraphicFramePr/>
          <p:nvPr>
            <p:custDataLst>
              <p:tags r:id="rId2"/>
            </p:custDataLst>
          </p:nvPr>
        </p:nvGraphicFramePr>
        <p:xfrm>
          <a:off x="241935" y="941705"/>
          <a:ext cx="11575415" cy="281114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42540"/>
                <a:gridCol w="4728845"/>
                <a:gridCol w="4304030"/>
              </a:tblGrid>
              <a:tr h="3962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Chromaticity</a:t>
                      </a:r>
                      <a:endParaRPr lang="en-US" altLang="zh-C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Sources</a:t>
                      </a:r>
                      <a:endParaRPr lang="en-US" altLang="zh-C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Countermeasures</a:t>
                      </a:r>
                      <a:endParaRPr lang="en-US" altLang="zh-CN" sz="2000" dirty="0"/>
                    </a:p>
                  </a:txBody>
                  <a:tcPr anchor="ctr"/>
                </a:tc>
              </a:tr>
              <a:tr h="3962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1</a:t>
                      </a:r>
                      <a:r>
                        <a:rPr lang="en-US" altLang="zh-CN" sz="2000" baseline="30000" dirty="0"/>
                        <a:t>st</a:t>
                      </a:r>
                      <a:r>
                        <a:rPr lang="en-US" altLang="zh-CN" sz="2000" dirty="0"/>
                        <a:t>-order</a:t>
                      </a:r>
                      <a:endParaRPr lang="en-US" altLang="zh-C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quadrupole gradient deviation</a:t>
                      </a:r>
                      <a:endParaRPr lang="en-US" altLang="zh-C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err="1"/>
                        <a:t>sextupoles</a:t>
                      </a:r>
                      <a:r>
                        <a:rPr lang="en-US" altLang="zh-CN" sz="2000" dirty="0"/>
                        <a:t> at dispersion</a:t>
                      </a:r>
                      <a:endParaRPr lang="en-US" altLang="zh-CN" sz="2000" dirty="0"/>
                    </a:p>
                  </a:txBody>
                  <a:tcPr anchor="ctr"/>
                </a:tc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2</a:t>
                      </a:r>
                      <a:r>
                        <a:rPr lang="en-US" altLang="zh-CN" sz="2000" baseline="30000" dirty="0"/>
                        <a:t>nd</a:t>
                      </a:r>
                      <a:r>
                        <a:rPr lang="en-US" altLang="zh-CN" sz="2000" dirty="0"/>
                        <a:t>-order</a:t>
                      </a:r>
                      <a:endParaRPr lang="en-US" altLang="zh-C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1st-order beta-beating &amp; 2nd-order dispersion </a:t>
                      </a:r>
                      <a:r>
                        <a:rPr lang="en-US" altLang="zh-CN" sz="2000" dirty="0"/>
                        <a:t>at sextupole</a:t>
                      </a:r>
                      <a:endParaRPr lang="en-US" altLang="zh-C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octupoles or phase advances</a:t>
                      </a:r>
                      <a:endParaRPr lang="en-US" altLang="zh-CN" sz="2000" dirty="0"/>
                    </a:p>
                  </a:txBody>
                  <a:tcPr anchor="ctr"/>
                </a:tc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3</a:t>
                      </a:r>
                      <a:r>
                        <a:rPr lang="en-US" altLang="zh-CN" sz="2000" baseline="30000" dirty="0"/>
                        <a:t>rd</a:t>
                      </a:r>
                      <a:r>
                        <a:rPr lang="en-US" altLang="zh-CN" sz="2000" dirty="0"/>
                        <a:t>-order</a:t>
                      </a:r>
                      <a:endParaRPr lang="en-US" altLang="zh-C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2nd-order beta-beating &amp; </a:t>
                      </a:r>
                      <a:endParaRPr lang="en-US" altLang="zh-CN" sz="2000" dirty="0"/>
                    </a:p>
                    <a:p>
                      <a:pPr algn="ctr"/>
                      <a:r>
                        <a:rPr lang="en-US" altLang="zh-CN" sz="2000" dirty="0"/>
                        <a:t>high-order dispersion</a:t>
                      </a:r>
                      <a:endParaRPr lang="en-US" altLang="zh-C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err="1"/>
                        <a:t>decapoles</a:t>
                      </a:r>
                      <a:r>
                        <a:rPr lang="en-US" altLang="zh-CN" sz="2000" dirty="0"/>
                        <a:t> or </a:t>
                      </a:r>
                      <a:r>
                        <a:rPr lang="en-US" altLang="zh-CN" sz="2000" dirty="0" err="1"/>
                        <a:t>sextupoles</a:t>
                      </a:r>
                      <a:r>
                        <a:rPr lang="en-US" altLang="zh-CN" sz="2000" dirty="0"/>
                        <a:t> at large β</a:t>
                      </a:r>
                      <a:r>
                        <a:rPr lang="en-US" altLang="zh-CN" sz="2000" baseline="-25000" dirty="0"/>
                        <a:t>z</a:t>
                      </a:r>
                      <a:r>
                        <a:rPr lang="en-US" altLang="zh-CN" sz="2000" dirty="0"/>
                        <a:t>b</a:t>
                      </a:r>
                      <a:r>
                        <a:rPr lang="en-US" altLang="zh-CN" sz="2000" baseline="-25000" dirty="0"/>
                        <a:t>2z</a:t>
                      </a:r>
                      <a:endParaRPr lang="en-US" altLang="zh-CN" sz="2000" baseline="-25000" dirty="0"/>
                    </a:p>
                  </a:txBody>
                  <a:tcPr anchor="ctr"/>
                </a:tc>
              </a:tr>
              <a:tr h="61658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4</a:t>
                      </a:r>
                      <a:r>
                        <a:rPr lang="en-US" altLang="zh-CN" sz="2000" baseline="30000" dirty="0"/>
                        <a:t>th</a:t>
                      </a:r>
                      <a:r>
                        <a:rPr lang="en-US" altLang="zh-CN" sz="2000" dirty="0"/>
                        <a:t>- or 5</a:t>
                      </a:r>
                      <a:r>
                        <a:rPr lang="en-US" altLang="zh-CN" sz="2000" baseline="30000" dirty="0"/>
                        <a:t>th</a:t>
                      </a:r>
                      <a:r>
                        <a:rPr lang="en-US" altLang="zh-CN" sz="2000" dirty="0"/>
                        <a:t>-order</a:t>
                      </a:r>
                      <a:endParaRPr lang="en-US" altLang="zh-CN" sz="20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en-US" altLang="zh-C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Octupoles or </a:t>
                      </a:r>
                      <a:r>
                        <a:rPr lang="en-US" altLang="zh-CN" sz="2000" dirty="0" err="1"/>
                        <a:t>decapoles</a:t>
                      </a:r>
                      <a:r>
                        <a:rPr lang="en-US" altLang="zh-CN" sz="2000" dirty="0"/>
                        <a:t> at large β</a:t>
                      </a:r>
                      <a:r>
                        <a:rPr lang="en-US" altLang="zh-CN" sz="2000" baseline="-25000" dirty="0"/>
                        <a:t>z</a:t>
                      </a:r>
                      <a:r>
                        <a:rPr lang="en-US" altLang="zh-CN" sz="2000" dirty="0"/>
                        <a:t>b</a:t>
                      </a:r>
                      <a:r>
                        <a:rPr lang="en-US" altLang="zh-CN" sz="2000" baseline="-25000" dirty="0"/>
                        <a:t>2z</a:t>
                      </a:r>
                      <a:endParaRPr lang="en-US" altLang="zh-CN" sz="2000" baseline="-25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7213980" y="5567526"/>
            <a:ext cx="4688879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l"/>
            <a:r>
              <a:rPr lang="zh-CN" altLang="en-US" sz="1600" b="1" dirty="0">
                <a:solidFill>
                  <a:schemeClr val="tx2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在线性光学设计过程中便兼顾高阶色品校正的特殊光学需求</a:t>
            </a:r>
            <a:endParaRPr lang="zh-CN" altLang="en-US" sz="1600" b="1" dirty="0">
              <a:solidFill>
                <a:schemeClr val="tx2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76235" y="1245870"/>
            <a:ext cx="2483485" cy="224282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对撞区局部高阶色品校正</a:t>
            </a:r>
            <a:endParaRPr lang="zh-CN" altLang="en-US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" y="1109345"/>
            <a:ext cx="3144825" cy="244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5355" y="1099185"/>
            <a:ext cx="2516968" cy="2484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9990" y="1196975"/>
            <a:ext cx="1873371" cy="234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60" y="3850958"/>
            <a:ext cx="3128897" cy="244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9465" y="3920173"/>
            <a:ext cx="2452975" cy="244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9010" y="4028123"/>
            <a:ext cx="2019675" cy="23400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24790" y="866140"/>
            <a:ext cx="2476500" cy="3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0070C0"/>
                </a:solidFill>
              </a:rPr>
              <a:t>高阶色品优化后</a:t>
            </a:r>
            <a:r>
              <a:rPr lang="en-US" altLang="zh-CN" sz="1600" dirty="0">
                <a:solidFill>
                  <a:srgbClr val="0070C0"/>
                </a:solidFill>
              </a:rPr>
              <a:t>IRLEFT</a:t>
            </a:r>
            <a:endParaRPr lang="en-US" altLang="zh-CN" sz="1600" dirty="0">
              <a:solidFill>
                <a:srgbClr val="0070C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24790" y="3536950"/>
            <a:ext cx="2728595" cy="3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0070C0"/>
                </a:solidFill>
              </a:rPr>
              <a:t>高阶色品优化后</a:t>
            </a:r>
            <a:r>
              <a:rPr lang="en-US" altLang="zh-CN" sz="1600" dirty="0">
                <a:solidFill>
                  <a:srgbClr val="0070C0"/>
                </a:solidFill>
              </a:rPr>
              <a:t>IRRIGHT</a:t>
            </a:r>
            <a:endParaRPr lang="en-US" altLang="zh-CN" sz="1600" dirty="0">
              <a:solidFill>
                <a:srgbClr val="0070C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609580" y="1793240"/>
            <a:ext cx="1427480" cy="304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marL="176530" indent="-176530" algn="l" fontAlgn="auto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0070C0"/>
                </a:solidFill>
              </a:rPr>
              <a:t>二阶色散大小和斜率被很好控制；</a:t>
            </a:r>
            <a:endParaRPr lang="zh-CN" altLang="en-US" sz="1600" dirty="0">
              <a:solidFill>
                <a:srgbClr val="0070C0"/>
              </a:solidFill>
            </a:endParaRPr>
          </a:p>
          <a:p>
            <a:pPr marL="176530" indent="-176530" algn="l" fontAlgn="auto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0070C0"/>
                </a:solidFill>
              </a:rPr>
              <a:t>垂直一二三阶色品被很好控制；</a:t>
            </a:r>
            <a:endParaRPr lang="zh-CN" altLang="en-US" sz="1600" dirty="0">
              <a:solidFill>
                <a:srgbClr val="0070C0"/>
              </a:solidFill>
            </a:endParaRPr>
          </a:p>
          <a:p>
            <a:pPr marL="176530" indent="-176530" algn="l" fontAlgn="auto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rgbClr val="0070C0"/>
                </a:solidFill>
              </a:rPr>
              <a:t>水平一二阶色品被很好控制，但水平三阶色品还有较大残余</a:t>
            </a:r>
            <a:endParaRPr lang="zh-CN" altLang="en-US" sz="1600" dirty="0">
              <a:solidFill>
                <a:srgbClr val="0070C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3240" y="4028440"/>
            <a:ext cx="2326005" cy="229997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对撞区局部色品校正</a:t>
            </a:r>
            <a:r>
              <a:rPr lang="zh-CN" altLang="en-US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优化</a:t>
            </a:r>
            <a:endParaRPr lang="zh-CN" altLang="en-US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59890"/>
            <a:ext cx="2912745" cy="28244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745" y="1824355"/>
            <a:ext cx="2875915" cy="27578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40" y="4878705"/>
            <a:ext cx="4796155" cy="10242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7675" y="1698625"/>
            <a:ext cx="2736850" cy="2816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6725" y="4930775"/>
            <a:ext cx="4829175" cy="10477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1659890"/>
            <a:ext cx="2860675" cy="2883535"/>
          </a:xfrm>
          <a:prstGeom prst="rect">
            <a:avLst/>
          </a:prstGeom>
        </p:spPr>
      </p:pic>
      <p:sp>
        <p:nvSpPr>
          <p:cNvPr id="2" name="右箭头 1"/>
          <p:cNvSpPr/>
          <p:nvPr/>
        </p:nvSpPr>
        <p:spPr>
          <a:xfrm>
            <a:off x="5878830" y="3456305"/>
            <a:ext cx="508635" cy="2533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p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14020" y="4986655"/>
            <a:ext cx="4268470" cy="144000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p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809740" y="5061585"/>
            <a:ext cx="4268470" cy="144000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p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14020" y="935355"/>
            <a:ext cx="10693400" cy="39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000" dirty="0">
                <a:solidFill>
                  <a:srgbClr val="0070C0"/>
                </a:solidFill>
              </a:rPr>
              <a:t>优化对撞区主色品校正六极铁，增加对撞区动量</a:t>
            </a:r>
            <a:r>
              <a:rPr lang="zh-CN" altLang="en-US" sz="2000" dirty="0">
                <a:solidFill>
                  <a:srgbClr val="0070C0"/>
                </a:solidFill>
              </a:rPr>
              <a:t>带宽从</a:t>
            </a:r>
            <a:r>
              <a:rPr lang="en-US" altLang="zh-CN" sz="2000" dirty="0">
                <a:solidFill>
                  <a:srgbClr val="0070C0"/>
                </a:solidFill>
              </a:rPr>
              <a:t>[-1.5%,0.8%]</a:t>
            </a:r>
            <a:r>
              <a:rPr lang="zh-CN" altLang="en-US" sz="2000" dirty="0">
                <a:solidFill>
                  <a:srgbClr val="0070C0"/>
                </a:solidFill>
              </a:rPr>
              <a:t>到</a:t>
            </a:r>
            <a:r>
              <a:rPr lang="en-US" altLang="zh-CN" sz="2000" dirty="0">
                <a:solidFill>
                  <a:srgbClr val="0070C0"/>
                </a:solidFill>
              </a:rPr>
              <a:t>[-1.5%,1.8%]</a:t>
            </a:r>
            <a:endParaRPr lang="en-US" altLang="zh-CN" sz="2000" dirty="0">
              <a:solidFill>
                <a:srgbClr val="0070C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625465" y="6142355"/>
            <a:ext cx="6566535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 anchor="t">
            <a:spAutoFit/>
          </a:bodyPr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0070C0"/>
                </a:solidFill>
                <a:sym typeface="+mn-ea"/>
              </a:rPr>
              <a:t>对撞区动量带宽的进一步增加主要受残余水平三阶色品限制</a:t>
            </a:r>
            <a:endParaRPr lang="zh-CN" altLang="en-US" dirty="0">
              <a:solidFill>
                <a:srgbClr val="0070C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0"/>
            <a:ext cx="11335512" cy="804672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对撞区超导四极铁边缘场的影响与缓解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5" name="内容占位符 1"/>
          <p:cNvSpPr>
            <a:spLocks noGrp="1"/>
          </p:cNvSpPr>
          <p:nvPr>
            <p:ph idx="1"/>
          </p:nvPr>
        </p:nvSpPr>
        <p:spPr>
          <a:xfrm>
            <a:off x="95299" y="932435"/>
            <a:ext cx="10922941" cy="2709096"/>
          </a:xfrm>
        </p:spPr>
        <p:txBody>
          <a:bodyPr/>
          <a:lstStyle/>
          <a:p>
            <a:pPr latinLnBrk="0">
              <a:spcBef>
                <a:spcPts val="600"/>
              </a:spcBef>
            </a:pPr>
            <a:r>
              <a:rPr lang="zh-CN" altLang="en-US" sz="2000" b="1" dirty="0">
                <a:latin typeface="+mn-lt"/>
              </a:rPr>
              <a:t>对撞区超导四极铁边缘场是全环所有磁铁边缘场最严重的</a:t>
            </a:r>
            <a:endParaRPr lang="en-US" altLang="zh-CN" sz="2000" dirty="0">
              <a:latin typeface="+mn-lt"/>
            </a:endParaRPr>
          </a:p>
          <a:p>
            <a:pPr latinLnBrk="0">
              <a:spcBef>
                <a:spcPts val="600"/>
              </a:spcBef>
            </a:pPr>
            <a:r>
              <a:rPr lang="zh-CN" altLang="en-US" sz="2000" b="1" dirty="0">
                <a:latin typeface="+mn-lt"/>
              </a:rPr>
              <a:t>超导四极铁边缘场与</a:t>
            </a:r>
            <a:r>
              <a:rPr lang="en-US" altLang="zh-CN" sz="2000" b="1" dirty="0">
                <a:latin typeface="+mn-lt"/>
              </a:rPr>
              <a:t>Crab</a:t>
            </a:r>
            <a:r>
              <a:rPr lang="zh-CN" altLang="en-US" sz="2000" b="1" dirty="0">
                <a:latin typeface="+mn-lt"/>
              </a:rPr>
              <a:t>六极铁之间的干涉是动力学孔径</a:t>
            </a:r>
            <a:r>
              <a:rPr lang="en-US" altLang="zh-CN" sz="2000" b="1" dirty="0">
                <a:latin typeface="+mn-lt"/>
              </a:rPr>
              <a:t>DA</a:t>
            </a:r>
            <a:r>
              <a:rPr lang="zh-CN" altLang="en-US" sz="2000" b="1" dirty="0">
                <a:latin typeface="+mn-lt"/>
              </a:rPr>
              <a:t>下降的主要原因</a:t>
            </a:r>
            <a:endParaRPr lang="en-US" altLang="zh-CN" sz="2000" dirty="0">
              <a:latin typeface="+mn-lt"/>
            </a:endParaRPr>
          </a:p>
          <a:p>
            <a:pPr latinLnBrk="0">
              <a:spcBef>
                <a:spcPts val="600"/>
              </a:spcBef>
            </a:pPr>
            <a:r>
              <a:rPr lang="zh-CN" altLang="en-US" sz="2000" dirty="0">
                <a:latin typeface="+mn-lt"/>
              </a:rPr>
              <a:t>鉴于四极铁边缘场的哈密顿量与八极铁哈密顿量的部分相似性</a:t>
            </a:r>
            <a:r>
              <a:rPr lang="en-US" altLang="zh-CN" sz="2000" dirty="0">
                <a:latin typeface="+mn-lt"/>
              </a:rPr>
              <a:t>: </a:t>
            </a:r>
            <a:endParaRPr lang="en-US" altLang="zh-CN" sz="2000" dirty="0">
              <a:latin typeface="+mn-lt"/>
            </a:endParaRPr>
          </a:p>
          <a:p>
            <a:pPr latinLnBrk="0">
              <a:spcBef>
                <a:spcPts val="600"/>
              </a:spcBef>
            </a:pPr>
            <a:r>
              <a:rPr lang="zh-CN" altLang="en-US" sz="2000" dirty="0">
                <a:latin typeface="+mn-lt"/>
              </a:rPr>
              <a:t>优化补偿超导四极铁边缘场的八极铁线圈位置，</a:t>
            </a:r>
            <a:r>
              <a:rPr lang="en-US" altLang="zh-CN" sz="2000" dirty="0">
                <a:latin typeface="+mn-lt"/>
              </a:rPr>
              <a:t>DA</a:t>
            </a:r>
            <a:r>
              <a:rPr lang="zh-CN" altLang="en-US" sz="2000" dirty="0">
                <a:latin typeface="+mn-lt"/>
              </a:rPr>
              <a:t>很大程度上恢复</a:t>
            </a:r>
            <a:endParaRPr lang="en-US" altLang="zh-CN" sz="2000" dirty="0"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810" y="1649058"/>
            <a:ext cx="3343554" cy="51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组合 25"/>
          <p:cNvGrpSpPr/>
          <p:nvPr/>
        </p:nvGrpSpPr>
        <p:grpSpPr>
          <a:xfrm>
            <a:off x="2815879" y="2921334"/>
            <a:ext cx="1290202" cy="957021"/>
            <a:chOff x="7517534" y="2223698"/>
            <a:chExt cx="1290202" cy="957021"/>
          </a:xfrm>
        </p:grpSpPr>
        <p:cxnSp>
          <p:nvCxnSpPr>
            <p:cNvPr id="27" name="直接连接符 26"/>
            <p:cNvCxnSpPr/>
            <p:nvPr/>
          </p:nvCxnSpPr>
          <p:spPr>
            <a:xfrm flipV="1">
              <a:off x="7988062" y="2692384"/>
              <a:ext cx="470579" cy="112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135"/>
            <p:cNvSpPr txBox="1"/>
            <p:nvPr/>
          </p:nvSpPr>
          <p:spPr>
            <a:xfrm>
              <a:off x="7827060" y="2692384"/>
              <a:ext cx="3330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</a:t>
              </a:r>
              <a:endParaRPr lang="zh-CN" alt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8214006" y="2700156"/>
              <a:ext cx="52871" cy="2586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/>
            </a:p>
          </p:txBody>
        </p:sp>
        <p:sp>
          <p:nvSpPr>
            <p:cNvPr id="30" name="矩形 29"/>
            <p:cNvSpPr/>
            <p:nvPr/>
          </p:nvSpPr>
          <p:spPr>
            <a:xfrm>
              <a:off x="8266877" y="2703281"/>
              <a:ext cx="28800" cy="144000"/>
            </a:xfrm>
            <a:prstGeom prst="rect">
              <a:avLst/>
            </a:prstGeom>
            <a:solidFill>
              <a:srgbClr val="0F34A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136"/>
            <p:cNvSpPr txBox="1"/>
            <p:nvPr/>
          </p:nvSpPr>
          <p:spPr>
            <a:xfrm>
              <a:off x="8290513" y="2829127"/>
              <a:ext cx="333077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50" b="1" dirty="0">
                  <a:solidFill>
                    <a:srgbClr val="002060"/>
                  </a:solidFill>
                </a:rPr>
                <a:t>OCT1</a:t>
              </a:r>
              <a:endParaRPr lang="zh-CN" altLang="en-US" sz="1050" b="1" dirty="0">
                <a:solidFill>
                  <a:srgbClr val="002060"/>
                </a:solidFill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8391505" y="2433708"/>
              <a:ext cx="39653" cy="25867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/>
            </a:p>
          </p:txBody>
        </p:sp>
        <p:sp>
          <p:nvSpPr>
            <p:cNvPr id="33" name="文本框 136"/>
            <p:cNvSpPr txBox="1"/>
            <p:nvPr/>
          </p:nvSpPr>
          <p:spPr>
            <a:xfrm>
              <a:off x="8474658" y="2479369"/>
              <a:ext cx="33307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50" b="1" dirty="0">
                  <a:solidFill>
                    <a:srgbClr val="002060"/>
                  </a:solidFill>
                </a:rPr>
                <a:t>OCT2</a:t>
              </a:r>
              <a:endParaRPr lang="zh-CN" altLang="en-US" sz="1050" b="1" dirty="0">
                <a:solidFill>
                  <a:srgbClr val="002060"/>
                </a:solidFill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8425114" y="2543624"/>
              <a:ext cx="28800" cy="144000"/>
            </a:xfrm>
            <a:prstGeom prst="rect">
              <a:avLst/>
            </a:prstGeom>
            <a:solidFill>
              <a:srgbClr val="0F34A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5" name="直接连接符 34"/>
            <p:cNvCxnSpPr/>
            <p:nvPr/>
          </p:nvCxnSpPr>
          <p:spPr>
            <a:xfrm flipV="1">
              <a:off x="7517534" y="2692947"/>
              <a:ext cx="470579" cy="112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矩形 35"/>
            <p:cNvSpPr/>
            <p:nvPr/>
          </p:nvSpPr>
          <p:spPr>
            <a:xfrm>
              <a:off x="7714738" y="2697784"/>
              <a:ext cx="52871" cy="2586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/>
            </a:p>
          </p:txBody>
        </p:sp>
        <p:sp>
          <p:nvSpPr>
            <p:cNvPr id="37" name="矩形 36"/>
            <p:cNvSpPr/>
            <p:nvPr/>
          </p:nvSpPr>
          <p:spPr>
            <a:xfrm>
              <a:off x="7543040" y="2439108"/>
              <a:ext cx="39653" cy="25867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/>
            </a:p>
          </p:txBody>
        </p:sp>
        <p:sp>
          <p:nvSpPr>
            <p:cNvPr id="38" name="矩形 37"/>
            <p:cNvSpPr/>
            <p:nvPr/>
          </p:nvSpPr>
          <p:spPr>
            <a:xfrm>
              <a:off x="7578800" y="2541677"/>
              <a:ext cx="28800" cy="144000"/>
            </a:xfrm>
            <a:prstGeom prst="rect">
              <a:avLst/>
            </a:prstGeom>
            <a:solidFill>
              <a:srgbClr val="0F34A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7693331" y="2698489"/>
              <a:ext cx="28800" cy="144000"/>
            </a:xfrm>
            <a:prstGeom prst="rect">
              <a:avLst/>
            </a:prstGeom>
            <a:solidFill>
              <a:srgbClr val="0F34A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爆炸形: 8 pt  39"/>
            <p:cNvSpPr/>
            <p:nvPr/>
          </p:nvSpPr>
          <p:spPr>
            <a:xfrm>
              <a:off x="7977324" y="2666104"/>
              <a:ext cx="45719" cy="52559"/>
            </a:xfrm>
            <a:prstGeom prst="irregularSeal1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文本框 136"/>
            <p:cNvSpPr txBox="1"/>
            <p:nvPr/>
          </p:nvSpPr>
          <p:spPr>
            <a:xfrm>
              <a:off x="8005115" y="2919109"/>
              <a:ext cx="4838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1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QD1</a:t>
              </a:r>
              <a:endParaRPr lang="zh-CN" altLang="en-US" sz="11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文本框 137"/>
            <p:cNvSpPr txBox="1"/>
            <p:nvPr/>
          </p:nvSpPr>
          <p:spPr>
            <a:xfrm>
              <a:off x="8200619" y="2223698"/>
              <a:ext cx="4610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1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QF2</a:t>
              </a:r>
              <a:endParaRPr lang="zh-CN" altLang="en-US" sz="11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873372" y="2890727"/>
            <a:ext cx="1290202" cy="1006892"/>
            <a:chOff x="5907755" y="2222251"/>
            <a:chExt cx="1290202" cy="1006892"/>
          </a:xfrm>
        </p:grpSpPr>
        <p:cxnSp>
          <p:nvCxnSpPr>
            <p:cNvPr id="44" name="直接连接符 43"/>
            <p:cNvCxnSpPr/>
            <p:nvPr/>
          </p:nvCxnSpPr>
          <p:spPr>
            <a:xfrm flipV="1">
              <a:off x="6378283" y="2692384"/>
              <a:ext cx="470579" cy="112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框 135"/>
            <p:cNvSpPr txBox="1"/>
            <p:nvPr/>
          </p:nvSpPr>
          <p:spPr>
            <a:xfrm>
              <a:off x="6217281" y="2692384"/>
              <a:ext cx="3330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</a:t>
              </a:r>
              <a:endParaRPr lang="zh-CN" alt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6604227" y="2706701"/>
              <a:ext cx="52871" cy="2586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/>
            </a:p>
          </p:txBody>
        </p:sp>
        <p:sp>
          <p:nvSpPr>
            <p:cNvPr id="47" name="矩形 46"/>
            <p:cNvSpPr/>
            <p:nvPr/>
          </p:nvSpPr>
          <p:spPr>
            <a:xfrm>
              <a:off x="6657098" y="2703281"/>
              <a:ext cx="28800" cy="144000"/>
            </a:xfrm>
            <a:prstGeom prst="rect">
              <a:avLst/>
            </a:prstGeom>
            <a:solidFill>
              <a:srgbClr val="0F34A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136"/>
            <p:cNvSpPr txBox="1"/>
            <p:nvPr/>
          </p:nvSpPr>
          <p:spPr>
            <a:xfrm>
              <a:off x="6680734" y="2829127"/>
              <a:ext cx="333077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50" b="1" dirty="0">
                  <a:solidFill>
                    <a:srgbClr val="002060"/>
                  </a:solidFill>
                </a:rPr>
                <a:t>OCT1</a:t>
              </a:r>
              <a:endParaRPr lang="zh-CN" altLang="en-US" sz="1050" b="1" dirty="0">
                <a:solidFill>
                  <a:srgbClr val="002060"/>
                </a:solidFill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6781726" y="2433708"/>
              <a:ext cx="39653" cy="25867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/>
            </a:p>
          </p:txBody>
        </p:sp>
        <p:sp>
          <p:nvSpPr>
            <p:cNvPr id="50" name="文本框 136"/>
            <p:cNvSpPr txBox="1"/>
            <p:nvPr/>
          </p:nvSpPr>
          <p:spPr>
            <a:xfrm>
              <a:off x="6864879" y="2479369"/>
              <a:ext cx="33307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050" b="1" dirty="0">
                  <a:solidFill>
                    <a:srgbClr val="002060"/>
                  </a:solidFill>
                </a:rPr>
                <a:t>OCT2</a:t>
              </a:r>
              <a:endParaRPr lang="zh-CN" altLang="en-US" sz="1050" b="1" dirty="0">
                <a:solidFill>
                  <a:srgbClr val="002060"/>
                </a:solidFill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6815335" y="2543624"/>
              <a:ext cx="28800" cy="144000"/>
            </a:xfrm>
            <a:prstGeom prst="rect">
              <a:avLst/>
            </a:prstGeom>
            <a:solidFill>
              <a:srgbClr val="0F34A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2" name="直接连接符 51"/>
            <p:cNvCxnSpPr/>
            <p:nvPr/>
          </p:nvCxnSpPr>
          <p:spPr>
            <a:xfrm flipV="1">
              <a:off x="5907755" y="2692947"/>
              <a:ext cx="470579" cy="112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/>
          </p:nvSpPr>
          <p:spPr>
            <a:xfrm>
              <a:off x="6104959" y="2697784"/>
              <a:ext cx="52871" cy="2586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/>
            </a:p>
          </p:txBody>
        </p:sp>
        <p:sp>
          <p:nvSpPr>
            <p:cNvPr id="54" name="矩形 53"/>
            <p:cNvSpPr/>
            <p:nvPr/>
          </p:nvSpPr>
          <p:spPr>
            <a:xfrm>
              <a:off x="5933261" y="2439108"/>
              <a:ext cx="39653" cy="25867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/>
            </a:p>
          </p:txBody>
        </p:sp>
        <p:sp>
          <p:nvSpPr>
            <p:cNvPr id="55" name="矩形 54"/>
            <p:cNvSpPr/>
            <p:nvPr/>
          </p:nvSpPr>
          <p:spPr>
            <a:xfrm>
              <a:off x="5908623" y="2553784"/>
              <a:ext cx="28800" cy="144000"/>
            </a:xfrm>
            <a:prstGeom prst="rect">
              <a:avLst/>
            </a:prstGeom>
            <a:solidFill>
              <a:srgbClr val="0F34A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6083552" y="2698489"/>
              <a:ext cx="28800" cy="144000"/>
            </a:xfrm>
            <a:prstGeom prst="rect">
              <a:avLst/>
            </a:prstGeom>
            <a:solidFill>
              <a:srgbClr val="0F34A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爆炸形: 8 pt  56"/>
            <p:cNvSpPr/>
            <p:nvPr/>
          </p:nvSpPr>
          <p:spPr>
            <a:xfrm>
              <a:off x="6367545" y="2666104"/>
              <a:ext cx="45719" cy="52559"/>
            </a:xfrm>
            <a:prstGeom prst="irregularSeal1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文本框 136"/>
            <p:cNvSpPr txBox="1"/>
            <p:nvPr/>
          </p:nvSpPr>
          <p:spPr>
            <a:xfrm>
              <a:off x="6409019" y="2967533"/>
              <a:ext cx="4838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1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QD1</a:t>
              </a:r>
              <a:endParaRPr lang="zh-CN" altLang="en-US" sz="11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文本框 137"/>
            <p:cNvSpPr txBox="1"/>
            <p:nvPr/>
          </p:nvSpPr>
          <p:spPr>
            <a:xfrm>
              <a:off x="6579362" y="2222251"/>
              <a:ext cx="4610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1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QF2</a:t>
              </a:r>
              <a:endParaRPr lang="zh-CN" altLang="en-US" sz="11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75" y="4109085"/>
            <a:ext cx="2876550" cy="25336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0995" y="4162425"/>
            <a:ext cx="2827655" cy="242760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370" y="4313555"/>
            <a:ext cx="2620010" cy="2329180"/>
          </a:xfrm>
          <a:prstGeom prst="rect">
            <a:avLst/>
          </a:prstGeom>
        </p:spPr>
      </p:pic>
      <p:sp>
        <p:nvSpPr>
          <p:cNvPr id="11" name="右箭头 10"/>
          <p:cNvSpPr/>
          <p:nvPr/>
        </p:nvSpPr>
        <p:spPr>
          <a:xfrm>
            <a:off x="2287270" y="3309620"/>
            <a:ext cx="252730" cy="1289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p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637540" y="2674620"/>
            <a:ext cx="1066800" cy="3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l"/>
            <a:r>
              <a:rPr lang="zh-CN" altLang="en-US" sz="1600" dirty="0">
                <a:solidFill>
                  <a:srgbClr val="FF0000"/>
                </a:solidFill>
              </a:rPr>
              <a:t>对称布局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677795" y="2636520"/>
            <a:ext cx="1341120" cy="3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l"/>
            <a:r>
              <a:rPr lang="zh-CN" altLang="en-US" sz="1600" dirty="0">
                <a:solidFill>
                  <a:srgbClr val="FF0000"/>
                </a:solidFill>
              </a:rPr>
              <a:t>非对称布局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175375" y="2584450"/>
            <a:ext cx="1341120" cy="3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l"/>
            <a:r>
              <a:rPr lang="zh-CN" altLang="en-US" sz="1600" dirty="0">
                <a:solidFill>
                  <a:srgbClr val="FF0000"/>
                </a:solidFill>
              </a:rPr>
              <a:t>最新布局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4270" y="2921635"/>
            <a:ext cx="6907530" cy="932180"/>
          </a:xfrm>
          <a:prstGeom prst="rect">
            <a:avLst/>
          </a:prstGeom>
        </p:spPr>
      </p:pic>
      <p:sp>
        <p:nvSpPr>
          <p:cNvPr id="18" name="右箭头 17"/>
          <p:cNvSpPr/>
          <p:nvPr/>
        </p:nvSpPr>
        <p:spPr>
          <a:xfrm>
            <a:off x="4428490" y="3334385"/>
            <a:ext cx="252730" cy="1289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p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651635" y="3976370"/>
            <a:ext cx="1066800" cy="3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l"/>
            <a:r>
              <a:rPr lang="zh-CN" altLang="en-US" sz="1600" dirty="0">
                <a:solidFill>
                  <a:srgbClr val="FF0000"/>
                </a:solidFill>
              </a:rPr>
              <a:t>无</a:t>
            </a:r>
            <a:r>
              <a:rPr lang="zh-CN" altLang="en-US" sz="1600" dirty="0">
                <a:solidFill>
                  <a:srgbClr val="FF0000"/>
                </a:solidFill>
              </a:rPr>
              <a:t>边缘场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949190" y="4072255"/>
            <a:ext cx="1294130" cy="3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l"/>
            <a:r>
              <a:rPr lang="zh-CN" altLang="en-US" sz="1600" dirty="0">
                <a:solidFill>
                  <a:srgbClr val="FF0000"/>
                </a:solidFill>
              </a:rPr>
              <a:t>考虑边缘场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578215" y="3976370"/>
            <a:ext cx="1814830" cy="3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l"/>
            <a:r>
              <a:rPr lang="zh-CN" altLang="en-US" sz="1600" dirty="0">
                <a:solidFill>
                  <a:srgbClr val="FF0000"/>
                </a:solidFill>
              </a:rPr>
              <a:t>边缘场</a:t>
            </a:r>
            <a:r>
              <a:rPr lang="en-US" altLang="zh-CN" sz="1600" dirty="0">
                <a:solidFill>
                  <a:srgbClr val="FF0000"/>
                </a:solidFill>
              </a:rPr>
              <a:t>+</a:t>
            </a:r>
            <a:r>
              <a:rPr lang="zh-CN" altLang="en-US" sz="1600" dirty="0">
                <a:solidFill>
                  <a:srgbClr val="FF0000"/>
                </a:solidFill>
              </a:rPr>
              <a:t>最新</a:t>
            </a:r>
            <a:r>
              <a:rPr lang="zh-CN" altLang="en-US" sz="1600" dirty="0">
                <a:solidFill>
                  <a:srgbClr val="FF0000"/>
                </a:solidFill>
              </a:rPr>
              <a:t>补偿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880090" y="5899150"/>
            <a:ext cx="1229995" cy="58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en-US" altLang="zh-CN" sz="1600" dirty="0">
                <a:solidFill>
                  <a:srgbClr val="FF0000"/>
                </a:solidFill>
              </a:rPr>
              <a:t>Courtesy of </a:t>
            </a:r>
            <a:r>
              <a:rPr lang="zh-CN" altLang="en-US" sz="1600" dirty="0">
                <a:solidFill>
                  <a:srgbClr val="FF0000"/>
                </a:solidFill>
              </a:rPr>
              <a:t>刘涛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04672"/>
          </a:xfrm>
        </p:spPr>
        <p:txBody>
          <a:bodyPr>
            <a:no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大交叉角下探测器螺线管场的补偿</a:t>
            </a:r>
            <a:endParaRPr lang="en-US" altLang="zh-CN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720199" y="923036"/>
            <a:ext cx="394463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200" dirty="0">
                <a:solidFill>
                  <a:srgbClr val="0F34A6"/>
                </a:solidFill>
                <a:ea typeface="微软雅黑" panose="020B0503020204020204" pitchFamily="34" charset="-122"/>
              </a:rPr>
              <a:t>实际螺线管补偿</a:t>
            </a:r>
            <a:endParaRPr lang="zh-CN" altLang="en-US" sz="2200" dirty="0">
              <a:solidFill>
                <a:srgbClr val="0F34A6"/>
              </a:solidFill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/>
              <p:cNvSpPr txBox="1"/>
              <p:nvPr/>
            </p:nvSpPr>
            <p:spPr>
              <a:xfrm>
                <a:off x="446359" y="1386552"/>
                <a:ext cx="6542873" cy="22943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ea typeface="等线" panose="02010600030101010101" pitchFamily="2" charset="-122"/>
                  </a:rPr>
                  <a:t>IP</a:t>
                </a:r>
                <a:r>
                  <a:rPr lang="zh-CN" altLang="en-US" sz="2000" dirty="0">
                    <a:ea typeface="等线" panose="02010600030101010101" pitchFamily="2" charset="-122"/>
                  </a:rPr>
                  <a:t>到超导四极铁前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𝑧</m:t>
                            </m:r>
                          </m:sub>
                        </m:s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𝑑𝑧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=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0</m:t>
                        </m:r>
                      </m:e>
                    </m:nary>
                  </m:oMath>
                </a14:m>
                <a:r>
                  <a:rPr lang="zh-CN" altLang="en-US" sz="2000" dirty="0">
                    <a:ea typeface="等线" panose="02010600030101010101" pitchFamily="2" charset="-122"/>
                  </a:rPr>
                  <a:t>，超导四极铁内部无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𝐵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zh-CN" altLang="en-US" sz="2000" dirty="0">
                    <a:ea typeface="等线" panose="02010600030101010101" pitchFamily="2" charset="-122"/>
                  </a:rPr>
                  <a:t>场</a:t>
                </a:r>
                <a:endParaRPr lang="en-US" altLang="zh-CN" sz="2000" dirty="0">
                  <a:ea typeface="等线" panose="02010600030101010101" pitchFamily="2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ea typeface="等线" panose="02010600030101010101" pitchFamily="2" charset="-122"/>
                    <a:sym typeface="Symbol" panose="05050102010706020507" pitchFamily="18" charset="2"/>
                  </a:rPr>
                  <a:t>垂直色散</a:t>
                </a:r>
                <a:r>
                  <a:rPr lang="en-US" altLang="zh-CN" sz="2000" i="1" dirty="0">
                    <a:ea typeface="等线" panose="02010600030101010101" pitchFamily="2" charset="-122"/>
                    <a:sym typeface="Symbol" panose="05050102010706020507" pitchFamily="18" charset="2"/>
                  </a:rPr>
                  <a:t></a:t>
                </a:r>
                <a:r>
                  <a:rPr lang="en-US" altLang="zh-CN" sz="2000" i="1" baseline="-25000" dirty="0">
                    <a:ea typeface="等线" panose="02010600030101010101" pitchFamily="2" charset="-122"/>
                  </a:rPr>
                  <a:t>y</a:t>
                </a:r>
                <a:r>
                  <a:rPr lang="en-US" altLang="zh-CN" sz="2000" dirty="0">
                    <a:ea typeface="等线" panose="02010600030101010101" pitchFamily="2" charset="-122"/>
                  </a:rPr>
                  <a:t> </a:t>
                </a:r>
                <a:r>
                  <a:rPr lang="zh-CN" altLang="en-US" sz="2000" dirty="0">
                    <a:ea typeface="等线" panose="02010600030101010101" pitchFamily="2" charset="-122"/>
                  </a:rPr>
                  <a:t>和闭轨</a:t>
                </a:r>
                <a:r>
                  <a:rPr lang="en-US" altLang="zh-CN" sz="2000" dirty="0">
                    <a:ea typeface="等线" panose="02010600030101010101" pitchFamily="2" charset="-122"/>
                  </a:rPr>
                  <a:t> </a:t>
                </a:r>
                <a:r>
                  <a:rPr lang="en-US" altLang="zh-CN" sz="2000" dirty="0">
                    <a:ea typeface="等线" panose="02010600030101010101" pitchFamily="2" charset="-122"/>
                    <a:sym typeface="Symbol" panose="05050102010706020507" pitchFamily="18" charset="2"/>
                  </a:rPr>
                  <a:t>y </a:t>
                </a:r>
                <a:r>
                  <a:rPr lang="zh-CN" altLang="en-US" sz="2000" dirty="0">
                    <a:ea typeface="等线" panose="02010600030101010101" pitchFamily="2" charset="-122"/>
                    <a:sym typeface="Symbol" panose="05050102010706020507" pitchFamily="18" charset="2"/>
                  </a:rPr>
                  <a:t>可以局部抵消</a:t>
                </a:r>
                <a:endParaRPr lang="en-US" altLang="zh-CN" sz="2000" dirty="0">
                  <a:ea typeface="等线" panose="02010600030101010101" pitchFamily="2" charset="-122"/>
                  <a:sym typeface="Symbol" panose="05050102010706020507" pitchFamily="18" charset="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ea typeface="等线" panose="02010600030101010101" pitchFamily="2" charset="-122"/>
                  </a:rPr>
                  <a:t>垂直发射度增长远低于</a:t>
                </a:r>
                <a:r>
                  <a:rPr lang="en-US" altLang="zh-CN" sz="2000" dirty="0">
                    <a:ea typeface="等线" panose="02010600030101010101" pitchFamily="2" charset="-122"/>
                  </a:rPr>
                  <a:t>1pm (</a:t>
                </a:r>
                <a:r>
                  <a:rPr lang="zh-CN" altLang="en-US" sz="2000" dirty="0">
                    <a:ea typeface="等线" panose="02010600030101010101" pitchFamily="2" charset="-122"/>
                  </a:rPr>
                  <a:t>设计值</a:t>
                </a:r>
                <a:r>
                  <a:rPr lang="en-US" altLang="zh-CN" sz="2000" dirty="0">
                    <a:ea typeface="等线" panose="02010600030101010101" pitchFamily="2" charset="-122"/>
                  </a:rPr>
                  <a:t>46pm) ,</a:t>
                </a:r>
                <a:r>
                  <a:rPr lang="zh-CN" altLang="en-US" sz="2000" dirty="0">
                    <a:ea typeface="等线" panose="02010600030101010101" pitchFamily="2" charset="-122"/>
                  </a:rPr>
                  <a:t>可忽略不计</a:t>
                </a:r>
                <a:endParaRPr lang="en-US" altLang="zh-CN" sz="2000" dirty="0">
                  <a:ea typeface="等线" panose="02010600030101010101" pitchFamily="2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ea typeface="等线" panose="02010600030101010101" pitchFamily="2" charset="-122"/>
                    <a:sym typeface="Symbol" panose="05050102010706020507" pitchFamily="18" charset="2"/>
                  </a:rPr>
                  <a:t>水平色散</a:t>
                </a:r>
                <a:r>
                  <a:rPr lang="en-US" altLang="zh-CN" sz="2000" dirty="0">
                    <a:ea typeface="等线" panose="02010600030101010101" pitchFamily="2" charset="-122"/>
                    <a:sym typeface="Symbol" panose="05050102010706020507" pitchFamily="18" charset="2"/>
                  </a:rPr>
                  <a:t></a:t>
                </a:r>
                <a:r>
                  <a:rPr lang="en-US" altLang="zh-CN" sz="2000" baseline="-25000" dirty="0">
                    <a:ea typeface="等线" panose="02010600030101010101" pitchFamily="2" charset="-122"/>
                    <a:sym typeface="Symbol" panose="05050102010706020507" pitchFamily="18" charset="2"/>
                  </a:rPr>
                  <a:t>x</a:t>
                </a:r>
                <a:r>
                  <a:rPr lang="en-US" altLang="zh-CN" sz="2000" dirty="0">
                    <a:ea typeface="等线" panose="02010600030101010101" pitchFamily="2" charset="-122"/>
                    <a:sym typeface="Symbol" panose="05050102010706020507" pitchFamily="18" charset="2"/>
                  </a:rPr>
                  <a:t> </a:t>
                </a:r>
                <a:r>
                  <a:rPr lang="zh-CN" altLang="en-US" sz="2000" dirty="0">
                    <a:ea typeface="等线" panose="02010600030101010101" pitchFamily="2" charset="-122"/>
                    <a:sym typeface="Symbol" panose="05050102010706020507" pitchFamily="18" charset="2"/>
                  </a:rPr>
                  <a:t>扰动也可忽略</a:t>
                </a:r>
                <a:endParaRPr lang="en-US" altLang="zh-CN" sz="2000" dirty="0">
                  <a:ea typeface="等线" panose="02010600030101010101" pitchFamily="2" charset="-122"/>
                  <a:sym typeface="Symbol" panose="05050102010706020507" pitchFamily="18" charset="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ea typeface="等线" panose="02010600030101010101" pitchFamily="2" charset="-122"/>
                  </a:rPr>
                  <a:t>螺线管聚焦效应引起的工作点改变可通过微调超导四极铁强度校正</a:t>
                </a:r>
                <a:endParaRPr lang="en-US" altLang="zh-CN" sz="2000" dirty="0">
                  <a:ea typeface="等线" panose="02010600030101010101" pitchFamily="2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000" b="1" dirty="0">
                    <a:ea typeface="等线" panose="02010600030101010101" pitchFamily="2" charset="-122"/>
                  </a:rPr>
                  <a:t>动力学孔径完全恢复</a:t>
                </a:r>
                <a:endParaRPr lang="en-US" altLang="zh-CN" sz="2000" b="1" dirty="0">
                  <a:ea typeface="等线" panose="02010600030101010101" pitchFamily="2" charset="-122"/>
                </a:endParaRPr>
              </a:p>
            </p:txBody>
          </p:sp>
        </mc:Choice>
        <mc:Fallback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59" y="1386552"/>
                <a:ext cx="6542873" cy="2294346"/>
              </a:xfrm>
              <a:prstGeom prst="rect">
                <a:avLst/>
              </a:prstGeom>
              <a:blipFill rotWithShape="1">
                <a:blip r:embed="rId1"/>
                <a:stretch>
                  <a:fillRect l="-9" t="-15" r="6" b="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/>
          <p:cNvSpPr txBox="1"/>
          <p:nvPr/>
        </p:nvSpPr>
        <p:spPr>
          <a:xfrm>
            <a:off x="7891014" y="1680365"/>
            <a:ext cx="4023216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2000" dirty="0"/>
              <a:t>对补偿螺线管设计要求极高：</a:t>
            </a:r>
            <a:endParaRPr lang="en-US" altLang="zh-CN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000" dirty="0"/>
              <a:t>需关注对闭轨、色散和动力学孔径等的影响</a:t>
            </a:r>
            <a:endParaRPr lang="en-US" altLang="zh-CN" sz="20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2000" dirty="0"/>
              <a:t>建模和模拟更加复杂，</a:t>
            </a:r>
            <a:r>
              <a:rPr lang="zh-CN" altLang="en-US" sz="2000" dirty="0">
                <a:solidFill>
                  <a:srgbClr val="FF0000"/>
                </a:solidFill>
              </a:rPr>
              <a:t>需进一步研究</a:t>
            </a:r>
            <a:endParaRPr lang="en-US" altLang="zh-CN" sz="2000" dirty="0">
              <a:solidFill>
                <a:srgbClr val="FF0000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31" y="3726758"/>
            <a:ext cx="3742106" cy="280830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937" y="3980978"/>
            <a:ext cx="3190587" cy="203843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4268021" y="4029710"/>
            <a:ext cx="52398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altLang="zh-CN" sz="1400" b="1" dirty="0">
                <a:solidFill>
                  <a:srgbClr val="FF0000"/>
                </a:solidFill>
              </a:rPr>
              <a:t>V4.3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11423" y="923535"/>
            <a:ext cx="47195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200" dirty="0">
                <a:solidFill>
                  <a:srgbClr val="0F34A6"/>
                </a:solidFill>
                <a:ea typeface="微软雅黑" panose="020B0503020204020204" pitchFamily="34" charset="-122"/>
              </a:rPr>
              <a:t>局部完美补偿</a:t>
            </a:r>
            <a:endParaRPr lang="en-US" altLang="zh-CN" sz="2200" dirty="0"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1547" y="3741461"/>
            <a:ext cx="4002487" cy="2707388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9080633" y="5523784"/>
            <a:ext cx="1780875" cy="307777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1400" dirty="0" err="1"/>
              <a:t>Bz</a:t>
            </a:r>
            <a:r>
              <a:rPr lang="zh-CN" altLang="en-US" sz="1400" dirty="0"/>
              <a:t>端部0.87m</a:t>
            </a:r>
            <a:r>
              <a:rPr lang="en-US" altLang="zh-CN" sz="1400" dirty="0"/>
              <a:t>~20</a:t>
            </a:r>
            <a:r>
              <a:rPr lang="zh-CN" altLang="en-US" sz="1400" dirty="0"/>
              <a:t>0Gs</a:t>
            </a:r>
            <a:endParaRPr lang="zh-CN" altLang="en-US" sz="1400" dirty="0"/>
          </a:p>
        </p:txBody>
      </p:sp>
      <p:sp>
        <p:nvSpPr>
          <p:cNvPr id="4" name="文本框 3"/>
          <p:cNvSpPr txBox="1"/>
          <p:nvPr/>
        </p:nvSpPr>
        <p:spPr>
          <a:xfrm>
            <a:off x="10337165" y="4680585"/>
            <a:ext cx="924560" cy="3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l"/>
            <a:r>
              <a:rPr lang="en-US" altLang="zh-CN" sz="1600" dirty="0">
                <a:solidFill>
                  <a:srgbClr val="FF0000"/>
                </a:solidFill>
              </a:rPr>
              <a:t>2026.06</a:t>
            </a:r>
            <a:endParaRPr lang="en-US" altLang="zh-CN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内容占位符 1"/>
              <p:cNvSpPr>
                <a:spLocks noGrp="1"/>
              </p:cNvSpPr>
              <p:nvPr>
                <p:ph idx="1"/>
              </p:nvPr>
            </p:nvSpPr>
            <p:spPr>
              <a:xfrm>
                <a:off x="603624" y="990600"/>
                <a:ext cx="10972800" cy="5410199"/>
              </a:xfrm>
              <a:noFill/>
              <a:ln>
                <a:noFill/>
              </a:ln>
            </p:spPr>
            <p:txBody>
              <a:bodyPr/>
              <a:lstStyle/>
              <a:p>
                <a:pPr>
                  <a:spcBef>
                    <a:spcPts val="600"/>
                  </a:spcBef>
                </a:pPr>
                <a:r>
                  <a:rPr lang="zh-CN" altLang="en-US" sz="2400" dirty="0">
                    <a:solidFill>
                      <a:srgbClr val="002060"/>
                    </a:solidFill>
                    <a:latin typeface="+mn-lt"/>
                  </a:rPr>
                  <a:t>更新了</a:t>
                </a:r>
                <a:r>
                  <a:rPr lang="en-US" altLang="zh-CN" sz="2400" dirty="0">
                    <a:solidFill>
                      <a:srgbClr val="002060"/>
                    </a:solidFill>
                    <a:latin typeface="+mn-lt"/>
                  </a:rPr>
                  <a:t>(V5.0)</a:t>
                </a:r>
                <a:r>
                  <a:rPr lang="zh-CN" altLang="en-US" sz="2400" dirty="0">
                    <a:solidFill>
                      <a:srgbClr val="002060"/>
                    </a:solidFill>
                    <a:latin typeface="+mn-lt"/>
                  </a:rPr>
                  <a:t>对撞区光学设计</a:t>
                </a:r>
                <a:r>
                  <a:rPr lang="en-US" altLang="zh-CN" sz="2000" dirty="0">
                    <a:solidFill>
                      <a:srgbClr val="002060"/>
                    </a:solidFill>
                    <a:latin typeface="+mn-lt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000">
                        <a:latin typeface="Cambria Math" panose="02040503050406030204" pitchFamily="18" charset="0"/>
                      </a:rPr>
                      <m:t>8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</a:rPr>
                      <m:t>mm</m:t>
                    </m:r>
                  </m:oMath>
                </a14:m>
                <a:r>
                  <a:rPr lang="en-US" altLang="zh-CN" sz="20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40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</a:rPr>
                      <m:t>mm</m:t>
                    </m:r>
                  </m:oMath>
                </a14:m>
                <a:r>
                  <a:rPr lang="en-US" altLang="zh-CN" sz="2000" dirty="0">
                    <a:latin typeface="+mn-lt"/>
                  </a:rPr>
                  <a:t> </a:t>
                </a:r>
                <a:endParaRPr lang="en-US" altLang="zh-CN" sz="2000" dirty="0">
                  <a:latin typeface="+mn-lt"/>
                </a:endParaRPr>
              </a:p>
              <a:p>
                <a:pPr lvl="1">
                  <a:spcBef>
                    <a:spcPts val="800"/>
                  </a:spcBef>
                </a:pPr>
                <a:r>
                  <a:rPr lang="zh-CN" altLang="en-US" sz="2000" dirty="0">
                    <a:solidFill>
                      <a:srgbClr val="0070C0"/>
                    </a:solidFill>
                    <a:latin typeface="+mn-lt"/>
                  </a:rPr>
                  <a:t>调整</a:t>
                </a:r>
                <a:r>
                  <a:rPr lang="zh-CN" altLang="en-US" sz="2000" dirty="0">
                    <a:solidFill>
                      <a:srgbClr val="0070C0"/>
                    </a:solidFill>
                    <a:latin typeface="+mn-lt"/>
                  </a:rPr>
                  <a:t>对撞区双环最大间距到</a:t>
                </a:r>
                <a:r>
                  <a:rPr lang="en-US" altLang="zh-CN" sz="2000" dirty="0">
                    <a:solidFill>
                      <a:srgbClr val="0070C0"/>
                    </a:solidFill>
                    <a:latin typeface="+mn-lt"/>
                  </a:rPr>
                  <a:t>2m</a:t>
                </a:r>
                <a:endParaRPr lang="zh-CN" altLang="en-US" sz="2000" dirty="0">
                  <a:solidFill>
                    <a:srgbClr val="0070C0"/>
                  </a:solidFill>
                  <a:latin typeface="+mn-lt"/>
                </a:endParaRPr>
              </a:p>
              <a:p>
                <a:pPr lvl="1">
                  <a:spcBef>
                    <a:spcPts val="800"/>
                  </a:spcBef>
                </a:pPr>
                <a:r>
                  <a:rPr lang="zh-CN" altLang="en-US" sz="2000" dirty="0">
                    <a:solidFill>
                      <a:srgbClr val="0070C0"/>
                    </a:solidFill>
                    <a:latin typeface="+mn-lt"/>
                  </a:rPr>
                  <a:t>减小</a:t>
                </a:r>
                <a:r>
                  <a:rPr lang="en-US" altLang="zh-CN" sz="2000" dirty="0">
                    <a:solidFill>
                      <a:srgbClr val="0070C0"/>
                    </a:solidFill>
                    <a:latin typeface="+mn-lt"/>
                  </a:rPr>
                  <a:t> Hx </a:t>
                </a:r>
                <a:r>
                  <a:rPr lang="zh-CN" altLang="en-US" sz="2000" dirty="0">
                    <a:solidFill>
                      <a:srgbClr val="0070C0"/>
                    </a:solidFill>
                    <a:latin typeface="+mn-lt"/>
                  </a:rPr>
                  <a:t>到</a:t>
                </a:r>
                <a:r>
                  <a:rPr lang="en-US" altLang="zh-CN" sz="2000" dirty="0">
                    <a:solidFill>
                      <a:srgbClr val="0070C0"/>
                    </a:solidFill>
                    <a:latin typeface="+mn-lt"/>
                  </a:rPr>
                  <a:t>0.025m</a:t>
                </a:r>
                <a:r>
                  <a:rPr lang="zh-CN" altLang="en-US" sz="2000" dirty="0">
                    <a:solidFill>
                      <a:srgbClr val="0070C0"/>
                    </a:solidFill>
                    <a:latin typeface="+mn-lt"/>
                  </a:rPr>
                  <a:t>以内，以增大局部动量孔</a:t>
                </a:r>
                <a:r>
                  <a:rPr lang="zh-CN" altLang="en-US" sz="2000" dirty="0">
                    <a:solidFill>
                      <a:srgbClr val="00B0F0"/>
                    </a:solidFill>
                    <a:latin typeface="+mn-lt"/>
                  </a:rPr>
                  <a:t>径</a:t>
                </a:r>
                <a:r>
                  <a:rPr lang="en-US" altLang="zh-CN" sz="2000" dirty="0">
                    <a:solidFill>
                      <a:srgbClr val="00B0F0"/>
                    </a:solidFill>
                    <a:latin typeface="+mn-lt"/>
                  </a:rPr>
                  <a:t>LMA</a:t>
                </a:r>
                <a:endParaRPr lang="en-US" altLang="zh-CN" sz="2000" dirty="0">
                  <a:latin typeface="+mn-lt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zh-CN" altLang="en-US" sz="2400" dirty="0">
                    <a:solidFill>
                      <a:srgbClr val="002060"/>
                    </a:solidFill>
                    <a:latin typeface="+mn-lt"/>
                    <a:sym typeface="+mn-ea"/>
                  </a:rPr>
                  <a:t>优化了对撞区高阶色品，对撞区动量带宽超过±</a:t>
                </a:r>
                <a:r>
                  <a:rPr lang="en-US" altLang="zh-CN" sz="2400" dirty="0">
                    <a:solidFill>
                      <a:srgbClr val="002060"/>
                    </a:solidFill>
                    <a:latin typeface="+mn-lt"/>
                    <a:sym typeface="+mn-ea"/>
                  </a:rPr>
                  <a:t>1.5%</a:t>
                </a:r>
                <a:endParaRPr lang="en-US" altLang="zh-CN" sz="2400" dirty="0">
                  <a:solidFill>
                    <a:srgbClr val="002060"/>
                  </a:solidFill>
                  <a:latin typeface="+mn-lt"/>
                  <a:sym typeface="+mn-ea"/>
                </a:endParaRPr>
              </a:p>
              <a:p>
                <a:pPr lvl="1">
                  <a:spcBef>
                    <a:spcPts val="800"/>
                  </a:spcBef>
                </a:pPr>
                <a:r>
                  <a:rPr lang="zh-CN" altLang="en-US" sz="2000" dirty="0">
                    <a:solidFill>
                      <a:srgbClr val="0070C0"/>
                    </a:solidFill>
                    <a:latin typeface="+mn-lt"/>
                    <a:sym typeface="+mn-ea"/>
                  </a:rPr>
                  <a:t>减小</a:t>
                </a:r>
                <a:r>
                  <a:rPr lang="en-US" altLang="zh-CN" sz="2000" dirty="0">
                    <a:solidFill>
                      <a:srgbClr val="0070C0"/>
                    </a:solidFill>
                    <a:latin typeface="+mn-lt"/>
                    <a:sym typeface="+mn-ea"/>
                  </a:rPr>
                  <a:t>Crab</a:t>
                </a:r>
                <a:r>
                  <a:rPr lang="zh-CN" altLang="en-US" sz="2000" dirty="0">
                    <a:solidFill>
                      <a:srgbClr val="0070C0"/>
                    </a:solidFill>
                    <a:latin typeface="+mn-lt"/>
                    <a:sym typeface="+mn-ea"/>
                  </a:rPr>
                  <a:t>六极铁处的二阶色散及其</a:t>
                </a:r>
                <a:r>
                  <a:rPr lang="zh-CN" altLang="en-US" sz="2000" dirty="0">
                    <a:solidFill>
                      <a:srgbClr val="0070C0"/>
                    </a:solidFill>
                    <a:latin typeface="+mn-lt"/>
                    <a:sym typeface="+mn-ea"/>
                  </a:rPr>
                  <a:t>斜率几乎到</a:t>
                </a:r>
                <a:r>
                  <a:rPr lang="en-US" altLang="zh-CN" sz="2000" dirty="0">
                    <a:solidFill>
                      <a:srgbClr val="0070C0"/>
                    </a:solidFill>
                    <a:latin typeface="+mn-lt"/>
                    <a:sym typeface="+mn-ea"/>
                  </a:rPr>
                  <a:t>0</a:t>
                </a:r>
                <a:endParaRPr lang="en-US" altLang="zh-CN" sz="2000" dirty="0">
                  <a:latin typeface="+mn-lt"/>
                </a:endParaRPr>
              </a:p>
              <a:p>
                <a:pPr lvl="1">
                  <a:spcBef>
                    <a:spcPts val="800"/>
                  </a:spcBef>
                </a:pPr>
                <a:r>
                  <a:rPr lang="zh-CN" altLang="en-US" sz="2000" dirty="0">
                    <a:solidFill>
                      <a:srgbClr val="0070C0"/>
                    </a:solidFill>
                    <a:latin typeface="+mn-lt"/>
                    <a:sym typeface="+mn-ea"/>
                  </a:rPr>
                  <a:t>抑制了垂直二阶色品</a:t>
                </a:r>
                <a:endParaRPr lang="zh-CN" altLang="en-US" sz="2400" dirty="0"/>
              </a:p>
              <a:p>
                <a:pPr>
                  <a:spcBef>
                    <a:spcPts val="600"/>
                  </a:spcBef>
                </a:pPr>
                <a:r>
                  <a:rPr lang="zh-CN" altLang="en-US" sz="2400" dirty="0"/>
                  <a:t>改善了对撞区超导四极铁边缘场补偿方案，可大幅恢复动力学</a:t>
                </a:r>
                <a:r>
                  <a:rPr lang="zh-CN" altLang="en-US" sz="2400" dirty="0"/>
                  <a:t>孔径</a:t>
                </a:r>
                <a:endParaRPr lang="zh-CN" altLang="en-US" sz="2400" dirty="0"/>
              </a:p>
              <a:p>
                <a:pPr>
                  <a:spcBef>
                    <a:spcPts val="600"/>
                  </a:spcBef>
                </a:pPr>
                <a:r>
                  <a:rPr lang="zh-CN" altLang="en-US" sz="2400" dirty="0"/>
                  <a:t>对撞区更加深入的非线性优化工作还需进一步展开</a:t>
                </a:r>
                <a:endParaRPr lang="en-US" altLang="zh-CN" sz="2000" dirty="0"/>
              </a:p>
              <a:p>
                <a:pPr lvl="1">
                  <a:spcBef>
                    <a:spcPts val="800"/>
                  </a:spcBef>
                </a:pPr>
                <a:r>
                  <a:rPr lang="zh-CN" altLang="en-US" sz="2000" dirty="0">
                    <a:solidFill>
                      <a:srgbClr val="C00000"/>
                    </a:solidFill>
                  </a:rPr>
                  <a:t>进一步优化对撞区</a:t>
                </a:r>
                <a:r>
                  <a:rPr lang="en-US" altLang="zh-CN" sz="2000" dirty="0">
                    <a:solidFill>
                      <a:srgbClr val="C00000"/>
                    </a:solidFill>
                  </a:rPr>
                  <a:t>lattice</a:t>
                </a:r>
                <a:r>
                  <a:rPr lang="zh-CN" altLang="en-US" sz="2000" dirty="0">
                    <a:solidFill>
                      <a:srgbClr val="C00000"/>
                    </a:solidFill>
                  </a:rPr>
                  <a:t>，</a:t>
                </a:r>
                <a:r>
                  <a:rPr lang="zh-CN" altLang="en-US" sz="2000" dirty="0">
                    <a:solidFill>
                      <a:srgbClr val="C00000"/>
                    </a:solidFill>
                  </a:rPr>
                  <a:t>以更好地优化水平三阶色品</a:t>
                </a:r>
                <a:endParaRPr lang="en-US" altLang="zh-CN" sz="2000" dirty="0">
                  <a:solidFill>
                    <a:srgbClr val="C00000"/>
                  </a:solidFill>
                </a:endParaRPr>
              </a:p>
              <a:p>
                <a:pPr lvl="1">
                  <a:spcBef>
                    <a:spcPts val="800"/>
                  </a:spcBef>
                </a:pPr>
                <a:r>
                  <a:rPr lang="zh-CN" altLang="en-US" sz="2000" dirty="0">
                    <a:solidFill>
                      <a:srgbClr val="C00000"/>
                    </a:solidFill>
                  </a:rPr>
                  <a:t>详细地模拟</a:t>
                </a:r>
                <a:r>
                  <a:rPr lang="zh-CN" altLang="en-US" sz="2000" dirty="0">
                    <a:solidFill>
                      <a:srgbClr val="C00000"/>
                    </a:solidFill>
                  </a:rPr>
                  <a:t>优化实际螺线管补偿</a:t>
                </a:r>
                <a:endParaRPr lang="en-US" altLang="zh-CN" sz="20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" name="内容占位符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3624" y="990600"/>
                <a:ext cx="10972800" cy="5410199"/>
              </a:xfrm>
              <a:blipFill rotWithShape="1">
                <a:blip r:embed="rId1"/>
                <a:stretch>
                  <a:fillRect l="-3" r="3" b="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lt"/>
                <a:ea typeface="微软雅黑" panose="020B0503020204020204" pitchFamily="34" charset="-122"/>
              </a:rPr>
              <a:t>总  结</a:t>
            </a:r>
            <a:endParaRPr lang="zh-CN" altLang="en-US" dirty="0"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062106" y="5584257"/>
            <a:ext cx="75361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Thanks for your attention!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sz="4400" dirty="0">
                <a:latin typeface="等线" panose="02010600030101010101" pitchFamily="2" charset="-122"/>
                <a:ea typeface="等线" panose="02010600030101010101" pitchFamily="2" charset="-122"/>
                <a:cs typeface="+mj-cs"/>
              </a:rPr>
              <a:t>目录</a:t>
            </a:r>
            <a:endParaRPr lang="zh-CN" altLang="en-US" sz="4400" dirty="0">
              <a:latin typeface="等线" panose="02010600030101010101" pitchFamily="2" charset="-122"/>
              <a:ea typeface="等线" panose="02010600030101010101" pitchFamily="2" charset="-122"/>
              <a:cs typeface="+mj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1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26" name="内容占位符 2"/>
          <p:cNvSpPr txBox="1"/>
          <p:nvPr/>
        </p:nvSpPr>
        <p:spPr bwMode="auto">
          <a:xfrm>
            <a:off x="2179435" y="1644840"/>
            <a:ext cx="8855242" cy="426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3250" indent="-514350">
              <a:lnSpc>
                <a:spcPts val="4800"/>
              </a:lnSpc>
              <a:buFont typeface="Wingdings" panose="05000000000000000000" pitchFamily="2" charset="2"/>
              <a:buChar char="p"/>
            </a:pPr>
            <a:r>
              <a:rPr lang="zh-CN" altLang="en-US" sz="2800" b="1" dirty="0">
                <a:solidFill>
                  <a:srgbClr val="002060"/>
                </a:solidFill>
              </a:rPr>
              <a:t>引言</a:t>
            </a:r>
            <a:endParaRPr lang="en-US" altLang="zh-CN" sz="2800" b="1" dirty="0">
              <a:solidFill>
                <a:srgbClr val="002060"/>
              </a:solidFill>
            </a:endParaRPr>
          </a:p>
          <a:p>
            <a:pPr marL="603250" indent="-514350">
              <a:lnSpc>
                <a:spcPts val="4800"/>
              </a:lnSpc>
              <a:buFont typeface="Wingdings" panose="05000000000000000000" pitchFamily="2" charset="2"/>
              <a:buChar char="p"/>
            </a:pPr>
            <a:r>
              <a:rPr lang="en-US" altLang="zh-CN" sz="2800" b="1" dirty="0">
                <a:solidFill>
                  <a:srgbClr val="002060"/>
                </a:solidFill>
              </a:rPr>
              <a:t>STCF</a:t>
            </a:r>
            <a:r>
              <a:rPr lang="zh-CN" altLang="en-US" sz="2800" b="1" dirty="0">
                <a:solidFill>
                  <a:srgbClr val="002060"/>
                </a:solidFill>
              </a:rPr>
              <a:t>对撞区关键参数选取</a:t>
            </a:r>
            <a:endParaRPr lang="en-US" altLang="zh-CN" sz="2800" b="1" dirty="0">
              <a:solidFill>
                <a:srgbClr val="002060"/>
              </a:solidFill>
            </a:endParaRPr>
          </a:p>
          <a:p>
            <a:pPr marL="603250" indent="-514350">
              <a:lnSpc>
                <a:spcPts val="4800"/>
              </a:lnSpc>
              <a:buFont typeface="Wingdings" panose="05000000000000000000" pitchFamily="2" charset="2"/>
              <a:buChar char="p"/>
            </a:pPr>
            <a:r>
              <a:rPr lang="en-US" altLang="zh-CN" sz="2800" b="1" dirty="0">
                <a:solidFill>
                  <a:srgbClr val="002060"/>
                </a:solidFill>
              </a:rPr>
              <a:t>STCF</a:t>
            </a:r>
            <a:r>
              <a:rPr lang="zh-CN" altLang="en-US" sz="2800" b="1" dirty="0">
                <a:solidFill>
                  <a:srgbClr val="002060"/>
                </a:solidFill>
              </a:rPr>
              <a:t>对撞区模块化光学设计更新</a:t>
            </a:r>
            <a:endParaRPr lang="en-US" altLang="zh-CN" sz="2800" b="1" dirty="0">
              <a:solidFill>
                <a:srgbClr val="002060"/>
              </a:solidFill>
            </a:endParaRPr>
          </a:p>
          <a:p>
            <a:pPr marL="603250" indent="-514350">
              <a:lnSpc>
                <a:spcPts val="4800"/>
              </a:lnSpc>
              <a:buFont typeface="Wingdings" panose="05000000000000000000" pitchFamily="2" charset="2"/>
              <a:buChar char="p"/>
            </a:pPr>
            <a:r>
              <a:rPr lang="en-US" altLang="zh-CN" sz="2800" b="1" dirty="0">
                <a:solidFill>
                  <a:srgbClr val="002060"/>
                </a:solidFill>
              </a:rPr>
              <a:t>STCF</a:t>
            </a:r>
            <a:r>
              <a:rPr lang="zh-CN" altLang="en-US" sz="2800" b="1" dirty="0">
                <a:solidFill>
                  <a:srgbClr val="002060"/>
                </a:solidFill>
              </a:rPr>
              <a:t>对撞</a:t>
            </a:r>
            <a:r>
              <a:rPr lang="zh-CN" altLang="en-US" sz="2800" b="1" dirty="0">
                <a:solidFill>
                  <a:srgbClr val="002060"/>
                </a:solidFill>
                <a:sym typeface="+mn-ea"/>
              </a:rPr>
              <a:t>区高阶色品与</a:t>
            </a:r>
            <a:r>
              <a:rPr lang="zh-CN" altLang="en-US" sz="2800" b="1" dirty="0">
                <a:solidFill>
                  <a:srgbClr val="002060"/>
                </a:solidFill>
                <a:sym typeface="+mn-ea"/>
              </a:rPr>
              <a:t>非线性优化</a:t>
            </a:r>
            <a:r>
              <a:rPr lang="en-US" altLang="zh-CN" sz="2800" b="1" dirty="0">
                <a:solidFill>
                  <a:srgbClr val="002060"/>
                </a:solidFill>
              </a:rPr>
              <a:t> </a:t>
            </a:r>
            <a:endParaRPr lang="en-US" altLang="zh-CN" sz="2800" b="1" dirty="0">
              <a:solidFill>
                <a:srgbClr val="002060"/>
              </a:solidFill>
            </a:endParaRPr>
          </a:p>
          <a:p>
            <a:pPr marL="603250" indent="-514350">
              <a:lnSpc>
                <a:spcPts val="4800"/>
              </a:lnSpc>
              <a:buFont typeface="Wingdings" panose="05000000000000000000" pitchFamily="2" charset="2"/>
              <a:buChar char="p"/>
            </a:pPr>
            <a:r>
              <a:rPr lang="zh-CN" altLang="en-US" sz="2800" b="1" dirty="0">
                <a:solidFill>
                  <a:srgbClr val="002060"/>
                </a:solidFill>
              </a:rPr>
              <a:t>总结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en-US" altLang="zh-CN" dirty="0">
                <a:latin typeface="+mj-lt"/>
                <a:ea typeface="华文中宋" panose="02010600040101010101" pitchFamily="2" charset="-122"/>
                <a:cs typeface="+mj-cs"/>
              </a:rPr>
              <a:t>STCF</a:t>
            </a:r>
            <a:r>
              <a:rPr lang="zh-CN" altLang="en-US" dirty="0">
                <a:latin typeface="+mj-lt"/>
                <a:ea typeface="华文中宋" panose="02010600040101010101" pitchFamily="2" charset="-122"/>
                <a:cs typeface="+mj-cs"/>
              </a:rPr>
              <a:t>简介</a:t>
            </a:r>
            <a:endParaRPr lang="zh-CN" altLang="en-US" dirty="0">
              <a:latin typeface="+mj-lt"/>
              <a:ea typeface="华文中宋" panose="02010600040101010101" pitchFamily="2" charset="-122"/>
              <a:cs typeface="+mj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1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328" y="981652"/>
            <a:ext cx="9958816" cy="48099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54605" y="4462780"/>
            <a:ext cx="1998980" cy="70675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e+ damping ring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150 m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980967" y="1867430"/>
            <a:ext cx="2177716" cy="70675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Multi-stage </a:t>
            </a:r>
            <a:r>
              <a:rPr lang="en-US" altLang="zh-CN" sz="2000" b="1" dirty="0" err="1">
                <a:solidFill>
                  <a:srgbClr val="FF0000"/>
                </a:solidFill>
              </a:rPr>
              <a:t>linac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550 m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691956" y="961819"/>
            <a:ext cx="2177716" cy="70675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 err="1">
                <a:solidFill>
                  <a:srgbClr val="FF0000"/>
                </a:solidFill>
              </a:rPr>
              <a:t>e+e</a:t>
            </a:r>
            <a:r>
              <a:rPr lang="en-US" altLang="zh-CN" sz="2000" b="1" dirty="0">
                <a:solidFill>
                  <a:srgbClr val="FF0000"/>
                </a:solidFill>
              </a:rPr>
              <a:t>- collider rings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860 m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008788" y="4924509"/>
            <a:ext cx="1989222" cy="39878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Spectrometers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29895" y="5976620"/>
            <a:ext cx="1160907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altLang="zh-CN" sz="2400" b="1" i="0" dirty="0">
                <a:solidFill>
                  <a:srgbClr val="002060"/>
                </a:solidFill>
                <a:effectLst/>
              </a:rPr>
              <a:t>STCF</a:t>
            </a:r>
            <a:r>
              <a:rPr lang="zh-CN" altLang="en-US" sz="2400" b="1" i="0" dirty="0">
                <a:solidFill>
                  <a:srgbClr val="002060"/>
                </a:solidFill>
                <a:effectLst/>
              </a:rPr>
              <a:t>设计目标</a:t>
            </a:r>
            <a:r>
              <a:rPr lang="en-US" altLang="zh-CN" sz="2400" b="1" i="0" dirty="0">
                <a:solidFill>
                  <a:srgbClr val="002060"/>
                </a:solidFill>
                <a:effectLst/>
              </a:rPr>
              <a:t>:  </a:t>
            </a:r>
            <a:r>
              <a:rPr lang="en-US" altLang="zh-CN" sz="2400" b="1" i="1" dirty="0" err="1">
                <a:solidFill>
                  <a:srgbClr val="002060"/>
                </a:solidFill>
                <a:effectLst/>
              </a:rPr>
              <a:t>E</a:t>
            </a:r>
            <a:r>
              <a:rPr lang="en-US" altLang="zh-CN" sz="2400" b="1" i="0" baseline="-25000" dirty="0" err="1">
                <a:solidFill>
                  <a:srgbClr val="002060"/>
                </a:solidFill>
                <a:effectLst/>
              </a:rPr>
              <a:t>cm</a:t>
            </a:r>
            <a:r>
              <a:rPr lang="en-US" altLang="zh-CN" sz="24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altLang="zh-CN" sz="2400" b="1" i="0" dirty="0">
                <a:solidFill>
                  <a:srgbClr val="FF0000"/>
                </a:solidFill>
                <a:effectLst/>
              </a:rPr>
              <a:t>2-7</a:t>
            </a:r>
            <a:r>
              <a:rPr lang="en-US" altLang="zh-CN" sz="2400" b="1" i="0" dirty="0">
                <a:solidFill>
                  <a:srgbClr val="002060"/>
                </a:solidFill>
                <a:effectLst/>
              </a:rPr>
              <a:t> GeV;  </a:t>
            </a:r>
            <a:r>
              <a:rPr lang="zh-CN" altLang="en-US" sz="2400" b="0" i="0" dirty="0">
                <a:solidFill>
                  <a:srgbClr val="002060"/>
                </a:solidFill>
                <a:effectLst/>
              </a:rPr>
              <a:t>𝓛 </a:t>
            </a:r>
            <a:r>
              <a:rPr lang="en-US" altLang="zh-CN" sz="2400" b="0" i="0" dirty="0">
                <a:solidFill>
                  <a:srgbClr val="002060"/>
                </a:solidFill>
                <a:effectLst/>
              </a:rPr>
              <a:t>&gt; </a:t>
            </a:r>
            <a:r>
              <a:rPr lang="en-US" altLang="zh-CN" sz="2400" b="1" i="0" dirty="0">
                <a:solidFill>
                  <a:srgbClr val="FF0000"/>
                </a:solidFill>
                <a:effectLst/>
              </a:rPr>
              <a:t>5</a:t>
            </a:r>
            <a:r>
              <a:rPr lang="en-US" altLang="zh-CN" sz="2400" b="0" i="0" dirty="0">
                <a:solidFill>
                  <a:srgbClr val="FF0000"/>
                </a:solidFill>
                <a:effectLst/>
                <a:sym typeface="Symbol" panose="05050102010706020507" pitchFamily="18" charset="2"/>
              </a:rPr>
              <a:t></a:t>
            </a:r>
            <a:r>
              <a:rPr lang="en-US" altLang="zh-CN" sz="2400" b="1" i="0" dirty="0">
                <a:solidFill>
                  <a:srgbClr val="FF0000"/>
                </a:solidFill>
                <a:effectLst/>
              </a:rPr>
              <a:t>10</a:t>
            </a:r>
            <a:r>
              <a:rPr lang="en-US" altLang="zh-CN" sz="2400" b="1" i="0" baseline="30000" dirty="0">
                <a:solidFill>
                  <a:srgbClr val="FF0000"/>
                </a:solidFill>
                <a:effectLst/>
              </a:rPr>
              <a:t>34</a:t>
            </a:r>
            <a:r>
              <a:rPr lang="en-US" altLang="zh-CN" sz="24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altLang="zh-CN" sz="2400" b="1" i="0" dirty="0">
                <a:solidFill>
                  <a:srgbClr val="002060"/>
                </a:solidFill>
                <a:effectLst/>
              </a:rPr>
              <a:t>cm</a:t>
            </a:r>
            <a:r>
              <a:rPr lang="en-US" altLang="zh-CN" sz="2400" b="1" baseline="30000" dirty="0">
                <a:solidFill>
                  <a:srgbClr val="002060"/>
                </a:solidFill>
              </a:rPr>
              <a:t>-2</a:t>
            </a:r>
            <a:r>
              <a:rPr lang="en-US" altLang="zh-CN" sz="2400" b="1" i="0" dirty="0">
                <a:solidFill>
                  <a:srgbClr val="002060"/>
                </a:solidFill>
                <a:effectLst/>
              </a:rPr>
              <a:t>s</a:t>
            </a:r>
            <a:r>
              <a:rPr lang="en-US" altLang="zh-CN" sz="2400" b="1" i="0" baseline="30000" dirty="0">
                <a:solidFill>
                  <a:srgbClr val="002060"/>
                </a:solidFill>
                <a:effectLst/>
              </a:rPr>
              <a:t>-1</a:t>
            </a:r>
            <a:r>
              <a:rPr lang="en-US" altLang="zh-CN" sz="2400" b="1" i="0" dirty="0">
                <a:solidFill>
                  <a:srgbClr val="002060"/>
                </a:solidFill>
                <a:effectLst/>
              </a:rPr>
              <a:t> @ 4 GeV;  </a:t>
            </a:r>
            <a:r>
              <a:rPr lang="zh-CN" altLang="en-US" sz="2400" b="1" dirty="0">
                <a:solidFill>
                  <a:srgbClr val="002060"/>
                </a:solidFill>
              </a:rPr>
              <a:t>束流托歇克寿命 </a:t>
            </a:r>
            <a:r>
              <a:rPr lang="en-US" altLang="zh-CN" sz="2400" b="1" i="0" dirty="0">
                <a:solidFill>
                  <a:srgbClr val="002060"/>
                </a:solidFill>
                <a:effectLst/>
              </a:rPr>
              <a:t>&gt; </a:t>
            </a:r>
            <a:r>
              <a:rPr lang="en-US" altLang="zh-CN" sz="2400" b="1" i="0" dirty="0">
                <a:solidFill>
                  <a:srgbClr val="FF0000"/>
                </a:solidFill>
                <a:effectLst/>
              </a:rPr>
              <a:t>200 s</a:t>
            </a:r>
            <a:endParaRPr lang="en-US" altLang="zh-CN" sz="2400" b="1" i="0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80814" y="1765286"/>
            <a:ext cx="145405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</a:rPr>
              <a:t>Interaction region (IR)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 rot="2318686">
            <a:off x="8734582" y="1947331"/>
            <a:ext cx="962674" cy="3663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23" y="872120"/>
            <a:ext cx="11950864" cy="4998670"/>
          </a:xfrm>
          <a:prstGeom prst="rect">
            <a:avLst/>
          </a:prstGeom>
          <a:effectLst>
            <a:softEdge rad="215900"/>
          </a:effectLst>
        </p:spPr>
      </p:pic>
      <p:cxnSp>
        <p:nvCxnSpPr>
          <p:cNvPr id="10" name="Straight Arrow Connector 51"/>
          <p:cNvCxnSpPr/>
          <p:nvPr/>
        </p:nvCxnSpPr>
        <p:spPr>
          <a:xfrm>
            <a:off x="4012803" y="3075538"/>
            <a:ext cx="550137" cy="780460"/>
          </a:xfrm>
          <a:prstGeom prst="straightConnector1">
            <a:avLst/>
          </a:prstGeom>
          <a:ln w="38100">
            <a:solidFill>
              <a:srgbClr val="C00000"/>
            </a:solidFill>
            <a:tailEnd type="oval"/>
          </a:ln>
          <a:effectLst>
            <a:outerShdw blurRad="50800" dist="38100" dir="2700000" sx="98850" sy="98850" algn="tl" rotWithShape="0">
              <a:schemeClr val="bg1">
                <a:alpha val="99893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52"/>
          <p:cNvCxnSpPr/>
          <p:nvPr/>
        </p:nvCxnSpPr>
        <p:spPr>
          <a:xfrm>
            <a:off x="1760855" y="3703673"/>
            <a:ext cx="66184" cy="654173"/>
          </a:xfrm>
          <a:prstGeom prst="straightConnector1">
            <a:avLst/>
          </a:prstGeom>
          <a:ln w="38100">
            <a:solidFill>
              <a:srgbClr val="C00000"/>
            </a:solidFill>
            <a:tailEnd type="oval"/>
          </a:ln>
          <a:effectLst>
            <a:outerShdw blurRad="50800" dist="38100" dir="2700000" sx="91457" sy="91457" algn="tl" rotWithShape="0">
              <a:schemeClr val="bg1">
                <a:alpha val="99893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24"/>
          <p:cNvGrpSpPr/>
          <p:nvPr/>
        </p:nvGrpSpPr>
        <p:grpSpPr>
          <a:xfrm>
            <a:off x="9929391" y="987211"/>
            <a:ext cx="2129022" cy="1816663"/>
            <a:chOff x="7044070" y="3156505"/>
            <a:chExt cx="2681288" cy="2045123"/>
          </a:xfrm>
        </p:grpSpPr>
        <p:pic>
          <p:nvPicPr>
            <p:cNvPr id="15" name="Image" descr="Image"/>
            <p:cNvPicPr>
              <a:picLocks noChangeAspect="1"/>
            </p:cNvPicPr>
            <p:nvPr/>
          </p:nvPicPr>
          <p:blipFill>
            <a:blip r:embed="rId4"/>
            <a:srcRect l="5042" t="6146" r="4212" b="2834"/>
            <a:stretch>
              <a:fillRect/>
            </a:stretch>
          </p:blipFill>
          <p:spPr>
            <a:xfrm>
              <a:off x="7294648" y="3156505"/>
              <a:ext cx="2430710" cy="20451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5" extrusionOk="0">
                  <a:moveTo>
                    <a:pt x="15423" y="5"/>
                  </a:moveTo>
                  <a:cubicBezTo>
                    <a:pt x="15189" y="15"/>
                    <a:pt x="14808" y="41"/>
                    <a:pt x="14210" y="88"/>
                  </a:cubicBezTo>
                  <a:cubicBezTo>
                    <a:pt x="13969" y="107"/>
                    <a:pt x="13396" y="150"/>
                    <a:pt x="12937" y="185"/>
                  </a:cubicBezTo>
                  <a:cubicBezTo>
                    <a:pt x="12478" y="220"/>
                    <a:pt x="11814" y="272"/>
                    <a:pt x="11460" y="299"/>
                  </a:cubicBezTo>
                  <a:cubicBezTo>
                    <a:pt x="11107" y="326"/>
                    <a:pt x="9209" y="460"/>
                    <a:pt x="7244" y="595"/>
                  </a:cubicBezTo>
                  <a:cubicBezTo>
                    <a:pt x="5279" y="731"/>
                    <a:pt x="3614" y="849"/>
                    <a:pt x="3543" y="858"/>
                  </a:cubicBezTo>
                  <a:cubicBezTo>
                    <a:pt x="3472" y="867"/>
                    <a:pt x="3257" y="882"/>
                    <a:pt x="3066" y="891"/>
                  </a:cubicBezTo>
                  <a:cubicBezTo>
                    <a:pt x="2876" y="901"/>
                    <a:pt x="2605" y="916"/>
                    <a:pt x="2463" y="927"/>
                  </a:cubicBezTo>
                  <a:cubicBezTo>
                    <a:pt x="2322" y="938"/>
                    <a:pt x="2131" y="951"/>
                    <a:pt x="2039" y="955"/>
                  </a:cubicBezTo>
                  <a:cubicBezTo>
                    <a:pt x="1947" y="960"/>
                    <a:pt x="1725" y="974"/>
                    <a:pt x="1545" y="989"/>
                  </a:cubicBezTo>
                  <a:lnTo>
                    <a:pt x="1221" y="1015"/>
                  </a:lnTo>
                  <a:lnTo>
                    <a:pt x="1117" y="1396"/>
                  </a:lnTo>
                  <a:cubicBezTo>
                    <a:pt x="1060" y="1606"/>
                    <a:pt x="785" y="2653"/>
                    <a:pt x="506" y="3724"/>
                  </a:cubicBezTo>
                  <a:lnTo>
                    <a:pt x="0" y="5673"/>
                  </a:lnTo>
                  <a:lnTo>
                    <a:pt x="72" y="7256"/>
                  </a:lnTo>
                  <a:cubicBezTo>
                    <a:pt x="112" y="8127"/>
                    <a:pt x="150" y="8920"/>
                    <a:pt x="154" y="9020"/>
                  </a:cubicBezTo>
                  <a:cubicBezTo>
                    <a:pt x="158" y="9119"/>
                    <a:pt x="194" y="9969"/>
                    <a:pt x="236" y="10909"/>
                  </a:cubicBezTo>
                  <a:lnTo>
                    <a:pt x="312" y="12618"/>
                  </a:lnTo>
                  <a:lnTo>
                    <a:pt x="430" y="13094"/>
                  </a:lnTo>
                  <a:cubicBezTo>
                    <a:pt x="496" y="13356"/>
                    <a:pt x="606" y="13783"/>
                    <a:pt x="675" y="14045"/>
                  </a:cubicBezTo>
                  <a:cubicBezTo>
                    <a:pt x="744" y="14307"/>
                    <a:pt x="912" y="14965"/>
                    <a:pt x="1048" y="15507"/>
                  </a:cubicBezTo>
                  <a:cubicBezTo>
                    <a:pt x="1750" y="18306"/>
                    <a:pt x="1912" y="18904"/>
                    <a:pt x="1983" y="18975"/>
                  </a:cubicBezTo>
                  <a:cubicBezTo>
                    <a:pt x="2058" y="19050"/>
                    <a:pt x="2084" y="19082"/>
                    <a:pt x="3350" y="20580"/>
                  </a:cubicBezTo>
                  <a:cubicBezTo>
                    <a:pt x="3997" y="21345"/>
                    <a:pt x="4224" y="21595"/>
                    <a:pt x="4263" y="21585"/>
                  </a:cubicBezTo>
                  <a:cubicBezTo>
                    <a:pt x="4291" y="21578"/>
                    <a:pt x="4360" y="21557"/>
                    <a:pt x="4417" y="21538"/>
                  </a:cubicBezTo>
                  <a:cubicBezTo>
                    <a:pt x="4473" y="21519"/>
                    <a:pt x="4594" y="21488"/>
                    <a:pt x="4686" y="21469"/>
                  </a:cubicBezTo>
                  <a:cubicBezTo>
                    <a:pt x="4777" y="21450"/>
                    <a:pt x="4867" y="21416"/>
                    <a:pt x="4884" y="21398"/>
                  </a:cubicBezTo>
                  <a:cubicBezTo>
                    <a:pt x="4902" y="21379"/>
                    <a:pt x="4925" y="21373"/>
                    <a:pt x="4938" y="21384"/>
                  </a:cubicBezTo>
                  <a:cubicBezTo>
                    <a:pt x="4951" y="21394"/>
                    <a:pt x="5001" y="21386"/>
                    <a:pt x="5049" y="21367"/>
                  </a:cubicBezTo>
                  <a:cubicBezTo>
                    <a:pt x="5150" y="21327"/>
                    <a:pt x="5378" y="21249"/>
                    <a:pt x="5509" y="21208"/>
                  </a:cubicBezTo>
                  <a:cubicBezTo>
                    <a:pt x="5614" y="21176"/>
                    <a:pt x="7431" y="20586"/>
                    <a:pt x="7489" y="20566"/>
                  </a:cubicBezTo>
                  <a:cubicBezTo>
                    <a:pt x="7510" y="20558"/>
                    <a:pt x="7856" y="20450"/>
                    <a:pt x="8259" y="20324"/>
                  </a:cubicBezTo>
                  <a:cubicBezTo>
                    <a:pt x="8662" y="20198"/>
                    <a:pt x="9270" y="20006"/>
                    <a:pt x="9609" y="19897"/>
                  </a:cubicBezTo>
                  <a:cubicBezTo>
                    <a:pt x="9948" y="19789"/>
                    <a:pt x="10770" y="19528"/>
                    <a:pt x="11434" y="19319"/>
                  </a:cubicBezTo>
                  <a:cubicBezTo>
                    <a:pt x="12099" y="19110"/>
                    <a:pt x="12759" y="18900"/>
                    <a:pt x="12900" y="18854"/>
                  </a:cubicBezTo>
                  <a:cubicBezTo>
                    <a:pt x="13041" y="18808"/>
                    <a:pt x="13579" y="18639"/>
                    <a:pt x="14095" y="18477"/>
                  </a:cubicBezTo>
                  <a:cubicBezTo>
                    <a:pt x="14611" y="18315"/>
                    <a:pt x="15049" y="18175"/>
                    <a:pt x="15070" y="18167"/>
                  </a:cubicBezTo>
                  <a:cubicBezTo>
                    <a:pt x="15091" y="18159"/>
                    <a:pt x="15492" y="18034"/>
                    <a:pt x="15959" y="17890"/>
                  </a:cubicBezTo>
                  <a:cubicBezTo>
                    <a:pt x="16425" y="17745"/>
                    <a:pt x="16921" y="17589"/>
                    <a:pt x="17063" y="17541"/>
                  </a:cubicBezTo>
                  <a:cubicBezTo>
                    <a:pt x="17204" y="17494"/>
                    <a:pt x="17350" y="17449"/>
                    <a:pt x="17385" y="17442"/>
                  </a:cubicBezTo>
                  <a:cubicBezTo>
                    <a:pt x="17421" y="17434"/>
                    <a:pt x="17508" y="17405"/>
                    <a:pt x="17578" y="17380"/>
                  </a:cubicBezTo>
                  <a:cubicBezTo>
                    <a:pt x="17649" y="17355"/>
                    <a:pt x="17782" y="17318"/>
                    <a:pt x="17873" y="17297"/>
                  </a:cubicBezTo>
                  <a:cubicBezTo>
                    <a:pt x="17965" y="17276"/>
                    <a:pt x="18051" y="17251"/>
                    <a:pt x="18064" y="17240"/>
                  </a:cubicBezTo>
                  <a:cubicBezTo>
                    <a:pt x="18078" y="17229"/>
                    <a:pt x="18123" y="17215"/>
                    <a:pt x="18164" y="17209"/>
                  </a:cubicBezTo>
                  <a:cubicBezTo>
                    <a:pt x="18206" y="17203"/>
                    <a:pt x="18255" y="17184"/>
                    <a:pt x="18272" y="17167"/>
                  </a:cubicBezTo>
                  <a:cubicBezTo>
                    <a:pt x="18289" y="17149"/>
                    <a:pt x="18357" y="17124"/>
                    <a:pt x="18424" y="17112"/>
                  </a:cubicBezTo>
                  <a:cubicBezTo>
                    <a:pt x="18520" y="17095"/>
                    <a:pt x="18574" y="17060"/>
                    <a:pt x="18667" y="16951"/>
                  </a:cubicBezTo>
                  <a:cubicBezTo>
                    <a:pt x="18733" y="16874"/>
                    <a:pt x="19379" y="16135"/>
                    <a:pt x="20105" y="15308"/>
                  </a:cubicBezTo>
                  <a:cubicBezTo>
                    <a:pt x="20831" y="14481"/>
                    <a:pt x="21429" y="13789"/>
                    <a:pt x="21435" y="13770"/>
                  </a:cubicBezTo>
                  <a:cubicBezTo>
                    <a:pt x="21445" y="13734"/>
                    <a:pt x="21600" y="10472"/>
                    <a:pt x="21600" y="10285"/>
                  </a:cubicBezTo>
                  <a:lnTo>
                    <a:pt x="21600" y="10183"/>
                  </a:lnTo>
                  <a:lnTo>
                    <a:pt x="21144" y="10010"/>
                  </a:lnTo>
                  <a:cubicBezTo>
                    <a:pt x="20893" y="9915"/>
                    <a:pt x="20600" y="9801"/>
                    <a:pt x="20494" y="9759"/>
                  </a:cubicBezTo>
                  <a:cubicBezTo>
                    <a:pt x="20388" y="9718"/>
                    <a:pt x="20082" y="9601"/>
                    <a:pt x="19814" y="9501"/>
                  </a:cubicBezTo>
                  <a:cubicBezTo>
                    <a:pt x="19545" y="9400"/>
                    <a:pt x="19236" y="9281"/>
                    <a:pt x="19127" y="9235"/>
                  </a:cubicBezTo>
                  <a:cubicBezTo>
                    <a:pt x="18915" y="9146"/>
                    <a:pt x="18904" y="9148"/>
                    <a:pt x="18105" y="9204"/>
                  </a:cubicBezTo>
                  <a:cubicBezTo>
                    <a:pt x="17943" y="9216"/>
                    <a:pt x="17791" y="9224"/>
                    <a:pt x="17769" y="9223"/>
                  </a:cubicBezTo>
                  <a:cubicBezTo>
                    <a:pt x="17733" y="9222"/>
                    <a:pt x="17148" y="9286"/>
                    <a:pt x="17090" y="9297"/>
                  </a:cubicBezTo>
                  <a:cubicBezTo>
                    <a:pt x="17076" y="9300"/>
                    <a:pt x="17050" y="9312"/>
                    <a:pt x="17033" y="9325"/>
                  </a:cubicBezTo>
                  <a:cubicBezTo>
                    <a:pt x="17016" y="9339"/>
                    <a:pt x="16995" y="9334"/>
                    <a:pt x="16987" y="9316"/>
                  </a:cubicBezTo>
                  <a:cubicBezTo>
                    <a:pt x="16978" y="9297"/>
                    <a:pt x="16946" y="9283"/>
                    <a:pt x="16916" y="9283"/>
                  </a:cubicBezTo>
                  <a:cubicBezTo>
                    <a:pt x="16865" y="9283"/>
                    <a:pt x="16872" y="9328"/>
                    <a:pt x="16923" y="9337"/>
                  </a:cubicBezTo>
                  <a:cubicBezTo>
                    <a:pt x="16972" y="9346"/>
                    <a:pt x="16976" y="9350"/>
                    <a:pt x="16961" y="9382"/>
                  </a:cubicBezTo>
                  <a:cubicBezTo>
                    <a:pt x="16952" y="9401"/>
                    <a:pt x="16931" y="9405"/>
                    <a:pt x="16914" y="9392"/>
                  </a:cubicBezTo>
                  <a:cubicBezTo>
                    <a:pt x="16897" y="9378"/>
                    <a:pt x="16873" y="9364"/>
                    <a:pt x="16859" y="9363"/>
                  </a:cubicBezTo>
                  <a:cubicBezTo>
                    <a:pt x="16844" y="9362"/>
                    <a:pt x="16835" y="9345"/>
                    <a:pt x="16838" y="9325"/>
                  </a:cubicBezTo>
                  <a:cubicBezTo>
                    <a:pt x="16841" y="9305"/>
                    <a:pt x="16823" y="9293"/>
                    <a:pt x="16799" y="9299"/>
                  </a:cubicBezTo>
                  <a:cubicBezTo>
                    <a:pt x="16775" y="9305"/>
                    <a:pt x="16672" y="9312"/>
                    <a:pt x="16571" y="9313"/>
                  </a:cubicBezTo>
                  <a:cubicBezTo>
                    <a:pt x="16434" y="9315"/>
                    <a:pt x="16383" y="9329"/>
                    <a:pt x="16373" y="9366"/>
                  </a:cubicBezTo>
                  <a:cubicBezTo>
                    <a:pt x="16365" y="9392"/>
                    <a:pt x="16356" y="9538"/>
                    <a:pt x="16354" y="9693"/>
                  </a:cubicBezTo>
                  <a:cubicBezTo>
                    <a:pt x="16350" y="9982"/>
                    <a:pt x="16335" y="10031"/>
                    <a:pt x="16259" y="9987"/>
                  </a:cubicBezTo>
                  <a:cubicBezTo>
                    <a:pt x="16235" y="9973"/>
                    <a:pt x="16163" y="9959"/>
                    <a:pt x="16100" y="9958"/>
                  </a:cubicBezTo>
                  <a:cubicBezTo>
                    <a:pt x="15991" y="9956"/>
                    <a:pt x="15984" y="9951"/>
                    <a:pt x="15985" y="9866"/>
                  </a:cubicBezTo>
                  <a:cubicBezTo>
                    <a:pt x="15985" y="9816"/>
                    <a:pt x="15977" y="9776"/>
                    <a:pt x="15966" y="9776"/>
                  </a:cubicBezTo>
                  <a:cubicBezTo>
                    <a:pt x="15956" y="9776"/>
                    <a:pt x="15915" y="9759"/>
                    <a:pt x="15875" y="9738"/>
                  </a:cubicBezTo>
                  <a:cubicBezTo>
                    <a:pt x="15836" y="9717"/>
                    <a:pt x="15797" y="9696"/>
                    <a:pt x="15790" y="9693"/>
                  </a:cubicBezTo>
                  <a:cubicBezTo>
                    <a:pt x="15783" y="9690"/>
                    <a:pt x="15749" y="9674"/>
                    <a:pt x="15714" y="9655"/>
                  </a:cubicBezTo>
                  <a:cubicBezTo>
                    <a:pt x="15679" y="9636"/>
                    <a:pt x="15627" y="9614"/>
                    <a:pt x="15599" y="9607"/>
                  </a:cubicBezTo>
                  <a:cubicBezTo>
                    <a:pt x="15565" y="9599"/>
                    <a:pt x="15512" y="9512"/>
                    <a:pt x="15447" y="9354"/>
                  </a:cubicBezTo>
                  <a:lnTo>
                    <a:pt x="15349" y="9110"/>
                  </a:lnTo>
                  <a:lnTo>
                    <a:pt x="15376" y="7766"/>
                  </a:lnTo>
                  <a:lnTo>
                    <a:pt x="15406" y="6422"/>
                  </a:lnTo>
                  <a:lnTo>
                    <a:pt x="15562" y="6163"/>
                  </a:lnTo>
                  <a:cubicBezTo>
                    <a:pt x="15705" y="5928"/>
                    <a:pt x="15737" y="5894"/>
                    <a:pt x="15961" y="5751"/>
                  </a:cubicBezTo>
                  <a:cubicBezTo>
                    <a:pt x="16095" y="5665"/>
                    <a:pt x="16216" y="5566"/>
                    <a:pt x="16230" y="5533"/>
                  </a:cubicBezTo>
                  <a:cubicBezTo>
                    <a:pt x="16244" y="5499"/>
                    <a:pt x="16282" y="5474"/>
                    <a:pt x="16313" y="5473"/>
                  </a:cubicBezTo>
                  <a:cubicBezTo>
                    <a:pt x="16344" y="5473"/>
                    <a:pt x="16398" y="5442"/>
                    <a:pt x="16434" y="5407"/>
                  </a:cubicBezTo>
                  <a:cubicBezTo>
                    <a:pt x="16469" y="5372"/>
                    <a:pt x="16520" y="5343"/>
                    <a:pt x="16549" y="5343"/>
                  </a:cubicBezTo>
                  <a:cubicBezTo>
                    <a:pt x="16577" y="5343"/>
                    <a:pt x="16616" y="5313"/>
                    <a:pt x="16634" y="5277"/>
                  </a:cubicBezTo>
                  <a:cubicBezTo>
                    <a:pt x="16652" y="5241"/>
                    <a:pt x="16692" y="5210"/>
                    <a:pt x="16725" y="5210"/>
                  </a:cubicBezTo>
                  <a:cubicBezTo>
                    <a:pt x="16758" y="5210"/>
                    <a:pt x="16812" y="5173"/>
                    <a:pt x="16846" y="5127"/>
                  </a:cubicBezTo>
                  <a:cubicBezTo>
                    <a:pt x="16882" y="5077"/>
                    <a:pt x="16933" y="5047"/>
                    <a:pt x="16977" y="5047"/>
                  </a:cubicBezTo>
                  <a:cubicBezTo>
                    <a:pt x="17024" y="5047"/>
                    <a:pt x="17050" y="5030"/>
                    <a:pt x="17050" y="4999"/>
                  </a:cubicBezTo>
                  <a:cubicBezTo>
                    <a:pt x="17050" y="4973"/>
                    <a:pt x="17071" y="4936"/>
                    <a:pt x="17096" y="4919"/>
                  </a:cubicBezTo>
                  <a:cubicBezTo>
                    <a:pt x="17137" y="4889"/>
                    <a:pt x="17145" y="4710"/>
                    <a:pt x="17196" y="2823"/>
                  </a:cubicBezTo>
                  <a:cubicBezTo>
                    <a:pt x="17267" y="202"/>
                    <a:pt x="17268" y="262"/>
                    <a:pt x="17213" y="235"/>
                  </a:cubicBezTo>
                  <a:cubicBezTo>
                    <a:pt x="17140" y="199"/>
                    <a:pt x="16100" y="54"/>
                    <a:pt x="16059" y="74"/>
                  </a:cubicBezTo>
                  <a:cubicBezTo>
                    <a:pt x="16038" y="84"/>
                    <a:pt x="16004" y="74"/>
                    <a:pt x="15983" y="52"/>
                  </a:cubicBezTo>
                  <a:cubicBezTo>
                    <a:pt x="15959" y="27"/>
                    <a:pt x="15912" y="20"/>
                    <a:pt x="15857" y="33"/>
                  </a:cubicBezTo>
                  <a:cubicBezTo>
                    <a:pt x="15807" y="45"/>
                    <a:pt x="15762" y="40"/>
                    <a:pt x="15753" y="22"/>
                  </a:cubicBezTo>
                  <a:cubicBezTo>
                    <a:pt x="15743" y="0"/>
                    <a:pt x="15656" y="-5"/>
                    <a:pt x="15423" y="5"/>
                  </a:cubicBezTo>
                  <a:close/>
                </a:path>
              </a:pathLst>
            </a:custGeom>
            <a:ln w="25400" cap="flat">
              <a:solidFill>
                <a:srgbClr val="FFFFFF"/>
              </a:solidFill>
              <a:prstDash val="solid"/>
              <a:miter lim="400000"/>
              <a:headEnd/>
              <a:tailEnd/>
            </a:ln>
            <a:effectLst>
              <a:glow rad="64053">
                <a:schemeClr val="accent3">
                  <a:satMod val="175000"/>
                  <a:alpha val="73000"/>
                </a:schemeClr>
              </a:glow>
            </a:effectLst>
          </p:spPr>
        </p:pic>
        <p:sp>
          <p:nvSpPr>
            <p:cNvPr id="16" name="Shape"/>
            <p:cNvSpPr/>
            <p:nvPr/>
          </p:nvSpPr>
          <p:spPr>
            <a:xfrm rot="21060000">
              <a:off x="7044070" y="4064319"/>
              <a:ext cx="1541912" cy="309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7" y="0"/>
                  </a:moveTo>
                  <a:lnTo>
                    <a:pt x="18630" y="5886"/>
                  </a:lnTo>
                  <a:lnTo>
                    <a:pt x="18286" y="164"/>
                  </a:lnTo>
                  <a:lnTo>
                    <a:pt x="21600" y="9154"/>
                  </a:lnTo>
                  <a:lnTo>
                    <a:pt x="18099" y="18784"/>
                  </a:lnTo>
                  <a:lnTo>
                    <a:pt x="18505" y="13360"/>
                  </a:lnTo>
                  <a:lnTo>
                    <a:pt x="0" y="21600"/>
                  </a:lnTo>
                  <a:lnTo>
                    <a:pt x="17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Off val="-29858"/>
                  </a:schemeClr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139700" dist="25400" dir="5400000" rotWithShape="0">
                <a:srgbClr val="FFFFFF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/>
          </p:txBody>
        </p:sp>
        <p:sp>
          <p:nvSpPr>
            <p:cNvPr id="17" name="Shape"/>
            <p:cNvSpPr/>
            <p:nvPr/>
          </p:nvSpPr>
          <p:spPr>
            <a:xfrm rot="10105591">
              <a:off x="8546424" y="3842670"/>
              <a:ext cx="1130099" cy="2670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" y="2657"/>
                  </a:moveTo>
                  <a:lnTo>
                    <a:pt x="17547" y="6638"/>
                  </a:lnTo>
                  <a:lnTo>
                    <a:pt x="17078" y="0"/>
                  </a:lnTo>
                  <a:lnTo>
                    <a:pt x="21600" y="10429"/>
                  </a:lnTo>
                  <a:lnTo>
                    <a:pt x="16824" y="21600"/>
                  </a:lnTo>
                  <a:lnTo>
                    <a:pt x="17378" y="15309"/>
                  </a:lnTo>
                  <a:lnTo>
                    <a:pt x="0" y="19711"/>
                  </a:lnTo>
                  <a:lnTo>
                    <a:pt x="40" y="265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96FF"/>
                </a:gs>
                <a:gs pos="100000">
                  <a:srgbClr val="011993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139700" dist="25400" dir="10015175" rotWithShape="0">
                <a:srgbClr val="FFFFFF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/>
          </p:txBody>
        </p:sp>
        <p:sp>
          <p:nvSpPr>
            <p:cNvPr id="7" name="Group"/>
            <p:cNvSpPr/>
            <p:nvPr/>
          </p:nvSpPr>
          <p:spPr>
            <a:xfrm>
              <a:off x="7658807" y="4114800"/>
              <a:ext cx="175797" cy="159520"/>
            </a:xfrm>
            <a:prstGeom prst="ellipse">
              <a:avLst/>
            </a:prstGeom>
            <a:gradFill flip="none" rotWithShape="1">
              <a:gsLst>
                <a:gs pos="54513">
                  <a:srgbClr val="FFFFFF"/>
                </a:gs>
                <a:gs pos="74426">
                  <a:srgbClr val="FFC980"/>
                </a:gs>
                <a:gs pos="100000">
                  <a:schemeClr val="accent4">
                    <a:hueOff val="-858837"/>
                    <a:lumOff val="-9783"/>
                  </a:schemeClr>
                </a:gs>
              </a:gsLst>
              <a:path path="shape">
                <a:fillToRect l="141018" t="31811" r="-41018" b="68188"/>
              </a:path>
            </a:gradFill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blurRad="25400" dist="43793" dir="6877683" rotWithShape="0">
                <a:srgbClr val="FFFFFF">
                  <a:alpha val="52467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000">
                  <a:solidFill>
                    <a:srgbClr val="D5D5D5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9" name="Group"/>
            <p:cNvSpPr/>
            <p:nvPr/>
          </p:nvSpPr>
          <p:spPr>
            <a:xfrm>
              <a:off x="9216772" y="3879080"/>
              <a:ext cx="175797" cy="159520"/>
            </a:xfrm>
            <a:prstGeom prst="ellipse">
              <a:avLst/>
            </a:prstGeom>
            <a:gradFill flip="none" rotWithShape="1">
              <a:gsLst>
                <a:gs pos="54513">
                  <a:srgbClr val="FFFFFF"/>
                </a:gs>
                <a:gs pos="74426">
                  <a:srgbClr val="FFC980"/>
                </a:gs>
                <a:gs pos="100000">
                  <a:schemeClr val="accent4">
                    <a:hueOff val="-858837"/>
                    <a:lumOff val="-9783"/>
                  </a:schemeClr>
                </a:gs>
              </a:gsLst>
              <a:path path="shape">
                <a:fillToRect l="27536" t="57492" r="72463" b="42507"/>
              </a:path>
            </a:gradFill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blurRad="25400" dist="43793" dir="6877683" rotWithShape="0">
                <a:srgbClr val="FFFFFF">
                  <a:alpha val="52467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000">
                  <a:solidFill>
                    <a:srgbClr val="D5D5D5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cxnSp>
        <p:nvCxnSpPr>
          <p:cNvPr id="14" name="Straight Arrow Connector 55"/>
          <p:cNvCxnSpPr/>
          <p:nvPr/>
        </p:nvCxnSpPr>
        <p:spPr>
          <a:xfrm>
            <a:off x="6314486" y="1991266"/>
            <a:ext cx="754466" cy="446551"/>
          </a:xfrm>
          <a:prstGeom prst="straightConnector1">
            <a:avLst/>
          </a:prstGeom>
          <a:ln w="38100">
            <a:solidFill>
              <a:srgbClr val="C00000"/>
            </a:solidFill>
            <a:tailEnd type="oval"/>
          </a:ln>
          <a:effectLst>
            <a:outerShdw blurRad="50800" dist="38100" dir="2700000" sx="91457" sy="91457" algn="tl" rotWithShape="0">
              <a:schemeClr val="bg1">
                <a:alpha val="99893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63"/>
          <p:cNvSpPr/>
          <p:nvPr/>
        </p:nvSpPr>
        <p:spPr>
          <a:xfrm>
            <a:off x="3188274" y="2317355"/>
            <a:ext cx="1557606" cy="830997"/>
          </a:xfrm>
          <a:prstGeom prst="rect">
            <a:avLst/>
          </a:prstGeom>
          <a:noFill/>
          <a:effectLst>
            <a:glow rad="1905000">
              <a:schemeClr val="accent3">
                <a:satMod val="175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Multi-</a:t>
            </a:r>
            <a:r>
              <a:rPr lang="en-US" sz="2400" b="1" dirty="0" err="1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L</a:t>
            </a:r>
            <a:r>
              <a:rPr lang="en-US" altLang="zh-CN" sz="2400" b="1" dirty="0" err="1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inac</a:t>
            </a:r>
            <a:endParaRPr lang="en-US" sz="2400" b="1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华文中宋" panose="02010600040101010101" pitchFamily="2" charset="-122"/>
            </a:endParaRPr>
          </a:p>
          <a:p>
            <a:pPr algn="ctr"/>
            <a:r>
              <a:rPr lang="en-US" altLang="zh-CN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Total 550</a:t>
            </a:r>
            <a:r>
              <a:rPr lang="zh-CN" altLang="en-US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 </a:t>
            </a:r>
            <a:r>
              <a:rPr lang="en-US" altLang="zh-CN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m</a:t>
            </a:r>
            <a:endParaRPr lang="en-US" sz="2400" b="1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华文中宋" panose="02010600040101010101" pitchFamily="2" charset="-122"/>
            </a:endParaRPr>
          </a:p>
        </p:txBody>
      </p:sp>
      <p:sp>
        <p:nvSpPr>
          <p:cNvPr id="13" name="Rectangle 64"/>
          <p:cNvSpPr/>
          <p:nvPr/>
        </p:nvSpPr>
        <p:spPr>
          <a:xfrm>
            <a:off x="441283" y="2966391"/>
            <a:ext cx="2356770" cy="830997"/>
          </a:xfrm>
          <a:prstGeom prst="rect">
            <a:avLst/>
          </a:prstGeom>
          <a:noFill/>
          <a:effectLst>
            <a:glow rad="1905000">
              <a:schemeClr val="accent3">
                <a:satMod val="175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Positron Damping Ring   </a:t>
            </a:r>
            <a:r>
              <a:rPr lang="en-US" altLang="zh-CN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150</a:t>
            </a:r>
            <a:r>
              <a:rPr lang="zh-CN" altLang="en-US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 </a:t>
            </a:r>
            <a:r>
              <a:rPr lang="en-US" altLang="zh-CN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m</a:t>
            </a:r>
            <a:endParaRPr lang="en-US" sz="2400" b="1" cap="none" spc="0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华文中宋" panose="02010600040101010101" pitchFamily="2" charset="-122"/>
            </a:endParaRPr>
          </a:p>
        </p:txBody>
      </p:sp>
      <p:sp>
        <p:nvSpPr>
          <p:cNvPr id="20" name="Rectangle 65"/>
          <p:cNvSpPr/>
          <p:nvPr/>
        </p:nvSpPr>
        <p:spPr>
          <a:xfrm>
            <a:off x="5197029" y="1246420"/>
            <a:ext cx="1874520" cy="1198880"/>
          </a:xfrm>
          <a:prstGeom prst="rect">
            <a:avLst/>
          </a:prstGeom>
          <a:noFill/>
          <a:effectLst>
            <a:glow rad="1905000">
              <a:schemeClr val="accent3">
                <a:satMod val="175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err="1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e+</a:t>
            </a:r>
            <a:r>
              <a:rPr lang="en-US" altLang="zh-CN" sz="2400" b="1" dirty="0" err="1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e</a:t>
            </a:r>
            <a:r>
              <a:rPr lang="en-US" altLang="zh-CN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-</a:t>
            </a:r>
            <a:endParaRPr lang="en-US" sz="2400" b="1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华文中宋" panose="02010600040101010101" pitchFamily="2" charset="-122"/>
            </a:endParaRPr>
          </a:p>
          <a:p>
            <a:pPr algn="ctr"/>
            <a:r>
              <a:rPr lang="en-US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Collider Ring</a:t>
            </a:r>
            <a:r>
              <a:rPr lang="en-US" altLang="zh-CN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s</a:t>
            </a:r>
            <a:endParaRPr lang="en-US" sz="2400" b="1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华文中宋" panose="02010600040101010101" pitchFamily="2" charset="-122"/>
            </a:endParaRPr>
          </a:p>
          <a:p>
            <a:pPr algn="ctr"/>
            <a:r>
              <a:rPr lang="en-US" altLang="zh-CN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825</a:t>
            </a:r>
            <a:r>
              <a:rPr lang="zh-CN" altLang="en-US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 </a:t>
            </a:r>
            <a:r>
              <a:rPr lang="en-US" altLang="zh-CN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m</a:t>
            </a:r>
            <a:endParaRPr lang="en-US" sz="2400" b="1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华文中宋" panose="02010600040101010101" pitchFamily="2" charset="-122"/>
            </a:endParaRPr>
          </a:p>
        </p:txBody>
      </p:sp>
      <p:sp>
        <p:nvSpPr>
          <p:cNvPr id="23" name="Rectangle 66"/>
          <p:cNvSpPr/>
          <p:nvPr/>
        </p:nvSpPr>
        <p:spPr>
          <a:xfrm>
            <a:off x="7741515" y="927879"/>
            <a:ext cx="2581030" cy="830997"/>
          </a:xfrm>
          <a:prstGeom prst="rect">
            <a:avLst/>
          </a:prstGeom>
          <a:noFill/>
          <a:effectLst>
            <a:glow rad="1905000">
              <a:schemeClr val="accent3">
                <a:satMod val="175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New generation Spectrometer</a:t>
            </a:r>
            <a:endParaRPr lang="en-US" sz="2400" b="1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华文中宋" panose="02010600040101010101" pitchFamily="2" charset="-122"/>
            </a:endParaRPr>
          </a:p>
        </p:txBody>
      </p:sp>
      <p:cxnSp>
        <p:nvCxnSpPr>
          <p:cNvPr id="26" name="Straight Arrow Connector 53"/>
          <p:cNvCxnSpPr/>
          <p:nvPr/>
        </p:nvCxnSpPr>
        <p:spPr>
          <a:xfrm flipH="1">
            <a:off x="9536229" y="2232424"/>
            <a:ext cx="1084524" cy="169863"/>
          </a:xfrm>
          <a:prstGeom prst="straightConnector1">
            <a:avLst/>
          </a:prstGeom>
          <a:ln w="38100">
            <a:solidFill>
              <a:srgbClr val="C00000"/>
            </a:solidFill>
            <a:tailEnd type="oval"/>
          </a:ln>
          <a:effectLst>
            <a:outerShdw blurRad="50800" dir="900000" sx="101000" sy="101000" algn="tl" rotWithShape="0">
              <a:schemeClr val="bg1">
                <a:alpha val="99893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圆角矩形 26"/>
          <p:cNvSpPr/>
          <p:nvPr/>
        </p:nvSpPr>
        <p:spPr>
          <a:xfrm rot="1920000">
            <a:off x="8907780" y="2290445"/>
            <a:ext cx="1313815" cy="49657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8" name="Rectangle 66"/>
          <p:cNvSpPr/>
          <p:nvPr/>
        </p:nvSpPr>
        <p:spPr>
          <a:xfrm>
            <a:off x="10155555" y="3096260"/>
            <a:ext cx="1903095" cy="829945"/>
          </a:xfrm>
          <a:prstGeom prst="rect">
            <a:avLst/>
          </a:prstGeom>
          <a:noFill/>
          <a:effectLst>
            <a:glow rad="1905000">
              <a:schemeClr val="accent3">
                <a:satMod val="175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华文中宋" panose="02010600040101010101" pitchFamily="2" charset="-122"/>
              </a:rPr>
              <a:t>Interaction Region (IR)</a:t>
            </a:r>
            <a:endParaRPr lang="en-US" sz="2400" b="1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华文中宋" panose="02010600040101010101" pitchFamily="2" charset="-122"/>
            </a:endParaRPr>
          </a:p>
        </p:txBody>
      </p:sp>
      <p:cxnSp>
        <p:nvCxnSpPr>
          <p:cNvPr id="29" name="Straight Arrow Connector 53"/>
          <p:cNvCxnSpPr>
            <a:stCxn id="28" idx="0"/>
          </p:cNvCxnSpPr>
          <p:nvPr/>
        </p:nvCxnSpPr>
        <p:spPr>
          <a:xfrm flipH="1" flipV="1">
            <a:off x="10253088" y="2803924"/>
            <a:ext cx="854075" cy="292100"/>
          </a:xfrm>
          <a:prstGeom prst="straightConnector1">
            <a:avLst/>
          </a:prstGeom>
          <a:ln w="38100">
            <a:solidFill>
              <a:srgbClr val="C00000"/>
            </a:solidFill>
            <a:headEnd type="none"/>
            <a:tailEnd type="none"/>
          </a:ln>
          <a:effectLst>
            <a:outerShdw blurRad="50800" dir="900000" sx="101000" sy="101000" algn="tl" rotWithShape="0">
              <a:schemeClr val="bg1">
                <a:alpha val="99893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  <a:cs typeface="Arial" panose="020B0604020202020204" pitchFamily="34" charset="0"/>
              </a:rPr>
              <a:t>大</a:t>
            </a:r>
            <a:r>
              <a:rPr lang="en-US" altLang="zh-CN" dirty="0">
                <a:latin typeface="等线" panose="02010600030101010101" pitchFamily="2" charset="-122"/>
                <a:ea typeface="等线" panose="02010600030101010101" pitchFamily="2" charset="-122"/>
                <a:cs typeface="Arial" panose="020B0604020202020204" pitchFamily="34" charset="0"/>
              </a:rPr>
              <a:t>Piwinski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  <a:cs typeface="Arial" panose="020B0604020202020204" pitchFamily="34" charset="0"/>
              </a:rPr>
              <a:t>角</a:t>
            </a:r>
            <a:r>
              <a:rPr dirty="0">
                <a:latin typeface="等线" panose="02010600030101010101" pitchFamily="2" charset="-122"/>
                <a:ea typeface="等线" panose="02010600030101010101" pitchFamily="2" charset="-122"/>
                <a:cs typeface="Arial" panose="020B0604020202020204" pitchFamily="34" charset="0"/>
              </a:rPr>
              <a:t>(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  <a:cs typeface="Arial" panose="020B0604020202020204" pitchFamily="34" charset="0"/>
              </a:rPr>
              <a:t>交叉角</a:t>
            </a:r>
            <a:r>
              <a:rPr dirty="0">
                <a:latin typeface="等线" panose="02010600030101010101" pitchFamily="2" charset="-122"/>
                <a:ea typeface="等线" panose="02010600030101010101" pitchFamily="2" charset="-122"/>
                <a:cs typeface="Arial" panose="020B0604020202020204" pitchFamily="34" charset="0"/>
              </a:rPr>
              <a:t>)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  <a:cs typeface="Arial" panose="020B0604020202020204" pitchFamily="34" charset="0"/>
              </a:rPr>
              <a:t>结合蟹腰校正对撞方案</a:t>
            </a:r>
            <a:endParaRPr lang="zh-CN" altLang="en-US" baseline="30000" dirty="0">
              <a:latin typeface="等线" panose="02010600030101010101" pitchFamily="2" charset="-122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108174" y="914550"/>
            <a:ext cx="4032900" cy="2610136"/>
            <a:chOff x="7724575" y="3456648"/>
            <a:chExt cx="4012393" cy="2821021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724575" y="3456648"/>
              <a:ext cx="4012393" cy="2821021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文本框 7"/>
                <p:cNvSpPr txBox="1"/>
                <p:nvPr/>
              </p:nvSpPr>
              <p:spPr>
                <a:xfrm>
                  <a:off x="8030539" y="5142261"/>
                  <a:ext cx="1443062" cy="54207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lvl="1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9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n-US" altLang="zh-CN" sz="900" b="1" i="1" baseline="-2500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altLang="zh-CN" sz="9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altLang="zh-CN" sz="9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=±</m:t>
                        </m:r>
                        <m:f>
                          <m:fPr>
                            <m:ctrlPr>
                              <a:rPr lang="en-US" altLang="zh-CN" sz="9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9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altLang="zh-CN" sz="9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9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altLang="zh-CN" sz="9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𝜽𝜷</m:t>
                                </m:r>
                              </m:e>
                              <m:sub>
                                <m:r>
                                  <a:rPr lang="en-US" altLang="zh-CN" sz="9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  <m:sup>
                                <m:r>
                                  <a:rPr lang="en-US" altLang="zh-CN" sz="9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sSub>
                              <m:sSubPr>
                                <m:ctrlPr>
                                  <a:rPr lang="en-US" altLang="zh-CN" sz="9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9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</m:e>
                              <m:sub>
                                <m:r>
                                  <a:rPr lang="en-US" altLang="zh-CN" sz="9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</m:den>
                        </m:f>
                        <m:rad>
                          <m:radPr>
                            <m:degHide m:val="on"/>
                            <m:ctrlPr>
                              <a:rPr lang="en-US" altLang="zh-CN" sz="9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altLang="zh-CN" sz="900" b="1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altLang="zh-CN" sz="900" b="1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900" b="1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en-US" altLang="zh-CN" sz="900" b="1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  <m:sup>
                                    <m:r>
                                      <a:rPr lang="en-US" altLang="zh-CN" sz="900" b="1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900" b="1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900" b="1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𝜷</m:t>
                                    </m:r>
                                  </m:e>
                                  <m:sub>
                                    <m:r>
                                      <a:rPr lang="en-US" altLang="zh-CN" sz="900" b="1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</m:oMath>
                    </m:oMathPara>
                  </a14:m>
                  <a:endParaRPr lang="ru-RU" altLang="zh-CN" sz="1400" b="1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>
            <p:sp>
              <p:nvSpPr>
                <p:cNvPr id="8" name="文本框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30539" y="5142261"/>
                  <a:ext cx="1443062" cy="542070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" name="组合 8"/>
            <p:cNvGrpSpPr/>
            <p:nvPr/>
          </p:nvGrpSpPr>
          <p:grpSpPr>
            <a:xfrm>
              <a:off x="9559272" y="4371041"/>
              <a:ext cx="531779" cy="771220"/>
              <a:chOff x="9684442" y="4484450"/>
              <a:chExt cx="531779" cy="771220"/>
            </a:xfrm>
          </p:grpSpPr>
          <p:cxnSp>
            <p:nvCxnSpPr>
              <p:cNvPr id="10" name="直接连接符 9"/>
              <p:cNvCxnSpPr/>
              <p:nvPr/>
            </p:nvCxnSpPr>
            <p:spPr>
              <a:xfrm>
                <a:off x="9684442" y="4484451"/>
                <a:ext cx="0" cy="771219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>
              <a:xfrm>
                <a:off x="10216221" y="4484450"/>
                <a:ext cx="0" cy="771219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>
                <a:off x="9684442" y="5136210"/>
                <a:ext cx="531779" cy="0"/>
              </a:xfrm>
              <a:prstGeom prst="line">
                <a:avLst/>
              </a:prstGeom>
              <a:ln>
                <a:headEnd type="arrow" w="med" len="med"/>
                <a:tailEnd type="arrow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3" name="文本框 12"/>
                  <p:cNvSpPr txBox="1"/>
                  <p:nvPr/>
                </p:nvSpPr>
                <p:spPr>
                  <a:xfrm>
                    <a:off x="9735640" y="4870059"/>
                    <a:ext cx="429383" cy="24622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10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libri" panose="020F0502020204030204" charset="0"/>
                                  <a:cs typeface="Calibri" panose="020F0502020204030204" charset="0"/>
                                  <a:sym typeface="Symbol" panose="05050102010706020507" pitchFamily="18" charset="2"/>
                                </a:rPr>
                              </m:ctrlPr>
                            </m:sSubPr>
                            <m:e>
                              <m:r>
                                <a:rPr lang="en-US" altLang="zh-CN" sz="1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libri" panose="020F0502020204030204" charset="0"/>
                                  <a:cs typeface="Calibri" panose="020F0502020204030204" charset="0"/>
                                  <a:sym typeface="Symbol" panose="05050102010706020507" pitchFamily="18" charset="2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CN" sz="1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libri" panose="020F0502020204030204" charset="0"/>
                                  <a:cs typeface="Calibri" panose="020F0502020204030204" charset="0"/>
                                  <a:sym typeface="Symbol" panose="05050102010706020507" pitchFamily="18" charset="2"/>
                                </a:rPr>
                                <m:t>𝑖</m:t>
                              </m:r>
                            </m:sub>
                          </m:sSub>
                        </m:oMath>
                      </m:oMathPara>
                    </a14:m>
                    <a:endParaRPr lang="zh-CN" altLang="en-US" sz="1000" dirty="0"/>
                  </a:p>
                </p:txBody>
              </p:sp>
            </mc:Choice>
            <mc:Fallback>
              <p:sp>
                <p:nvSpPr>
                  <p:cNvPr id="13" name="文本框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35640" y="4870059"/>
                    <a:ext cx="429383" cy="246221"/>
                  </a:xfrm>
                  <a:prstGeom prst="rect">
                    <a:avLst/>
                  </a:prstGeom>
                  <a:blipFill rotWithShape="1">
                    <a:blip r:embed="rId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14" name="Рисунок 5"/>
          <p:cNvPicPr>
            <a:picLocks noChangeAspect="1"/>
          </p:cNvPicPr>
          <p:nvPr/>
        </p:nvPicPr>
        <p:blipFill rotWithShape="1">
          <a:blip r:embed="rId4"/>
          <a:srcRect l="4835" t="4232" r="21432" b="9561"/>
          <a:stretch>
            <a:fillRect/>
          </a:stretch>
        </p:blipFill>
        <p:spPr>
          <a:xfrm>
            <a:off x="1224200" y="1409823"/>
            <a:ext cx="4110515" cy="141509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99504" y="6645186"/>
            <a:ext cx="523221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b="0" i="0" dirty="0">
                <a:solidFill>
                  <a:schemeClr val="bg1"/>
                </a:solidFill>
                <a:effectLst/>
                <a:cs typeface="+mn-lt"/>
              </a:rPr>
              <a:t>[1] P. Raimondi, D. </a:t>
            </a:r>
            <a:r>
              <a:rPr lang="en-US" altLang="zh-CN" sz="1000" b="0" i="0" dirty="0" err="1">
                <a:solidFill>
                  <a:schemeClr val="bg1"/>
                </a:solidFill>
                <a:effectLst/>
                <a:cs typeface="+mn-lt"/>
              </a:rPr>
              <a:t>Shatilov</a:t>
            </a:r>
            <a:r>
              <a:rPr lang="en-US" altLang="zh-CN" sz="1000" b="0" i="0" dirty="0">
                <a:solidFill>
                  <a:schemeClr val="bg1"/>
                </a:solidFill>
                <a:effectLst/>
                <a:cs typeface="+mn-lt"/>
              </a:rPr>
              <a:t>, M. </a:t>
            </a:r>
            <a:r>
              <a:rPr lang="en-US" altLang="zh-CN" sz="1000" b="0" i="0" dirty="0" err="1">
                <a:solidFill>
                  <a:schemeClr val="bg1"/>
                </a:solidFill>
                <a:effectLst/>
                <a:cs typeface="+mn-lt"/>
              </a:rPr>
              <a:t>Zobov</a:t>
            </a:r>
            <a:r>
              <a:rPr lang="en-US" altLang="zh-CN" sz="1000" b="0" i="0" dirty="0">
                <a:solidFill>
                  <a:schemeClr val="bg1"/>
                </a:solidFill>
                <a:effectLst/>
                <a:cs typeface="+mn-lt"/>
              </a:rPr>
              <a:t>, Proceedings of 2nd </a:t>
            </a:r>
            <a:r>
              <a:rPr lang="en-US" altLang="zh-CN" sz="1000" b="0" i="0" dirty="0" err="1">
                <a:solidFill>
                  <a:schemeClr val="bg1"/>
                </a:solidFill>
                <a:effectLst/>
                <a:cs typeface="+mn-lt"/>
              </a:rPr>
              <a:t>SuperB</a:t>
            </a:r>
            <a:r>
              <a:rPr lang="en-US" altLang="zh-CN" sz="1000" b="0" i="0" dirty="0">
                <a:solidFill>
                  <a:schemeClr val="bg1"/>
                </a:solidFill>
                <a:effectLst/>
                <a:cs typeface="+mn-lt"/>
              </a:rPr>
              <a:t> Workshop, Frascati, 2006</a:t>
            </a:r>
            <a:r>
              <a:rPr lang="en-US" altLang="zh-CN" sz="1000" b="0" i="0" dirty="0">
                <a:solidFill>
                  <a:schemeClr val="bg1"/>
                </a:solidFill>
                <a:effectLst/>
                <a:latin typeface="AdvOTb748f40a.I"/>
              </a:rPr>
              <a:t> 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964763" y="3052926"/>
                <a:ext cx="5078695" cy="13483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07035" indent="-288290"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solidFill>
                      <a:schemeClr val="accent2"/>
                    </a:solidFill>
                    <a:latin typeface="等线" panose="02010600030101010101" pitchFamily="2" charset="-122"/>
                    <a:ea typeface="等线" panose="02010600030101010101" pitchFamily="2" charset="-122"/>
                    <a:cs typeface="Calibri" panose="020F0502020204030204" charset="0"/>
                    <a:sym typeface="+mn-ea"/>
                  </a:rPr>
                  <a:t>大</a:t>
                </a:r>
                <a:r>
                  <a:rPr lang="en-US" altLang="zh-CN" dirty="0" err="1">
                    <a:solidFill>
                      <a:schemeClr val="accent2"/>
                    </a:solidFill>
                    <a:latin typeface="等线" panose="02010600030101010101" pitchFamily="2" charset="-122"/>
                    <a:ea typeface="等线" panose="02010600030101010101" pitchFamily="2" charset="-122"/>
                    <a:cs typeface="Calibri" panose="020F0502020204030204" charset="0"/>
                    <a:sym typeface="+mn-ea"/>
                  </a:rPr>
                  <a:t>Piwinski</a:t>
                </a:r>
                <a:r>
                  <a:rPr lang="zh-CN" altLang="en-US" dirty="0">
                    <a:solidFill>
                      <a:schemeClr val="accent2"/>
                    </a:solidFill>
                    <a:latin typeface="等线" panose="02010600030101010101" pitchFamily="2" charset="-122"/>
                    <a:ea typeface="等线" panose="02010600030101010101" pitchFamily="2" charset="-122"/>
                    <a:cs typeface="Calibri" panose="020F0502020204030204" charset="0"/>
                    <a:sym typeface="+mn-ea"/>
                  </a:rPr>
                  <a:t>角：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⁡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  <m:r>
                      <a:rPr lang="zh-CN" alt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≫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zh-CN" altLang="en-US" dirty="0">
                  <a:latin typeface="等线" panose="02010600030101010101" pitchFamily="2" charset="-122"/>
                  <a:ea typeface="等线" panose="02010600030101010101" pitchFamily="2" charset="-122"/>
                </a:endParaRPr>
              </a:p>
              <a:p>
                <a:pPr marL="799465" lvl="0" indent="-342265">
                  <a:buFont typeface="Symbol" panose="05050102010706020507" pitchFamily="18" charset="2"/>
                  <a:buChar char="®"/>
                </a:pPr>
                <a:r>
                  <a:rPr lang="zh-CN" altLang="en-US" dirty="0">
                    <a:solidFill>
                      <a:schemeClr val="accent2"/>
                    </a:solidFill>
                    <a:latin typeface="等线" panose="02010600030101010101" pitchFamily="2" charset="-122"/>
                    <a:ea typeface="等线" panose="02010600030101010101" pitchFamily="2" charset="-122"/>
                    <a:cs typeface="Calibri" panose="020F0502020204030204" charset="0"/>
                    <a:sym typeface="Symbol" panose="05050102010706020507" pitchFamily="18" charset="2"/>
                  </a:rPr>
                  <a:t>重叠区域长度：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  <a:sym typeface="Symbol" panose="05050102010706020507" pitchFamily="18" charset="2"/>
                          </a:rPr>
                          <m:t>𝐿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  <a:sym typeface="Symbol" panose="05050102010706020507" pitchFamily="18" charset="2"/>
                          </a:rPr>
                          <m:t>𝑖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ea typeface="Calibri" panose="020F0502020204030204" charset="0"/>
                        <a:cs typeface="Calibri" panose="020F0502020204030204" charset="0"/>
                        <a:sym typeface="Symbol" panose="05050102010706020507" pitchFamily="18" charset="2"/>
                      </a:rPr>
                      <m:t>~</m:t>
                    </m:r>
                    <m:f>
                      <m:fPr>
                        <m:type m:val="lin"/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zh-CN" altLang="en-US" b="0" i="1" smtClean="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  <a:sym typeface="Symbol" panose="05050102010706020507" pitchFamily="18" charset="2"/>
                          </a:rPr>
                          <m:t>𝜃</m:t>
                        </m:r>
                      </m:den>
                    </m:f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charset="0"/>
                        <a:sym typeface="Symbol" panose="05050102010706020507" pitchFamily="18" charset="2"/>
                      </a:rPr>
                      <m:t>≈</m:t>
                    </m:r>
                    <m:f>
                      <m:fPr>
                        <m:type m:val="lin"/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num>
                      <m:den>
                        <m:r>
                          <a:rPr lang="zh-CN" altLang="en-US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den>
                    </m:f>
                  </m:oMath>
                </a14:m>
                <a:endParaRPr lang="en-US" altLang="zh-CN" dirty="0">
                  <a:latin typeface="等线" panose="02010600030101010101" pitchFamily="2" charset="-122"/>
                  <a:ea typeface="等线" panose="02010600030101010101" pitchFamily="2" charset="-122"/>
                  <a:cs typeface="Calibri" panose="020F0502020204030204" charset="0"/>
                </a:endParaRPr>
              </a:p>
              <a:p>
                <a:pPr marL="800100" lvl="1" indent="-342900">
                  <a:buFont typeface="Symbol" panose="05050102010706020507" pitchFamily="18" charset="2"/>
                  <a:buChar char="®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SupPr>
                      <m:e>
                        <m:r>
                          <a:rPr lang="zh-CN" altLang="en-US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𝛽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𝑦</m:t>
                        </m:r>
                      </m:sub>
                      <m:sup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∗</m:t>
                        </m:r>
                      </m:sup>
                    </m:sSubSup>
                    <m:r>
                      <a:rPr lang="en-US" altLang="zh-CN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~</m:t>
                    </m:r>
                    <m:f>
                      <m:fPr>
                        <m:type m:val="lin"/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zh-CN" altLang="en-US" b="0" i="1" smtClean="0">
                            <a:latin typeface="Cambria Math" panose="02040503050406030204" pitchFamily="18" charset="0"/>
                            <a:ea typeface="Calibri" panose="020F0502020204030204" charset="0"/>
                            <a:cs typeface="Calibri" panose="020F0502020204030204" charset="0"/>
                            <a:sym typeface="Symbol" panose="05050102010706020507" pitchFamily="18" charset="2"/>
                          </a:rPr>
                          <m:t>𝜃</m:t>
                        </m:r>
                      </m:den>
                    </m:f>
                  </m:oMath>
                </a14:m>
                <a:r>
                  <a:rPr lang="zh-CN" altLang="en-US" dirty="0">
                    <a:latin typeface="等线" panose="02010600030101010101" pitchFamily="2" charset="-122"/>
                    <a:ea typeface="等线" panose="02010600030101010101" pitchFamily="2" charset="-122"/>
                    <a:cs typeface="Calibri" panose="020F0502020204030204" charset="0"/>
                    <a:sym typeface="+mn-ea"/>
                  </a:rPr>
                  <a:t>，无明显沙漏效应</a:t>
                </a:r>
                <a:endParaRPr lang="en-US" altLang="zh-CN" dirty="0">
                  <a:latin typeface="等线" panose="02010600030101010101" pitchFamily="2" charset="-122"/>
                  <a:ea typeface="等线" panose="02010600030101010101" pitchFamily="2" charset="-122"/>
                  <a:cs typeface="Calibri" panose="020F0502020204030204" charset="0"/>
                  <a:sym typeface="+mn-ea"/>
                </a:endParaRPr>
              </a:p>
              <a:p>
                <a:pPr marL="800100" lvl="1" indent="-342900">
                  <a:buFont typeface="Symbol" panose="05050102010706020507" pitchFamily="18" charset="2"/>
                  <a:buChar char="®"/>
                </a:pPr>
                <a:r>
                  <a:rPr lang="zh-CN" altLang="en-US" dirty="0">
                    <a:solidFill>
                      <a:srgbClr val="FF0000"/>
                    </a:solidFill>
                    <a:latin typeface="等线" panose="02010600030101010101" pitchFamily="2" charset="-122"/>
                    <a:ea typeface="等线" panose="02010600030101010101" pitchFamily="2" charset="-122"/>
                    <a:cs typeface="Calibri" panose="020F0502020204030204" charset="0"/>
                  </a:rPr>
                  <a:t>强的</a:t>
                </a:r>
                <a:r>
                  <a:rPr lang="en-US" altLang="zh-CN" dirty="0">
                    <a:solidFill>
                      <a:srgbClr val="FF0000"/>
                    </a:solidFill>
                    <a:latin typeface="等线" panose="02010600030101010101" pitchFamily="2" charset="-122"/>
                    <a:ea typeface="等线" panose="02010600030101010101" pitchFamily="2" charset="-122"/>
                    <a:cs typeface="Calibri" panose="020F0502020204030204" charset="0"/>
                  </a:rPr>
                  <a:t>X-Y</a:t>
                </a:r>
                <a:r>
                  <a:rPr lang="zh-CN" altLang="en-US" dirty="0">
                    <a:solidFill>
                      <a:srgbClr val="FF0000"/>
                    </a:solidFill>
                    <a:latin typeface="等线" panose="02010600030101010101" pitchFamily="2" charset="-122"/>
                    <a:ea typeface="等线" panose="02010600030101010101" pitchFamily="2" charset="-122"/>
                    <a:cs typeface="Calibri" panose="020F0502020204030204" charset="0"/>
                  </a:rPr>
                  <a:t>束束耦合共振</a:t>
                </a:r>
                <a:endParaRPr lang="en-US" altLang="zh-CN" dirty="0">
                  <a:solidFill>
                    <a:srgbClr val="FF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Calibri" panose="020F0502020204030204" charset="0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763" y="3052926"/>
                <a:ext cx="5078695" cy="1348382"/>
              </a:xfrm>
              <a:prstGeom prst="rect">
                <a:avLst/>
              </a:prstGeom>
              <a:blipFill rotWithShape="1">
                <a:blip r:embed="rId5"/>
                <a:stretch>
                  <a:fillRect l="-4" t="-36" r="3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/>
          <p:cNvSpPr txBox="1"/>
          <p:nvPr/>
        </p:nvSpPr>
        <p:spPr>
          <a:xfrm>
            <a:off x="6930188" y="3492344"/>
            <a:ext cx="4771603" cy="8604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07035" lvl="0" indent="-28829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chemeClr val="accent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Crab-Waist</a:t>
            </a:r>
            <a:r>
              <a:rPr lang="zh-CN" altLang="en-US" sz="1800" dirty="0">
                <a:solidFill>
                  <a:schemeClr val="accent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校正：</a:t>
            </a:r>
            <a:r>
              <a:rPr lang="zh-CN" altLang="en-US" sz="1600" dirty="0">
                <a:solidFill>
                  <a:schemeClr val="tx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利用</a:t>
            </a:r>
            <a:r>
              <a:rPr lang="en-US" altLang="zh-CN" sz="1600" dirty="0">
                <a:solidFill>
                  <a:schemeClr val="tx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IP</a:t>
            </a:r>
            <a:r>
              <a:rPr lang="zh-CN" altLang="en-US" sz="1600" dirty="0">
                <a:solidFill>
                  <a:schemeClr val="tx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两侧一对特殊相移和强度的</a:t>
            </a:r>
            <a:r>
              <a:rPr lang="en-US" altLang="zh-CN" sz="1600" dirty="0">
                <a:solidFill>
                  <a:schemeClr val="tx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Crab</a:t>
            </a:r>
            <a:r>
              <a:rPr lang="zh-CN" altLang="en-US" sz="1600" dirty="0">
                <a:solidFill>
                  <a:schemeClr val="tx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六极铁</a:t>
            </a:r>
            <a:r>
              <a:rPr lang="zh-CN" altLang="en-US" sz="1600" dirty="0">
                <a:solidFill>
                  <a:schemeClr val="tx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将垂直束腰扭转到另一束流光轴上，</a:t>
            </a:r>
            <a:r>
              <a:rPr lang="zh-CN" altLang="en-US" sz="1600" dirty="0">
                <a:solidFill>
                  <a:schemeClr val="tx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来抑制</a:t>
            </a:r>
            <a:r>
              <a:rPr lang="en-US" altLang="zh-CN" sz="1600" dirty="0">
                <a:solidFill>
                  <a:schemeClr val="tx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X-Y</a:t>
            </a:r>
            <a:r>
              <a:rPr lang="zh-CN" altLang="en-US" sz="1600" dirty="0">
                <a:solidFill>
                  <a:schemeClr val="tx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束束共振</a:t>
            </a:r>
            <a:endParaRPr lang="en-US" altLang="zh-CN" sz="1800" dirty="0">
              <a:solidFill>
                <a:schemeClr val="tx2"/>
              </a:solidFill>
              <a:latin typeface="等线" panose="02010600030101010101" pitchFamily="2" charset="-122"/>
              <a:ea typeface="等线" panose="02010600030101010101" pitchFamily="2" charset="-122"/>
              <a:cs typeface="Calibri" panose="020F0502020204030204" charset="0"/>
              <a:sym typeface="+mn-ea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7123" y="4332249"/>
            <a:ext cx="2875001" cy="23011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8052" y="4332093"/>
            <a:ext cx="3042120" cy="224387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/>
              <p:cNvSpPr txBox="1"/>
              <p:nvPr/>
            </p:nvSpPr>
            <p:spPr>
              <a:xfrm>
                <a:off x="10557748" y="5109672"/>
                <a:ext cx="1491916" cy="3457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lang="en-US" altLang="zh-CN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zh-CN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en-US" altLang="zh-CN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altLang="zh-CN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1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altLang="zh-CN" sz="1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sSup>
                            <m:sSupPr>
                              <m:ctrlPr>
                                <a:rPr lang="en-US" altLang="zh-CN" sz="1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altLang="zh-CN" sz="1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7748" y="5109672"/>
                <a:ext cx="1491916" cy="345736"/>
              </a:xfrm>
              <a:prstGeom prst="rect">
                <a:avLst/>
              </a:prstGeom>
              <a:blipFill rotWithShape="1">
                <a:blip r:embed="rId8"/>
                <a:stretch>
                  <a:fillRect l="-16" t="-134" r="36" b="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文本框 25"/>
          <p:cNvSpPr txBox="1"/>
          <p:nvPr/>
        </p:nvSpPr>
        <p:spPr>
          <a:xfrm>
            <a:off x="10554690" y="4716870"/>
            <a:ext cx="15616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六极铁哈密顿量</a:t>
            </a:r>
            <a:endParaRPr lang="zh-CN" altLang="en-US" sz="14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970" y="4667250"/>
            <a:ext cx="1097915" cy="1641475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223520" y="4331970"/>
            <a:ext cx="932815" cy="3067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algn="l"/>
            <a:r>
              <a:rPr lang="zh-CN" altLang="en-US" sz="1400" dirty="0">
                <a:solidFill>
                  <a:schemeClr val="tx2"/>
                </a:solidFill>
                <a:latin typeface="等线" panose="02010600030101010101" pitchFamily="2" charset="-122"/>
                <a:ea typeface="等线" panose="02010600030101010101" pitchFamily="2" charset="-122"/>
                <a:cs typeface="Calibri" panose="020F0502020204030204" charset="0"/>
                <a:sym typeface="+mn-ea"/>
              </a:rPr>
              <a:t>沙漏效应</a:t>
            </a:r>
            <a:endParaRPr lang="zh-CN" altLang="en-US" sz="1400" dirty="0">
              <a:solidFill>
                <a:schemeClr val="tx2"/>
              </a:solidFill>
              <a:latin typeface="等线" panose="02010600030101010101" pitchFamily="2" charset="-122"/>
              <a:ea typeface="等线" panose="02010600030101010101" pitchFamily="2" charset="-122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文本框 60"/>
          <p:cNvSpPr txBox="1"/>
          <p:nvPr/>
        </p:nvSpPr>
        <p:spPr>
          <a:xfrm>
            <a:off x="9191823" y="1077499"/>
            <a:ext cx="2898981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dirty="0"/>
              <a:t>(4) </a:t>
            </a:r>
            <a:r>
              <a:rPr lang="zh-CN" altLang="en-US" dirty="0"/>
              <a:t>螺线管边缘场效应：</a:t>
            </a:r>
            <a:r>
              <a:rPr lang="en-US" altLang="zh-CN" dirty="0"/>
              <a:t> 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>
              <a:solidFill>
                <a:srgbClr val="00B0F0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等线" panose="02010600030101010101" pitchFamily="2" charset="-122"/>
                <a:ea typeface="等线" panose="02010600030101010101" pitchFamily="2" charset="-122"/>
                <a:cs typeface="Arial" panose="020B0604020202020204" pitchFamily="34" charset="0"/>
              </a:rPr>
              <a:t>Crab-Waist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  <a:cs typeface="Arial" panose="020B0604020202020204" pitchFamily="34" charset="0"/>
              </a:rPr>
              <a:t>对撞区物理设计挑战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9508" y="1176789"/>
            <a:ext cx="5733250" cy="461770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26352" y="1492261"/>
                <a:ext cx="2534479" cy="98206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(1) IP</a:t>
                </a:r>
                <a:r>
                  <a:rPr lang="zh-CN" altLang="en-US" dirty="0"/>
                  <a:t>附近自然色品</a:t>
                </a:r>
                <a:r>
                  <a:rPr lang="en-US" altLang="zh-CN" dirty="0"/>
                  <a:t>: </a:t>
                </a:r>
                <a:endParaRPr lang="en-US" altLang="zh-CN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den>
                      </m:f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CN" dirty="0"/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2" y="1492261"/>
                <a:ext cx="2534479" cy="982064"/>
              </a:xfrm>
              <a:prstGeom prst="rect">
                <a:avLst/>
              </a:prstGeom>
              <a:blipFill rotWithShape="1">
                <a:blip r:embed="rId2"/>
                <a:stretch>
                  <a:fillRect l="-13" t="-1" r="20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17011" y="2731180"/>
                <a:ext cx="3224463" cy="154651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(2) IP</a:t>
                </a:r>
                <a:r>
                  <a:rPr lang="zh-CN" altLang="en-US" dirty="0"/>
                  <a:t>漂移节高阶运动学效应：</a:t>
                </a:r>
                <a:r>
                  <a:rPr lang="en-US" altLang="zh-CN" dirty="0"/>
                  <a:t> </a:t>
                </a:r>
                <a:endParaRPr lang="en-US" altLang="zh-CN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600" b="0" i="0" smtClean="0">
                              <a:latin typeface="Cambria Math" panose="02040503050406030204" pitchFamily="18" charset="0"/>
                            </a:rPr>
                            <m:t>drift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CN" altLang="en-US" sz="1600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d>
                        </m:den>
                      </m:f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1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6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altLang="zh-CN" sz="16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16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  <m:sup>
                                      <m:r>
                                        <a:rPr lang="en-US" altLang="zh-CN" sz="16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altLang="zh-CN" sz="1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altLang="zh-CN" sz="16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16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  <m:sup>
                                      <m:r>
                                        <a:rPr lang="en-US" altLang="zh-CN" sz="16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altLang="zh-CN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en-US" altLang="zh-CN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CN" sz="1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CN" altLang="en-US" sz="1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altLang="zh-CN" dirty="0"/>
              </a:p>
              <a:p>
                <a:r>
                  <a:rPr lang="en-US" altLang="zh-CN" dirty="0">
                    <a:sym typeface="Wingdings" panose="05000000000000000000" pitchFamily="2" charset="2"/>
                  </a:rPr>
                  <a:t> </a:t>
                </a:r>
                <a:r>
                  <a:rPr lang="zh-CN" altLang="en-US" dirty="0">
                    <a:solidFill>
                      <a:srgbClr val="00B0F0"/>
                    </a:solidFill>
                    <a:sym typeface="Wingdings" panose="05000000000000000000" pitchFamily="2" charset="2"/>
                  </a:rPr>
                  <a:t>四阶几何非线性项</a:t>
                </a:r>
                <a:r>
                  <a:rPr lang="en-US" altLang="zh-CN" dirty="0">
                    <a:solidFill>
                      <a:srgbClr val="00B0F0"/>
                    </a:solidFill>
                    <a:sym typeface="Wingdings" panose="05000000000000000000" pitchFamily="2" charset="2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bSup>
                  </m:oMath>
                </a14:m>
                <a:r>
                  <a:rPr lang="en-US" altLang="zh-CN" dirty="0">
                    <a:solidFill>
                      <a:srgbClr val="00B0F0"/>
                    </a:solidFill>
                    <a:sym typeface="Wingdings" panose="05000000000000000000" pitchFamily="2" charset="2"/>
                  </a:rPr>
                  <a:t>)</a:t>
                </a:r>
                <a:r>
                  <a:rPr lang="zh-CN" altLang="en-US" dirty="0">
                    <a:solidFill>
                      <a:srgbClr val="00B0F0"/>
                    </a:solidFill>
                    <a:sym typeface="Wingdings" panose="05000000000000000000" pitchFamily="2" charset="2"/>
                  </a:rPr>
                  <a:t>和高阶色品</a:t>
                </a:r>
                <a:r>
                  <a:rPr lang="en-US" altLang="zh-CN" dirty="0">
                    <a:solidFill>
                      <a:srgbClr val="00B0F0"/>
                    </a:solidFill>
                    <a:sym typeface="Wingdings" panose="05000000000000000000" pitchFamily="2" charset="2"/>
                  </a:rPr>
                  <a:t>(</a:t>
                </a:r>
                <a:r>
                  <a:rPr lang="zh-CN" altLang="en-US" dirty="0">
                    <a:solidFill>
                      <a:srgbClr val="00B0F0"/>
                    </a:solidFill>
                    <a:sym typeface="Wingdings" panose="05000000000000000000" pitchFamily="2" charset="2"/>
                  </a:rPr>
                  <a:t>依赖于</a:t>
                </a:r>
                <a:r>
                  <a:rPr lang="el-GR" altLang="zh-CN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δ</a:t>
                </a:r>
                <a:r>
                  <a:rPr lang="zh-CN" altLang="en-US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高阶项</a:t>
                </a:r>
                <a:r>
                  <a:rPr lang="en-US" altLang="zh-CN" dirty="0">
                    <a:solidFill>
                      <a:srgbClr val="00B0F0"/>
                    </a:solidFill>
                    <a:sym typeface="Wingdings" panose="05000000000000000000" pitchFamily="2" charset="2"/>
                  </a:rPr>
                  <a:t>)</a:t>
                </a:r>
                <a:endParaRPr lang="en-US" altLang="zh-CN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1" y="2731180"/>
                <a:ext cx="3224463" cy="1546514"/>
              </a:xfrm>
              <a:prstGeom prst="rect">
                <a:avLst/>
              </a:prstGeom>
              <a:blipFill rotWithShape="1">
                <a:blip r:embed="rId3"/>
                <a:stretch>
                  <a:fillRect l="-16" t="-3" r="13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/>
          <p:cNvSpPr txBox="1"/>
          <p:nvPr/>
        </p:nvSpPr>
        <p:spPr>
          <a:xfrm>
            <a:off x="66458" y="4555164"/>
            <a:ext cx="3224463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dirty="0"/>
              <a:t>(3) </a:t>
            </a:r>
            <a:r>
              <a:rPr lang="zh-CN" altLang="en-US" dirty="0"/>
              <a:t>超导四极铁边缘场效应：</a:t>
            </a:r>
            <a:r>
              <a:rPr lang="en-US" altLang="zh-CN" dirty="0"/>
              <a:t> 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>
              <a:solidFill>
                <a:srgbClr val="00B0F0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" y="4965038"/>
            <a:ext cx="3067483" cy="46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5118" y="3312636"/>
            <a:ext cx="2280697" cy="332805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1823" y="1492262"/>
            <a:ext cx="2843135" cy="1826978"/>
          </a:xfrm>
          <a:prstGeom prst="rect">
            <a:avLst/>
          </a:prstGeom>
        </p:spPr>
      </p:pic>
      <p:sp>
        <p:nvSpPr>
          <p:cNvPr id="62" name="文本框 61"/>
          <p:cNvSpPr txBox="1"/>
          <p:nvPr/>
        </p:nvSpPr>
        <p:spPr>
          <a:xfrm>
            <a:off x="9290608" y="4025025"/>
            <a:ext cx="2689348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dirty="0"/>
              <a:t>(5) Crab</a:t>
            </a:r>
            <a:r>
              <a:rPr lang="zh-CN" altLang="en-US" dirty="0"/>
              <a:t>六极铁影响：</a:t>
            </a:r>
            <a:r>
              <a:rPr lang="en-US" altLang="zh-CN" dirty="0"/>
              <a:t> 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00B0F0"/>
                </a:solidFill>
              </a:rPr>
              <a:t>Crab</a:t>
            </a:r>
            <a:r>
              <a:rPr lang="zh-CN" altLang="en-US" b="1" dirty="0">
                <a:solidFill>
                  <a:srgbClr val="00B0F0"/>
                </a:solidFill>
              </a:rPr>
              <a:t>六极铁与其间的非线性之间的干涉</a:t>
            </a:r>
            <a:r>
              <a:rPr lang="zh-CN" altLang="en-US" dirty="0"/>
              <a:t>是动力学孔径恶化的主要原因</a:t>
            </a:r>
            <a:endParaRPr lang="en-US" altLang="zh-CN" dirty="0"/>
          </a:p>
          <a:p>
            <a:endParaRPr lang="en-US" altLang="zh-CN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文本框 62"/>
              <p:cNvSpPr txBox="1"/>
              <p:nvPr/>
            </p:nvSpPr>
            <p:spPr>
              <a:xfrm>
                <a:off x="10094003" y="5292947"/>
                <a:ext cx="1450437" cy="5015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9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en-US" altLang="zh-CN" sz="900" b="1" i="1" baseline="-2500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CN" sz="9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altLang="zh-CN" sz="9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=±</m:t>
                      </m:r>
                      <m:f>
                        <m:fPr>
                          <m:ctrlPr>
                            <a:rPr lang="en-US" altLang="zh-CN" sz="9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9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Sup>
                            <m:sSubSupPr>
                              <m:ctrlPr>
                                <a:rPr lang="en-US" altLang="zh-CN" sz="9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9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altLang="zh-CN" sz="9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𝜽𝜷</m:t>
                              </m:r>
                            </m:e>
                            <m:sub>
                              <m:r>
                                <a:rPr lang="en-US" altLang="zh-CN" sz="9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  <m:sup>
                              <m:r>
                                <a:rPr lang="en-US" altLang="zh-CN" sz="9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altLang="zh-CN" sz="9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9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𝜷</m:t>
                              </m:r>
                            </m:e>
                            <m:sub>
                              <m:r>
                                <a:rPr lang="en-US" altLang="zh-CN" sz="9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</m:den>
                      </m:f>
                      <m:rad>
                        <m:radPr>
                          <m:degHide m:val="on"/>
                          <m:ctrlPr>
                            <a:rPr lang="en-US" altLang="zh-CN" sz="9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sz="9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CN" sz="9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9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𝜷</m:t>
                                  </m:r>
                                </m:e>
                                <m:sub>
                                  <m:r>
                                    <a:rPr lang="en-US" altLang="zh-CN" sz="9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b>
                                <m:sup>
                                  <m:r>
                                    <a:rPr lang="en-US" altLang="zh-CN" sz="9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en-US" altLang="zh-CN" sz="9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9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𝜷</m:t>
                                  </m:r>
                                </m:e>
                                <m:sub>
                                  <m:r>
                                    <a:rPr lang="en-US" altLang="zh-CN" sz="9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ru-RU" altLang="zh-CN" sz="1400" b="1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63" name="文本框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4003" y="5292947"/>
                <a:ext cx="1450437" cy="501548"/>
              </a:xfrm>
              <a:prstGeom prst="rect">
                <a:avLst/>
              </a:prstGeom>
              <a:blipFill rotWithShape="1">
                <a:blip r:embed="rId7"/>
                <a:stretch>
                  <a:fillRect l="-3" t="-44" r="10" b="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文本框 64"/>
          <p:cNvSpPr txBox="1"/>
          <p:nvPr/>
        </p:nvSpPr>
        <p:spPr>
          <a:xfrm>
            <a:off x="880024" y="6050164"/>
            <a:ext cx="96306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rgbClr val="002060"/>
                </a:solidFill>
                <a:ea typeface="微软雅黑" panose="020B0503020204020204" pitchFamily="34" charset="-122"/>
              </a:rPr>
              <a:t>Crab-Waist</a:t>
            </a:r>
            <a:r>
              <a:rPr lang="zh-CN" altLang="en-US" sz="2000" dirty="0">
                <a:solidFill>
                  <a:srgbClr val="002060"/>
                </a:solidFill>
                <a:ea typeface="微软雅黑" panose="020B0503020204020204" pitchFamily="34" charset="-122"/>
              </a:rPr>
              <a:t>对撞区设计的核心目标是使</a:t>
            </a:r>
            <a:r>
              <a:rPr lang="en-US" altLang="zh-CN" sz="2000" dirty="0">
                <a:solidFill>
                  <a:srgbClr val="002060"/>
                </a:solidFill>
                <a:ea typeface="微软雅黑" panose="020B0503020204020204" pitchFamily="34" charset="-122"/>
              </a:rPr>
              <a:t>Crab</a:t>
            </a:r>
            <a:r>
              <a:rPr lang="zh-CN" altLang="en-US" sz="2000" dirty="0">
                <a:solidFill>
                  <a:srgbClr val="002060"/>
                </a:solidFill>
                <a:ea typeface="微软雅黑" panose="020B0503020204020204" pitchFamily="34" charset="-122"/>
              </a:rPr>
              <a:t>六极铁到</a:t>
            </a:r>
            <a:r>
              <a:rPr lang="en-US" altLang="zh-CN" sz="2000" dirty="0">
                <a:solidFill>
                  <a:srgbClr val="002060"/>
                </a:solidFill>
                <a:ea typeface="微软雅黑" panose="020B0503020204020204" pitchFamily="34" charset="-122"/>
              </a:rPr>
              <a:t>IP</a:t>
            </a:r>
            <a:r>
              <a:rPr lang="zh-CN" altLang="en-US" sz="2000" dirty="0">
                <a:solidFill>
                  <a:srgbClr val="002060"/>
                </a:solidFill>
                <a:ea typeface="微软雅黑" panose="020B0503020204020204" pitchFamily="34" charset="-122"/>
              </a:rPr>
              <a:t>之间尽可能“干净透明”</a:t>
            </a:r>
            <a:endParaRPr lang="zh-CN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61" grpId="0"/>
      <p:bldP spid="15" grpId="0"/>
      <p:bldP spid="16" grpId="0"/>
      <p:bldP spid="19" grpId="0"/>
      <p:bldP spid="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18559"/>
            <a:ext cx="10515600" cy="804672"/>
          </a:xfrm>
        </p:spPr>
        <p:txBody>
          <a:bodyPr>
            <a:normAutofit/>
          </a:bodyPr>
          <a:lstStyle/>
          <a:p>
            <a:r>
              <a:rPr dirty="0">
                <a:latin typeface="等线" panose="02010600030101010101" pitchFamily="2" charset="-122"/>
                <a:ea typeface="等线" panose="02010600030101010101" pitchFamily="2" charset="-122"/>
              </a:rPr>
              <a:t>STCF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对撞区关键参数选取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/>
            </p:nvGraphicFramePr>
            <p:xfrm>
              <a:off x="343759" y="1369512"/>
              <a:ext cx="11362309" cy="30953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60296"/>
                    <a:gridCol w="1213663"/>
                    <a:gridCol w="1278785"/>
                    <a:gridCol w="1333787"/>
                    <a:gridCol w="1196282"/>
                    <a:gridCol w="1292536"/>
                    <a:gridCol w="1668166"/>
                    <a:gridCol w="1418794"/>
                  </a:tblGrid>
                  <a:tr h="0"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/>
                            <a:t>Colliders</a:t>
                          </a:r>
                          <a:endParaRPr lang="zh-CN" alt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/>
                            <a:t>Beam energy </a:t>
                          </a:r>
                          <a:endParaRPr lang="en-US" altLang="zh-CN" sz="1400" dirty="0"/>
                        </a:p>
                        <a:p>
                          <a:pPr algn="ctr"/>
                          <a:r>
                            <a:rPr lang="en-US" altLang="zh-CN" sz="1400" dirty="0"/>
                            <a:t>E (</a:t>
                          </a:r>
                          <a:r>
                            <a:rPr lang="en-US" altLang="zh-CN" sz="1400" dirty="0" err="1"/>
                            <a:t>Gev</a:t>
                          </a:r>
                          <a:r>
                            <a:rPr lang="en-US" altLang="zh-CN" sz="1400" dirty="0"/>
                            <a:t>)</a:t>
                          </a:r>
                          <a:endParaRPr lang="zh-CN" alt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/>
                            <a:t>Crossing angle</a:t>
                          </a:r>
                          <a:endParaRPr lang="en-US" altLang="zh-CN" sz="1400" dirty="0"/>
                        </a:p>
                        <a:p>
                          <a:pPr algn="ctr"/>
                          <a:r>
                            <a:rPr lang="en-US" altLang="zh-CN" sz="1400" dirty="0"/>
                            <a:t>2</a:t>
                          </a:r>
                          <a:r>
                            <a:rPr lang="en-US" altLang="zh-CN" sz="1400" dirty="0">
                              <a:sym typeface="Symbol" panose="05050102010706020507" pitchFamily="18" charset="2"/>
                            </a:rPr>
                            <a:t></a:t>
                          </a:r>
                          <a:r>
                            <a:rPr lang="en-US" altLang="zh-CN" sz="1400" baseline="-25000" dirty="0">
                              <a:sym typeface="Symbol" panose="05050102010706020507" pitchFamily="18" charset="2"/>
                            </a:rPr>
                            <a:t>c</a:t>
                          </a:r>
                          <a:r>
                            <a:rPr lang="en-US" altLang="zh-CN" sz="1400" dirty="0">
                              <a:sym typeface="Symbol" panose="05050102010706020507" pitchFamily="18" charset="2"/>
                            </a:rPr>
                            <a:t> (</a:t>
                          </a:r>
                          <a:r>
                            <a:rPr lang="en-US" altLang="zh-CN" sz="1400" dirty="0" err="1">
                              <a:sym typeface="Symbol" panose="05050102010706020507" pitchFamily="18" charset="2"/>
                            </a:rPr>
                            <a:t>mrad</a:t>
                          </a:r>
                          <a:r>
                            <a:rPr lang="en-US" altLang="zh-CN" sz="1400" dirty="0">
                              <a:sym typeface="Symbol" panose="05050102010706020507" pitchFamily="18" charset="2"/>
                            </a:rPr>
                            <a:t>)</a:t>
                          </a:r>
                          <a:endParaRPr lang="zh-CN" alt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i="0" dirty="0">
                              <a:latin typeface="Cambria Math" panose="02040503050406030204" pitchFamily="18" charset="0"/>
                            </a:rPr>
                            <a:t>IP drift  length </a:t>
                          </a:r>
                          <a:endParaRPr lang="en-US" altLang="zh-CN" sz="1400" i="0" dirty="0">
                            <a:latin typeface="Cambria Math" panose="02040503050406030204" pitchFamily="18" charset="0"/>
                          </a:endParaRP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4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400" b="0" dirty="0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p>
                                  <m:r>
                                    <a:rPr lang="en-US" altLang="zh-CN" sz="1400" b="0" dirty="0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en-US" altLang="zh-CN" sz="1400" dirty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altLang="zh-CN" sz="1400" dirty="0"/>
                            <a:t>(m) </a:t>
                          </a:r>
                          <a:endParaRPr lang="en-US" altLang="zh-CN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/>
                            <a:t>Vertical β at IP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CN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1400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sz="1400" b="0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n-US" altLang="zh-CN" sz="1400" b="0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en-US" altLang="zh-CN" sz="1400" b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altLang="zh-CN" sz="1400" dirty="0"/>
                            <a:t>(mm)</a:t>
                          </a:r>
                          <a:endParaRPr lang="zh-CN" alt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/>
                            <a:t>Horizontal β at IP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CN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1400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sz="1400" b="0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CN" sz="1400" b="0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en-US" altLang="zh-CN" sz="140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altLang="zh-CN" sz="1400" dirty="0"/>
                            <a:t>(mm)</a:t>
                          </a:r>
                          <a:endParaRPr lang="zh-CN" alt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/>
                            <a:t>Vertical </a:t>
                          </a:r>
                          <a:r>
                            <a:rPr lang="en-US" altLang="zh-CN" sz="1400" dirty="0" err="1"/>
                            <a:t>Chrom</a:t>
                          </a:r>
                          <a:r>
                            <a:rPr lang="en-US" altLang="zh-CN" sz="1400" dirty="0"/>
                            <a:t>. near IP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CN" sz="14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lang="en-US" altLang="zh-CN" sz="140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en-US" altLang="zh-CN" sz="1400" b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  <m:r>
                                    <a:rPr lang="en-US" altLang="zh-CN" sz="1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≈</m:t>
                                  </m:r>
                                  <m:sSup>
                                    <m:sSupPr>
                                      <m:ctrlPr>
                                        <a:rPr lang="en-US" altLang="zh-CN" sz="14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1400" b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p>
                                      <m:r>
                                        <a:rPr lang="en-US" altLang="zh-CN" sz="1400" b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  <m:r>
                                    <a:rPr lang="en-US" altLang="zh-CN" sz="1400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zh-CN" altLang="en-US" sz="140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sz="1400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n-US" altLang="zh-CN" sz="1400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oMath>
                          </a14:m>
                          <a:endParaRPr lang="zh-CN" alt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/>
                            <a:t>Luminosity</a:t>
                          </a:r>
                          <a:endParaRPr lang="en-US" altLang="zh-CN" sz="1400" dirty="0"/>
                        </a:p>
                        <a:p>
                          <a:pPr algn="ctr"/>
                          <a:r>
                            <a:rPr lang="en-US" altLang="zh-CN" sz="1400" dirty="0"/>
                            <a:t>(cm</a:t>
                          </a:r>
                          <a:r>
                            <a:rPr lang="en-US" altLang="zh-CN" sz="1400" baseline="30000" dirty="0"/>
                            <a:t>-2</a:t>
                          </a:r>
                          <a:r>
                            <a:rPr lang="en-US" altLang="zh-CN" sz="1400" dirty="0"/>
                            <a:t>s</a:t>
                          </a:r>
                          <a:r>
                            <a:rPr lang="en-US" altLang="zh-CN" sz="1400" baseline="30000" dirty="0"/>
                            <a:t>-1</a:t>
                          </a:r>
                          <a:r>
                            <a:rPr lang="en-US" altLang="zh-CN" sz="1400" dirty="0"/>
                            <a:t>)</a:t>
                          </a:r>
                          <a:endParaRPr lang="zh-CN" altLang="en-US" sz="1400" dirty="0"/>
                        </a:p>
                      </a:txBody>
                      <a:tcPr anchor="ctr"/>
                    </a:tc>
                  </a:tr>
                  <a:tr h="250478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 err="1">
                              <a:solidFill>
                                <a:schemeClr val="tx1"/>
                              </a:solidFill>
                            </a:rPr>
                            <a:t>SuperKEKB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 (LER/HER)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(Designed) </a:t>
                          </a:r>
                          <a:endParaRPr lang="en-US" altLang="zh-CN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4/7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83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0.835/1.41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0.27/0.30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32/25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3462/2352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8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</a:rPr>
                            <a:t>35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250478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 err="1">
                              <a:solidFill>
                                <a:schemeClr val="tx1"/>
                              </a:solidFill>
                            </a:rPr>
                            <a:t>SuperKEKB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 (LER/HER)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 (2024.12.27) </a:t>
                          </a:r>
                          <a:endParaRPr lang="en-US" altLang="zh-CN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4/7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83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0.835/1.41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1.0/1.0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60/60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835/1410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5.1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</a:rPr>
                            <a:t>34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206232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CEPC (Z)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45.5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33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1.9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300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tx1"/>
                              </a:solidFill>
                            </a:rPr>
                            <a:t>1900</a:t>
                          </a:r>
                          <a:endParaRPr lang="zh-CN" altLang="en-US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1.15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</a:rPr>
                            <a:t>36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206232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FCC-</a:t>
                          </a:r>
                          <a:r>
                            <a:rPr lang="en-US" altLang="zh-CN" sz="1400" dirty="0" err="1">
                              <a:solidFill>
                                <a:schemeClr val="tx1"/>
                              </a:solidFill>
                            </a:rPr>
                            <a:t>ee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 (Z)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45.6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2.2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0.7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110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tx1"/>
                              </a:solidFill>
                            </a:rPr>
                            <a:t>3143</a:t>
                          </a:r>
                          <a:endParaRPr lang="zh-CN" altLang="en-US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1.44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</a:rPr>
                            <a:t>36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250478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BINP-SCTF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2.5 (opt.)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60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0.9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900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1.0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</a:rPr>
                            <a:t>35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250478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STCF~860m (V4)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2 (opt.)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60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0.9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0.8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60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1125</a:t>
                          </a:r>
                          <a:endParaRPr lang="zh-CN" altLang="en-US" sz="1400" b="1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  <a:sym typeface="Symbol" panose="05050102010706020507" pitchFamily="18" charset="2"/>
                            </a:rPr>
                            <a:t> 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5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34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</a:tr>
                  <a:tr h="250478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STCF~825m (V5)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2 (opt.)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60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0.9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0.8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40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1125</a:t>
                          </a:r>
                          <a:endParaRPr lang="zh-CN" altLang="en-US" sz="1400" b="1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  <a:sym typeface="Symbol" panose="05050102010706020507" pitchFamily="18" charset="2"/>
                            </a:rPr>
                            <a:t> 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5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34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/>
            </p:nvGraphicFramePr>
            <p:xfrm>
              <a:off x="343759" y="1369512"/>
              <a:ext cx="11362309" cy="30953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60296"/>
                    <a:gridCol w="1213663"/>
                    <a:gridCol w="1278785"/>
                    <a:gridCol w="1333787"/>
                    <a:gridCol w="1196282"/>
                    <a:gridCol w="1292536"/>
                    <a:gridCol w="1668166"/>
                    <a:gridCol w="1418794"/>
                  </a:tblGrid>
                  <a:tr h="726440"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/>
                            <a:t>Colliders</a:t>
                          </a:r>
                          <a:endParaRPr lang="zh-CN" alt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/>
                            <a:t>Beam energy </a:t>
                          </a:r>
                          <a:endParaRPr lang="en-US" altLang="zh-CN" sz="1400" dirty="0"/>
                        </a:p>
                        <a:p>
                          <a:pPr algn="ctr"/>
                          <a:r>
                            <a:rPr lang="en-US" altLang="zh-CN" sz="1400" dirty="0"/>
                            <a:t>E (</a:t>
                          </a:r>
                          <a:r>
                            <a:rPr lang="en-US" altLang="zh-CN" sz="1400" dirty="0" err="1"/>
                            <a:t>Gev</a:t>
                          </a:r>
                          <a:r>
                            <a:rPr lang="en-US" altLang="zh-CN" sz="1400" dirty="0"/>
                            <a:t>)</a:t>
                          </a:r>
                          <a:endParaRPr lang="zh-CN" alt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/>
                            <a:t>Crossing angle</a:t>
                          </a:r>
                          <a:endParaRPr lang="en-US" altLang="zh-CN" sz="1400" dirty="0"/>
                        </a:p>
                        <a:p>
                          <a:pPr algn="ctr"/>
                          <a:r>
                            <a:rPr lang="en-US" altLang="zh-CN" sz="1400" dirty="0"/>
                            <a:t>2</a:t>
                          </a:r>
                          <a:r>
                            <a:rPr lang="en-US" altLang="zh-CN" sz="1400" dirty="0">
                              <a:sym typeface="Symbol" panose="05050102010706020507" pitchFamily="18" charset="2"/>
                            </a:rPr>
                            <a:t></a:t>
                          </a:r>
                          <a:r>
                            <a:rPr lang="en-US" altLang="zh-CN" sz="1400" baseline="-25000" dirty="0">
                              <a:sym typeface="Symbol" panose="05050102010706020507" pitchFamily="18" charset="2"/>
                            </a:rPr>
                            <a:t>c</a:t>
                          </a:r>
                          <a:r>
                            <a:rPr lang="en-US" altLang="zh-CN" sz="1400" dirty="0">
                              <a:sym typeface="Symbol" panose="05050102010706020507" pitchFamily="18" charset="2"/>
                            </a:rPr>
                            <a:t> (</a:t>
                          </a:r>
                          <a:r>
                            <a:rPr lang="en-US" altLang="zh-CN" sz="1400" dirty="0" err="1">
                              <a:sym typeface="Symbol" panose="05050102010706020507" pitchFamily="18" charset="2"/>
                            </a:rPr>
                            <a:t>mrad</a:t>
                          </a:r>
                          <a:r>
                            <a:rPr lang="en-US" altLang="zh-CN" sz="1400" dirty="0">
                              <a:sym typeface="Symbol" panose="05050102010706020507" pitchFamily="18" charset="2"/>
                            </a:rPr>
                            <a:t>)</a:t>
                          </a:r>
                          <a:endParaRPr lang="zh-CN" altLang="en-US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"/>
                        </a:blipFill>
                      </a:tcPr>
                    </a:tc>
                    <a:tc>
                      <a:txBody>
                        <a:bodyPr/>
                        <a:lstStyle>
                          <a:defPPr>
                            <a:defRPr lang="zh-CN" b="1">
                              <a:solidFill>
                                <a:schemeClr val="lt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/>
                            <a:t>Luminosity</a:t>
                          </a:r>
                          <a:endParaRPr lang="en-US" altLang="zh-CN" sz="1400" dirty="0"/>
                        </a:p>
                        <a:p>
                          <a:pPr algn="ctr"/>
                          <a:r>
                            <a:rPr lang="en-US" altLang="zh-CN" sz="1400" dirty="0"/>
                            <a:t>(cm</a:t>
                          </a:r>
                          <a:r>
                            <a:rPr lang="en-US" altLang="zh-CN" sz="1400" baseline="30000" dirty="0"/>
                            <a:t>-2</a:t>
                          </a:r>
                          <a:r>
                            <a:rPr lang="en-US" altLang="zh-CN" sz="1400" dirty="0"/>
                            <a:t>s</a:t>
                          </a:r>
                          <a:r>
                            <a:rPr lang="en-US" altLang="zh-CN" sz="1400" baseline="30000" dirty="0"/>
                            <a:t>-1</a:t>
                          </a:r>
                          <a:r>
                            <a:rPr lang="en-US" altLang="zh-CN" sz="1400" dirty="0"/>
                            <a:t>)</a:t>
                          </a:r>
                          <a:endParaRPr lang="zh-CN" altLang="en-US" sz="1400" dirty="0"/>
                        </a:p>
                      </a:txBody>
                      <a:tcPr anchor="ctr"/>
                    </a:tc>
                  </a:tr>
                  <a:tr h="250478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 err="1">
                              <a:solidFill>
                                <a:schemeClr val="tx1"/>
                              </a:solidFill>
                            </a:rPr>
                            <a:t>SuperKEKB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 (LER/HER)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(Designed) </a:t>
                          </a:r>
                          <a:endParaRPr lang="en-US" altLang="zh-CN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4/7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83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0.835/1.41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0.27/0.30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32/25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3462/2352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8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</a:rPr>
                            <a:t>35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250478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 err="1">
                              <a:solidFill>
                                <a:schemeClr val="tx1"/>
                              </a:solidFill>
                            </a:rPr>
                            <a:t>SuperKEKB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 (LER/HER)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 (2024.12.27) </a:t>
                          </a:r>
                          <a:endParaRPr lang="en-US" altLang="zh-CN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4/7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83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0.835/1.41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1.0/1.0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60/60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835/1410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5.1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</a:rPr>
                            <a:t>34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206232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CEPC (Z)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45.5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33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1.9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300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tx1"/>
                              </a:solidFill>
                            </a:rPr>
                            <a:t>1900</a:t>
                          </a:r>
                          <a:endParaRPr lang="zh-CN" altLang="en-US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1.15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</a:rPr>
                            <a:t>36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206232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FCC-</a:t>
                          </a:r>
                          <a:r>
                            <a:rPr lang="en-US" altLang="zh-CN" sz="1400" dirty="0" err="1">
                              <a:solidFill>
                                <a:schemeClr val="tx1"/>
                              </a:solidFill>
                            </a:rPr>
                            <a:t>ee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 (Z)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45.6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2.2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0.7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110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tx1"/>
                              </a:solidFill>
                            </a:rPr>
                            <a:t>3143</a:t>
                          </a:r>
                          <a:endParaRPr lang="zh-CN" altLang="en-US" sz="1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1.44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</a:rPr>
                            <a:t>36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250478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BINP-SCTF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2.5 (opt.)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60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0.9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900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</a:rPr>
                            <a:t>1.0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</a:rPr>
                            <a:t>35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250478"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STCF~860m (V4)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2 (opt.)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60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0.9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0.8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60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1125</a:t>
                          </a:r>
                          <a:endParaRPr lang="zh-CN" altLang="en-US" sz="1400" b="1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  <a:sym typeface="Symbol" panose="05050102010706020507" pitchFamily="18" charset="2"/>
                            </a:rPr>
                            <a:t> 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5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34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</a:tr>
                  <a:tr h="250478"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STCF~825m (V5)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2 (opt.)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60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0.9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0.8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40</a:t>
                          </a:r>
                          <a:endParaRPr lang="zh-CN" altLang="en-US" sz="14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1125</a:t>
                          </a:r>
                          <a:endParaRPr lang="zh-CN" altLang="en-US" sz="1400" b="1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>
                          <a:defPPr>
                            <a:defRPr lang="zh-CN">
                              <a:solidFill>
                                <a:schemeClr val="dk1"/>
                              </a:solidFill>
                            </a:defRPr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  <a:sym typeface="Symbol" panose="05050102010706020507" pitchFamily="18" charset="2"/>
                            </a:rPr>
                            <a:t> 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5 x 10</a:t>
                          </a:r>
                          <a:r>
                            <a:rPr lang="en-US" altLang="zh-CN" sz="1400" baseline="30000" dirty="0">
                              <a:solidFill>
                                <a:schemeClr val="tx1"/>
                              </a:solidFill>
                              <a:highlight>
                                <a:srgbClr val="FFFF00"/>
                              </a:highlight>
                            </a:rPr>
                            <a:t>34</a:t>
                          </a:r>
                          <a:endParaRPr lang="zh-CN" altLang="en-US" sz="1400" baseline="30000" dirty="0">
                            <a:solidFill>
                              <a:schemeClr val="tx1"/>
                            </a:solidFill>
                            <a:highlight>
                              <a:srgbClr val="FFFF00"/>
                            </a:highlight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9"/>
              <p:cNvSpPr txBox="1"/>
              <p:nvPr/>
            </p:nvSpPr>
            <p:spPr>
              <a:xfrm>
                <a:off x="270510" y="4712335"/>
                <a:ext cx="8009890" cy="18802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zh-CN" altLang="en-US" sz="2000" b="1" dirty="0">
                    <a:solidFill>
                      <a:srgbClr val="05073B"/>
                    </a:solidFill>
                    <a:ea typeface="等线" panose="02010600030101010101" pitchFamily="2" charset="-122"/>
                  </a:rPr>
                  <a:t>交叉角</a:t>
                </a:r>
                <a:r>
                  <a:rPr lang="en-US" altLang="zh-CN" sz="2000" b="1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2</a:t>
                </a:r>
                <a:r>
                  <a:rPr lang="en-US" altLang="zh-CN" sz="2000" b="1" i="1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  <a:sym typeface="Symbol" panose="05050102010706020507" pitchFamily="18" charset="2"/>
                  </a:rPr>
                  <a:t></a:t>
                </a:r>
                <a:r>
                  <a:rPr lang="en-US" altLang="zh-CN" sz="2000" b="1" i="1" baseline="-2500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  <a:sym typeface="Symbol" panose="05050102010706020507" pitchFamily="18" charset="2"/>
                  </a:rPr>
                  <a:t>c</a:t>
                </a:r>
                <a:r>
                  <a:rPr lang="en-US" altLang="zh-CN" sz="2000" b="1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  <a:sym typeface="Symbol" panose="05050102010706020507" pitchFamily="18" charset="2"/>
                  </a:rPr>
                  <a:t>:</a:t>
                </a:r>
                <a:r>
                  <a:rPr lang="en-US" altLang="zh-CN" sz="2000" b="1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 60 </a:t>
                </a:r>
                <a:r>
                  <a:rPr lang="en-US" altLang="zh-CN" sz="2000" b="1" i="0" dirty="0" err="1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mrad</a:t>
                </a:r>
                <a:r>
                  <a:rPr lang="en-US" altLang="zh-CN" sz="2000" b="0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, </a:t>
                </a:r>
                <a:r>
                  <a:rPr lang="zh-CN" altLang="en-US" sz="2000" b="0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以实现双束流的快速分离</a:t>
                </a:r>
                <a:r>
                  <a:rPr lang="en-US" altLang="zh-CN" sz="2000" b="0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 (</a:t>
                </a:r>
                <a:r>
                  <a:rPr lang="zh-CN" altLang="en-US" sz="2000" b="0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亮度和束束参数之间的平衡</a:t>
                </a:r>
                <a:r>
                  <a:rPr lang="en-US" altLang="zh-CN" sz="2000" b="0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)</a:t>
                </a:r>
                <a:r>
                  <a:rPr lang="zh-CN" altLang="en-US" sz="2000" b="0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；</a:t>
                </a:r>
                <a:endParaRPr lang="en-US" altLang="zh-CN" sz="2000" b="0" i="0" dirty="0">
                  <a:solidFill>
                    <a:srgbClr val="05073B"/>
                  </a:solidFill>
                  <a:effectLst/>
                  <a:ea typeface="等线" panose="02010600030101010101" pitchFamily="2" charset="-122"/>
                </a:endParaRP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sz="2000" b="1" i="1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L</a:t>
                </a:r>
                <a:r>
                  <a:rPr lang="en-US" altLang="zh-CN" sz="2000" b="1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* </a:t>
                </a:r>
                <a:r>
                  <a:rPr lang="en-US" altLang="zh-CN" sz="2000" b="1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  <a:sym typeface="Symbol" panose="05050102010706020507" pitchFamily="18" charset="2"/>
                  </a:rPr>
                  <a:t>~ </a:t>
                </a:r>
                <a:r>
                  <a:rPr lang="en-US" altLang="zh-CN" sz="2000" b="1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0.9m</a:t>
                </a:r>
                <a:r>
                  <a:rPr lang="en-US" altLang="zh-CN" sz="2000" dirty="0">
                    <a:solidFill>
                      <a:srgbClr val="05073B"/>
                    </a:solidFill>
                    <a:ea typeface="等线" panose="02010600030101010101" pitchFamily="2" charset="-122"/>
                  </a:rPr>
                  <a:t>: </a:t>
                </a:r>
                <a:r>
                  <a:rPr lang="zh-CN" altLang="en-US" sz="2000" b="0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色品与双孔径超导四极铁</a:t>
                </a:r>
                <a:r>
                  <a:rPr lang="en-US" altLang="zh-CN" sz="2000" b="0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QD1</a:t>
                </a:r>
                <a:r>
                  <a:rPr lang="zh-CN" altLang="en-US" sz="2000" b="0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所需</a:t>
                </a:r>
                <a:r>
                  <a:rPr lang="zh-CN" altLang="en-US" sz="2000" b="0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空间之间的折衷；</a:t>
                </a:r>
                <a:endParaRPr lang="en-US" altLang="zh-CN" sz="2000" b="0" i="0" dirty="0">
                  <a:solidFill>
                    <a:srgbClr val="05073B"/>
                  </a:solidFill>
                  <a:effectLst/>
                  <a:ea typeface="等线" panose="02010600030101010101" pitchFamily="2" charset="-122"/>
                </a:endParaRP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sub>
                      <m:sup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CN" sz="2000" b="1" i="0" dirty="0">
                    <a:solidFill>
                      <a:schemeClr val="tx1"/>
                    </a:solidFill>
                    <a:effectLst/>
                    <a:ea typeface="等线" panose="02010600030101010101" pitchFamily="2" charset="-122"/>
                  </a:rPr>
                  <a:t>: </a:t>
                </a:r>
                <a:r>
                  <a:rPr lang="en-US" altLang="zh-CN" sz="2000" b="1" dirty="0">
                    <a:solidFill>
                      <a:srgbClr val="05073B"/>
                    </a:solidFill>
                    <a:ea typeface="等线" panose="02010600030101010101" pitchFamily="2" charset="-122"/>
                    <a:sym typeface="Wingdings" panose="05000000000000000000" pitchFamily="2" charset="2"/>
                  </a:rPr>
                  <a:t>0.8mm </a:t>
                </a:r>
                <a:r>
                  <a:rPr lang="en-US" altLang="zh-CN" sz="2000" dirty="0">
                    <a:solidFill>
                      <a:srgbClr val="05073B"/>
                    </a:solidFill>
                    <a:ea typeface="等线" panose="02010600030101010101" pitchFamily="2" charset="-122"/>
                    <a:sym typeface="Wingdings" panose="05000000000000000000" pitchFamily="2" charset="2"/>
                  </a:rPr>
                  <a:t>(</a:t>
                </a:r>
                <a:r>
                  <a:rPr lang="en-US" altLang="zh-CN" sz="2000" dirty="0" err="1">
                    <a:solidFill>
                      <a:srgbClr val="05073B"/>
                    </a:solidFill>
                    <a:ea typeface="等线" panose="02010600030101010101" pitchFamily="2" charset="-122"/>
                    <a:sym typeface="Wingdings" panose="05000000000000000000" pitchFamily="2" charset="2"/>
                  </a:rPr>
                  <a:t>SuperKEKB</a:t>
                </a:r>
                <a:r>
                  <a:rPr lang="zh-CN" altLang="en-US" sz="2000" dirty="0">
                    <a:solidFill>
                      <a:srgbClr val="05073B"/>
                    </a:solidFill>
                    <a:ea typeface="等线" panose="02010600030101010101" pitchFamily="2" charset="-122"/>
                    <a:sym typeface="Wingdings" panose="05000000000000000000" pitchFamily="2" charset="2"/>
                  </a:rPr>
                  <a:t>目前能实现最低值</a:t>
                </a:r>
                <a:r>
                  <a:rPr lang="en-US" altLang="zh-CN" sz="2000" dirty="0">
                    <a:solidFill>
                      <a:srgbClr val="05073B"/>
                    </a:solidFill>
                    <a:ea typeface="等线" panose="02010600030101010101" pitchFamily="2" charset="-122"/>
                    <a:sym typeface="Wingdings" panose="05000000000000000000" pitchFamily="2" charset="2"/>
                  </a:rPr>
                  <a:t>),</a:t>
                </a:r>
                <a:r>
                  <a:rPr lang="en-US" altLang="zh-CN" sz="2000" dirty="0">
                    <a:solidFill>
                      <a:schemeClr val="tx2"/>
                    </a:solidFill>
                    <a:ea typeface="等线" panose="02010600030101010101" pitchFamily="2" charset="-122"/>
                    <a:sym typeface="Wingdings" panose="05000000000000000000" pitchFamily="2" charset="2"/>
                  </a:rPr>
                  <a:t> </a:t>
                </a:r>
                <a:r>
                  <a:rPr lang="zh-CN" altLang="en-US" sz="2000" dirty="0">
                    <a:solidFill>
                      <a:schemeClr val="tx2"/>
                    </a:solidFill>
                    <a:ea typeface="等线" panose="02010600030101010101" pitchFamily="2" charset="-122"/>
                  </a:rPr>
                  <a:t>缓解</a:t>
                </a:r>
                <a:r>
                  <a:rPr lang="en-US" altLang="zh-CN" sz="2000" dirty="0">
                    <a:solidFill>
                      <a:schemeClr val="tx2"/>
                    </a:solidFill>
                    <a:ea typeface="等线" panose="02010600030101010101" pitchFamily="2" charset="-122"/>
                  </a:rPr>
                  <a:t>IR</a:t>
                </a:r>
                <a:r>
                  <a:rPr lang="zh-CN" altLang="en-US" sz="2000" dirty="0">
                    <a:solidFill>
                      <a:schemeClr val="tx2"/>
                    </a:solidFill>
                    <a:ea typeface="等线" panose="02010600030101010101" pitchFamily="2" charset="-122"/>
                  </a:rPr>
                  <a:t>色品和非线性</a:t>
                </a:r>
                <a:endParaRPr lang="en-US" altLang="zh-CN" sz="2000" b="1" i="1" dirty="0">
                  <a:solidFill>
                    <a:schemeClr val="tx2"/>
                  </a:solidFill>
                  <a:latin typeface="Cambria Math" panose="02040503050406030204" pitchFamily="18" charset="0"/>
                  <a:ea typeface="等线" panose="02010600030101010101" pitchFamily="2" charset="-122"/>
                </a:endParaRP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b>
                      <m:sup>
                        <m:r>
                          <a:rPr lang="en-US" altLang="zh-C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CN" sz="2000" b="1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</a:rPr>
                  <a:t>: </a:t>
                </a:r>
                <a:r>
                  <a:rPr lang="en-US" altLang="zh-CN" sz="2000" b="1" i="0" dirty="0">
                    <a:solidFill>
                      <a:srgbClr val="05073B"/>
                    </a:solidFill>
                    <a:effectLst/>
                    <a:ea typeface="等线" panose="02010600030101010101" pitchFamily="2" charset="-122"/>
                    <a:sym typeface="Wingdings" panose="05000000000000000000" pitchFamily="2" charset="2"/>
                  </a:rPr>
                  <a:t>60mm (v4)</a:t>
                </a:r>
                <a:r>
                  <a:rPr lang="en-US" altLang="zh-CN" sz="2000" dirty="0">
                    <a:solidFill>
                      <a:srgbClr val="05073B"/>
                    </a:solidFill>
                    <a:ea typeface="等线" panose="02010600030101010101" pitchFamily="2" charset="-122"/>
                    <a:sym typeface="Wingdings" panose="05000000000000000000" pitchFamily="2" charset="2"/>
                  </a:rPr>
                  <a:t>  </a:t>
                </a:r>
                <a:r>
                  <a:rPr lang="en-US" altLang="zh-CN" sz="2000" b="1" dirty="0">
                    <a:solidFill>
                      <a:srgbClr val="05073B"/>
                    </a:solidFill>
                    <a:ea typeface="等线" panose="02010600030101010101" pitchFamily="2" charset="-122"/>
                    <a:sym typeface="Wingdings" panose="05000000000000000000" pitchFamily="2" charset="2"/>
                  </a:rPr>
                  <a:t>40mm (v5), </a:t>
                </a:r>
                <a:r>
                  <a:rPr lang="zh-CN" altLang="en-US" sz="2000" dirty="0">
                    <a:solidFill>
                      <a:schemeClr val="tx2"/>
                    </a:solidFill>
                    <a:ea typeface="等线" panose="02010600030101010101" pitchFamily="2" charset="-122"/>
                  </a:rPr>
                  <a:t>缓解相干</a:t>
                </a:r>
                <a:r>
                  <a:rPr lang="en-US" altLang="zh-CN" sz="2000" dirty="0">
                    <a:solidFill>
                      <a:schemeClr val="tx2"/>
                    </a:solidFill>
                    <a:ea typeface="等线" panose="02010600030101010101" pitchFamily="2" charset="-122"/>
                  </a:rPr>
                  <a:t>X-Z</a:t>
                </a:r>
                <a:r>
                  <a:rPr lang="zh-CN" altLang="en-US" sz="2000" dirty="0">
                    <a:solidFill>
                      <a:schemeClr val="tx2"/>
                    </a:solidFill>
                    <a:ea typeface="等线" panose="02010600030101010101" pitchFamily="2" charset="-122"/>
                  </a:rPr>
                  <a:t>束束不稳定性</a:t>
                </a:r>
                <a:endParaRPr lang="zh-CN" altLang="en-US" sz="2000" dirty="0">
                  <a:solidFill>
                    <a:schemeClr val="tx2"/>
                  </a:solidFill>
                  <a:ea typeface="等线" panose="02010600030101010101" pitchFamily="2" charset="-122"/>
                </a:endParaRPr>
              </a:p>
            </p:txBody>
          </p:sp>
        </mc:Choice>
        <mc:Fallback>
          <p:sp>
            <p:nvSpPr>
              <p:cNvPr id="2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10" y="4712335"/>
                <a:ext cx="8009890" cy="188023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43758" y="908441"/>
            <a:ext cx="1136230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等线" panose="02010600030101010101" pitchFamily="2" charset="-122"/>
                <a:ea typeface="等线" panose="02010600030101010101" pitchFamily="2" charset="-122"/>
              </a:rPr>
              <a:t>对撞区关键参数的选取涉及</a:t>
            </a:r>
            <a:r>
              <a:rPr lang="zh-CN" altLang="en-US" sz="2000" b="1" dirty="0">
                <a:latin typeface="等线" panose="02010600030101010101" pitchFamily="2" charset="-122"/>
                <a:ea typeface="等线" panose="02010600030101010101" pitchFamily="2" charset="-122"/>
              </a:rPr>
              <a:t>对撞亮度、束束参数、色品、非线性和空间布局限制</a:t>
            </a:r>
            <a:r>
              <a:rPr lang="zh-CN" altLang="en-US" sz="2000" dirty="0">
                <a:latin typeface="等线" panose="02010600030101010101" pitchFamily="2" charset="-122"/>
                <a:ea typeface="等线" panose="02010600030101010101" pitchFamily="2" charset="-122"/>
              </a:rPr>
              <a:t>等之间的平衡</a:t>
            </a:r>
            <a:endParaRPr lang="zh-CN" altLang="en-US" sz="20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4351" y="4654660"/>
            <a:ext cx="954505" cy="36646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4183" y="5116982"/>
            <a:ext cx="2957512" cy="4286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9263" y="5626294"/>
            <a:ext cx="2636097" cy="43853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2291" y="6130635"/>
            <a:ext cx="926467" cy="45327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578340" y="4718050"/>
            <a:ext cx="687070" cy="30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l"/>
            <a:r>
              <a:rPr lang="zh-CN" altLang="en-US" sz="1400" dirty="0">
                <a:solidFill>
                  <a:schemeClr val="tx1"/>
                </a:solidFill>
              </a:rPr>
              <a:t>亮度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252460" y="5321935"/>
            <a:ext cx="68707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l"/>
            <a:r>
              <a:rPr lang="zh-CN" altLang="en-US" sz="1400" dirty="0">
                <a:solidFill>
                  <a:schemeClr val="tx1"/>
                </a:solidFill>
              </a:rPr>
              <a:t>束束</a:t>
            </a:r>
            <a:r>
              <a:rPr lang="zh-CN" altLang="en-US" sz="1400" dirty="0">
                <a:solidFill>
                  <a:schemeClr val="tx1"/>
                </a:solidFill>
              </a:rPr>
              <a:t>参数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351010" y="6145530"/>
            <a:ext cx="1038225" cy="30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l"/>
            <a:r>
              <a:rPr lang="zh-CN" altLang="en-US" sz="1400" dirty="0">
                <a:solidFill>
                  <a:schemeClr val="tx1"/>
                </a:solidFill>
              </a:rPr>
              <a:t>局部</a:t>
            </a:r>
            <a:r>
              <a:rPr lang="zh-CN" altLang="en-US" sz="1400" dirty="0">
                <a:solidFill>
                  <a:schemeClr val="tx1"/>
                </a:solidFill>
              </a:rPr>
              <a:t>色品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en-US" altLang="zh-CN" dirty="0">
                <a:latin typeface="等线" panose="02010600030101010101" pitchFamily="2" charset="-122"/>
                <a:ea typeface="等线" panose="02010600030101010101" pitchFamily="2" charset="-122"/>
                <a:cs typeface="+mj-cs"/>
              </a:rPr>
              <a:t>STCF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  <a:cs typeface="+mj-cs"/>
              </a:rPr>
              <a:t>模块化对撞区</a:t>
            </a:r>
            <a:r>
              <a:rPr lang="en-US" altLang="zh-CN" dirty="0">
                <a:latin typeface="等线" panose="02010600030101010101" pitchFamily="2" charset="-122"/>
                <a:ea typeface="等线" panose="02010600030101010101" pitchFamily="2" charset="-122"/>
                <a:cs typeface="+mj-cs"/>
              </a:rPr>
              <a:t>lattice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  <a:cs typeface="+mj-cs"/>
              </a:rPr>
              <a:t>布局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  <a:cs typeface="+mj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1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417830" y="892796"/>
            <a:ext cx="11051941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模块化布局</a:t>
            </a:r>
            <a:r>
              <a:rPr lang="en-US" altLang="zh-CN" sz="2000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: </a:t>
            </a:r>
            <a:r>
              <a:rPr lang="zh-CN" altLang="en-US" sz="2000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终聚焦望远镜</a:t>
            </a:r>
            <a:r>
              <a:rPr lang="en-US" altLang="zh-CN" sz="2000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(FFT), </a:t>
            </a:r>
            <a:r>
              <a:rPr lang="zh-CN" altLang="en-US" sz="2000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垂直和水平色品校正段</a:t>
            </a:r>
            <a:r>
              <a:rPr lang="en-US" altLang="zh-CN" sz="2000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(CCY/CCX), Crab</a:t>
            </a:r>
            <a:r>
              <a:rPr lang="zh-CN" altLang="en-US" sz="2000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六极铁</a:t>
            </a:r>
            <a:r>
              <a:rPr lang="en-US" altLang="zh-CN" sz="2000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(CS)</a:t>
            </a:r>
            <a:r>
              <a:rPr lang="zh-CN" altLang="en-US" sz="2000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段</a:t>
            </a:r>
            <a:endParaRPr lang="en-US" altLang="zh-CN" dirty="0">
              <a:solidFill>
                <a:srgbClr val="00206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99451" y="3827908"/>
            <a:ext cx="6702414" cy="1637168"/>
            <a:chOff x="172" y="1680"/>
            <a:chExt cx="18842" cy="409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2" y="1680"/>
              <a:ext cx="18842" cy="4092"/>
            </a:xfrm>
            <a:prstGeom prst="rect">
              <a:avLst/>
            </a:prstGeom>
          </p:spPr>
        </p:pic>
        <p:sp>
          <p:nvSpPr>
            <p:cNvPr id="10" name="爆炸形: 8 pt  9"/>
            <p:cNvSpPr/>
            <p:nvPr/>
          </p:nvSpPr>
          <p:spPr>
            <a:xfrm>
              <a:off x="9451" y="2032"/>
              <a:ext cx="283" cy="283"/>
            </a:xfrm>
            <a:prstGeom prst="irregularSeal1">
              <a:avLst/>
            </a:prstGeom>
            <a:solidFill>
              <a:srgbClr val="00B0F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4" name="文本框 6"/>
            <p:cNvSpPr txBox="1"/>
            <p:nvPr/>
          </p:nvSpPr>
          <p:spPr>
            <a:xfrm>
              <a:off x="9271" y="2194"/>
              <a:ext cx="990" cy="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zh-CN" sz="1200" dirty="0">
                  <a:solidFill>
                    <a:srgbClr val="00B0F0"/>
                  </a:solidFill>
                </a:rPr>
                <a:t>IP</a:t>
              </a:r>
              <a:endParaRPr lang="zh-CN" altLang="en-US" sz="1200" dirty="0">
                <a:solidFill>
                  <a:srgbClr val="00B0F0"/>
                </a:solidFill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240" y="2640"/>
              <a:ext cx="1604" cy="1840"/>
              <a:chOff x="152400" y="1676400"/>
              <a:chExt cx="1018644" cy="1168400"/>
            </a:xfrm>
          </p:grpSpPr>
          <p:sp>
            <p:nvSpPr>
              <p:cNvPr id="25" name="文本框 7"/>
              <p:cNvSpPr txBox="1"/>
              <p:nvPr/>
            </p:nvSpPr>
            <p:spPr>
              <a:xfrm>
                <a:off x="152400" y="1676400"/>
                <a:ext cx="1018644" cy="732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altLang="zh-CN" sz="1200" dirty="0">
                    <a:solidFill>
                      <a:srgbClr val="00B050"/>
                    </a:solidFill>
                  </a:rPr>
                  <a:t>Crab</a:t>
                </a:r>
                <a:endParaRPr lang="en-US" altLang="zh-CN" sz="1200" dirty="0">
                  <a:solidFill>
                    <a:srgbClr val="00B050"/>
                  </a:solidFill>
                </a:endParaRPr>
              </a:p>
              <a:p>
                <a:pPr algn="l"/>
                <a:r>
                  <a:rPr lang="en-US" altLang="zh-CN" sz="1200" dirty="0">
                    <a:solidFill>
                      <a:srgbClr val="00B050"/>
                    </a:solidFill>
                  </a:rPr>
                  <a:t>Sext.</a:t>
                </a:r>
                <a:endParaRPr lang="zh-CN" altLang="en-US" sz="1200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26" name="直接箭头连接符 25"/>
              <p:cNvCxnSpPr/>
              <p:nvPr/>
            </p:nvCxnSpPr>
            <p:spPr>
              <a:xfrm>
                <a:off x="533400" y="2384286"/>
                <a:ext cx="30480" cy="46051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组合 21"/>
            <p:cNvGrpSpPr/>
            <p:nvPr/>
          </p:nvGrpSpPr>
          <p:grpSpPr>
            <a:xfrm>
              <a:off x="17674" y="2667"/>
              <a:ext cx="1340" cy="1840"/>
              <a:chOff x="152400" y="1676400"/>
              <a:chExt cx="850899" cy="1168400"/>
            </a:xfrm>
          </p:grpSpPr>
          <p:sp>
            <p:nvSpPr>
              <p:cNvPr id="23" name="文本框 17"/>
              <p:cNvSpPr txBox="1"/>
              <p:nvPr/>
            </p:nvSpPr>
            <p:spPr>
              <a:xfrm>
                <a:off x="152400" y="1676400"/>
                <a:ext cx="850899" cy="732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altLang="zh-CN" sz="1200" dirty="0">
                    <a:solidFill>
                      <a:srgbClr val="00B050"/>
                    </a:solidFill>
                  </a:rPr>
                  <a:t>Crab</a:t>
                </a:r>
                <a:endParaRPr lang="en-US" altLang="zh-CN" sz="1200" dirty="0">
                  <a:solidFill>
                    <a:srgbClr val="00B050"/>
                  </a:solidFill>
                </a:endParaRPr>
              </a:p>
              <a:p>
                <a:pPr algn="l"/>
                <a:r>
                  <a:rPr lang="en-US" altLang="zh-CN" sz="1200" dirty="0">
                    <a:solidFill>
                      <a:srgbClr val="00B050"/>
                    </a:solidFill>
                  </a:rPr>
                  <a:t>Sext.</a:t>
                </a:r>
                <a:endParaRPr lang="zh-CN" altLang="en-US" sz="1200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24" name="直接箭头连接符 23"/>
              <p:cNvCxnSpPr/>
              <p:nvPr/>
            </p:nvCxnSpPr>
            <p:spPr>
              <a:xfrm>
                <a:off x="533400" y="2384286"/>
                <a:ext cx="30480" cy="46051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文本框 18"/>
          <p:cNvSpPr txBox="1"/>
          <p:nvPr/>
        </p:nvSpPr>
        <p:spPr>
          <a:xfrm>
            <a:off x="1961533" y="4744144"/>
            <a:ext cx="35975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charset="0"/>
              <a:buChar char="Ø"/>
            </a:pPr>
            <a:r>
              <a:rPr lang="en-US" altLang="zh-CN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IR</a:t>
            </a:r>
            <a:r>
              <a:rPr lang="zh-CN" altLang="en-US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总弯转角</a:t>
            </a:r>
            <a:r>
              <a:rPr lang="en-US" altLang="zh-CN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: 60°</a:t>
            </a:r>
            <a:endParaRPr lang="en-US" altLang="zh-CN" dirty="0">
              <a:solidFill>
                <a:srgbClr val="00206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为形成</a:t>
            </a:r>
            <a:r>
              <a:rPr lang="en-US" altLang="zh-CN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IP</a:t>
            </a:r>
            <a:r>
              <a:rPr lang="zh-CN" altLang="en-US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处双环交叉角</a:t>
            </a:r>
            <a:r>
              <a:rPr lang="en-US" altLang="zh-CN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60 </a:t>
            </a:r>
            <a:r>
              <a:rPr lang="en-US" altLang="zh-CN" dirty="0" err="1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mrad</a:t>
            </a:r>
            <a:r>
              <a:rPr lang="zh-CN" altLang="en-US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，外环二极铁多弯转</a:t>
            </a:r>
            <a:r>
              <a:rPr lang="en-US" altLang="zh-CN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30mrad</a:t>
            </a:r>
            <a:r>
              <a:rPr lang="zh-CN" altLang="en-US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内环二极铁少弯转</a:t>
            </a:r>
            <a:r>
              <a:rPr lang="en-US" altLang="zh-CN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30mrad</a:t>
            </a:r>
            <a:endParaRPr lang="en-US" altLang="zh-CN" dirty="0">
              <a:solidFill>
                <a:srgbClr val="00206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156" name="图片 1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009" y="1392836"/>
            <a:ext cx="11051941" cy="1523356"/>
          </a:xfrm>
          <a:prstGeom prst="rect">
            <a:avLst/>
          </a:prstGeom>
          <a:ln>
            <a:noFill/>
          </a:ln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5625" y="3383915"/>
            <a:ext cx="3549015" cy="2802890"/>
          </a:xfrm>
          <a:prstGeom prst="rect">
            <a:avLst/>
          </a:prstGeom>
        </p:spPr>
      </p:pic>
      <p:sp>
        <p:nvSpPr>
          <p:cNvPr id="77" name="文本框 76"/>
          <p:cNvSpPr txBox="1"/>
          <p:nvPr/>
        </p:nvSpPr>
        <p:spPr>
          <a:xfrm>
            <a:off x="8662234" y="6258832"/>
            <a:ext cx="2808061" cy="338554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zh-CN" altLang="en-US" sz="1600" b="1" dirty="0"/>
              <a:t>！对撞区双环最大间距为</a:t>
            </a:r>
            <a:r>
              <a:rPr lang="en-US" altLang="zh-CN" sz="1600" b="1" dirty="0"/>
              <a:t>2m</a:t>
            </a:r>
            <a:endParaRPr lang="zh-CN" altLang="en-US" sz="1600" b="1" dirty="0"/>
          </a:p>
        </p:txBody>
      </p:sp>
      <p:sp>
        <p:nvSpPr>
          <p:cNvPr id="72" name="文本框 71"/>
          <p:cNvSpPr txBox="1"/>
          <p:nvPr/>
        </p:nvSpPr>
        <p:spPr>
          <a:xfrm>
            <a:off x="2015662" y="6129077"/>
            <a:ext cx="3231033" cy="338554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zh-CN" altLang="en-US" sz="1600" b="1" dirty="0"/>
              <a:t>！对撞区双环间距最大为</a:t>
            </a:r>
            <a:r>
              <a:rPr lang="en-US" altLang="zh-CN" sz="1600" b="1" dirty="0"/>
              <a:t>3.74m</a:t>
            </a:r>
            <a:endParaRPr lang="zh-CN" altLang="en-US" sz="1600" b="1" dirty="0"/>
          </a:p>
        </p:txBody>
      </p:sp>
      <p:sp>
        <p:nvSpPr>
          <p:cNvPr id="4" name="右箭头 3"/>
          <p:cNvSpPr/>
          <p:nvPr/>
        </p:nvSpPr>
        <p:spPr>
          <a:xfrm>
            <a:off x="7434580" y="5046345"/>
            <a:ext cx="687705" cy="28003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p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980946" y="3516320"/>
            <a:ext cx="1611537" cy="338554"/>
          </a:xfrm>
          <a:prstGeom prst="rect">
            <a:avLst/>
          </a:prstGeom>
          <a:solidFill>
            <a:srgbClr val="C0C0C0"/>
          </a:solidFill>
        </p:spPr>
        <p:txBody>
          <a:bodyPr wrap="square" rtlCol="0">
            <a:spAutoFit/>
          </a:bodyPr>
          <a:p>
            <a:pPr algn="l"/>
            <a:r>
              <a:rPr lang="en-US" altLang="zh-CN" sz="1600" dirty="0">
                <a:solidFill>
                  <a:srgbClr val="FF0000"/>
                </a:solidFill>
              </a:rPr>
              <a:t>STCF lattice V5.0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39986" y="3445835"/>
            <a:ext cx="1611537" cy="337185"/>
          </a:xfrm>
          <a:prstGeom prst="rect">
            <a:avLst/>
          </a:prstGeom>
          <a:solidFill>
            <a:srgbClr val="C0C0C0"/>
          </a:solidFill>
        </p:spPr>
        <p:txBody>
          <a:bodyPr wrap="square" rtlCol="0">
            <a:spAutoFit/>
          </a:bodyPr>
          <a:p>
            <a:pPr algn="l"/>
            <a:r>
              <a:rPr lang="en-US" altLang="zh-CN" sz="1600" dirty="0">
                <a:solidFill>
                  <a:srgbClr val="FF0000"/>
                </a:solidFill>
              </a:rPr>
              <a:t>STCF lattice V5.1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67030" y="3037191"/>
            <a:ext cx="11051941" cy="3987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对撞区双环</a:t>
            </a:r>
            <a:r>
              <a:rPr lang="zh-CN" altLang="en-US" sz="2000" b="1" dirty="0">
                <a:solidFill>
                  <a:srgbClr val="00206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最大间距的控制</a:t>
            </a:r>
            <a:endParaRPr lang="en-US" altLang="zh-CN" dirty="0">
              <a:solidFill>
                <a:srgbClr val="00206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对撞区模块化线性</a:t>
            </a:r>
            <a:r>
              <a:rPr lang="en-US" altLang="zh-CN" dirty="0">
                <a:latin typeface="等线" panose="02010600030101010101" pitchFamily="2" charset="-122"/>
                <a:ea typeface="等线" panose="02010600030101010101" pitchFamily="2" charset="-122"/>
              </a:rPr>
              <a:t>lattice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匹配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 rotWithShape="1">
          <a:blip r:embed="rId1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161" name="文本框 160"/>
          <p:cNvSpPr txBox="1"/>
          <p:nvPr/>
        </p:nvSpPr>
        <p:spPr>
          <a:xfrm>
            <a:off x="229870" y="866140"/>
            <a:ext cx="7259955" cy="2707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buFont typeface="Wingdings" panose="05000000000000000000" charset="0"/>
              <a:buChar char="Ø"/>
            </a:pPr>
            <a:r>
              <a:rPr lang="zh-CN" altLang="en-US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对撞区线性</a:t>
            </a:r>
            <a:r>
              <a:rPr lang="en-US" altLang="zh-CN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lattice</a:t>
            </a:r>
            <a:r>
              <a:rPr lang="zh-CN" altLang="en-US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设计</a:t>
            </a:r>
            <a:r>
              <a:rPr lang="zh-CN" altLang="en-US" sz="2000" b="1" kern="800" dirty="0">
                <a:solidFill>
                  <a:srgbClr val="073B7A"/>
                </a:solidFill>
                <a:ea typeface="等线" panose="02010600030101010101" pitchFamily="2" charset="-122"/>
              </a:rPr>
              <a:t>过程中同时兼顾对撞区非线性的优化：</a:t>
            </a:r>
            <a:endParaRPr lang="zh-CN" altLang="en-US" sz="2000" b="1" kern="800" dirty="0">
              <a:solidFill>
                <a:srgbClr val="073B7A"/>
              </a:solidFill>
              <a:ea typeface="等线" panose="02010600030101010101" pitchFamily="2" charset="-122"/>
            </a:endParaRPr>
          </a:p>
          <a:p>
            <a:pPr marL="655320" lvl="1" indent="-269875" fontAlgn="auto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在色品校正六极铁对之间实现精确的</a:t>
            </a:r>
            <a:r>
              <a:rPr lang="en-US" altLang="zh-CN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-I</a:t>
            </a:r>
            <a:r>
              <a:rPr lang="zh-CN" altLang="en-US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传输</a:t>
            </a:r>
            <a:endParaRPr lang="zh-CN" altLang="en-US" sz="2000" b="1" kern="800" dirty="0">
              <a:solidFill>
                <a:srgbClr val="073B7A"/>
              </a:solidFill>
              <a:effectLst/>
              <a:ea typeface="等线" panose="02010600030101010101" pitchFamily="2" charset="-122"/>
            </a:endParaRPr>
          </a:p>
          <a:p>
            <a:pPr marL="1040130" lvl="2" indent="-342900" fontAlgn="auto">
              <a:spcBef>
                <a:spcPts val="600"/>
              </a:spcBef>
              <a:buFont typeface="Arial" panose="020B0604020202020204" pitchFamily="34" charset="0"/>
              <a:buChar char="→"/>
            </a:pPr>
            <a:r>
              <a:rPr lang="zh-CN" altLang="en-US" sz="2000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抵消六极铁自身带来的几何像差</a:t>
            </a:r>
            <a:r>
              <a:rPr lang="en-US" altLang="zh-CN" sz="2000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; </a:t>
            </a:r>
            <a:endParaRPr lang="en-US" altLang="zh-CN" sz="2000" kern="800" dirty="0">
              <a:solidFill>
                <a:srgbClr val="073B7A"/>
              </a:solidFill>
              <a:effectLst/>
              <a:ea typeface="等线" panose="02010600030101010101" pitchFamily="2" charset="-122"/>
            </a:endParaRPr>
          </a:p>
          <a:p>
            <a:pPr marL="655320" lvl="1" indent="-269875" fontAlgn="auto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最小化对撞区内的色散不变量</a:t>
            </a:r>
            <a:r>
              <a:rPr lang="en-US" altLang="zh-CN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 </a:t>
            </a:r>
            <a:r>
              <a:rPr lang="en-US" altLang="zh-CN" sz="2000" b="1" i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H</a:t>
            </a:r>
            <a:r>
              <a:rPr lang="en-US" altLang="zh-CN" sz="2000" b="1" i="1" kern="800" baseline="-250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x</a:t>
            </a:r>
            <a:r>
              <a:rPr lang="en-US" altLang="zh-CN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000" b="1" kern="800" dirty="0">
              <a:solidFill>
                <a:srgbClr val="073B7A"/>
              </a:solidFill>
              <a:effectLst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1040130" lvl="2" indent="-342900" fontAlgn="auto">
              <a:spcBef>
                <a:spcPts val="600"/>
              </a:spcBef>
              <a:buFont typeface="Arial" panose="020B0604020202020204" pitchFamily="34" charset="0"/>
              <a:buChar char="→"/>
            </a:pPr>
            <a:r>
              <a:rPr lang="zh-CN" altLang="en-US" sz="2000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以增加局部动量孔径(LMA);</a:t>
            </a:r>
            <a:endParaRPr lang="zh-CN" altLang="en-US" sz="2000" kern="800" dirty="0">
              <a:solidFill>
                <a:srgbClr val="073B7A"/>
              </a:solidFill>
              <a:effectLst/>
              <a:ea typeface="等线" panose="02010600030101010101" pitchFamily="2" charset="-122"/>
            </a:endParaRPr>
          </a:p>
          <a:p>
            <a:pPr marL="655320" lvl="1" indent="-269875" fontAlgn="auto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优化</a:t>
            </a:r>
            <a:r>
              <a:rPr lang="en-US" altLang="zh-CN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Crab</a:t>
            </a:r>
            <a:r>
              <a:rPr lang="zh-CN" altLang="en-US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六极铁处的 </a:t>
            </a:r>
            <a:r>
              <a:rPr lang="el-GR" altLang="zh-CN" sz="2000" b="1" i="1" kern="800" dirty="0">
                <a:solidFill>
                  <a:srgbClr val="073B7A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 </a:t>
            </a:r>
            <a:r>
              <a:rPr lang="zh-CN" altLang="en-US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函数</a:t>
            </a:r>
            <a:endParaRPr lang="zh-CN" altLang="en-US" sz="2000" b="1" kern="800" dirty="0">
              <a:solidFill>
                <a:srgbClr val="073B7A"/>
              </a:solidFill>
              <a:effectLst/>
              <a:ea typeface="等线" panose="02010600030101010101" pitchFamily="2" charset="-122"/>
            </a:endParaRPr>
          </a:p>
          <a:p>
            <a:pPr marL="1040130" lvl="2" indent="-342900" fontAlgn="auto">
              <a:spcBef>
                <a:spcPts val="600"/>
              </a:spcBef>
              <a:buFont typeface="Arial" panose="020B0604020202020204" pitchFamily="34" charset="0"/>
              <a:buChar char="→"/>
            </a:pPr>
            <a:r>
              <a:rPr lang="en-US" altLang="zh-CN" sz="2000" b="1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  </a:t>
            </a:r>
            <a:r>
              <a:rPr lang="zh-CN" altLang="en-US" sz="2000" kern="800" dirty="0">
                <a:solidFill>
                  <a:srgbClr val="073B7A"/>
                </a:solidFill>
                <a:effectLst/>
                <a:ea typeface="等线" panose="02010600030101010101" pitchFamily="2" charset="-122"/>
              </a:rPr>
              <a:t>以减小六极铁的强度和相关不利的非线性</a:t>
            </a:r>
            <a:endParaRPr lang="zh-CN" altLang="en-US" sz="2000" dirty="0">
              <a:solidFill>
                <a:srgbClr val="073B7A"/>
              </a:solidFill>
              <a:ea typeface="等线" panose="02010600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2"/>
              <p:cNvSpPr txBox="1"/>
              <p:nvPr/>
            </p:nvSpPr>
            <p:spPr>
              <a:xfrm>
                <a:off x="5053840" y="2450131"/>
                <a:ext cx="3242467" cy="5595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r>
                            <a:rPr lang="en-US" altLang="zh-CN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</m:sSup>
                      <m:d>
                        <m:dPr>
                          <m:ctrlPr>
                            <a:rPr lang="en-US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1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400" b="0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min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CN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14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14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CN" sz="14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CN" sz="14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CN" sz="140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altLang="zh-CN" sz="1400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CN" sz="14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sz="14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altLang="zh-CN" sz="14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14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1400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altLang="zh-CN" sz="1400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CN" sz="1400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altLang="zh-CN" sz="1400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altLang="zh-CN" sz="1400" i="1" smtClean="0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ℋ</m:t>
                                      </m:r>
                                    </m:e>
                                    <m:sub>
                                      <m:r>
                                        <a:rPr lang="en-US" altLang="zh-CN" sz="1400" b="0" i="1" smtClean="0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CN" sz="1400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1400" i="1">
                                              <a:solidFill>
                                                <a:srgbClr val="00B0F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>
                                              <a:solidFill>
                                                <a:srgbClr val="00B0F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>
                                              <a:solidFill>
                                                <a:srgbClr val="00B0F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CN" sz="1400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1400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b>
                                      <m:r>
                                        <a:rPr lang="en-US" altLang="zh-CN" sz="1400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CN" sz="1400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sz="1400" i="1">
                                              <a:solidFill>
                                                <a:srgbClr val="00B0F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i="1">
                                              <a:solidFill>
                                                <a:srgbClr val="00B0F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i="1">
                                              <a:solidFill>
                                                <a:srgbClr val="00B0F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6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840" y="2450131"/>
                <a:ext cx="3242467" cy="559577"/>
              </a:xfrm>
              <a:prstGeom prst="rect">
                <a:avLst/>
              </a:prstGeom>
              <a:blipFill rotWithShape="1">
                <a:blip r:embed="rId2"/>
                <a:stretch>
                  <a:fillRect l="-16" t="-54" r="1" b="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/>
          <p:cNvSpPr txBox="1"/>
          <p:nvPr/>
        </p:nvSpPr>
        <p:spPr>
          <a:xfrm>
            <a:off x="6143770" y="2080513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B0F0"/>
                </a:solidFill>
              </a:rPr>
              <a:t>线性</a:t>
            </a:r>
            <a:r>
              <a:rPr lang="en-US" altLang="zh-CN" dirty="0">
                <a:solidFill>
                  <a:srgbClr val="00B0F0"/>
                </a:solidFill>
              </a:rPr>
              <a:t>LMA:</a:t>
            </a:r>
            <a:endParaRPr lang="zh-CN" altLang="en-US" dirty="0">
              <a:solidFill>
                <a:srgbClr val="00B0F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55" y="3806190"/>
            <a:ext cx="6498590" cy="2631440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275" y="866140"/>
            <a:ext cx="3309620" cy="25914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2935" y="3390265"/>
            <a:ext cx="3312795" cy="269430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9"/>
              <p:cNvSpPr txBox="1"/>
              <p:nvPr/>
            </p:nvSpPr>
            <p:spPr>
              <a:xfrm>
                <a:off x="8341995" y="6052185"/>
                <a:ext cx="3263900" cy="6451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i="0" dirty="0">
                    <a:solidFill>
                      <a:srgbClr val="05073B"/>
                    </a:solidFill>
                    <a:effectLst/>
                    <a:latin typeface="等线" panose="02010600030101010101" pitchFamily="2" charset="-122"/>
                    <a:ea typeface="等线" panose="02010600030101010101" pitchFamily="2" charset="-122"/>
                  </a:rPr>
                  <a:t>对撞区光学关于</a:t>
                </a:r>
                <a:r>
                  <a:rPr lang="en-US" altLang="zh-CN" i="0" dirty="0">
                    <a:solidFill>
                      <a:srgbClr val="05073B"/>
                    </a:solidFill>
                    <a:effectLst/>
                    <a:latin typeface="等线" panose="02010600030101010101" pitchFamily="2" charset="-122"/>
                    <a:ea typeface="等线" panose="02010600030101010101" pitchFamily="2" charset="-122"/>
                  </a:rPr>
                  <a:t>IP</a:t>
                </a:r>
                <a:r>
                  <a:rPr lang="zh-CN" altLang="en-US" i="0" dirty="0">
                    <a:solidFill>
                      <a:srgbClr val="05073B"/>
                    </a:solidFill>
                    <a:effectLst/>
                    <a:latin typeface="等线" panose="02010600030101010101" pitchFamily="2" charset="-122"/>
                    <a:ea typeface="等线" panose="02010600030101010101" pitchFamily="2" charset="-122"/>
                  </a:rPr>
                  <a:t>不对称</a:t>
                </a:r>
                <a:r>
                  <a:rPr lang="en-US" altLang="zh-CN" i="0" dirty="0">
                    <a:solidFill>
                      <a:srgbClr val="05073B"/>
                    </a:solidFill>
                    <a:effectLst/>
                    <a:latin typeface="等线" panose="02010600030101010101" pitchFamily="2" charset="-122"/>
                    <a:ea typeface="等线" panose="02010600030101010101" pitchFamily="2" charset="-122"/>
                  </a:rPr>
                  <a:t> </a:t>
                </a:r>
                <a:endParaRPr lang="en-US" altLang="zh-CN" i="0" dirty="0">
                  <a:solidFill>
                    <a:srgbClr val="05073B"/>
                  </a:solidFill>
                  <a:effectLst/>
                  <a:latin typeface="等线" panose="02010600030101010101" pitchFamily="2" charset="-122"/>
                  <a:ea typeface="等线" panose="02010600030101010101" pitchFamily="2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i="0" dirty="0">
                    <a:solidFill>
                      <a:srgbClr val="05073B"/>
                    </a:solidFill>
                    <a:effectLst/>
                    <a:latin typeface="等线" panose="02010600030101010101" pitchFamily="2" charset="-122"/>
                    <a:ea typeface="等线" panose="02010600030101010101" pitchFamily="2" charset="-122"/>
                  </a:rPr>
                  <a:t>色散不变量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ℋ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C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altLang="zh-C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altLang="zh-C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altLang="zh-C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025</m:t>
                    </m:r>
                    <m:r>
                      <a:rPr lang="en-US" altLang="zh-CN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b="0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m</m:t>
                    </m:r>
                  </m:oMath>
                </a14:m>
                <a:endParaRPr lang="en-US" altLang="zh-CN" b="0" i="0" dirty="0" smtClean="0">
                  <a:solidFill>
                    <a:srgbClr val="7030A0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1995" y="6052185"/>
                <a:ext cx="3263900" cy="64516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对撞区局部高阶色品校正更新</a:t>
            </a:r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背景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5" name="内容占位符 1"/>
          <p:cNvSpPr txBox="1"/>
          <p:nvPr/>
        </p:nvSpPr>
        <p:spPr bwMode="auto">
          <a:xfrm>
            <a:off x="461645" y="906145"/>
            <a:ext cx="10799445" cy="251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buFont typeface="Wingdings" panose="05000000000000000000" charset="0"/>
              <a:buChar char="Ø"/>
            </a:pPr>
            <a:r>
              <a:rPr lang="zh-CN" altLang="en-US" sz="2000" b="1" dirty="0">
                <a:latin typeface="+mn-lt"/>
              </a:rPr>
              <a:t>背景：</a:t>
            </a:r>
            <a:endParaRPr lang="zh-CN" altLang="en-US" sz="2000" b="1" dirty="0">
              <a:latin typeface="+mn-lt"/>
            </a:endParaRPr>
          </a:p>
          <a:p>
            <a:pPr>
              <a:spcBef>
                <a:spcPts val="800"/>
              </a:spcBef>
            </a:pPr>
            <a:r>
              <a:rPr lang="en-US" altLang="zh-CN" sz="2000" b="1" dirty="0">
                <a:latin typeface="+mn-lt"/>
              </a:rPr>
              <a:t>STCF v5.0 lattice</a:t>
            </a:r>
            <a:r>
              <a:rPr lang="zh-CN" altLang="en-US" sz="2000" b="1" dirty="0">
                <a:latin typeface="+mn-lt"/>
              </a:rPr>
              <a:t>对撞区可实现±</a:t>
            </a:r>
            <a:r>
              <a:rPr lang="en-US" altLang="zh-CN" sz="2000" b="1" dirty="0">
                <a:latin typeface="+mn-lt"/>
              </a:rPr>
              <a:t>1.5%</a:t>
            </a:r>
            <a:r>
              <a:rPr lang="zh-CN" altLang="en-US" sz="2000" b="1" dirty="0">
                <a:latin typeface="+mn-lt"/>
              </a:rPr>
              <a:t>动量带宽，但仍残余较大</a:t>
            </a:r>
            <a:r>
              <a:rPr lang="zh-CN" altLang="en-US" sz="2000" b="1" dirty="0">
                <a:latin typeface="+mn-lt"/>
              </a:rPr>
              <a:t>的垂直二阶色品和水平三</a:t>
            </a:r>
            <a:r>
              <a:rPr lang="zh-CN" altLang="en-US" sz="2000" b="1" dirty="0">
                <a:solidFill>
                  <a:srgbClr val="002060"/>
                </a:solidFill>
                <a:cs typeface="+mn-cs"/>
              </a:rPr>
              <a:t>阶</a:t>
            </a:r>
            <a:r>
              <a:rPr lang="zh-CN" altLang="en-US" sz="2000" b="1" dirty="0">
                <a:latin typeface="+mn-lt"/>
              </a:rPr>
              <a:t>色品，限制动量</a:t>
            </a:r>
            <a:r>
              <a:rPr lang="zh-CN" altLang="en-US" sz="2000" b="1" dirty="0">
                <a:latin typeface="+mn-lt"/>
              </a:rPr>
              <a:t>孔径；</a:t>
            </a:r>
            <a:endParaRPr lang="zh-CN" altLang="en-US" sz="2000" b="1" dirty="0">
              <a:latin typeface="+mn-lt"/>
            </a:endParaRPr>
          </a:p>
          <a:p>
            <a:pPr>
              <a:spcBef>
                <a:spcPts val="800"/>
              </a:spcBef>
            </a:pPr>
            <a:r>
              <a:rPr lang="zh-CN" altLang="en-US" sz="2000" b="1" dirty="0">
                <a:latin typeface="+mn-lt"/>
              </a:rPr>
              <a:t>对撞区还有较大的二阶色散泄露到全环，也</a:t>
            </a:r>
            <a:r>
              <a:rPr lang="zh-CN" altLang="en-US" sz="2000" b="1" dirty="0">
                <a:latin typeface="+mn-lt"/>
              </a:rPr>
              <a:t>可能限制偏能动力学</a:t>
            </a:r>
            <a:r>
              <a:rPr lang="zh-CN" altLang="en-US" sz="2000" b="1" dirty="0">
                <a:latin typeface="+mn-lt"/>
              </a:rPr>
              <a:t>性能</a:t>
            </a:r>
            <a:endParaRPr lang="zh-CN" altLang="en-US" sz="2000" b="1" dirty="0">
              <a:latin typeface="+mn-lt"/>
            </a:endParaRPr>
          </a:p>
          <a:p>
            <a:pPr>
              <a:spcBef>
                <a:spcPts val="800"/>
              </a:spcBef>
              <a:buFont typeface="Arial" panose="020B0604020202020204" pitchFamily="34" charset="0"/>
              <a:buChar char="→"/>
            </a:pPr>
            <a:r>
              <a:rPr lang="zh-CN" altLang="en-US" sz="2000" b="1" dirty="0">
                <a:latin typeface="+mn-lt"/>
              </a:rPr>
              <a:t>需要改进对撞区</a:t>
            </a:r>
            <a:r>
              <a:rPr lang="zh-CN" altLang="en-US" sz="2000" b="1" dirty="0">
                <a:latin typeface="+mn-lt"/>
              </a:rPr>
              <a:t>高阶色品</a:t>
            </a:r>
            <a:endParaRPr lang="zh-CN" altLang="en-US" sz="2000" b="1" dirty="0">
              <a:latin typeface="+mn-lt"/>
            </a:endParaRPr>
          </a:p>
          <a:p>
            <a:pPr marL="0" indent="0">
              <a:spcBef>
                <a:spcPts val="300"/>
              </a:spcBef>
              <a:buNone/>
            </a:pPr>
            <a:endParaRPr lang="en-US" altLang="zh-CN" sz="2000" b="1" dirty="0">
              <a:latin typeface="+mn-lt"/>
            </a:endParaRPr>
          </a:p>
          <a:p>
            <a:pPr marL="0" indent="0">
              <a:spcBef>
                <a:spcPts val="300"/>
              </a:spcBef>
              <a:buNone/>
            </a:pPr>
            <a:endParaRPr lang="en-US" altLang="zh-CN" sz="1800" dirty="0">
              <a:latin typeface="+mn-lt"/>
            </a:endParaRPr>
          </a:p>
        </p:txBody>
      </p:sp>
      <p:pic>
        <p:nvPicPr>
          <p:cNvPr id="31" name="图片 30"/>
          <p:cNvPicPr/>
          <p:nvPr/>
        </p:nvPicPr>
        <p:blipFill>
          <a:blip r:embed="rId1"/>
          <a:stretch>
            <a:fillRect/>
          </a:stretch>
        </p:blipFill>
        <p:spPr>
          <a:xfrm>
            <a:off x="1084580" y="3570605"/>
            <a:ext cx="3479800" cy="2833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575" y="3324225"/>
            <a:ext cx="3655060" cy="314071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911*213"/>
  <p:tag name="TABLE_ENDDRAG_RECT" val="24*275*911*213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简约主题1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rgbClr val="C0C0C0"/>
        </a:solidFill>
      </a:spPr>
      <a:bodyPr wrap="square" rtlCol="0">
        <a:spAutoFit/>
      </a:bodyPr>
      <a:lstStyle>
        <a:defPPr algn="l">
          <a:defRPr sz="1600" dirty="0">
            <a:solidFill>
              <a:srgbClr val="FF0000"/>
            </a:solidFill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4701</Words>
  <Application>WPS 演示</Application>
  <PresentationFormat>宽屏</PresentationFormat>
  <Paragraphs>449</Paragraphs>
  <Slides>16</Slides>
  <Notes>13</Notes>
  <HiddenSlides>0</HiddenSlides>
  <MMClips>0</MMClips>
  <ScaleCrop>false</ScaleCrop>
  <HeadingPairs>
    <vt:vector size="8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43" baseType="lpstr">
      <vt:lpstr>Arial</vt:lpstr>
      <vt:lpstr>宋体</vt:lpstr>
      <vt:lpstr>Wingdings</vt:lpstr>
      <vt:lpstr>微软雅黑</vt:lpstr>
      <vt:lpstr>Calibri</vt:lpstr>
      <vt:lpstr>MS PGothic</vt:lpstr>
      <vt:lpstr>等线</vt:lpstr>
      <vt:lpstr>楷体</vt:lpstr>
      <vt:lpstr>Arial</vt:lpstr>
      <vt:lpstr>华文中宋</vt:lpstr>
      <vt:lpstr>楷体_GB2312</vt:lpstr>
      <vt:lpstr>新宋体</vt:lpstr>
      <vt:lpstr>Symbol</vt:lpstr>
      <vt:lpstr>Helvetica Neue Medium</vt:lpstr>
      <vt:lpstr>Arial Narrow</vt:lpstr>
      <vt:lpstr>Cambria Math</vt:lpstr>
      <vt:lpstr>AdvOTb748f40a.I</vt:lpstr>
      <vt:lpstr>Segoe Print</vt:lpstr>
      <vt:lpstr>Times New Roman</vt:lpstr>
      <vt:lpstr>Wingdings</vt:lpstr>
      <vt:lpstr>Arial Unicode MS</vt:lpstr>
      <vt:lpstr>BatangChe</vt:lpstr>
      <vt:lpstr>等线 Light</vt:lpstr>
      <vt:lpstr>自定义设计方案</vt:lpstr>
      <vt:lpstr>1_自定义设计方案</vt:lpstr>
      <vt:lpstr>简约主题1</vt:lpstr>
      <vt:lpstr>Equation.3</vt:lpstr>
      <vt:lpstr>超级陶粲装置STCF对撞区物理设计进展</vt:lpstr>
      <vt:lpstr>目录</vt:lpstr>
      <vt:lpstr>STCF简介</vt:lpstr>
      <vt:lpstr>大Piwinski角(交叉角)结合蟹腰校正对撞方案</vt:lpstr>
      <vt:lpstr>Crab-Waist对撞区物理设计挑战</vt:lpstr>
      <vt:lpstr>STCF对撞区关键参数选取</vt:lpstr>
      <vt:lpstr>STCF模块化对撞区lattice布局</vt:lpstr>
      <vt:lpstr>对撞区模块化线性lattice匹配</vt:lpstr>
      <vt:lpstr>对撞区局部高阶色品校正更新背景</vt:lpstr>
      <vt:lpstr>单次通过传输线局部高阶色品</vt:lpstr>
      <vt:lpstr>对撞区局部高阶色品校正策略</vt:lpstr>
      <vt:lpstr>对撞区局部高阶色品校正更新</vt:lpstr>
      <vt:lpstr>PowerPoint 演示文稿</vt:lpstr>
      <vt:lpstr>对撞区超导四极铁边缘场的影响与缓解</vt:lpstr>
      <vt:lpstr>大交叉角下探测器螺线管场的补偿</vt:lpstr>
      <vt:lpstr>总  结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张林浩</cp:lastModifiedBy>
  <cp:revision>5294</cp:revision>
  <dcterms:created xsi:type="dcterms:W3CDTF">2020-03-23T10:04:00Z</dcterms:created>
  <dcterms:modified xsi:type="dcterms:W3CDTF">2026-07-01T04:31:52Z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28C37E36969441CF8C476DECC049C0B8_12</vt:lpwstr>
  </property>
  <property fmtid="{D5CDD505-2E9C-101B-9397-08002B2CF9AE}" pid="3" name="KSOProductBuildVer">
    <vt:lpwstr>2052-12.1.0.22215</vt:lpwstr>
  </property>
</Properties>
</file>